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handoutMasterIdLst>
    <p:handoutMasterId r:id="rId63"/>
  </p:handoutMasterIdLst>
  <p:sldIdLst>
    <p:sldId id="292" r:id="rId2"/>
    <p:sldId id="347" r:id="rId3"/>
    <p:sldId id="294" r:id="rId4"/>
    <p:sldId id="301" r:id="rId5"/>
    <p:sldId id="296" r:id="rId6"/>
    <p:sldId id="297" r:id="rId7"/>
    <p:sldId id="298" r:id="rId8"/>
    <p:sldId id="302" r:id="rId9"/>
    <p:sldId id="320" r:id="rId10"/>
    <p:sldId id="332" r:id="rId11"/>
    <p:sldId id="333" r:id="rId12"/>
    <p:sldId id="334" r:id="rId13"/>
    <p:sldId id="335" r:id="rId14"/>
    <p:sldId id="336" r:id="rId15"/>
    <p:sldId id="337" r:id="rId16"/>
    <p:sldId id="338" r:id="rId17"/>
    <p:sldId id="339" r:id="rId18"/>
    <p:sldId id="340" r:id="rId19"/>
    <p:sldId id="341" r:id="rId20"/>
    <p:sldId id="330" r:id="rId21"/>
    <p:sldId id="331" r:id="rId22"/>
    <p:sldId id="321" r:id="rId23"/>
    <p:sldId id="342" r:id="rId24"/>
    <p:sldId id="343" r:id="rId25"/>
    <p:sldId id="344" r:id="rId26"/>
    <p:sldId id="345" r:id="rId27"/>
    <p:sldId id="346" r:id="rId28"/>
    <p:sldId id="273" r:id="rId29"/>
    <p:sldId id="274" r:id="rId30"/>
    <p:sldId id="276" r:id="rId31"/>
    <p:sldId id="277" r:id="rId32"/>
    <p:sldId id="278" r:id="rId33"/>
    <p:sldId id="279" r:id="rId34"/>
    <p:sldId id="280" r:id="rId35"/>
    <p:sldId id="281" r:id="rId36"/>
    <p:sldId id="282" r:id="rId37"/>
    <p:sldId id="283" r:id="rId38"/>
    <p:sldId id="284" r:id="rId39"/>
    <p:sldId id="318" r:id="rId40"/>
    <p:sldId id="286" r:id="rId41"/>
    <p:sldId id="287" r:id="rId42"/>
    <p:sldId id="288" r:id="rId43"/>
    <p:sldId id="316" r:id="rId44"/>
    <p:sldId id="303" r:id="rId45"/>
    <p:sldId id="304" r:id="rId46"/>
    <p:sldId id="305" r:id="rId47"/>
    <p:sldId id="317" r:id="rId48"/>
    <p:sldId id="307" r:id="rId49"/>
    <p:sldId id="308" r:id="rId50"/>
    <p:sldId id="309" r:id="rId51"/>
    <p:sldId id="310" r:id="rId52"/>
    <p:sldId id="311" r:id="rId53"/>
    <p:sldId id="312" r:id="rId54"/>
    <p:sldId id="313" r:id="rId55"/>
    <p:sldId id="323" r:id="rId56"/>
    <p:sldId id="324" r:id="rId57"/>
    <p:sldId id="325" r:id="rId58"/>
    <p:sldId id="329" r:id="rId59"/>
    <p:sldId id="327" r:id="rId60"/>
    <p:sldId id="328" r:id="rId6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4" d="100"/>
          <a:sy n="74" d="100"/>
        </p:scale>
        <p:origin x="72"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1"/>
            <a:ext cx="2889938" cy="489374"/>
          </a:xfrm>
          <a:prstGeom prst="rect">
            <a:avLst/>
          </a:prstGeom>
        </p:spPr>
        <p:txBody>
          <a:bodyPr vert="horz" lIns="89785" tIns="44892" rIns="89785" bIns="44892" rtlCol="0"/>
          <a:lstStyle>
            <a:lvl1pPr algn="r">
              <a:defRPr sz="1200"/>
            </a:lvl1pPr>
          </a:lstStyle>
          <a:p>
            <a:fld id="{5FBA8F4D-CC47-40A9-B684-D2EDABC20548}" type="datetimeFigureOut">
              <a:rPr lang="en-US" smtClean="0"/>
              <a:t>14-Mar-18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08E8586C-C1D6-4CEC-BA7B-53CA4AF860CF}" type="slidenum">
              <a:rPr lang="en-US" smtClean="0"/>
              <a:t>‹#›</a:t>
            </a:fld>
            <a:endParaRPr lang="en-US"/>
          </a:p>
        </p:txBody>
      </p:sp>
    </p:spTree>
    <p:extLst>
      <p:ext uri="{BB962C8B-B14F-4D97-AF65-F5344CB8AC3E}">
        <p14:creationId xmlns:p14="http://schemas.microsoft.com/office/powerpoint/2010/main" val="8311143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1"/>
            <a:ext cx="2889938" cy="489374"/>
          </a:xfrm>
          <a:prstGeom prst="rect">
            <a:avLst/>
          </a:prstGeom>
        </p:spPr>
        <p:txBody>
          <a:bodyPr vert="horz" lIns="89785" tIns="44892" rIns="89785" bIns="44892" rtlCol="0"/>
          <a:lstStyle>
            <a:lvl1pPr algn="r">
              <a:defRPr sz="1200"/>
            </a:lvl1pPr>
          </a:lstStyle>
          <a:p>
            <a:fld id="{6C67849C-83B0-44ED-B7FE-B8B8FB7BD6B5}" type="datetimeFigureOut">
              <a:rPr lang="en-US" smtClean="0"/>
              <a:t>14-Mar-18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93920"/>
            <a:ext cx="5335270" cy="3840481"/>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F9821C84-FF13-4014-9666-E34829C4A93D}" type="slidenum">
              <a:rPr lang="en-US" smtClean="0"/>
              <a:t>‹#›</a:t>
            </a:fld>
            <a:endParaRPr lang="en-US"/>
          </a:p>
        </p:txBody>
      </p:sp>
    </p:spTree>
    <p:extLst>
      <p:ext uri="{BB962C8B-B14F-4D97-AF65-F5344CB8AC3E}">
        <p14:creationId xmlns:p14="http://schemas.microsoft.com/office/powerpoint/2010/main" val="2663403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549120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a:t>
            </a:fld>
            <a:endParaRPr lang="en-US"/>
          </a:p>
        </p:txBody>
      </p:sp>
    </p:spTree>
    <p:extLst>
      <p:ext uri="{BB962C8B-B14F-4D97-AF65-F5344CB8AC3E}">
        <p14:creationId xmlns:p14="http://schemas.microsoft.com/office/powerpoint/2010/main" val="1411561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1822077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5</a:t>
            </a:fld>
            <a:endParaRPr lang="en-GB" dirty="0"/>
          </a:p>
        </p:txBody>
      </p:sp>
    </p:spTree>
    <p:extLst>
      <p:ext uri="{BB962C8B-B14F-4D97-AF65-F5344CB8AC3E}">
        <p14:creationId xmlns:p14="http://schemas.microsoft.com/office/powerpoint/2010/main" val="1284468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6</a:t>
            </a:fld>
            <a:endParaRPr lang="en-GB" dirty="0"/>
          </a:p>
        </p:txBody>
      </p:sp>
    </p:spTree>
    <p:extLst>
      <p:ext uri="{BB962C8B-B14F-4D97-AF65-F5344CB8AC3E}">
        <p14:creationId xmlns:p14="http://schemas.microsoft.com/office/powerpoint/2010/main" val="3455194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7</a:t>
            </a:fld>
            <a:endParaRPr lang="en-GB" dirty="0"/>
          </a:p>
        </p:txBody>
      </p:sp>
    </p:spTree>
    <p:extLst>
      <p:ext uri="{BB962C8B-B14F-4D97-AF65-F5344CB8AC3E}">
        <p14:creationId xmlns:p14="http://schemas.microsoft.com/office/powerpoint/2010/main" val="3866681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542637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9</a:t>
            </a:fld>
            <a:endParaRPr lang="en-GB"/>
          </a:p>
        </p:txBody>
      </p:sp>
    </p:spTree>
    <p:extLst>
      <p:ext uri="{BB962C8B-B14F-4D97-AF65-F5344CB8AC3E}">
        <p14:creationId xmlns:p14="http://schemas.microsoft.com/office/powerpoint/2010/main" val="1363928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F495C9-19C9-4FD6-9D54-CFE2774B0BA1}" type="slidenum">
              <a:rPr lang="en-GB" smtClean="0"/>
              <a:t>15</a:t>
            </a:fld>
            <a:endParaRPr lang="en-GB"/>
          </a:p>
        </p:txBody>
      </p:sp>
    </p:spTree>
    <p:extLst>
      <p:ext uri="{BB962C8B-B14F-4D97-AF65-F5344CB8AC3E}">
        <p14:creationId xmlns:p14="http://schemas.microsoft.com/office/powerpoint/2010/main" val="2890855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842501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4498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714993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28</a:t>
            </a:fld>
            <a:endParaRPr lang="en-US"/>
          </a:p>
        </p:txBody>
      </p:sp>
    </p:spTree>
    <p:extLst>
      <p:ext uri="{BB962C8B-B14F-4D97-AF65-F5344CB8AC3E}">
        <p14:creationId xmlns:p14="http://schemas.microsoft.com/office/powerpoint/2010/main" val="2295126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29</a:t>
            </a:fld>
            <a:endParaRPr lang="en-US"/>
          </a:p>
        </p:txBody>
      </p:sp>
    </p:spTree>
    <p:extLst>
      <p:ext uri="{BB962C8B-B14F-4D97-AF65-F5344CB8AC3E}">
        <p14:creationId xmlns:p14="http://schemas.microsoft.com/office/powerpoint/2010/main" val="2873607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30</a:t>
            </a:fld>
            <a:endParaRPr lang="en-US"/>
          </a:p>
        </p:txBody>
      </p:sp>
    </p:spTree>
    <p:extLst>
      <p:ext uri="{BB962C8B-B14F-4D97-AF65-F5344CB8AC3E}">
        <p14:creationId xmlns:p14="http://schemas.microsoft.com/office/powerpoint/2010/main" val="40264610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31</a:t>
            </a:fld>
            <a:endParaRPr lang="en-US"/>
          </a:p>
        </p:txBody>
      </p:sp>
    </p:spTree>
    <p:extLst>
      <p:ext uri="{BB962C8B-B14F-4D97-AF65-F5344CB8AC3E}">
        <p14:creationId xmlns:p14="http://schemas.microsoft.com/office/powerpoint/2010/main" val="2348402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32</a:t>
            </a:fld>
            <a:endParaRPr lang="en-US"/>
          </a:p>
        </p:txBody>
      </p:sp>
    </p:spTree>
    <p:extLst>
      <p:ext uri="{BB962C8B-B14F-4D97-AF65-F5344CB8AC3E}">
        <p14:creationId xmlns:p14="http://schemas.microsoft.com/office/powerpoint/2010/main" val="2218713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33</a:t>
            </a:fld>
            <a:endParaRPr lang="en-US"/>
          </a:p>
        </p:txBody>
      </p:sp>
    </p:spTree>
    <p:extLst>
      <p:ext uri="{BB962C8B-B14F-4D97-AF65-F5344CB8AC3E}">
        <p14:creationId xmlns:p14="http://schemas.microsoft.com/office/powerpoint/2010/main" val="6871892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34</a:t>
            </a:fld>
            <a:endParaRPr lang="en-US"/>
          </a:p>
        </p:txBody>
      </p:sp>
    </p:spTree>
    <p:extLst>
      <p:ext uri="{BB962C8B-B14F-4D97-AF65-F5344CB8AC3E}">
        <p14:creationId xmlns:p14="http://schemas.microsoft.com/office/powerpoint/2010/main" val="71542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35</a:t>
            </a:fld>
            <a:endParaRPr lang="en-US"/>
          </a:p>
        </p:txBody>
      </p:sp>
    </p:spTree>
    <p:extLst>
      <p:ext uri="{BB962C8B-B14F-4D97-AF65-F5344CB8AC3E}">
        <p14:creationId xmlns:p14="http://schemas.microsoft.com/office/powerpoint/2010/main" val="17538769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36</a:t>
            </a:fld>
            <a:endParaRPr lang="en-US"/>
          </a:p>
        </p:txBody>
      </p:sp>
    </p:spTree>
    <p:extLst>
      <p:ext uri="{BB962C8B-B14F-4D97-AF65-F5344CB8AC3E}">
        <p14:creationId xmlns:p14="http://schemas.microsoft.com/office/powerpoint/2010/main" val="3987932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37</a:t>
            </a:fld>
            <a:endParaRPr lang="en-US"/>
          </a:p>
        </p:txBody>
      </p:sp>
    </p:spTree>
    <p:extLst>
      <p:ext uri="{BB962C8B-B14F-4D97-AF65-F5344CB8AC3E}">
        <p14:creationId xmlns:p14="http://schemas.microsoft.com/office/powerpoint/2010/main" val="11416868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38</a:t>
            </a:fld>
            <a:endParaRPr lang="en-US"/>
          </a:p>
        </p:txBody>
      </p:sp>
    </p:spTree>
    <p:extLst>
      <p:ext uri="{BB962C8B-B14F-4D97-AF65-F5344CB8AC3E}">
        <p14:creationId xmlns:p14="http://schemas.microsoft.com/office/powerpoint/2010/main" val="6102214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25273952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40</a:t>
            </a:fld>
            <a:endParaRPr lang="en-US"/>
          </a:p>
        </p:txBody>
      </p:sp>
    </p:spTree>
    <p:extLst>
      <p:ext uri="{BB962C8B-B14F-4D97-AF65-F5344CB8AC3E}">
        <p14:creationId xmlns:p14="http://schemas.microsoft.com/office/powerpoint/2010/main" val="40241954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41</a:t>
            </a:fld>
            <a:endParaRPr lang="en-US"/>
          </a:p>
        </p:txBody>
      </p:sp>
    </p:spTree>
    <p:extLst>
      <p:ext uri="{BB962C8B-B14F-4D97-AF65-F5344CB8AC3E}">
        <p14:creationId xmlns:p14="http://schemas.microsoft.com/office/powerpoint/2010/main" val="29652621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42</a:t>
            </a:fld>
            <a:endParaRPr lang="en-US"/>
          </a:p>
        </p:txBody>
      </p:sp>
    </p:spTree>
    <p:extLst>
      <p:ext uri="{BB962C8B-B14F-4D97-AF65-F5344CB8AC3E}">
        <p14:creationId xmlns:p14="http://schemas.microsoft.com/office/powerpoint/2010/main" val="18635356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43</a:t>
            </a:fld>
            <a:endParaRPr lang="en-US"/>
          </a:p>
        </p:txBody>
      </p:sp>
    </p:spTree>
    <p:extLst>
      <p:ext uri="{BB962C8B-B14F-4D97-AF65-F5344CB8AC3E}">
        <p14:creationId xmlns:p14="http://schemas.microsoft.com/office/powerpoint/2010/main" val="34938068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44</a:t>
            </a:fld>
            <a:endParaRPr lang="en-US"/>
          </a:p>
        </p:txBody>
      </p:sp>
    </p:spTree>
    <p:extLst>
      <p:ext uri="{BB962C8B-B14F-4D97-AF65-F5344CB8AC3E}">
        <p14:creationId xmlns:p14="http://schemas.microsoft.com/office/powerpoint/2010/main" val="1616301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45</a:t>
            </a:fld>
            <a:endParaRPr lang="en-US"/>
          </a:p>
        </p:txBody>
      </p:sp>
    </p:spTree>
    <p:extLst>
      <p:ext uri="{BB962C8B-B14F-4D97-AF65-F5344CB8AC3E}">
        <p14:creationId xmlns:p14="http://schemas.microsoft.com/office/powerpoint/2010/main" val="20876567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46</a:t>
            </a:fld>
            <a:endParaRPr lang="en-US"/>
          </a:p>
        </p:txBody>
      </p:sp>
    </p:spTree>
    <p:extLst>
      <p:ext uri="{BB962C8B-B14F-4D97-AF65-F5344CB8AC3E}">
        <p14:creationId xmlns:p14="http://schemas.microsoft.com/office/powerpoint/2010/main" val="31820061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47</a:t>
            </a:fld>
            <a:endParaRPr lang="en-US"/>
          </a:p>
        </p:txBody>
      </p:sp>
    </p:spTree>
    <p:extLst>
      <p:ext uri="{BB962C8B-B14F-4D97-AF65-F5344CB8AC3E}">
        <p14:creationId xmlns:p14="http://schemas.microsoft.com/office/powerpoint/2010/main" val="36840693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48</a:t>
            </a:fld>
            <a:endParaRPr lang="en-US"/>
          </a:p>
        </p:txBody>
      </p:sp>
    </p:spTree>
    <p:extLst>
      <p:ext uri="{BB962C8B-B14F-4D97-AF65-F5344CB8AC3E}">
        <p14:creationId xmlns:p14="http://schemas.microsoft.com/office/powerpoint/2010/main" val="19964904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49</a:t>
            </a:fld>
            <a:endParaRPr lang="en-US"/>
          </a:p>
        </p:txBody>
      </p:sp>
    </p:spTree>
    <p:extLst>
      <p:ext uri="{BB962C8B-B14F-4D97-AF65-F5344CB8AC3E}">
        <p14:creationId xmlns:p14="http://schemas.microsoft.com/office/powerpoint/2010/main" val="3321939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50</a:t>
            </a:fld>
            <a:endParaRPr lang="en-US"/>
          </a:p>
        </p:txBody>
      </p:sp>
    </p:spTree>
    <p:extLst>
      <p:ext uri="{BB962C8B-B14F-4D97-AF65-F5344CB8AC3E}">
        <p14:creationId xmlns:p14="http://schemas.microsoft.com/office/powerpoint/2010/main" val="38206537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51</a:t>
            </a:fld>
            <a:endParaRPr lang="en-US"/>
          </a:p>
        </p:txBody>
      </p:sp>
    </p:spTree>
    <p:extLst>
      <p:ext uri="{BB962C8B-B14F-4D97-AF65-F5344CB8AC3E}">
        <p14:creationId xmlns:p14="http://schemas.microsoft.com/office/powerpoint/2010/main" val="35448839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52</a:t>
            </a:fld>
            <a:endParaRPr lang="en-GB"/>
          </a:p>
        </p:txBody>
      </p:sp>
    </p:spTree>
    <p:extLst>
      <p:ext uri="{BB962C8B-B14F-4D97-AF65-F5344CB8AC3E}">
        <p14:creationId xmlns:p14="http://schemas.microsoft.com/office/powerpoint/2010/main" val="42322576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53</a:t>
            </a:fld>
            <a:endParaRPr lang="en-GB"/>
          </a:p>
        </p:txBody>
      </p:sp>
    </p:spTree>
    <p:extLst>
      <p:ext uri="{BB962C8B-B14F-4D97-AF65-F5344CB8AC3E}">
        <p14:creationId xmlns:p14="http://schemas.microsoft.com/office/powerpoint/2010/main" val="13405280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54</a:t>
            </a:fld>
            <a:endParaRPr lang="en-US"/>
          </a:p>
        </p:txBody>
      </p:sp>
    </p:spTree>
    <p:extLst>
      <p:ext uri="{BB962C8B-B14F-4D97-AF65-F5344CB8AC3E}">
        <p14:creationId xmlns:p14="http://schemas.microsoft.com/office/powerpoint/2010/main" val="18939519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solidFill>
                  <a:prstClr val="black"/>
                </a:solidFill>
              </a:rPr>
              <a:pPr/>
              <a:t>57</a:t>
            </a:fld>
            <a:endParaRPr lang="en-GB">
              <a:solidFill>
                <a:prstClr val="black"/>
              </a:solidFill>
            </a:endParaRPr>
          </a:p>
        </p:txBody>
      </p:sp>
    </p:spTree>
    <p:extLst>
      <p:ext uri="{BB962C8B-B14F-4D97-AF65-F5344CB8AC3E}">
        <p14:creationId xmlns:p14="http://schemas.microsoft.com/office/powerpoint/2010/main" val="1934205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14-Mar-18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3845875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14-Mar-18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3331800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70A23E-14A3-43BE-B50A-BEB8BD70F329}" type="datetimeFigureOut">
              <a:rPr lang="en-US" smtClean="0"/>
              <a:t>14-Mar-18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848891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670A23E-14A3-43BE-B50A-BEB8BD70F329}" type="datetimeFigureOut">
              <a:rPr lang="en-US" smtClean="0"/>
              <a:t>14-Mar-18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654985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670A23E-14A3-43BE-B50A-BEB8BD70F329}" type="datetimeFigureOut">
              <a:rPr lang="en-US" smtClean="0"/>
              <a:t>14-Mar-18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576835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70A23E-14A3-43BE-B50A-BEB8BD70F329}" type="datetimeFigureOut">
              <a:rPr lang="en-US" smtClean="0"/>
              <a:t>14-Mar-18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193396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0A23E-14A3-43BE-B50A-BEB8BD70F329}" type="datetimeFigureOut">
              <a:rPr lang="en-US" smtClean="0"/>
              <a:t>14-Mar-18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104298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t>14-Mar-18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64397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t>14-Mar-18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626654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14-Mar-18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702084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14-Mar-18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145497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0A23E-14A3-43BE-B50A-BEB8BD70F329}" type="datetimeFigureOut">
              <a:rPr lang="en-US" smtClean="0"/>
              <a:t>14-Mar-18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84C4C9-1E75-4CCC-8FEF-1B4641E8E620}" type="slidenum">
              <a:rPr lang="en-US" smtClean="0"/>
              <a:t>‹#›</a:t>
            </a:fld>
            <a:endParaRPr lang="en-US"/>
          </a:p>
        </p:txBody>
      </p:sp>
    </p:spTree>
    <p:extLst>
      <p:ext uri="{BB962C8B-B14F-4D97-AF65-F5344CB8AC3E}">
        <p14:creationId xmlns:p14="http://schemas.microsoft.com/office/powerpoint/2010/main" val="65536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theguardian.com/world/2008/nov/13/first-world-war-artists-writers-modernism"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www.theguardian.com/world/2008/nov/13/first-world-war-artists-writers-modernism"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theguardian.com/world/2008/nov/13/first-world-war-artists-writers-modernism"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4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63.png"/></Relationships>
</file>

<file path=ppt/slides/_rels/slide4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67.png"/><Relationship Id="rId4" Type="http://schemas.openxmlformats.org/officeDocument/2006/relationships/image" Target="../media/image66.png"/></Relationships>
</file>

<file path=ppt/slides/_rels/slide4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70.png"/><Relationship Id="rId4" Type="http://schemas.openxmlformats.org/officeDocument/2006/relationships/image" Target="../media/image69.png"/></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5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76.png"/></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hyperlink" Target="https://www.theguardian.com/football/picture/2015/nov/10/david-squires-on-football-and-remembrance-day"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www.theguardian.com/commentisfree/2014/jan/04/first-world-war-michael-gove-left-bashing-history" TargetMode="External"/><Relationship Id="rId2" Type="http://schemas.openxmlformats.org/officeDocument/2006/relationships/hyperlink" Target="http://www.dailymail.co.uk/debate/article-2532930/MICHAEL-GOVE-Why-does-Left-insist-belittling-true-British-heroes.html#ixzz3m69ehnXh" TargetMode="External"/><Relationship Id="rId1" Type="http://schemas.openxmlformats.org/officeDocument/2006/relationships/slideLayout" Target="../slideLayouts/slideLayout7.xml"/><Relationship Id="rId5" Type="http://schemas.openxmlformats.org/officeDocument/2006/relationships/image" Target="../media/image81.png"/><Relationship Id="rId4" Type="http://schemas.openxmlformats.org/officeDocument/2006/relationships/image" Target="../media/image80.png"/></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099585" cy="6359342"/>
          </a:xfrm>
          <a:prstGeom prst="rect">
            <a:avLst/>
          </a:prstGeom>
          <a:noFill/>
        </p:spPr>
        <p:txBody>
          <a:bodyPr wrap="square" lIns="540000" tIns="360000" rIns="540000" bIns="360000" rtlCol="0">
            <a:spAutoFit/>
          </a:bodyPr>
          <a:lstStyle/>
          <a:p>
            <a:pPr algn="just"/>
            <a:r>
              <a:rPr lang="en-GB" sz="2400" b="1" u="sng" dirty="0"/>
              <a:t>AHHI5017  Week 7</a:t>
            </a:r>
            <a:r>
              <a:rPr lang="en-GB" sz="2400" b="1" u="sng" dirty="0" smtClean="0"/>
              <a:t>: </a:t>
            </a:r>
            <a:r>
              <a:rPr lang="en-GB" sz="2400" b="1" u="sng" dirty="0"/>
              <a:t>The </a:t>
            </a:r>
            <a:r>
              <a:rPr lang="en-GB" sz="2400" b="1" u="sng" dirty="0" smtClean="0"/>
              <a:t>First World War</a:t>
            </a:r>
            <a:endParaRPr lang="en-GB" sz="2400" b="1" u="sng" dirty="0"/>
          </a:p>
          <a:p>
            <a:pPr algn="just"/>
            <a:endParaRPr lang="en-GB" dirty="0" smtClean="0"/>
          </a:p>
          <a:p>
            <a:pPr algn="just"/>
            <a:r>
              <a:rPr lang="en-GB" sz="2400" b="1" dirty="0" smtClean="0"/>
              <a:t>PART ONE: Memory Studies and WWI</a:t>
            </a:r>
            <a:endParaRPr lang="en-GB" sz="2400" b="1" dirty="0"/>
          </a:p>
          <a:p>
            <a:pPr marL="285750" indent="-285750" algn="just">
              <a:buFont typeface="Arial" pitchFamily="34" charset="0"/>
              <a:buChar char="•"/>
            </a:pPr>
            <a:r>
              <a:rPr lang="en-GB" sz="2400" dirty="0" smtClean="0"/>
              <a:t>Memory studies, cultural memory</a:t>
            </a:r>
          </a:p>
          <a:p>
            <a:pPr marL="285750" indent="-285750" algn="just">
              <a:buFont typeface="Arial" pitchFamily="34" charset="0"/>
              <a:buChar char="•"/>
            </a:pPr>
            <a:r>
              <a:rPr lang="en-GB" sz="2400" dirty="0" smtClean="0"/>
              <a:t>Traditionalism vs. Modernism – memorials and art</a:t>
            </a:r>
          </a:p>
          <a:p>
            <a:pPr marL="285750" indent="-285750" algn="just">
              <a:buFont typeface="Arial" pitchFamily="34" charset="0"/>
              <a:buChar char="•"/>
            </a:pPr>
            <a:endParaRPr lang="en-GB" dirty="0"/>
          </a:p>
          <a:p>
            <a:pPr algn="just"/>
            <a:r>
              <a:rPr lang="en-GB" sz="2400" b="1" dirty="0" smtClean="0"/>
              <a:t>PART TWO: Displaying WWI Memory</a:t>
            </a:r>
          </a:p>
          <a:p>
            <a:pPr marL="285750" indent="-285750" algn="just">
              <a:buFont typeface="Arial" pitchFamily="34" charset="0"/>
              <a:buChar char="•"/>
            </a:pPr>
            <a:r>
              <a:rPr lang="en-GB" sz="2400" dirty="0" smtClean="0"/>
              <a:t>WWI, museums and collecting </a:t>
            </a:r>
          </a:p>
          <a:p>
            <a:pPr marL="285750" indent="-285750" algn="just">
              <a:buFont typeface="Arial" pitchFamily="34" charset="0"/>
              <a:buChar char="•"/>
            </a:pPr>
            <a:r>
              <a:rPr lang="en-GB" sz="2400" dirty="0" smtClean="0"/>
              <a:t>Origins of the Imperial War Museum</a:t>
            </a:r>
          </a:p>
          <a:p>
            <a:pPr marL="285750" indent="-285750" algn="just">
              <a:buFont typeface="Arial" pitchFamily="34" charset="0"/>
              <a:buChar char="•"/>
            </a:pPr>
            <a:r>
              <a:rPr lang="en-GB" sz="2400" dirty="0"/>
              <a:t>Remembrance poppy</a:t>
            </a:r>
          </a:p>
          <a:p>
            <a:pPr algn="just"/>
            <a:endParaRPr lang="en-GB" dirty="0" smtClean="0"/>
          </a:p>
          <a:p>
            <a:pPr algn="just"/>
            <a:r>
              <a:rPr lang="en-GB" sz="2400" b="1" dirty="0" smtClean="0"/>
              <a:t>PART TWO: Debating WWI Memory</a:t>
            </a:r>
          </a:p>
          <a:p>
            <a:pPr marL="285750" indent="-285750" algn="just">
              <a:buFont typeface="Arial" pitchFamily="34" charset="0"/>
              <a:buChar char="•"/>
            </a:pPr>
            <a:r>
              <a:rPr lang="en-GB" sz="2400" dirty="0" smtClean="0"/>
              <a:t>Centennial debates: Gove vs. Hunt</a:t>
            </a:r>
          </a:p>
          <a:p>
            <a:pPr marL="285750" indent="-285750" algn="just">
              <a:buFont typeface="Arial" pitchFamily="34" charset="0"/>
              <a:buChar char="•"/>
            </a:pPr>
            <a:r>
              <a:rPr lang="en-GB" sz="2400" i="1" dirty="0"/>
              <a:t>Blackadder Goes </a:t>
            </a:r>
            <a:r>
              <a:rPr lang="en-GB" sz="2400" i="1" dirty="0" smtClean="0"/>
              <a:t>Forth, p</a:t>
            </a:r>
            <a:r>
              <a:rPr lang="en-GB" sz="2400" dirty="0" smtClean="0"/>
              <a:t>opular culture and WWI memory</a:t>
            </a:r>
          </a:p>
        </p:txBody>
      </p:sp>
      <p:pic>
        <p:nvPicPr>
          <p:cNvPr id="3" name="Picture 2"/>
          <p:cNvPicPr>
            <a:picLocks noChangeAspect="1"/>
          </p:cNvPicPr>
          <p:nvPr/>
        </p:nvPicPr>
        <p:blipFill>
          <a:blip r:embed="rId3"/>
          <a:stretch>
            <a:fillRect/>
          </a:stretch>
        </p:blipFill>
        <p:spPr>
          <a:xfrm>
            <a:off x="5787409" y="0"/>
            <a:ext cx="6404592" cy="3713863"/>
          </a:xfrm>
          <a:prstGeom prst="rect">
            <a:avLst/>
          </a:prstGeom>
        </p:spPr>
      </p:pic>
      <p:pic>
        <p:nvPicPr>
          <p:cNvPr id="4" name="Picture 3"/>
          <p:cNvPicPr>
            <a:picLocks noChangeAspect="1"/>
          </p:cNvPicPr>
          <p:nvPr/>
        </p:nvPicPr>
        <p:blipFill>
          <a:blip r:embed="rId4"/>
          <a:stretch>
            <a:fillRect/>
          </a:stretch>
        </p:blipFill>
        <p:spPr>
          <a:xfrm>
            <a:off x="7304442" y="3453205"/>
            <a:ext cx="4887558" cy="3465990"/>
          </a:xfrm>
          <a:prstGeom prst="rect">
            <a:avLst/>
          </a:prstGeom>
        </p:spPr>
      </p:pic>
      <p:pic>
        <p:nvPicPr>
          <p:cNvPr id="5" name="Picture 4"/>
          <p:cNvPicPr>
            <a:picLocks noChangeAspect="1"/>
          </p:cNvPicPr>
          <p:nvPr/>
        </p:nvPicPr>
        <p:blipFill>
          <a:blip r:embed="rId5"/>
          <a:stretch>
            <a:fillRect/>
          </a:stretch>
        </p:blipFill>
        <p:spPr>
          <a:xfrm>
            <a:off x="5787408" y="3453205"/>
            <a:ext cx="2215152" cy="3465990"/>
          </a:xfrm>
          <a:prstGeom prst="rect">
            <a:avLst/>
          </a:prstGeom>
        </p:spPr>
      </p:pic>
    </p:spTree>
    <p:extLst>
      <p:ext uri="{BB962C8B-B14F-4D97-AF65-F5344CB8AC3E}">
        <p14:creationId xmlns:p14="http://schemas.microsoft.com/office/powerpoint/2010/main" val="15916368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Film Screening: </a:t>
            </a:r>
            <a:r>
              <a:rPr lang="en-GB" i="1" dirty="0" smtClean="0"/>
              <a:t>Objective, Burma! </a:t>
            </a:r>
            <a:r>
              <a:rPr lang="en-GB" dirty="0" smtClean="0"/>
              <a:t>(1945)</a:t>
            </a:r>
            <a:endParaRPr lang="en-US" dirty="0"/>
          </a:p>
        </p:txBody>
      </p:sp>
      <p:sp>
        <p:nvSpPr>
          <p:cNvPr id="3" name="Content Placeholder 2"/>
          <p:cNvSpPr>
            <a:spLocks noGrp="1"/>
          </p:cNvSpPr>
          <p:nvPr>
            <p:ph idx="1"/>
          </p:nvPr>
        </p:nvSpPr>
        <p:spPr/>
        <p:txBody>
          <a:bodyPr>
            <a:normAutofit/>
          </a:bodyPr>
          <a:lstStyle/>
          <a:p>
            <a:pPr marL="0" indent="0">
              <a:buNone/>
            </a:pPr>
            <a:r>
              <a:rPr lang="en-US" sz="3600" dirty="0"/>
              <a:t>Monday </a:t>
            </a:r>
            <a:r>
              <a:rPr lang="en-US" sz="3600" dirty="0" smtClean="0"/>
              <a:t>March 19</a:t>
            </a:r>
          </a:p>
          <a:p>
            <a:pPr marL="0" indent="0">
              <a:buNone/>
            </a:pPr>
            <a:endParaRPr lang="en-US" sz="3600" dirty="0" smtClean="0"/>
          </a:p>
          <a:p>
            <a:pPr marL="0" indent="0">
              <a:buNone/>
            </a:pPr>
            <a:r>
              <a:rPr lang="en-US" sz="3600" dirty="0" smtClean="0"/>
              <a:t>Arts 4, 1pm </a:t>
            </a:r>
            <a:endParaRPr lang="en-US" sz="3600" dirty="0"/>
          </a:p>
        </p:txBody>
      </p:sp>
      <p:pic>
        <p:nvPicPr>
          <p:cNvPr id="5" name="Picture 4"/>
          <p:cNvPicPr>
            <a:picLocks noChangeAspect="1"/>
          </p:cNvPicPr>
          <p:nvPr/>
        </p:nvPicPr>
        <p:blipFill>
          <a:blip r:embed="rId2"/>
          <a:stretch>
            <a:fillRect/>
          </a:stretch>
        </p:blipFill>
        <p:spPr>
          <a:xfrm>
            <a:off x="5417713" y="1715294"/>
            <a:ext cx="6096000" cy="4572000"/>
          </a:xfrm>
          <a:prstGeom prst="rect">
            <a:avLst/>
          </a:prstGeom>
        </p:spPr>
      </p:pic>
    </p:spTree>
    <p:extLst>
      <p:ext uri="{BB962C8B-B14F-4D97-AF65-F5344CB8AC3E}">
        <p14:creationId xmlns:p14="http://schemas.microsoft.com/office/powerpoint/2010/main" val="1933850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PART ONE: Memory Studies and WWI</a:t>
            </a:r>
            <a:br>
              <a:rPr lang="en-GB" b="1" dirty="0"/>
            </a:br>
            <a:r>
              <a:rPr lang="en-GB" dirty="0" smtClean="0"/>
              <a:t>Memory studies</a:t>
            </a:r>
            <a:endParaRPr lang="en-US" dirty="0"/>
          </a:p>
        </p:txBody>
      </p:sp>
      <p:pic>
        <p:nvPicPr>
          <p:cNvPr id="4" name="Content Placeholder 3"/>
          <p:cNvPicPr>
            <a:picLocks noGrp="1" noChangeAspect="1"/>
          </p:cNvPicPr>
          <p:nvPr>
            <p:ph idx="1"/>
          </p:nvPr>
        </p:nvPicPr>
        <p:blipFill>
          <a:blip r:embed="rId3"/>
          <a:stretch>
            <a:fillRect/>
          </a:stretch>
        </p:blipFill>
        <p:spPr>
          <a:xfrm>
            <a:off x="31377" y="1914512"/>
            <a:ext cx="2565586" cy="3643132"/>
          </a:xfrm>
          <a:prstGeom prst="rect">
            <a:avLst/>
          </a:prstGeom>
        </p:spPr>
      </p:pic>
      <p:pic>
        <p:nvPicPr>
          <p:cNvPr id="5" name="Picture 4"/>
          <p:cNvPicPr>
            <a:picLocks noChangeAspect="1"/>
          </p:cNvPicPr>
          <p:nvPr/>
        </p:nvPicPr>
        <p:blipFill>
          <a:blip r:embed="rId4"/>
          <a:stretch>
            <a:fillRect/>
          </a:stretch>
        </p:blipFill>
        <p:spPr>
          <a:xfrm>
            <a:off x="2596963" y="1904461"/>
            <a:ext cx="2445685" cy="3663234"/>
          </a:xfrm>
          <a:prstGeom prst="rect">
            <a:avLst/>
          </a:prstGeom>
        </p:spPr>
      </p:pic>
      <p:pic>
        <p:nvPicPr>
          <p:cNvPr id="7" name="Picture 6"/>
          <p:cNvPicPr>
            <a:picLocks noChangeAspect="1"/>
          </p:cNvPicPr>
          <p:nvPr/>
        </p:nvPicPr>
        <p:blipFill>
          <a:blip r:embed="rId5"/>
          <a:stretch>
            <a:fillRect/>
          </a:stretch>
        </p:blipFill>
        <p:spPr>
          <a:xfrm>
            <a:off x="10055883" y="472943"/>
            <a:ext cx="2102775" cy="3077081"/>
          </a:xfrm>
          <a:prstGeom prst="rect">
            <a:avLst/>
          </a:prstGeom>
        </p:spPr>
      </p:pic>
      <p:pic>
        <p:nvPicPr>
          <p:cNvPr id="8" name="Picture 7"/>
          <p:cNvPicPr>
            <a:picLocks noChangeAspect="1"/>
          </p:cNvPicPr>
          <p:nvPr/>
        </p:nvPicPr>
        <p:blipFill>
          <a:blip r:embed="rId6"/>
          <a:stretch>
            <a:fillRect/>
          </a:stretch>
        </p:blipFill>
        <p:spPr>
          <a:xfrm>
            <a:off x="10055883" y="3550024"/>
            <a:ext cx="2136116" cy="3239883"/>
          </a:xfrm>
          <a:prstGeom prst="rect">
            <a:avLst/>
          </a:prstGeom>
        </p:spPr>
      </p:pic>
      <p:pic>
        <p:nvPicPr>
          <p:cNvPr id="9" name="Picture 8"/>
          <p:cNvPicPr>
            <a:picLocks noChangeAspect="1"/>
          </p:cNvPicPr>
          <p:nvPr/>
        </p:nvPicPr>
        <p:blipFill>
          <a:blip r:embed="rId7"/>
          <a:stretch>
            <a:fillRect/>
          </a:stretch>
        </p:blipFill>
        <p:spPr>
          <a:xfrm>
            <a:off x="7488333" y="1897051"/>
            <a:ext cx="2567550" cy="3660593"/>
          </a:xfrm>
          <a:prstGeom prst="rect">
            <a:avLst/>
          </a:prstGeom>
        </p:spPr>
      </p:pic>
      <p:pic>
        <p:nvPicPr>
          <p:cNvPr id="10" name="Picture 9"/>
          <p:cNvPicPr>
            <a:picLocks noChangeAspect="1"/>
          </p:cNvPicPr>
          <p:nvPr/>
        </p:nvPicPr>
        <p:blipFill rotWithShape="1">
          <a:blip r:embed="rId8"/>
          <a:srcRect b="2158"/>
          <a:stretch/>
        </p:blipFill>
        <p:spPr>
          <a:xfrm>
            <a:off x="5042648" y="1904461"/>
            <a:ext cx="2445685" cy="3649174"/>
          </a:xfrm>
          <a:prstGeom prst="rect">
            <a:avLst/>
          </a:prstGeom>
        </p:spPr>
      </p:pic>
    </p:spTree>
    <p:extLst>
      <p:ext uri="{BB962C8B-B14F-4D97-AF65-F5344CB8AC3E}">
        <p14:creationId xmlns:p14="http://schemas.microsoft.com/office/powerpoint/2010/main" val="17314739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8129" y="1277470"/>
            <a:ext cx="9144000" cy="5035903"/>
          </a:xfrm>
          <a:prstGeom prst="rect">
            <a:avLst/>
          </a:prstGeom>
          <a:noFill/>
        </p:spPr>
        <p:txBody>
          <a:bodyPr wrap="square" lIns="540000" tIns="360000" rIns="540000" bIns="360000" rtlCol="0">
            <a:spAutoFit/>
          </a:bodyPr>
          <a:lstStyle/>
          <a:p>
            <a:r>
              <a:rPr lang="en-GB" sz="2800" b="1" dirty="0" smtClean="0">
                <a:solidFill>
                  <a:prstClr val="black"/>
                </a:solidFill>
              </a:rPr>
              <a:t>Key </a:t>
            </a:r>
            <a:r>
              <a:rPr lang="en-GB" sz="2800" b="1" dirty="0">
                <a:solidFill>
                  <a:prstClr val="black"/>
                </a:solidFill>
              </a:rPr>
              <a:t>Ideas and Concepts</a:t>
            </a:r>
          </a:p>
          <a:p>
            <a:endParaRPr lang="en-GB" sz="2800" dirty="0">
              <a:solidFill>
                <a:prstClr val="black"/>
              </a:solidFill>
            </a:endParaRPr>
          </a:p>
          <a:p>
            <a:pPr marL="285750" indent="-285750">
              <a:buFont typeface="Arial" panose="020B0604020202020204" pitchFamily="34" charset="0"/>
              <a:buChar char="•"/>
            </a:pPr>
            <a:r>
              <a:rPr lang="en-GB" sz="2800" dirty="0">
                <a:solidFill>
                  <a:prstClr val="black"/>
                </a:solidFill>
              </a:rPr>
              <a:t>Memory as a field of scholarly enquiry which (potentially) poses challenges to conventional history</a:t>
            </a:r>
          </a:p>
          <a:p>
            <a:pPr marL="285750" indent="-285750">
              <a:buFont typeface="Arial" panose="020B0604020202020204" pitchFamily="34" charset="0"/>
              <a:buChar char="•"/>
            </a:pPr>
            <a:r>
              <a:rPr lang="en-GB" sz="2800" dirty="0" smtClean="0">
                <a:solidFill>
                  <a:prstClr val="black"/>
                </a:solidFill>
              </a:rPr>
              <a:t>Memory </a:t>
            </a:r>
            <a:r>
              <a:rPr lang="en-GB" sz="2800" dirty="0">
                <a:solidFill>
                  <a:prstClr val="black"/>
                </a:solidFill>
              </a:rPr>
              <a:t>as </a:t>
            </a:r>
            <a:r>
              <a:rPr lang="en-GB" sz="2800" dirty="0" smtClean="0">
                <a:solidFill>
                  <a:prstClr val="black"/>
                </a:solidFill>
              </a:rPr>
              <a:t>fluid, changeable</a:t>
            </a:r>
          </a:p>
          <a:p>
            <a:pPr marL="285750" indent="-285750">
              <a:buFont typeface="Arial" panose="020B0604020202020204" pitchFamily="34" charset="0"/>
              <a:buChar char="•"/>
            </a:pPr>
            <a:r>
              <a:rPr lang="en-GB" sz="2800" dirty="0" smtClean="0">
                <a:solidFill>
                  <a:prstClr val="black"/>
                </a:solidFill>
              </a:rPr>
              <a:t>Memory as negotiation and dialogue</a:t>
            </a:r>
          </a:p>
          <a:p>
            <a:pPr marL="285750" indent="-285750">
              <a:buFont typeface="Arial" panose="020B0604020202020204" pitchFamily="34" charset="0"/>
              <a:buChar char="•"/>
            </a:pPr>
            <a:r>
              <a:rPr lang="en-GB" sz="2800" dirty="0" smtClean="0">
                <a:solidFill>
                  <a:prstClr val="black"/>
                </a:solidFill>
              </a:rPr>
              <a:t>Memory as </a:t>
            </a:r>
            <a:r>
              <a:rPr lang="en-GB" sz="2800" i="1" dirty="0" smtClean="0">
                <a:solidFill>
                  <a:prstClr val="black"/>
                </a:solidFill>
              </a:rPr>
              <a:t>contest</a:t>
            </a:r>
          </a:p>
          <a:p>
            <a:pPr marL="285750" indent="-285750">
              <a:buFont typeface="Arial" panose="020B0604020202020204" pitchFamily="34" charset="0"/>
              <a:buChar char="•"/>
            </a:pPr>
            <a:r>
              <a:rPr lang="en-GB" sz="2800" dirty="0" smtClean="0">
                <a:solidFill>
                  <a:prstClr val="black"/>
                </a:solidFill>
              </a:rPr>
              <a:t>Memory </a:t>
            </a:r>
            <a:r>
              <a:rPr lang="en-GB" sz="2800" dirty="0">
                <a:solidFill>
                  <a:prstClr val="black"/>
                </a:solidFill>
              </a:rPr>
              <a:t>as a social and cultural </a:t>
            </a:r>
            <a:r>
              <a:rPr lang="en-GB" sz="2800" dirty="0" smtClean="0">
                <a:solidFill>
                  <a:prstClr val="black"/>
                </a:solidFill>
              </a:rPr>
              <a:t>(as well as personal) phenomenon </a:t>
            </a:r>
            <a:endParaRPr lang="en-GB" sz="2800" dirty="0">
              <a:solidFill>
                <a:prstClr val="black"/>
              </a:solidFill>
            </a:endParaRPr>
          </a:p>
          <a:p>
            <a:pPr marL="285750" indent="-285750">
              <a:buFont typeface="Arial" panose="020B0604020202020204" pitchFamily="34" charset="0"/>
              <a:buChar char="•"/>
            </a:pPr>
            <a:endParaRPr lang="en-GB" sz="2800" dirty="0">
              <a:solidFill>
                <a:prstClr val="black"/>
              </a:solidFill>
            </a:endParaRPr>
          </a:p>
        </p:txBody>
      </p:sp>
      <p:sp>
        <p:nvSpPr>
          <p:cNvPr id="3" name="Title 1"/>
          <p:cNvSpPr txBox="1">
            <a:spLocks/>
          </p:cNvSpPr>
          <p:nvPr/>
        </p:nvSpPr>
        <p:spPr>
          <a:xfrm>
            <a:off x="838200" y="365125"/>
            <a:ext cx="10515600" cy="1325563"/>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Memory studies</a:t>
            </a:r>
            <a:endParaRPr lang="en-US" dirty="0"/>
          </a:p>
        </p:txBody>
      </p:sp>
    </p:spTree>
    <p:extLst>
      <p:ext uri="{BB962C8B-B14F-4D97-AF65-F5344CB8AC3E}">
        <p14:creationId xmlns:p14="http://schemas.microsoft.com/office/powerpoint/2010/main" val="6525404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6894"/>
            <a:ext cx="9790199" cy="6620952"/>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“What does it mean for a </a:t>
            </a:r>
            <a:r>
              <a:rPr lang="en-GB" sz="2800" i="1" dirty="0"/>
              <a:t>culture </a:t>
            </a:r>
            <a:r>
              <a:rPr lang="en-GB" sz="2800" dirty="0"/>
              <a:t>to remember? …. The process of cultural memory is bound up in complex </a:t>
            </a:r>
            <a:r>
              <a:rPr lang="en-GB" sz="2800" b="1" dirty="0">
                <a:solidFill>
                  <a:srgbClr val="FF0000"/>
                </a:solidFill>
              </a:rPr>
              <a:t>political</a:t>
            </a:r>
            <a:r>
              <a:rPr lang="en-GB" sz="2800" b="1" dirty="0"/>
              <a:t> </a:t>
            </a:r>
            <a:r>
              <a:rPr lang="en-GB" sz="2800" dirty="0"/>
              <a:t>stakes and meanings. It both defines a culture and is the means by which its divisions and conflicting agendas are revealed. To define a memory as cultural is, in effect, to enter into </a:t>
            </a:r>
            <a:r>
              <a:rPr lang="en-GB" sz="2800" b="1" dirty="0">
                <a:solidFill>
                  <a:srgbClr val="7030A0"/>
                </a:solidFill>
              </a:rPr>
              <a:t>a debate about what that memory means</a:t>
            </a:r>
            <a:r>
              <a:rPr lang="en-GB" sz="2800" dirty="0"/>
              <a:t>. This process does not efface the individual but rather involves the </a:t>
            </a:r>
            <a:r>
              <a:rPr lang="en-GB" sz="2800" b="1" dirty="0">
                <a:solidFill>
                  <a:srgbClr val="00B050"/>
                </a:solidFill>
              </a:rPr>
              <a:t>interaction</a:t>
            </a:r>
            <a:r>
              <a:rPr lang="en-GB" sz="2800" dirty="0"/>
              <a:t> of individuals in the creation of cultural meaning. Cultural meaning is a field of cultural </a:t>
            </a:r>
            <a:r>
              <a:rPr lang="en-GB" sz="2800" b="1" dirty="0">
                <a:solidFill>
                  <a:srgbClr val="00B050"/>
                </a:solidFill>
              </a:rPr>
              <a:t>negotiation</a:t>
            </a:r>
            <a:r>
              <a:rPr lang="en-GB" sz="2800" dirty="0"/>
              <a:t> through which </a:t>
            </a:r>
            <a:r>
              <a:rPr lang="en-GB" sz="2800" b="1" dirty="0">
                <a:solidFill>
                  <a:schemeClr val="accent6">
                    <a:lumMod val="50000"/>
                  </a:schemeClr>
                </a:solidFill>
              </a:rPr>
              <a:t>different stories vie for a place in history</a:t>
            </a:r>
            <a:r>
              <a:rPr lang="en-GB" sz="2800" dirty="0"/>
              <a:t>.” (p. 1)</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pic>
        <p:nvPicPr>
          <p:cNvPr id="3" name="Picture 2"/>
          <p:cNvPicPr>
            <a:picLocks noChangeAspect="1"/>
          </p:cNvPicPr>
          <p:nvPr/>
        </p:nvPicPr>
        <p:blipFill>
          <a:blip r:embed="rId3"/>
          <a:stretch>
            <a:fillRect/>
          </a:stretch>
        </p:blipFill>
        <p:spPr>
          <a:xfrm>
            <a:off x="9790199" y="282388"/>
            <a:ext cx="2225741" cy="3492593"/>
          </a:xfrm>
          <a:prstGeom prst="rect">
            <a:avLst/>
          </a:prstGeom>
        </p:spPr>
      </p:pic>
    </p:spTree>
    <p:extLst>
      <p:ext uri="{BB962C8B-B14F-4D97-AF65-F5344CB8AC3E}">
        <p14:creationId xmlns:p14="http://schemas.microsoft.com/office/powerpoint/2010/main" val="12400386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1046" y="0"/>
            <a:ext cx="9144000" cy="6620952"/>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 I define cultural memory through its distinction from both personal memory and history </a:t>
            </a:r>
          </a:p>
          <a:p>
            <a:pPr lvl="0" algn="just"/>
            <a:r>
              <a:rPr lang="en-GB" sz="2800" dirty="0"/>
              <a:t>	“… I use the term ‘cultural memory’ to define a memory that is outside the avenues of formal historical discourse yet is entangles with cultural products and imbued with cultural meaning.” (pp. 2–3)</a:t>
            </a:r>
          </a:p>
          <a:p>
            <a:pPr lvl="0" algn="just"/>
            <a:endParaRPr lang="en-GB" sz="2800" dirty="0"/>
          </a:p>
          <a:p>
            <a:pPr lvl="0" algn="just"/>
            <a:r>
              <a:rPr lang="en-GB" sz="2800" dirty="0"/>
              <a:t>“Personal memory, cultural memory and history do not exist in neatly defined boundaries. Rather, memories and memory objects can move from one realm to another, shifting meaning and context.” (p. 5)</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spTree>
    <p:extLst>
      <p:ext uri="{BB962C8B-B14F-4D97-AF65-F5344CB8AC3E}">
        <p14:creationId xmlns:p14="http://schemas.microsoft.com/office/powerpoint/2010/main" val="38885559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1046" y="0"/>
            <a:ext cx="9144000" cy="7051840"/>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 … Personal memories can sometimes be subsumed into history and elements of cultural memory </a:t>
            </a:r>
            <a:r>
              <a:rPr lang="en-GB" sz="2800"/>
              <a:t>can </a:t>
            </a:r>
            <a:r>
              <a:rPr lang="en-GB" sz="2800" smtClean="0"/>
              <a:t>exist </a:t>
            </a:r>
            <a:r>
              <a:rPr lang="en-GB" sz="2800" dirty="0"/>
              <a:t>in concert with historical narratives. For instance, survivors of traumatic events often relate that as time goes on, they have </a:t>
            </a:r>
            <a:r>
              <a:rPr lang="en-GB" sz="2800" dirty="0">
                <a:solidFill>
                  <a:srgbClr val="FF0000"/>
                </a:solidFill>
              </a:rPr>
              <a:t>difficulty distinguishing their personal memories from those of popular culture</a:t>
            </a:r>
            <a:r>
              <a:rPr lang="en-GB" sz="2800" dirty="0"/>
              <a:t>. For many World War II veterans, Hollywood movies have subsumed their memories into a general script. Because of these </a:t>
            </a:r>
            <a:r>
              <a:rPr lang="en-GB" sz="2800" b="1" dirty="0">
                <a:solidFill>
                  <a:srgbClr val="7030A0"/>
                </a:solidFill>
              </a:rPr>
              <a:t>boundary crossings </a:t>
            </a:r>
            <a:r>
              <a:rPr lang="en-GB" sz="2800" dirty="0"/>
              <a:t>in what is remembered, true distinctions between personal memory, cultural memory, and history cannot be made.” (p. 6)</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spTree>
    <p:extLst>
      <p:ext uri="{BB962C8B-B14F-4D97-AF65-F5344CB8AC3E}">
        <p14:creationId xmlns:p14="http://schemas.microsoft.com/office/powerpoint/2010/main" val="12133847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6588" y="196056"/>
            <a:ext cx="8229600" cy="1143000"/>
          </a:xfrm>
        </p:spPr>
        <p:txBody>
          <a:bodyPr/>
          <a:lstStyle/>
          <a:p>
            <a:r>
              <a:rPr lang="en-GB" dirty="0" smtClean="0"/>
              <a:t>WWI and Memory Studies</a:t>
            </a:r>
            <a:endParaRPr lang="en-US" dirty="0"/>
          </a:p>
        </p:txBody>
      </p:sp>
      <p:sp>
        <p:nvSpPr>
          <p:cNvPr id="3" name="Text Placeholder 2"/>
          <p:cNvSpPr>
            <a:spLocks noGrp="1"/>
          </p:cNvSpPr>
          <p:nvPr>
            <p:ph type="body" idx="1"/>
          </p:nvPr>
        </p:nvSpPr>
        <p:spPr/>
        <p:txBody>
          <a:bodyPr/>
          <a:lstStyle/>
          <a:p>
            <a:endParaRPr lang="en-US"/>
          </a:p>
        </p:txBody>
      </p:sp>
      <p:pic>
        <p:nvPicPr>
          <p:cNvPr id="4" name="Content Placeholder 3"/>
          <p:cNvPicPr>
            <a:picLocks noGrp="1" noChangeAspect="1"/>
          </p:cNvPicPr>
          <p:nvPr>
            <p:ph sz="half" idx="2"/>
          </p:nvPr>
        </p:nvPicPr>
        <p:blipFill>
          <a:blip r:embed="rId3"/>
          <a:stretch>
            <a:fillRect/>
          </a:stretch>
        </p:blipFill>
        <p:spPr>
          <a:xfrm>
            <a:off x="2204786" y="2505075"/>
            <a:ext cx="2427790" cy="3684588"/>
          </a:xfrm>
          <a:prstGeom prst="rect">
            <a:avLst/>
          </a:prstGeom>
        </p:spPr>
      </p:pic>
      <p:sp>
        <p:nvSpPr>
          <p:cNvPr id="6" name="Text Placeholder 5"/>
          <p:cNvSpPr>
            <a:spLocks noGrp="1"/>
          </p:cNvSpPr>
          <p:nvPr>
            <p:ph type="body" sz="quarter" idx="3"/>
          </p:nvPr>
        </p:nvSpPr>
        <p:spPr/>
        <p:txBody>
          <a:bodyPr/>
          <a:lstStyle/>
          <a:p>
            <a:endParaRPr lang="en-US"/>
          </a:p>
        </p:txBody>
      </p:sp>
      <p:pic>
        <p:nvPicPr>
          <p:cNvPr id="13" name="Content Placeholder 12"/>
          <p:cNvPicPr>
            <a:picLocks noGrp="1" noChangeAspect="1"/>
          </p:cNvPicPr>
          <p:nvPr>
            <p:ph sz="quarter" idx="4"/>
          </p:nvPr>
        </p:nvPicPr>
        <p:blipFill>
          <a:blip r:embed="rId4"/>
          <a:stretch>
            <a:fillRect/>
          </a:stretch>
        </p:blipFill>
        <p:spPr>
          <a:xfrm>
            <a:off x="7010597" y="2160097"/>
            <a:ext cx="2688010" cy="4056452"/>
          </a:xfrm>
          <a:prstGeom prst="rect">
            <a:avLst/>
          </a:prstGeom>
        </p:spPr>
      </p:pic>
      <p:sp>
        <p:nvSpPr>
          <p:cNvPr id="5" name="Rectangle 4"/>
          <p:cNvSpPr/>
          <p:nvPr/>
        </p:nvSpPr>
        <p:spPr>
          <a:xfrm>
            <a:off x="2783632" y="5406514"/>
            <a:ext cx="2592288" cy="330072"/>
          </a:xfrm>
          <a:prstGeom prst="rect">
            <a:avLst/>
          </a:prstGeom>
        </p:spPr>
        <p:txBody>
          <a:bodyPr wrap="square" lIns="180000" tIns="72000" rIns="180000" bIns="72000">
            <a:spAutoFit/>
          </a:bodyPr>
          <a:lstStyle/>
          <a:p>
            <a:pPr algn="r"/>
            <a:endParaRPr lang="en-GB" sz="1200" dirty="0">
              <a:solidFill>
                <a:prstClr val="black"/>
              </a:solidFill>
            </a:endParaRPr>
          </a:p>
        </p:txBody>
      </p:sp>
    </p:spTree>
    <p:extLst>
      <p:ext uri="{BB962C8B-B14F-4D97-AF65-F5344CB8AC3E}">
        <p14:creationId xmlns:p14="http://schemas.microsoft.com/office/powerpoint/2010/main" val="26826167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96056"/>
            <a:ext cx="12064621" cy="1143000"/>
          </a:xfrm>
        </p:spPr>
        <p:txBody>
          <a:bodyPr/>
          <a:lstStyle/>
          <a:p>
            <a:pPr algn="ctr"/>
            <a:r>
              <a:rPr lang="en-GB" dirty="0" smtClean="0"/>
              <a:t>Historiographical debate</a:t>
            </a:r>
            <a:endParaRPr lang="en-US" dirty="0"/>
          </a:p>
        </p:txBody>
      </p:sp>
      <p:sp>
        <p:nvSpPr>
          <p:cNvPr id="10" name="Text Placeholder 9"/>
          <p:cNvSpPr>
            <a:spLocks noGrp="1"/>
          </p:cNvSpPr>
          <p:nvPr>
            <p:ph type="body" idx="1"/>
          </p:nvPr>
        </p:nvSpPr>
        <p:spPr>
          <a:xfrm>
            <a:off x="1676400" y="1232527"/>
            <a:ext cx="4347940" cy="935045"/>
          </a:xfrm>
        </p:spPr>
        <p:txBody>
          <a:bodyPr>
            <a:normAutofit/>
          </a:bodyPr>
          <a:lstStyle/>
          <a:p>
            <a:pPr algn="ctr"/>
            <a:r>
              <a:rPr lang="en-GB" sz="5400" dirty="0">
                <a:solidFill>
                  <a:srgbClr val="C00000"/>
                </a:solidFill>
                <a:latin typeface="Bauhaus 93" panose="04030905020B02020C02" pitchFamily="82" charset="0"/>
              </a:rPr>
              <a:t>Modernism</a:t>
            </a:r>
            <a:endParaRPr lang="en-US" sz="5400" dirty="0">
              <a:solidFill>
                <a:srgbClr val="C00000"/>
              </a:solidFill>
              <a:latin typeface="Bauhaus 93" panose="04030905020B02020C02" pitchFamily="82" charset="0"/>
            </a:endParaRPr>
          </a:p>
        </p:txBody>
      </p:sp>
      <p:pic>
        <p:nvPicPr>
          <p:cNvPr id="4" name="Content Placeholder 3"/>
          <p:cNvPicPr>
            <a:picLocks noGrp="1" noChangeAspect="1"/>
          </p:cNvPicPr>
          <p:nvPr>
            <p:ph sz="half" idx="2"/>
          </p:nvPr>
        </p:nvPicPr>
        <p:blipFill>
          <a:blip r:embed="rId3"/>
          <a:stretch>
            <a:fillRect/>
          </a:stretch>
        </p:blipFill>
        <p:spPr>
          <a:xfrm>
            <a:off x="2204786" y="2505075"/>
            <a:ext cx="2427790" cy="3684588"/>
          </a:xfrm>
          <a:prstGeom prst="rect">
            <a:avLst/>
          </a:prstGeom>
        </p:spPr>
      </p:pic>
      <p:sp>
        <p:nvSpPr>
          <p:cNvPr id="11" name="Text Placeholder 10"/>
          <p:cNvSpPr>
            <a:spLocks noGrp="1"/>
          </p:cNvSpPr>
          <p:nvPr>
            <p:ph type="body" sz="quarter" idx="3"/>
          </p:nvPr>
        </p:nvSpPr>
        <p:spPr>
          <a:xfrm>
            <a:off x="6097742" y="1380403"/>
            <a:ext cx="4936765" cy="761137"/>
          </a:xfrm>
        </p:spPr>
        <p:txBody>
          <a:bodyPr>
            <a:noAutofit/>
          </a:bodyPr>
          <a:lstStyle/>
          <a:p>
            <a:pPr algn="ctr"/>
            <a:r>
              <a:rPr lang="en-GB" sz="5400" dirty="0" smtClean="0">
                <a:latin typeface="Old English Text MT" panose="03040902040508030806" pitchFamily="66" charset="0"/>
                <a:cs typeface="Times New Roman" panose="02020603050405020304" pitchFamily="18" charset="0"/>
              </a:rPr>
              <a:t>Traditionalism</a:t>
            </a:r>
            <a:endParaRPr lang="en-US" sz="5400" dirty="0">
              <a:latin typeface="Old English Text MT" panose="03040902040508030806" pitchFamily="66" charset="0"/>
              <a:cs typeface="Times New Roman" panose="02020603050405020304" pitchFamily="18" charset="0"/>
            </a:endParaRPr>
          </a:p>
        </p:txBody>
      </p:sp>
      <p:pic>
        <p:nvPicPr>
          <p:cNvPr id="13" name="Content Placeholder 12"/>
          <p:cNvPicPr>
            <a:picLocks noGrp="1" noChangeAspect="1"/>
          </p:cNvPicPr>
          <p:nvPr>
            <p:ph sz="quarter" idx="4"/>
          </p:nvPr>
        </p:nvPicPr>
        <p:blipFill>
          <a:blip r:embed="rId4"/>
          <a:stretch>
            <a:fillRect/>
          </a:stretch>
        </p:blipFill>
        <p:spPr>
          <a:xfrm>
            <a:off x="7010597" y="2160097"/>
            <a:ext cx="2688010" cy="4056452"/>
          </a:xfrm>
          <a:prstGeom prst="rect">
            <a:avLst/>
          </a:prstGeom>
        </p:spPr>
      </p:pic>
      <p:sp>
        <p:nvSpPr>
          <p:cNvPr id="5" name="Rectangle 4"/>
          <p:cNvSpPr/>
          <p:nvPr/>
        </p:nvSpPr>
        <p:spPr>
          <a:xfrm>
            <a:off x="2783632" y="5406514"/>
            <a:ext cx="2592288" cy="330072"/>
          </a:xfrm>
          <a:prstGeom prst="rect">
            <a:avLst/>
          </a:prstGeom>
        </p:spPr>
        <p:txBody>
          <a:bodyPr wrap="square" lIns="180000" tIns="72000" rIns="180000" bIns="72000">
            <a:spAutoFit/>
          </a:bodyPr>
          <a:lstStyle/>
          <a:p>
            <a:pPr algn="r"/>
            <a:endParaRPr lang="en-GB" sz="1200" dirty="0"/>
          </a:p>
        </p:txBody>
      </p:sp>
      <p:sp>
        <p:nvSpPr>
          <p:cNvPr id="6" name="Rectangle 5"/>
          <p:cNvSpPr/>
          <p:nvPr/>
        </p:nvSpPr>
        <p:spPr>
          <a:xfrm>
            <a:off x="0" y="2745427"/>
            <a:ext cx="2476500" cy="4112573"/>
          </a:xfrm>
          <a:prstGeom prst="rect">
            <a:avLst/>
          </a:prstGeom>
        </p:spPr>
        <p:txBody>
          <a:bodyPr wrap="square" lIns="360000" tIns="360000" rIns="360000" bIns="360000">
            <a:spAutoFit/>
          </a:bodyPr>
          <a:lstStyle/>
          <a:p>
            <a:r>
              <a:rPr lang="en-GB" sz="2000" dirty="0" smtClean="0"/>
              <a:t>Argues WWI </a:t>
            </a:r>
            <a:r>
              <a:rPr lang="en-GB" sz="2000" dirty="0"/>
              <a:t>produced a new mode of </a:t>
            </a:r>
            <a:r>
              <a:rPr lang="en-GB" sz="2000" dirty="0" smtClean="0"/>
              <a:t>representing and commemorating </a:t>
            </a:r>
            <a:r>
              <a:rPr lang="en-GB" sz="2000" dirty="0"/>
              <a:t>war, characterised by </a:t>
            </a:r>
            <a:r>
              <a:rPr lang="en-GB" sz="2000" dirty="0">
                <a:solidFill>
                  <a:srgbClr val="FF0000"/>
                </a:solidFill>
              </a:rPr>
              <a:t>irony</a:t>
            </a:r>
            <a:r>
              <a:rPr lang="en-GB" sz="2000" dirty="0"/>
              <a:t>, critique and a ‘modernist aesthetic’ </a:t>
            </a:r>
          </a:p>
        </p:txBody>
      </p:sp>
      <p:sp>
        <p:nvSpPr>
          <p:cNvPr id="8" name="Rectangle 7"/>
          <p:cNvSpPr/>
          <p:nvPr/>
        </p:nvSpPr>
        <p:spPr>
          <a:xfrm>
            <a:off x="9779000" y="3037910"/>
            <a:ext cx="2413000" cy="3804797"/>
          </a:xfrm>
          <a:prstGeom prst="rect">
            <a:avLst/>
          </a:prstGeom>
        </p:spPr>
        <p:txBody>
          <a:bodyPr wrap="square" lIns="360000" tIns="360000" rIns="360000" bIns="360000">
            <a:spAutoFit/>
          </a:bodyPr>
          <a:lstStyle/>
          <a:p>
            <a:pPr algn="r"/>
            <a:r>
              <a:rPr lang="en-GB" sz="2000" dirty="0" smtClean="0"/>
              <a:t>Argues communities </a:t>
            </a:r>
            <a:r>
              <a:rPr lang="en-GB" sz="2000" dirty="0"/>
              <a:t>took solace by rooting memories of WWI within traditional </a:t>
            </a:r>
            <a:r>
              <a:rPr lang="en-GB" sz="2000" dirty="0" smtClean="0"/>
              <a:t>memorial and representation-al practices</a:t>
            </a:r>
            <a:endParaRPr lang="en-GB" sz="2000" dirty="0"/>
          </a:p>
        </p:txBody>
      </p:sp>
      <p:sp>
        <p:nvSpPr>
          <p:cNvPr id="14" name="Rectangle 13"/>
          <p:cNvSpPr/>
          <p:nvPr/>
        </p:nvSpPr>
        <p:spPr>
          <a:xfrm>
            <a:off x="5449970" y="3037910"/>
            <a:ext cx="1311740" cy="514738"/>
          </a:xfrm>
          <a:prstGeom prst="rect">
            <a:avLst/>
          </a:prstGeom>
        </p:spPr>
        <p:txBody>
          <a:bodyPr wrap="square" lIns="180000" tIns="72000" rIns="180000" bIns="72000">
            <a:spAutoFit/>
          </a:bodyPr>
          <a:lstStyle/>
          <a:p>
            <a:pPr algn="ctr"/>
            <a:r>
              <a:rPr lang="en-GB" sz="2400" dirty="0"/>
              <a:t>VS </a:t>
            </a:r>
          </a:p>
        </p:txBody>
      </p:sp>
    </p:spTree>
    <p:extLst>
      <p:ext uri="{BB962C8B-B14F-4D97-AF65-F5344CB8AC3E}">
        <p14:creationId xmlns:p14="http://schemas.microsoft.com/office/powerpoint/2010/main" val="9915829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2295"/>
            <a:ext cx="12192000" cy="1325563"/>
          </a:xfrm>
        </p:spPr>
        <p:txBody>
          <a:bodyPr>
            <a:normAutofit/>
          </a:bodyPr>
          <a:lstStyle/>
          <a:p>
            <a:pPr algn="ctr"/>
            <a:r>
              <a:rPr lang="en-GB" dirty="0" smtClean="0"/>
              <a:t>Modernism v Traditionalism, Part 1: Memorials</a:t>
            </a:r>
            <a:br>
              <a:rPr lang="en-GB" dirty="0" smtClean="0"/>
            </a:br>
            <a:endParaRPr lang="en-US" dirty="0"/>
          </a:p>
        </p:txBody>
      </p:sp>
      <p:pic>
        <p:nvPicPr>
          <p:cNvPr id="4" name="Content Placeholder 3"/>
          <p:cNvPicPr>
            <a:picLocks noGrp="1" noChangeAspect="1"/>
          </p:cNvPicPr>
          <p:nvPr>
            <p:ph idx="1"/>
          </p:nvPr>
        </p:nvPicPr>
        <p:blipFill>
          <a:blip r:embed="rId2"/>
          <a:stretch>
            <a:fillRect/>
          </a:stretch>
        </p:blipFill>
        <p:spPr>
          <a:xfrm>
            <a:off x="4660683" y="1825625"/>
            <a:ext cx="2870634" cy="4351338"/>
          </a:xfrm>
          <a:prstGeom prst="rect">
            <a:avLst/>
          </a:prstGeom>
        </p:spPr>
      </p:pic>
      <p:sp>
        <p:nvSpPr>
          <p:cNvPr id="5" name="Rectangle 4"/>
          <p:cNvSpPr/>
          <p:nvPr/>
        </p:nvSpPr>
        <p:spPr>
          <a:xfrm>
            <a:off x="2495601" y="3954463"/>
            <a:ext cx="1666527" cy="1200329"/>
          </a:xfrm>
          <a:prstGeom prst="rect">
            <a:avLst/>
          </a:prstGeom>
        </p:spPr>
        <p:txBody>
          <a:bodyPr wrap="square">
            <a:spAutoFit/>
          </a:bodyPr>
          <a:lstStyle/>
          <a:p>
            <a:pPr marL="285750" indent="-285750" algn="r">
              <a:buFont typeface="Arial" panose="020B0604020202020204" pitchFamily="34" charset="0"/>
              <a:buChar char="•"/>
            </a:pPr>
            <a:r>
              <a:rPr lang="en-US" dirty="0" err="1"/>
              <a:t>Lampeter</a:t>
            </a:r>
            <a:r>
              <a:rPr lang="en-US" dirty="0"/>
              <a:t> War Memorial, c. 1930 </a:t>
            </a:r>
          </a:p>
        </p:txBody>
      </p:sp>
      <p:sp>
        <p:nvSpPr>
          <p:cNvPr id="6" name="Rectangle 5"/>
          <p:cNvSpPr/>
          <p:nvPr/>
        </p:nvSpPr>
        <p:spPr>
          <a:xfrm>
            <a:off x="8952931" y="3037910"/>
            <a:ext cx="3239069" cy="2881467"/>
          </a:xfrm>
          <a:prstGeom prst="rect">
            <a:avLst/>
          </a:prstGeom>
        </p:spPr>
        <p:txBody>
          <a:bodyPr wrap="square" lIns="360000" tIns="360000" rIns="360000" bIns="360000">
            <a:spAutoFit/>
          </a:bodyPr>
          <a:lstStyle/>
          <a:p>
            <a:pPr algn="r"/>
            <a:r>
              <a:rPr lang="en-GB" sz="2000" dirty="0" smtClean="0"/>
              <a:t>Are the following ‘modernist’ or ‘traditionalist’? Are they effective aesthetically? Are they effective commemorations of war?</a:t>
            </a:r>
          </a:p>
        </p:txBody>
      </p:sp>
    </p:spTree>
    <p:extLst>
      <p:ext uri="{BB962C8B-B14F-4D97-AF65-F5344CB8AC3E}">
        <p14:creationId xmlns:p14="http://schemas.microsoft.com/office/powerpoint/2010/main" val="13320005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033" y="5530232"/>
            <a:ext cx="10972800" cy="1143000"/>
          </a:xfrm>
        </p:spPr>
        <p:txBody>
          <a:bodyPr>
            <a:normAutofit/>
          </a:bodyPr>
          <a:lstStyle/>
          <a:p>
            <a:r>
              <a:rPr lang="en-US" sz="2000" dirty="0"/>
              <a:t>War Memorial at </a:t>
            </a:r>
            <a:r>
              <a:rPr lang="en-US" sz="2000" dirty="0" err="1"/>
              <a:t>Cwmann</a:t>
            </a:r>
            <a:endParaRPr lang="en-US" sz="2000" dirty="0"/>
          </a:p>
        </p:txBody>
      </p:sp>
      <p:pic>
        <p:nvPicPr>
          <p:cNvPr id="4" name="Content Placeholder 3"/>
          <p:cNvPicPr>
            <a:picLocks noGrp="1" noChangeAspect="1"/>
          </p:cNvPicPr>
          <p:nvPr>
            <p:ph idx="1"/>
          </p:nvPr>
        </p:nvPicPr>
        <p:blipFill>
          <a:blip r:embed="rId2"/>
          <a:stretch>
            <a:fillRect/>
          </a:stretch>
        </p:blipFill>
        <p:spPr>
          <a:xfrm>
            <a:off x="-1" y="126718"/>
            <a:ext cx="7833663" cy="5348923"/>
          </a:xfrm>
          <a:prstGeom prst="rect">
            <a:avLst/>
          </a:prstGeom>
        </p:spPr>
      </p:pic>
      <p:pic>
        <p:nvPicPr>
          <p:cNvPr id="5" name="Picture 4"/>
          <p:cNvPicPr>
            <a:picLocks noChangeAspect="1"/>
          </p:cNvPicPr>
          <p:nvPr/>
        </p:nvPicPr>
        <p:blipFill>
          <a:blip r:embed="rId3"/>
          <a:stretch>
            <a:fillRect/>
          </a:stretch>
        </p:blipFill>
        <p:spPr>
          <a:xfrm>
            <a:off x="7833661" y="762000"/>
            <a:ext cx="4333875" cy="6096000"/>
          </a:xfrm>
          <a:prstGeom prst="rect">
            <a:avLst/>
          </a:prstGeom>
        </p:spPr>
      </p:pic>
    </p:spTree>
    <p:extLst>
      <p:ext uri="{BB962C8B-B14F-4D97-AF65-F5344CB8AC3E}">
        <p14:creationId xmlns:p14="http://schemas.microsoft.com/office/powerpoint/2010/main" val="1832156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173792" y="1383540"/>
            <a:ext cx="2905537" cy="5074829"/>
          </a:xfrm>
          <a:prstGeom prst="rect">
            <a:avLst/>
          </a:prstGeom>
        </p:spPr>
      </p:pic>
      <p:sp>
        <p:nvSpPr>
          <p:cNvPr id="6" name="Rectangle 5"/>
          <p:cNvSpPr/>
          <p:nvPr/>
        </p:nvSpPr>
        <p:spPr>
          <a:xfrm>
            <a:off x="10188510" y="3920955"/>
            <a:ext cx="1666527" cy="923330"/>
          </a:xfrm>
          <a:prstGeom prst="rect">
            <a:avLst/>
          </a:prstGeom>
        </p:spPr>
        <p:txBody>
          <a:bodyPr wrap="square">
            <a:spAutoFit/>
          </a:bodyPr>
          <a:lstStyle/>
          <a:p>
            <a:pPr marL="285750" indent="-285750" algn="r">
              <a:buFont typeface="Arial" panose="020B0604020202020204" pitchFamily="34" charset="0"/>
              <a:buChar char="•"/>
            </a:pPr>
            <a:r>
              <a:rPr lang="en-US" dirty="0" smtClean="0"/>
              <a:t>Mars, </a:t>
            </a:r>
            <a:r>
              <a:rPr lang="en-US" dirty="0" err="1" smtClean="0"/>
              <a:t>Romand</a:t>
            </a:r>
            <a:r>
              <a:rPr lang="en-US" dirty="0" smtClean="0"/>
              <a:t> god of war</a:t>
            </a:r>
            <a:endParaRPr lang="en-US" dirty="0"/>
          </a:p>
        </p:txBody>
      </p:sp>
      <p:sp>
        <p:nvSpPr>
          <p:cNvPr id="7" name="Title 6"/>
          <p:cNvSpPr>
            <a:spLocks noGrp="1"/>
          </p:cNvSpPr>
          <p:nvPr>
            <p:ph type="title"/>
          </p:nvPr>
        </p:nvSpPr>
        <p:spPr/>
        <p:txBody>
          <a:bodyPr/>
          <a:lstStyle/>
          <a:p>
            <a:endParaRPr lang="en-GB"/>
          </a:p>
        </p:txBody>
      </p:sp>
      <p:sp>
        <p:nvSpPr>
          <p:cNvPr id="9" name="Content Placeholder 8"/>
          <p:cNvSpPr>
            <a:spLocks noGrp="1"/>
          </p:cNvSpPr>
          <p:nvPr>
            <p:ph idx="1"/>
          </p:nvPr>
        </p:nvSpPr>
        <p:spPr/>
        <p:txBody>
          <a:bodyPr/>
          <a:lstStyle/>
          <a:p>
            <a:endParaRPr lang="en-GB"/>
          </a:p>
        </p:txBody>
      </p:sp>
      <p:pic>
        <p:nvPicPr>
          <p:cNvPr id="8" name="Picture 7"/>
          <p:cNvPicPr>
            <a:picLocks noChangeAspect="1"/>
          </p:cNvPicPr>
          <p:nvPr/>
        </p:nvPicPr>
        <p:blipFill>
          <a:blip r:embed="rId3"/>
          <a:stretch>
            <a:fillRect/>
          </a:stretch>
        </p:blipFill>
        <p:spPr>
          <a:xfrm>
            <a:off x="281881" y="1383539"/>
            <a:ext cx="3607886" cy="5074829"/>
          </a:xfrm>
          <a:prstGeom prst="rect">
            <a:avLst/>
          </a:prstGeom>
        </p:spPr>
      </p:pic>
      <p:pic>
        <p:nvPicPr>
          <p:cNvPr id="10" name="Content Placeholder 3"/>
          <p:cNvPicPr>
            <a:picLocks noChangeAspect="1"/>
          </p:cNvPicPr>
          <p:nvPr/>
        </p:nvPicPr>
        <p:blipFill>
          <a:blip r:embed="rId4"/>
          <a:stretch>
            <a:fillRect/>
          </a:stretch>
        </p:blipFill>
        <p:spPr>
          <a:xfrm>
            <a:off x="3831170" y="1383540"/>
            <a:ext cx="3342622" cy="5066781"/>
          </a:xfrm>
          <a:prstGeom prst="rect">
            <a:avLst/>
          </a:prstGeom>
        </p:spPr>
      </p:pic>
    </p:spTree>
    <p:extLst>
      <p:ext uri="{BB962C8B-B14F-4D97-AF65-F5344CB8AC3E}">
        <p14:creationId xmlns:p14="http://schemas.microsoft.com/office/powerpoint/2010/main" val="18412004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01" y="5440362"/>
            <a:ext cx="12192000" cy="1417638"/>
          </a:xfrm>
        </p:spPr>
        <p:txBody>
          <a:bodyPr>
            <a:normAutofit/>
          </a:bodyPr>
          <a:lstStyle/>
          <a:p>
            <a:r>
              <a:rPr lang="en-GB" sz="2000" dirty="0" smtClean="0"/>
              <a:t>Aberystwyth War Memorial</a:t>
            </a:r>
            <a:endParaRPr lang="en-US" sz="2000" dirty="0"/>
          </a:p>
        </p:txBody>
      </p:sp>
      <p:pic>
        <p:nvPicPr>
          <p:cNvPr id="5" name="Content Placeholder 4"/>
          <p:cNvPicPr>
            <a:picLocks noGrp="1" noChangeAspect="1"/>
          </p:cNvPicPr>
          <p:nvPr>
            <p:ph idx="1"/>
          </p:nvPr>
        </p:nvPicPr>
        <p:blipFill>
          <a:blip r:embed="rId2"/>
          <a:stretch>
            <a:fillRect/>
          </a:stretch>
        </p:blipFill>
        <p:spPr>
          <a:xfrm>
            <a:off x="7046820" y="-2240"/>
            <a:ext cx="5145180" cy="6860240"/>
          </a:xfrm>
          <a:prstGeom prst="rect">
            <a:avLst/>
          </a:prstGeom>
        </p:spPr>
      </p:pic>
      <p:pic>
        <p:nvPicPr>
          <p:cNvPr id="4" name="Picture 3"/>
          <p:cNvPicPr>
            <a:picLocks noChangeAspect="1"/>
          </p:cNvPicPr>
          <p:nvPr/>
        </p:nvPicPr>
        <p:blipFill>
          <a:blip r:embed="rId3"/>
          <a:stretch>
            <a:fillRect/>
          </a:stretch>
        </p:blipFill>
        <p:spPr>
          <a:xfrm>
            <a:off x="0" y="0"/>
            <a:ext cx="7166502" cy="3425588"/>
          </a:xfrm>
          <a:prstGeom prst="rect">
            <a:avLst/>
          </a:prstGeom>
        </p:spPr>
      </p:pic>
      <p:pic>
        <p:nvPicPr>
          <p:cNvPr id="6" name="Picture 5"/>
          <p:cNvPicPr>
            <a:picLocks noChangeAspect="1"/>
          </p:cNvPicPr>
          <p:nvPr/>
        </p:nvPicPr>
        <p:blipFill>
          <a:blip r:embed="rId4"/>
          <a:stretch>
            <a:fillRect/>
          </a:stretch>
        </p:blipFill>
        <p:spPr>
          <a:xfrm>
            <a:off x="4647304" y="3117006"/>
            <a:ext cx="2811591" cy="3740994"/>
          </a:xfrm>
          <a:prstGeom prst="rect">
            <a:avLst/>
          </a:prstGeom>
        </p:spPr>
      </p:pic>
    </p:spTree>
    <p:extLst>
      <p:ext uri="{BB962C8B-B14F-4D97-AF65-F5344CB8AC3E}">
        <p14:creationId xmlns:p14="http://schemas.microsoft.com/office/powerpoint/2010/main" val="9815919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a:srcRect l="3750" r="10625" b="476"/>
          <a:stretch/>
        </p:blipFill>
        <p:spPr>
          <a:xfrm>
            <a:off x="3826409" y="0"/>
            <a:ext cx="8822791" cy="6858000"/>
          </a:xfrm>
          <a:prstGeom prst="rect">
            <a:avLst/>
          </a:prstGeom>
        </p:spPr>
      </p:pic>
      <p:pic>
        <p:nvPicPr>
          <p:cNvPr id="11" name="Picture 10"/>
          <p:cNvPicPr>
            <a:picLocks noChangeAspect="1"/>
          </p:cNvPicPr>
          <p:nvPr/>
        </p:nvPicPr>
        <p:blipFill>
          <a:blip r:embed="rId3"/>
          <a:stretch>
            <a:fillRect/>
          </a:stretch>
        </p:blipFill>
        <p:spPr>
          <a:xfrm>
            <a:off x="14739" y="0"/>
            <a:ext cx="3934961" cy="6873068"/>
          </a:xfrm>
          <a:prstGeom prst="rect">
            <a:avLst/>
          </a:prstGeom>
        </p:spPr>
      </p:pic>
      <p:sp>
        <p:nvSpPr>
          <p:cNvPr id="7" name="Rectangle 6"/>
          <p:cNvSpPr/>
          <p:nvPr/>
        </p:nvSpPr>
        <p:spPr>
          <a:xfrm>
            <a:off x="4237545" y="293505"/>
            <a:ext cx="1666527" cy="646331"/>
          </a:xfrm>
          <a:prstGeom prst="rect">
            <a:avLst/>
          </a:prstGeom>
        </p:spPr>
        <p:txBody>
          <a:bodyPr wrap="square">
            <a:spAutoFit/>
          </a:bodyPr>
          <a:lstStyle/>
          <a:p>
            <a:pPr algn="r"/>
            <a:r>
              <a:rPr lang="en-GB" dirty="0" err="1"/>
              <a:t>Machynlleth</a:t>
            </a:r>
            <a:r>
              <a:rPr lang="en-US" dirty="0" smtClean="0"/>
              <a:t> War Memorial </a:t>
            </a:r>
            <a:endParaRPr lang="en-US" dirty="0"/>
          </a:p>
        </p:txBody>
      </p:sp>
    </p:spTree>
    <p:extLst>
      <p:ext uri="{BB962C8B-B14F-4D97-AF65-F5344CB8AC3E}">
        <p14:creationId xmlns:p14="http://schemas.microsoft.com/office/powerpoint/2010/main" val="36219990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
            <a:ext cx="11532358" cy="68695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9203140" y="0"/>
            <a:ext cx="2988860" cy="2881467"/>
          </a:xfrm>
          <a:prstGeom prst="rect">
            <a:avLst/>
          </a:prstGeom>
          <a:noFill/>
        </p:spPr>
        <p:txBody>
          <a:bodyPr wrap="square" lIns="540000" tIns="360000" rIns="540000" bIns="360000" rtlCol="0">
            <a:spAutoFit/>
          </a:bodyPr>
          <a:lstStyle/>
          <a:p>
            <a:pPr lvl="0" algn="r"/>
            <a:r>
              <a:rPr lang="en-GB" sz="2000" b="1" dirty="0">
                <a:solidFill>
                  <a:srgbClr val="FFC000"/>
                </a:solidFill>
                <a:effectLst>
                  <a:outerShdw blurRad="38100" dist="38100" dir="2700000" algn="tl">
                    <a:srgbClr val="000000">
                      <a:alpha val="43137"/>
                    </a:srgbClr>
                  </a:outerShdw>
                </a:effectLst>
                <a:ea typeface="Calibri"/>
                <a:cs typeface="Times New Roman"/>
              </a:rPr>
              <a:t>Edwin </a:t>
            </a:r>
            <a:r>
              <a:rPr lang="en-GB" sz="2000" b="1" dirty="0" err="1">
                <a:solidFill>
                  <a:srgbClr val="FFC000"/>
                </a:solidFill>
                <a:effectLst>
                  <a:outerShdw blurRad="38100" dist="38100" dir="2700000" algn="tl">
                    <a:srgbClr val="000000">
                      <a:alpha val="43137"/>
                    </a:srgbClr>
                  </a:outerShdw>
                </a:effectLst>
                <a:ea typeface="Calibri"/>
                <a:cs typeface="Times New Roman"/>
              </a:rPr>
              <a:t>Lutyens</a:t>
            </a:r>
            <a:r>
              <a:rPr lang="en-GB" sz="2000" b="1" dirty="0">
                <a:solidFill>
                  <a:srgbClr val="FFC000"/>
                </a:solidFill>
                <a:effectLst>
                  <a:outerShdw blurRad="38100" dist="38100" dir="2700000" algn="tl">
                    <a:srgbClr val="000000">
                      <a:alpha val="43137"/>
                    </a:srgbClr>
                  </a:outerShdw>
                </a:effectLst>
                <a:ea typeface="Calibri"/>
                <a:cs typeface="Times New Roman"/>
              </a:rPr>
              <a:t>: The Cenotaph, Whitehall, </a:t>
            </a:r>
            <a:r>
              <a:rPr lang="en-GB" b="1" dirty="0">
                <a:solidFill>
                  <a:srgbClr val="FFC000"/>
                </a:solidFill>
                <a:effectLst>
                  <a:outerShdw blurRad="38100" dist="38100" dir="2700000" algn="tl">
                    <a:srgbClr val="000000">
                      <a:alpha val="43137"/>
                    </a:srgbClr>
                  </a:outerShdw>
                </a:effectLst>
                <a:ea typeface="Calibri"/>
                <a:cs typeface="Times New Roman"/>
              </a:rPr>
              <a:t>London</a:t>
            </a:r>
            <a:endParaRPr lang="en-GB" dirty="0">
              <a:solidFill>
                <a:srgbClr val="FFC000"/>
              </a:solidFill>
              <a:effectLst>
                <a:outerShdw blurRad="38100" dist="38100" dir="2700000" algn="tl">
                  <a:srgbClr val="000000">
                    <a:alpha val="43137"/>
                  </a:srgbClr>
                </a:outerShdw>
              </a:effectLst>
              <a:ea typeface="Calibri"/>
              <a:cs typeface="Times New Roman"/>
            </a:endParaRPr>
          </a:p>
          <a:p>
            <a:pPr lvl="0" algn="r"/>
            <a:endParaRPr lang="en-GB" sz="1600" dirty="0">
              <a:solidFill>
                <a:srgbClr val="FF0000"/>
              </a:solidFill>
            </a:endParaRPr>
          </a:p>
          <a:p>
            <a:pPr lvl="0"/>
            <a:endParaRPr lang="en-GB" sz="1600" dirty="0">
              <a:solidFill>
                <a:srgbClr val="FF0000"/>
              </a:solidFill>
            </a:endParaRPr>
          </a:p>
          <a:p>
            <a:pPr lvl="0"/>
            <a:endParaRPr lang="en-GB" sz="1600" dirty="0">
              <a:solidFill>
                <a:srgbClr val="FF0000"/>
              </a:solidFill>
            </a:endParaRPr>
          </a:p>
          <a:p>
            <a:pPr lvl="0"/>
            <a:endParaRPr lang="en-GB" sz="1600" dirty="0">
              <a:solidFill>
                <a:srgbClr val="FF0000"/>
              </a:solidFill>
            </a:endParaRPr>
          </a:p>
          <a:p>
            <a:pPr lvl="0"/>
            <a:endParaRPr lang="en-GB" sz="1600" dirty="0">
              <a:solidFill>
                <a:srgbClr val="FF0000"/>
              </a:solidFill>
            </a:endParaRPr>
          </a:p>
        </p:txBody>
      </p:sp>
    </p:spTree>
    <p:extLst>
      <p:ext uri="{BB962C8B-B14F-4D97-AF65-F5344CB8AC3E}">
        <p14:creationId xmlns:p14="http://schemas.microsoft.com/office/powerpoint/2010/main" val="19314681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a:bodyPr>
          <a:lstStyle/>
          <a:p>
            <a:pPr>
              <a:defRPr/>
            </a:pPr>
            <a:r>
              <a:rPr lang="en-GB" dirty="0" err="1" smtClean="0"/>
              <a:t>Menin</a:t>
            </a:r>
            <a:r>
              <a:rPr lang="en-GB" dirty="0" smtClean="0"/>
              <a:t> Gate, Ypres, Belgium, designed </a:t>
            </a:r>
            <a:r>
              <a:rPr lang="en-GB" dirty="0"/>
              <a:t>by </a:t>
            </a:r>
            <a:r>
              <a:rPr lang="en-GB" dirty="0" smtClean="0"/>
              <a:t>Reginald </a:t>
            </a:r>
            <a:r>
              <a:rPr lang="en-GB" dirty="0" err="1"/>
              <a:t>Blomfield</a:t>
            </a:r>
            <a:r>
              <a:rPr lang="en-GB" dirty="0"/>
              <a:t>  </a:t>
            </a:r>
            <a:endParaRPr lang="en-US" dirty="0" smtClean="0"/>
          </a:p>
        </p:txBody>
      </p:sp>
      <p:pic>
        <p:nvPicPr>
          <p:cNvPr id="24580" name="Picture 5" descr="menin-gate-2"/>
          <p:cNvPicPr>
            <a:picLocks noChangeAspect="1" noChangeArrowheads="1"/>
          </p:cNvPicPr>
          <p:nvPr/>
        </p:nvPicPr>
        <p:blipFill>
          <a:blip r:embed="rId2" cstate="print"/>
          <a:srcRect/>
          <a:stretch>
            <a:fillRect/>
          </a:stretch>
        </p:blipFill>
        <p:spPr bwMode="auto">
          <a:xfrm>
            <a:off x="2531604" y="1596525"/>
            <a:ext cx="7128792" cy="5016557"/>
          </a:xfrm>
          <a:prstGeom prst="rect">
            <a:avLst/>
          </a:prstGeom>
          <a:noFill/>
          <a:ln w="9525">
            <a:noFill/>
            <a:miter lim="800000"/>
            <a:headEnd/>
            <a:tailEnd/>
          </a:ln>
        </p:spPr>
      </p:pic>
    </p:spTree>
    <p:extLst>
      <p:ext uri="{BB962C8B-B14F-4D97-AF65-F5344CB8AC3E}">
        <p14:creationId xmlns:p14="http://schemas.microsoft.com/office/powerpoint/2010/main" val="20951640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a:bodyPr>
          <a:lstStyle/>
          <a:p>
            <a:pPr eaLnBrk="1" hangingPunct="1">
              <a:defRPr/>
            </a:pPr>
            <a:r>
              <a:rPr lang="en-GB" dirty="0" smtClean="0"/>
              <a:t>Ossuary, Verdun, France</a:t>
            </a:r>
            <a:endParaRPr lang="en-US" dirty="0" smtClean="0"/>
          </a:p>
        </p:txBody>
      </p:sp>
      <p:pic>
        <p:nvPicPr>
          <p:cNvPr id="5" name="Picture 7" descr="NSengupta_1996_12_Verdun_069"/>
          <p:cNvPicPr>
            <a:picLocks noGrp="1" noChangeAspect="1" noChangeArrowheads="1"/>
          </p:cNvPicPr>
          <p:nvPr>
            <p:ph idx="1"/>
          </p:nvPr>
        </p:nvPicPr>
        <p:blipFill>
          <a:blip r:embed="rId2" cstate="print"/>
          <a:srcRect/>
          <a:stretch>
            <a:fillRect/>
          </a:stretch>
        </p:blipFill>
        <p:spPr bwMode="auto">
          <a:xfrm>
            <a:off x="383618" y="1517650"/>
            <a:ext cx="4868779" cy="3247988"/>
          </a:xfrm>
          <a:prstGeom prst="rect">
            <a:avLst/>
          </a:prstGeom>
          <a:noFill/>
          <a:ln w="9525">
            <a:noFill/>
            <a:miter lim="800000"/>
            <a:headEnd/>
            <a:tailEnd/>
          </a:ln>
        </p:spPr>
      </p:pic>
      <p:pic>
        <p:nvPicPr>
          <p:cNvPr id="51206" name="Picture 9" descr="[crypt of the Ossuary at Douaumont]"/>
          <p:cNvPicPr>
            <a:picLocks noChangeAspect="1" noChangeArrowheads="1"/>
          </p:cNvPicPr>
          <p:nvPr/>
        </p:nvPicPr>
        <p:blipFill>
          <a:blip r:embed="rId3" cstate="print"/>
          <a:srcRect/>
          <a:stretch>
            <a:fillRect/>
          </a:stretch>
        </p:blipFill>
        <p:spPr bwMode="auto">
          <a:xfrm>
            <a:off x="5749752" y="1517650"/>
            <a:ext cx="5832648" cy="4824536"/>
          </a:xfrm>
          <a:prstGeom prst="rect">
            <a:avLst/>
          </a:prstGeom>
          <a:noFill/>
          <a:ln w="9525">
            <a:noFill/>
            <a:miter lim="800000"/>
            <a:headEnd/>
            <a:tailEnd/>
          </a:ln>
        </p:spPr>
      </p:pic>
    </p:spTree>
    <p:extLst>
      <p:ext uri="{BB962C8B-B14F-4D97-AF65-F5344CB8AC3E}">
        <p14:creationId xmlns:p14="http://schemas.microsoft.com/office/powerpoint/2010/main" val="2567356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8"/>
            <a:ext cx="7536161" cy="2696801"/>
          </a:xfrm>
          <a:prstGeom prst="rect">
            <a:avLst/>
          </a:prstGeom>
          <a:noFill/>
        </p:spPr>
        <p:txBody>
          <a:bodyPr wrap="square" lIns="540000" tIns="360000" rIns="540000" bIns="360000" rtlCol="0">
            <a:spAutoFit/>
          </a:bodyPr>
          <a:lstStyle/>
          <a:p>
            <a:pPr lvl="0"/>
            <a:r>
              <a:rPr lang="en-GB" sz="1600" b="1" dirty="0">
                <a:ea typeface="Calibri"/>
                <a:cs typeface="Times New Roman"/>
              </a:rPr>
              <a:t>Edwin </a:t>
            </a:r>
            <a:r>
              <a:rPr lang="en-GB" sz="1600" b="1" dirty="0" err="1">
                <a:ea typeface="Calibri"/>
                <a:cs typeface="Times New Roman"/>
              </a:rPr>
              <a:t>Lutyens</a:t>
            </a:r>
            <a:r>
              <a:rPr lang="en-GB" sz="1600" b="1" dirty="0">
                <a:ea typeface="Calibri"/>
                <a:cs typeface="Times New Roman"/>
              </a:rPr>
              <a:t>, </a:t>
            </a:r>
            <a:r>
              <a:rPr lang="en-GB" sz="1600" b="1" dirty="0" err="1">
                <a:ea typeface="Calibri"/>
                <a:cs typeface="Times New Roman"/>
              </a:rPr>
              <a:t>Thiepval</a:t>
            </a:r>
            <a:r>
              <a:rPr lang="en-GB" sz="1600" b="1" dirty="0">
                <a:ea typeface="Calibri"/>
                <a:cs typeface="Times New Roman"/>
              </a:rPr>
              <a:t> Memorial to the Missing of the </a:t>
            </a:r>
            <a:r>
              <a:rPr lang="en-GB" sz="1600" b="1" dirty="0" smtClean="0">
                <a:ea typeface="Calibri"/>
                <a:cs typeface="Times New Roman"/>
              </a:rPr>
              <a:t>Somme, France</a:t>
            </a:r>
            <a:endParaRPr lang="en-GB" sz="1600" b="1" dirty="0">
              <a:ea typeface="Calibri"/>
              <a:cs typeface="Times New Roman"/>
            </a:endParaRPr>
          </a:p>
          <a:p>
            <a:pPr lvl="0"/>
            <a:endParaRPr lang="en-GB" sz="1600" dirty="0">
              <a:latin typeface="Times New Roman"/>
              <a:ea typeface="Calibri"/>
              <a:cs typeface="Times New Roman"/>
            </a:endParaRPr>
          </a:p>
          <a:p>
            <a:pPr marL="800100" lvl="1" indent="-342900" algn="just">
              <a:buFont typeface="Calibri"/>
              <a:buChar char="-"/>
            </a:pPr>
            <a:endParaRPr lang="en-GB" sz="1600" dirty="0">
              <a:ea typeface="Calibri"/>
              <a:cs typeface="Times New Roman"/>
            </a:endParaRPr>
          </a:p>
          <a:p>
            <a:pPr lvl="0"/>
            <a:endParaRPr lang="en-GB" sz="1600" dirty="0"/>
          </a:p>
          <a:p>
            <a:pPr lvl="0"/>
            <a:endParaRPr lang="en-GB" sz="1600" dirty="0"/>
          </a:p>
          <a:p>
            <a:pPr lvl="0"/>
            <a:endParaRPr lang="en-GB" sz="1600" dirty="0"/>
          </a:p>
          <a:p>
            <a:pPr lvl="0"/>
            <a:endParaRPr lang="en-GB" sz="1600" dirty="0"/>
          </a:p>
          <a:p>
            <a:pPr lvl="0"/>
            <a:endParaRPr lang="en-GB" sz="1600" dirty="0"/>
          </a:p>
        </p:txBody>
      </p:sp>
      <p:pic>
        <p:nvPicPr>
          <p:cNvPr id="2050" name="Picture 2" descr="https://ordinariatepilgrim.files.wordpress.com/2013/11/thiepv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38113"/>
            <a:ext cx="8026516" cy="6019887"/>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6849" y="0"/>
            <a:ext cx="5345151" cy="35634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30330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57252"/>
            <a:ext cx="9144000" cy="4631007"/>
          </a:xfrm>
          <a:prstGeom prst="rect">
            <a:avLst/>
          </a:prstGeom>
          <a:noFill/>
        </p:spPr>
        <p:txBody>
          <a:bodyPr wrap="square" lIns="405000" tIns="270000" rIns="405000" bIns="270000" rtlCol="0">
            <a:spAutoFit/>
          </a:bodyPr>
          <a:lstStyle/>
          <a:p>
            <a:pPr algn="just"/>
            <a:endParaRPr lang="en-GB" sz="1500" dirty="0">
              <a:solidFill>
                <a:prstClr val="black"/>
              </a:solidFill>
            </a:endParaRPr>
          </a:p>
          <a:p>
            <a:endParaRPr lang="en-GB" sz="1500" dirty="0">
              <a:solidFill>
                <a:prstClr val="black"/>
              </a:solidFill>
            </a:endParaRPr>
          </a:p>
          <a:p>
            <a:r>
              <a:rPr lang="en-GB" sz="1500" b="1" dirty="0">
                <a:solidFill>
                  <a:prstClr val="black"/>
                </a:solidFill>
              </a:rPr>
              <a:t> </a:t>
            </a:r>
            <a:endParaRPr lang="en-GB" sz="2100" dirty="0">
              <a:solidFill>
                <a:prstClr val="black"/>
              </a:solidFill>
            </a:endParaRPr>
          </a:p>
          <a:p>
            <a:pPr marL="214313" indent="-214313">
              <a:buFont typeface="Arial" panose="020B0604020202020204" pitchFamily="34" charset="0"/>
              <a:buChar char="•"/>
            </a:pPr>
            <a:r>
              <a:rPr lang="en-GB" sz="2100" b="1" dirty="0">
                <a:solidFill>
                  <a:prstClr val="black"/>
                </a:solidFill>
              </a:rPr>
              <a:t>Did modernist sensibilities provide novel ways of representing war and conflict in art?</a:t>
            </a:r>
            <a:endParaRPr lang="en-GB" sz="2100" dirty="0">
              <a:solidFill>
                <a:prstClr val="black"/>
              </a:solidFill>
            </a:endParaRPr>
          </a:p>
          <a:p>
            <a:endParaRPr lang="en-GB" sz="1500" dirty="0">
              <a:solidFill>
                <a:prstClr val="black"/>
              </a:solidFill>
            </a:endParaRPr>
          </a:p>
          <a:p>
            <a:r>
              <a:rPr lang="en-GB" sz="1500" dirty="0">
                <a:solidFill>
                  <a:prstClr val="black"/>
                </a:solidFill>
              </a:rPr>
              <a:t>Ana </a:t>
            </a:r>
            <a:r>
              <a:rPr lang="en-GB" sz="1500" dirty="0" err="1">
                <a:solidFill>
                  <a:prstClr val="black"/>
                </a:solidFill>
              </a:rPr>
              <a:t>Carden</a:t>
            </a:r>
            <a:r>
              <a:rPr lang="en-GB" sz="1500" dirty="0">
                <a:solidFill>
                  <a:prstClr val="black"/>
                </a:solidFill>
              </a:rPr>
              <a:t>-Coyne, ‘Wounded Visionaries,’ </a:t>
            </a:r>
            <a:r>
              <a:rPr lang="en-GB" sz="1500" i="1" dirty="0">
                <a:solidFill>
                  <a:prstClr val="black"/>
                </a:solidFill>
              </a:rPr>
              <a:t>The Guardian</a:t>
            </a:r>
            <a:r>
              <a:rPr lang="en-GB" sz="1500" dirty="0">
                <a:solidFill>
                  <a:prstClr val="black"/>
                </a:solidFill>
              </a:rPr>
              <a:t>, November 13 2008 (</a:t>
            </a:r>
            <a:r>
              <a:rPr lang="en-GB" sz="1500" u="sng" dirty="0">
                <a:solidFill>
                  <a:prstClr val="black"/>
                </a:solidFill>
                <a:hlinkClick r:id="rId3"/>
              </a:rPr>
              <a:t>http://www.theguardian.com/world/2008/nov/13/first-world-war-artists-writers-modernism</a:t>
            </a:r>
            <a:r>
              <a:rPr lang="en-GB" sz="1500" dirty="0">
                <a:solidFill>
                  <a:prstClr val="black"/>
                </a:solidFill>
              </a:rPr>
              <a:t>).</a:t>
            </a:r>
          </a:p>
          <a:p>
            <a:pPr marL="214313" indent="-214313">
              <a:buFont typeface="Arial" panose="020B0604020202020204" pitchFamily="34" charset="0"/>
              <a:buChar char="•"/>
            </a:pPr>
            <a:endParaRPr lang="en-GB" sz="1500" b="1" dirty="0">
              <a:solidFill>
                <a:prstClr val="black"/>
              </a:solidFill>
            </a:endParaRPr>
          </a:p>
          <a:p>
            <a:pPr marL="214313" indent="-214313">
              <a:buFont typeface="Arial" panose="020B0604020202020204" pitchFamily="34" charset="0"/>
              <a:buChar char="•"/>
            </a:pPr>
            <a:r>
              <a:rPr lang="en-GB" sz="2100" b="1" dirty="0">
                <a:solidFill>
                  <a:prstClr val="black"/>
                </a:solidFill>
              </a:rPr>
              <a:t>What relationship did the First World War have with respect to the development of ‘modernism’ in literature and visual arts?</a:t>
            </a:r>
            <a:endParaRPr lang="en-GB" sz="2100" dirty="0">
              <a:solidFill>
                <a:prstClr val="black"/>
              </a:solidFill>
            </a:endParaRPr>
          </a:p>
          <a:p>
            <a:endParaRPr lang="en-GB" sz="2100" dirty="0">
              <a:solidFill>
                <a:prstClr val="black"/>
              </a:solidFill>
            </a:endParaRPr>
          </a:p>
          <a:p>
            <a:pPr marL="214313" indent="-214313">
              <a:buFont typeface="Arial" panose="020B0604020202020204" pitchFamily="34" charset="0"/>
              <a:buChar char="•"/>
            </a:pPr>
            <a:r>
              <a:rPr lang="en-GB" sz="2100" b="1" dirty="0">
                <a:solidFill>
                  <a:prstClr val="black"/>
                </a:solidFill>
              </a:rPr>
              <a:t>Did the First World War engender a break from prior traditions of representing war and conflict?</a:t>
            </a:r>
            <a:endParaRPr lang="en-GB" sz="2100" dirty="0">
              <a:solidFill>
                <a:prstClr val="black"/>
              </a:solidFill>
            </a:endParaRPr>
          </a:p>
          <a:p>
            <a:pPr algn="just"/>
            <a:endParaRPr lang="en-GB" sz="1350" dirty="0">
              <a:solidFill>
                <a:prstClr val="black"/>
              </a:solidFill>
            </a:endParaRPr>
          </a:p>
        </p:txBody>
      </p:sp>
      <p:sp>
        <p:nvSpPr>
          <p:cNvPr id="3" name="Title 1"/>
          <p:cNvSpPr txBox="1">
            <a:spLocks/>
          </p:cNvSpPr>
          <p:nvPr/>
        </p:nvSpPr>
        <p:spPr>
          <a:xfrm>
            <a:off x="1981200" y="1063229"/>
            <a:ext cx="8229600" cy="8572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dirty="0">
                <a:solidFill>
                  <a:prstClr val="black"/>
                </a:solidFill>
              </a:rPr>
              <a:t>Modernism v Traditionalism, Part 2: Art</a:t>
            </a:r>
            <a:endParaRPr lang="en-US" sz="3300" dirty="0">
              <a:solidFill>
                <a:prstClr val="black"/>
              </a:solidFill>
            </a:endParaRPr>
          </a:p>
        </p:txBody>
      </p:sp>
    </p:spTree>
    <p:extLst>
      <p:ext uri="{BB962C8B-B14F-4D97-AF65-F5344CB8AC3E}">
        <p14:creationId xmlns:p14="http://schemas.microsoft.com/office/powerpoint/2010/main" val="31668543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
            <a:ext cx="12192000" cy="7436560"/>
          </a:xfrm>
          <a:prstGeom prst="rect">
            <a:avLst/>
          </a:prstGeom>
          <a:noFill/>
        </p:spPr>
        <p:txBody>
          <a:bodyPr wrap="square" lIns="540000" tIns="360000" rIns="540000" bIns="360000" rtlCol="0">
            <a:spAutoFit/>
          </a:bodyPr>
          <a:lstStyle/>
          <a:p>
            <a:pPr algn="ctr"/>
            <a:r>
              <a:rPr lang="en-GB" sz="3200" b="1" dirty="0">
                <a:solidFill>
                  <a:prstClr val="black"/>
                </a:solidFill>
              </a:rPr>
              <a:t>Modernism v </a:t>
            </a:r>
            <a:r>
              <a:rPr lang="en-GB" sz="3200" b="1" dirty="0" smtClean="0">
                <a:solidFill>
                  <a:prstClr val="black"/>
                </a:solidFill>
              </a:rPr>
              <a:t>Traditionalism</a:t>
            </a:r>
            <a:r>
              <a:rPr lang="en-GB" sz="3200" b="1" dirty="0">
                <a:solidFill>
                  <a:prstClr val="black"/>
                </a:solidFill>
              </a:rPr>
              <a:t>, Part 2: Art</a:t>
            </a:r>
            <a:endParaRPr lang="en-US" sz="3200" b="1" dirty="0">
              <a:solidFill>
                <a:prstClr val="black"/>
              </a:solidFill>
            </a:endParaRPr>
          </a:p>
          <a:p>
            <a:pPr algn="ctr"/>
            <a:endParaRPr lang="en-US" sz="3200" b="1" dirty="0">
              <a:solidFill>
                <a:prstClr val="black"/>
              </a:solidFill>
            </a:endParaRPr>
          </a:p>
          <a:p>
            <a:pPr marL="285750" indent="-285750">
              <a:buFont typeface="Arial" panose="020B0604020202020204" pitchFamily="34" charset="0"/>
              <a:buChar char="•"/>
            </a:pPr>
            <a:r>
              <a:rPr lang="en-GB" sz="2400" b="1" dirty="0" smtClean="0">
                <a:solidFill>
                  <a:prstClr val="black"/>
                </a:solidFill>
              </a:rPr>
              <a:t>Was </a:t>
            </a:r>
            <a:r>
              <a:rPr lang="en-GB" sz="2400" b="1" dirty="0">
                <a:solidFill>
                  <a:prstClr val="black"/>
                </a:solidFill>
              </a:rPr>
              <a:t>the First World War a distinctively ‘modern’ war</a:t>
            </a:r>
            <a:r>
              <a:rPr lang="en-GB" sz="2400" b="1" dirty="0" smtClean="0">
                <a:solidFill>
                  <a:prstClr val="black"/>
                </a:solidFill>
              </a:rPr>
              <a:t>? In what ways might it be said to have differed from previous conflicts?</a:t>
            </a:r>
            <a:endParaRPr lang="en-GB" sz="2400" dirty="0">
              <a:solidFill>
                <a:prstClr val="black"/>
              </a:solidFill>
            </a:endParaRPr>
          </a:p>
          <a:p>
            <a:r>
              <a:rPr lang="en-GB" sz="2400" b="1" dirty="0">
                <a:solidFill>
                  <a:prstClr val="black"/>
                </a:solidFill>
              </a:rPr>
              <a:t> </a:t>
            </a:r>
            <a:endParaRPr lang="en-GB" sz="2400" dirty="0" smtClean="0">
              <a:solidFill>
                <a:prstClr val="black"/>
              </a:solidFill>
            </a:endParaRPr>
          </a:p>
          <a:p>
            <a:r>
              <a:rPr lang="en-GB" sz="2400" dirty="0" smtClean="0">
                <a:solidFill>
                  <a:prstClr val="black"/>
                </a:solidFill>
              </a:rPr>
              <a:t>Ana </a:t>
            </a:r>
            <a:r>
              <a:rPr lang="en-GB" sz="2400" dirty="0" err="1">
                <a:solidFill>
                  <a:prstClr val="black"/>
                </a:solidFill>
              </a:rPr>
              <a:t>Carden</a:t>
            </a:r>
            <a:r>
              <a:rPr lang="en-GB" sz="2400" dirty="0">
                <a:solidFill>
                  <a:prstClr val="black"/>
                </a:solidFill>
              </a:rPr>
              <a:t>-Coyne, ‘Wounded Visionaries,’ </a:t>
            </a:r>
            <a:r>
              <a:rPr lang="en-GB" sz="2400" i="1" dirty="0">
                <a:solidFill>
                  <a:prstClr val="black"/>
                </a:solidFill>
              </a:rPr>
              <a:t>The Guardian</a:t>
            </a:r>
            <a:r>
              <a:rPr lang="en-GB" sz="2400" dirty="0">
                <a:solidFill>
                  <a:prstClr val="black"/>
                </a:solidFill>
              </a:rPr>
              <a:t>, November 13 2008 (</a:t>
            </a:r>
            <a:r>
              <a:rPr lang="en-GB" sz="2400" u="sng" dirty="0">
                <a:solidFill>
                  <a:prstClr val="black"/>
                </a:solidFill>
                <a:hlinkClick r:id="rId3"/>
              </a:rPr>
              <a:t>http://www.theguardian.com/world/2008/nov/13/first-world-war-artists-writers-modernism</a:t>
            </a:r>
            <a:r>
              <a:rPr lang="en-GB" sz="2400" dirty="0">
                <a:solidFill>
                  <a:prstClr val="black"/>
                </a:solidFill>
              </a:rPr>
              <a:t>).</a:t>
            </a:r>
          </a:p>
          <a:p>
            <a:pPr algn="just"/>
            <a:endParaRPr lang="en-GB" sz="2400" dirty="0">
              <a:solidFill>
                <a:prstClr val="black"/>
              </a:solidFill>
            </a:endParaRPr>
          </a:p>
          <a:p>
            <a:pPr marL="285750" indent="-285750">
              <a:buFont typeface="Arial" panose="020B0604020202020204" pitchFamily="34" charset="0"/>
              <a:buChar char="•"/>
            </a:pPr>
            <a:r>
              <a:rPr lang="en-GB" sz="2400" b="1" dirty="0" err="1">
                <a:solidFill>
                  <a:prstClr val="black"/>
                </a:solidFill>
              </a:rPr>
              <a:t>Carden</a:t>
            </a:r>
            <a:r>
              <a:rPr lang="en-GB" sz="2400" b="1" dirty="0">
                <a:solidFill>
                  <a:prstClr val="black"/>
                </a:solidFill>
              </a:rPr>
              <a:t>-Coyne’s interest is in evaluating whether the First World War was a pronouncedly ‘modern’ event. What arguments made be made for and against the proposition that the conflict was archetypically modern</a:t>
            </a:r>
            <a:r>
              <a:rPr lang="en-GB" sz="2400" b="1" dirty="0" smtClean="0">
                <a:solidFill>
                  <a:prstClr val="black"/>
                </a:solidFill>
              </a:rPr>
              <a:t>?</a:t>
            </a:r>
          </a:p>
          <a:p>
            <a:pPr marL="285750" indent="-285750">
              <a:buFont typeface="Arial" panose="020B0604020202020204" pitchFamily="34" charset="0"/>
              <a:buChar char="•"/>
            </a:pPr>
            <a:endParaRPr lang="en-GB" sz="2400" b="1" dirty="0">
              <a:solidFill>
                <a:prstClr val="black"/>
              </a:solidFill>
            </a:endParaRPr>
          </a:p>
          <a:p>
            <a:pPr marL="285750" indent="-285750">
              <a:buFont typeface="Arial" panose="020B0604020202020204" pitchFamily="34" charset="0"/>
              <a:buChar char="•"/>
            </a:pPr>
            <a:r>
              <a:rPr lang="en-GB" sz="2400" b="1" dirty="0" smtClean="0">
                <a:solidFill>
                  <a:prstClr val="black"/>
                </a:solidFill>
              </a:rPr>
              <a:t>How </a:t>
            </a:r>
            <a:r>
              <a:rPr lang="en-GB" sz="2400" b="1" dirty="0">
                <a:solidFill>
                  <a:prstClr val="black"/>
                </a:solidFill>
              </a:rPr>
              <a:t>do depictions of the First World War and subsequent wars compare and contrast to those of earlier conflicts discussed previously on the module?</a:t>
            </a:r>
          </a:p>
          <a:p>
            <a:pPr marL="285750" indent="-285750">
              <a:buFont typeface="Arial" panose="020B0604020202020204" pitchFamily="34" charset="0"/>
              <a:buChar char="•"/>
            </a:pPr>
            <a:endParaRPr lang="en-GB" sz="2400" dirty="0">
              <a:solidFill>
                <a:prstClr val="black"/>
              </a:solidFill>
            </a:endParaRPr>
          </a:p>
          <a:p>
            <a:endParaRPr lang="en-GB" dirty="0" smtClean="0">
              <a:solidFill>
                <a:prstClr val="black"/>
              </a:solidFill>
            </a:endParaRPr>
          </a:p>
          <a:p>
            <a:pPr algn="just"/>
            <a:endParaRPr lang="en-GB" dirty="0" smtClean="0">
              <a:solidFill>
                <a:prstClr val="black"/>
              </a:solidFill>
            </a:endParaRPr>
          </a:p>
        </p:txBody>
      </p:sp>
    </p:spTree>
    <p:extLst>
      <p:ext uri="{BB962C8B-B14F-4D97-AF65-F5344CB8AC3E}">
        <p14:creationId xmlns:p14="http://schemas.microsoft.com/office/powerpoint/2010/main" val="32293955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174676"/>
          </a:xfrm>
          <a:prstGeom prst="rect">
            <a:avLst/>
          </a:prstGeom>
          <a:noFill/>
        </p:spPr>
        <p:txBody>
          <a:bodyPr wrap="square" lIns="540000" tIns="360000" rIns="540000" bIns="360000" rtlCol="0">
            <a:spAutoFit/>
          </a:bodyPr>
          <a:lstStyle/>
          <a:p>
            <a:pPr algn="just"/>
            <a:endParaRPr lang="en-GB" sz="2000" dirty="0">
              <a:solidFill>
                <a:prstClr val="black"/>
              </a:solidFill>
            </a:endParaRPr>
          </a:p>
          <a:p>
            <a:endParaRPr lang="en-GB" sz="2000" dirty="0">
              <a:solidFill>
                <a:prstClr val="black"/>
              </a:solidFill>
            </a:endParaRPr>
          </a:p>
          <a:p>
            <a:r>
              <a:rPr lang="en-GB" sz="2000" b="1" dirty="0">
                <a:solidFill>
                  <a:prstClr val="black"/>
                </a:solidFill>
              </a:rPr>
              <a:t> </a:t>
            </a:r>
            <a:endParaRPr lang="en-GB" sz="2800" dirty="0">
              <a:solidFill>
                <a:prstClr val="black"/>
              </a:solidFill>
            </a:endParaRPr>
          </a:p>
          <a:p>
            <a:pPr marL="285750" indent="-285750">
              <a:buFont typeface="Arial" panose="020B0604020202020204" pitchFamily="34" charset="0"/>
              <a:buChar char="•"/>
            </a:pPr>
            <a:r>
              <a:rPr lang="en-GB" sz="2800" b="1" dirty="0">
                <a:solidFill>
                  <a:prstClr val="black"/>
                </a:solidFill>
              </a:rPr>
              <a:t>Did modernist sensibilities provide novel ways of representing war and conflict in </a:t>
            </a:r>
            <a:r>
              <a:rPr lang="en-GB" sz="2800" b="1" dirty="0" smtClean="0">
                <a:solidFill>
                  <a:prstClr val="black"/>
                </a:solidFill>
              </a:rPr>
              <a:t>art?</a:t>
            </a:r>
            <a:endParaRPr lang="en-GB" sz="2800" dirty="0">
              <a:solidFill>
                <a:prstClr val="black"/>
              </a:solidFill>
            </a:endParaRPr>
          </a:p>
          <a:p>
            <a:endParaRPr lang="en-GB" sz="2000" dirty="0" smtClean="0">
              <a:solidFill>
                <a:prstClr val="black"/>
              </a:solidFill>
            </a:endParaRPr>
          </a:p>
          <a:p>
            <a:r>
              <a:rPr lang="en-GB" sz="2000" dirty="0" smtClean="0">
                <a:solidFill>
                  <a:prstClr val="black"/>
                </a:solidFill>
              </a:rPr>
              <a:t>Ana </a:t>
            </a:r>
            <a:r>
              <a:rPr lang="en-GB" sz="2000" dirty="0" err="1" smtClean="0">
                <a:solidFill>
                  <a:prstClr val="black"/>
                </a:solidFill>
              </a:rPr>
              <a:t>Carden</a:t>
            </a:r>
            <a:r>
              <a:rPr lang="en-GB" sz="2000" dirty="0" smtClean="0">
                <a:solidFill>
                  <a:prstClr val="black"/>
                </a:solidFill>
              </a:rPr>
              <a:t>-Coyne, ‘Wounded Visionaries,’ </a:t>
            </a:r>
            <a:r>
              <a:rPr lang="en-GB" sz="2000" i="1" dirty="0" smtClean="0">
                <a:solidFill>
                  <a:prstClr val="black"/>
                </a:solidFill>
              </a:rPr>
              <a:t>The Guardian</a:t>
            </a:r>
            <a:r>
              <a:rPr lang="en-GB" sz="2000" dirty="0" smtClean="0">
                <a:solidFill>
                  <a:prstClr val="black"/>
                </a:solidFill>
              </a:rPr>
              <a:t>, November 13 2008 (</a:t>
            </a:r>
            <a:r>
              <a:rPr lang="en-GB" sz="2000" u="sng" dirty="0" smtClean="0">
                <a:solidFill>
                  <a:prstClr val="black"/>
                </a:solidFill>
                <a:hlinkClick r:id="rId3"/>
              </a:rPr>
              <a:t>http://www.theguardian.com/world/2008/nov/13/first-world-war-artists-writers-modernism</a:t>
            </a:r>
            <a:r>
              <a:rPr lang="en-GB" sz="2000" dirty="0" smtClean="0">
                <a:solidFill>
                  <a:prstClr val="black"/>
                </a:solidFill>
              </a:rPr>
              <a:t>).</a:t>
            </a:r>
          </a:p>
          <a:p>
            <a:pPr marL="285750" indent="-285750">
              <a:buFont typeface="Arial" panose="020B0604020202020204" pitchFamily="34" charset="0"/>
              <a:buChar char="•"/>
            </a:pPr>
            <a:endParaRPr lang="en-GB" sz="2000" b="1" dirty="0" smtClean="0">
              <a:solidFill>
                <a:prstClr val="black"/>
              </a:solidFill>
            </a:endParaRPr>
          </a:p>
          <a:p>
            <a:pPr marL="285750" indent="-285750">
              <a:buFont typeface="Arial" panose="020B0604020202020204" pitchFamily="34" charset="0"/>
              <a:buChar char="•"/>
            </a:pPr>
            <a:r>
              <a:rPr lang="en-GB" sz="2800" b="1" dirty="0" smtClean="0">
                <a:solidFill>
                  <a:prstClr val="black"/>
                </a:solidFill>
              </a:rPr>
              <a:t>What </a:t>
            </a:r>
            <a:r>
              <a:rPr lang="en-GB" sz="2800" b="1" dirty="0">
                <a:solidFill>
                  <a:prstClr val="black"/>
                </a:solidFill>
              </a:rPr>
              <a:t>relationship did the First World War have with respect to the development of ‘modernism’ in literature and visual arts?</a:t>
            </a:r>
            <a:endParaRPr lang="en-GB" sz="2800" dirty="0">
              <a:solidFill>
                <a:prstClr val="black"/>
              </a:solidFill>
            </a:endParaRPr>
          </a:p>
          <a:p>
            <a:endParaRPr lang="en-GB" sz="2800" dirty="0">
              <a:solidFill>
                <a:prstClr val="black"/>
              </a:solidFill>
            </a:endParaRPr>
          </a:p>
          <a:p>
            <a:pPr marL="285750" indent="-285750">
              <a:buFont typeface="Arial" panose="020B0604020202020204" pitchFamily="34" charset="0"/>
              <a:buChar char="•"/>
            </a:pPr>
            <a:r>
              <a:rPr lang="en-GB" sz="2800" b="1" dirty="0">
                <a:solidFill>
                  <a:prstClr val="black"/>
                </a:solidFill>
              </a:rPr>
              <a:t>Did the First World War engender a break from prior traditions of representing war and conflict?</a:t>
            </a:r>
            <a:endParaRPr lang="en-GB" sz="2800" dirty="0">
              <a:solidFill>
                <a:prstClr val="black"/>
              </a:solidFill>
            </a:endParaRPr>
          </a:p>
          <a:p>
            <a:pPr algn="just"/>
            <a:endParaRPr lang="en-GB" dirty="0">
              <a:solidFill>
                <a:prstClr val="black"/>
              </a:solidFill>
            </a:endParaRPr>
          </a:p>
        </p:txBody>
      </p:sp>
      <p:sp>
        <p:nvSpPr>
          <p:cNvPr id="3" name="Title 1"/>
          <p:cNvSpPr txBox="1">
            <a:spLocks/>
          </p:cNvSpPr>
          <p:nvPr/>
        </p:nvSpPr>
        <p:spPr>
          <a:xfrm>
            <a:off x="609600" y="274638"/>
            <a:ext cx="109728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prstClr val="black"/>
                </a:solidFill>
              </a:rPr>
              <a:t>Modernism v Traditionalism</a:t>
            </a:r>
            <a:endParaRPr lang="en-US" dirty="0">
              <a:solidFill>
                <a:prstClr val="black"/>
              </a:solidFill>
            </a:endParaRPr>
          </a:p>
        </p:txBody>
      </p:sp>
    </p:spTree>
    <p:extLst>
      <p:ext uri="{BB962C8B-B14F-4D97-AF65-F5344CB8AC3E}">
        <p14:creationId xmlns:p14="http://schemas.microsoft.com/office/powerpoint/2010/main" val="4989433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5" descr="http://media.iwm.org.uk/iwm/mediaLib/146/media-146983/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623" y="0"/>
            <a:ext cx="10725617" cy="621800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3648995" y="6357856"/>
            <a:ext cx="482946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fontAlgn="base">
              <a:spcBef>
                <a:spcPct val="0"/>
              </a:spcBef>
              <a:spcAft>
                <a:spcPct val="0"/>
              </a:spcAft>
            </a:pPr>
            <a:r>
              <a:rPr lang="en-GB" altLang="en-US" dirty="0" smtClean="0">
                <a:latin typeface="Calibri" pitchFamily="34" charset="0"/>
                <a:ea typeface="Calibri" pitchFamily="34" charset="0"/>
                <a:cs typeface="Times New Roman" pitchFamily="18" charset="0"/>
              </a:rPr>
              <a:t>Percy Wyndham Lewis, </a:t>
            </a:r>
            <a:r>
              <a:rPr lang="en-GB" altLang="en-US" i="1" dirty="0" smtClean="0">
                <a:latin typeface="Calibri" pitchFamily="34" charset="0"/>
                <a:ea typeface="Calibri" pitchFamily="34" charset="0"/>
                <a:cs typeface="Times New Roman" pitchFamily="18" charset="0"/>
              </a:rPr>
              <a:t>A </a:t>
            </a:r>
            <a:r>
              <a:rPr lang="en-GB" altLang="en-US" i="1" dirty="0">
                <a:latin typeface="Calibri" pitchFamily="34" charset="0"/>
                <a:ea typeface="Calibri" pitchFamily="34" charset="0"/>
                <a:cs typeface="Times New Roman" pitchFamily="18" charset="0"/>
              </a:rPr>
              <a:t>Battery </a:t>
            </a:r>
            <a:r>
              <a:rPr lang="en-GB" altLang="en-US" i="1" dirty="0" smtClean="0">
                <a:latin typeface="Calibri" pitchFamily="34" charset="0"/>
                <a:ea typeface="Calibri" pitchFamily="34" charset="0"/>
                <a:cs typeface="Times New Roman" pitchFamily="18" charset="0"/>
              </a:rPr>
              <a:t>Shelled</a:t>
            </a:r>
            <a:r>
              <a:rPr lang="en-GB" altLang="en-US" dirty="0" smtClean="0">
                <a:latin typeface="Calibri" pitchFamily="34" charset="0"/>
                <a:ea typeface="Calibri" pitchFamily="34" charset="0"/>
                <a:cs typeface="Times New Roman" pitchFamily="18" charset="0"/>
              </a:rPr>
              <a:t> (</a:t>
            </a:r>
            <a:r>
              <a:rPr lang="en-GB" altLang="en-US" dirty="0">
                <a:latin typeface="Calibri" pitchFamily="34" charset="0"/>
                <a:ea typeface="Calibri" pitchFamily="34" charset="0"/>
                <a:cs typeface="Times New Roman" pitchFamily="18" charset="0"/>
              </a:rPr>
              <a:t>1919</a:t>
            </a:r>
            <a:r>
              <a:rPr lang="en-GB" altLang="en-US" sz="1400" dirty="0">
                <a:latin typeface="Calibri" pitchFamily="34" charset="0"/>
                <a:ea typeface="Calibri" pitchFamily="34" charset="0"/>
                <a:cs typeface="Times New Roman" pitchFamily="18" charset="0"/>
              </a:rPr>
              <a:t>) </a:t>
            </a:r>
            <a:endParaRPr lang="en-GB" altLang="en-US" sz="1400" dirty="0">
              <a:latin typeface="Arial" pitchFamily="34" charset="0"/>
              <a:cs typeface="Arial" pitchFamily="34" charset="0"/>
            </a:endParaRPr>
          </a:p>
        </p:txBody>
      </p:sp>
    </p:spTree>
    <p:extLst>
      <p:ext uri="{BB962C8B-B14F-4D97-AF65-F5344CB8AC3E}">
        <p14:creationId xmlns:p14="http://schemas.microsoft.com/office/powerpoint/2010/main" val="35706885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2667001" y="89020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solidFill>
                <a:prstClr val="black"/>
              </a:solidFill>
            </a:endParaRPr>
          </a:p>
        </p:txBody>
      </p:sp>
      <p:sp>
        <p:nvSpPr>
          <p:cNvPr id="3" name="Rectangle 3"/>
          <p:cNvSpPr>
            <a:spLocks noChangeArrowheads="1"/>
          </p:cNvSpPr>
          <p:nvPr/>
        </p:nvSpPr>
        <p:spPr bwMode="auto">
          <a:xfrm>
            <a:off x="2501600" y="295620"/>
            <a:ext cx="718879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algn="ctr" fontAlgn="base">
              <a:spcBef>
                <a:spcPct val="0"/>
              </a:spcBef>
              <a:spcAft>
                <a:spcPct val="0"/>
              </a:spcAft>
            </a:pPr>
            <a:r>
              <a:rPr lang="en-GB" altLang="en-US" sz="1350" dirty="0">
                <a:solidFill>
                  <a:prstClr val="black"/>
                </a:solidFill>
                <a:ea typeface="Calibri" pitchFamily="34" charset="0"/>
                <a:cs typeface="Times New Roman" pitchFamily="18" charset="0"/>
              </a:rPr>
              <a:t>Walter Bayes, </a:t>
            </a:r>
            <a:r>
              <a:rPr lang="en-GB" sz="1350" i="1" dirty="0">
                <a:solidFill>
                  <a:prstClr val="black"/>
                </a:solidFill>
              </a:rPr>
              <a:t>The Underworld: Taking Cover in a Tube Station during a London Air Raid</a:t>
            </a:r>
            <a:r>
              <a:rPr lang="en-GB" sz="1350" dirty="0">
                <a:solidFill>
                  <a:prstClr val="black"/>
                </a:solidFill>
              </a:rPr>
              <a:t> (1918) </a:t>
            </a:r>
            <a:endParaRPr lang="en-GB" altLang="en-US" sz="1050" dirty="0">
              <a:solidFill>
                <a:prstClr val="black"/>
              </a:solidFill>
              <a:latin typeface="Arial" pitchFamily="34" charset="0"/>
              <a:cs typeface="Arial" pitchFamily="34"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774779"/>
            <a:ext cx="12191999" cy="54864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92003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media.iwm.org.uk/iwm/mediaLib/470/media-470909/large.jpg"/>
          <p:cNvPicPr/>
          <p:nvPr/>
        </p:nvPicPr>
        <p:blipFill>
          <a:blip r:embed="rId2">
            <a:extLst>
              <a:ext uri="{28A0092B-C50C-407E-A947-70E740481C1C}">
                <a14:useLocalDpi xmlns:a14="http://schemas.microsoft.com/office/drawing/2010/main" val="0"/>
              </a:ext>
            </a:extLst>
          </a:blip>
          <a:srcRect/>
          <a:stretch>
            <a:fillRect/>
          </a:stretch>
        </p:blipFill>
        <p:spPr bwMode="auto">
          <a:xfrm>
            <a:off x="0" y="-35097"/>
            <a:ext cx="5130725" cy="6893097"/>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tretch>
            <a:fillRect/>
          </a:stretch>
        </p:blipFill>
        <p:spPr>
          <a:xfrm>
            <a:off x="5130725" y="-1"/>
            <a:ext cx="7061275" cy="5441795"/>
          </a:xfrm>
          <a:prstGeom prst="rect">
            <a:avLst/>
          </a:prstGeom>
        </p:spPr>
      </p:pic>
      <p:sp>
        <p:nvSpPr>
          <p:cNvPr id="4" name="Rectangle 3"/>
          <p:cNvSpPr/>
          <p:nvPr/>
        </p:nvSpPr>
        <p:spPr>
          <a:xfrm>
            <a:off x="5888609" y="5664929"/>
            <a:ext cx="5719810" cy="1754326"/>
          </a:xfrm>
          <a:prstGeom prst="rect">
            <a:avLst/>
          </a:prstGeom>
        </p:spPr>
        <p:txBody>
          <a:bodyPr wrap="square">
            <a:spAutoFit/>
          </a:bodyPr>
          <a:lstStyle/>
          <a:p>
            <a:r>
              <a:rPr lang="en-GB" dirty="0">
                <a:solidFill>
                  <a:prstClr val="black"/>
                </a:solidFill>
              </a:rPr>
              <a:t>CRW Nevinson, </a:t>
            </a:r>
            <a:r>
              <a:rPr lang="en-GB" i="1" dirty="0">
                <a:solidFill>
                  <a:prstClr val="black"/>
                </a:solidFill>
              </a:rPr>
              <a:t>Motor Lorries</a:t>
            </a:r>
            <a:r>
              <a:rPr lang="en-GB" dirty="0">
                <a:solidFill>
                  <a:prstClr val="black"/>
                </a:solidFill>
              </a:rPr>
              <a:t>, 1916</a:t>
            </a:r>
          </a:p>
          <a:p>
            <a:endParaRPr lang="en-GB" dirty="0">
              <a:solidFill>
                <a:prstClr val="black"/>
              </a:solidFill>
            </a:endParaRPr>
          </a:p>
          <a:p>
            <a:r>
              <a:rPr lang="en-GB" dirty="0">
                <a:solidFill>
                  <a:prstClr val="black"/>
                </a:solidFill>
              </a:rPr>
              <a:t>CRW Nevinson, </a:t>
            </a:r>
            <a:r>
              <a:rPr lang="en-GB" i="1" dirty="0">
                <a:solidFill>
                  <a:prstClr val="black"/>
                </a:solidFill>
              </a:rPr>
              <a:t>A Howitzer Gun in Elevation</a:t>
            </a:r>
            <a:r>
              <a:rPr lang="en-GB" dirty="0">
                <a:solidFill>
                  <a:prstClr val="black"/>
                </a:solidFill>
              </a:rPr>
              <a:t>, 1917.</a:t>
            </a:r>
          </a:p>
          <a:p>
            <a:endParaRPr lang="en-GB" dirty="0">
              <a:solidFill>
                <a:prstClr val="black"/>
              </a:solidFill>
            </a:endParaRPr>
          </a:p>
          <a:p>
            <a:endParaRPr lang="en-GB" dirty="0">
              <a:solidFill>
                <a:prstClr val="black"/>
              </a:solidFill>
            </a:endParaRPr>
          </a:p>
          <a:p>
            <a:endParaRPr lang="en-GB" dirty="0">
              <a:solidFill>
                <a:prstClr val="black"/>
              </a:solidFill>
            </a:endParaRPr>
          </a:p>
        </p:txBody>
      </p:sp>
    </p:spTree>
    <p:extLst>
      <p:ext uri="{BB962C8B-B14F-4D97-AF65-F5344CB8AC3E}">
        <p14:creationId xmlns:p14="http://schemas.microsoft.com/office/powerpoint/2010/main" val="4113995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6477690" y="0"/>
            <a:ext cx="5714310" cy="5250044"/>
          </a:xfrm>
          <a:prstGeom prst="rect">
            <a:avLst/>
          </a:prstGeom>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19815"/>
            <a:ext cx="6497830" cy="4438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823735" y="-33454"/>
            <a:ext cx="3854551" cy="646331"/>
          </a:xfrm>
          <a:prstGeom prst="rect">
            <a:avLst/>
          </a:prstGeom>
        </p:spPr>
        <p:txBody>
          <a:bodyPr wrap="square">
            <a:spAutoFit/>
          </a:bodyPr>
          <a:lstStyle/>
          <a:p>
            <a:r>
              <a:rPr lang="en-GB" dirty="0">
                <a:solidFill>
                  <a:prstClr val="black"/>
                </a:solidFill>
              </a:rPr>
              <a:t>CRW Nevinson, </a:t>
            </a:r>
            <a:r>
              <a:rPr lang="en-GB" i="1" dirty="0">
                <a:solidFill>
                  <a:prstClr val="black"/>
                </a:solidFill>
              </a:rPr>
              <a:t>La Guerre des Trous (The Underground War)</a:t>
            </a:r>
            <a:r>
              <a:rPr lang="en-GB" dirty="0">
                <a:solidFill>
                  <a:prstClr val="black"/>
                </a:solidFill>
              </a:rPr>
              <a:t>, c. 1915</a:t>
            </a:r>
          </a:p>
        </p:txBody>
      </p:sp>
      <p:sp>
        <p:nvSpPr>
          <p:cNvPr id="5" name="Rectangle 4"/>
          <p:cNvSpPr/>
          <p:nvPr/>
        </p:nvSpPr>
        <p:spPr>
          <a:xfrm>
            <a:off x="6383547" y="6087915"/>
            <a:ext cx="3222104" cy="646331"/>
          </a:xfrm>
          <a:prstGeom prst="rect">
            <a:avLst/>
          </a:prstGeom>
        </p:spPr>
        <p:txBody>
          <a:bodyPr wrap="square">
            <a:spAutoFit/>
          </a:bodyPr>
          <a:lstStyle/>
          <a:p>
            <a:r>
              <a:rPr lang="en-GB" dirty="0">
                <a:solidFill>
                  <a:prstClr val="black"/>
                </a:solidFill>
              </a:rPr>
              <a:t>CRW Nevinson, </a:t>
            </a:r>
            <a:r>
              <a:rPr lang="en-GB" i="1" dirty="0">
                <a:solidFill>
                  <a:prstClr val="black"/>
                </a:solidFill>
              </a:rPr>
              <a:t>Returning to the Trenches</a:t>
            </a:r>
            <a:r>
              <a:rPr lang="en-GB" dirty="0">
                <a:solidFill>
                  <a:prstClr val="black"/>
                </a:solidFill>
              </a:rPr>
              <a:t>, 1916</a:t>
            </a:r>
          </a:p>
        </p:txBody>
      </p:sp>
    </p:spTree>
    <p:extLst>
      <p:ext uri="{BB962C8B-B14F-4D97-AF65-F5344CB8AC3E}">
        <p14:creationId xmlns:p14="http://schemas.microsoft.com/office/powerpoint/2010/main" val="28458514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tretch>
            <a:fillRect/>
          </a:stretch>
        </p:blipFill>
        <p:spPr>
          <a:xfrm>
            <a:off x="735980" y="0"/>
            <a:ext cx="5432028" cy="6858000"/>
          </a:xfrm>
          <a:prstGeom prst="rect">
            <a:avLst/>
          </a:prstGeom>
        </p:spPr>
      </p:pic>
      <p:sp>
        <p:nvSpPr>
          <p:cNvPr id="3" name="Rectangle 2"/>
          <p:cNvSpPr/>
          <p:nvPr/>
        </p:nvSpPr>
        <p:spPr>
          <a:xfrm>
            <a:off x="1059529" y="5657671"/>
            <a:ext cx="1226471" cy="1200329"/>
          </a:xfrm>
          <a:prstGeom prst="rect">
            <a:avLst/>
          </a:prstGeom>
        </p:spPr>
        <p:txBody>
          <a:bodyPr wrap="square">
            <a:spAutoFit/>
          </a:bodyPr>
          <a:lstStyle/>
          <a:p>
            <a:r>
              <a:rPr lang="en-GB" dirty="0">
                <a:solidFill>
                  <a:schemeClr val="bg1"/>
                </a:solidFill>
              </a:rPr>
              <a:t>CRW Nevinson, </a:t>
            </a:r>
            <a:r>
              <a:rPr lang="en-GB" i="1" dirty="0">
                <a:solidFill>
                  <a:schemeClr val="bg1"/>
                </a:solidFill>
              </a:rPr>
              <a:t>Explosion</a:t>
            </a:r>
            <a:r>
              <a:rPr lang="en-GB" dirty="0">
                <a:solidFill>
                  <a:schemeClr val="bg1"/>
                </a:solidFill>
              </a:rPr>
              <a:t>, 1917</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0"/>
            <a:ext cx="504540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9623501" y="364963"/>
            <a:ext cx="1589911" cy="1200329"/>
          </a:xfrm>
          <a:prstGeom prst="rect">
            <a:avLst/>
          </a:prstGeom>
        </p:spPr>
        <p:txBody>
          <a:bodyPr wrap="square">
            <a:spAutoFit/>
          </a:bodyPr>
          <a:lstStyle/>
          <a:p>
            <a:r>
              <a:rPr lang="en-GB" dirty="0">
                <a:solidFill>
                  <a:schemeClr val="bg1"/>
                </a:solidFill>
              </a:rPr>
              <a:t>CRW Nevinson, </a:t>
            </a:r>
            <a:r>
              <a:rPr lang="en-GB" i="1" dirty="0">
                <a:solidFill>
                  <a:schemeClr val="bg1"/>
                </a:solidFill>
              </a:rPr>
              <a:t>Searchlights</a:t>
            </a:r>
            <a:r>
              <a:rPr lang="en-GB" dirty="0">
                <a:solidFill>
                  <a:schemeClr val="bg1"/>
                </a:solidFill>
              </a:rPr>
              <a:t>, 1916</a:t>
            </a:r>
          </a:p>
        </p:txBody>
      </p:sp>
    </p:spTree>
    <p:extLst>
      <p:ext uri="{BB962C8B-B14F-4D97-AF65-F5344CB8AC3E}">
        <p14:creationId xmlns:p14="http://schemas.microsoft.com/office/powerpoint/2010/main" val="23641945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solidFill>
                <a:prstClr val="black"/>
              </a:solidFill>
            </a:endParaRPr>
          </a:p>
        </p:txBody>
      </p:sp>
      <p:sp>
        <p:nvSpPr>
          <p:cNvPr id="3" name="Rectangle 3"/>
          <p:cNvSpPr>
            <a:spLocks noChangeArrowheads="1"/>
          </p:cNvSpPr>
          <p:nvPr/>
        </p:nvSpPr>
        <p:spPr bwMode="auto">
          <a:xfrm>
            <a:off x="1524000" y="7708270"/>
            <a:ext cx="2425664"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GB" altLang="en-US" sz="1100" dirty="0">
                <a:solidFill>
                  <a:prstClr val="black"/>
                </a:solidFill>
                <a:latin typeface="Arial" pitchFamily="34" charset="0"/>
                <a:ea typeface="Calibri" pitchFamily="34" charset="0"/>
                <a:cs typeface="Times New Roman" pitchFamily="18" charset="0"/>
              </a:rPr>
              <a:t>CRW Nevinson, </a:t>
            </a:r>
            <a:r>
              <a:rPr lang="en-GB" altLang="en-US" sz="1100" i="1" dirty="0">
                <a:solidFill>
                  <a:prstClr val="black"/>
                </a:solidFill>
                <a:latin typeface="Arial" pitchFamily="34" charset="0"/>
                <a:ea typeface="Calibri" pitchFamily="34" charset="0"/>
                <a:cs typeface="Times New Roman" pitchFamily="18" charset="0"/>
              </a:rPr>
              <a:t>Searchlights</a:t>
            </a:r>
            <a:r>
              <a:rPr lang="en-GB" altLang="en-US" sz="1100" dirty="0">
                <a:solidFill>
                  <a:prstClr val="black"/>
                </a:solidFill>
                <a:latin typeface="Arial" pitchFamily="34" charset="0"/>
                <a:ea typeface="Calibri" pitchFamily="34" charset="0"/>
                <a:cs typeface="Times New Roman" pitchFamily="18" charset="0"/>
              </a:rPr>
              <a:t>, 1916</a:t>
            </a:r>
            <a:r>
              <a:rPr lang="en-GB" altLang="en-US" sz="800" dirty="0">
                <a:solidFill>
                  <a:prstClr val="black"/>
                </a:solidFill>
                <a:latin typeface="Arial" pitchFamily="34" charset="0"/>
                <a:cs typeface="Arial" pitchFamily="34" charset="0"/>
              </a:rPr>
              <a:t> </a:t>
            </a:r>
            <a:endParaRPr lang="en-GB" altLang="en-US" dirty="0">
              <a:solidFill>
                <a:prstClr val="black"/>
              </a:solidFill>
              <a:latin typeface="Arial" pitchFamily="34" charset="0"/>
              <a:cs typeface="Arial" pitchFamily="34" charset="0"/>
            </a:endParaRPr>
          </a:p>
        </p:txBody>
      </p:sp>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3503713" y="26468"/>
            <a:ext cx="4939573" cy="6831533"/>
          </a:xfrm>
          <a:prstGeom prst="rect">
            <a:avLst/>
          </a:prstGeom>
        </p:spPr>
      </p:pic>
      <p:sp>
        <p:nvSpPr>
          <p:cNvPr id="4" name="Rectangle 3"/>
          <p:cNvSpPr/>
          <p:nvPr/>
        </p:nvSpPr>
        <p:spPr>
          <a:xfrm>
            <a:off x="8465826" y="5733257"/>
            <a:ext cx="1787128" cy="646331"/>
          </a:xfrm>
          <a:prstGeom prst="rect">
            <a:avLst/>
          </a:prstGeom>
        </p:spPr>
        <p:txBody>
          <a:bodyPr wrap="square">
            <a:spAutoFit/>
          </a:bodyPr>
          <a:lstStyle/>
          <a:p>
            <a:r>
              <a:rPr lang="en-GB" dirty="0">
                <a:solidFill>
                  <a:prstClr val="black"/>
                </a:solidFill>
              </a:rPr>
              <a:t>CRW Nevinson, </a:t>
            </a:r>
            <a:r>
              <a:rPr lang="en-GB" i="1" dirty="0">
                <a:solidFill>
                  <a:prstClr val="black"/>
                </a:solidFill>
              </a:rPr>
              <a:t>Archies</a:t>
            </a:r>
            <a:r>
              <a:rPr lang="en-GB" dirty="0">
                <a:solidFill>
                  <a:prstClr val="black"/>
                </a:solidFill>
              </a:rPr>
              <a:t>, c. 1916</a:t>
            </a:r>
          </a:p>
        </p:txBody>
      </p:sp>
    </p:spTree>
    <p:extLst>
      <p:ext uri="{BB962C8B-B14F-4D97-AF65-F5344CB8AC3E}">
        <p14:creationId xmlns:p14="http://schemas.microsoft.com/office/powerpoint/2010/main" val="16543220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00600" y="4446870"/>
            <a:ext cx="2562447" cy="2204359"/>
          </a:xfrm>
          <a:prstGeom prst="rect">
            <a:avLst/>
          </a:prstGeom>
          <a:noFill/>
        </p:spPr>
        <p:txBody>
          <a:bodyPr wrap="square" lIns="720000" tIns="360000" rIns="720000" bIns="360000" rtlCol="0">
            <a:spAutoFit/>
          </a:bodyPr>
          <a:lstStyle/>
          <a:p>
            <a:pPr hangingPunct="0"/>
            <a:r>
              <a:rPr lang="en-GB" sz="2400" b="1" dirty="0" smtClean="0"/>
              <a:t>Imperial War Museum London</a:t>
            </a:r>
            <a:endParaRPr lang="en-GB" sz="2400" dirty="0"/>
          </a:p>
        </p:txBody>
      </p:sp>
      <p:pic>
        <p:nvPicPr>
          <p:cNvPr id="4" name="Picture 3"/>
          <p:cNvPicPr>
            <a:picLocks noChangeAspect="1"/>
          </p:cNvPicPr>
          <p:nvPr/>
        </p:nvPicPr>
        <p:blipFill>
          <a:blip r:embed="rId3"/>
          <a:stretch>
            <a:fillRect/>
          </a:stretch>
        </p:blipFill>
        <p:spPr>
          <a:xfrm>
            <a:off x="9637058" y="-1736"/>
            <a:ext cx="2438400" cy="2438400"/>
          </a:xfrm>
          <a:prstGeom prst="rect">
            <a:avLst/>
          </a:prstGeom>
        </p:spPr>
      </p:pic>
      <p:pic>
        <p:nvPicPr>
          <p:cNvPr id="5" name="Picture 4"/>
          <p:cNvPicPr>
            <a:picLocks noChangeAspect="1"/>
          </p:cNvPicPr>
          <p:nvPr/>
        </p:nvPicPr>
        <p:blipFill>
          <a:blip r:embed="rId4"/>
          <a:stretch>
            <a:fillRect/>
          </a:stretch>
        </p:blipFill>
        <p:spPr>
          <a:xfrm>
            <a:off x="112058" y="814947"/>
            <a:ext cx="9525000" cy="3533775"/>
          </a:xfrm>
          <a:prstGeom prst="rect">
            <a:avLst/>
          </a:prstGeom>
        </p:spPr>
      </p:pic>
      <p:pic>
        <p:nvPicPr>
          <p:cNvPr id="6" name="Picture 5"/>
          <p:cNvPicPr>
            <a:picLocks noChangeAspect="1"/>
          </p:cNvPicPr>
          <p:nvPr/>
        </p:nvPicPr>
        <p:blipFill>
          <a:blip r:embed="rId5"/>
          <a:stretch>
            <a:fillRect/>
          </a:stretch>
        </p:blipFill>
        <p:spPr>
          <a:xfrm>
            <a:off x="105231" y="4348722"/>
            <a:ext cx="3524693" cy="2509278"/>
          </a:xfrm>
          <a:prstGeom prst="rect">
            <a:avLst/>
          </a:prstGeom>
        </p:spPr>
      </p:pic>
      <p:sp>
        <p:nvSpPr>
          <p:cNvPr id="7" name="Rectangle 6"/>
          <p:cNvSpPr/>
          <p:nvPr/>
        </p:nvSpPr>
        <p:spPr>
          <a:xfrm>
            <a:off x="3748808" y="4348721"/>
            <a:ext cx="1051792" cy="1323439"/>
          </a:xfrm>
          <a:prstGeom prst="rect">
            <a:avLst/>
          </a:prstGeom>
        </p:spPr>
        <p:txBody>
          <a:bodyPr wrap="square">
            <a:spAutoFit/>
          </a:bodyPr>
          <a:lstStyle/>
          <a:p>
            <a:r>
              <a:rPr lang="en-US" sz="1600" dirty="0" smtClean="0"/>
              <a:t>A view of </a:t>
            </a:r>
            <a:r>
              <a:rPr lang="en-US" sz="1600" dirty="0" err="1" smtClean="0"/>
              <a:t>Bethlem</a:t>
            </a:r>
            <a:r>
              <a:rPr lang="en-US" sz="1600" dirty="0" smtClean="0"/>
              <a:t> Royal Hospital in 1828</a:t>
            </a:r>
            <a:endParaRPr lang="en-US" sz="1600" dirty="0"/>
          </a:p>
        </p:txBody>
      </p:sp>
      <p:pic>
        <p:nvPicPr>
          <p:cNvPr id="8" name="Picture 7"/>
          <p:cNvPicPr>
            <a:picLocks noChangeAspect="1"/>
          </p:cNvPicPr>
          <p:nvPr/>
        </p:nvPicPr>
        <p:blipFill>
          <a:blip r:embed="rId6"/>
          <a:stretch>
            <a:fillRect/>
          </a:stretch>
        </p:blipFill>
        <p:spPr>
          <a:xfrm>
            <a:off x="7476566" y="3242834"/>
            <a:ext cx="4715434" cy="3615166"/>
          </a:xfrm>
          <a:prstGeom prst="rect">
            <a:avLst/>
          </a:prstGeom>
        </p:spPr>
      </p:pic>
      <p:sp>
        <p:nvSpPr>
          <p:cNvPr id="9" name="TextBox 8"/>
          <p:cNvSpPr txBox="1"/>
          <p:nvPr/>
        </p:nvSpPr>
        <p:spPr>
          <a:xfrm>
            <a:off x="0" y="-99884"/>
            <a:ext cx="12344400" cy="1004030"/>
          </a:xfrm>
          <a:prstGeom prst="rect">
            <a:avLst/>
          </a:prstGeom>
          <a:noFill/>
        </p:spPr>
        <p:txBody>
          <a:bodyPr wrap="square" lIns="720000" tIns="360000" rIns="720000" bIns="360000" rtlCol="0">
            <a:spAutoFit/>
          </a:bodyPr>
          <a:lstStyle/>
          <a:p>
            <a:pPr hangingPunct="0"/>
            <a:r>
              <a:rPr lang="en-GB" b="1" dirty="0" smtClean="0"/>
              <a:t>Establishing commemorative traditions (I): Origins of the Imperial War Museum</a:t>
            </a:r>
            <a:endParaRPr lang="en-GB" sz="1600" dirty="0"/>
          </a:p>
        </p:txBody>
      </p:sp>
    </p:spTree>
    <p:extLst>
      <p:ext uri="{BB962C8B-B14F-4D97-AF65-F5344CB8AC3E}">
        <p14:creationId xmlns:p14="http://schemas.microsoft.com/office/powerpoint/2010/main" val="28204491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0"/>
            <a:ext cx="12192000" cy="1004030"/>
          </a:xfrm>
          <a:prstGeom prst="rect">
            <a:avLst/>
          </a:prstGeom>
          <a:noFill/>
        </p:spPr>
        <p:txBody>
          <a:bodyPr wrap="square" lIns="720000" tIns="360000" rIns="720000" bIns="360000" rtlCol="0">
            <a:spAutoFit/>
          </a:bodyPr>
          <a:lstStyle/>
          <a:p>
            <a:pPr hangingPunct="0"/>
            <a:r>
              <a:rPr lang="en-GB" b="1" dirty="0" smtClean="0"/>
              <a:t>The Origins of the Imperial War Museum</a:t>
            </a:r>
            <a:endParaRPr lang="en-GB" sz="1600" dirty="0"/>
          </a:p>
        </p:txBody>
      </p:sp>
      <p:pic>
        <p:nvPicPr>
          <p:cNvPr id="3" name="Picture 2"/>
          <p:cNvPicPr>
            <a:picLocks noChangeAspect="1"/>
          </p:cNvPicPr>
          <p:nvPr/>
        </p:nvPicPr>
        <p:blipFill>
          <a:blip r:embed="rId3"/>
          <a:stretch>
            <a:fillRect/>
          </a:stretch>
        </p:blipFill>
        <p:spPr>
          <a:xfrm>
            <a:off x="388090" y="856259"/>
            <a:ext cx="4773720" cy="3790895"/>
          </a:xfrm>
          <a:prstGeom prst="rect">
            <a:avLst/>
          </a:prstGeom>
        </p:spPr>
      </p:pic>
      <p:sp>
        <p:nvSpPr>
          <p:cNvPr id="10" name="Rectangle 9"/>
          <p:cNvSpPr/>
          <p:nvPr/>
        </p:nvSpPr>
        <p:spPr>
          <a:xfrm>
            <a:off x="1262180" y="4761081"/>
            <a:ext cx="3267922" cy="923330"/>
          </a:xfrm>
          <a:prstGeom prst="rect">
            <a:avLst/>
          </a:prstGeom>
        </p:spPr>
        <p:txBody>
          <a:bodyPr wrap="square">
            <a:spAutoFit/>
          </a:bodyPr>
          <a:lstStyle/>
          <a:p>
            <a:r>
              <a:rPr lang="en-US" dirty="0" smtClean="0"/>
              <a:t>The Imperial Institute, South Kensington, where the museum was located from 1924–1936</a:t>
            </a:r>
            <a:endParaRPr lang="en-US" dirty="0"/>
          </a:p>
        </p:txBody>
      </p:sp>
      <p:pic>
        <p:nvPicPr>
          <p:cNvPr id="11" name="Picture 10"/>
          <p:cNvPicPr>
            <a:picLocks noChangeAspect="1"/>
          </p:cNvPicPr>
          <p:nvPr/>
        </p:nvPicPr>
        <p:blipFill>
          <a:blip r:embed="rId4"/>
          <a:stretch>
            <a:fillRect/>
          </a:stretch>
        </p:blipFill>
        <p:spPr>
          <a:xfrm>
            <a:off x="5347447" y="69679"/>
            <a:ext cx="5320554" cy="3790895"/>
          </a:xfrm>
          <a:prstGeom prst="rect">
            <a:avLst/>
          </a:prstGeom>
        </p:spPr>
      </p:pic>
      <p:sp>
        <p:nvSpPr>
          <p:cNvPr id="12" name="Rectangle 11"/>
          <p:cNvSpPr/>
          <p:nvPr/>
        </p:nvSpPr>
        <p:spPr>
          <a:xfrm>
            <a:off x="6096000" y="4622581"/>
            <a:ext cx="2009053" cy="1200329"/>
          </a:xfrm>
          <a:prstGeom prst="rect">
            <a:avLst/>
          </a:prstGeom>
        </p:spPr>
        <p:txBody>
          <a:bodyPr wrap="square">
            <a:spAutoFit/>
          </a:bodyPr>
          <a:lstStyle/>
          <a:p>
            <a:r>
              <a:rPr lang="en-US" dirty="0" smtClean="0"/>
              <a:t>Imperial War Museum Galleries at the Crystal Palace, 1920–1924 </a:t>
            </a:r>
            <a:endParaRPr lang="en-US" dirty="0"/>
          </a:p>
        </p:txBody>
      </p:sp>
      <p:pic>
        <p:nvPicPr>
          <p:cNvPr id="13" name="Picture 12"/>
          <p:cNvPicPr>
            <a:picLocks noChangeAspect="1"/>
          </p:cNvPicPr>
          <p:nvPr/>
        </p:nvPicPr>
        <p:blipFill>
          <a:blip r:embed="rId5"/>
          <a:stretch>
            <a:fillRect/>
          </a:stretch>
        </p:blipFill>
        <p:spPr>
          <a:xfrm>
            <a:off x="9144001" y="2926222"/>
            <a:ext cx="3048000" cy="3924464"/>
          </a:xfrm>
          <a:prstGeom prst="rect">
            <a:avLst/>
          </a:prstGeom>
        </p:spPr>
      </p:pic>
    </p:spTree>
    <p:extLst>
      <p:ext uri="{BB962C8B-B14F-4D97-AF65-F5344CB8AC3E}">
        <p14:creationId xmlns:p14="http://schemas.microsoft.com/office/powerpoint/2010/main" val="42839805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36"/>
            <a:ext cx="8724452" cy="7498116"/>
          </a:xfrm>
          <a:prstGeom prst="rect">
            <a:avLst/>
          </a:prstGeom>
          <a:noFill/>
        </p:spPr>
        <p:txBody>
          <a:bodyPr wrap="square" lIns="720000" tIns="360000" rIns="720000" bIns="360000" rtlCol="0">
            <a:spAutoFit/>
          </a:bodyPr>
          <a:lstStyle/>
          <a:p>
            <a:pPr algn="just"/>
            <a:r>
              <a:rPr lang="en-GB" sz="2400" b="1" dirty="0" smtClean="0"/>
              <a:t>Origins of the Imperial War Museum</a:t>
            </a:r>
            <a:endParaRPr lang="en-GB" sz="2400" dirty="0" smtClean="0"/>
          </a:p>
          <a:p>
            <a:pPr marL="285750" indent="-285750" algn="just">
              <a:buFont typeface="Arial" pitchFamily="34" charset="0"/>
              <a:buChar char="•"/>
            </a:pPr>
            <a:endParaRPr lang="en-GB" sz="800" dirty="0" smtClean="0"/>
          </a:p>
          <a:p>
            <a:pPr marL="285750" indent="-285750" algn="just">
              <a:buFont typeface="Arial" pitchFamily="34" charset="0"/>
              <a:buChar char="•"/>
            </a:pPr>
            <a:r>
              <a:rPr lang="en-GB" sz="2200" dirty="0" smtClean="0"/>
              <a:t>Longstanding connectedness </a:t>
            </a:r>
            <a:r>
              <a:rPr lang="en-GB" sz="2200" dirty="0"/>
              <a:t>between war and museums; yet pre-WWI museums </a:t>
            </a:r>
            <a:r>
              <a:rPr lang="en-GB" sz="2200" dirty="0" smtClean="0"/>
              <a:t>not explicitly dedicated </a:t>
            </a:r>
            <a:r>
              <a:rPr lang="en-GB" sz="2200" dirty="0"/>
              <a:t>to </a:t>
            </a:r>
            <a:r>
              <a:rPr lang="en-GB" sz="2200" dirty="0" smtClean="0"/>
              <a:t>'grand </a:t>
            </a:r>
            <a:r>
              <a:rPr lang="en-GB" sz="2200" dirty="0"/>
              <a:t>narratives' of history or national history (though they did so obliquely</a:t>
            </a:r>
            <a:r>
              <a:rPr lang="en-GB" sz="2200" dirty="0" smtClean="0"/>
              <a: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By WWI, there was a well-established network of museums – national, regional, municipal and local – in Britain and its dominions. For most part, these focused on arts, natural history, geology, archaeology and anthropology/ethnology, plus some local history.</a:t>
            </a:r>
          </a:p>
          <a:p>
            <a:pPr marL="285750" indent="-285750" algn="just">
              <a:buFont typeface="Arial" pitchFamily="34" charset="0"/>
              <a:buChar char="•"/>
            </a:pPr>
            <a:endParaRPr lang="en-GB" sz="2200" dirty="0" smtClean="0"/>
          </a:p>
          <a:p>
            <a:pPr marL="285750" indent="-285750" algn="just">
              <a:buFont typeface="Arial" pitchFamily="34" charset="0"/>
              <a:buChar char="•"/>
            </a:pPr>
            <a:r>
              <a:rPr lang="en-GB" sz="2200" dirty="0" smtClean="0"/>
              <a:t>During WWI national and local museums closed to the public: safety and economy measure</a:t>
            </a:r>
          </a:p>
          <a:p>
            <a:pPr marL="285750" indent="-285750" algn="just">
              <a:buFont typeface="Arial" pitchFamily="34" charset="0"/>
              <a:buChar char="•"/>
            </a:pPr>
            <a:endParaRPr lang="en-GB" sz="2200" dirty="0" smtClean="0"/>
          </a:p>
          <a:p>
            <a:pPr marL="285750" indent="-285750" algn="just">
              <a:buFont typeface="Arial" pitchFamily="34" charset="0"/>
              <a:buChar char="•"/>
            </a:pPr>
            <a:r>
              <a:rPr lang="en-GB" sz="2200" dirty="0" smtClean="0"/>
              <a:t>Decision to found National War Museum – renamed the Imperial War Museum 1918 – taken by War Cabinet March 5 1917</a:t>
            </a:r>
          </a:p>
          <a:p>
            <a:pPr marL="285750" indent="-285750" algn="just">
              <a:buFont typeface="Arial" pitchFamily="34" charset="0"/>
              <a:buChar char="•"/>
            </a:pPr>
            <a:endParaRPr lang="en-GB" dirty="0"/>
          </a:p>
        </p:txBody>
      </p:sp>
      <p:pic>
        <p:nvPicPr>
          <p:cNvPr id="3" name="Picture 2"/>
          <p:cNvPicPr>
            <a:picLocks noChangeAspect="1"/>
          </p:cNvPicPr>
          <p:nvPr/>
        </p:nvPicPr>
        <p:blipFill>
          <a:blip r:embed="rId3"/>
          <a:stretch>
            <a:fillRect/>
          </a:stretch>
        </p:blipFill>
        <p:spPr>
          <a:xfrm>
            <a:off x="8362432" y="-1736"/>
            <a:ext cx="3829568" cy="2840015"/>
          </a:xfrm>
          <a:prstGeom prst="rect">
            <a:avLst/>
          </a:prstGeom>
        </p:spPr>
      </p:pic>
      <p:sp>
        <p:nvSpPr>
          <p:cNvPr id="5" name="Rectangle 4"/>
          <p:cNvSpPr/>
          <p:nvPr/>
        </p:nvSpPr>
        <p:spPr>
          <a:xfrm>
            <a:off x="4898317" y="6361848"/>
            <a:ext cx="7358229" cy="514738"/>
          </a:xfrm>
          <a:prstGeom prst="rect">
            <a:avLst/>
          </a:prstGeom>
        </p:spPr>
        <p:txBody>
          <a:bodyPr wrap="square" lIns="180000" tIns="72000" rIns="180000" bIns="72000">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smtClean="0">
                <a:ln>
                  <a:noFill/>
                </a:ln>
                <a:solidFill>
                  <a:prstClr val="black"/>
                </a:solidFill>
                <a:effectLst/>
                <a:uLnTx/>
                <a:uFillTx/>
              </a:rPr>
              <a:t>‘Napoleon next to the Apollo Belvedere,’ anonymous (undated);</a:t>
            </a:r>
          </a:p>
          <a:p>
            <a:pPr marL="0" marR="0" lvl="0" indent="0" algn="r" defTabSz="914400" eaLnBrk="1" fontAlgn="auto" latinLnBrk="0" hangingPunct="1">
              <a:lnSpc>
                <a:spcPct val="100000"/>
              </a:lnSpc>
              <a:spcBef>
                <a:spcPts val="0"/>
              </a:spcBef>
              <a:spcAft>
                <a:spcPts val="0"/>
              </a:spcAft>
              <a:buClrTx/>
              <a:buSzTx/>
              <a:buFontTx/>
              <a:buNone/>
              <a:tabLst/>
              <a:defRPr/>
            </a:pPr>
            <a:r>
              <a:rPr lang="en-GB" sz="1200" kern="0" dirty="0" err="1" smtClean="0">
                <a:solidFill>
                  <a:prstClr val="black"/>
                </a:solidFill>
              </a:rPr>
              <a:t>Tippo</a:t>
            </a:r>
            <a:r>
              <a:rPr lang="en-GB" sz="1200" kern="0" dirty="0" smtClean="0">
                <a:solidFill>
                  <a:prstClr val="black"/>
                </a:solidFill>
              </a:rPr>
              <a:t> Tiger automaton</a:t>
            </a:r>
            <a:endParaRPr kumimoji="0" lang="it-IT" sz="1200" b="0" i="0" u="none" strike="noStrike" kern="0" cap="none" spc="0" normalizeH="0" baseline="0" noProof="0" dirty="0" smtClean="0">
              <a:ln>
                <a:noFill/>
              </a:ln>
              <a:solidFill>
                <a:prstClr val="black"/>
              </a:solidFill>
              <a:effectLst/>
              <a:uLnTx/>
              <a:uFillTx/>
            </a:endParaRPr>
          </a:p>
        </p:txBody>
      </p:sp>
      <p:pic>
        <p:nvPicPr>
          <p:cNvPr id="6" name="Picture 5"/>
          <p:cNvPicPr>
            <a:picLocks noChangeAspect="1"/>
          </p:cNvPicPr>
          <p:nvPr/>
        </p:nvPicPr>
        <p:blipFill>
          <a:blip r:embed="rId4"/>
          <a:stretch>
            <a:fillRect/>
          </a:stretch>
        </p:blipFill>
        <p:spPr>
          <a:xfrm>
            <a:off x="9359153" y="2787920"/>
            <a:ext cx="2832847" cy="3609951"/>
          </a:xfrm>
          <a:prstGeom prst="rect">
            <a:avLst/>
          </a:prstGeom>
        </p:spPr>
      </p:pic>
    </p:spTree>
    <p:extLst>
      <p:ext uri="{BB962C8B-B14F-4D97-AF65-F5344CB8AC3E}">
        <p14:creationId xmlns:p14="http://schemas.microsoft.com/office/powerpoint/2010/main" val="17359975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736"/>
            <a:ext cx="7315200" cy="6236232"/>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200" dirty="0" smtClean="0"/>
              <a:t>Desire to remember and chronicle WWI for posterity apparent in 'real time' during conflict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Coverage in newspaper and publishing industry</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Propaganda attempts to control interpretation of conflict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Scottish novelist John Buchan suggested regiments should have their own official historians; literary figures such as George Bernard Shaw and John Masefield employed to keep eye-witness records of the conflict</a:t>
            </a:r>
            <a:endParaRPr lang="en-GB" sz="2200" dirty="0"/>
          </a:p>
        </p:txBody>
      </p:sp>
      <p:pic>
        <p:nvPicPr>
          <p:cNvPr id="4" name="Picture 3"/>
          <p:cNvPicPr>
            <a:picLocks noChangeAspect="1"/>
          </p:cNvPicPr>
          <p:nvPr/>
        </p:nvPicPr>
        <p:blipFill>
          <a:blip r:embed="rId3"/>
          <a:stretch>
            <a:fillRect/>
          </a:stretch>
        </p:blipFill>
        <p:spPr>
          <a:xfrm>
            <a:off x="7080716" y="0"/>
            <a:ext cx="5111284" cy="3815466"/>
          </a:xfrm>
          <a:prstGeom prst="rect">
            <a:avLst/>
          </a:prstGeom>
        </p:spPr>
      </p:pic>
      <p:pic>
        <p:nvPicPr>
          <p:cNvPr id="5" name="Picture 4"/>
          <p:cNvPicPr>
            <a:picLocks noChangeAspect="1"/>
          </p:cNvPicPr>
          <p:nvPr/>
        </p:nvPicPr>
        <p:blipFill>
          <a:blip r:embed="rId4"/>
          <a:stretch>
            <a:fillRect/>
          </a:stretch>
        </p:blipFill>
        <p:spPr>
          <a:xfrm>
            <a:off x="10028903" y="3452387"/>
            <a:ext cx="2163097" cy="3401071"/>
          </a:xfrm>
          <a:prstGeom prst="rect">
            <a:avLst/>
          </a:prstGeom>
        </p:spPr>
      </p:pic>
    </p:spTree>
    <p:extLst>
      <p:ext uri="{BB962C8B-B14F-4D97-AF65-F5344CB8AC3E}">
        <p14:creationId xmlns:p14="http://schemas.microsoft.com/office/powerpoint/2010/main" val="22423664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36"/>
            <a:ext cx="12192000" cy="3589353"/>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War artists – including </a:t>
            </a:r>
            <a:r>
              <a:rPr lang="en-GB" sz="2400" dirty="0" err="1" smtClean="0"/>
              <a:t>Muirhead</a:t>
            </a:r>
            <a:r>
              <a:rPr lang="en-GB" sz="2400" dirty="0" smtClean="0"/>
              <a:t> Bone and CRW </a:t>
            </a:r>
            <a:r>
              <a:rPr lang="en-GB" sz="2400" dirty="0" err="1" smtClean="0"/>
              <a:t>Nevinson</a:t>
            </a:r>
            <a:r>
              <a:rPr lang="en-GB" sz="2400" dirty="0" smtClean="0"/>
              <a:t> – employed to keep record of the combat and combatants' lives</a:t>
            </a:r>
          </a:p>
          <a:p>
            <a:pPr marL="285750" indent="-285750" algn="just">
              <a:buFont typeface="Arial" pitchFamily="34" charset="0"/>
              <a:buChar char="•"/>
            </a:pPr>
            <a:endParaRPr lang="en-GB" sz="2400" dirty="0"/>
          </a:p>
          <a:p>
            <a:pPr algn="just"/>
            <a:endParaRPr lang="en-GB" sz="2400" dirty="0" smtClean="0"/>
          </a:p>
          <a:p>
            <a:pPr algn="just"/>
            <a:endParaRPr lang="en-GB" sz="2400" dirty="0" smtClean="0"/>
          </a:p>
          <a:p>
            <a:pPr marL="285750" indent="-285750" algn="just">
              <a:buFont typeface="Arial" pitchFamily="34" charset="0"/>
              <a:buChar char="•"/>
            </a:pPr>
            <a:endParaRPr lang="en-GB" dirty="0"/>
          </a:p>
        </p:txBody>
      </p:sp>
      <p:pic>
        <p:nvPicPr>
          <p:cNvPr id="10" name="Picture 9"/>
          <p:cNvPicPr/>
          <p:nvPr/>
        </p:nvPicPr>
        <p:blipFill>
          <a:blip r:embed="rId3">
            <a:extLst>
              <a:ext uri="{28A0092B-C50C-407E-A947-70E740481C1C}">
                <a14:useLocalDpi xmlns:a14="http://schemas.microsoft.com/office/drawing/2010/main" val="0"/>
              </a:ext>
            </a:extLst>
          </a:blip>
          <a:stretch>
            <a:fillRect/>
          </a:stretch>
        </p:blipFill>
        <p:spPr>
          <a:xfrm>
            <a:off x="500492" y="2375385"/>
            <a:ext cx="5731510" cy="3747770"/>
          </a:xfrm>
          <a:prstGeom prst="rect">
            <a:avLst/>
          </a:prstGeom>
        </p:spPr>
      </p:pic>
      <p:sp>
        <p:nvSpPr>
          <p:cNvPr id="5" name="Rectangle 4"/>
          <p:cNvSpPr/>
          <p:nvPr/>
        </p:nvSpPr>
        <p:spPr>
          <a:xfrm>
            <a:off x="688751" y="6123155"/>
            <a:ext cx="4649158" cy="507831"/>
          </a:xfrm>
          <a:prstGeom prst="rect">
            <a:avLst/>
          </a:prstGeom>
        </p:spPr>
        <p:txBody>
          <a:bodyPr wrap="none">
            <a:spAutoFit/>
          </a:bodyPr>
          <a:lstStyle/>
          <a:p>
            <a:pPr algn="just">
              <a:lnSpc>
                <a:spcPct val="150000"/>
              </a:lnSpc>
              <a:spcAft>
                <a:spcPts val="0"/>
              </a:spcAft>
            </a:pPr>
            <a:r>
              <a:rPr lang="en-GB" dirty="0" smtClean="0">
                <a:effectLst/>
                <a:latin typeface="Calibri" panose="020F0502020204030204" pitchFamily="34" charset="0"/>
                <a:ea typeface="Calibri" panose="020F0502020204030204" pitchFamily="34" charset="0"/>
                <a:cs typeface="Times New Roman" panose="02020603050405020304" pitchFamily="18" charset="0"/>
              </a:rPr>
              <a:t>CRW </a:t>
            </a:r>
            <a:r>
              <a:rPr lang="en-GB" dirty="0" err="1" smtClean="0">
                <a:effectLst/>
                <a:latin typeface="Calibri" panose="020F0502020204030204" pitchFamily="34" charset="0"/>
                <a:ea typeface="Calibri" panose="020F0502020204030204" pitchFamily="34" charset="0"/>
                <a:cs typeface="Times New Roman" panose="02020603050405020304" pitchFamily="18" charset="0"/>
              </a:rPr>
              <a:t>Nevinson</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i="1" dirty="0" smtClean="0">
                <a:effectLst/>
                <a:latin typeface="Calibri" panose="020F0502020204030204" pitchFamily="34" charset="0"/>
                <a:ea typeface="Calibri" panose="020F0502020204030204" pitchFamily="34" charset="0"/>
                <a:cs typeface="Times New Roman" panose="02020603050405020304" pitchFamily="18" charset="0"/>
              </a:rPr>
              <a:t>Returning to the Trenches</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1916</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p:cNvPicPr>
            <a:picLocks noChangeAspect="1"/>
          </p:cNvPicPr>
          <p:nvPr/>
        </p:nvPicPr>
        <p:blipFill>
          <a:blip r:embed="rId4"/>
          <a:stretch>
            <a:fillRect/>
          </a:stretch>
        </p:blipFill>
        <p:spPr>
          <a:xfrm>
            <a:off x="6615951" y="2375385"/>
            <a:ext cx="5056013" cy="3747770"/>
          </a:xfrm>
          <a:prstGeom prst="rect">
            <a:avLst/>
          </a:prstGeom>
        </p:spPr>
      </p:pic>
      <p:sp>
        <p:nvSpPr>
          <p:cNvPr id="12" name="Rectangle 11"/>
          <p:cNvSpPr/>
          <p:nvPr/>
        </p:nvSpPr>
        <p:spPr>
          <a:xfrm>
            <a:off x="7548088" y="6149404"/>
            <a:ext cx="2851165" cy="369332"/>
          </a:xfrm>
          <a:prstGeom prst="rect">
            <a:avLst/>
          </a:prstGeom>
        </p:spPr>
        <p:txBody>
          <a:bodyPr wrap="none">
            <a:spAutoFit/>
          </a:bodyPr>
          <a:lstStyle/>
          <a:p>
            <a:r>
              <a:rPr lang="en-US" dirty="0" err="1" smtClean="0">
                <a:effectLst/>
              </a:rPr>
              <a:t>Muirhead</a:t>
            </a:r>
            <a:r>
              <a:rPr lang="en-US" dirty="0" smtClean="0">
                <a:effectLst/>
              </a:rPr>
              <a:t> Bone, </a:t>
            </a:r>
            <a:r>
              <a:rPr lang="en-US" i="1" dirty="0" smtClean="0">
                <a:effectLst/>
              </a:rPr>
              <a:t>Tanks</a:t>
            </a:r>
            <a:r>
              <a:rPr lang="en-US" dirty="0" smtClean="0">
                <a:effectLst/>
              </a:rPr>
              <a:t>, 1918</a:t>
            </a:r>
            <a:endParaRPr lang="en-US" dirty="0"/>
          </a:p>
        </p:txBody>
      </p:sp>
    </p:spTree>
    <p:extLst>
      <p:ext uri="{BB962C8B-B14F-4D97-AF65-F5344CB8AC3E}">
        <p14:creationId xmlns:p14="http://schemas.microsoft.com/office/powerpoint/2010/main" val="35109698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36"/>
            <a:ext cx="12192000" cy="6267009"/>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Fears about loss of material testimonies and cultural heritage during war</a:t>
            </a:r>
          </a:p>
          <a:p>
            <a:pPr marL="285750" indent="-285750" algn="just">
              <a:buFont typeface="Arial" pitchFamily="34" charset="0"/>
              <a:buChar char="•"/>
            </a:pPr>
            <a:endParaRPr lang="en-GB" sz="2400" dirty="0"/>
          </a:p>
          <a:p>
            <a:pPr marL="285750" indent="-285750" algn="just">
              <a:buFont typeface="Arial" pitchFamily="34" charset="0"/>
              <a:buChar char="•"/>
            </a:pPr>
            <a:r>
              <a:rPr lang="en-GB" sz="2400" dirty="0" smtClean="0"/>
              <a:t>On </a:t>
            </a:r>
            <a:r>
              <a:rPr lang="en-US" sz="2400" dirty="0" smtClean="0"/>
              <a:t>May 6 1917 by Commander </a:t>
            </a:r>
            <a:r>
              <a:rPr lang="en-US" sz="2400" dirty="0" err="1" smtClean="0"/>
              <a:t>Colpoys</a:t>
            </a:r>
            <a:r>
              <a:rPr lang="en-US" sz="2400" dirty="0" smtClean="0"/>
              <a:t> C. Walcott of the Admiralty wrote a note on the necessity of the National War Museum Committee</a:t>
            </a:r>
            <a:r>
              <a:rPr lang="en-GB" sz="2400" dirty="0" smtClean="0"/>
              <a:t> based on two imperatives:</a:t>
            </a:r>
          </a:p>
          <a:p>
            <a:pPr marL="285750" indent="-285750" algn="just">
              <a:buFont typeface="Arial" pitchFamily="34" charset="0"/>
              <a:buChar char="•"/>
            </a:pPr>
            <a:endParaRPr lang="en-US" sz="2400" dirty="0" smtClean="0"/>
          </a:p>
          <a:p>
            <a:pPr lvl="2" indent="-457200" algn="just"/>
            <a:r>
              <a:rPr lang="en-US" sz="2400" dirty="0" smtClean="0"/>
              <a:t>1. </a:t>
            </a:r>
            <a:r>
              <a:rPr lang="en-US" sz="2400" dirty="0" smtClean="0">
                <a:solidFill>
                  <a:srgbClr val="FF0000"/>
                </a:solidFill>
              </a:rPr>
              <a:t>Relics and exhibits etc. were being overlooked and in some cases irretrievably lost.</a:t>
            </a:r>
          </a:p>
          <a:p>
            <a:pPr lvl="2" indent="-457200" algn="just"/>
            <a:r>
              <a:rPr lang="en-US" sz="2400" dirty="0" smtClean="0"/>
              <a:t>2. </a:t>
            </a:r>
            <a:r>
              <a:rPr lang="en-US" sz="2400" dirty="0" smtClean="0">
                <a:solidFill>
                  <a:srgbClr val="0070C0"/>
                </a:solidFill>
              </a:rPr>
              <a:t>Other relics etc. were being bought, stolen or obtained by local units and private persons and some have been sent to USA</a:t>
            </a:r>
            <a:r>
              <a:rPr lang="en-US" sz="2400" dirty="0" smtClean="0"/>
              <a:t>.</a:t>
            </a:r>
            <a:endParaRPr lang="en-GB" sz="2400" dirty="0"/>
          </a:p>
          <a:p>
            <a:pPr algn="just"/>
            <a:endParaRPr lang="en-GB" sz="2400" dirty="0" smtClean="0"/>
          </a:p>
          <a:p>
            <a:pPr algn="just"/>
            <a:r>
              <a:rPr lang="en-GB" dirty="0" smtClean="0"/>
              <a:t>(Cited by Gaynor </a:t>
            </a:r>
            <a:r>
              <a:rPr lang="en-GB" dirty="0"/>
              <a:t>Kavanagh, </a:t>
            </a:r>
            <a:r>
              <a:rPr lang="en-GB" dirty="0" smtClean="0"/>
              <a:t>'Museum </a:t>
            </a:r>
            <a:r>
              <a:rPr lang="en-GB" dirty="0"/>
              <a:t>as Memorial: The Origins of the Imperial War Museum</a:t>
            </a:r>
            <a:r>
              <a:rPr lang="en-GB" dirty="0" smtClean="0"/>
              <a:t>,' </a:t>
            </a:r>
            <a:r>
              <a:rPr lang="en-GB" i="1" dirty="0"/>
              <a:t>Journal of Contemporary History</a:t>
            </a:r>
            <a:r>
              <a:rPr lang="en-GB" dirty="0"/>
              <a:t>, Vol. 23, No. 1, January 1988, </a:t>
            </a:r>
            <a:r>
              <a:rPr lang="en-GB" dirty="0" smtClean="0"/>
              <a:t>p. 80.)</a:t>
            </a:r>
            <a:endParaRPr lang="en-US" dirty="0"/>
          </a:p>
          <a:p>
            <a:pPr algn="just"/>
            <a:endParaRPr lang="en-GB" dirty="0" smtClean="0"/>
          </a:p>
          <a:p>
            <a:pPr algn="just"/>
            <a:r>
              <a:rPr lang="en-US" dirty="0" smtClean="0"/>
              <a:t> </a:t>
            </a:r>
            <a:endParaRPr lang="en-GB" dirty="0"/>
          </a:p>
        </p:txBody>
      </p:sp>
    </p:spTree>
    <p:extLst>
      <p:ext uri="{BB962C8B-B14F-4D97-AF65-F5344CB8AC3E}">
        <p14:creationId xmlns:p14="http://schemas.microsoft.com/office/powerpoint/2010/main" val="29634846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36"/>
            <a:ext cx="10273553" cy="6544008"/>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Many WWI combatants accumulated personal collections and archives of the war – e.g. Philip Gosse, collector and taxidermist of birds and mammals</a:t>
            </a:r>
          </a:p>
          <a:p>
            <a:pPr marL="285750" indent="-285750" algn="just">
              <a:buFont typeface="Arial" pitchFamily="34" charset="0"/>
              <a:buChar char="•"/>
            </a:pPr>
            <a:endParaRPr lang="en-GB" sz="2400" dirty="0"/>
          </a:p>
          <a:p>
            <a:pPr algn="just"/>
            <a:r>
              <a:rPr lang="en-GB" sz="2400" dirty="0" smtClean="0"/>
              <a:t>"</a:t>
            </a:r>
            <a:r>
              <a:rPr lang="en-US" sz="2400" dirty="0" smtClean="0"/>
              <a:t>The </a:t>
            </a:r>
            <a:r>
              <a:rPr lang="en-US" sz="2400" dirty="0"/>
              <a:t>mangled corpse is forgotten, but the warbler with its nest and eggs is </a:t>
            </a:r>
            <a:r>
              <a:rPr lang="en-US" sz="2400" dirty="0" smtClean="0"/>
              <a:t>remembered … I think the 'horrors' </a:t>
            </a:r>
            <a:r>
              <a:rPr lang="en-US" sz="2400" dirty="0"/>
              <a:t>were so beastly, so ugly, that one got into the habit of putting them aside by concentrating on the </a:t>
            </a:r>
            <a:r>
              <a:rPr lang="en-US" sz="2400" dirty="0" smtClean="0"/>
              <a:t>birds." </a:t>
            </a:r>
          </a:p>
          <a:p>
            <a:pPr algn="just"/>
            <a:endParaRPr lang="en-US" dirty="0" smtClean="0"/>
          </a:p>
          <a:p>
            <a:pPr marL="342900" lvl="0" indent="-342900" algn="r">
              <a:buFontTx/>
              <a:buChar char="-"/>
            </a:pPr>
            <a:r>
              <a:rPr lang="en-GB" dirty="0" smtClean="0"/>
              <a:t>Philip Gosse, 1934 cited by </a:t>
            </a:r>
            <a:r>
              <a:rPr lang="en-GB" dirty="0"/>
              <a:t>Gabriel </a:t>
            </a:r>
            <a:r>
              <a:rPr lang="en-GB" dirty="0" err="1"/>
              <a:t>Koureas</a:t>
            </a:r>
            <a:r>
              <a:rPr lang="en-GB" dirty="0"/>
              <a:t>, </a:t>
            </a:r>
            <a:r>
              <a:rPr lang="en-GB" i="1" dirty="0" smtClean="0"/>
              <a:t>Memory</a:t>
            </a:r>
            <a:r>
              <a:rPr lang="en-GB" i="1" dirty="0"/>
              <a:t>, Masculinity and National Identity in British Visual Culture, 1914–1930</a:t>
            </a:r>
            <a:r>
              <a:rPr lang="en-GB" dirty="0"/>
              <a:t>, pp. </a:t>
            </a:r>
            <a:r>
              <a:rPr lang="en-GB" dirty="0" smtClean="0"/>
              <a:t>152–154.</a:t>
            </a:r>
          </a:p>
          <a:p>
            <a:pPr lvl="0"/>
            <a:endParaRPr lang="en-US" sz="2400" dirty="0"/>
          </a:p>
          <a:p>
            <a:endParaRPr lang="en-GB" sz="2400" dirty="0"/>
          </a:p>
          <a:p>
            <a:pPr algn="just"/>
            <a:endParaRPr lang="en-GB" dirty="0" smtClean="0"/>
          </a:p>
          <a:p>
            <a:pPr algn="just"/>
            <a:r>
              <a:rPr lang="en-US" dirty="0" smtClean="0"/>
              <a:t> </a:t>
            </a:r>
            <a:endParaRPr lang="en-GB" dirty="0"/>
          </a:p>
        </p:txBody>
      </p:sp>
      <p:pic>
        <p:nvPicPr>
          <p:cNvPr id="3" name="Picture 2"/>
          <p:cNvPicPr>
            <a:picLocks noChangeAspect="1"/>
          </p:cNvPicPr>
          <p:nvPr/>
        </p:nvPicPr>
        <p:blipFill>
          <a:blip r:embed="rId3"/>
          <a:stretch>
            <a:fillRect/>
          </a:stretch>
        </p:blipFill>
        <p:spPr>
          <a:xfrm>
            <a:off x="10383173" y="447166"/>
            <a:ext cx="1703294" cy="2599216"/>
          </a:xfrm>
          <a:prstGeom prst="rect">
            <a:avLst/>
          </a:prstGeom>
        </p:spPr>
      </p:pic>
      <p:pic>
        <p:nvPicPr>
          <p:cNvPr id="4" name="Picture 3"/>
          <p:cNvPicPr>
            <a:picLocks noChangeAspect="1"/>
          </p:cNvPicPr>
          <p:nvPr/>
        </p:nvPicPr>
        <p:blipFill>
          <a:blip r:embed="rId4"/>
          <a:stretch>
            <a:fillRect/>
          </a:stretch>
        </p:blipFill>
        <p:spPr>
          <a:xfrm>
            <a:off x="10383173" y="3279963"/>
            <a:ext cx="1703294" cy="2620452"/>
          </a:xfrm>
          <a:prstGeom prst="rect">
            <a:avLst/>
          </a:prstGeom>
        </p:spPr>
      </p:pic>
    </p:spTree>
    <p:extLst>
      <p:ext uri="{BB962C8B-B14F-4D97-AF65-F5344CB8AC3E}">
        <p14:creationId xmlns:p14="http://schemas.microsoft.com/office/powerpoint/2010/main" val="20544868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735"/>
            <a:ext cx="12192000" cy="6451675"/>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Personal collections and archives of the war – e.g. GN Holt souvenirs</a:t>
            </a:r>
          </a:p>
          <a:p>
            <a:pPr algn="just"/>
            <a:endParaRPr lang="en-GB" sz="2400" dirty="0" smtClean="0"/>
          </a:p>
          <a:p>
            <a:pPr algn="just"/>
            <a:r>
              <a:rPr lang="en-US" sz="2400" dirty="0" smtClean="0"/>
              <a:t>"</a:t>
            </a:r>
            <a:r>
              <a:rPr lang="en-US" sz="2400" dirty="0" err="1" smtClean="0"/>
              <a:t>Lieut</a:t>
            </a:r>
            <a:r>
              <a:rPr lang="en-US" sz="2400" dirty="0" smtClean="0"/>
              <a:t> GN Holt … wrote </a:t>
            </a:r>
            <a:r>
              <a:rPr lang="en-US" sz="2400" dirty="0"/>
              <a:t>to his parents after finding a case from an anti-aircraft shell, describing the shell as </a:t>
            </a:r>
            <a:r>
              <a:rPr lang="en-US" sz="2400" dirty="0" smtClean="0"/>
              <a:t>'one of our </a:t>
            </a:r>
            <a:r>
              <a:rPr lang="en-US" sz="2400" dirty="0"/>
              <a:t>own </a:t>
            </a:r>
            <a:r>
              <a:rPr lang="en-US" sz="2400" dirty="0" smtClean="0"/>
              <a:t>"</a:t>
            </a:r>
            <a:r>
              <a:rPr lang="en-US" sz="2400" dirty="0" err="1" smtClean="0"/>
              <a:t>Archies</a:t>
            </a:r>
            <a:r>
              <a:rPr lang="en-US" sz="2400" dirty="0" smtClean="0"/>
              <a:t>'''. </a:t>
            </a:r>
            <a:r>
              <a:rPr lang="en-US" sz="2400" dirty="0"/>
              <a:t>He claimed that he had polished it up </a:t>
            </a:r>
            <a:r>
              <a:rPr lang="en-US" sz="2400" dirty="0" smtClean="0"/>
              <a:t>'nicely' </a:t>
            </a:r>
            <a:r>
              <a:rPr lang="en-US" sz="2400" dirty="0"/>
              <a:t>and now considered it as </a:t>
            </a:r>
            <a:r>
              <a:rPr lang="en-US" sz="2400" dirty="0" smtClean="0"/>
              <a:t>'quite </a:t>
            </a:r>
            <a:r>
              <a:rPr lang="en-US" sz="2400" dirty="0"/>
              <a:t>good </a:t>
            </a:r>
            <a:r>
              <a:rPr lang="en-US" sz="2400" dirty="0" smtClean="0"/>
              <a:t>souvenir'. </a:t>
            </a:r>
            <a:r>
              <a:rPr lang="en-US" sz="2400" dirty="0"/>
              <a:t>He had even thought of the new use it could acquire in his </a:t>
            </a:r>
            <a:r>
              <a:rPr lang="en-US" sz="2400" dirty="0" smtClean="0"/>
              <a:t>parents' </a:t>
            </a:r>
            <a:r>
              <a:rPr lang="en-US" sz="2400" dirty="0"/>
              <a:t>home: it </a:t>
            </a:r>
            <a:r>
              <a:rPr lang="en-US" sz="2400" dirty="0" smtClean="0"/>
              <a:t>'will </a:t>
            </a:r>
            <a:r>
              <a:rPr lang="en-US" sz="2400" dirty="0"/>
              <a:t>make a decent paper </a:t>
            </a:r>
            <a:r>
              <a:rPr lang="en-US" sz="2400" dirty="0" smtClean="0"/>
              <a:t>weight,' he </a:t>
            </a:r>
            <a:r>
              <a:rPr lang="en-US" sz="2400" dirty="0"/>
              <a:t>wrote. Significantly, he stressed that when his parents received the shell it </a:t>
            </a:r>
            <a:r>
              <a:rPr lang="en-US" sz="2400" dirty="0" smtClean="0"/>
              <a:t>'will </a:t>
            </a:r>
            <a:r>
              <a:rPr lang="en-US" sz="2400" dirty="0"/>
              <a:t>be just the same as it was when I picked it </a:t>
            </a:r>
            <a:r>
              <a:rPr lang="en-US" sz="2400" dirty="0" smtClean="0"/>
              <a:t>up.' </a:t>
            </a:r>
            <a:endParaRPr lang="en-GB" sz="2400" dirty="0" smtClean="0"/>
          </a:p>
          <a:p>
            <a:pPr algn="just"/>
            <a:endParaRPr lang="en-GB" sz="2400" dirty="0"/>
          </a:p>
          <a:p>
            <a:pPr marL="342900" lvl="0" indent="-342900" algn="r">
              <a:buFontTx/>
              <a:buChar char="-"/>
            </a:pPr>
            <a:r>
              <a:rPr lang="en-GB" dirty="0" err="1" smtClean="0"/>
              <a:t>Koureas</a:t>
            </a:r>
            <a:r>
              <a:rPr lang="en-GB" dirty="0"/>
              <a:t>, </a:t>
            </a:r>
            <a:r>
              <a:rPr lang="en-GB" i="1" dirty="0" smtClean="0"/>
              <a:t>Memory</a:t>
            </a:r>
            <a:r>
              <a:rPr lang="en-GB" i="1" dirty="0"/>
              <a:t>, Masculinity and National Identity in British Visual </a:t>
            </a:r>
            <a:r>
              <a:rPr lang="en-GB" i="1" dirty="0" smtClean="0"/>
              <a:t>Culture</a:t>
            </a:r>
            <a:r>
              <a:rPr lang="en-GB" dirty="0" smtClean="0"/>
              <a:t>, p. 153</a:t>
            </a:r>
            <a:r>
              <a:rPr lang="en-GB" sz="2400" dirty="0" smtClean="0"/>
              <a:t>.</a:t>
            </a:r>
          </a:p>
          <a:p>
            <a:pPr lvl="0"/>
            <a:endParaRPr lang="en-US" sz="2400" dirty="0"/>
          </a:p>
          <a:p>
            <a:endParaRPr lang="en-GB" sz="2400" dirty="0"/>
          </a:p>
          <a:p>
            <a:pPr algn="just"/>
            <a:endParaRPr lang="en-GB" dirty="0" smtClean="0"/>
          </a:p>
          <a:p>
            <a:pPr algn="just"/>
            <a:r>
              <a:rPr lang="en-US" dirty="0" smtClean="0"/>
              <a:t> </a:t>
            </a:r>
            <a:endParaRPr lang="en-GB" dirty="0"/>
          </a:p>
        </p:txBody>
      </p:sp>
    </p:spTree>
    <p:extLst>
      <p:ext uri="{BB962C8B-B14F-4D97-AF65-F5344CB8AC3E}">
        <p14:creationId xmlns:p14="http://schemas.microsoft.com/office/powerpoint/2010/main" val="290270288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
            <a:ext cx="12192000" cy="6544008"/>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Personal collections and archives of the war – e.g. OCM Haines souvenirs</a:t>
            </a:r>
          </a:p>
          <a:p>
            <a:pPr algn="just"/>
            <a:endParaRPr lang="en-GB" sz="2400" dirty="0" smtClean="0"/>
          </a:p>
          <a:p>
            <a:pPr algn="just"/>
            <a:r>
              <a:rPr lang="en-GB" sz="2200" dirty="0" smtClean="0"/>
              <a:t>"</a:t>
            </a:r>
            <a:r>
              <a:rPr lang="en-US" sz="2200" dirty="0" smtClean="0"/>
              <a:t>OCM </a:t>
            </a:r>
            <a:r>
              <a:rPr lang="en-US" sz="2200" dirty="0"/>
              <a:t>Haines was stationed in Cairo with the Royal Army Medical </a:t>
            </a:r>
            <a:r>
              <a:rPr lang="en-US" sz="2200" dirty="0" smtClean="0"/>
              <a:t>Corps </a:t>
            </a:r>
            <a:r>
              <a:rPr lang="en-US" sz="2200" dirty="0"/>
              <a:t>and sent a stream of souvenirs to his parents, especially his mother. The size of the collection led him to suggest to his parents that </a:t>
            </a:r>
            <a:r>
              <a:rPr lang="en-US" sz="2200" dirty="0" smtClean="0"/>
              <a:t>'you </a:t>
            </a:r>
            <a:r>
              <a:rPr lang="en-US" sz="2200" dirty="0"/>
              <a:t>will have to get a show case to display them in and charge </a:t>
            </a:r>
            <a:r>
              <a:rPr lang="en-US" sz="2200" dirty="0" smtClean="0"/>
              <a:t>to </a:t>
            </a:r>
            <a:r>
              <a:rPr lang="en-US" sz="2200" dirty="0"/>
              <a:t>see </a:t>
            </a:r>
            <a:r>
              <a:rPr lang="en-US" sz="2200" dirty="0" smtClean="0"/>
              <a:t>them'. </a:t>
            </a:r>
            <a:r>
              <a:rPr lang="en-US" sz="2200" dirty="0"/>
              <a:t>His souvenirs were divided into two categories: </a:t>
            </a:r>
            <a:r>
              <a:rPr lang="en-US" sz="2200" dirty="0" smtClean="0"/>
              <a:t>'Orientalist curiosities' </a:t>
            </a:r>
            <a:r>
              <a:rPr lang="en-US" sz="2200" dirty="0"/>
              <a:t>from Cairo, and war relics</a:t>
            </a:r>
            <a:r>
              <a:rPr lang="en-US" sz="2200" dirty="0" smtClean="0"/>
              <a:t>."</a:t>
            </a:r>
          </a:p>
          <a:p>
            <a:pPr algn="r"/>
            <a:r>
              <a:rPr lang="en-GB" sz="2200" i="1" dirty="0" smtClean="0">
                <a:solidFill>
                  <a:srgbClr val="FF0000"/>
                </a:solidFill>
              </a:rPr>
              <a:t>Haines letter of August 1915 </a:t>
            </a:r>
          </a:p>
          <a:p>
            <a:pPr lvl="1" algn="just"/>
            <a:r>
              <a:rPr lang="en-US" sz="2200" dirty="0" smtClean="0">
                <a:solidFill>
                  <a:srgbClr val="FF0000"/>
                </a:solidFill>
              </a:rPr>
              <a:t>This </a:t>
            </a:r>
            <a:r>
              <a:rPr lang="en-US" sz="2200" dirty="0">
                <a:solidFill>
                  <a:srgbClr val="FF0000"/>
                </a:solidFill>
              </a:rPr>
              <a:t>week I am sending you a curious curio. It is the scoring book </a:t>
            </a:r>
            <a:r>
              <a:rPr lang="en-US" sz="2200" dirty="0" smtClean="0">
                <a:solidFill>
                  <a:srgbClr val="FF0000"/>
                </a:solidFill>
              </a:rPr>
              <a:t>of a </a:t>
            </a:r>
            <a:r>
              <a:rPr lang="en-US" sz="2200" dirty="0">
                <a:solidFill>
                  <a:srgbClr val="FF0000"/>
                </a:solidFill>
              </a:rPr>
              <a:t>Turkish </a:t>
            </a:r>
            <a:r>
              <a:rPr lang="en-US" sz="2200" dirty="0" err="1">
                <a:solidFill>
                  <a:srgbClr val="FF0000"/>
                </a:solidFill>
              </a:rPr>
              <a:t>crackshot</a:t>
            </a:r>
            <a:r>
              <a:rPr lang="en-US" sz="2200" dirty="0">
                <a:solidFill>
                  <a:srgbClr val="FF0000"/>
                </a:solidFill>
              </a:rPr>
              <a:t>. All in Arabic. </a:t>
            </a:r>
            <a:r>
              <a:rPr lang="en-US" sz="2200" dirty="0" smtClean="0">
                <a:solidFill>
                  <a:srgbClr val="FF0000"/>
                </a:solidFill>
              </a:rPr>
              <a:t>Number </a:t>
            </a:r>
            <a:r>
              <a:rPr lang="en-US" sz="2200" dirty="0">
                <a:solidFill>
                  <a:srgbClr val="FF0000"/>
                </a:solidFill>
              </a:rPr>
              <a:t>2 enclosure is a cigarette card which looks as though a little piece was </a:t>
            </a:r>
            <a:r>
              <a:rPr lang="en-US" sz="2200" dirty="0" smtClean="0">
                <a:solidFill>
                  <a:srgbClr val="FF0000"/>
                </a:solidFill>
              </a:rPr>
              <a:t>torn </a:t>
            </a:r>
            <a:r>
              <a:rPr lang="en-US" sz="2200" dirty="0">
                <a:solidFill>
                  <a:srgbClr val="FF0000"/>
                </a:solidFill>
              </a:rPr>
              <a:t>out; well it was taken out by a piece of shrapnel casing. The man who gave it to me was </a:t>
            </a:r>
            <a:r>
              <a:rPr lang="en-US" sz="2200" dirty="0" smtClean="0">
                <a:solidFill>
                  <a:srgbClr val="FF0000"/>
                </a:solidFill>
              </a:rPr>
              <a:t>wounded </a:t>
            </a:r>
            <a:r>
              <a:rPr lang="en-US" sz="2200" dirty="0">
                <a:solidFill>
                  <a:srgbClr val="FF0000"/>
                </a:solidFill>
              </a:rPr>
              <a:t>in the shoulder and the shrapnel passed right through his pocket case, letters, pay-book etc. and just </a:t>
            </a:r>
            <a:r>
              <a:rPr lang="en-US" sz="2200" dirty="0" err="1">
                <a:solidFill>
                  <a:srgbClr val="FF0000"/>
                </a:solidFill>
              </a:rPr>
              <a:t>teared</a:t>
            </a:r>
            <a:r>
              <a:rPr lang="en-US" sz="2200" dirty="0">
                <a:solidFill>
                  <a:srgbClr val="FF0000"/>
                </a:solidFill>
              </a:rPr>
              <a:t> </a:t>
            </a:r>
            <a:r>
              <a:rPr lang="en-US" sz="2200" dirty="0" smtClean="0">
                <a:solidFill>
                  <a:srgbClr val="FF0000"/>
                </a:solidFill>
              </a:rPr>
              <a:t>this piece out</a:t>
            </a:r>
            <a:r>
              <a:rPr lang="en-US" sz="2200" dirty="0">
                <a:solidFill>
                  <a:srgbClr val="FF0000"/>
                </a:solidFill>
              </a:rPr>
              <a:t>.</a:t>
            </a:r>
            <a:endParaRPr lang="en-GB" sz="2200" dirty="0">
              <a:solidFill>
                <a:srgbClr val="FF0000"/>
              </a:solidFill>
            </a:endParaRPr>
          </a:p>
          <a:p>
            <a:pPr marL="342900" lvl="0" indent="-342900">
              <a:buFontTx/>
              <a:buChar char="-"/>
            </a:pPr>
            <a:endParaRPr lang="en-GB" sz="2200" dirty="0" smtClean="0"/>
          </a:p>
          <a:p>
            <a:pPr marL="342900" lvl="0" indent="-342900" algn="r">
              <a:buFontTx/>
              <a:buChar char="-"/>
            </a:pPr>
            <a:r>
              <a:rPr lang="en-GB" dirty="0" err="1" smtClean="0"/>
              <a:t>Koureas</a:t>
            </a:r>
            <a:r>
              <a:rPr lang="en-GB" dirty="0"/>
              <a:t>, </a:t>
            </a:r>
            <a:r>
              <a:rPr lang="en-GB" i="1" dirty="0" smtClean="0"/>
              <a:t>Memory</a:t>
            </a:r>
            <a:r>
              <a:rPr lang="en-GB" i="1" dirty="0"/>
              <a:t>, Masculinity and National Identity in British Visual </a:t>
            </a:r>
            <a:r>
              <a:rPr lang="en-GB" i="1" dirty="0" smtClean="0"/>
              <a:t>Culture</a:t>
            </a:r>
            <a:r>
              <a:rPr lang="en-GB" dirty="0" smtClean="0"/>
              <a:t>, pp. 156–157.</a:t>
            </a:r>
          </a:p>
        </p:txBody>
      </p:sp>
    </p:spTree>
    <p:extLst>
      <p:ext uri="{BB962C8B-B14F-4D97-AF65-F5344CB8AC3E}">
        <p14:creationId xmlns:p14="http://schemas.microsoft.com/office/powerpoint/2010/main" val="21715629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082343"/>
          </a:xfrm>
          <a:prstGeom prst="rect">
            <a:avLst/>
          </a:prstGeom>
          <a:noFill/>
        </p:spPr>
        <p:txBody>
          <a:bodyPr wrap="square" lIns="720000" tIns="360000" rIns="720000" bIns="360000" rtlCol="0">
            <a:spAutoFit/>
          </a:bodyPr>
          <a:lstStyle/>
          <a:p>
            <a:pPr algn="just"/>
            <a:r>
              <a:rPr lang="en-GB" sz="2400" b="1" dirty="0" smtClean="0"/>
              <a:t>Origins of IWM: Goals</a:t>
            </a:r>
            <a:endParaRPr lang="en-GB" sz="2400" dirty="0" smtClean="0"/>
          </a:p>
          <a:p>
            <a:pPr algn="just"/>
            <a:endParaRPr lang="en-GB" sz="2400" dirty="0" smtClean="0"/>
          </a:p>
          <a:p>
            <a:pPr algn="just"/>
            <a:r>
              <a:rPr lang="en-US" sz="2400" dirty="0" smtClean="0"/>
              <a:t>"</a:t>
            </a:r>
            <a:r>
              <a:rPr lang="en-US" sz="2400" dirty="0" smtClean="0">
                <a:solidFill>
                  <a:srgbClr val="FF0000"/>
                </a:solidFill>
              </a:rPr>
              <a:t>When </a:t>
            </a:r>
            <a:r>
              <a:rPr lang="en-US" sz="2400" dirty="0">
                <a:solidFill>
                  <a:srgbClr val="FF0000"/>
                </a:solidFill>
              </a:rPr>
              <a:t>peace returns and men are back at home, the years will pass and </a:t>
            </a:r>
            <a:r>
              <a:rPr lang="en-US" sz="2400" b="1" dirty="0">
                <a:solidFill>
                  <a:srgbClr val="FF0000"/>
                </a:solidFill>
                <a:effectLst>
                  <a:outerShdw blurRad="38100" dist="38100" dir="2700000" algn="tl">
                    <a:srgbClr val="000000">
                      <a:alpha val="43137"/>
                    </a:srgbClr>
                  </a:outerShdw>
                </a:effectLst>
              </a:rPr>
              <a:t>memory</a:t>
            </a:r>
            <a:r>
              <a:rPr lang="en-US" sz="2400" dirty="0">
                <a:solidFill>
                  <a:srgbClr val="FF0000"/>
                </a:solidFill>
              </a:rPr>
              <a:t> of the great days and adventures through which they lived will grow dim</a:t>
            </a:r>
            <a:r>
              <a:rPr lang="en-US" sz="2400" dirty="0"/>
              <a:t>. </a:t>
            </a:r>
            <a:r>
              <a:rPr lang="en-US" sz="2400" dirty="0">
                <a:solidFill>
                  <a:srgbClr val="0070C0"/>
                </a:solidFill>
              </a:rPr>
              <a:t>It is the purpose of the Museum to be a place which they can visit with their comrades, their friends, or their children, and there </a:t>
            </a:r>
            <a:r>
              <a:rPr lang="en-US" sz="2400" b="1" dirty="0">
                <a:solidFill>
                  <a:srgbClr val="0070C0"/>
                </a:solidFill>
                <a:effectLst>
                  <a:outerShdw blurRad="38100" dist="38100" dir="2700000" algn="tl">
                    <a:srgbClr val="000000">
                      <a:alpha val="43137"/>
                    </a:srgbClr>
                  </a:outerShdw>
                </a:effectLst>
              </a:rPr>
              <a:t>revive the past </a:t>
            </a:r>
            <a:r>
              <a:rPr lang="en-US" sz="2400" dirty="0"/>
              <a:t>and behold again the great guns and other weapons with which they fought, the uniforms they wore, pictures or models of the ships and trenches and dug-outs in which weary hours were spent, or of positions which they carried and ground every yard of it memorable to them. They will then be glad to recall also the occupations of their hours of leisure. They will be able to look up the likenesses of the men they knew, some of whom, it may be, fell fighting beside </a:t>
            </a:r>
            <a:r>
              <a:rPr lang="en-US" sz="2400" dirty="0" smtClean="0"/>
              <a:t>them."</a:t>
            </a:r>
          </a:p>
          <a:p>
            <a:pPr marL="342900" indent="-342900" algn="r">
              <a:buFontTx/>
              <a:buChar char="-"/>
            </a:pPr>
            <a:r>
              <a:rPr lang="en-GB" dirty="0" smtClean="0"/>
              <a:t>S</a:t>
            </a:r>
            <a:r>
              <a:rPr lang="es-ES" dirty="0" smtClean="0"/>
              <a:t>ir Martin </a:t>
            </a:r>
            <a:r>
              <a:rPr lang="es-ES" dirty="0" err="1" smtClean="0"/>
              <a:t>Conway</a:t>
            </a:r>
            <a:r>
              <a:rPr lang="es-ES" dirty="0" smtClean="0"/>
              <a:t>, director </a:t>
            </a:r>
            <a:r>
              <a:rPr lang="en-GB" dirty="0" smtClean="0"/>
              <a:t>general</a:t>
            </a:r>
            <a:r>
              <a:rPr lang="es-ES" dirty="0" smtClean="0"/>
              <a:t> of </a:t>
            </a:r>
            <a:r>
              <a:rPr lang="en-GB" dirty="0" smtClean="0"/>
              <a:t>National</a:t>
            </a:r>
            <a:r>
              <a:rPr lang="es-ES" dirty="0" smtClean="0"/>
              <a:t> </a:t>
            </a:r>
            <a:r>
              <a:rPr lang="en-GB" dirty="0" smtClean="0"/>
              <a:t>War</a:t>
            </a:r>
            <a:r>
              <a:rPr lang="es-ES" dirty="0" smtClean="0"/>
              <a:t> </a:t>
            </a:r>
            <a:r>
              <a:rPr lang="en-GB" dirty="0" smtClean="0"/>
              <a:t>Museum, April 1917, cited by </a:t>
            </a:r>
            <a:r>
              <a:rPr lang="en-US" dirty="0" smtClean="0"/>
              <a:t>Kavanagh, 'Museum as Memorial,' p. 83</a:t>
            </a:r>
          </a:p>
          <a:p>
            <a:pPr algn="just"/>
            <a:endParaRPr lang="en-GB" sz="2400" dirty="0" smtClean="0"/>
          </a:p>
        </p:txBody>
      </p:sp>
    </p:spTree>
    <p:extLst>
      <p:ext uri="{BB962C8B-B14F-4D97-AF65-F5344CB8AC3E}">
        <p14:creationId xmlns:p14="http://schemas.microsoft.com/office/powerpoint/2010/main" val="32573233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944118"/>
          </a:xfrm>
          <a:prstGeom prst="rect">
            <a:avLst/>
          </a:prstGeom>
          <a:noFill/>
        </p:spPr>
        <p:txBody>
          <a:bodyPr wrap="square" lIns="720000" tIns="360000" rIns="720000" bIns="360000" rtlCol="0">
            <a:spAutoFit/>
          </a:bodyPr>
          <a:lstStyle/>
          <a:p>
            <a:pPr algn="just"/>
            <a:r>
              <a:rPr lang="en-GB" sz="2400" b="1" dirty="0" smtClean="0"/>
              <a:t>Origins of IWM: Goals</a:t>
            </a:r>
            <a:endParaRPr lang="en-GB" sz="2400" dirty="0" smtClean="0"/>
          </a:p>
          <a:p>
            <a:pPr algn="just"/>
            <a:endParaRPr lang="en-US" sz="2400" dirty="0" smtClean="0"/>
          </a:p>
          <a:p>
            <a:pPr algn="just"/>
            <a:r>
              <a:rPr lang="en-US" sz="2400" dirty="0" smtClean="0"/>
              <a:t>"The Committee ... understands that the end to be achieved is the provision of </a:t>
            </a:r>
            <a:r>
              <a:rPr lang="en-US" sz="2400" dirty="0" smtClean="0">
                <a:solidFill>
                  <a:srgbClr val="00B050"/>
                </a:solidFill>
              </a:rPr>
              <a:t>a </a:t>
            </a:r>
            <a:r>
              <a:rPr lang="en-US" sz="2400" b="1" dirty="0" smtClean="0">
                <a:solidFill>
                  <a:srgbClr val="00B050"/>
                </a:solidFill>
                <a:effectLst>
                  <a:outerShdw blurRad="38100" dist="38100" dir="2700000" algn="tl">
                    <a:srgbClr val="000000">
                      <a:alpha val="43137"/>
                    </a:srgbClr>
                  </a:outerShdw>
                </a:effectLst>
              </a:rPr>
              <a:t>record </a:t>
            </a:r>
            <a:r>
              <a:rPr lang="en-US" sz="2400" dirty="0" smtClean="0">
                <a:solidFill>
                  <a:srgbClr val="00B050"/>
                </a:solidFill>
              </a:rPr>
              <a:t>and </a:t>
            </a:r>
            <a:r>
              <a:rPr lang="en-US" sz="2400" b="1" dirty="0" smtClean="0">
                <a:solidFill>
                  <a:srgbClr val="00B050"/>
                </a:solidFill>
                <a:effectLst>
                  <a:outerShdw blurRad="38100" dist="38100" dir="2700000" algn="tl">
                    <a:srgbClr val="000000">
                      <a:alpha val="43137"/>
                    </a:srgbClr>
                  </a:outerShdw>
                </a:effectLst>
              </a:rPr>
              <a:t>memorial</a:t>
            </a:r>
            <a:r>
              <a:rPr lang="en-US" sz="2400" dirty="0" smtClean="0">
                <a:solidFill>
                  <a:srgbClr val="00B050"/>
                </a:solidFill>
              </a:rPr>
              <a:t> of the war by sea and land in all parts of the world</a:t>
            </a:r>
            <a:r>
              <a:rPr lang="en-US" sz="2400" dirty="0" smtClean="0"/>
              <a:t>, of the raising, equipment, and transportation of armies, of munition manufacture at home and elsewhere, of the medical and other subsidiary services, of the work of women both directly for the war purposes and indirectly by substitution, and </a:t>
            </a:r>
            <a:r>
              <a:rPr lang="en-US" sz="2400" b="1" dirty="0" smtClean="0"/>
              <a:t>generally of all activities called forth by the war at home, in the Dominions, and in India, at all the fronts and on the sea</a:t>
            </a:r>
            <a:r>
              <a:rPr lang="en-US" sz="2400" dirty="0" smtClean="0"/>
              <a:t>.</a:t>
            </a:r>
          </a:p>
          <a:p>
            <a:pPr algn="just"/>
            <a:r>
              <a:rPr lang="en-US" sz="2400" dirty="0" smtClean="0"/>
              <a:t>	"Such a museum, if wisely collected and arranged, will be unique, will make a </a:t>
            </a:r>
            <a:r>
              <a:rPr lang="en-US" sz="2400" dirty="0" smtClean="0">
                <a:solidFill>
                  <a:srgbClr val="7030A0"/>
                </a:solidFill>
              </a:rPr>
              <a:t>direct appeal to the millions of individuals who have taken part in the war or in war-work of any kind </a:t>
            </a:r>
            <a:r>
              <a:rPr lang="en-US" sz="2400" dirty="0" smtClean="0"/>
              <a:t>... when they visit the museum in years to come, they should be able by its aid to </a:t>
            </a:r>
            <a:r>
              <a:rPr lang="en-US" sz="2400" dirty="0" smtClean="0">
                <a:solidFill>
                  <a:srgbClr val="FF0000"/>
                </a:solidFill>
              </a:rPr>
              <a:t>revive the memory</a:t>
            </a:r>
            <a:r>
              <a:rPr lang="en-US" sz="2400" dirty="0" smtClean="0"/>
              <a:t> of their work for the war, and, pointing to some exhibit, to say '</a:t>
            </a:r>
            <a:r>
              <a:rPr lang="en-US" sz="2400" b="1" dirty="0" smtClean="0">
                <a:solidFill>
                  <a:srgbClr val="FF0000"/>
                </a:solidFill>
                <a:effectLst>
                  <a:outerShdw blurRad="38100" dist="38100" dir="2700000" algn="tl">
                    <a:srgbClr val="000000">
                      <a:alpha val="43137"/>
                    </a:srgbClr>
                  </a:outerShdw>
                </a:effectLst>
              </a:rPr>
              <a:t>This thing I did</a:t>
            </a:r>
            <a:r>
              <a:rPr lang="en-US" sz="2400" dirty="0" smtClean="0"/>
              <a:t>.'"</a:t>
            </a:r>
            <a:endParaRPr lang="en-GB" sz="2400" dirty="0" smtClean="0"/>
          </a:p>
          <a:p>
            <a:pPr marL="342900" indent="-342900" algn="r">
              <a:buFontTx/>
              <a:buChar char="-"/>
            </a:pPr>
            <a:r>
              <a:rPr lang="en-GB" dirty="0" smtClean="0"/>
              <a:t>S</a:t>
            </a:r>
            <a:r>
              <a:rPr lang="es-ES" dirty="0" smtClean="0"/>
              <a:t>ir Martin </a:t>
            </a:r>
            <a:r>
              <a:rPr lang="es-ES" dirty="0" err="1" smtClean="0"/>
              <a:t>Conway</a:t>
            </a:r>
            <a:r>
              <a:rPr lang="es-ES" dirty="0" smtClean="0"/>
              <a:t>, director </a:t>
            </a:r>
            <a:r>
              <a:rPr lang="en-GB" dirty="0" smtClean="0"/>
              <a:t>general</a:t>
            </a:r>
            <a:r>
              <a:rPr lang="es-ES" dirty="0" smtClean="0"/>
              <a:t> of </a:t>
            </a:r>
            <a:r>
              <a:rPr lang="en-GB" dirty="0" smtClean="0"/>
              <a:t>National</a:t>
            </a:r>
            <a:r>
              <a:rPr lang="es-ES" dirty="0" smtClean="0"/>
              <a:t> </a:t>
            </a:r>
            <a:r>
              <a:rPr lang="en-GB" dirty="0" smtClean="0"/>
              <a:t>War</a:t>
            </a:r>
            <a:r>
              <a:rPr lang="es-ES" dirty="0" smtClean="0"/>
              <a:t> </a:t>
            </a:r>
            <a:r>
              <a:rPr lang="en-GB" dirty="0" smtClean="0"/>
              <a:t>Museum, June 1917, cited by </a:t>
            </a:r>
            <a:r>
              <a:rPr lang="en-US" dirty="0" smtClean="0"/>
              <a:t>Kavanagh, 'Museum as Memorial,' pp. 83–84</a:t>
            </a:r>
          </a:p>
          <a:p>
            <a:pPr marL="342900" indent="-342900" algn="just">
              <a:buFontTx/>
              <a:buChar char="-"/>
            </a:pPr>
            <a:endParaRPr lang="en-GB" sz="2400" dirty="0" smtClean="0"/>
          </a:p>
        </p:txBody>
      </p:sp>
    </p:spTree>
    <p:extLst>
      <p:ext uri="{BB962C8B-B14F-4D97-AF65-F5344CB8AC3E}">
        <p14:creationId xmlns:p14="http://schemas.microsoft.com/office/powerpoint/2010/main" val="230535728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190339"/>
          </a:xfrm>
          <a:prstGeom prst="rect">
            <a:avLst/>
          </a:prstGeom>
          <a:noFill/>
        </p:spPr>
        <p:txBody>
          <a:bodyPr wrap="square" lIns="720000" tIns="360000" rIns="720000" bIns="360000" rtlCol="0">
            <a:spAutoFit/>
          </a:bodyPr>
          <a:lstStyle/>
          <a:p>
            <a:pPr algn="just"/>
            <a:r>
              <a:rPr lang="en-GB" sz="2400" b="1" dirty="0" smtClean="0">
                <a:solidFill>
                  <a:prstClr val="black"/>
                </a:solidFill>
              </a:rPr>
              <a:t>Origins of IWM: Goals</a:t>
            </a:r>
            <a:endParaRPr lang="en-GB" sz="2400" dirty="0" smtClean="0">
              <a:solidFill>
                <a:prstClr val="black"/>
              </a:solidFill>
            </a:endParaRPr>
          </a:p>
          <a:p>
            <a:pPr algn="just"/>
            <a:endParaRPr lang="en-US" sz="2400" dirty="0" smtClean="0">
              <a:solidFill>
                <a:prstClr val="black"/>
              </a:solidFill>
            </a:endParaRPr>
          </a:p>
          <a:p>
            <a:pPr algn="just"/>
            <a:r>
              <a:rPr lang="en-GB" sz="2400" dirty="0">
                <a:solidFill>
                  <a:prstClr val="black"/>
                </a:solidFill>
              </a:rPr>
              <a:t>“ … a young soldier escorting his father, mother and sister, good village people who had never before left their community and who had never before seen paintings other than the sign of the local inn … [who] could not tell the difference between a </a:t>
            </a:r>
            <a:r>
              <a:rPr lang="en-GB" sz="2400" dirty="0" err="1">
                <a:solidFill>
                  <a:prstClr val="black"/>
                </a:solidFill>
              </a:rPr>
              <a:t>Poussin</a:t>
            </a:r>
            <a:r>
              <a:rPr lang="en-GB" sz="2400" dirty="0">
                <a:solidFill>
                  <a:prstClr val="black"/>
                </a:solidFill>
              </a:rPr>
              <a:t> and a Watteau but were all proud to be there; and the son, more proud to be leading them, seemed to be saying ‘</a:t>
            </a:r>
            <a:r>
              <a:rPr lang="en-GB" sz="2400" b="1" dirty="0">
                <a:solidFill>
                  <a:prstClr val="black"/>
                </a:solidFill>
              </a:rPr>
              <a:t>it is I that conquered many of these pictures</a:t>
            </a:r>
            <a:r>
              <a:rPr lang="en-GB" sz="2400" dirty="0">
                <a:solidFill>
                  <a:prstClr val="black"/>
                </a:solidFill>
              </a:rPr>
              <a:t>.’”</a:t>
            </a:r>
          </a:p>
          <a:p>
            <a:pPr marL="342900" indent="-342900" algn="r">
              <a:buFontTx/>
              <a:buChar char="-"/>
            </a:pPr>
            <a:r>
              <a:rPr lang="en-GB" sz="2400" dirty="0" smtClean="0">
                <a:solidFill>
                  <a:prstClr val="black"/>
                </a:solidFill>
              </a:rPr>
              <a:t>Description </a:t>
            </a:r>
            <a:r>
              <a:rPr lang="en-GB" sz="2400" dirty="0">
                <a:solidFill>
                  <a:prstClr val="black"/>
                </a:solidFill>
              </a:rPr>
              <a:t>of scene in Old Masters Gallery of Louvre in Republican journal </a:t>
            </a:r>
            <a:r>
              <a:rPr lang="en-GB" sz="2400" i="1" dirty="0">
                <a:solidFill>
                  <a:prstClr val="black"/>
                </a:solidFill>
              </a:rPr>
              <a:t>La Decade </a:t>
            </a:r>
            <a:r>
              <a:rPr lang="en-GB" sz="2400" i="1" dirty="0" err="1">
                <a:solidFill>
                  <a:prstClr val="black"/>
                </a:solidFill>
              </a:rPr>
              <a:t>Philosophique</a:t>
            </a:r>
            <a:r>
              <a:rPr lang="en-GB" sz="2400" dirty="0">
                <a:solidFill>
                  <a:prstClr val="black"/>
                </a:solidFill>
              </a:rPr>
              <a:t>, May 1799, cited by </a:t>
            </a:r>
            <a:r>
              <a:rPr lang="en-GB" sz="2400" dirty="0" err="1">
                <a:solidFill>
                  <a:prstClr val="black"/>
                </a:solidFill>
              </a:rPr>
              <a:t>McClennan</a:t>
            </a:r>
            <a:r>
              <a:rPr lang="en-GB" sz="2400" dirty="0">
                <a:solidFill>
                  <a:prstClr val="black"/>
                </a:solidFill>
              </a:rPr>
              <a:t>, </a:t>
            </a:r>
            <a:r>
              <a:rPr lang="en-GB" sz="2400" i="1" dirty="0">
                <a:solidFill>
                  <a:prstClr val="black"/>
                </a:solidFill>
              </a:rPr>
              <a:t>Inventing the Louvre</a:t>
            </a:r>
            <a:r>
              <a:rPr lang="en-GB" sz="2400" dirty="0">
                <a:solidFill>
                  <a:prstClr val="black"/>
                </a:solidFill>
              </a:rPr>
              <a:t>, p. 11 </a:t>
            </a:r>
            <a:endParaRPr lang="en-US" sz="2400" dirty="0">
              <a:solidFill>
                <a:prstClr val="black"/>
              </a:solidFill>
            </a:endParaRPr>
          </a:p>
          <a:p>
            <a:pPr marL="342900" indent="-342900" algn="just">
              <a:buFontTx/>
              <a:buChar char="-"/>
            </a:pPr>
            <a:endParaRPr lang="en-US" sz="2400" dirty="0" smtClean="0">
              <a:solidFill>
                <a:prstClr val="black"/>
              </a:solidFill>
            </a:endParaRPr>
          </a:p>
          <a:p>
            <a:pPr algn="just"/>
            <a:r>
              <a:rPr lang="en-US" sz="2400" dirty="0" smtClean="0">
                <a:solidFill>
                  <a:prstClr val="black"/>
                </a:solidFill>
              </a:rPr>
              <a:t>"Such a museum, if wisely collected and arranged, will be unique, will make a </a:t>
            </a:r>
            <a:r>
              <a:rPr lang="en-US" sz="2400" dirty="0" smtClean="0">
                <a:solidFill>
                  <a:srgbClr val="7030A0"/>
                </a:solidFill>
              </a:rPr>
              <a:t>direct appeal to the millions of individuals who have taken part in the war or in war-work of any kind </a:t>
            </a:r>
            <a:r>
              <a:rPr lang="en-US" sz="2400" dirty="0" smtClean="0">
                <a:solidFill>
                  <a:prstClr val="black"/>
                </a:solidFill>
              </a:rPr>
              <a:t>... when they visit the museum in years to come, they should be able by its aid to </a:t>
            </a:r>
            <a:r>
              <a:rPr lang="en-US" sz="2400" dirty="0" smtClean="0">
                <a:solidFill>
                  <a:srgbClr val="FF0000"/>
                </a:solidFill>
              </a:rPr>
              <a:t>revive the memory</a:t>
            </a:r>
            <a:r>
              <a:rPr lang="en-US" sz="2400" dirty="0" smtClean="0">
                <a:solidFill>
                  <a:prstClr val="black"/>
                </a:solidFill>
              </a:rPr>
              <a:t> of their work for the war, and, pointing to some exhibit, to say '</a:t>
            </a:r>
            <a:r>
              <a:rPr lang="en-US" sz="2400" b="1" dirty="0" smtClean="0">
                <a:solidFill>
                  <a:srgbClr val="FF0000"/>
                </a:solidFill>
                <a:effectLst>
                  <a:outerShdw blurRad="38100" dist="38100" dir="2700000" algn="tl">
                    <a:srgbClr val="000000">
                      <a:alpha val="43137"/>
                    </a:srgbClr>
                  </a:outerShdw>
                </a:effectLst>
              </a:rPr>
              <a:t>This thing I did</a:t>
            </a:r>
            <a:r>
              <a:rPr lang="en-US" sz="2400" dirty="0" smtClean="0">
                <a:solidFill>
                  <a:prstClr val="black"/>
                </a:solidFill>
              </a:rPr>
              <a:t>.'"</a:t>
            </a:r>
            <a:endParaRPr lang="en-GB" sz="2400" dirty="0" smtClean="0">
              <a:solidFill>
                <a:prstClr val="black"/>
              </a:solidFill>
            </a:endParaRPr>
          </a:p>
          <a:p>
            <a:pPr marL="342900" indent="-342900" algn="just">
              <a:buFontTx/>
              <a:buChar char="-"/>
            </a:pPr>
            <a:r>
              <a:rPr lang="en-GB" dirty="0" smtClean="0">
                <a:solidFill>
                  <a:prstClr val="black"/>
                </a:solidFill>
              </a:rPr>
              <a:t>S</a:t>
            </a:r>
            <a:r>
              <a:rPr lang="es-ES" dirty="0" smtClean="0">
                <a:solidFill>
                  <a:prstClr val="black"/>
                </a:solidFill>
              </a:rPr>
              <a:t>ir Martin </a:t>
            </a:r>
            <a:r>
              <a:rPr lang="es-ES" dirty="0" err="1" smtClean="0">
                <a:solidFill>
                  <a:prstClr val="black"/>
                </a:solidFill>
              </a:rPr>
              <a:t>Conway</a:t>
            </a:r>
            <a:r>
              <a:rPr lang="es-ES" dirty="0" smtClean="0">
                <a:solidFill>
                  <a:prstClr val="black"/>
                </a:solidFill>
              </a:rPr>
              <a:t>, director </a:t>
            </a:r>
            <a:r>
              <a:rPr lang="en-GB" dirty="0" smtClean="0">
                <a:solidFill>
                  <a:prstClr val="black"/>
                </a:solidFill>
              </a:rPr>
              <a:t>general</a:t>
            </a:r>
            <a:r>
              <a:rPr lang="es-ES" dirty="0" smtClean="0">
                <a:solidFill>
                  <a:prstClr val="black"/>
                </a:solidFill>
              </a:rPr>
              <a:t> of </a:t>
            </a:r>
            <a:r>
              <a:rPr lang="en-GB" dirty="0" smtClean="0">
                <a:solidFill>
                  <a:prstClr val="black"/>
                </a:solidFill>
              </a:rPr>
              <a:t>National</a:t>
            </a:r>
            <a:r>
              <a:rPr lang="es-ES" dirty="0" smtClean="0">
                <a:solidFill>
                  <a:prstClr val="black"/>
                </a:solidFill>
              </a:rPr>
              <a:t> </a:t>
            </a:r>
            <a:r>
              <a:rPr lang="en-GB" dirty="0" smtClean="0">
                <a:solidFill>
                  <a:prstClr val="black"/>
                </a:solidFill>
              </a:rPr>
              <a:t>War</a:t>
            </a:r>
            <a:r>
              <a:rPr lang="es-ES" dirty="0" smtClean="0">
                <a:solidFill>
                  <a:prstClr val="black"/>
                </a:solidFill>
              </a:rPr>
              <a:t> </a:t>
            </a:r>
            <a:r>
              <a:rPr lang="en-GB" dirty="0" smtClean="0">
                <a:solidFill>
                  <a:prstClr val="black"/>
                </a:solidFill>
              </a:rPr>
              <a:t>Museum, June 1917, cited by </a:t>
            </a:r>
            <a:r>
              <a:rPr lang="en-US" dirty="0" smtClean="0">
                <a:solidFill>
                  <a:prstClr val="black"/>
                </a:solidFill>
              </a:rPr>
              <a:t>Kavanagh, 'Museum as Memorial,' pp. 83–84</a:t>
            </a:r>
          </a:p>
          <a:p>
            <a:pPr marL="342900" indent="-342900" algn="just">
              <a:buFontTx/>
              <a:buChar char="-"/>
            </a:pPr>
            <a:endParaRPr lang="en-GB" sz="2400" dirty="0" smtClean="0">
              <a:solidFill>
                <a:prstClr val="black"/>
              </a:solidFill>
            </a:endParaRPr>
          </a:p>
        </p:txBody>
      </p:sp>
    </p:spTree>
    <p:extLst>
      <p:ext uri="{BB962C8B-B14F-4D97-AF65-F5344CB8AC3E}">
        <p14:creationId xmlns:p14="http://schemas.microsoft.com/office/powerpoint/2010/main" val="218948259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380549" y="2837328"/>
            <a:ext cx="5369845" cy="4020671"/>
          </a:xfrm>
          <a:prstGeom prst="rect">
            <a:avLst/>
          </a:prstGeom>
        </p:spPr>
      </p:pic>
      <p:pic>
        <p:nvPicPr>
          <p:cNvPr id="3" name="Picture 2"/>
          <p:cNvPicPr>
            <a:picLocks noChangeAspect="1"/>
          </p:cNvPicPr>
          <p:nvPr/>
        </p:nvPicPr>
        <p:blipFill>
          <a:blip r:embed="rId4"/>
          <a:stretch>
            <a:fillRect/>
          </a:stretch>
        </p:blipFill>
        <p:spPr>
          <a:xfrm>
            <a:off x="1" y="0"/>
            <a:ext cx="4380548" cy="6858000"/>
          </a:xfrm>
          <a:prstGeom prst="rect">
            <a:avLst/>
          </a:prstGeom>
        </p:spPr>
      </p:pic>
      <p:sp>
        <p:nvSpPr>
          <p:cNvPr id="4" name="Rectangle 3"/>
          <p:cNvSpPr/>
          <p:nvPr/>
        </p:nvSpPr>
        <p:spPr>
          <a:xfrm>
            <a:off x="4577135" y="353753"/>
            <a:ext cx="2992065" cy="369332"/>
          </a:xfrm>
          <a:prstGeom prst="rect">
            <a:avLst/>
          </a:prstGeom>
        </p:spPr>
        <p:txBody>
          <a:bodyPr wrap="square">
            <a:spAutoFit/>
          </a:bodyPr>
          <a:lstStyle/>
          <a:p>
            <a:r>
              <a:rPr lang="en-GB" b="1" dirty="0" smtClean="0"/>
              <a:t>Opening of IWM, June 9 1920</a:t>
            </a:r>
            <a:endParaRPr lang="en-US" dirty="0"/>
          </a:p>
        </p:txBody>
      </p:sp>
      <p:pic>
        <p:nvPicPr>
          <p:cNvPr id="5" name="Picture 4"/>
          <p:cNvPicPr>
            <a:picLocks noChangeAspect="1"/>
          </p:cNvPicPr>
          <p:nvPr/>
        </p:nvPicPr>
        <p:blipFill>
          <a:blip r:embed="rId5"/>
          <a:stretch>
            <a:fillRect/>
          </a:stretch>
        </p:blipFill>
        <p:spPr>
          <a:xfrm>
            <a:off x="7806411" y="1"/>
            <a:ext cx="4346524" cy="3227294"/>
          </a:xfrm>
          <a:prstGeom prst="rect">
            <a:avLst/>
          </a:prstGeom>
        </p:spPr>
      </p:pic>
      <p:pic>
        <p:nvPicPr>
          <p:cNvPr id="6" name="Picture 5"/>
          <p:cNvPicPr>
            <a:picLocks noChangeAspect="1"/>
          </p:cNvPicPr>
          <p:nvPr/>
        </p:nvPicPr>
        <p:blipFill>
          <a:blip r:embed="rId6"/>
          <a:stretch>
            <a:fillRect/>
          </a:stretch>
        </p:blipFill>
        <p:spPr>
          <a:xfrm>
            <a:off x="9641541" y="2945854"/>
            <a:ext cx="2550459" cy="3912145"/>
          </a:xfrm>
          <a:prstGeom prst="rect">
            <a:avLst/>
          </a:prstGeom>
        </p:spPr>
      </p:pic>
      <p:pic>
        <p:nvPicPr>
          <p:cNvPr id="7" name="Picture 6"/>
          <p:cNvPicPr>
            <a:picLocks noChangeAspect="1"/>
          </p:cNvPicPr>
          <p:nvPr/>
        </p:nvPicPr>
        <p:blipFill>
          <a:blip r:embed="rId7"/>
          <a:stretch>
            <a:fillRect/>
          </a:stretch>
        </p:blipFill>
        <p:spPr>
          <a:xfrm>
            <a:off x="4380549" y="749256"/>
            <a:ext cx="3425862" cy="2478040"/>
          </a:xfrm>
          <a:prstGeom prst="rect">
            <a:avLst/>
          </a:prstGeom>
        </p:spPr>
      </p:pic>
    </p:spTree>
    <p:extLst>
      <p:ext uri="{BB962C8B-B14F-4D97-AF65-F5344CB8AC3E}">
        <p14:creationId xmlns:p14="http://schemas.microsoft.com/office/powerpoint/2010/main" val="148345844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882563"/>
          </a:xfrm>
          <a:prstGeom prst="rect">
            <a:avLst/>
          </a:prstGeom>
          <a:noFill/>
        </p:spPr>
        <p:txBody>
          <a:bodyPr wrap="square" lIns="720000" tIns="360000" rIns="720000" bIns="360000" rtlCol="0">
            <a:spAutoFit/>
          </a:bodyPr>
          <a:lstStyle/>
          <a:p>
            <a:pPr algn="just"/>
            <a:r>
              <a:rPr lang="en-GB" sz="2400" b="1" dirty="0" smtClean="0"/>
              <a:t>Origins of IWM: Criticisms</a:t>
            </a:r>
            <a:endParaRPr lang="en-GB" sz="2400" dirty="0" smtClean="0"/>
          </a:p>
          <a:p>
            <a:pPr algn="just"/>
            <a:endParaRPr lang="en-GB" sz="2200" dirty="0" smtClean="0"/>
          </a:p>
          <a:p>
            <a:pPr algn="just"/>
            <a:r>
              <a:rPr lang="en-GB" sz="2400" dirty="0" smtClean="0"/>
              <a:t>"</a:t>
            </a:r>
            <a:r>
              <a:rPr lang="en-US" sz="2400" dirty="0" smtClean="0"/>
              <a:t>Critics </a:t>
            </a:r>
            <a:r>
              <a:rPr lang="en-US" sz="2400" dirty="0"/>
              <a:t>of the museum attacked it for </a:t>
            </a:r>
            <a:r>
              <a:rPr lang="en-US" sz="2400" b="1" dirty="0" err="1" smtClean="0">
                <a:solidFill>
                  <a:srgbClr val="7030A0"/>
                </a:solidFill>
              </a:rPr>
              <a:t>glamourising</a:t>
            </a:r>
            <a:r>
              <a:rPr lang="en-US" sz="2400" b="1" dirty="0" smtClean="0">
                <a:solidFill>
                  <a:srgbClr val="7030A0"/>
                </a:solidFill>
              </a:rPr>
              <a:t> </a:t>
            </a:r>
            <a:r>
              <a:rPr lang="en-US" sz="2400" b="1" dirty="0">
                <a:solidFill>
                  <a:srgbClr val="7030A0"/>
                </a:solidFill>
              </a:rPr>
              <a:t>war</a:t>
            </a:r>
            <a:r>
              <a:rPr lang="en-US" sz="2400" dirty="0"/>
              <a:t>. They made their </a:t>
            </a:r>
            <a:r>
              <a:rPr lang="en-US" sz="2400" dirty="0" smtClean="0"/>
              <a:t>point particularly </a:t>
            </a:r>
            <a:r>
              <a:rPr lang="en-US" sz="2400" dirty="0"/>
              <a:t>strongly during the House of Commons debate on the Museum </a:t>
            </a:r>
            <a:r>
              <a:rPr lang="en-US" sz="2400" dirty="0" smtClean="0"/>
              <a:t>Bill on </a:t>
            </a:r>
            <a:r>
              <a:rPr lang="en-US" sz="2400" dirty="0"/>
              <a:t>June </a:t>
            </a:r>
            <a:r>
              <a:rPr lang="en-US" sz="2400" dirty="0" smtClean="0"/>
              <a:t>10 </a:t>
            </a:r>
            <a:r>
              <a:rPr lang="en-US" sz="2400" dirty="0"/>
              <a:t>1920, one day after the museum had been officially opened by the </a:t>
            </a:r>
            <a:r>
              <a:rPr lang="en-US" sz="2400" dirty="0" smtClean="0"/>
              <a:t>King. Opponents </a:t>
            </a:r>
            <a:r>
              <a:rPr lang="en-US" sz="2400" dirty="0"/>
              <a:t>of the Bill claimed that the museum was promoting </a:t>
            </a:r>
            <a:r>
              <a:rPr lang="en-US" sz="2400" b="1" dirty="0" smtClean="0">
                <a:solidFill>
                  <a:srgbClr val="FF0000"/>
                </a:solidFill>
              </a:rPr>
              <a:t>'propaganda of the </a:t>
            </a:r>
            <a:r>
              <a:rPr lang="en-US" sz="2400" b="1" dirty="0">
                <a:solidFill>
                  <a:srgbClr val="FF0000"/>
                </a:solidFill>
              </a:rPr>
              <a:t>war </a:t>
            </a:r>
            <a:r>
              <a:rPr lang="en-US" sz="2400" b="1" dirty="0" smtClean="0">
                <a:solidFill>
                  <a:srgbClr val="FF0000"/>
                </a:solidFill>
              </a:rPr>
              <a:t>spirit</a:t>
            </a:r>
            <a:r>
              <a:rPr lang="en-US" sz="2400" dirty="0" smtClean="0"/>
              <a:t>'.. </a:t>
            </a:r>
            <a:r>
              <a:rPr lang="en-US" sz="2400" b="1" i="1" dirty="0"/>
              <a:t>They objected to the fact that the opening ceremony was advertised on posters all over London and that a public holiday had been held in </a:t>
            </a:r>
            <a:r>
              <a:rPr lang="en-US" sz="2400" b="1" i="1" dirty="0" smtClean="0"/>
              <a:t>celebration. </a:t>
            </a:r>
            <a:r>
              <a:rPr lang="en-US" sz="2400" dirty="0" smtClean="0"/>
              <a:t>The </a:t>
            </a:r>
            <a:r>
              <a:rPr lang="en-US" sz="2400" dirty="0"/>
              <a:t>whole procedure, they claimed, </a:t>
            </a:r>
            <a:r>
              <a:rPr lang="en-US" sz="2400" b="1" dirty="0" smtClean="0">
                <a:solidFill>
                  <a:srgbClr val="FF0000"/>
                </a:solidFill>
              </a:rPr>
              <a:t>'fostered </a:t>
            </a:r>
            <a:r>
              <a:rPr lang="en-US" sz="2400" b="1" dirty="0">
                <a:solidFill>
                  <a:srgbClr val="FF0000"/>
                </a:solidFill>
              </a:rPr>
              <a:t>a spirit which </a:t>
            </a:r>
            <a:r>
              <a:rPr lang="en-US" sz="2400" b="1" dirty="0" smtClean="0">
                <a:solidFill>
                  <a:srgbClr val="FF0000"/>
                </a:solidFill>
              </a:rPr>
              <a:t> we all hoped will die out quickly</a:t>
            </a:r>
            <a:r>
              <a:rPr lang="en-US" sz="2400" dirty="0" smtClean="0"/>
              <a:t>'.  What was most interesting, according to the Liberal MP Lieut. Commander [Joseph] </a:t>
            </a:r>
            <a:r>
              <a:rPr lang="en-US" sz="2400" dirty="0" err="1" smtClean="0"/>
              <a:t>Kenworthy</a:t>
            </a:r>
            <a:r>
              <a:rPr lang="en-US" sz="2400" dirty="0" smtClean="0"/>
              <a:t> was the fact that the </a:t>
            </a:r>
            <a:r>
              <a:rPr lang="en-US" sz="2400" i="1" dirty="0" smtClean="0">
                <a:solidFill>
                  <a:srgbClr val="00B050"/>
                </a:solidFill>
              </a:rPr>
              <a:t>museum avoided the horrors of war.</a:t>
            </a:r>
            <a:r>
              <a:rPr lang="en-US" sz="2400" dirty="0" smtClean="0"/>
              <a:t> He was referring to the Royal Army Medical Corps (RAMC) section of the exhibition, which had been relegated to a small Corner of the upper gallery. Responding to </a:t>
            </a:r>
            <a:r>
              <a:rPr lang="en-US" sz="2400" dirty="0" err="1" smtClean="0"/>
              <a:t>Kenworthy's</a:t>
            </a:r>
            <a:r>
              <a:rPr lang="en-US" sz="2400" dirty="0" smtClean="0"/>
              <a:t> criticisms, Alfred </a:t>
            </a:r>
            <a:r>
              <a:rPr lang="en-US" sz="2400" dirty="0" err="1" smtClean="0"/>
              <a:t>Mond</a:t>
            </a:r>
            <a:r>
              <a:rPr lang="en-US" sz="2400" dirty="0" smtClean="0"/>
              <a:t>  [chairman of IWM] said that the positioning of the RAMC exhibits was due to simple logistics, as heavy objects needed to go to the ground floor and smaller, light exhibits needed to be placed in the galleries …."</a:t>
            </a:r>
            <a:endParaRPr lang="en-GB" sz="2400" dirty="0" smtClean="0"/>
          </a:p>
          <a:p>
            <a:pPr marL="342900" indent="-342900" algn="r">
              <a:buFontTx/>
              <a:buChar char="-"/>
            </a:pPr>
            <a:r>
              <a:rPr lang="en-GB" dirty="0" err="1" smtClean="0"/>
              <a:t>Koureas</a:t>
            </a:r>
            <a:r>
              <a:rPr lang="en-GB" dirty="0" smtClean="0"/>
              <a:t>, </a:t>
            </a:r>
            <a:r>
              <a:rPr lang="en-GB" i="1" dirty="0" smtClean="0"/>
              <a:t>Memory, Masculinity and National Identity in British Visual Culture</a:t>
            </a:r>
            <a:r>
              <a:rPr lang="en-GB" dirty="0" smtClean="0"/>
              <a:t>, pp. 170–171</a:t>
            </a:r>
          </a:p>
        </p:txBody>
      </p:sp>
    </p:spTree>
    <p:extLst>
      <p:ext uri="{BB962C8B-B14F-4D97-AF65-F5344CB8AC3E}">
        <p14:creationId xmlns:p14="http://schemas.microsoft.com/office/powerpoint/2010/main" val="412366720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574786"/>
          </a:xfrm>
          <a:prstGeom prst="rect">
            <a:avLst/>
          </a:prstGeom>
          <a:noFill/>
        </p:spPr>
        <p:txBody>
          <a:bodyPr wrap="square" lIns="720000" tIns="360000" rIns="720000" bIns="360000" rtlCol="0">
            <a:spAutoFit/>
          </a:bodyPr>
          <a:lstStyle/>
          <a:p>
            <a:pPr algn="just"/>
            <a:r>
              <a:rPr lang="en-GB" sz="2400" b="1" dirty="0" smtClean="0"/>
              <a:t>Origins of IWM: Criticisms</a:t>
            </a:r>
            <a:endParaRPr lang="en-GB" sz="2400" dirty="0" smtClean="0"/>
          </a:p>
          <a:p>
            <a:pPr algn="just"/>
            <a:endParaRPr lang="en-GB" sz="2200" dirty="0" smtClean="0"/>
          </a:p>
          <a:p>
            <a:pPr algn="just"/>
            <a:r>
              <a:rPr lang="en-GB" sz="2600" dirty="0" smtClean="0"/>
              <a:t>"</a:t>
            </a:r>
            <a:r>
              <a:rPr lang="en-US" sz="2600" dirty="0" smtClean="0"/>
              <a:t>…  </a:t>
            </a:r>
            <a:r>
              <a:rPr lang="en-US" sz="2600" dirty="0" err="1" smtClean="0"/>
              <a:t>Kenworthy</a:t>
            </a:r>
            <a:r>
              <a:rPr lang="en-US" sz="2600" dirty="0" smtClean="0"/>
              <a:t> </a:t>
            </a:r>
            <a:r>
              <a:rPr lang="en-US" sz="2600" dirty="0"/>
              <a:t>suggested that instead of attaching a history to each of the guns, the </a:t>
            </a:r>
            <a:r>
              <a:rPr lang="en-US" sz="2600" dirty="0" smtClean="0">
                <a:solidFill>
                  <a:srgbClr val="FF0000"/>
                </a:solidFill>
              </a:rPr>
              <a:t>'price of manufacture </a:t>
            </a:r>
            <a:r>
              <a:rPr lang="en-US" sz="2600" dirty="0" smtClean="0"/>
              <a:t>of every </a:t>
            </a:r>
            <a:r>
              <a:rPr lang="en-US" sz="2600" dirty="0"/>
              <a:t>gun, </a:t>
            </a:r>
            <a:r>
              <a:rPr lang="en-US" sz="2600" dirty="0" err="1"/>
              <a:t>aeroplane</a:t>
            </a:r>
            <a:r>
              <a:rPr lang="en-US" sz="2600" dirty="0"/>
              <a:t>, mine-thrower, gas-projector and all </a:t>
            </a:r>
            <a:r>
              <a:rPr lang="en-US" sz="2600" dirty="0" smtClean="0"/>
              <a:t>the </a:t>
            </a:r>
            <a:r>
              <a:rPr lang="en-US" sz="2600" dirty="0"/>
              <a:t>rest of them should be marked on it in plain </a:t>
            </a:r>
            <a:r>
              <a:rPr lang="en-US" sz="2600" dirty="0" smtClean="0"/>
              <a:t>figures'. </a:t>
            </a:r>
            <a:r>
              <a:rPr lang="en-US" sz="2600" dirty="0"/>
              <a:t>He continued: </a:t>
            </a:r>
            <a:r>
              <a:rPr lang="en-US" sz="2600" dirty="0" smtClean="0"/>
              <a:t>'</a:t>
            </a:r>
            <a:r>
              <a:rPr lang="en-US" sz="2600" dirty="0" smtClean="0">
                <a:solidFill>
                  <a:srgbClr val="FF0000"/>
                </a:solidFill>
              </a:rPr>
              <a:t>Let </a:t>
            </a:r>
            <a:r>
              <a:rPr lang="en-US" sz="2600" dirty="0">
                <a:solidFill>
                  <a:srgbClr val="FF0000"/>
                </a:solidFill>
              </a:rPr>
              <a:t>Democracy know what it costs to go in for war, and know that besides the pomp and the ceremony and the suffering and the disease and the </a:t>
            </a:r>
            <a:r>
              <a:rPr lang="en-US" sz="2600" dirty="0" err="1">
                <a:solidFill>
                  <a:srgbClr val="FF0000"/>
                </a:solidFill>
              </a:rPr>
              <a:t>demoralisation</a:t>
            </a:r>
            <a:r>
              <a:rPr lang="en-US" sz="2600" dirty="0">
                <a:solidFill>
                  <a:srgbClr val="FF0000"/>
                </a:solidFill>
              </a:rPr>
              <a:t>, it is also a costly business</a:t>
            </a:r>
            <a:r>
              <a:rPr lang="en-US" sz="2600" dirty="0" smtClean="0"/>
              <a:t>.'</a:t>
            </a:r>
            <a:endParaRPr lang="en-US" sz="2600" dirty="0"/>
          </a:p>
          <a:p>
            <a:pPr algn="just"/>
            <a:r>
              <a:rPr lang="en-US" sz="2600" dirty="0" smtClean="0"/>
              <a:t>	"MPs </a:t>
            </a:r>
            <a:r>
              <a:rPr lang="en-US" sz="2600" dirty="0"/>
              <a:t>taking part in the discussion were also concerned about the effect that the exhibition would have on the minds </a:t>
            </a:r>
            <a:r>
              <a:rPr lang="en-US" sz="2600" dirty="0" smtClean="0"/>
              <a:t>of the </a:t>
            </a:r>
            <a:r>
              <a:rPr lang="en-US" sz="2600" dirty="0"/>
              <a:t>young. </a:t>
            </a:r>
            <a:r>
              <a:rPr lang="en-US" sz="2600" dirty="0" smtClean="0"/>
              <a:t>Thomas Myers </a:t>
            </a:r>
            <a:r>
              <a:rPr lang="en-US" sz="2600" dirty="0"/>
              <a:t>MP (Liberal) argued that the effect </a:t>
            </a:r>
            <a:r>
              <a:rPr lang="en-US" sz="2600" dirty="0" smtClean="0"/>
              <a:t>of the </a:t>
            </a:r>
            <a:r>
              <a:rPr lang="en-US" sz="2600" dirty="0"/>
              <a:t>relics upon the </a:t>
            </a:r>
            <a:r>
              <a:rPr lang="en-US" sz="2600" dirty="0" smtClean="0"/>
              <a:t>'young </a:t>
            </a:r>
            <a:r>
              <a:rPr lang="en-US" sz="2600" dirty="0"/>
              <a:t>mind is such that we are going to </a:t>
            </a:r>
            <a:r>
              <a:rPr lang="en-US" sz="2600" dirty="0" err="1"/>
              <a:t>familiarise</a:t>
            </a:r>
            <a:r>
              <a:rPr lang="en-US" sz="2600" dirty="0"/>
              <a:t> them with all the barbarism of </a:t>
            </a:r>
            <a:r>
              <a:rPr lang="en-US" sz="2600" dirty="0" smtClean="0"/>
              <a:t>warfare'; </a:t>
            </a:r>
            <a:r>
              <a:rPr lang="en-US" sz="2600" dirty="0"/>
              <a:t>instead, he maintained, </a:t>
            </a:r>
            <a:r>
              <a:rPr lang="en-US" sz="2600" dirty="0" smtClean="0"/>
              <a:t>'we ought to be proclaiming the virtues of peace.'“</a:t>
            </a:r>
          </a:p>
          <a:p>
            <a:pPr algn="just"/>
            <a:endParaRPr lang="en-GB" sz="2600" dirty="0" smtClean="0"/>
          </a:p>
          <a:p>
            <a:pPr marL="342900" indent="-342900" algn="r">
              <a:buFontTx/>
              <a:buChar char="-"/>
            </a:pPr>
            <a:r>
              <a:rPr lang="en-GB" sz="2200" dirty="0" err="1" smtClean="0"/>
              <a:t>Koureas</a:t>
            </a:r>
            <a:r>
              <a:rPr lang="en-GB" sz="2200" dirty="0" smtClean="0"/>
              <a:t>, </a:t>
            </a:r>
            <a:r>
              <a:rPr lang="en-GB" sz="2200" i="1" dirty="0" smtClean="0"/>
              <a:t>Memory, Masculinity and National Identity in British Visual Culture</a:t>
            </a:r>
            <a:r>
              <a:rPr lang="en-GB" sz="2200" dirty="0" smtClean="0"/>
              <a:t>, pp. 170–171</a:t>
            </a:r>
          </a:p>
        </p:txBody>
      </p:sp>
    </p:spTree>
    <p:extLst>
      <p:ext uri="{BB962C8B-B14F-4D97-AF65-F5344CB8AC3E}">
        <p14:creationId xmlns:p14="http://schemas.microsoft.com/office/powerpoint/2010/main" val="356944601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959233"/>
          </a:xfrm>
          <a:prstGeom prst="rect">
            <a:avLst/>
          </a:prstGeom>
          <a:noFill/>
        </p:spPr>
        <p:txBody>
          <a:bodyPr wrap="square" lIns="720000" tIns="360000" rIns="720000" bIns="360000" rtlCol="0">
            <a:spAutoFit/>
          </a:bodyPr>
          <a:lstStyle/>
          <a:p>
            <a:pPr algn="just"/>
            <a:r>
              <a:rPr lang="en-GB" sz="2400" b="1" dirty="0">
                <a:solidFill>
                  <a:prstClr val="black"/>
                </a:solidFill>
              </a:rPr>
              <a:t>Origins of IWM: Criticisms</a:t>
            </a:r>
            <a:endParaRPr lang="en-GB" sz="2400" dirty="0">
              <a:solidFill>
                <a:prstClr val="black"/>
              </a:solidFill>
            </a:endParaRPr>
          </a:p>
          <a:p>
            <a:pPr algn="just"/>
            <a:endParaRPr lang="en-GB" sz="2400" dirty="0">
              <a:solidFill>
                <a:prstClr val="black"/>
              </a:solidFill>
            </a:endParaRPr>
          </a:p>
          <a:p>
            <a:pPr algn="just"/>
            <a:r>
              <a:rPr lang="en-GB" sz="2400" dirty="0">
                <a:solidFill>
                  <a:prstClr val="black"/>
                </a:solidFill>
              </a:rPr>
              <a:t>“… The plurality of memory is regarded as a vital formative factor in the way memorials and commemorative activity in Britain took the form they did after the First World War.”</a:t>
            </a:r>
          </a:p>
          <a:p>
            <a:pPr algn="just"/>
            <a:endParaRPr lang="en-GB" sz="2400" baseline="30000" dirty="0">
              <a:solidFill>
                <a:prstClr val="black"/>
              </a:solidFill>
            </a:endParaRPr>
          </a:p>
          <a:p>
            <a:pPr marL="342900" indent="-342900" algn="just">
              <a:buFontTx/>
              <a:buChar char="-"/>
            </a:pPr>
            <a:r>
              <a:rPr lang="en-GB" dirty="0">
                <a:solidFill>
                  <a:prstClr val="black"/>
                </a:solidFill>
              </a:rPr>
              <a:t>Catherine </a:t>
            </a:r>
            <a:r>
              <a:rPr lang="en-GB" dirty="0" err="1">
                <a:solidFill>
                  <a:prstClr val="black"/>
                </a:solidFill>
              </a:rPr>
              <a:t>Moriaty</a:t>
            </a:r>
            <a:r>
              <a:rPr lang="en-GB" dirty="0">
                <a:solidFill>
                  <a:prstClr val="black"/>
                </a:solidFill>
              </a:rPr>
              <a:t>, ‘The Material Culture of Great War Remembrance,’ </a:t>
            </a:r>
            <a:r>
              <a:rPr lang="en-GB" i="1" dirty="0">
                <a:solidFill>
                  <a:prstClr val="black"/>
                </a:solidFill>
              </a:rPr>
              <a:t>Journal of</a:t>
            </a:r>
            <a:r>
              <a:rPr lang="en-GB" dirty="0">
                <a:solidFill>
                  <a:prstClr val="black"/>
                </a:solidFill>
              </a:rPr>
              <a:t> </a:t>
            </a:r>
            <a:r>
              <a:rPr lang="en-GB" i="1" dirty="0">
                <a:solidFill>
                  <a:prstClr val="black"/>
                </a:solidFill>
              </a:rPr>
              <a:t>Contemporary History</a:t>
            </a:r>
            <a:r>
              <a:rPr lang="en-GB" dirty="0">
                <a:solidFill>
                  <a:prstClr val="black"/>
                </a:solidFill>
              </a:rPr>
              <a:t>, Vol. 34, No. 4, 1999, p.658.</a:t>
            </a:r>
            <a:endParaRPr lang="en-GB" sz="2400" dirty="0">
              <a:solidFill>
                <a:prstClr val="black"/>
              </a:solidFill>
            </a:endParaRPr>
          </a:p>
          <a:p>
            <a:pPr algn="just"/>
            <a:endParaRPr lang="en-GB" sz="2400" baseline="30000" dirty="0">
              <a:solidFill>
                <a:prstClr val="black"/>
              </a:solidFill>
            </a:endParaRPr>
          </a:p>
          <a:p>
            <a:pPr algn="just"/>
            <a:r>
              <a:rPr lang="en-GB" sz="2400" dirty="0">
                <a:solidFill>
                  <a:prstClr val="black"/>
                </a:solidFill>
              </a:rPr>
              <a:t>“ … [War memorials]  can be works of art, points of remembrance, symbols of terror, or heritage attractions at the same or different times, and similar monuments in different places will also be understood differently by different groups in a community.”</a:t>
            </a:r>
          </a:p>
          <a:p>
            <a:pPr marL="342900" indent="-342900" algn="just">
              <a:buFontTx/>
              <a:buChar char="-"/>
            </a:pPr>
            <a:endParaRPr lang="en-US" sz="2200" dirty="0">
              <a:solidFill>
                <a:prstClr val="black"/>
              </a:solidFill>
            </a:endParaRPr>
          </a:p>
          <a:p>
            <a:pPr marL="342900" indent="-342900" algn="just">
              <a:buFontTx/>
              <a:buChar char="-"/>
            </a:pPr>
            <a:r>
              <a:rPr lang="en-US" dirty="0">
                <a:solidFill>
                  <a:prstClr val="black"/>
                </a:solidFill>
              </a:rPr>
              <a:t>Paul </a:t>
            </a:r>
            <a:r>
              <a:rPr lang="en-US" dirty="0" err="1">
                <a:solidFill>
                  <a:prstClr val="black"/>
                </a:solidFill>
              </a:rPr>
              <a:t>Rainbird</a:t>
            </a:r>
            <a:r>
              <a:rPr lang="en-US" dirty="0">
                <a:solidFill>
                  <a:prstClr val="black"/>
                </a:solidFill>
              </a:rPr>
              <a:t>, ‘Representing Nation, Dividing Community: The Broken Hill War Memorial, New South Wales, Australia’, </a:t>
            </a:r>
            <a:r>
              <a:rPr lang="en-US" i="1" dirty="0">
                <a:solidFill>
                  <a:prstClr val="black"/>
                </a:solidFill>
              </a:rPr>
              <a:t>World Archaeology</a:t>
            </a:r>
            <a:r>
              <a:rPr lang="en-US" dirty="0">
                <a:solidFill>
                  <a:prstClr val="black"/>
                </a:solidFill>
              </a:rPr>
              <a:t>, Vol. 35, No. 1, 2003, p.23.</a:t>
            </a:r>
          </a:p>
          <a:p>
            <a:pPr marL="342900" indent="-342900" algn="just">
              <a:buFontTx/>
              <a:buChar char="-"/>
            </a:pPr>
            <a:endParaRPr lang="en-GB" sz="2200" dirty="0">
              <a:solidFill>
                <a:prstClr val="black"/>
              </a:solidFill>
            </a:endParaRPr>
          </a:p>
        </p:txBody>
      </p:sp>
    </p:spTree>
    <p:extLst>
      <p:ext uri="{BB962C8B-B14F-4D97-AF65-F5344CB8AC3E}">
        <p14:creationId xmlns:p14="http://schemas.microsoft.com/office/powerpoint/2010/main" val="196001268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14450" y="915777"/>
            <a:ext cx="9563100" cy="4352925"/>
          </a:xfrm>
          <a:prstGeom prst="rect">
            <a:avLst/>
          </a:prstGeom>
        </p:spPr>
      </p:pic>
      <p:sp>
        <p:nvSpPr>
          <p:cNvPr id="3" name="TextBox 2"/>
          <p:cNvSpPr txBox="1"/>
          <p:nvPr/>
        </p:nvSpPr>
        <p:spPr>
          <a:xfrm>
            <a:off x="0" y="-1736"/>
            <a:ext cx="12192000" cy="1835027"/>
          </a:xfrm>
          <a:prstGeom prst="rect">
            <a:avLst/>
          </a:prstGeom>
          <a:noFill/>
        </p:spPr>
        <p:txBody>
          <a:bodyPr wrap="square" lIns="720000" tIns="360000" rIns="720000" bIns="360000" rtlCol="0">
            <a:spAutoFit/>
          </a:bodyPr>
          <a:lstStyle/>
          <a:p>
            <a:pPr algn="just"/>
            <a:r>
              <a:rPr lang="en-GB" sz="2400" b="1" dirty="0" smtClean="0">
                <a:solidFill>
                  <a:prstClr val="black"/>
                </a:solidFill>
              </a:rPr>
              <a:t>Remembrance Poppy – A Potted History</a:t>
            </a:r>
          </a:p>
          <a:p>
            <a:pPr algn="just"/>
            <a:endParaRPr lang="en-GB" sz="2400" dirty="0">
              <a:solidFill>
                <a:prstClr val="black"/>
              </a:solidFill>
            </a:endParaRPr>
          </a:p>
          <a:p>
            <a:pPr algn="just"/>
            <a:endParaRPr lang="en-GB" sz="2400" dirty="0">
              <a:solidFill>
                <a:prstClr val="black"/>
              </a:solidFill>
            </a:endParaRPr>
          </a:p>
        </p:txBody>
      </p:sp>
      <p:sp>
        <p:nvSpPr>
          <p:cNvPr id="4" name="TextBox 3"/>
          <p:cNvSpPr txBox="1"/>
          <p:nvPr/>
        </p:nvSpPr>
        <p:spPr>
          <a:xfrm>
            <a:off x="76200" y="5090778"/>
            <a:ext cx="12039600" cy="1465695"/>
          </a:xfrm>
          <a:prstGeom prst="rect">
            <a:avLst/>
          </a:prstGeom>
          <a:noFill/>
        </p:spPr>
        <p:txBody>
          <a:bodyPr wrap="square" lIns="720000" tIns="360000" rIns="720000" bIns="360000" rtlCol="0">
            <a:spAutoFit/>
          </a:bodyPr>
          <a:lstStyle/>
          <a:p>
            <a:pPr algn="just"/>
            <a:r>
              <a:rPr lang="en-US" sz="2400" i="1" dirty="0"/>
              <a:t>Papaver </a:t>
            </a:r>
            <a:r>
              <a:rPr lang="en-US" sz="2400" i="1" dirty="0" err="1" smtClean="0"/>
              <a:t>rhoeas</a:t>
            </a:r>
            <a:r>
              <a:rPr lang="en-US" sz="2400" i="1" dirty="0" smtClean="0"/>
              <a:t>. </a:t>
            </a:r>
            <a:r>
              <a:rPr lang="en-US" sz="2400" dirty="0" smtClean="0"/>
              <a:t>common </a:t>
            </a:r>
            <a:r>
              <a:rPr lang="en-US" sz="2400" dirty="0"/>
              <a:t>names – corn poppy, corn rose, field poppy, red </a:t>
            </a:r>
            <a:r>
              <a:rPr lang="en-US" sz="2400" dirty="0" smtClean="0"/>
              <a:t>poppy, Flanders poppy, red </a:t>
            </a:r>
            <a:r>
              <a:rPr lang="en-US" sz="2400" dirty="0"/>
              <a:t>weed</a:t>
            </a:r>
            <a:endParaRPr lang="en-GB" sz="2400" i="1" dirty="0">
              <a:solidFill>
                <a:prstClr val="black"/>
              </a:solidFill>
            </a:endParaRPr>
          </a:p>
        </p:txBody>
      </p:sp>
    </p:spTree>
    <p:extLst>
      <p:ext uri="{BB962C8B-B14F-4D97-AF65-F5344CB8AC3E}">
        <p14:creationId xmlns:p14="http://schemas.microsoft.com/office/powerpoint/2010/main" val="328207615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646" y="331181"/>
            <a:ext cx="8941097" cy="1138138"/>
          </a:xfrm>
        </p:spPr>
        <p:txBody>
          <a:bodyPr>
            <a:normAutofit/>
          </a:bodyPr>
          <a:lstStyle/>
          <a:p>
            <a:r>
              <a:rPr lang="en-US" sz="3200" dirty="0" smtClean="0"/>
              <a:t>‘In </a:t>
            </a:r>
            <a:r>
              <a:rPr lang="en-US" sz="3200" dirty="0"/>
              <a:t>Flanders Fields,’</a:t>
            </a:r>
            <a:br>
              <a:rPr lang="en-US" sz="3200" dirty="0"/>
            </a:br>
            <a:r>
              <a:rPr lang="en-US" sz="3200" dirty="0"/>
              <a:t> Lieutenant-Colonel John </a:t>
            </a:r>
            <a:r>
              <a:rPr lang="en-US" sz="3200" dirty="0" smtClean="0"/>
              <a:t>Alexander McCrae (1915)</a:t>
            </a:r>
            <a:endParaRPr lang="en-US" sz="3200" dirty="0"/>
          </a:p>
        </p:txBody>
      </p:sp>
      <p:sp>
        <p:nvSpPr>
          <p:cNvPr id="3" name="Content Placeholder 2"/>
          <p:cNvSpPr>
            <a:spLocks noGrp="1"/>
          </p:cNvSpPr>
          <p:nvPr>
            <p:ph idx="1"/>
          </p:nvPr>
        </p:nvSpPr>
        <p:spPr>
          <a:xfrm>
            <a:off x="470646" y="1634988"/>
            <a:ext cx="9324093" cy="4015639"/>
          </a:xfrm>
        </p:spPr>
        <p:txBody>
          <a:bodyPr numCol="2">
            <a:noAutofit/>
          </a:bodyPr>
          <a:lstStyle/>
          <a:p>
            <a:pPr marL="137160" indent="0">
              <a:buNone/>
            </a:pPr>
            <a:r>
              <a:rPr lang="en-US" sz="1800" dirty="0"/>
              <a:t>In Flanders fields the poppies blow</a:t>
            </a:r>
          </a:p>
          <a:p>
            <a:pPr marL="137160" indent="0">
              <a:buNone/>
            </a:pPr>
            <a:r>
              <a:rPr lang="en-US" sz="1800" dirty="0"/>
              <a:t>Between the crosses, row on row,</a:t>
            </a:r>
          </a:p>
          <a:p>
            <a:pPr marL="137160" indent="0">
              <a:buNone/>
            </a:pPr>
            <a:r>
              <a:rPr lang="en-US" sz="1800" dirty="0"/>
              <a:t>That mark our place; and in the sky</a:t>
            </a:r>
          </a:p>
          <a:p>
            <a:pPr marL="137160" indent="0">
              <a:buNone/>
            </a:pPr>
            <a:r>
              <a:rPr lang="en-US" sz="1800" dirty="0"/>
              <a:t>The larks, still bravely singing, fly</a:t>
            </a:r>
          </a:p>
          <a:p>
            <a:pPr marL="137160" indent="0">
              <a:buNone/>
            </a:pPr>
            <a:r>
              <a:rPr lang="en-US" sz="1800" dirty="0"/>
              <a:t>Scarce heard amid the guns below.</a:t>
            </a:r>
          </a:p>
          <a:p>
            <a:pPr marL="137160" indent="0">
              <a:buNone/>
            </a:pPr>
            <a:endParaRPr lang="en-US" sz="1800" dirty="0"/>
          </a:p>
          <a:p>
            <a:pPr marL="137160" indent="0">
              <a:buNone/>
            </a:pPr>
            <a:r>
              <a:rPr lang="en-US" sz="1800" dirty="0"/>
              <a:t>We are the Dead. Short days ago</a:t>
            </a:r>
          </a:p>
          <a:p>
            <a:pPr marL="137160" indent="0">
              <a:buNone/>
            </a:pPr>
            <a:r>
              <a:rPr lang="en-US" sz="1800" dirty="0"/>
              <a:t>We lived, felt dawn, saw sunset glow,</a:t>
            </a:r>
          </a:p>
          <a:p>
            <a:pPr marL="137160" indent="0">
              <a:buNone/>
            </a:pPr>
            <a:r>
              <a:rPr lang="en-US" sz="1800" dirty="0"/>
              <a:t>Loved and were loved, and now we lie</a:t>
            </a:r>
          </a:p>
          <a:p>
            <a:pPr marL="137160" indent="0">
              <a:buNone/>
            </a:pPr>
            <a:r>
              <a:rPr lang="en-US" sz="1800" dirty="0"/>
              <a:t>In Flanders fields.</a:t>
            </a:r>
          </a:p>
          <a:p>
            <a:pPr marL="137160" indent="0">
              <a:buNone/>
            </a:pPr>
            <a:r>
              <a:rPr lang="en-US" sz="1800" dirty="0" smtClean="0"/>
              <a:t>Take </a:t>
            </a:r>
            <a:r>
              <a:rPr lang="en-US" sz="1800" dirty="0"/>
              <a:t>up our quarrel with the foe:</a:t>
            </a:r>
          </a:p>
          <a:p>
            <a:pPr marL="137160" indent="0">
              <a:buNone/>
            </a:pPr>
            <a:r>
              <a:rPr lang="en-US" sz="1800" dirty="0"/>
              <a:t>To you from failing hands we throw</a:t>
            </a:r>
          </a:p>
          <a:p>
            <a:pPr marL="137160" indent="0">
              <a:buNone/>
            </a:pPr>
            <a:r>
              <a:rPr lang="en-US" sz="1800" dirty="0"/>
              <a:t>The torch; be yours to hold it high.</a:t>
            </a:r>
          </a:p>
          <a:p>
            <a:pPr marL="137160" indent="0">
              <a:buNone/>
            </a:pPr>
            <a:r>
              <a:rPr lang="en-US" sz="1800" dirty="0"/>
              <a:t>If ye break faith with us who die</a:t>
            </a:r>
          </a:p>
          <a:p>
            <a:pPr marL="137160" indent="0">
              <a:buNone/>
            </a:pPr>
            <a:r>
              <a:rPr lang="en-US" sz="1800" dirty="0"/>
              <a:t>We shall not sleep, though poppies grow</a:t>
            </a:r>
          </a:p>
          <a:p>
            <a:pPr marL="137160" indent="0">
              <a:buNone/>
            </a:pPr>
            <a:r>
              <a:rPr lang="en-US" sz="1800" dirty="0"/>
              <a:t>In Flanders fields.</a:t>
            </a:r>
          </a:p>
        </p:txBody>
      </p:sp>
      <p:pic>
        <p:nvPicPr>
          <p:cNvPr id="5" name="Picture 4"/>
          <p:cNvPicPr>
            <a:picLocks noChangeAspect="1"/>
          </p:cNvPicPr>
          <p:nvPr/>
        </p:nvPicPr>
        <p:blipFill>
          <a:blip r:embed="rId3"/>
          <a:stretch>
            <a:fillRect/>
          </a:stretch>
        </p:blipFill>
        <p:spPr>
          <a:xfrm>
            <a:off x="7795693" y="3583871"/>
            <a:ext cx="4320905" cy="3115373"/>
          </a:xfrm>
          <a:prstGeom prst="rect">
            <a:avLst/>
          </a:prstGeom>
        </p:spPr>
      </p:pic>
      <p:pic>
        <p:nvPicPr>
          <p:cNvPr id="6" name="Picture 5"/>
          <p:cNvPicPr>
            <a:picLocks noChangeAspect="1"/>
          </p:cNvPicPr>
          <p:nvPr/>
        </p:nvPicPr>
        <p:blipFill>
          <a:blip r:embed="rId4"/>
          <a:stretch>
            <a:fillRect/>
          </a:stretch>
        </p:blipFill>
        <p:spPr>
          <a:xfrm>
            <a:off x="9650854" y="510769"/>
            <a:ext cx="2325993" cy="2741764"/>
          </a:xfrm>
          <a:prstGeom prst="rect">
            <a:avLst/>
          </a:prstGeom>
        </p:spPr>
      </p:pic>
      <p:pic>
        <p:nvPicPr>
          <p:cNvPr id="4" name="Picture 3"/>
          <p:cNvPicPr>
            <a:picLocks noChangeAspect="1"/>
          </p:cNvPicPr>
          <p:nvPr/>
        </p:nvPicPr>
        <p:blipFill>
          <a:blip r:embed="rId5"/>
          <a:stretch>
            <a:fillRect/>
          </a:stretch>
        </p:blipFill>
        <p:spPr>
          <a:xfrm>
            <a:off x="5846291" y="4022693"/>
            <a:ext cx="1852093" cy="2627228"/>
          </a:xfrm>
          <a:prstGeom prst="rect">
            <a:avLst/>
          </a:prstGeom>
        </p:spPr>
      </p:pic>
      <p:sp>
        <p:nvSpPr>
          <p:cNvPr id="7" name="Rectangle 6"/>
          <p:cNvSpPr/>
          <p:nvPr/>
        </p:nvSpPr>
        <p:spPr>
          <a:xfrm>
            <a:off x="4033361" y="5758904"/>
            <a:ext cx="1715622" cy="923330"/>
          </a:xfrm>
          <a:prstGeom prst="rect">
            <a:avLst/>
          </a:prstGeom>
        </p:spPr>
        <p:txBody>
          <a:bodyPr wrap="square">
            <a:spAutoFit/>
          </a:bodyPr>
          <a:lstStyle/>
          <a:p>
            <a:pPr algn="ctr"/>
            <a:r>
              <a:rPr lang="en-US" dirty="0" smtClean="0"/>
              <a:t>John Alexander McCrae </a:t>
            </a:r>
          </a:p>
          <a:p>
            <a:pPr algn="ctr"/>
            <a:r>
              <a:rPr lang="en-US" dirty="0" smtClean="0"/>
              <a:t>(1872–1918)</a:t>
            </a:r>
            <a:endParaRPr lang="en-US" dirty="0"/>
          </a:p>
        </p:txBody>
      </p:sp>
    </p:spTree>
    <p:extLst>
      <p:ext uri="{BB962C8B-B14F-4D97-AF65-F5344CB8AC3E}">
        <p14:creationId xmlns:p14="http://schemas.microsoft.com/office/powerpoint/2010/main" val="250305437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36"/>
            <a:ext cx="10273553" cy="6544008"/>
          </a:xfrm>
          <a:prstGeom prst="rect">
            <a:avLst/>
          </a:prstGeom>
          <a:noFill/>
        </p:spPr>
        <p:txBody>
          <a:bodyPr wrap="square" lIns="720000" tIns="360000" rIns="720000" bIns="360000" rtlCol="0">
            <a:spAutoFit/>
          </a:bodyPr>
          <a:lstStyle/>
          <a:p>
            <a:pPr algn="just"/>
            <a:r>
              <a:rPr lang="en-GB" sz="2400" b="1" dirty="0" smtClean="0">
                <a:solidFill>
                  <a:prstClr val="black"/>
                </a:solidFill>
              </a:rPr>
              <a:t>Wildlife and Nature during </a:t>
            </a:r>
            <a:r>
              <a:rPr lang="en-GB" sz="2400" b="1" dirty="0">
                <a:solidFill>
                  <a:prstClr val="black"/>
                </a:solidFill>
              </a:rPr>
              <a:t>WWI</a:t>
            </a:r>
            <a:endParaRPr lang="en-GB" sz="2400" dirty="0">
              <a:solidFill>
                <a:prstClr val="black"/>
              </a:solidFill>
            </a:endParaRPr>
          </a:p>
          <a:p>
            <a:pPr algn="just"/>
            <a:endParaRPr lang="en-GB" sz="2400" dirty="0">
              <a:solidFill>
                <a:prstClr val="black"/>
              </a:solidFill>
            </a:endParaRPr>
          </a:p>
          <a:p>
            <a:pPr marL="285750" indent="-285750" algn="just">
              <a:buFont typeface="Arial" pitchFamily="34" charset="0"/>
              <a:buChar char="•"/>
            </a:pPr>
            <a:r>
              <a:rPr lang="en-GB" sz="2400" dirty="0">
                <a:solidFill>
                  <a:prstClr val="black"/>
                </a:solidFill>
              </a:rPr>
              <a:t>Many WWI combatants accumulated personal collections and archives of the war – e.g. Philip Gosse, collector and taxidermist of birds and mammals</a:t>
            </a:r>
          </a:p>
          <a:p>
            <a:pPr marL="285750" indent="-285750" algn="just">
              <a:buFont typeface="Arial" pitchFamily="34" charset="0"/>
              <a:buChar char="•"/>
            </a:pPr>
            <a:endParaRPr lang="en-GB" sz="2400" dirty="0">
              <a:solidFill>
                <a:prstClr val="black"/>
              </a:solidFill>
            </a:endParaRPr>
          </a:p>
          <a:p>
            <a:pPr algn="just"/>
            <a:r>
              <a:rPr lang="en-GB" sz="2400" dirty="0">
                <a:solidFill>
                  <a:prstClr val="black"/>
                </a:solidFill>
              </a:rPr>
              <a:t>"</a:t>
            </a:r>
            <a:r>
              <a:rPr lang="en-US" sz="2400" dirty="0">
                <a:solidFill>
                  <a:prstClr val="black"/>
                </a:solidFill>
              </a:rPr>
              <a:t>The mangled corpse is forgotten, but the warbler with its nest and eggs is remembered … I think the 'horrors' were so beastly, so ugly, that one got into the habit of putting them aside by concentrating on the birds." </a:t>
            </a:r>
          </a:p>
          <a:p>
            <a:pPr algn="just"/>
            <a:endParaRPr lang="en-US" dirty="0">
              <a:solidFill>
                <a:prstClr val="black"/>
              </a:solidFill>
            </a:endParaRPr>
          </a:p>
          <a:p>
            <a:pPr marL="342900" indent="-342900" algn="r">
              <a:buFontTx/>
              <a:buChar char="-"/>
            </a:pPr>
            <a:r>
              <a:rPr lang="en-GB" dirty="0">
                <a:solidFill>
                  <a:prstClr val="black"/>
                </a:solidFill>
              </a:rPr>
              <a:t>Philip Gosse, 1934 cited by Gabriel </a:t>
            </a:r>
            <a:r>
              <a:rPr lang="en-GB" dirty="0" err="1">
                <a:solidFill>
                  <a:prstClr val="black"/>
                </a:solidFill>
              </a:rPr>
              <a:t>Koureas</a:t>
            </a:r>
            <a:r>
              <a:rPr lang="en-GB" dirty="0">
                <a:solidFill>
                  <a:prstClr val="black"/>
                </a:solidFill>
              </a:rPr>
              <a:t>, </a:t>
            </a:r>
            <a:r>
              <a:rPr lang="en-GB" i="1" dirty="0">
                <a:solidFill>
                  <a:prstClr val="black"/>
                </a:solidFill>
              </a:rPr>
              <a:t>Memory, Masculinity and National Identity in British Visual Culture, 1914–1930</a:t>
            </a:r>
            <a:r>
              <a:rPr lang="en-GB" dirty="0">
                <a:solidFill>
                  <a:prstClr val="black"/>
                </a:solidFill>
              </a:rPr>
              <a:t>, pp. 152–154.</a:t>
            </a:r>
          </a:p>
          <a:p>
            <a:endParaRPr lang="en-US" sz="2400" dirty="0">
              <a:solidFill>
                <a:prstClr val="black"/>
              </a:solidFill>
            </a:endParaRPr>
          </a:p>
          <a:p>
            <a:endParaRPr lang="en-GB" sz="2400" dirty="0">
              <a:solidFill>
                <a:prstClr val="black"/>
              </a:solidFill>
            </a:endParaRPr>
          </a:p>
          <a:p>
            <a:pPr algn="just"/>
            <a:endParaRPr lang="en-GB" dirty="0">
              <a:solidFill>
                <a:prstClr val="black"/>
              </a:solidFill>
            </a:endParaRPr>
          </a:p>
          <a:p>
            <a:pPr algn="just"/>
            <a:r>
              <a:rPr lang="en-US" dirty="0">
                <a:solidFill>
                  <a:prstClr val="black"/>
                </a:solidFill>
              </a:rPr>
              <a:t> </a:t>
            </a:r>
            <a:endParaRPr lang="en-GB" dirty="0">
              <a:solidFill>
                <a:prstClr val="black"/>
              </a:solidFill>
            </a:endParaRPr>
          </a:p>
        </p:txBody>
      </p:sp>
      <p:pic>
        <p:nvPicPr>
          <p:cNvPr id="3" name="Picture 2"/>
          <p:cNvPicPr>
            <a:picLocks noChangeAspect="1"/>
          </p:cNvPicPr>
          <p:nvPr/>
        </p:nvPicPr>
        <p:blipFill>
          <a:blip r:embed="rId3"/>
          <a:stretch>
            <a:fillRect/>
          </a:stretch>
        </p:blipFill>
        <p:spPr>
          <a:xfrm>
            <a:off x="10383173" y="447166"/>
            <a:ext cx="1703294" cy="2599216"/>
          </a:xfrm>
          <a:prstGeom prst="rect">
            <a:avLst/>
          </a:prstGeom>
        </p:spPr>
      </p:pic>
      <p:pic>
        <p:nvPicPr>
          <p:cNvPr id="4" name="Picture 3"/>
          <p:cNvPicPr>
            <a:picLocks noChangeAspect="1"/>
          </p:cNvPicPr>
          <p:nvPr/>
        </p:nvPicPr>
        <p:blipFill>
          <a:blip r:embed="rId4"/>
          <a:stretch>
            <a:fillRect/>
          </a:stretch>
        </p:blipFill>
        <p:spPr>
          <a:xfrm>
            <a:off x="10383173" y="3279963"/>
            <a:ext cx="1703294" cy="2620452"/>
          </a:xfrm>
          <a:prstGeom prst="rect">
            <a:avLst/>
          </a:prstGeom>
        </p:spPr>
      </p:pic>
    </p:spTree>
    <p:extLst>
      <p:ext uri="{BB962C8B-B14F-4D97-AF65-F5344CB8AC3E}">
        <p14:creationId xmlns:p14="http://schemas.microsoft.com/office/powerpoint/2010/main" val="225063767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Moina</a:t>
            </a:r>
            <a:r>
              <a:rPr lang="en-US" dirty="0" smtClean="0"/>
              <a:t> Belle Michael </a:t>
            </a:r>
            <a:br>
              <a:rPr lang="en-US" dirty="0" smtClean="0"/>
            </a:br>
            <a:r>
              <a:rPr lang="en-US" dirty="0" smtClean="0"/>
              <a:t>Anna </a:t>
            </a:r>
            <a:r>
              <a:rPr lang="en-US" dirty="0"/>
              <a:t>E. </a:t>
            </a:r>
            <a:r>
              <a:rPr lang="en-US" dirty="0" err="1"/>
              <a:t>Guérin</a:t>
            </a:r>
            <a:endParaRPr lang="en-US" dirty="0"/>
          </a:p>
        </p:txBody>
      </p:sp>
      <p:pic>
        <p:nvPicPr>
          <p:cNvPr id="4" name="Content Placeholder 3"/>
          <p:cNvPicPr>
            <a:picLocks noGrp="1" noChangeAspect="1"/>
          </p:cNvPicPr>
          <p:nvPr>
            <p:ph idx="1"/>
          </p:nvPr>
        </p:nvPicPr>
        <p:blipFill>
          <a:blip r:embed="rId3"/>
          <a:stretch>
            <a:fillRect/>
          </a:stretch>
        </p:blipFill>
        <p:spPr>
          <a:xfrm>
            <a:off x="717514" y="2005294"/>
            <a:ext cx="4402650" cy="2935100"/>
          </a:xfrm>
          <a:prstGeom prst="rect">
            <a:avLst/>
          </a:prstGeom>
        </p:spPr>
      </p:pic>
      <p:pic>
        <p:nvPicPr>
          <p:cNvPr id="5" name="Picture 4"/>
          <p:cNvPicPr>
            <a:picLocks noChangeAspect="1"/>
          </p:cNvPicPr>
          <p:nvPr/>
        </p:nvPicPr>
        <p:blipFill>
          <a:blip r:embed="rId4"/>
          <a:stretch>
            <a:fillRect/>
          </a:stretch>
        </p:blipFill>
        <p:spPr>
          <a:xfrm>
            <a:off x="5330947" y="2120994"/>
            <a:ext cx="2381250" cy="3648075"/>
          </a:xfrm>
          <a:prstGeom prst="rect">
            <a:avLst/>
          </a:prstGeom>
        </p:spPr>
      </p:pic>
      <p:pic>
        <p:nvPicPr>
          <p:cNvPr id="3" name="Picture 2"/>
          <p:cNvPicPr>
            <a:picLocks noChangeAspect="1"/>
          </p:cNvPicPr>
          <p:nvPr/>
        </p:nvPicPr>
        <p:blipFill>
          <a:blip r:embed="rId5"/>
          <a:stretch>
            <a:fillRect/>
          </a:stretch>
        </p:blipFill>
        <p:spPr>
          <a:xfrm>
            <a:off x="8445198" y="2120994"/>
            <a:ext cx="2908601" cy="3648076"/>
          </a:xfrm>
          <a:prstGeom prst="rect">
            <a:avLst/>
          </a:prstGeom>
        </p:spPr>
      </p:pic>
    </p:spTree>
    <p:extLst>
      <p:ext uri="{BB962C8B-B14F-4D97-AF65-F5344CB8AC3E}">
        <p14:creationId xmlns:p14="http://schemas.microsoft.com/office/powerpoint/2010/main" val="6145847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848911" y="175932"/>
            <a:ext cx="5657850" cy="4191000"/>
          </a:xfrm>
          <a:prstGeom prst="rect">
            <a:avLst/>
          </a:prstGeom>
        </p:spPr>
      </p:pic>
      <p:pic>
        <p:nvPicPr>
          <p:cNvPr id="3" name="Picture 2"/>
          <p:cNvPicPr>
            <a:picLocks noChangeAspect="1"/>
          </p:cNvPicPr>
          <p:nvPr/>
        </p:nvPicPr>
        <p:blipFill>
          <a:blip r:embed="rId4"/>
          <a:stretch>
            <a:fillRect/>
          </a:stretch>
        </p:blipFill>
        <p:spPr>
          <a:xfrm>
            <a:off x="174811" y="0"/>
            <a:ext cx="5530663" cy="5984203"/>
          </a:xfrm>
          <a:prstGeom prst="rect">
            <a:avLst/>
          </a:prstGeom>
        </p:spPr>
      </p:pic>
      <p:pic>
        <p:nvPicPr>
          <p:cNvPr id="4" name="Picture 3"/>
          <p:cNvPicPr>
            <a:picLocks noChangeAspect="1"/>
          </p:cNvPicPr>
          <p:nvPr/>
        </p:nvPicPr>
        <p:blipFill>
          <a:blip r:embed="rId5"/>
          <a:stretch>
            <a:fillRect/>
          </a:stretch>
        </p:blipFill>
        <p:spPr>
          <a:xfrm>
            <a:off x="8812868" y="4366932"/>
            <a:ext cx="3321424" cy="2491068"/>
          </a:xfrm>
          <a:prstGeom prst="rect">
            <a:avLst/>
          </a:prstGeom>
        </p:spPr>
      </p:pic>
      <p:sp>
        <p:nvSpPr>
          <p:cNvPr id="6" name="Title 1"/>
          <p:cNvSpPr txBox="1">
            <a:spLocks/>
          </p:cNvSpPr>
          <p:nvPr/>
        </p:nvSpPr>
        <p:spPr>
          <a:xfrm>
            <a:off x="5567082" y="4708525"/>
            <a:ext cx="3245786"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Haig Appeal </a:t>
            </a:r>
          </a:p>
          <a:p>
            <a:pPr algn="ctr"/>
            <a:r>
              <a:rPr lang="en-US" sz="2800" dirty="0" smtClean="0"/>
              <a:t>(est. 1921 – same year as Royal British Legion)</a:t>
            </a:r>
            <a:endParaRPr lang="en-US" sz="2800" dirty="0"/>
          </a:p>
        </p:txBody>
      </p:sp>
    </p:spTree>
    <p:extLst>
      <p:ext uri="{BB962C8B-B14F-4D97-AF65-F5344CB8AC3E}">
        <p14:creationId xmlns:p14="http://schemas.microsoft.com/office/powerpoint/2010/main" val="70115348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60894" y="312923"/>
            <a:ext cx="6096000" cy="3838575"/>
          </a:xfrm>
          <a:prstGeom prst="rect">
            <a:avLst/>
          </a:prstGeom>
        </p:spPr>
      </p:pic>
      <p:pic>
        <p:nvPicPr>
          <p:cNvPr id="3" name="Picture 2"/>
          <p:cNvPicPr>
            <a:picLocks noChangeAspect="1"/>
          </p:cNvPicPr>
          <p:nvPr/>
        </p:nvPicPr>
        <p:blipFill>
          <a:blip r:embed="rId4"/>
          <a:stretch>
            <a:fillRect/>
          </a:stretch>
        </p:blipFill>
        <p:spPr>
          <a:xfrm>
            <a:off x="537881" y="312923"/>
            <a:ext cx="4504765" cy="3280032"/>
          </a:xfrm>
          <a:prstGeom prst="rect">
            <a:avLst/>
          </a:prstGeom>
        </p:spPr>
      </p:pic>
      <p:pic>
        <p:nvPicPr>
          <p:cNvPr id="5" name="Picture 4"/>
          <p:cNvPicPr>
            <a:picLocks noChangeAspect="1"/>
          </p:cNvPicPr>
          <p:nvPr/>
        </p:nvPicPr>
        <p:blipFill>
          <a:blip r:embed="rId5"/>
          <a:stretch>
            <a:fillRect/>
          </a:stretch>
        </p:blipFill>
        <p:spPr>
          <a:xfrm>
            <a:off x="537881" y="3479426"/>
            <a:ext cx="4504765" cy="3378574"/>
          </a:xfrm>
          <a:prstGeom prst="rect">
            <a:avLst/>
          </a:prstGeom>
        </p:spPr>
      </p:pic>
      <p:sp>
        <p:nvSpPr>
          <p:cNvPr id="7" name="Title 1"/>
          <p:cNvSpPr txBox="1">
            <a:spLocks/>
          </p:cNvSpPr>
          <p:nvPr/>
        </p:nvSpPr>
        <p:spPr>
          <a:xfrm>
            <a:off x="5567082" y="4708525"/>
            <a:ext cx="5889812"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Scottish Poppy Appeal</a:t>
            </a:r>
          </a:p>
          <a:p>
            <a:pPr algn="ctr"/>
            <a:r>
              <a:rPr lang="en-US" sz="2800" dirty="0" smtClean="0"/>
              <a:t>(est. 1926)</a:t>
            </a:r>
            <a:endParaRPr lang="en-US" sz="2800" dirty="0"/>
          </a:p>
        </p:txBody>
      </p:sp>
    </p:spTree>
    <p:extLst>
      <p:ext uri="{BB962C8B-B14F-4D97-AF65-F5344CB8AC3E}">
        <p14:creationId xmlns:p14="http://schemas.microsoft.com/office/powerpoint/2010/main" val="394238308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623677" y="1690688"/>
            <a:ext cx="6944646" cy="5208485"/>
          </a:xfrm>
          <a:prstGeom prst="rect">
            <a:avLst/>
          </a:prstGeom>
        </p:spPr>
      </p:pic>
      <p:sp>
        <p:nvSpPr>
          <p:cNvPr id="3" name="Title 1"/>
          <p:cNvSpPr txBox="1">
            <a:spLocks/>
          </p:cNvSpPr>
          <p:nvPr/>
        </p:nvSpPr>
        <p:spPr>
          <a:xfrm>
            <a:off x="1530760" y="365125"/>
            <a:ext cx="91304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White Poppy (est. by Women’s Cooperative Guild, 1933)</a:t>
            </a:r>
            <a:endParaRPr lang="en-US" dirty="0"/>
          </a:p>
        </p:txBody>
      </p:sp>
      <p:pic>
        <p:nvPicPr>
          <p:cNvPr id="4" name="Picture 3"/>
          <p:cNvPicPr>
            <a:picLocks noChangeAspect="1"/>
          </p:cNvPicPr>
          <p:nvPr/>
        </p:nvPicPr>
        <p:blipFill>
          <a:blip r:embed="rId4"/>
          <a:stretch>
            <a:fillRect/>
          </a:stretch>
        </p:blipFill>
        <p:spPr>
          <a:xfrm>
            <a:off x="8658990" y="1690688"/>
            <a:ext cx="3533010" cy="1730938"/>
          </a:xfrm>
          <a:prstGeom prst="rect">
            <a:avLst/>
          </a:prstGeom>
        </p:spPr>
      </p:pic>
      <p:pic>
        <p:nvPicPr>
          <p:cNvPr id="5" name="Picture 4"/>
          <p:cNvPicPr>
            <a:picLocks noChangeAspect="1"/>
          </p:cNvPicPr>
          <p:nvPr/>
        </p:nvPicPr>
        <p:blipFill>
          <a:blip r:embed="rId5"/>
          <a:stretch>
            <a:fillRect/>
          </a:stretch>
        </p:blipFill>
        <p:spPr>
          <a:xfrm>
            <a:off x="0" y="1690688"/>
            <a:ext cx="3653742" cy="2733828"/>
          </a:xfrm>
          <a:prstGeom prst="rect">
            <a:avLst/>
          </a:prstGeom>
        </p:spPr>
      </p:pic>
      <p:sp>
        <p:nvSpPr>
          <p:cNvPr id="6" name="Rectangle 5"/>
          <p:cNvSpPr/>
          <p:nvPr/>
        </p:nvSpPr>
        <p:spPr>
          <a:xfrm>
            <a:off x="238876" y="4424516"/>
            <a:ext cx="1456574" cy="1754326"/>
          </a:xfrm>
          <a:prstGeom prst="rect">
            <a:avLst/>
          </a:prstGeom>
        </p:spPr>
        <p:txBody>
          <a:bodyPr wrap="square">
            <a:spAutoFit/>
          </a:bodyPr>
          <a:lstStyle/>
          <a:p>
            <a:r>
              <a:rPr lang="en-US" dirty="0"/>
              <a:t>A</a:t>
            </a:r>
            <a:r>
              <a:rPr lang="en-US" dirty="0" smtClean="0"/>
              <a:t>lternative Armistice ceremony in Regents Park, November 11 1938</a:t>
            </a:r>
            <a:endParaRPr lang="en-US" dirty="0"/>
          </a:p>
        </p:txBody>
      </p:sp>
      <p:pic>
        <p:nvPicPr>
          <p:cNvPr id="7" name="Picture 6"/>
          <p:cNvPicPr>
            <a:picLocks noChangeAspect="1"/>
          </p:cNvPicPr>
          <p:nvPr/>
        </p:nvPicPr>
        <p:blipFill>
          <a:blip r:embed="rId6"/>
          <a:stretch>
            <a:fillRect/>
          </a:stretch>
        </p:blipFill>
        <p:spPr>
          <a:xfrm>
            <a:off x="9734550" y="3421626"/>
            <a:ext cx="2457450" cy="3453821"/>
          </a:xfrm>
          <a:prstGeom prst="rect">
            <a:avLst/>
          </a:prstGeom>
        </p:spPr>
      </p:pic>
    </p:spTree>
    <p:extLst>
      <p:ext uri="{BB962C8B-B14F-4D97-AF65-F5344CB8AC3E}">
        <p14:creationId xmlns:p14="http://schemas.microsoft.com/office/powerpoint/2010/main" val="167326816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221942" y="202708"/>
            <a:ext cx="6786282" cy="4515810"/>
          </a:xfrm>
          <a:prstGeom prst="rect">
            <a:avLst/>
          </a:prstGeom>
        </p:spPr>
      </p:pic>
      <p:sp>
        <p:nvSpPr>
          <p:cNvPr id="3" name="Rectangle 2"/>
          <p:cNvSpPr/>
          <p:nvPr/>
        </p:nvSpPr>
        <p:spPr>
          <a:xfrm>
            <a:off x="649941" y="5813647"/>
            <a:ext cx="11053483" cy="923330"/>
          </a:xfrm>
          <a:prstGeom prst="rect">
            <a:avLst/>
          </a:prstGeom>
        </p:spPr>
        <p:txBody>
          <a:bodyPr wrap="square">
            <a:spAutoFit/>
          </a:bodyPr>
          <a:lstStyle/>
          <a:p>
            <a:r>
              <a:rPr lang="en-US" dirty="0" smtClean="0"/>
              <a:t>‘Peace campaigners outraged after white poppy wreaths torn down from </a:t>
            </a:r>
            <a:r>
              <a:rPr lang="en-US" dirty="0" err="1" smtClean="0"/>
              <a:t>Aberystwyth</a:t>
            </a:r>
            <a:r>
              <a:rPr lang="en-US" dirty="0" smtClean="0"/>
              <a:t> War Memorial,’ </a:t>
            </a:r>
            <a:r>
              <a:rPr lang="en-US" i="1" dirty="0" smtClean="0"/>
              <a:t>Western Mail </a:t>
            </a:r>
            <a:r>
              <a:rPr lang="en-US" dirty="0" smtClean="0"/>
              <a:t>November 17 2014 (http://www.walesonline.co.uk/news/wales-news/peace-campaigners-outraged-after-white-8123699)</a:t>
            </a:r>
            <a:endParaRPr lang="en-US" dirty="0"/>
          </a:p>
        </p:txBody>
      </p:sp>
      <p:sp>
        <p:nvSpPr>
          <p:cNvPr id="4" name="Rectangle 3"/>
          <p:cNvSpPr/>
          <p:nvPr/>
        </p:nvSpPr>
        <p:spPr>
          <a:xfrm>
            <a:off x="6176683" y="4826094"/>
            <a:ext cx="5831541" cy="646331"/>
          </a:xfrm>
          <a:prstGeom prst="rect">
            <a:avLst/>
          </a:prstGeom>
        </p:spPr>
        <p:txBody>
          <a:bodyPr wrap="square">
            <a:spAutoFit/>
          </a:bodyPr>
          <a:lstStyle/>
          <a:p>
            <a:pPr algn="r"/>
            <a:r>
              <a:rPr lang="en-US" dirty="0" err="1" smtClean="0"/>
              <a:t>Councillor</a:t>
            </a:r>
            <a:r>
              <a:rPr lang="en-US" dirty="0" smtClean="0"/>
              <a:t> Jeff Smith laying the town council's white poppy wreath at the </a:t>
            </a:r>
            <a:r>
              <a:rPr lang="en-US" dirty="0" err="1" smtClean="0"/>
              <a:t>Aberystwyth</a:t>
            </a:r>
            <a:r>
              <a:rPr lang="en-US" dirty="0" smtClean="0"/>
              <a:t> war memorial</a:t>
            </a:r>
            <a:endParaRPr lang="en-US" dirty="0"/>
          </a:p>
        </p:txBody>
      </p:sp>
      <p:pic>
        <p:nvPicPr>
          <p:cNvPr id="5" name="Picture 4"/>
          <p:cNvPicPr>
            <a:picLocks noChangeAspect="1"/>
          </p:cNvPicPr>
          <p:nvPr/>
        </p:nvPicPr>
        <p:blipFill>
          <a:blip r:embed="rId4"/>
          <a:stretch>
            <a:fillRect/>
          </a:stretch>
        </p:blipFill>
        <p:spPr>
          <a:xfrm>
            <a:off x="676835" y="202708"/>
            <a:ext cx="3980329" cy="5307105"/>
          </a:xfrm>
          <a:prstGeom prst="rect">
            <a:avLst/>
          </a:prstGeom>
        </p:spPr>
      </p:pic>
    </p:spTree>
    <p:extLst>
      <p:ext uri="{BB962C8B-B14F-4D97-AF65-F5344CB8AC3E}">
        <p14:creationId xmlns:p14="http://schemas.microsoft.com/office/powerpoint/2010/main" val="21332550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3" name="Content Placeholder 2"/>
          <p:cNvSpPr>
            <a:spLocks noGrp="1"/>
          </p:cNvSpPr>
          <p:nvPr>
            <p:ph idx="1"/>
          </p:nvPr>
        </p:nvSpPr>
        <p:spPr/>
        <p:txBody>
          <a:bodyPr/>
          <a:lstStyle/>
          <a:p>
            <a:endParaRPr lang="en-US"/>
          </a:p>
        </p:txBody>
      </p:sp>
      <p:sp>
        <p:nvSpPr>
          <p:cNvPr id="8" name="Rectangle 7"/>
          <p:cNvSpPr/>
          <p:nvPr/>
        </p:nvSpPr>
        <p:spPr>
          <a:xfrm>
            <a:off x="7564772" y="1609832"/>
            <a:ext cx="3034680" cy="646331"/>
          </a:xfrm>
          <a:prstGeom prst="rect">
            <a:avLst/>
          </a:prstGeom>
        </p:spPr>
        <p:txBody>
          <a:bodyPr wrap="square">
            <a:spAutoFit/>
          </a:bodyPr>
          <a:lstStyle/>
          <a:p>
            <a:r>
              <a:rPr lang="en-US" dirty="0"/>
              <a:t>World Cup Qualifier England  v Scotland, November 11 2016</a:t>
            </a:r>
          </a:p>
        </p:txBody>
      </p:sp>
      <p:pic>
        <p:nvPicPr>
          <p:cNvPr id="7" name="Content Placeholder 5"/>
          <p:cNvPicPr>
            <a:picLocks noChangeAspect="1"/>
          </p:cNvPicPr>
          <p:nvPr/>
        </p:nvPicPr>
        <p:blipFill>
          <a:blip r:embed="rId3"/>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419066462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3" name="Content Placeholder 2"/>
          <p:cNvSpPr>
            <a:spLocks noGrp="1"/>
          </p:cNvSpPr>
          <p:nvPr>
            <p:ph idx="1"/>
          </p:nvPr>
        </p:nvSpPr>
        <p:spPr>
          <a:xfrm>
            <a:off x="838200" y="1865966"/>
            <a:ext cx="10515600" cy="4351338"/>
          </a:xfrm>
        </p:spPr>
        <p:txBody>
          <a:bodyPr/>
          <a:lstStyle/>
          <a:p>
            <a:r>
              <a:rPr lang="en-US" dirty="0" smtClean="0"/>
              <a:t>England v Scotland</a:t>
            </a:r>
          </a:p>
          <a:p>
            <a:endParaRPr lang="en-US" dirty="0"/>
          </a:p>
        </p:txBody>
      </p:sp>
      <p:sp>
        <p:nvSpPr>
          <p:cNvPr id="5" name="Rectangle 4"/>
          <p:cNvSpPr/>
          <p:nvPr/>
        </p:nvSpPr>
        <p:spPr>
          <a:xfrm>
            <a:off x="2533328" y="5874648"/>
            <a:ext cx="4104456" cy="646331"/>
          </a:xfrm>
          <a:prstGeom prst="rect">
            <a:avLst/>
          </a:prstGeom>
        </p:spPr>
        <p:txBody>
          <a:bodyPr wrap="square">
            <a:spAutoFit/>
          </a:bodyPr>
          <a:lstStyle/>
          <a:p>
            <a:r>
              <a:rPr lang="en-US" dirty="0"/>
              <a:t>Euro 2000 play-off, </a:t>
            </a:r>
            <a:r>
              <a:rPr lang="en-US" dirty="0" smtClean="0"/>
              <a:t>England  v Scotland, November </a:t>
            </a:r>
            <a:r>
              <a:rPr lang="en-US" dirty="0"/>
              <a:t>13, 17 </a:t>
            </a:r>
            <a:r>
              <a:rPr lang="en-US" dirty="0" smtClean="0"/>
              <a:t>1999</a:t>
            </a:r>
            <a:endParaRPr lang="en-US" dirty="0"/>
          </a:p>
        </p:txBody>
      </p:sp>
      <p:pic>
        <p:nvPicPr>
          <p:cNvPr id="7" name="Picture 6"/>
          <p:cNvPicPr>
            <a:picLocks noChangeAspect="1"/>
          </p:cNvPicPr>
          <p:nvPr/>
        </p:nvPicPr>
        <p:blipFill>
          <a:blip r:embed="rId3"/>
          <a:stretch>
            <a:fillRect/>
          </a:stretch>
        </p:blipFill>
        <p:spPr>
          <a:xfrm>
            <a:off x="7088696" y="3281469"/>
            <a:ext cx="4716016" cy="3500168"/>
          </a:xfrm>
          <a:prstGeom prst="rect">
            <a:avLst/>
          </a:prstGeom>
        </p:spPr>
      </p:pic>
      <p:sp>
        <p:nvSpPr>
          <p:cNvPr id="8" name="Rectangle 7"/>
          <p:cNvSpPr/>
          <p:nvPr/>
        </p:nvSpPr>
        <p:spPr>
          <a:xfrm>
            <a:off x="7564772" y="1609832"/>
            <a:ext cx="3034680" cy="646331"/>
          </a:xfrm>
          <a:prstGeom prst="rect">
            <a:avLst/>
          </a:prstGeom>
        </p:spPr>
        <p:txBody>
          <a:bodyPr wrap="square">
            <a:spAutoFit/>
          </a:bodyPr>
          <a:lstStyle/>
          <a:p>
            <a:r>
              <a:rPr lang="en-US" dirty="0"/>
              <a:t>World Cup </a:t>
            </a:r>
            <a:r>
              <a:rPr lang="en-US" dirty="0" smtClean="0"/>
              <a:t>Qualifier, </a:t>
            </a:r>
            <a:r>
              <a:rPr lang="en-US" dirty="0"/>
              <a:t>England  v Scotland, November 11 2016</a:t>
            </a:r>
          </a:p>
        </p:txBody>
      </p:sp>
      <p:pic>
        <p:nvPicPr>
          <p:cNvPr id="9" name="Content Placeholder 5"/>
          <p:cNvPicPr>
            <a:picLocks noChangeAspect="1"/>
          </p:cNvPicPr>
          <p:nvPr/>
        </p:nvPicPr>
        <p:blipFill>
          <a:blip r:embed="rId4"/>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339214727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50100" t="51885" b="24214"/>
          <a:stretch/>
        </p:blipFill>
        <p:spPr>
          <a:xfrm>
            <a:off x="3415555" y="376517"/>
            <a:ext cx="6360458" cy="5341064"/>
          </a:xfrm>
          <a:prstGeom prst="rect">
            <a:avLst/>
          </a:prstGeom>
        </p:spPr>
      </p:pic>
      <p:sp>
        <p:nvSpPr>
          <p:cNvPr id="3" name="Rectangle 2"/>
          <p:cNvSpPr/>
          <p:nvPr/>
        </p:nvSpPr>
        <p:spPr>
          <a:xfrm>
            <a:off x="1121430" y="5866509"/>
            <a:ext cx="10658193" cy="1200329"/>
          </a:xfrm>
          <a:prstGeom prst="rect">
            <a:avLst/>
          </a:prstGeom>
        </p:spPr>
        <p:txBody>
          <a:bodyPr wrap="square">
            <a:spAutoFit/>
          </a:bodyPr>
          <a:lstStyle/>
          <a:p>
            <a:r>
              <a:rPr lang="en-US" dirty="0" smtClean="0"/>
              <a:t>David Squires on … football and Remembrance Day, </a:t>
            </a:r>
            <a:r>
              <a:rPr lang="en-US" i="1" dirty="0" smtClean="0"/>
              <a:t>The Guardian</a:t>
            </a:r>
            <a:r>
              <a:rPr lang="en-US" dirty="0" smtClean="0"/>
              <a:t>, November 10 2016 (</a:t>
            </a:r>
            <a:r>
              <a:rPr lang="en-US" dirty="0" smtClean="0">
                <a:hlinkClick r:id="rId4"/>
              </a:rPr>
              <a:t>https://www.theguardian.com/football/picture/2015/nov/10/david-squires-on-football-and-remembrance-day</a:t>
            </a:r>
            <a:r>
              <a:rPr lang="en-US" dirty="0"/>
              <a:t>)</a:t>
            </a:r>
            <a:endParaRPr lang="en-US" dirty="0" smtClean="0"/>
          </a:p>
          <a:p>
            <a:r>
              <a:rPr lang="en-US" dirty="0" smtClean="0"/>
              <a:t> </a:t>
            </a:r>
          </a:p>
          <a:p>
            <a:r>
              <a:rPr lang="en-US" dirty="0" smtClean="0"/>
              <a:t> </a:t>
            </a:r>
            <a:endParaRPr lang="en-US" dirty="0"/>
          </a:p>
        </p:txBody>
      </p:sp>
    </p:spTree>
    <p:extLst>
      <p:ext uri="{BB962C8B-B14F-4D97-AF65-F5344CB8AC3E}">
        <p14:creationId xmlns:p14="http://schemas.microsoft.com/office/powerpoint/2010/main" val="46032385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5"/>
            <a:ext cx="12192000" cy="4174129"/>
          </a:xfrm>
          <a:prstGeom prst="rect">
            <a:avLst/>
          </a:prstGeom>
          <a:noFill/>
        </p:spPr>
        <p:txBody>
          <a:bodyPr wrap="square" lIns="540000" tIns="360000" rIns="540000" bIns="360000" rtlCol="0">
            <a:spAutoFit/>
          </a:bodyPr>
          <a:lstStyle/>
          <a:p>
            <a:r>
              <a:rPr lang="en-GB" b="1" dirty="0">
                <a:solidFill>
                  <a:prstClr val="black"/>
                </a:solidFill>
              </a:rPr>
              <a:t>World War One Centenary </a:t>
            </a:r>
          </a:p>
          <a:p>
            <a:endParaRPr lang="en-GB" sz="1600" b="1" dirty="0">
              <a:solidFill>
                <a:prstClr val="black"/>
              </a:solidFill>
            </a:endParaRPr>
          </a:p>
          <a:p>
            <a:pPr marL="342900" indent="-342900">
              <a:buFont typeface="Arial" panose="020B0604020202020204" pitchFamily="34" charset="0"/>
              <a:buChar char="•"/>
            </a:pPr>
            <a:r>
              <a:rPr lang="en-GB" dirty="0">
                <a:solidFill>
                  <a:prstClr val="black"/>
                </a:solidFill>
              </a:rPr>
              <a:t>Michael Gove, ‘Why does the Left insist on belittling true British heroes?’ </a:t>
            </a:r>
            <a:r>
              <a:rPr lang="en-GB" i="1" dirty="0">
                <a:solidFill>
                  <a:prstClr val="black"/>
                </a:solidFill>
              </a:rPr>
              <a:t>The Daily Mail</a:t>
            </a:r>
            <a:r>
              <a:rPr lang="en-GB" dirty="0">
                <a:solidFill>
                  <a:prstClr val="black"/>
                </a:solidFill>
              </a:rPr>
              <a:t>, January 2 2014 (</a:t>
            </a:r>
            <a:r>
              <a:rPr lang="en-GB" u="sng" dirty="0">
                <a:solidFill>
                  <a:prstClr val="black"/>
                </a:solidFill>
                <a:hlinkClick r:id="rId2"/>
              </a:rPr>
              <a:t>http://www.dailymail.co.uk/debate/article-2532930/MICHAEL-GOVE-Why-does-Left-insist-belittling-true-British-heroes.html#ixzz3m69ehnXh</a:t>
            </a:r>
            <a:r>
              <a:rPr lang="en-GB" dirty="0">
                <a:solidFill>
                  <a:prstClr val="black"/>
                </a:solidFill>
              </a:rPr>
              <a:t>; accessed October 21 2015)</a:t>
            </a:r>
          </a:p>
          <a:p>
            <a:pPr marL="342900" indent="-342900">
              <a:buFont typeface="Arial" panose="020B0604020202020204" pitchFamily="34" charset="0"/>
              <a:buChar char="•"/>
            </a:pPr>
            <a:r>
              <a:rPr lang="en-GB" dirty="0" err="1">
                <a:solidFill>
                  <a:prstClr val="black"/>
                </a:solidFill>
              </a:rPr>
              <a:t>Tristram</a:t>
            </a:r>
            <a:r>
              <a:rPr lang="en-GB" dirty="0">
                <a:solidFill>
                  <a:prstClr val="black"/>
                </a:solidFill>
              </a:rPr>
              <a:t> Hunt, ‘Michael Gove, using history for politicking is tawdry,’ </a:t>
            </a:r>
            <a:r>
              <a:rPr lang="en-GB" i="1" dirty="0">
                <a:solidFill>
                  <a:prstClr val="black"/>
                </a:solidFill>
              </a:rPr>
              <a:t>The Guardian </a:t>
            </a:r>
            <a:r>
              <a:rPr lang="en-GB" dirty="0">
                <a:solidFill>
                  <a:prstClr val="black"/>
                </a:solidFill>
              </a:rPr>
              <a:t>online, January 4 2015  (</a:t>
            </a:r>
            <a:r>
              <a:rPr lang="en-GB" u="sng" dirty="0">
                <a:solidFill>
                  <a:prstClr val="black"/>
                </a:solidFill>
                <a:hlinkClick r:id="rId3"/>
              </a:rPr>
              <a:t>http://www.theguardian.com/commentisfree/2014/jan/04/first-world-war-michael-gove-left-bashing-history</a:t>
            </a:r>
            <a:r>
              <a:rPr lang="en-GB" dirty="0">
                <a:solidFill>
                  <a:prstClr val="black"/>
                </a:solidFill>
              </a:rPr>
              <a:t>; accessed October 21 2015)</a:t>
            </a:r>
          </a:p>
          <a:p>
            <a:pPr lvl="1" algn="just"/>
            <a:endParaRPr lang="en-GB" b="1" dirty="0">
              <a:solidFill>
                <a:prstClr val="black"/>
              </a:solidFill>
              <a:ea typeface="Calibri"/>
              <a:cs typeface="Times New Roman"/>
            </a:endParaRPr>
          </a:p>
          <a:p>
            <a:endParaRPr lang="en-GB" sz="1600" dirty="0">
              <a:solidFill>
                <a:prstClr val="black"/>
              </a:solidFill>
            </a:endParaRPr>
          </a:p>
          <a:p>
            <a:endParaRPr lang="en-GB" sz="1600" dirty="0">
              <a:solidFill>
                <a:prstClr val="black"/>
              </a:solidFill>
            </a:endParaRPr>
          </a:p>
          <a:p>
            <a:endParaRPr lang="en-GB" sz="1600" dirty="0">
              <a:solidFill>
                <a:prstClr val="black"/>
              </a:solidFill>
            </a:endParaRPr>
          </a:p>
          <a:p>
            <a:endParaRPr lang="en-GB" sz="1600" dirty="0">
              <a:solidFill>
                <a:prstClr val="black"/>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0273" y="2780928"/>
            <a:ext cx="3985287" cy="2391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056" y="2780929"/>
            <a:ext cx="3312368" cy="280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7576" y="5127208"/>
            <a:ext cx="12084424" cy="1829211"/>
          </a:xfrm>
          <a:prstGeom prst="rect">
            <a:avLst/>
          </a:prstGeom>
        </p:spPr>
        <p:txBody>
          <a:bodyPr wrap="square" lIns="360000" tIns="540000" rIns="360000" bIns="540000">
            <a:spAutoFit/>
          </a:bodyPr>
          <a:lstStyle/>
          <a:p>
            <a:pPr algn="ctr"/>
            <a:r>
              <a:rPr lang="en-GB" sz="1600" dirty="0">
                <a:solidFill>
                  <a:prstClr val="black"/>
                </a:solidFill>
                <a:ea typeface="Calibri"/>
                <a:cs typeface="Times New Roman"/>
              </a:rPr>
              <a:t>Michael Gove </a:t>
            </a:r>
            <a:r>
              <a:rPr lang="en-GB" sz="1600" dirty="0" smtClean="0">
                <a:solidFill>
                  <a:prstClr val="black"/>
                </a:solidFill>
                <a:ea typeface="Calibri"/>
                <a:cs typeface="Times New Roman"/>
              </a:rPr>
              <a:t>MP for Surrey Heath,  </a:t>
            </a:r>
            <a:r>
              <a:rPr lang="en-GB" sz="1600" dirty="0">
                <a:solidFill>
                  <a:prstClr val="black"/>
                </a:solidFill>
                <a:ea typeface="Calibri"/>
                <a:cs typeface="Times New Roman"/>
              </a:rPr>
              <a:t>Lord Chancellor and Secretary of State for </a:t>
            </a:r>
            <a:r>
              <a:rPr lang="en-GB" sz="1600" dirty="0" smtClean="0">
                <a:solidFill>
                  <a:prstClr val="black"/>
                </a:solidFill>
                <a:ea typeface="Calibri"/>
                <a:cs typeface="Times New Roman"/>
              </a:rPr>
              <a:t>Justice (2015–2016), Education </a:t>
            </a:r>
            <a:r>
              <a:rPr lang="en-GB" sz="1600" dirty="0">
                <a:solidFill>
                  <a:prstClr val="black"/>
                </a:solidFill>
                <a:ea typeface="Calibri"/>
                <a:cs typeface="Times New Roman"/>
              </a:rPr>
              <a:t>Secretary  (2010–2014); </a:t>
            </a:r>
            <a:r>
              <a:rPr lang="en-GB" sz="1600" dirty="0" err="1">
                <a:solidFill>
                  <a:prstClr val="black"/>
                </a:solidFill>
                <a:ea typeface="Calibri"/>
                <a:cs typeface="Times New Roman"/>
              </a:rPr>
              <a:t>Tristram</a:t>
            </a:r>
            <a:r>
              <a:rPr lang="en-GB" sz="1600" dirty="0">
                <a:solidFill>
                  <a:prstClr val="black"/>
                </a:solidFill>
                <a:ea typeface="Calibri"/>
                <a:cs typeface="Times New Roman"/>
              </a:rPr>
              <a:t> </a:t>
            </a:r>
            <a:r>
              <a:rPr lang="en-GB" sz="1600" dirty="0" smtClean="0">
                <a:solidFill>
                  <a:prstClr val="black"/>
                </a:solidFill>
                <a:ea typeface="Calibri"/>
                <a:cs typeface="Times New Roman"/>
              </a:rPr>
              <a:t>Hunt, MP for Stoke-on-Trent (2010–2017), Shadow </a:t>
            </a:r>
            <a:r>
              <a:rPr lang="en-GB" sz="1600" dirty="0">
                <a:solidFill>
                  <a:prstClr val="black"/>
                </a:solidFill>
                <a:ea typeface="Calibri"/>
                <a:cs typeface="Times New Roman"/>
              </a:rPr>
              <a:t>Secretary of State for Education (2013–2015), Senior Lecturer in Modern British History, Queen Mary,  University of </a:t>
            </a:r>
            <a:r>
              <a:rPr lang="en-GB" sz="1600" dirty="0" smtClean="0">
                <a:solidFill>
                  <a:prstClr val="black"/>
                </a:solidFill>
                <a:ea typeface="Calibri"/>
                <a:cs typeface="Times New Roman"/>
              </a:rPr>
              <a:t>London, </a:t>
            </a:r>
            <a:r>
              <a:rPr lang="en-US" sz="1600" dirty="0" smtClean="0">
                <a:solidFill>
                  <a:prstClr val="black"/>
                </a:solidFill>
                <a:ea typeface="Calibri"/>
                <a:cs typeface="Times New Roman"/>
              </a:rPr>
              <a:t>Director of the Victoria and Albert Museum in London</a:t>
            </a:r>
            <a:endParaRPr lang="en-GB" b="1" dirty="0">
              <a:solidFill>
                <a:prstClr val="black"/>
              </a:solidFill>
              <a:ea typeface="Calibri"/>
              <a:cs typeface="Times New Roman"/>
            </a:endParaRPr>
          </a:p>
        </p:txBody>
      </p:sp>
    </p:spTree>
    <p:extLst>
      <p:ext uri="{BB962C8B-B14F-4D97-AF65-F5344CB8AC3E}">
        <p14:creationId xmlns:p14="http://schemas.microsoft.com/office/powerpoint/2010/main" val="336802625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5"/>
            <a:ext cx="12192000" cy="4174129"/>
          </a:xfrm>
          <a:prstGeom prst="rect">
            <a:avLst/>
          </a:prstGeom>
          <a:noFill/>
        </p:spPr>
        <p:txBody>
          <a:bodyPr wrap="square" lIns="540000" tIns="360000" rIns="540000" bIns="360000" rtlCol="0">
            <a:spAutoFit/>
          </a:bodyPr>
          <a:lstStyle/>
          <a:p>
            <a:r>
              <a:rPr lang="en-GB" b="1" dirty="0">
                <a:solidFill>
                  <a:prstClr val="black"/>
                </a:solidFill>
              </a:rPr>
              <a:t>World War One Centenary </a:t>
            </a:r>
          </a:p>
          <a:p>
            <a:endParaRPr lang="en-GB" sz="1600" b="1" dirty="0">
              <a:solidFill>
                <a:prstClr val="black"/>
              </a:solidFill>
            </a:endParaRPr>
          </a:p>
          <a:p>
            <a:pPr marL="285750" indent="-285750" algn="just">
              <a:buFont typeface="Arial" panose="020B0604020202020204" pitchFamily="34" charset="0"/>
              <a:buChar char="•"/>
            </a:pPr>
            <a:r>
              <a:rPr lang="en-GB" b="1" dirty="0" smtClean="0">
                <a:solidFill>
                  <a:prstClr val="black"/>
                </a:solidFill>
              </a:rPr>
              <a:t>In what ways do the two articles differ in their attitude to the First World War, and why?</a:t>
            </a:r>
            <a:endParaRPr lang="en-GB" dirty="0" smtClean="0">
              <a:solidFill>
                <a:prstClr val="black"/>
              </a:solidFill>
            </a:endParaRPr>
          </a:p>
          <a:p>
            <a:pPr marL="285750" indent="-285750" algn="just">
              <a:buFont typeface="Arial" panose="020B0604020202020204" pitchFamily="34" charset="0"/>
              <a:buChar char="•"/>
            </a:pPr>
            <a:endParaRPr lang="en-GB" dirty="0" smtClean="0">
              <a:solidFill>
                <a:prstClr val="black"/>
              </a:solidFill>
            </a:endParaRPr>
          </a:p>
          <a:p>
            <a:pPr marL="285750" indent="-285750" algn="just">
              <a:buFont typeface="Arial" panose="020B0604020202020204" pitchFamily="34" charset="0"/>
              <a:buChar char="•"/>
            </a:pPr>
            <a:r>
              <a:rPr lang="en-GB" b="1" dirty="0" smtClean="0">
                <a:solidFill>
                  <a:prstClr val="black"/>
                </a:solidFill>
              </a:rPr>
              <a:t>Whose point-of-view are you more sympathetic to, and why?</a:t>
            </a:r>
            <a:endParaRPr lang="en-GB" dirty="0" smtClean="0">
              <a:solidFill>
                <a:prstClr val="black"/>
              </a:solidFill>
            </a:endParaRPr>
          </a:p>
          <a:p>
            <a:pPr marL="285750" indent="-285750" algn="just">
              <a:buFont typeface="Arial" panose="020B0604020202020204" pitchFamily="34" charset="0"/>
              <a:buChar char="•"/>
            </a:pPr>
            <a:endParaRPr lang="en-GB" dirty="0" smtClean="0">
              <a:solidFill>
                <a:prstClr val="black"/>
              </a:solidFill>
            </a:endParaRPr>
          </a:p>
          <a:p>
            <a:pPr marL="285750" indent="-285750" algn="just">
              <a:buFont typeface="Arial" panose="020B0604020202020204" pitchFamily="34" charset="0"/>
              <a:buChar char="•"/>
            </a:pPr>
            <a:r>
              <a:rPr lang="en-GB" b="1" dirty="0" smtClean="0">
                <a:solidFill>
                  <a:prstClr val="black"/>
                </a:solidFill>
              </a:rPr>
              <a:t>What are your responses to Gove’s points about how World War One is represented a) in popular culture, and b) the UK education system?</a:t>
            </a:r>
            <a:endParaRPr lang="en-GB" sz="1600" dirty="0" smtClean="0">
              <a:solidFill>
                <a:prstClr val="black"/>
              </a:solidFill>
            </a:endParaRPr>
          </a:p>
          <a:p>
            <a:pPr lvl="1" algn="just"/>
            <a:endParaRPr lang="en-GB" b="1" dirty="0">
              <a:solidFill>
                <a:prstClr val="black"/>
              </a:solidFill>
              <a:ea typeface="Calibri"/>
              <a:cs typeface="Times New Roman"/>
            </a:endParaRPr>
          </a:p>
          <a:p>
            <a:endParaRPr lang="en-GB" sz="1600" dirty="0">
              <a:solidFill>
                <a:prstClr val="black"/>
              </a:solidFill>
            </a:endParaRPr>
          </a:p>
          <a:p>
            <a:endParaRPr lang="en-GB" sz="1600" dirty="0">
              <a:solidFill>
                <a:prstClr val="black"/>
              </a:solidFill>
            </a:endParaRPr>
          </a:p>
          <a:p>
            <a:endParaRPr lang="en-GB" sz="1600" dirty="0">
              <a:solidFill>
                <a:prstClr val="black"/>
              </a:solidFill>
            </a:endParaRPr>
          </a:p>
          <a:p>
            <a:endParaRPr lang="en-GB" sz="1600" dirty="0">
              <a:solidFill>
                <a:prstClr val="black"/>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0273" y="2780928"/>
            <a:ext cx="3985287" cy="2391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056" y="2780929"/>
            <a:ext cx="3312368" cy="280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7576" y="5127208"/>
            <a:ext cx="12084424" cy="1829211"/>
          </a:xfrm>
          <a:prstGeom prst="rect">
            <a:avLst/>
          </a:prstGeom>
        </p:spPr>
        <p:txBody>
          <a:bodyPr wrap="square" lIns="360000" tIns="540000" rIns="360000" bIns="540000">
            <a:spAutoFit/>
          </a:bodyPr>
          <a:lstStyle/>
          <a:p>
            <a:pPr algn="ctr"/>
            <a:r>
              <a:rPr lang="en-GB" sz="1600" dirty="0">
                <a:solidFill>
                  <a:prstClr val="black"/>
                </a:solidFill>
                <a:ea typeface="Calibri"/>
                <a:cs typeface="Times New Roman"/>
              </a:rPr>
              <a:t>Michael Gove </a:t>
            </a:r>
            <a:r>
              <a:rPr lang="en-GB" sz="1600" dirty="0" smtClean="0">
                <a:solidFill>
                  <a:prstClr val="black"/>
                </a:solidFill>
                <a:ea typeface="Calibri"/>
                <a:cs typeface="Times New Roman"/>
              </a:rPr>
              <a:t>MP for Surrey Heath,  </a:t>
            </a:r>
            <a:r>
              <a:rPr lang="en-GB" sz="1600" dirty="0">
                <a:solidFill>
                  <a:prstClr val="black"/>
                </a:solidFill>
                <a:ea typeface="Calibri"/>
                <a:cs typeface="Times New Roman"/>
              </a:rPr>
              <a:t>Lord Chancellor and Secretary of State for </a:t>
            </a:r>
            <a:r>
              <a:rPr lang="en-GB" sz="1600" dirty="0" smtClean="0">
                <a:solidFill>
                  <a:prstClr val="black"/>
                </a:solidFill>
                <a:ea typeface="Calibri"/>
                <a:cs typeface="Times New Roman"/>
              </a:rPr>
              <a:t>Justice (2015–2016), Education </a:t>
            </a:r>
            <a:r>
              <a:rPr lang="en-GB" sz="1600" dirty="0">
                <a:solidFill>
                  <a:prstClr val="black"/>
                </a:solidFill>
                <a:ea typeface="Calibri"/>
                <a:cs typeface="Times New Roman"/>
              </a:rPr>
              <a:t>Secretary  (2010–2014); </a:t>
            </a:r>
            <a:r>
              <a:rPr lang="en-GB" sz="1600" dirty="0" err="1">
                <a:solidFill>
                  <a:prstClr val="black"/>
                </a:solidFill>
                <a:ea typeface="Calibri"/>
                <a:cs typeface="Times New Roman"/>
              </a:rPr>
              <a:t>Tristram</a:t>
            </a:r>
            <a:r>
              <a:rPr lang="en-GB" sz="1600" dirty="0">
                <a:solidFill>
                  <a:prstClr val="black"/>
                </a:solidFill>
                <a:ea typeface="Calibri"/>
                <a:cs typeface="Times New Roman"/>
              </a:rPr>
              <a:t> </a:t>
            </a:r>
            <a:r>
              <a:rPr lang="en-GB" sz="1600" dirty="0" smtClean="0">
                <a:solidFill>
                  <a:prstClr val="black"/>
                </a:solidFill>
                <a:ea typeface="Calibri"/>
                <a:cs typeface="Times New Roman"/>
              </a:rPr>
              <a:t>Hunt, MP for Stoke-on-Trent (2010–2017), Shadow </a:t>
            </a:r>
            <a:r>
              <a:rPr lang="en-GB" sz="1600" dirty="0">
                <a:solidFill>
                  <a:prstClr val="black"/>
                </a:solidFill>
                <a:ea typeface="Calibri"/>
                <a:cs typeface="Times New Roman"/>
              </a:rPr>
              <a:t>Secretary of State for Education (2013–2015), Senior Lecturer in Modern British History, Queen Mary,  University of </a:t>
            </a:r>
            <a:r>
              <a:rPr lang="en-GB" sz="1600" dirty="0" smtClean="0">
                <a:solidFill>
                  <a:prstClr val="black"/>
                </a:solidFill>
                <a:ea typeface="Calibri"/>
                <a:cs typeface="Times New Roman"/>
              </a:rPr>
              <a:t>London, </a:t>
            </a:r>
            <a:r>
              <a:rPr lang="en-US" sz="1600" dirty="0" smtClean="0">
                <a:solidFill>
                  <a:prstClr val="black"/>
                </a:solidFill>
                <a:ea typeface="Calibri"/>
                <a:cs typeface="Times New Roman"/>
              </a:rPr>
              <a:t>Director of the Victoria and Albert Museum in London</a:t>
            </a:r>
            <a:endParaRPr lang="en-GB" b="1" dirty="0">
              <a:solidFill>
                <a:prstClr val="black"/>
              </a:solidFill>
              <a:ea typeface="Calibri"/>
              <a:cs typeface="Times New Roman"/>
            </a:endParaRPr>
          </a:p>
        </p:txBody>
      </p:sp>
    </p:spTree>
    <p:extLst>
      <p:ext uri="{BB962C8B-B14F-4D97-AF65-F5344CB8AC3E}">
        <p14:creationId xmlns:p14="http://schemas.microsoft.com/office/powerpoint/2010/main" val="333573003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4350" y="365125"/>
            <a:ext cx="8256290" cy="6232227"/>
          </a:xfrm>
        </p:spPr>
        <p:txBody>
          <a:bodyPr>
            <a:normAutofit/>
          </a:bodyPr>
          <a:lstStyle/>
          <a:p>
            <a:pPr marL="137160" indent="0" algn="just">
              <a:buNone/>
            </a:pPr>
            <a:r>
              <a:rPr lang="en-GB" dirty="0" smtClean="0"/>
              <a:t>“Our </a:t>
            </a:r>
            <a:r>
              <a:rPr lang="en-GB" dirty="0"/>
              <a:t>understanding of the war has been overlaid by </a:t>
            </a:r>
            <a:r>
              <a:rPr lang="en-GB" b="1" dirty="0"/>
              <a:t>misunderstandings, and misrepresentations </a:t>
            </a:r>
            <a:r>
              <a:rPr lang="en-GB" dirty="0"/>
              <a:t>which reflect an, at best, ambiguous attitude to this country  and, at worst, an unhappy compulsion on the part of some to denigrate virtues such as patriotism, honour and courage.</a:t>
            </a:r>
            <a:endParaRPr lang="en-US" dirty="0"/>
          </a:p>
          <a:p>
            <a:pPr marL="137160" indent="0" algn="just">
              <a:buNone/>
            </a:pPr>
            <a:r>
              <a:rPr lang="en-GB" dirty="0"/>
              <a:t>	</a:t>
            </a:r>
            <a:r>
              <a:rPr lang="en-GB" dirty="0" smtClean="0"/>
              <a:t>“The </a:t>
            </a:r>
            <a:r>
              <a:rPr lang="en-GB" dirty="0"/>
              <a:t>conflict has, for many, been seen through the fictional prism of dramas such as </a:t>
            </a:r>
            <a:r>
              <a:rPr lang="en-GB" i="1" dirty="0"/>
              <a:t>Oh! What a Lovely War</a:t>
            </a:r>
            <a:r>
              <a:rPr lang="en-GB" dirty="0"/>
              <a:t>, </a:t>
            </a:r>
            <a:r>
              <a:rPr lang="en-GB" i="1" dirty="0"/>
              <a:t>The </a:t>
            </a:r>
            <a:r>
              <a:rPr lang="en-GB" i="1" dirty="0" err="1"/>
              <a:t>Monocled</a:t>
            </a:r>
            <a:r>
              <a:rPr lang="en-GB" i="1" dirty="0"/>
              <a:t> Mutineer </a:t>
            </a:r>
            <a:r>
              <a:rPr lang="en-GB" dirty="0"/>
              <a:t>and </a:t>
            </a:r>
            <a:r>
              <a:rPr lang="en-GB" i="1" dirty="0"/>
              <a:t>Blackadder</a:t>
            </a:r>
            <a:r>
              <a:rPr lang="en-GB" dirty="0"/>
              <a:t>, as a misbegotten shambles – a series of catastrophic mistakes perpetrated by an out-of-touch elite. Even to this day there are Left-wing academics all too happy to feed those </a:t>
            </a:r>
            <a:r>
              <a:rPr lang="en-GB" dirty="0" smtClean="0"/>
              <a:t>myths.”</a:t>
            </a:r>
          </a:p>
          <a:p>
            <a:pPr>
              <a:buFontTx/>
              <a:buChar char="-"/>
            </a:pPr>
            <a:r>
              <a:rPr lang="en-GB" dirty="0" smtClean="0"/>
              <a:t>Michael </a:t>
            </a:r>
            <a:r>
              <a:rPr lang="en-GB" dirty="0"/>
              <a:t>Gove, ‘Why does the Left insist on belittling true British heroes?’ </a:t>
            </a:r>
            <a:r>
              <a:rPr lang="en-GB" i="1" dirty="0"/>
              <a:t>The Daily Mail</a:t>
            </a:r>
            <a:r>
              <a:rPr lang="en-GB" dirty="0"/>
              <a:t>, January 2 2014 </a:t>
            </a:r>
            <a:endParaRPr lang="en-GB" dirty="0" smtClean="0"/>
          </a:p>
          <a:p>
            <a:pPr>
              <a:buFontTx/>
              <a:buChar char="-"/>
            </a:pPr>
            <a:endParaRPr lang="en-GB" dirty="0" smtClean="0"/>
          </a:p>
          <a:p>
            <a:pPr marL="137160" indent="0">
              <a:buNone/>
            </a:pPr>
            <a:endParaRPr lang="en-US" dirty="0"/>
          </a:p>
          <a:p>
            <a:endParaRPr lang="en-US" dirty="0"/>
          </a:p>
        </p:txBody>
      </p:sp>
      <p:pic>
        <p:nvPicPr>
          <p:cNvPr id="6" name="Picture 5"/>
          <p:cNvPicPr>
            <a:picLocks noChangeAspect="1"/>
          </p:cNvPicPr>
          <p:nvPr/>
        </p:nvPicPr>
        <p:blipFill>
          <a:blip r:embed="rId3"/>
          <a:stretch>
            <a:fillRect/>
          </a:stretch>
        </p:blipFill>
        <p:spPr>
          <a:xfrm>
            <a:off x="9094490" y="1690688"/>
            <a:ext cx="1606482" cy="2829719"/>
          </a:xfrm>
          <a:prstGeom prst="rect">
            <a:avLst/>
          </a:prstGeom>
        </p:spPr>
      </p:pic>
    </p:spTree>
    <p:extLst>
      <p:ext uri="{BB962C8B-B14F-4D97-AF65-F5344CB8AC3E}">
        <p14:creationId xmlns:p14="http://schemas.microsoft.com/office/powerpoint/2010/main" val="176362803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5" y="0"/>
            <a:ext cx="3821716" cy="1896582"/>
          </a:xfrm>
          <a:prstGeom prst="rect">
            <a:avLst/>
          </a:prstGeom>
          <a:noFill/>
        </p:spPr>
        <p:txBody>
          <a:bodyPr wrap="square" lIns="540000" tIns="360000" rIns="540000" bIns="360000" rtlCol="0">
            <a:spAutoFit/>
          </a:bodyPr>
          <a:lstStyle/>
          <a:p>
            <a:r>
              <a:rPr lang="en-GB" i="1" dirty="0">
                <a:solidFill>
                  <a:prstClr val="black"/>
                </a:solidFill>
              </a:rPr>
              <a:t>Blackadder Goes Forth</a:t>
            </a:r>
          </a:p>
          <a:p>
            <a:r>
              <a:rPr lang="en-GB" b="1" i="1" dirty="0">
                <a:solidFill>
                  <a:prstClr val="black"/>
                </a:solidFill>
              </a:rPr>
              <a:t>While watching the episode, make notes on these issues</a:t>
            </a:r>
            <a:r>
              <a:rPr lang="en-GB" sz="2000" b="1" i="1" dirty="0">
                <a:solidFill>
                  <a:prstClr val="black"/>
                </a:solidFill>
              </a:rPr>
              <a:t>:</a:t>
            </a:r>
          </a:p>
          <a:p>
            <a:endParaRPr lang="en-GB" sz="2000" b="1" i="1" dirty="0">
              <a:solidFill>
                <a:prstClr val="black"/>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188" y="1542843"/>
            <a:ext cx="4065571" cy="2884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361759" y="1"/>
            <a:ext cx="7728641" cy="6759452"/>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800" dirty="0">
                <a:solidFill>
                  <a:prstClr val="black"/>
                </a:solidFill>
              </a:rPr>
              <a:t>What sort of image of the war does </a:t>
            </a:r>
            <a:r>
              <a:rPr lang="en-GB" sz="2800" i="1" dirty="0">
                <a:solidFill>
                  <a:prstClr val="black"/>
                </a:solidFill>
              </a:rPr>
              <a:t>Blackadder </a:t>
            </a:r>
            <a:r>
              <a:rPr lang="en-GB" sz="2800" dirty="0">
                <a:solidFill>
                  <a:prstClr val="black"/>
                </a:solidFill>
              </a:rPr>
              <a:t>convey?</a:t>
            </a:r>
          </a:p>
          <a:p>
            <a:pPr marL="342900" indent="-342900" algn="just">
              <a:buFont typeface="Arial" panose="020B0604020202020204" pitchFamily="34" charset="0"/>
              <a:buChar char="•"/>
            </a:pPr>
            <a:endParaRPr lang="en-GB" sz="2800" dirty="0">
              <a:solidFill>
                <a:prstClr val="black"/>
              </a:solidFill>
            </a:endParaRPr>
          </a:p>
          <a:p>
            <a:pPr marL="342900" indent="-342900" algn="just">
              <a:buFont typeface="Arial" panose="020B0604020202020204" pitchFamily="34" charset="0"/>
              <a:buChar char="•"/>
            </a:pPr>
            <a:r>
              <a:rPr lang="en-GB" sz="2800" dirty="0">
                <a:solidFill>
                  <a:prstClr val="black"/>
                </a:solidFill>
              </a:rPr>
              <a:t>Does </a:t>
            </a:r>
            <a:r>
              <a:rPr lang="en-GB" sz="2800" i="1" dirty="0">
                <a:solidFill>
                  <a:prstClr val="black"/>
                </a:solidFill>
              </a:rPr>
              <a:t>Blackadder </a:t>
            </a:r>
            <a:r>
              <a:rPr lang="en-GB" sz="2800" dirty="0">
                <a:solidFill>
                  <a:prstClr val="black"/>
                </a:solidFill>
              </a:rPr>
              <a:t>conform to  familiar images, tropes and stereotypes in representations of the war in other examples of popular culture and/or in commemorative practices</a:t>
            </a:r>
            <a:r>
              <a:rPr lang="en-GB" sz="2800" dirty="0" smtClean="0">
                <a:solidFill>
                  <a:prstClr val="black"/>
                </a:solidFill>
              </a:rPr>
              <a:t>? If so, in what ways?</a:t>
            </a:r>
            <a:endParaRPr lang="en-GB" sz="2800" dirty="0">
              <a:solidFill>
                <a:prstClr val="black"/>
              </a:solidFill>
            </a:endParaRPr>
          </a:p>
          <a:p>
            <a:pPr marL="342900" indent="-342900" algn="just">
              <a:buFont typeface="Arial" panose="020B0604020202020204" pitchFamily="34" charset="0"/>
              <a:buChar char="•"/>
            </a:pPr>
            <a:endParaRPr lang="en-GB" sz="2800" dirty="0">
              <a:solidFill>
                <a:prstClr val="black"/>
              </a:solidFill>
            </a:endParaRPr>
          </a:p>
          <a:p>
            <a:pPr marL="342900" indent="-342900" algn="just">
              <a:buFont typeface="Arial" panose="020B0604020202020204" pitchFamily="34" charset="0"/>
              <a:buChar char="•"/>
            </a:pPr>
            <a:r>
              <a:rPr lang="en-GB" sz="2800" i="1" dirty="0">
                <a:solidFill>
                  <a:prstClr val="black"/>
                </a:solidFill>
              </a:rPr>
              <a:t>Blackadder </a:t>
            </a:r>
            <a:r>
              <a:rPr lang="en-GB" sz="2800" dirty="0">
                <a:solidFill>
                  <a:prstClr val="black"/>
                </a:solidFill>
              </a:rPr>
              <a:t>is a television sitcom. Does this preclude it from saying anything meaningful about war and conflict?</a:t>
            </a:r>
            <a:endParaRPr lang="en-GB" sz="2800" i="1" dirty="0">
              <a:solidFill>
                <a:prstClr val="black"/>
              </a:solidFill>
            </a:endParaRPr>
          </a:p>
          <a:p>
            <a:pPr marL="342900" indent="-342900" algn="just">
              <a:buFont typeface="Arial" panose="020B0604020202020204" pitchFamily="34" charset="0"/>
              <a:buChar char="•"/>
            </a:pPr>
            <a:endParaRPr lang="en-GB" sz="2800" dirty="0">
              <a:solidFill>
                <a:prstClr val="black"/>
              </a:solidFill>
            </a:endParaRPr>
          </a:p>
        </p:txBody>
      </p:sp>
    </p:spTree>
    <p:extLst>
      <p:ext uri="{BB962C8B-B14F-4D97-AF65-F5344CB8AC3E}">
        <p14:creationId xmlns:p14="http://schemas.microsoft.com/office/powerpoint/2010/main" val="140420549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5" y="0"/>
            <a:ext cx="3821716" cy="1896582"/>
          </a:xfrm>
          <a:prstGeom prst="rect">
            <a:avLst/>
          </a:prstGeom>
          <a:noFill/>
        </p:spPr>
        <p:txBody>
          <a:bodyPr wrap="square" lIns="540000" tIns="360000" rIns="540000" bIns="360000" rtlCol="0">
            <a:spAutoFit/>
          </a:bodyPr>
          <a:lstStyle/>
          <a:p>
            <a:r>
              <a:rPr lang="en-GB" i="1" dirty="0">
                <a:solidFill>
                  <a:prstClr val="black"/>
                </a:solidFill>
              </a:rPr>
              <a:t>Blackadder Goes Forth</a:t>
            </a:r>
          </a:p>
          <a:p>
            <a:r>
              <a:rPr lang="en-GB" b="1" i="1" dirty="0">
                <a:solidFill>
                  <a:prstClr val="black"/>
                </a:solidFill>
              </a:rPr>
              <a:t>While watching the episode, make notes on these issues</a:t>
            </a:r>
            <a:r>
              <a:rPr lang="en-GB" sz="2000" b="1" i="1" dirty="0">
                <a:solidFill>
                  <a:prstClr val="black"/>
                </a:solidFill>
              </a:rPr>
              <a:t>:</a:t>
            </a:r>
          </a:p>
          <a:p>
            <a:endParaRPr lang="en-GB" sz="2000" b="1" i="1" dirty="0">
              <a:solidFill>
                <a:prstClr val="black"/>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188" y="1542843"/>
            <a:ext cx="4065571" cy="2884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361759" y="1"/>
            <a:ext cx="7728641" cy="7005673"/>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400" dirty="0" smtClean="0">
                <a:solidFill>
                  <a:prstClr val="black"/>
                </a:solidFill>
              </a:rPr>
              <a:t>Does </a:t>
            </a:r>
            <a:r>
              <a:rPr lang="en-GB" sz="2400" i="1" dirty="0">
                <a:solidFill>
                  <a:prstClr val="black"/>
                </a:solidFill>
              </a:rPr>
              <a:t>Blackadder </a:t>
            </a:r>
            <a:r>
              <a:rPr lang="en-GB" sz="2400" dirty="0">
                <a:solidFill>
                  <a:prstClr val="black"/>
                </a:solidFill>
              </a:rPr>
              <a:t>mount an historical interpretation of WWI? Might it be said to make an </a:t>
            </a:r>
            <a:r>
              <a:rPr lang="en-GB" sz="2400" i="1" dirty="0">
                <a:solidFill>
                  <a:prstClr val="black"/>
                </a:solidFill>
              </a:rPr>
              <a:t>argument</a:t>
            </a:r>
            <a:r>
              <a:rPr lang="en-GB" sz="2400" dirty="0">
                <a:solidFill>
                  <a:prstClr val="black"/>
                </a:solidFill>
              </a:rPr>
              <a:t> about the war, and if so what are its features</a:t>
            </a:r>
            <a:r>
              <a:rPr lang="en-GB" sz="2400" dirty="0" smtClean="0">
                <a:solidFill>
                  <a:prstClr val="black"/>
                </a:solidFill>
              </a:rPr>
              <a:t>?</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smtClean="0">
                <a:solidFill>
                  <a:prstClr val="black"/>
                </a:solidFill>
              </a:rPr>
              <a:t>Catriona Pennell </a:t>
            </a:r>
            <a:r>
              <a:rPr lang="en-GB" sz="2400" dirty="0">
                <a:solidFill>
                  <a:prstClr val="black"/>
                </a:solidFill>
              </a:rPr>
              <a:t>notes that </a:t>
            </a:r>
            <a:r>
              <a:rPr lang="en-GB" sz="2400" i="1" dirty="0">
                <a:solidFill>
                  <a:prstClr val="black"/>
                </a:solidFill>
              </a:rPr>
              <a:t>Blackadder Goes Forth </a:t>
            </a:r>
            <a:r>
              <a:rPr lang="en-GB" sz="2400" dirty="0">
                <a:solidFill>
                  <a:prstClr val="black"/>
                </a:solidFill>
              </a:rPr>
              <a:t>is often used in school-age history lessons. Why do you think this is the case, and is there anything problematic about it</a:t>
            </a:r>
            <a:r>
              <a:rPr lang="en-GB" sz="2400" dirty="0" smtClean="0">
                <a:solidFill>
                  <a:prstClr val="black"/>
                </a:solidFill>
              </a:rPr>
              <a:t>?</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smtClean="0">
                <a:solidFill>
                  <a:prstClr val="black"/>
                </a:solidFill>
              </a:rPr>
              <a:t>How does </a:t>
            </a:r>
            <a:r>
              <a:rPr lang="en-GB" sz="2400" i="1" dirty="0" smtClean="0">
                <a:solidFill>
                  <a:prstClr val="black"/>
                </a:solidFill>
              </a:rPr>
              <a:t>Blackadder Goes Forth </a:t>
            </a:r>
            <a:r>
              <a:rPr lang="en-GB" sz="2400" dirty="0" smtClean="0">
                <a:solidFill>
                  <a:prstClr val="black"/>
                </a:solidFill>
              </a:rPr>
              <a:t>relate to the historiographical debates surrounding WWI memory?</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smtClean="0">
                <a:solidFill>
                  <a:prstClr val="black"/>
                </a:solidFill>
              </a:rPr>
              <a:t>How does </a:t>
            </a:r>
            <a:r>
              <a:rPr lang="en-GB" sz="2400" i="1" dirty="0">
                <a:solidFill>
                  <a:prstClr val="black"/>
                </a:solidFill>
              </a:rPr>
              <a:t>Blackadder Goes Forth </a:t>
            </a:r>
            <a:r>
              <a:rPr lang="en-GB" sz="2400" dirty="0" smtClean="0">
                <a:solidFill>
                  <a:prstClr val="black"/>
                </a:solidFill>
              </a:rPr>
              <a:t>relate to Gove and Hunt’s arguments about WWI memory?</a:t>
            </a:r>
            <a:endParaRPr lang="en-GB" sz="2400" dirty="0">
              <a:solidFill>
                <a:prstClr val="black"/>
              </a:solidFill>
            </a:endParaRPr>
          </a:p>
          <a:p>
            <a:pPr marL="342900" indent="-342900" algn="just">
              <a:buFont typeface="Arial" panose="020B0604020202020204" pitchFamily="34" charset="0"/>
              <a:buChar char="•"/>
            </a:pPr>
            <a:endParaRPr lang="en-GB" sz="2400" dirty="0">
              <a:solidFill>
                <a:prstClr val="black"/>
              </a:solidFill>
            </a:endParaRPr>
          </a:p>
        </p:txBody>
      </p:sp>
    </p:spTree>
    <p:extLst>
      <p:ext uri="{BB962C8B-B14F-4D97-AF65-F5344CB8AC3E}">
        <p14:creationId xmlns:p14="http://schemas.microsoft.com/office/powerpoint/2010/main" val="414116353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5"/>
            <a:ext cx="12192000" cy="7621226"/>
          </a:xfrm>
          <a:prstGeom prst="rect">
            <a:avLst/>
          </a:prstGeom>
          <a:noFill/>
        </p:spPr>
        <p:txBody>
          <a:bodyPr wrap="square" lIns="540000" tIns="360000" rIns="540000" bIns="360000" rtlCol="0">
            <a:spAutoFit/>
          </a:bodyPr>
          <a:lstStyle/>
          <a:p>
            <a:pPr algn="just"/>
            <a:r>
              <a:rPr lang="en-GB" i="1" dirty="0" smtClean="0">
                <a:solidFill>
                  <a:prstClr val="black"/>
                </a:solidFill>
              </a:rPr>
              <a:t>Interpret the following quotation</a:t>
            </a:r>
            <a:r>
              <a:rPr lang="en-GB" dirty="0" smtClean="0">
                <a:solidFill>
                  <a:prstClr val="black"/>
                </a:solidFill>
              </a:rPr>
              <a:t>:</a:t>
            </a:r>
          </a:p>
          <a:p>
            <a:pPr algn="just"/>
            <a:endParaRPr lang="en-GB" sz="1050" dirty="0" smtClean="0">
              <a:solidFill>
                <a:prstClr val="black"/>
              </a:solidFill>
            </a:endParaRPr>
          </a:p>
          <a:p>
            <a:pPr algn="just"/>
            <a:r>
              <a:rPr lang="en-GB" sz="2400" dirty="0" smtClean="0">
                <a:solidFill>
                  <a:prstClr val="black"/>
                </a:solidFill>
              </a:rPr>
              <a:t>“P</a:t>
            </a:r>
            <a:r>
              <a:rPr lang="en-US" sz="2400" dirty="0" err="1" smtClean="0"/>
              <a:t>opular</a:t>
            </a:r>
            <a:r>
              <a:rPr lang="en-US" sz="2400" dirty="0" smtClean="0"/>
              <a:t> </a:t>
            </a:r>
            <a:r>
              <a:rPr lang="en-US" sz="2400" dirty="0"/>
              <a:t>media are </a:t>
            </a:r>
            <a:r>
              <a:rPr lang="en-US" sz="2400" dirty="0" smtClean="0"/>
              <a:t>often used </a:t>
            </a:r>
            <a:r>
              <a:rPr lang="en-US" sz="2400" dirty="0"/>
              <a:t>as teaching tools. </a:t>
            </a:r>
            <a:r>
              <a:rPr lang="en-US" sz="2400" i="1" dirty="0"/>
              <a:t>Blackadder Goes Forth </a:t>
            </a:r>
            <a:r>
              <a:rPr lang="en-US" sz="2400" dirty="0"/>
              <a:t>is </a:t>
            </a:r>
            <a:r>
              <a:rPr lang="en-US" sz="2400" dirty="0" smtClean="0"/>
              <a:t>commonly employed </a:t>
            </a:r>
            <a:r>
              <a:rPr lang="en-US" sz="2400" dirty="0"/>
              <a:t>as a primary source for the </a:t>
            </a:r>
            <a:r>
              <a:rPr lang="en-US" sz="2400" dirty="0" smtClean="0"/>
              <a:t>study of </a:t>
            </a:r>
            <a:r>
              <a:rPr lang="en-US" sz="2400" dirty="0"/>
              <a:t>the First World War. One teacher said on a </a:t>
            </a:r>
            <a:r>
              <a:rPr lang="en-US" sz="2400" dirty="0" smtClean="0"/>
              <a:t>History Teacher’s </a:t>
            </a:r>
            <a:r>
              <a:rPr lang="en-US" sz="2400" dirty="0"/>
              <a:t>Discussion Forum, “</a:t>
            </a:r>
            <a:r>
              <a:rPr lang="en-US" sz="2400" dirty="0" smtClean="0"/>
              <a:t>Whenever teaching </a:t>
            </a:r>
            <a:r>
              <a:rPr lang="en-US" sz="2400" dirty="0"/>
              <a:t>WW1 to Year </a:t>
            </a:r>
            <a:r>
              <a:rPr lang="en-US" sz="2400" dirty="0" smtClean="0"/>
              <a:t>9 students</a:t>
            </a:r>
            <a:r>
              <a:rPr lang="en-US" sz="2400" dirty="0"/>
              <a:t>, I’d </a:t>
            </a:r>
            <a:r>
              <a:rPr lang="en-US" sz="2400" dirty="0" smtClean="0"/>
              <a:t>consistently use </a:t>
            </a:r>
            <a:r>
              <a:rPr lang="en-US" sz="2400" dirty="0"/>
              <a:t>the final </a:t>
            </a:r>
            <a:r>
              <a:rPr lang="en-US" sz="2400" i="1" dirty="0" smtClean="0"/>
              <a:t>Blackadder </a:t>
            </a:r>
            <a:r>
              <a:rPr lang="en-US" sz="2400" dirty="0" smtClean="0"/>
              <a:t>episode—found </a:t>
            </a:r>
            <a:r>
              <a:rPr lang="en-US" sz="2400" dirty="0"/>
              <a:t>it </a:t>
            </a:r>
            <a:r>
              <a:rPr lang="en-US" sz="2400" dirty="0" smtClean="0"/>
              <a:t>always hit </a:t>
            </a:r>
            <a:r>
              <a:rPr lang="en-US" sz="2400" dirty="0"/>
              <a:t>exactly the right spot</a:t>
            </a:r>
          </a:p>
          <a:p>
            <a:pPr algn="just"/>
            <a:r>
              <a:rPr lang="en-US" sz="2400" dirty="0"/>
              <a:t>with Year 9s, </a:t>
            </a:r>
            <a:r>
              <a:rPr lang="en-US" sz="2400" dirty="0" smtClean="0"/>
              <a:t>illustrating the </a:t>
            </a:r>
            <a:r>
              <a:rPr lang="en-US" sz="2400" dirty="0"/>
              <a:t>futility of war</a:t>
            </a:r>
            <a:r>
              <a:rPr lang="en-US" sz="2400" dirty="0" smtClean="0"/>
              <a:t>.”</a:t>
            </a:r>
            <a:r>
              <a:rPr lang="en-US" sz="2400" dirty="0"/>
              <a:t> </a:t>
            </a:r>
            <a:r>
              <a:rPr lang="en-US" sz="2400" dirty="0" smtClean="0"/>
              <a:t>The use </a:t>
            </a:r>
            <a:r>
              <a:rPr lang="en-US" sz="2400" dirty="0"/>
              <a:t>of </a:t>
            </a:r>
            <a:r>
              <a:rPr lang="en-US" sz="2400" i="1" dirty="0"/>
              <a:t>Blackadder </a:t>
            </a:r>
            <a:r>
              <a:rPr lang="en-US" sz="2400" i="1" dirty="0" smtClean="0"/>
              <a:t>Goes Forth </a:t>
            </a:r>
            <a:r>
              <a:rPr lang="en-US" sz="2400" dirty="0"/>
              <a:t>as anything </a:t>
            </a:r>
            <a:r>
              <a:rPr lang="en-US" sz="2400" dirty="0" smtClean="0"/>
              <a:t>more than </a:t>
            </a:r>
            <a:r>
              <a:rPr lang="en-US" sz="2400" dirty="0"/>
              <a:t>an entertaining </a:t>
            </a:r>
            <a:r>
              <a:rPr lang="en-US" sz="2400" dirty="0" smtClean="0"/>
              <a:t>window onto </a:t>
            </a:r>
            <a:r>
              <a:rPr lang="en-US" sz="2400" dirty="0"/>
              <a:t>a much </a:t>
            </a:r>
            <a:r>
              <a:rPr lang="en-US" sz="2400" dirty="0" smtClean="0"/>
              <a:t>more complex </a:t>
            </a:r>
            <a:r>
              <a:rPr lang="en-US" sz="2400" dirty="0"/>
              <a:t>subject is </a:t>
            </a:r>
            <a:r>
              <a:rPr lang="en-US" sz="2400" dirty="0" smtClean="0"/>
              <a:t>extremely concerning</a:t>
            </a:r>
            <a:r>
              <a:rPr lang="en-US" sz="2400" dirty="0"/>
              <a:t>. It </a:t>
            </a:r>
            <a:r>
              <a:rPr lang="en-US" sz="2400" dirty="0" smtClean="0"/>
              <a:t>is an </a:t>
            </a:r>
            <a:r>
              <a:rPr lang="en-US" sz="2400" dirty="0"/>
              <a:t>enjoyable and </a:t>
            </a:r>
            <a:r>
              <a:rPr lang="en-US" sz="2400" dirty="0" smtClean="0"/>
              <a:t>entertaining series</a:t>
            </a:r>
            <a:r>
              <a:rPr lang="en-US" sz="2400" dirty="0"/>
              <a:t>, but it </a:t>
            </a:r>
            <a:r>
              <a:rPr lang="en-US" sz="2400" dirty="0" smtClean="0"/>
              <a:t>is not </a:t>
            </a:r>
            <a:r>
              <a:rPr lang="en-US" sz="2400" dirty="0"/>
              <a:t>historical </a:t>
            </a:r>
            <a:r>
              <a:rPr lang="en-US" sz="2400" dirty="0" smtClean="0"/>
              <a:t>evidence of </a:t>
            </a:r>
            <a:r>
              <a:rPr lang="en-US" sz="2400" dirty="0"/>
              <a:t>trench conditions</a:t>
            </a:r>
            <a:r>
              <a:rPr lang="en-US" sz="2400" dirty="0" smtClean="0"/>
              <a:t>, strategy</a:t>
            </a:r>
            <a:r>
              <a:rPr lang="en-US" sz="2400" dirty="0"/>
              <a:t>, officer/men relations</a:t>
            </a:r>
            <a:r>
              <a:rPr lang="en-US" sz="2400" dirty="0" smtClean="0"/>
              <a:t>, or </a:t>
            </a:r>
            <a:r>
              <a:rPr lang="en-US" sz="2400" dirty="0"/>
              <a:t>troop morale.</a:t>
            </a:r>
          </a:p>
          <a:p>
            <a:pPr algn="just"/>
            <a:r>
              <a:rPr lang="en-US" sz="2400" dirty="0" smtClean="0"/>
              <a:t>	“In </a:t>
            </a:r>
            <a:r>
              <a:rPr lang="en-US" sz="2400" dirty="0"/>
              <a:t>addition, </a:t>
            </a:r>
            <a:r>
              <a:rPr lang="en-US" sz="2400" i="1" dirty="0" smtClean="0"/>
              <a:t>Blackadder Goes </a:t>
            </a:r>
            <a:r>
              <a:rPr lang="en-US" sz="2400" i="1" dirty="0"/>
              <a:t>Forth </a:t>
            </a:r>
            <a:r>
              <a:rPr lang="en-US" sz="2400" dirty="0"/>
              <a:t>is the </a:t>
            </a:r>
            <a:r>
              <a:rPr lang="en-US" sz="2400" dirty="0" smtClean="0"/>
              <a:t>fourth series </a:t>
            </a:r>
            <a:r>
              <a:rPr lang="en-US" sz="2400" dirty="0"/>
              <a:t>in this </a:t>
            </a:r>
            <a:r>
              <a:rPr lang="en-US" sz="2400" dirty="0" smtClean="0"/>
              <a:t>historical comedy </a:t>
            </a:r>
            <a:r>
              <a:rPr lang="en-US" sz="2400" dirty="0"/>
              <a:t>that works its way through the </a:t>
            </a:r>
            <a:r>
              <a:rPr lang="en-US" sz="2400" dirty="0" smtClean="0"/>
              <a:t>Middle Ages</a:t>
            </a:r>
            <a:r>
              <a:rPr lang="en-US" sz="2400" dirty="0"/>
              <a:t>, Elizabethan England, and the Regency </a:t>
            </a:r>
            <a:r>
              <a:rPr lang="en-US" sz="2400" dirty="0" smtClean="0"/>
              <a:t>before ending </a:t>
            </a:r>
            <a:r>
              <a:rPr lang="en-US" sz="2400" dirty="0"/>
              <a:t>in 1917. Teachers do not use the </a:t>
            </a:r>
            <a:r>
              <a:rPr lang="en-US" sz="2400" dirty="0" smtClean="0"/>
              <a:t>Elizabethan episodes </a:t>
            </a:r>
            <a:r>
              <a:rPr lang="en-US" sz="2400" dirty="0"/>
              <a:t>as evidence of life in </a:t>
            </a:r>
            <a:r>
              <a:rPr lang="en-US" sz="2400" dirty="0" smtClean="0"/>
              <a:t>Tudor England</a:t>
            </a:r>
            <a:r>
              <a:rPr lang="en-US" sz="2400" dirty="0"/>
              <a:t>, so why is the same standard not </a:t>
            </a:r>
            <a:r>
              <a:rPr lang="en-US" sz="2400" dirty="0" smtClean="0"/>
              <a:t>maintained in </a:t>
            </a:r>
            <a:r>
              <a:rPr lang="en-US" sz="2400" dirty="0"/>
              <a:t>the teaching of the First World War</a:t>
            </a:r>
            <a:r>
              <a:rPr lang="en-US" sz="2400" dirty="0" smtClean="0"/>
              <a:t>?”</a:t>
            </a:r>
          </a:p>
          <a:p>
            <a:endParaRPr lang="en-GB" sz="1100" dirty="0">
              <a:solidFill>
                <a:prstClr val="black"/>
              </a:solidFill>
            </a:endParaRPr>
          </a:p>
          <a:p>
            <a:pPr marL="342900" indent="-342900" algn="r">
              <a:buFontTx/>
              <a:buChar char="-"/>
            </a:pPr>
            <a:r>
              <a:rPr lang="en-GB" dirty="0" smtClean="0">
                <a:solidFill>
                  <a:prstClr val="black"/>
                </a:solidFill>
              </a:rPr>
              <a:t>Catriona </a:t>
            </a:r>
            <a:r>
              <a:rPr lang="en-GB" dirty="0">
                <a:solidFill>
                  <a:prstClr val="black"/>
                </a:solidFill>
              </a:rPr>
              <a:t>Pennell, ‘Popular History and Myth-Making: The Role and Responsibility of First World War Historians in the Centenary Commemorations,’ </a:t>
            </a:r>
            <a:r>
              <a:rPr lang="en-GB" i="1" dirty="0">
                <a:solidFill>
                  <a:prstClr val="black"/>
                </a:solidFill>
              </a:rPr>
              <a:t>Historically Speaking</a:t>
            </a:r>
            <a:r>
              <a:rPr lang="en-GB" dirty="0">
                <a:solidFill>
                  <a:prstClr val="black"/>
                </a:solidFill>
              </a:rPr>
              <a:t> (Vol. 13, No. 5, November 2012), pp. 11–14</a:t>
            </a:r>
            <a:r>
              <a:rPr lang="en-GB" dirty="0" smtClean="0">
                <a:solidFill>
                  <a:prstClr val="black"/>
                </a:solidFill>
              </a:rPr>
              <a:t>.</a:t>
            </a:r>
          </a:p>
          <a:p>
            <a:pPr marL="342900" indent="-342900">
              <a:buFontTx/>
              <a:buChar char="-"/>
            </a:pPr>
            <a:endParaRPr lang="en-GB" sz="2400" dirty="0">
              <a:solidFill>
                <a:prstClr val="black"/>
              </a:solidFill>
            </a:endParaRPr>
          </a:p>
          <a:p>
            <a:endParaRPr lang="en-GB" sz="2400" dirty="0">
              <a:solidFill>
                <a:prstClr val="black"/>
              </a:solidFill>
            </a:endParaRPr>
          </a:p>
        </p:txBody>
      </p:sp>
    </p:spTree>
    <p:extLst>
      <p:ext uri="{BB962C8B-B14F-4D97-AF65-F5344CB8AC3E}">
        <p14:creationId xmlns:p14="http://schemas.microsoft.com/office/powerpoint/2010/main" val="16794212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682</TotalTime>
  <Words>3726</Words>
  <Application>Microsoft Office PowerPoint</Application>
  <PresentationFormat>Widescreen</PresentationFormat>
  <Paragraphs>357</Paragraphs>
  <Slides>60</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Bauhaus 93</vt:lpstr>
      <vt:lpstr>Calibri</vt:lpstr>
      <vt:lpstr>Calibri Light</vt:lpstr>
      <vt:lpstr>Old English Text MT</vt:lpstr>
      <vt:lpstr>Times New Roman</vt:lpstr>
      <vt:lpstr>Office Theme</vt:lpstr>
      <vt:lpstr>PowerPoint Presentation</vt:lpstr>
      <vt:lpstr>Film Screening: Objective, Burma! (1945)</vt:lpstr>
      <vt:lpstr>PART ONE: Memory Studies and WWI Memory studies</vt:lpstr>
      <vt:lpstr>PowerPoint Presentation</vt:lpstr>
      <vt:lpstr>PowerPoint Presentation</vt:lpstr>
      <vt:lpstr>PowerPoint Presentation</vt:lpstr>
      <vt:lpstr>PowerPoint Presentation</vt:lpstr>
      <vt:lpstr>WWI and Memory Studies</vt:lpstr>
      <vt:lpstr>Historiographical debate</vt:lpstr>
      <vt:lpstr>Modernism v Traditionalism, Part 1: Memorials </vt:lpstr>
      <vt:lpstr>War Memorial at Cwmann</vt:lpstr>
      <vt:lpstr>PowerPoint Presentation</vt:lpstr>
      <vt:lpstr>Aberystwyth War Memorial</vt:lpstr>
      <vt:lpstr>PowerPoint Presentation</vt:lpstr>
      <vt:lpstr>PowerPoint Presentation</vt:lpstr>
      <vt:lpstr>Menin Gate, Ypres, Belgium, designed by Reginald Blomfield  </vt:lpstr>
      <vt:lpstr>Ossuary, Verdun, France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Flanders Fields,’  Lieutenant-Colonel John Alexander McCrae (1915)</vt:lpstr>
      <vt:lpstr>PowerPoint Presentation</vt:lpstr>
      <vt:lpstr>Moina Belle Michael  Anna E. Guérin</vt:lpstr>
      <vt:lpstr>PowerPoint Presentation</vt:lpstr>
      <vt:lpstr>PowerPoint Presentation</vt:lpstr>
      <vt:lpstr>PowerPoint Presentation</vt:lpstr>
      <vt:lpstr>PowerPoint Presentation</vt:lpstr>
      <vt:lpstr>Contemporary debates</vt:lpstr>
      <vt:lpstr>Contemporary debates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27</cp:revision>
  <cp:lastPrinted>2018-03-13T11:55:05Z</cp:lastPrinted>
  <dcterms:created xsi:type="dcterms:W3CDTF">2017-02-28T15:15:01Z</dcterms:created>
  <dcterms:modified xsi:type="dcterms:W3CDTF">2018-03-14T09:36:21Z</dcterms:modified>
</cp:coreProperties>
</file>