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9"/>
  </p:notesMasterIdLst>
  <p:sldIdLst>
    <p:sldId id="256" r:id="rId2"/>
    <p:sldId id="267" r:id="rId3"/>
    <p:sldId id="268" r:id="rId4"/>
    <p:sldId id="269" r:id="rId5"/>
    <p:sldId id="270" r:id="rId6"/>
    <p:sldId id="257" r:id="rId7"/>
    <p:sldId id="258" r:id="rId8"/>
    <p:sldId id="259" r:id="rId9"/>
    <p:sldId id="260" r:id="rId10"/>
    <p:sldId id="261" r:id="rId11"/>
    <p:sldId id="262" r:id="rId12"/>
    <p:sldId id="271" r:id="rId13"/>
    <p:sldId id="273" r:id="rId14"/>
    <p:sldId id="274" r:id="rId15"/>
    <p:sldId id="276" r:id="rId16"/>
    <p:sldId id="279" r:id="rId17"/>
    <p:sldId id="280" r:id="rId18"/>
    <p:sldId id="277" r:id="rId19"/>
    <p:sldId id="278" r:id="rId20"/>
    <p:sldId id="275" r:id="rId21"/>
    <p:sldId id="272" r:id="rId22"/>
    <p:sldId id="264" r:id="rId23"/>
    <p:sldId id="282" r:id="rId24"/>
    <p:sldId id="285" r:id="rId25"/>
    <p:sldId id="283" r:id="rId26"/>
    <p:sldId id="284" r:id="rId27"/>
    <p:sldId id="26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howGuides="1">
      <p:cViewPr varScale="1">
        <p:scale>
          <a:sx n="86" d="100"/>
          <a:sy n="86" d="100"/>
        </p:scale>
        <p:origin x="-1494" y="-90"/>
      </p:cViewPr>
      <p:guideLst>
        <p:guide orient="horz" pos="216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D61A220-50A6-41C9-B91D-B4ADCA01CB87}" type="datetimeFigureOut">
              <a:rPr lang="en-GB" smtClean="0"/>
              <a:pPr/>
              <a:t>30/04/2018</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DFA15B-E8F2-46A5-A53C-6560C7828812}" type="slidenum">
              <a:rPr lang="en-GB" smtClean="0"/>
              <a:pPr/>
              <a:t>‹#›</a:t>
            </a:fld>
            <a:endParaRPr lang="en-GB" dirty="0"/>
          </a:p>
        </p:txBody>
      </p:sp>
    </p:spTree>
    <p:extLst>
      <p:ext uri="{BB962C8B-B14F-4D97-AF65-F5344CB8AC3E}">
        <p14:creationId xmlns:p14="http://schemas.microsoft.com/office/powerpoint/2010/main" xmlns="" val="3832959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Collaborative working leads to the attainment and utilization of the desired skills. The different</a:t>
            </a:r>
            <a:r>
              <a:rPr lang="en-GB" baseline="0" dirty="0" smtClean="0"/>
              <a:t> skills achieved and enhanced during collaborative working entail of time management, networking and interpersonal communication. The presentation will highlight the three key issues of sustainability, leadership and entrepreneurship and community participation discussed.</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a:t>
            </a:fld>
            <a:endParaRPr lang="en-GB" dirty="0"/>
          </a:p>
        </p:txBody>
      </p:sp>
    </p:spTree>
    <p:extLst>
      <p:ext uri="{BB962C8B-B14F-4D97-AF65-F5344CB8AC3E}">
        <p14:creationId xmlns:p14="http://schemas.microsoft.com/office/powerpoint/2010/main" xmlns="" val="2735009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Collaborative working leads to the attainment and utilization of the desired skills. The different</a:t>
            </a:r>
            <a:r>
              <a:rPr lang="en-GB" baseline="0" dirty="0" smtClean="0"/>
              <a:t> skills achieved and enhanced during collaborative working entail of time management, networking and interpersonal communication. The presentation will highlight the three key issues of sustainability, leadership and entrepreneurship and community participation discussed.</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3</a:t>
            </a:fld>
            <a:endParaRPr lang="en-GB" dirty="0"/>
          </a:p>
        </p:txBody>
      </p:sp>
    </p:spTree>
    <p:extLst>
      <p:ext uri="{BB962C8B-B14F-4D97-AF65-F5344CB8AC3E}">
        <p14:creationId xmlns:p14="http://schemas.microsoft.com/office/powerpoint/2010/main" xmlns="" val="39543188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Collaborative working leads to the attainment and utilization of the desired skills. The different</a:t>
            </a:r>
            <a:r>
              <a:rPr lang="en-GB" baseline="0" dirty="0" smtClean="0"/>
              <a:t> skills achieved and enhanced during collaborative working entail of time management, networking and interpersonal communication. The presentation will highlight the three key issues of sustainability, leadership and entrepreneurship and community participation discussed.</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4</a:t>
            </a:fld>
            <a:endParaRPr lang="en-GB" dirty="0"/>
          </a:p>
        </p:txBody>
      </p:sp>
    </p:spTree>
    <p:extLst>
      <p:ext uri="{BB962C8B-B14F-4D97-AF65-F5344CB8AC3E}">
        <p14:creationId xmlns:p14="http://schemas.microsoft.com/office/powerpoint/2010/main" xmlns="" val="2326911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Collaborative working leads to the attainment and utilization of the desired skills. The different</a:t>
            </a:r>
            <a:r>
              <a:rPr lang="en-GB" baseline="0" dirty="0" smtClean="0"/>
              <a:t> skills achieved and enhanced during collaborative working entail of time management, networking and interpersonal communication. The presentation will highlight the three key issues of sustainability, leadership and entrepreneurship and community participation discussed.</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5</a:t>
            </a:fld>
            <a:endParaRPr lang="en-GB" dirty="0"/>
          </a:p>
        </p:txBody>
      </p:sp>
    </p:spTree>
    <p:extLst>
      <p:ext uri="{BB962C8B-B14F-4D97-AF65-F5344CB8AC3E}">
        <p14:creationId xmlns:p14="http://schemas.microsoft.com/office/powerpoint/2010/main" xmlns="" val="4112394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Global citizen denotes an individual who is aware of the wider</a:t>
            </a:r>
            <a:r>
              <a:rPr lang="en-GB" baseline="0" dirty="0" smtClean="0"/>
              <a:t> world and has a sense of their own role as a world citizen. It is an aspect that fosters critical thinking on what is equitable,jutstice as well as curtailing detriment on the globe. Sustainability has become an increasing aspect in the hotel industry. It refers to the ability to meet the needs of the present without interfering with the needs of the future generation.</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6</a:t>
            </a:fld>
            <a:endParaRPr lang="en-GB" dirty="0"/>
          </a:p>
        </p:txBody>
      </p:sp>
    </p:spTree>
    <p:extLst>
      <p:ext uri="{BB962C8B-B14F-4D97-AF65-F5344CB8AC3E}">
        <p14:creationId xmlns:p14="http://schemas.microsoft.com/office/powerpoint/2010/main" xmlns="" val="1080039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Development of green hotels: It is a sustainable</a:t>
            </a:r>
            <a:r>
              <a:rPr lang="en-GB" baseline="0" dirty="0" smtClean="0"/>
              <a:t> operation in the hotel industry. The hotel industry is geared towards cleaner production, services that are eco-friendly and resource conservation on regular basis. The hotels are focusing on staff training programs that enhance performance and employee satisfaction.</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7</a:t>
            </a:fld>
            <a:endParaRPr lang="en-GB" dirty="0"/>
          </a:p>
        </p:txBody>
      </p:sp>
    </p:spTree>
    <p:extLst>
      <p:ext uri="{BB962C8B-B14F-4D97-AF65-F5344CB8AC3E}">
        <p14:creationId xmlns:p14="http://schemas.microsoft.com/office/powerpoint/2010/main" xmlns="" val="2640917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hotel industry is compelled</a:t>
            </a:r>
            <a:r>
              <a:rPr lang="en-GB" baseline="0" dirty="0" smtClean="0"/>
              <a:t> towards environmental sustainability through monitoring on the utilization of resources such as the reduction of water usage per guest by 25%.The reduction of energy consumption through utilization of LEED certification, energy star and ecotel.The leadership in the hotel industry is fostered through effective communication .There is a clear and open communication between the employees and the leader.</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8</a:t>
            </a:fld>
            <a:endParaRPr lang="en-GB" dirty="0"/>
          </a:p>
        </p:txBody>
      </p:sp>
    </p:spTree>
    <p:extLst>
      <p:ext uri="{BB962C8B-B14F-4D97-AF65-F5344CB8AC3E}">
        <p14:creationId xmlns:p14="http://schemas.microsoft.com/office/powerpoint/2010/main" xmlns="" val="2658950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Entreprenuership</a:t>
            </a:r>
            <a:r>
              <a:rPr lang="en-GB" baseline="0" dirty="0" smtClean="0"/>
              <a:t> concerns the set of skills and abilities that lead top self sufficient .It concentrates on the aspects of risk taking and recognition of opoortunities.Leadership is about the efficient management of people and resources. Leadership and entrepreneurship entail the articulation of vision and motivation others to trail. Thus an entrepreneur requires leadership characteristics in order to define vision, form a team and lead to attain the intended objective.</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9</a:t>
            </a:fld>
            <a:endParaRPr lang="en-GB" dirty="0"/>
          </a:p>
        </p:txBody>
      </p:sp>
    </p:spTree>
    <p:extLst>
      <p:ext uri="{BB962C8B-B14F-4D97-AF65-F5344CB8AC3E}">
        <p14:creationId xmlns:p14="http://schemas.microsoft.com/office/powerpoint/2010/main" xmlns="" val="2392819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in the hotel industry is achieved through diverse kinds of initiatives  ranging from donations to community partnership.Forinstance the Marriot launched its 3  love travels</a:t>
            </a:r>
            <a:r>
              <a:rPr lang="en-GB" baseline="0" dirty="0" smtClean="0"/>
              <a:t> campaign supporting LGBT rights and sponsors the inclusion of NBA player Jason Collins. Community participation in the hotel plays a crucial role that is beneficial to the hotel las well as the society.</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10</a:t>
            </a:fld>
            <a:endParaRPr lang="en-GB" dirty="0"/>
          </a:p>
        </p:txBody>
      </p:sp>
    </p:spTree>
    <p:extLst>
      <p:ext uri="{BB962C8B-B14F-4D97-AF65-F5344CB8AC3E}">
        <p14:creationId xmlns:p14="http://schemas.microsoft.com/office/powerpoint/2010/main" xmlns="" val="2482433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11</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12</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13</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14</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15</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16</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17</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18</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19</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20</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Community participation has enhanced the reputation ,attract,motivate and retain the employees.Most of the</a:t>
            </a:r>
            <a:r>
              <a:rPr lang="en-GB" baseline="0" dirty="0" smtClean="0"/>
              <a:t> employees prefer hotels that have a positive image as well as reputation.Community participation benefits the society in thefollowing ways:Access to jobs and income growth.Enhancement of the environment and investment in infrastructure and facilities</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21</a:t>
            </a:fld>
            <a:endParaRPr lang="en-GB" dirty="0"/>
          </a:p>
        </p:txBody>
      </p:sp>
    </p:spTree>
    <p:extLst>
      <p:ext uri="{BB962C8B-B14F-4D97-AF65-F5344CB8AC3E}">
        <p14:creationId xmlns:p14="http://schemas.microsoft.com/office/powerpoint/2010/main" xmlns="" val="8506255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sum up, the presentation has focused on the principal issues</a:t>
            </a:r>
            <a:r>
              <a:rPr lang="en-GB" baseline="0" dirty="0" smtClean="0"/>
              <a:t> of sustainability and globalisation, leadership and entrepreneurship and community participation. The hotel industry focuses on achieving sustainability through the reduction in the usage of water, energy and development of green hotels. The discussion of the issues as a group have enhanced skills of time management, decision making and problem solving.</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22</a:t>
            </a:fld>
            <a:endParaRPr lang="en-GB" dirty="0"/>
          </a:p>
        </p:txBody>
      </p:sp>
    </p:spTree>
    <p:extLst>
      <p:ext uri="{BB962C8B-B14F-4D97-AF65-F5344CB8AC3E}">
        <p14:creationId xmlns:p14="http://schemas.microsoft.com/office/powerpoint/2010/main" xmlns="" val="16249534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sum up, the presentation has focused on the principal issues</a:t>
            </a:r>
            <a:r>
              <a:rPr lang="en-GB" baseline="0" dirty="0" smtClean="0"/>
              <a:t> of sustainability and globalisation, leadership and entrepreneurship and community participation. The hotel industry focuses on achieving sustainability through the reduction in the usage of water, energy and development of green hotels. The discussion of the issues as a group have enhanced skills of time management, decision making and problem solving.</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23</a:t>
            </a:fld>
            <a:endParaRPr lang="en-GB" dirty="0"/>
          </a:p>
        </p:txBody>
      </p:sp>
    </p:spTree>
    <p:extLst>
      <p:ext uri="{BB962C8B-B14F-4D97-AF65-F5344CB8AC3E}">
        <p14:creationId xmlns:p14="http://schemas.microsoft.com/office/powerpoint/2010/main" xmlns="" val="16249534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sum up, the presentation has focused on the principal issues</a:t>
            </a:r>
            <a:r>
              <a:rPr lang="en-GB" baseline="0" dirty="0" smtClean="0"/>
              <a:t> of sustainability and globalisation, leadership and entrepreneurship and community participation. The hotel industry focuses on achieving sustainability through the reduction in the usage of water, energy and development of green hotels. The discussion of the issues as a group have enhanced skills of time management, decision making and problem solving.</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24</a:t>
            </a:fld>
            <a:endParaRPr lang="en-GB" dirty="0"/>
          </a:p>
        </p:txBody>
      </p:sp>
    </p:spTree>
    <p:extLst>
      <p:ext uri="{BB962C8B-B14F-4D97-AF65-F5344CB8AC3E}">
        <p14:creationId xmlns:p14="http://schemas.microsoft.com/office/powerpoint/2010/main" xmlns="" val="16249534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sum up, the presentation has focused on the principal issues</a:t>
            </a:r>
            <a:r>
              <a:rPr lang="en-GB" baseline="0" dirty="0" smtClean="0"/>
              <a:t> of sustainability and globalisation, leadership and entrepreneurship and community participation. The hotel industry focuses on achieving sustainability through the reduction in the usage of water, energy and development of green hotels. The discussion of the issues as a group have enhanced skills of time management, decision making and problem solving.</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25</a:t>
            </a:fld>
            <a:endParaRPr lang="en-GB" dirty="0"/>
          </a:p>
        </p:txBody>
      </p:sp>
    </p:spTree>
    <p:extLst>
      <p:ext uri="{BB962C8B-B14F-4D97-AF65-F5344CB8AC3E}">
        <p14:creationId xmlns:p14="http://schemas.microsoft.com/office/powerpoint/2010/main" xmlns="" val="16249534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sum up, the presentation has focused on the principal issues</a:t>
            </a:r>
            <a:r>
              <a:rPr lang="en-GB" baseline="0" dirty="0" smtClean="0"/>
              <a:t> of sustainability and globalisation, leadership and entrepreneurship and community participation. The hotel industry focuses on achieving sustainability through the reduction in the usage of water, energy and development of green hotels. The discussion of the issues as a group have enhanced skills of time management, decision making and problem solving.</a:t>
            </a:r>
            <a:endParaRPr lang="en-GB" dirty="0"/>
          </a:p>
        </p:txBody>
      </p:sp>
      <p:sp>
        <p:nvSpPr>
          <p:cNvPr id="4" name="Slide Number Placeholder 3"/>
          <p:cNvSpPr>
            <a:spLocks noGrp="1"/>
          </p:cNvSpPr>
          <p:nvPr>
            <p:ph type="sldNum" sz="quarter" idx="10"/>
          </p:nvPr>
        </p:nvSpPr>
        <p:spPr/>
        <p:txBody>
          <a:bodyPr/>
          <a:lstStyle/>
          <a:p>
            <a:fld id="{BDDFA15B-E8F2-46A5-A53C-6560C7828812}" type="slidenum">
              <a:rPr lang="en-GB" smtClean="0"/>
              <a:pPr/>
              <a:t>26</a:t>
            </a:fld>
            <a:endParaRPr lang="en-GB" dirty="0"/>
          </a:p>
        </p:txBody>
      </p:sp>
    </p:spTree>
    <p:extLst>
      <p:ext uri="{BB962C8B-B14F-4D97-AF65-F5344CB8AC3E}">
        <p14:creationId xmlns:p14="http://schemas.microsoft.com/office/powerpoint/2010/main" xmlns="" val="16249534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dirty="0"/>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6846CC33-B277-4129-B51E-5A0475F05384}" type="datetimeFigureOut">
              <a:rPr lang="en-GB" smtClean="0"/>
              <a:pPr/>
              <a:t>30/04/2018</a:t>
            </a:fld>
            <a:endParaRPr lang="en-GB" dirty="0"/>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GB" dirty="0"/>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698F3E27-2791-4811-A9F0-4BDE39C4531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6846CC33-B277-4129-B51E-5A0475F05384}" type="datetimeFigureOut">
              <a:rPr lang="en-GB" smtClean="0"/>
              <a:pPr/>
              <a:t>30/04/2018</a:t>
            </a:fld>
            <a:endParaRPr lang="en-GB" dirty="0"/>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GB" dirty="0"/>
          </a:p>
        </p:txBody>
      </p:sp>
      <p:sp>
        <p:nvSpPr>
          <p:cNvPr id="6" name="Slide Number Placeholder 5"/>
          <p:cNvSpPr>
            <a:spLocks noGrp="1"/>
          </p:cNvSpPr>
          <p:nvPr>
            <p:ph type="sldNum" sz="quarter" idx="12"/>
          </p:nvPr>
        </p:nvSpPr>
        <p:spPr>
          <a:xfrm>
            <a:off x="6733952" y="6555112"/>
            <a:ext cx="588336" cy="228600"/>
          </a:xfrm>
        </p:spPr>
        <p:txBody>
          <a:bodyPr/>
          <a:lstStyle/>
          <a:p>
            <a:fld id="{698F3E27-2791-4811-A9F0-4BDE39C4531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6846CC33-B277-4129-B51E-5A0475F05384}" type="datetimeFigureOut">
              <a:rPr lang="en-GB" smtClean="0"/>
              <a:pPr/>
              <a:t>30/04/2018</a:t>
            </a:fld>
            <a:endParaRPr lang="en-GB" dirty="0"/>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GB" dirty="0"/>
          </a:p>
        </p:txBody>
      </p:sp>
      <p:sp>
        <p:nvSpPr>
          <p:cNvPr id="4" name="Slide Number Placeholder 3"/>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698F3E27-2791-4811-A9F0-4BDE39C4531B}" type="slidenum">
              <a:rPr lang="en-GB" smtClean="0"/>
              <a:pPr/>
              <a:t>‹#›</a:t>
            </a:fld>
            <a:endParaRPr lang="en-GB" dirty="0"/>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dirty="0"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846CC33-B277-4129-B51E-5A0475F05384}" type="datetimeFigureOut">
              <a:rPr lang="en-GB" smtClean="0"/>
              <a:pPr/>
              <a:t>30/04/2018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98F3E27-2791-4811-A9F0-4BDE39C4531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6846CC33-B277-4129-B51E-5A0475F05384}" type="datetimeFigureOut">
              <a:rPr lang="en-GB" smtClean="0"/>
              <a:pPr/>
              <a:t>30/04/2018</a:t>
            </a:fld>
            <a:endParaRPr lang="en-GB" dirty="0"/>
          </a:p>
        </p:txBody>
      </p:sp>
      <p:sp>
        <p:nvSpPr>
          <p:cNvPr id="5" name="Footer Placeholder 4"/>
          <p:cNvSpPr>
            <a:spLocks noGrp="1"/>
          </p:cNvSpPr>
          <p:nvPr>
            <p:ph type="ftr" sz="quarter" idx="11"/>
          </p:nvPr>
        </p:nvSpPr>
        <p:spPr>
          <a:xfrm>
            <a:off x="457200" y="6556248"/>
            <a:ext cx="3657600" cy="228600"/>
          </a:xfrm>
        </p:spPr>
        <p:txBody>
          <a:bodyPr/>
          <a:lstStyle/>
          <a:p>
            <a:endParaRPr lang="en-GB" dirty="0"/>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698F3E27-2791-4811-A9F0-4BDE39C4531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6846CC33-B277-4129-B51E-5A0475F05384}" type="datetimeFigureOut">
              <a:rPr lang="en-GB" smtClean="0"/>
              <a:pPr/>
              <a:t>30/04/2018</a:t>
            </a:fld>
            <a:endParaRPr lang="en-GB" dirty="0"/>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GB" dirty="0"/>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698F3E27-2791-4811-A9F0-4BDE39C4531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credoreference.com/book/hodd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43200" y="533400"/>
            <a:ext cx="6400800" cy="2133600"/>
          </a:xfrm>
        </p:spPr>
        <p:txBody>
          <a:bodyPr/>
          <a:lstStyle/>
          <a:p>
            <a:pPr algn="ctr"/>
            <a:r>
              <a:rPr lang="en-GB" sz="3000" dirty="0" smtClean="0"/>
              <a:t>SUSTAINABILITY AND GLOBAL CITIZENSHIP</a:t>
            </a:r>
            <a:endParaRPr lang="en-GB" sz="3000" dirty="0"/>
          </a:p>
        </p:txBody>
      </p:sp>
      <p:sp>
        <p:nvSpPr>
          <p:cNvPr id="3" name="Subtitle 2"/>
          <p:cNvSpPr>
            <a:spLocks noGrp="1"/>
          </p:cNvSpPr>
          <p:nvPr>
            <p:ph type="subTitle" idx="1"/>
          </p:nvPr>
        </p:nvSpPr>
        <p:spPr>
          <a:xfrm>
            <a:off x="2819400" y="3539864"/>
            <a:ext cx="5649820" cy="2098936"/>
          </a:xfrm>
        </p:spPr>
        <p:txBody>
          <a:bodyPr>
            <a:normAutofit/>
          </a:bodyPr>
          <a:lstStyle/>
          <a:p>
            <a:pPr algn="l"/>
            <a:r>
              <a:rPr lang="en-GB" dirty="0"/>
              <a:t>ANCA ELENA RADU (</a:t>
            </a:r>
            <a:r>
              <a:rPr lang="en-GB" dirty="0" smtClean="0"/>
              <a:t>1605830)</a:t>
            </a:r>
          </a:p>
          <a:p>
            <a:pPr algn="l"/>
            <a:r>
              <a:rPr lang="en-GB" dirty="0" smtClean="0"/>
              <a:t>CLARISA ADELA </a:t>
            </a:r>
            <a:r>
              <a:rPr lang="en-GB" dirty="0"/>
              <a:t>KOVER</a:t>
            </a:r>
            <a:r>
              <a:rPr lang="en-GB" dirty="0" smtClean="0"/>
              <a:t> (1605694)</a:t>
            </a:r>
            <a:endParaRPr lang="en-GB" dirty="0"/>
          </a:p>
          <a:p>
            <a:pPr algn="l"/>
            <a:r>
              <a:rPr lang="en-GB" dirty="0" smtClean="0"/>
              <a:t>RABIA MIAH (1605763)</a:t>
            </a:r>
          </a:p>
          <a:p>
            <a:pPr algn="l"/>
            <a:r>
              <a:rPr lang="en-GB" dirty="0" smtClean="0"/>
              <a:t>ANWAR MIAH (1605788)</a:t>
            </a:r>
          </a:p>
          <a:p>
            <a:pPr algn="l"/>
            <a:r>
              <a:rPr lang="en-GB" dirty="0" smtClean="0"/>
              <a:t>MOHAMMED ANIS MIRZA (1605790)</a:t>
            </a:r>
          </a:p>
          <a:p>
            <a:pPr algn="l"/>
            <a:endParaRPr lang="en-GB" dirty="0" smtClean="0"/>
          </a:p>
          <a:p>
            <a:pPr algn="l"/>
            <a:endParaRPr lang="en-GB" dirty="0" smtClean="0"/>
          </a:p>
          <a:p>
            <a:pPr algn="l"/>
            <a:endParaRPr lang="en-GB" dirty="0" smtClean="0"/>
          </a:p>
        </p:txBody>
      </p:sp>
    </p:spTree>
    <p:extLst>
      <p:ext uri="{BB962C8B-B14F-4D97-AF65-F5344CB8AC3E}">
        <p14:creationId xmlns:p14="http://schemas.microsoft.com/office/powerpoint/2010/main" xmlns="" val="3263071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Introduction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en-GB" dirty="0" smtClean="0">
                <a:latin typeface="Times New Roman" panose="02020603050405020304" pitchFamily="18" charset="0"/>
                <a:cs typeface="Times New Roman" panose="02020603050405020304" pitchFamily="18" charset="0"/>
              </a:rPr>
              <a:t>Collaborative working leads to the attainment and utilization of the desired skills .</a:t>
            </a:r>
          </a:p>
          <a:p>
            <a:r>
              <a:rPr lang="en-GB" dirty="0" smtClean="0">
                <a:latin typeface="Times New Roman" panose="02020603050405020304" pitchFamily="18" charset="0"/>
                <a:cs typeface="Times New Roman" panose="02020603050405020304" pitchFamily="18" charset="0"/>
              </a:rPr>
              <a:t>The different skills achieved and enhanced during collaborative working entail of time management, networking and interpersonal communication.</a:t>
            </a:r>
          </a:p>
          <a:p>
            <a:r>
              <a:rPr lang="en-GB" dirty="0" smtClean="0">
                <a:latin typeface="Times New Roman" panose="02020603050405020304" pitchFamily="18" charset="0"/>
                <a:cs typeface="Times New Roman" panose="02020603050405020304" pitchFamily="18" charset="0"/>
              </a:rPr>
              <a:t>The presentation will highlight the three key issues of sustainability, leadership and entrepreneurship and community participation as discussed.</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931922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Aims</a:t>
            </a:r>
          </a:p>
        </p:txBody>
      </p:sp>
      <p:sp>
        <p:nvSpPr>
          <p:cNvPr id="3" name="Content Placeholder 2"/>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Educating the hotel sector on sustainability awareness</a:t>
            </a:r>
          </a:p>
          <a:p>
            <a:r>
              <a:rPr lang="en-GB" sz="2400" dirty="0">
                <a:latin typeface="Times New Roman" panose="02020603050405020304" pitchFamily="18" charset="0"/>
                <a:cs typeface="Times New Roman" panose="02020603050405020304" pitchFamily="18" charset="0"/>
              </a:rPr>
              <a:t>Initiating training programs in the hotel sector based on leadership and entrepreneurship</a:t>
            </a:r>
          </a:p>
          <a:p>
            <a:r>
              <a:rPr lang="en-GB" sz="2400" dirty="0">
                <a:latin typeface="Times New Roman" panose="02020603050405020304" pitchFamily="18" charset="0"/>
                <a:cs typeface="Times New Roman" panose="02020603050405020304" pitchFamily="18" charset="0"/>
              </a:rPr>
              <a:t>Engaging the employees in recreational programs that foster sustainability</a:t>
            </a:r>
          </a:p>
          <a:p>
            <a:r>
              <a:rPr lang="en-GB" sz="2400" dirty="0">
                <a:latin typeface="Times New Roman" panose="02020603050405020304" pitchFamily="18" charset="0"/>
                <a:cs typeface="Times New Roman" panose="02020603050405020304" pitchFamily="18" charset="0"/>
              </a:rPr>
              <a:t>Teaching the hoteliers on how to save water and energy by 20%</a:t>
            </a:r>
          </a:p>
        </p:txBody>
      </p:sp>
    </p:spTree>
    <p:extLst>
      <p:ext uri="{BB962C8B-B14F-4D97-AF65-F5344CB8AC3E}">
        <p14:creationId xmlns:p14="http://schemas.microsoft.com/office/powerpoint/2010/main" xmlns="" val="479404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Objectives</a:t>
            </a:r>
          </a:p>
        </p:txBody>
      </p:sp>
      <p:sp>
        <p:nvSpPr>
          <p:cNvPr id="3" name="Content Placeholder 2"/>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Raising awareness on </a:t>
            </a:r>
            <a:r>
              <a:rPr lang="en-GB" sz="2400" dirty="0" err="1">
                <a:latin typeface="Times New Roman" panose="02020603050405020304" pitchFamily="18" charset="0"/>
                <a:cs typeface="Times New Roman" panose="02020603050405020304" pitchFamily="18" charset="0"/>
              </a:rPr>
              <a:t>entreprenuership,leadership,and</a:t>
            </a:r>
            <a:r>
              <a:rPr lang="en-GB" sz="2400" dirty="0">
                <a:latin typeface="Times New Roman" panose="02020603050405020304" pitchFamily="18" charset="0"/>
                <a:cs typeface="Times New Roman" panose="02020603050405020304" pitchFamily="18" charset="0"/>
              </a:rPr>
              <a:t> sustainability</a:t>
            </a:r>
          </a:p>
          <a:p>
            <a:r>
              <a:rPr lang="en-GB" sz="2400" dirty="0">
                <a:latin typeface="Times New Roman" panose="02020603050405020304" pitchFamily="18" charset="0"/>
                <a:cs typeface="Times New Roman" panose="02020603050405020304" pitchFamily="18" charset="0"/>
              </a:rPr>
              <a:t>Engaging in community initiatives through online sessions</a:t>
            </a:r>
          </a:p>
          <a:p>
            <a:r>
              <a:rPr lang="en-GB" sz="2400" dirty="0">
                <a:latin typeface="Times New Roman" panose="02020603050405020304" pitchFamily="18" charset="0"/>
                <a:cs typeface="Times New Roman" panose="02020603050405020304" pitchFamily="18" charset="0"/>
              </a:rPr>
              <a:t>Initiating programs that gear towards environmental </a:t>
            </a:r>
            <a:r>
              <a:rPr lang="en-GB" sz="2400" dirty="0" smtClean="0">
                <a:latin typeface="Times New Roman" panose="02020603050405020304" pitchFamily="18" charset="0"/>
                <a:cs typeface="Times New Roman" panose="02020603050405020304" pitchFamily="18" charset="0"/>
              </a:rPr>
              <a:t>awareness</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51492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Management Process/Marketing</a:t>
            </a:r>
          </a:p>
        </p:txBody>
      </p:sp>
      <p:sp>
        <p:nvSpPr>
          <p:cNvPr id="3" name="Content Placeholder 2"/>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Advertisement on social media and television</a:t>
            </a:r>
          </a:p>
          <a:p>
            <a:r>
              <a:rPr lang="en-GB" sz="2400" dirty="0">
                <a:latin typeface="Times New Roman" panose="02020603050405020304" pitchFamily="18" charset="0"/>
                <a:cs typeface="Times New Roman" panose="02020603050405020304" pitchFamily="18" charset="0"/>
              </a:rPr>
              <a:t>Setting up  brochures and leaflets that describe the aspects of sustainability in hotels</a:t>
            </a:r>
          </a:p>
          <a:p>
            <a:r>
              <a:rPr lang="en-GB" sz="2400" dirty="0">
                <a:latin typeface="Times New Roman" panose="02020603050405020304" pitchFamily="18" charset="0"/>
                <a:cs typeface="Times New Roman" panose="02020603050405020304" pitchFamily="18" charset="0"/>
              </a:rPr>
              <a:t>Advertisements on bus stops and word of mouth through friends and </a:t>
            </a:r>
            <a:r>
              <a:rPr lang="en-GB" sz="2400" dirty="0" smtClean="0">
                <a:latin typeface="Times New Roman" panose="02020603050405020304" pitchFamily="18" charset="0"/>
                <a:cs typeface="Times New Roman" panose="02020603050405020304" pitchFamily="18" charset="0"/>
              </a:rPr>
              <a:t>colleagues</a:t>
            </a:r>
          </a:p>
          <a:p>
            <a:endParaRPr lang="en-GB" sz="2400" dirty="0">
              <a:latin typeface="Times New Roman" panose="02020603050405020304" pitchFamily="18" charset="0"/>
              <a:cs typeface="Times New Roman" panose="02020603050405020304" pitchFamily="18" charset="0"/>
            </a:endParaRP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57200" y="3662713"/>
            <a:ext cx="6858000" cy="2819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377210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Sustainability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Global citizen denotes an individual who is aware of the wider world and has a sense of their own role as a world citizen.</a:t>
            </a:r>
          </a:p>
          <a:p>
            <a:r>
              <a:rPr lang="en-GB" sz="2800" dirty="0" smtClean="0">
                <a:latin typeface="Times New Roman" panose="02020603050405020304" pitchFamily="18" charset="0"/>
                <a:cs typeface="Times New Roman" panose="02020603050405020304" pitchFamily="18" charset="0"/>
              </a:rPr>
              <a:t>It is an aspect that fosters critical thinking on what is equitable ,just as well as curtailing detriment on the globe ( Khiele,2016).</a:t>
            </a:r>
          </a:p>
          <a:p>
            <a:r>
              <a:rPr lang="en-GB" sz="2800" dirty="0" smtClean="0">
                <a:latin typeface="Times New Roman" panose="02020603050405020304" pitchFamily="18" charset="0"/>
                <a:cs typeface="Times New Roman" panose="02020603050405020304" pitchFamily="18" charset="0"/>
              </a:rPr>
              <a:t>Sustainability has become an increasing aspect in the hotel industry.It refers to the ability to meet the needs of the present without interfering with the needs of the future generation.</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886572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Sustainability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Development of green hotels: It is a sustainable operation in the hotel industry.</a:t>
            </a:r>
          </a:p>
          <a:p>
            <a:r>
              <a:rPr lang="en-GB" sz="2800" dirty="0" smtClean="0">
                <a:latin typeface="Times New Roman" panose="02020603050405020304" pitchFamily="18" charset="0"/>
                <a:cs typeface="Times New Roman" panose="02020603050405020304" pitchFamily="18" charset="0"/>
              </a:rPr>
              <a:t>The hotel industry is geared towards cleaner production, services that are eco-friendly and resource conservation on regular basis.</a:t>
            </a:r>
          </a:p>
          <a:p>
            <a:r>
              <a:rPr lang="en-GB" sz="2800" dirty="0" smtClean="0">
                <a:latin typeface="Times New Roman" panose="02020603050405020304" pitchFamily="18" charset="0"/>
                <a:cs typeface="Times New Roman" panose="02020603050405020304" pitchFamily="18" charset="0"/>
              </a:rPr>
              <a:t>The hotels are focusing on staff training programs that enhance performance and employee satisfaction.</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399054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Sustainability</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a:bodyPr>
          <a:lstStyle/>
          <a:p>
            <a:r>
              <a:rPr lang="en-GB" sz="2800" dirty="0" smtClean="0">
                <a:latin typeface="Times New Roman" panose="02020603050405020304" pitchFamily="18" charset="0"/>
                <a:cs typeface="Times New Roman" panose="02020603050405020304" pitchFamily="18" charset="0"/>
              </a:rPr>
              <a:t>The hotel industry is compelled towards environmental sustainability through monitoring on the utilization of resources  such as the reduction of water usage per guest by 25%</a:t>
            </a:r>
          </a:p>
          <a:p>
            <a:r>
              <a:rPr lang="en-GB" sz="2800" dirty="0" smtClean="0">
                <a:latin typeface="Times New Roman" panose="02020603050405020304" pitchFamily="18" charset="0"/>
                <a:cs typeface="Times New Roman" panose="02020603050405020304" pitchFamily="18" charset="0"/>
              </a:rPr>
              <a:t>The reduction of energy consumption through utilization of LEED certification, energy star and Ecotel.</a:t>
            </a:r>
          </a:p>
          <a:p>
            <a:r>
              <a:rPr lang="en-GB" sz="2800" dirty="0" smtClean="0">
                <a:latin typeface="Times New Roman" panose="02020603050405020304" pitchFamily="18" charset="0"/>
                <a:cs typeface="Times New Roman" panose="02020603050405020304" pitchFamily="18" charset="0"/>
              </a:rPr>
              <a:t>The leadership in the hotel industry is fostered through effective communication. There is clear and open communication between the employees and the leader.</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167437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Times New Roman" panose="02020603050405020304" pitchFamily="18" charset="0"/>
                <a:cs typeface="Times New Roman" panose="02020603050405020304" pitchFamily="18" charset="0"/>
              </a:rPr>
              <a:t>Leadership and Entreprenuership</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10000"/>
          </a:bodyPr>
          <a:lstStyle/>
          <a:p>
            <a:r>
              <a:rPr lang="en-GB" sz="2800" dirty="0" smtClean="0">
                <a:latin typeface="Times New Roman" panose="02020603050405020304" pitchFamily="18" charset="0"/>
                <a:cs typeface="Times New Roman" panose="02020603050405020304" pitchFamily="18" charset="0"/>
              </a:rPr>
              <a:t>Entrepreneurship concerns the set of skills and abilities that lead to self sufficient. It concentrates on aspects of risk taking and recognition of opportunities.</a:t>
            </a:r>
          </a:p>
          <a:p>
            <a:r>
              <a:rPr lang="en-GB" sz="2800" dirty="0" smtClean="0">
                <a:latin typeface="Times New Roman" panose="02020603050405020304" pitchFamily="18" charset="0"/>
                <a:cs typeface="Times New Roman" panose="02020603050405020304" pitchFamily="18" charset="0"/>
              </a:rPr>
              <a:t>Leadership is about the efficient management of people and resources.</a:t>
            </a:r>
          </a:p>
          <a:p>
            <a:r>
              <a:rPr lang="en-GB" sz="2800" dirty="0" smtClean="0">
                <a:latin typeface="Times New Roman" panose="02020603050405020304" pitchFamily="18" charset="0"/>
                <a:cs typeface="Times New Roman" panose="02020603050405020304" pitchFamily="18" charset="0"/>
              </a:rPr>
              <a:t>Leadership and entrepreneurship entail the articulation of vision and motivating others to trail ( Portney,2015).</a:t>
            </a:r>
          </a:p>
          <a:p>
            <a:r>
              <a:rPr lang="en-GB" sz="2800" dirty="0" smtClean="0">
                <a:latin typeface="Times New Roman" panose="02020603050405020304" pitchFamily="18" charset="0"/>
                <a:cs typeface="Times New Roman" panose="02020603050405020304" pitchFamily="18" charset="0"/>
              </a:rPr>
              <a:t>Thus an entrepreneur requires leadership characteristics in order to define a vision, form a team and lead to attain the intended objective.</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862818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Community participation in the hotel industry is achieved through diverse kinds of initiatives ranging from donations to community partnership.</a:t>
            </a:r>
          </a:p>
          <a:p>
            <a:r>
              <a:rPr lang="en-GB" sz="2800" dirty="0" smtClean="0">
                <a:latin typeface="Times New Roman" panose="02020603050405020304" pitchFamily="18" charset="0"/>
                <a:cs typeface="Times New Roman" panose="02020603050405020304" pitchFamily="18" charset="0"/>
              </a:rPr>
              <a:t>For instance, Marriot launched its #Love Travels campaign supporting LGBT rights and sponsors the inclusion of NBA player Jason Collins.</a:t>
            </a:r>
          </a:p>
          <a:p>
            <a:r>
              <a:rPr lang="en-GB" sz="2800" dirty="0" smtClean="0">
                <a:latin typeface="Times New Roman" panose="02020603050405020304" pitchFamily="18" charset="0"/>
                <a:cs typeface="Times New Roman" panose="02020603050405020304" pitchFamily="18" charset="0"/>
              </a:rPr>
              <a:t>Community participation in the hotel industry plays a crucial role that is beneficial to the hotel as well as the society.</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433859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Community participation has enhanced the reputation, attract ,motivate and retain the employees.</a:t>
            </a:r>
          </a:p>
          <a:p>
            <a:r>
              <a:rPr lang="en-GB" sz="2800" dirty="0" smtClean="0">
                <a:latin typeface="Times New Roman" panose="02020603050405020304" pitchFamily="18" charset="0"/>
                <a:cs typeface="Times New Roman" panose="02020603050405020304" pitchFamily="18" charset="0"/>
              </a:rPr>
              <a:t>Most of the employees prefer hotels that have a positive image as well as reputation (Goodall,2015).</a:t>
            </a:r>
          </a:p>
          <a:p>
            <a:r>
              <a:rPr lang="en-GB" sz="2800" dirty="0" smtClean="0">
                <a:latin typeface="Times New Roman" panose="02020603050405020304" pitchFamily="18" charset="0"/>
                <a:cs typeface="Times New Roman" panose="02020603050405020304" pitchFamily="18" charset="0"/>
              </a:rPr>
              <a:t>Community participation benefits  the society in the following ways:</a:t>
            </a:r>
          </a:p>
          <a:p>
            <a:r>
              <a:rPr lang="en-GB" sz="2800" dirty="0" smtClean="0">
                <a:latin typeface="Times New Roman" panose="02020603050405020304" pitchFamily="18" charset="0"/>
                <a:cs typeface="Times New Roman" panose="02020603050405020304" pitchFamily="18" charset="0"/>
              </a:rPr>
              <a:t>Access to jobs and income growth</a:t>
            </a:r>
          </a:p>
          <a:p>
            <a:r>
              <a:rPr lang="en-GB" sz="2800" dirty="0" smtClean="0">
                <a:latin typeface="Times New Roman" panose="02020603050405020304" pitchFamily="18" charset="0"/>
                <a:cs typeface="Times New Roman" panose="02020603050405020304" pitchFamily="18" charset="0"/>
              </a:rPr>
              <a:t>Enhancement of the environment</a:t>
            </a:r>
          </a:p>
          <a:p>
            <a:r>
              <a:rPr lang="en-GB" sz="2800" dirty="0" smtClean="0">
                <a:latin typeface="Times New Roman" panose="02020603050405020304" pitchFamily="18" charset="0"/>
                <a:cs typeface="Times New Roman" panose="02020603050405020304" pitchFamily="18" charset="0"/>
              </a:rPr>
              <a:t>Investment in infrastructure and facilities.</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Marriot hotel is one of the industries that is highly dedicated in investing the business of the communities ( Khiele,2016)</a:t>
            </a:r>
          </a:p>
          <a:p>
            <a:r>
              <a:rPr lang="en-GB" sz="2800" dirty="0" smtClean="0">
                <a:latin typeface="Times New Roman" panose="02020603050405020304" pitchFamily="18" charset="0"/>
                <a:cs typeface="Times New Roman" panose="02020603050405020304" pitchFamily="18" charset="0"/>
              </a:rPr>
              <a:t>The company focuses on:</a:t>
            </a:r>
          </a:p>
          <a:p>
            <a:r>
              <a:rPr lang="en-GB" sz="2800" dirty="0" smtClean="0">
                <a:latin typeface="Times New Roman" panose="02020603050405020304" pitchFamily="18" charset="0"/>
                <a:cs typeface="Times New Roman" panose="02020603050405020304" pitchFamily="18" charset="0"/>
              </a:rPr>
              <a:t>Career exploration entailing measuring interests through volunteering</a:t>
            </a:r>
          </a:p>
          <a:p>
            <a:r>
              <a:rPr lang="en-GB" sz="2800" dirty="0" smtClean="0">
                <a:latin typeface="Times New Roman" panose="02020603050405020304" pitchFamily="18" charset="0"/>
                <a:cs typeface="Times New Roman" panose="02020603050405020304" pitchFamily="18" charset="0"/>
              </a:rPr>
              <a:t>Community integration experiences to participate in community life</a:t>
            </a:r>
          </a:p>
          <a:p>
            <a:r>
              <a:rPr lang="en-GB" sz="2800" dirty="0" smtClean="0">
                <a:latin typeface="Times New Roman" panose="02020603050405020304" pitchFamily="18" charset="0"/>
                <a:cs typeface="Times New Roman" panose="02020603050405020304" pitchFamily="18" charset="0"/>
              </a:rPr>
              <a:t>Skill development and training</a:t>
            </a:r>
          </a:p>
          <a:p>
            <a:r>
              <a:rPr lang="en-GB" sz="2800" dirty="0" smtClean="0">
                <a:latin typeface="Times New Roman" panose="02020603050405020304" pitchFamily="18" charset="0"/>
                <a:cs typeface="Times New Roman" panose="02020603050405020304" pitchFamily="18" charset="0"/>
              </a:rPr>
              <a:t>Pursuit of personal desires and hobbies</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The company focuses on the nurturing of the youths thus enabling it to provide educational and work study that enhance careers in the hotel industry.</a:t>
            </a:r>
          </a:p>
          <a:p>
            <a:r>
              <a:rPr lang="en-GB" sz="2800" dirty="0" smtClean="0">
                <a:latin typeface="Times New Roman" panose="02020603050405020304" pitchFamily="18" charset="0"/>
                <a:cs typeface="Times New Roman" panose="02020603050405020304" pitchFamily="18" charset="0"/>
              </a:rPr>
              <a:t>The initiative entails the exploration of career prospects for the youth from the underserved population and developing countries (Goddal,2015)</a:t>
            </a:r>
          </a:p>
          <a:p>
            <a:r>
              <a:rPr lang="en-GB" sz="2800" dirty="0" smtClean="0">
                <a:latin typeface="Times New Roman" panose="02020603050405020304" pitchFamily="18" charset="0"/>
                <a:cs typeface="Times New Roman" panose="02020603050405020304" pitchFamily="18" charset="0"/>
              </a:rPr>
              <a:t>It is an aspect that has led to achievement of marketable skills that lead to meaningful work.</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Community participation has enhanced the reputation, attract ,motivate and retain the employees of Marriot Hotel</a:t>
            </a:r>
          </a:p>
          <a:p>
            <a:r>
              <a:rPr lang="en-GB" sz="2800" dirty="0" smtClean="0">
                <a:latin typeface="Times New Roman" panose="02020603050405020304" pitchFamily="18" charset="0"/>
                <a:cs typeface="Times New Roman" panose="02020603050405020304" pitchFamily="18" charset="0"/>
              </a:rPr>
              <a:t>Most of the employees prefer hotels that have a positive image as well as reputation (Goodall,2015).</a:t>
            </a:r>
          </a:p>
          <a:p>
            <a:r>
              <a:rPr lang="en-GB" sz="2800" dirty="0" smtClean="0">
                <a:latin typeface="Times New Roman" panose="02020603050405020304" pitchFamily="18" charset="0"/>
                <a:cs typeface="Times New Roman" panose="02020603050405020304" pitchFamily="18" charset="0"/>
              </a:rPr>
              <a:t>Community participation benefits  the society in the following ways:</a:t>
            </a:r>
          </a:p>
          <a:p>
            <a:r>
              <a:rPr lang="en-GB" sz="2800" dirty="0" smtClean="0">
                <a:latin typeface="Times New Roman" panose="02020603050405020304" pitchFamily="18" charset="0"/>
                <a:cs typeface="Times New Roman" panose="02020603050405020304" pitchFamily="18" charset="0"/>
              </a:rPr>
              <a:t>Access to jobs and income growth</a:t>
            </a:r>
          </a:p>
          <a:p>
            <a:r>
              <a:rPr lang="en-GB" sz="2800" dirty="0" smtClean="0">
                <a:latin typeface="Times New Roman" panose="02020603050405020304" pitchFamily="18" charset="0"/>
                <a:cs typeface="Times New Roman" panose="02020603050405020304" pitchFamily="18" charset="0"/>
              </a:rPr>
              <a:t>Enhancement of the environment</a:t>
            </a:r>
          </a:p>
          <a:p>
            <a:r>
              <a:rPr lang="en-GB" sz="2800" dirty="0" smtClean="0">
                <a:latin typeface="Times New Roman" panose="02020603050405020304" pitchFamily="18" charset="0"/>
                <a:cs typeface="Times New Roman" panose="02020603050405020304" pitchFamily="18" charset="0"/>
              </a:rPr>
              <a:t>Investment in infrastructure and facilities.</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t>Wyndham Xiamen hotel organizes community events annually to improve its operation and reputation</a:t>
            </a:r>
          </a:p>
          <a:p>
            <a:r>
              <a:rPr lang="en-GB" sz="2800" dirty="0" smtClean="0"/>
              <a:t>The diverse community activities entail f special visits  to employees children, donation of clothes to remote rural areas in China.</a:t>
            </a:r>
          </a:p>
          <a:p>
            <a:r>
              <a:rPr lang="en-GB" sz="2800" dirty="0" smtClean="0"/>
              <a:t>The hotel also organises employees volunteer cleaning up the local environment</a:t>
            </a:r>
          </a:p>
          <a:p>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Hilton hotel has partners and collaborates with various organizations such as Tide, Ecolab, and </a:t>
            </a:r>
            <a:r>
              <a:rPr lang="en-GB" sz="2800" dirty="0" err="1" smtClean="0">
                <a:latin typeface="Times New Roman" panose="02020603050405020304" pitchFamily="18" charset="0"/>
                <a:cs typeface="Times New Roman" panose="02020603050405020304" pitchFamily="18" charset="0"/>
              </a:rPr>
              <a:t>Xeros</a:t>
            </a:r>
            <a:r>
              <a:rPr lang="en-GB" sz="2800" dirty="0" smtClean="0">
                <a:latin typeface="Times New Roman" panose="02020603050405020304" pitchFamily="18" charset="0"/>
                <a:cs typeface="Times New Roman" panose="02020603050405020304" pitchFamily="18" charset="0"/>
              </a:rPr>
              <a:t> to make positive impacts concerning renewable energy ,utilizing less water and energy.</a:t>
            </a:r>
          </a:p>
          <a:p>
            <a:r>
              <a:rPr lang="en-GB" sz="2800" dirty="0" smtClean="0">
                <a:latin typeface="Times New Roman" panose="02020603050405020304" pitchFamily="18" charset="0"/>
                <a:cs typeface="Times New Roman" panose="02020603050405020304" pitchFamily="18" charset="0"/>
              </a:rPr>
              <a:t>The event planners at Hilton hotel are encouraged to evaluate dining options by using locally sourced food, minimise wastage and low cost practices with less resources.</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Hilton hotel has partners and collaborates with various organizations such as Tide, Ecolab, and </a:t>
            </a:r>
            <a:r>
              <a:rPr lang="en-GB" sz="2800" dirty="0" err="1" smtClean="0">
                <a:latin typeface="Times New Roman" panose="02020603050405020304" pitchFamily="18" charset="0"/>
                <a:cs typeface="Times New Roman" panose="02020603050405020304" pitchFamily="18" charset="0"/>
              </a:rPr>
              <a:t>Xeros</a:t>
            </a:r>
            <a:r>
              <a:rPr lang="en-GB" sz="2800" dirty="0" smtClean="0">
                <a:latin typeface="Times New Roman" panose="02020603050405020304" pitchFamily="18" charset="0"/>
                <a:cs typeface="Times New Roman" panose="02020603050405020304" pitchFamily="18" charset="0"/>
              </a:rPr>
              <a:t> to make positive impacts concerning renewable energy ,utilizing less water and energy.</a:t>
            </a:r>
          </a:p>
          <a:p>
            <a:r>
              <a:rPr lang="en-GB" sz="2800" dirty="0" smtClean="0">
                <a:latin typeface="Times New Roman" panose="02020603050405020304" pitchFamily="18" charset="0"/>
                <a:cs typeface="Times New Roman" panose="02020603050405020304" pitchFamily="18" charset="0"/>
              </a:rPr>
              <a:t>The event planners at Hilton hotel are encouraged to evaluate dining options by using locally sourced food, minimise wastage and low cost practices with less resources.</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126670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The intercontinental Hotels Group creates local economic opportunities through training education and employment.</a:t>
            </a:r>
          </a:p>
          <a:p>
            <a:r>
              <a:rPr lang="en-GB" sz="2800" dirty="0" smtClean="0">
                <a:latin typeface="Times New Roman" panose="02020603050405020304" pitchFamily="18" charset="0"/>
                <a:cs typeface="Times New Roman" panose="02020603050405020304" pitchFamily="18" charset="0"/>
              </a:rPr>
              <a:t>Accor Hotels in Indonesia are providing healthy meals to the deprived children</a:t>
            </a:r>
          </a:p>
          <a:p>
            <a:pPr>
              <a:buNone/>
            </a:pPr>
            <a:endParaRPr lang="en-GB" sz="2800" dirty="0">
              <a:latin typeface="Times New Roman" panose="02020603050405020304" pitchFamily="18" charset="0"/>
              <a:cs typeface="Times New Roman" panose="02020603050405020304" pitchFamily="18"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752600" y="4267200"/>
            <a:ext cx="3886200" cy="18288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1266706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Hyatt's hotel makes effort to make hotels more energy efficient ,reduction of GHG  emissions and water consumption</a:t>
            </a:r>
          </a:p>
          <a:p>
            <a:r>
              <a:rPr lang="en-GB" sz="2800" dirty="0" smtClean="0">
                <a:latin typeface="Times New Roman" panose="02020603050405020304" pitchFamily="18" charset="0"/>
                <a:cs typeface="Times New Roman" panose="02020603050405020304" pitchFamily="18" charset="0"/>
              </a:rPr>
              <a:t>The hotel rooms are LEED certified for green building certification program</a:t>
            </a:r>
          </a:p>
          <a:p>
            <a:pPr>
              <a:buNone/>
            </a:pPr>
            <a:endParaRPr lang="en-GB" sz="2800" dirty="0">
              <a:latin typeface="Times New Roman" panose="02020603050405020304" pitchFamily="18" charset="0"/>
              <a:cs typeface="Times New Roman" panose="02020603050405020304" pitchFamily="18" charset="0"/>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981200" y="4191000"/>
            <a:ext cx="3555284" cy="189547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1266706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GB" sz="2800" dirty="0" smtClean="0">
                <a:latin typeface="Times New Roman" panose="02020603050405020304" pitchFamily="18" charset="0"/>
                <a:cs typeface="Times New Roman" panose="02020603050405020304" pitchFamily="18" charset="0"/>
              </a:rPr>
              <a:t>For instance in Kigali the Marriot staff join employees in planting trees to curb desertification</a:t>
            </a:r>
          </a:p>
          <a:p>
            <a:pPr>
              <a:buNone/>
            </a:pPr>
            <a:endParaRPr lang="en-GB" sz="2800" dirty="0">
              <a:latin typeface="Times New Roman" panose="02020603050405020304" pitchFamily="18" charset="0"/>
              <a:cs typeface="Times New Roman" panose="02020603050405020304" pitchFamily="18"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1371600" y="3048000"/>
            <a:ext cx="5410200" cy="358425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1266706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Community Participation</a:t>
            </a:r>
            <a:endParaRPr lang="en-GB" dirty="0">
              <a:latin typeface="Times New Roman" panose="02020603050405020304" pitchFamily="18" charset="0"/>
              <a:cs typeface="Times New Roman" panose="02020603050405020304" pitchFamily="18" charset="0"/>
            </a:endParaRPr>
          </a:p>
        </p:txBody>
      </p:sp>
      <p:pic>
        <p:nvPicPr>
          <p:cNvPr id="5" name="Picture 2"/>
          <p:cNvPicPr>
            <a:picLocks noGrp="1" noChangeAspect="1" noChangeArrowheads="1"/>
          </p:cNvPicPr>
          <p:nvPr>
            <p:ph idx="1"/>
          </p:nvPr>
        </p:nvPicPr>
        <p:blipFill>
          <a:blip r:embed="rId3">
            <a:extLst>
              <a:ext uri="{28A0092B-C50C-407E-A947-70E740481C1C}">
                <a14:useLocalDpi xmlns:a14="http://schemas.microsoft.com/office/drawing/2010/main" xmlns="" val="0"/>
              </a:ext>
            </a:extLst>
          </a:blip>
          <a:srcRect/>
          <a:stretch>
            <a:fillRect/>
          </a:stretch>
        </p:blipFill>
        <p:spPr bwMode="auto">
          <a:xfrm>
            <a:off x="228600" y="1600200"/>
            <a:ext cx="3714750" cy="225136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6"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114800" y="1447801"/>
            <a:ext cx="3352800" cy="227584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 name="Picture 4"/>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147637" y="3886200"/>
            <a:ext cx="3967163" cy="25908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5"/>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4191000" y="3886200"/>
            <a:ext cx="3624877" cy="25146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1266706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Conclusion</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GB" sz="2800" dirty="0" smtClean="0">
                <a:latin typeface="Times New Roman" panose="02020603050405020304" pitchFamily="18" charset="0"/>
                <a:cs typeface="Times New Roman" panose="02020603050405020304" pitchFamily="18" charset="0"/>
              </a:rPr>
              <a:t>To sum up, the presentation has focused on the principal issues of sustainability and globalisation, leadership and entrepreneurship and community participation.</a:t>
            </a:r>
          </a:p>
          <a:p>
            <a:r>
              <a:rPr lang="en-GB" sz="2800" dirty="0" smtClean="0">
                <a:latin typeface="Times New Roman" panose="02020603050405020304" pitchFamily="18" charset="0"/>
                <a:cs typeface="Times New Roman" panose="02020603050405020304" pitchFamily="18" charset="0"/>
              </a:rPr>
              <a:t>The hotel industry focuses on achieving sustainability through the reduction in the usage of water ,energy and development of green hotels.</a:t>
            </a:r>
          </a:p>
          <a:p>
            <a:r>
              <a:rPr lang="en-GB" sz="2800" dirty="0" smtClean="0">
                <a:latin typeface="Times New Roman" panose="02020603050405020304" pitchFamily="18" charset="0"/>
                <a:cs typeface="Times New Roman" panose="02020603050405020304" pitchFamily="18" charset="0"/>
              </a:rPr>
              <a:t>The discussion of the three issues as a group have enhanced skills of time management, decision making and problem solving.</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671064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LEARNING  LOG</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US" sz="1600" b="1" dirty="0" smtClean="0"/>
              <a:t>How did the group work together?</a:t>
            </a:r>
            <a:endParaRPr lang="en-US" sz="1600" dirty="0" smtClean="0"/>
          </a:p>
          <a:p>
            <a:pPr>
              <a:buNone/>
            </a:pPr>
            <a:r>
              <a:rPr lang="en-US" sz="1600" dirty="0" smtClean="0"/>
              <a:t>     I </a:t>
            </a:r>
            <a:r>
              <a:rPr lang="en-US" sz="1600" dirty="0" smtClean="0"/>
              <a:t>worked in harmony towards the attainment of the set goals in terms of getting the right problem solving skills. The group delegated the different tasks according to an individual’s competences, drive and desire.</a:t>
            </a:r>
          </a:p>
          <a:p>
            <a:r>
              <a:rPr lang="en-US" sz="1600" b="1" dirty="0" smtClean="0"/>
              <a:t>Who did what?</a:t>
            </a:r>
            <a:endParaRPr lang="en-US" sz="1600" dirty="0" smtClean="0"/>
          </a:p>
          <a:p>
            <a:pPr>
              <a:buNone/>
            </a:pPr>
            <a:r>
              <a:rPr lang="en-US" sz="1600" dirty="0" smtClean="0"/>
              <a:t>    The </a:t>
            </a:r>
            <a:r>
              <a:rPr lang="en-US" sz="1600" dirty="0" smtClean="0"/>
              <a:t>tasks were divided amongst ourselves equally basing on our abilities to perform the different tasks. I – as a group leader had the task of writing a final report on the groups discussion.</a:t>
            </a:r>
          </a:p>
          <a:p>
            <a:r>
              <a:rPr lang="en-US" sz="1600" b="1" dirty="0" smtClean="0"/>
              <a:t>What went wrong?</a:t>
            </a:r>
            <a:endParaRPr lang="en-US" sz="1600" dirty="0" smtClean="0"/>
          </a:p>
          <a:p>
            <a:pPr>
              <a:buNone/>
            </a:pPr>
            <a:r>
              <a:rPr lang="en-US" sz="1600" dirty="0" smtClean="0"/>
              <a:t>     I </a:t>
            </a:r>
            <a:r>
              <a:rPr lang="en-US" sz="1600" dirty="0" smtClean="0"/>
              <a:t>believe that I managed to control every aspect of the presentation. However, I did not finish within the stipulate period of 10mins.</a:t>
            </a:r>
          </a:p>
          <a:p>
            <a:r>
              <a:rPr lang="en-US" sz="1600" b="1" dirty="0" smtClean="0"/>
              <a:t>Did you meet often enough?</a:t>
            </a:r>
            <a:endParaRPr lang="en-US" sz="1600" dirty="0" smtClean="0"/>
          </a:p>
          <a:p>
            <a:pPr>
              <a:buNone/>
            </a:pPr>
            <a:r>
              <a:rPr lang="en-US" sz="1600" dirty="0" smtClean="0"/>
              <a:t>     We </a:t>
            </a:r>
            <a:r>
              <a:rPr lang="en-US" sz="1600" dirty="0" smtClean="0"/>
              <a:t>met once a week in order to monitor the progress of each group member</a:t>
            </a:r>
            <a:r>
              <a:rPr lang="en-US" sz="1600" dirty="0" smtClean="0"/>
              <a:t>.</a:t>
            </a:r>
          </a:p>
          <a:p>
            <a:r>
              <a:rPr lang="en-US" sz="1600" b="1" dirty="0" smtClean="0"/>
              <a:t> </a:t>
            </a:r>
            <a:r>
              <a:rPr lang="en-US" sz="1600" b="1" dirty="0" smtClean="0"/>
              <a:t>Did you use </a:t>
            </a:r>
            <a:r>
              <a:rPr lang="en-US" sz="1600" b="1" dirty="0" err="1" smtClean="0"/>
              <a:t>skype</a:t>
            </a:r>
            <a:r>
              <a:rPr lang="en-US" sz="1600" b="1" dirty="0" smtClean="0"/>
              <a:t> or other online meeting platform</a:t>
            </a:r>
            <a:r>
              <a:rPr lang="en-US" sz="1600" dirty="0" smtClean="0"/>
              <a:t>?</a:t>
            </a:r>
          </a:p>
          <a:p>
            <a:pPr>
              <a:buNone/>
            </a:pPr>
            <a:r>
              <a:rPr lang="en-US" sz="1600" smtClean="0"/>
              <a:t>     We </a:t>
            </a:r>
            <a:r>
              <a:rPr lang="en-US" sz="1600" dirty="0" smtClean="0"/>
              <a:t>mostly used </a:t>
            </a:r>
            <a:r>
              <a:rPr lang="en-US" sz="1600" dirty="0" err="1" smtClean="0"/>
              <a:t>WhatsApp</a:t>
            </a:r>
            <a:r>
              <a:rPr lang="en-US" sz="1600" dirty="0" smtClean="0"/>
              <a:t> as a communication platform since it is more convenient for all the members. We created a </a:t>
            </a:r>
            <a:r>
              <a:rPr lang="en-US" sz="1600" dirty="0" err="1" smtClean="0"/>
              <a:t>WhatsApp</a:t>
            </a:r>
            <a:r>
              <a:rPr lang="en-US" sz="1600" dirty="0" smtClean="0"/>
              <a:t> group in order to share ideas and progress of the members.</a:t>
            </a:r>
          </a:p>
          <a:p>
            <a:endParaRPr lang="en-US" sz="1600" dirty="0" smtClean="0"/>
          </a:p>
          <a:p>
            <a:pPr>
              <a:buNone/>
            </a:pPr>
            <a:endParaRPr lang="en-US" sz="1600" dirty="0"/>
          </a:p>
        </p:txBody>
      </p:sp>
    </p:spTree>
    <p:extLst>
      <p:ext uri="{BB962C8B-B14F-4D97-AF65-F5344CB8AC3E}">
        <p14:creationId xmlns:p14="http://schemas.microsoft.com/office/powerpoint/2010/main" xmlns="" val="16710642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LEARNING  LOG</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sz="1600" b="1" dirty="0" smtClean="0"/>
              <a:t>Did that work well?</a:t>
            </a:r>
            <a:endParaRPr lang="en-US" sz="1600" dirty="0" smtClean="0"/>
          </a:p>
          <a:p>
            <a:r>
              <a:rPr lang="en-US" sz="1600" dirty="0" smtClean="0"/>
              <a:t>It worked well since the members were able to share the different opinions concerning the issues discussed.</a:t>
            </a:r>
          </a:p>
          <a:p>
            <a:r>
              <a:rPr lang="en-US" sz="1600" b="1" dirty="0" smtClean="0"/>
              <a:t>Did you have technical problems in meeting online</a:t>
            </a:r>
            <a:r>
              <a:rPr lang="en-US" sz="1600" dirty="0" smtClean="0"/>
              <a:t>?</a:t>
            </a:r>
          </a:p>
          <a:p>
            <a:r>
              <a:rPr lang="en-US" sz="1600" dirty="0" smtClean="0"/>
              <a:t>We never encountered any technical hitches thus making our working successful.</a:t>
            </a:r>
          </a:p>
          <a:p>
            <a:r>
              <a:rPr lang="en-US" sz="1600" b="1" dirty="0" smtClean="0"/>
              <a:t>Did some group members refuse to meet online?</a:t>
            </a:r>
            <a:endParaRPr lang="en-US" sz="1600" dirty="0" smtClean="0"/>
          </a:p>
          <a:p>
            <a:r>
              <a:rPr lang="en-US" sz="1600" dirty="0" smtClean="0"/>
              <a:t>Our group was very committed towards quality and attaining the planned objectives.</a:t>
            </a:r>
          </a:p>
          <a:p>
            <a:r>
              <a:rPr lang="en-US" sz="1600" b="1" dirty="0" smtClean="0"/>
              <a:t>How did you overcome this?</a:t>
            </a:r>
            <a:endParaRPr lang="en-US" sz="1600" dirty="0" smtClean="0"/>
          </a:p>
          <a:p>
            <a:r>
              <a:rPr lang="en-US" sz="1600" dirty="0" smtClean="0"/>
              <a:t>We formed a particular timeline according to the members schedule to avoid constraints.</a:t>
            </a:r>
          </a:p>
          <a:p>
            <a:pPr>
              <a:buNone/>
            </a:pPr>
            <a:endParaRPr lang="en-US" sz="1600" dirty="0"/>
          </a:p>
        </p:txBody>
      </p:sp>
    </p:spTree>
    <p:extLst>
      <p:ext uri="{BB962C8B-B14F-4D97-AF65-F5344CB8AC3E}">
        <p14:creationId xmlns:p14="http://schemas.microsoft.com/office/powerpoint/2010/main" xmlns="" val="1671064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LEARNING  LOG</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sz="1600" b="1" dirty="0" smtClean="0"/>
              <a:t>Did someone not pull their weight</a:t>
            </a:r>
            <a:r>
              <a:rPr lang="en-US" sz="1600" b="1" dirty="0" smtClean="0"/>
              <a:t>?</a:t>
            </a:r>
            <a:endParaRPr lang="en-US" sz="1600" dirty="0" smtClean="0"/>
          </a:p>
          <a:p>
            <a:pPr>
              <a:buNone/>
            </a:pPr>
            <a:r>
              <a:rPr lang="en-US" sz="1600" dirty="0" smtClean="0"/>
              <a:t>     No</a:t>
            </a:r>
            <a:r>
              <a:rPr lang="en-US" sz="1600" dirty="0" smtClean="0"/>
              <a:t>. All group members were informed of their tasks that were duly </a:t>
            </a:r>
            <a:endParaRPr lang="en-US" sz="1600" dirty="0" smtClean="0"/>
          </a:p>
          <a:p>
            <a:pPr>
              <a:buNone/>
            </a:pPr>
            <a:r>
              <a:rPr lang="en-US" sz="1600" dirty="0" smtClean="0"/>
              <a:t>      completed</a:t>
            </a:r>
            <a:r>
              <a:rPr lang="en-US" sz="1600" dirty="0" smtClean="0"/>
              <a:t>.</a:t>
            </a:r>
          </a:p>
          <a:p>
            <a:r>
              <a:rPr lang="en-US" sz="1600" b="1" dirty="0" smtClean="0"/>
              <a:t>Did you discuss this with them as a group?</a:t>
            </a:r>
            <a:endParaRPr lang="en-US" sz="1600" dirty="0" smtClean="0"/>
          </a:p>
          <a:p>
            <a:pPr>
              <a:buNone/>
            </a:pPr>
            <a:r>
              <a:rPr lang="en-US" sz="1600" dirty="0" smtClean="0"/>
              <a:t>     Yes </a:t>
            </a:r>
            <a:r>
              <a:rPr lang="en-US" sz="1600" dirty="0" smtClean="0"/>
              <a:t>then we decided to perform the given research collectively and come up with a good report. However, due to time it was not comprehensive.</a:t>
            </a:r>
          </a:p>
          <a:p>
            <a:r>
              <a:rPr lang="en-US" sz="1600" b="1" dirty="0" smtClean="0"/>
              <a:t>Did you solve this problem satisfactorily?</a:t>
            </a:r>
            <a:endParaRPr lang="en-US" sz="1600" dirty="0" smtClean="0"/>
          </a:p>
          <a:p>
            <a:pPr>
              <a:buNone/>
            </a:pPr>
            <a:r>
              <a:rPr lang="en-US" sz="1600" dirty="0" smtClean="0"/>
              <a:t>     The </a:t>
            </a:r>
            <a:r>
              <a:rPr lang="en-US" sz="1600" dirty="0" smtClean="0"/>
              <a:t>problem was sorted out to each member’s satisfaction however; it was more of adding work load to the already committed members.</a:t>
            </a:r>
          </a:p>
          <a:p>
            <a:r>
              <a:rPr lang="en-US" sz="1600" b="1" dirty="0" smtClean="0"/>
              <a:t>How did you divide the work between you?</a:t>
            </a:r>
            <a:endParaRPr lang="en-US" sz="1600" dirty="0" smtClean="0"/>
          </a:p>
          <a:p>
            <a:pPr>
              <a:buNone/>
            </a:pPr>
            <a:r>
              <a:rPr lang="en-US" sz="1600" dirty="0" smtClean="0"/>
              <a:t>    The </a:t>
            </a:r>
            <a:r>
              <a:rPr lang="en-US" sz="1600" dirty="0" smtClean="0"/>
              <a:t>members choose the different issues according to their capabilities and understanding. It is an aspect that made us attain comprehensive information.</a:t>
            </a:r>
            <a:endParaRPr lang="en-US" sz="1600" dirty="0"/>
          </a:p>
        </p:txBody>
      </p:sp>
    </p:spTree>
    <p:extLst>
      <p:ext uri="{BB962C8B-B14F-4D97-AF65-F5344CB8AC3E}">
        <p14:creationId xmlns:p14="http://schemas.microsoft.com/office/powerpoint/2010/main" xmlns="" val="1671064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LEARNING  LOG</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lnSpcReduction="10000"/>
          </a:bodyPr>
          <a:lstStyle/>
          <a:p>
            <a:r>
              <a:rPr lang="en-US" sz="1600" b="1" dirty="0" smtClean="0"/>
              <a:t>What have you learned by doing this?</a:t>
            </a:r>
            <a:endParaRPr lang="en-US" sz="1600" dirty="0" smtClean="0"/>
          </a:p>
          <a:p>
            <a:pPr>
              <a:buNone/>
            </a:pPr>
            <a:r>
              <a:rPr lang="en-US" sz="1600" dirty="0" smtClean="0"/>
              <a:t>    Delegation </a:t>
            </a:r>
            <a:r>
              <a:rPr lang="en-US" sz="1600" dirty="0" smtClean="0"/>
              <a:t>of tasks is an aspect that defines the success and time management of the group.</a:t>
            </a:r>
          </a:p>
          <a:p>
            <a:r>
              <a:rPr lang="en-US" sz="1600" b="1" dirty="0" smtClean="0"/>
              <a:t>Did you enjoy the process?</a:t>
            </a:r>
            <a:endParaRPr lang="en-US" sz="1600" dirty="0" smtClean="0"/>
          </a:p>
          <a:p>
            <a:pPr>
              <a:buNone/>
            </a:pPr>
            <a:r>
              <a:rPr lang="en-US" sz="1600" dirty="0" smtClean="0"/>
              <a:t>    I </a:t>
            </a:r>
            <a:r>
              <a:rPr lang="en-US" sz="1600" dirty="0" smtClean="0"/>
              <a:t>enjoyed the process due to the different input of the different members that led to creativity.</a:t>
            </a:r>
          </a:p>
          <a:p>
            <a:r>
              <a:rPr lang="en-US" sz="1600" b="1" dirty="0" smtClean="0"/>
              <a:t>Why did you enjoy it?</a:t>
            </a:r>
            <a:endParaRPr lang="en-US" sz="1600" dirty="0" smtClean="0"/>
          </a:p>
          <a:p>
            <a:pPr>
              <a:buNone/>
            </a:pPr>
            <a:r>
              <a:rPr lang="en-US" sz="1600" dirty="0" smtClean="0"/>
              <a:t>    The </a:t>
            </a:r>
            <a:r>
              <a:rPr lang="en-US" sz="1600" dirty="0" smtClean="0"/>
              <a:t>different members were knowledgeable and had real life experiences in explaining their ideas.</a:t>
            </a:r>
          </a:p>
          <a:p>
            <a:r>
              <a:rPr lang="en-US" sz="1600" b="1" dirty="0" smtClean="0"/>
              <a:t>Did you dislike the process?</a:t>
            </a:r>
            <a:endParaRPr lang="en-US" sz="1600" dirty="0" smtClean="0"/>
          </a:p>
          <a:p>
            <a:pPr>
              <a:buNone/>
            </a:pPr>
            <a:r>
              <a:rPr lang="en-US" sz="1600" dirty="0" smtClean="0"/>
              <a:t>     Yes</a:t>
            </a:r>
            <a:r>
              <a:rPr lang="en-US" sz="1600" dirty="0" smtClean="0"/>
              <a:t>.</a:t>
            </a:r>
          </a:p>
          <a:p>
            <a:r>
              <a:rPr lang="en-US" sz="1600" b="1" dirty="0" smtClean="0"/>
              <a:t>Why did you dislike it?</a:t>
            </a:r>
            <a:endParaRPr lang="en-US" sz="1600" dirty="0" smtClean="0"/>
          </a:p>
          <a:p>
            <a:pPr>
              <a:buNone/>
            </a:pPr>
            <a:r>
              <a:rPr lang="en-US" sz="1600" dirty="0" smtClean="0"/>
              <a:t>     I </a:t>
            </a:r>
            <a:r>
              <a:rPr lang="en-US" sz="1600" dirty="0" smtClean="0"/>
              <a:t>just disliked the process a little since it took a lot of time debating in order to settle on the main idea.</a:t>
            </a:r>
          </a:p>
          <a:p>
            <a:r>
              <a:rPr lang="en-US" sz="1600" b="1" dirty="0" smtClean="0"/>
              <a:t>How could it have been improved</a:t>
            </a:r>
            <a:r>
              <a:rPr lang="en-US" sz="1600" dirty="0" smtClean="0"/>
              <a:t>?</a:t>
            </a:r>
          </a:p>
          <a:p>
            <a:pPr>
              <a:buNone/>
            </a:pPr>
            <a:r>
              <a:rPr lang="en-US" sz="1600" dirty="0" smtClean="0"/>
              <a:t>    The </a:t>
            </a:r>
            <a:r>
              <a:rPr lang="en-US" sz="1600" dirty="0" smtClean="0"/>
              <a:t>process can only be enhanced when the group members understand each other in order to manage time effectively.</a:t>
            </a:r>
            <a:endParaRPr lang="en-US" sz="1600" dirty="0"/>
          </a:p>
        </p:txBody>
      </p:sp>
    </p:spTree>
    <p:extLst>
      <p:ext uri="{BB962C8B-B14F-4D97-AF65-F5344CB8AC3E}">
        <p14:creationId xmlns:p14="http://schemas.microsoft.com/office/powerpoint/2010/main" xmlns="" val="1671064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Times New Roman" panose="02020603050405020304" pitchFamily="18" charset="0"/>
                <a:cs typeface="Times New Roman" panose="02020603050405020304" pitchFamily="18" charset="0"/>
              </a:rPr>
              <a:t>References</a:t>
            </a:r>
            <a:endParaRPr lang="en-GB"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r>
              <a:rPr lang="en-US" sz="2800" dirty="0" smtClean="0"/>
              <a:t>Goodall, </a:t>
            </a:r>
            <a:r>
              <a:rPr lang="en-US" sz="2800" dirty="0"/>
              <a:t>C. (2015). </a:t>
            </a:r>
            <a:r>
              <a:rPr lang="en-US" sz="2800" i="1" dirty="0"/>
              <a:t>Sustainability</a:t>
            </a:r>
            <a:r>
              <a:rPr lang="en-US" sz="2800" dirty="0"/>
              <a:t>. </a:t>
            </a:r>
            <a:r>
              <a:rPr lang="en-US" sz="2800" dirty="0" smtClean="0">
                <a:hlinkClick r:id="rId2"/>
              </a:rPr>
              <a:t>Http</a:t>
            </a:r>
            <a:r>
              <a:rPr lang="en-US" sz="2800" dirty="0">
                <a:hlinkClick r:id="rId2"/>
              </a:rPr>
              <a:t>://www.credoreference.com/book/hodders</a:t>
            </a:r>
            <a:r>
              <a:rPr lang="en-US" sz="2800" dirty="0" smtClean="0"/>
              <a:t>.</a:t>
            </a:r>
          </a:p>
          <a:p>
            <a:r>
              <a:rPr lang="en-US" sz="2800" dirty="0" smtClean="0"/>
              <a:t>Khiele, </a:t>
            </a:r>
            <a:r>
              <a:rPr lang="en-US" sz="2800" dirty="0"/>
              <a:t>L. P. (2016). </a:t>
            </a:r>
            <a:r>
              <a:rPr lang="en-US" sz="2800" i="1" dirty="0"/>
              <a:t>Sustainability</a:t>
            </a:r>
            <a:r>
              <a:rPr lang="en-US" sz="2800" dirty="0"/>
              <a:t>. Cambridge, UK, Polity</a:t>
            </a:r>
            <a:r>
              <a:rPr lang="en-US" sz="2800" dirty="0" smtClean="0"/>
              <a:t>.</a:t>
            </a:r>
          </a:p>
          <a:p>
            <a:r>
              <a:rPr lang="en-US" sz="2800" dirty="0" smtClean="0">
                <a:latin typeface="Times New Roman" panose="02020603050405020304" pitchFamily="18" charset="0"/>
                <a:cs typeface="Times New Roman" panose="02020603050405020304" pitchFamily="18" charset="0"/>
              </a:rPr>
              <a:t>Portney, K. E. (2015). </a:t>
            </a:r>
            <a:r>
              <a:rPr lang="en-US" sz="2800" dirty="0" smtClean="0">
                <a:latin typeface="+mj-lt"/>
                <a:cs typeface="Times New Roman" panose="02020603050405020304" pitchFamily="18" charset="0"/>
              </a:rPr>
              <a:t>Leadership</a:t>
            </a:r>
            <a:r>
              <a:rPr lang="en-US" sz="2800" dirty="0" smtClean="0">
                <a:latin typeface="Times New Roman" panose="02020603050405020304" pitchFamily="18" charset="0"/>
                <a:cs typeface="Times New Roman" panose="02020603050405020304" pitchFamily="18" charset="0"/>
              </a:rPr>
              <a:t>. http://search.ebscohost.com/login.aspx?direct=true&amp;scope=site&amp;db=nlebk&amp;db=nlabk&amp;AN=1100625.</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541647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892</TotalTime>
  <Words>3065</Words>
  <Application>Microsoft Office PowerPoint</Application>
  <PresentationFormat>On-screen Show (4:3)</PresentationFormat>
  <Paragraphs>190</Paragraphs>
  <Slides>27</Slides>
  <Notes>25</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Opulent</vt:lpstr>
      <vt:lpstr>SUSTAINABILITY AND GLOBAL CITIZENSHIP</vt:lpstr>
      <vt:lpstr>Introduction</vt:lpstr>
      <vt:lpstr>Aims</vt:lpstr>
      <vt:lpstr>Objectives</vt:lpstr>
      <vt:lpstr>Management Process/Marketing</vt:lpstr>
      <vt:lpstr>Sustainability</vt:lpstr>
      <vt:lpstr>Sustainability</vt:lpstr>
      <vt:lpstr>Sustainability</vt:lpstr>
      <vt:lpstr>Leadership and Entreprenuership</vt:lpstr>
      <vt:lpstr>Community Participation</vt:lpstr>
      <vt:lpstr>Community Participation</vt:lpstr>
      <vt:lpstr>Community Participation</vt:lpstr>
      <vt:lpstr>Community Participation</vt:lpstr>
      <vt:lpstr>Community Participation</vt:lpstr>
      <vt:lpstr>Community Participation</vt:lpstr>
      <vt:lpstr>Community Participation</vt:lpstr>
      <vt:lpstr>Community Participation</vt:lpstr>
      <vt:lpstr>Community Participation</vt:lpstr>
      <vt:lpstr>Community Participation</vt:lpstr>
      <vt:lpstr>Community Participation</vt:lpstr>
      <vt:lpstr>Community Participation</vt:lpstr>
      <vt:lpstr>Conclusion</vt:lpstr>
      <vt:lpstr>LEARNING  LOG</vt:lpstr>
      <vt:lpstr>LEARNING  LOG</vt:lpstr>
      <vt:lpstr>LEARNING  LOG</vt:lpstr>
      <vt:lpstr>LEARNING  LOG</vt:lpstr>
      <vt:lpstr>References</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Microsoft</cp:lastModifiedBy>
  <cp:revision>32</cp:revision>
  <dcterms:created xsi:type="dcterms:W3CDTF">2018-04-23T04:16:11Z</dcterms:created>
  <dcterms:modified xsi:type="dcterms:W3CDTF">2018-04-30T09:06:06Z</dcterms:modified>
</cp:coreProperties>
</file>