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Lst>
  <p:sldSz cx="18288000" cy="10287000"/>
  <p:notesSz cx="6858000" cy="9144000"/>
  <p:embeddedFontLst>
    <p:embeddedFont>
      <p:font typeface="Arial Unicode Bold" charset="1" panose="020B0704020202020204"/>
      <p:regular r:id="rId15"/>
    </p:embeddedFont>
    <p:embeddedFont>
      <p:font typeface="Arial Bold" charset="1" panose="020B0704020202020204"/>
      <p:regular r:id="rId16"/>
    </p:embeddedFont>
    <p:embeddedFont>
      <p:font typeface="Arial" charset="1" panose="020B0604020202020204"/>
      <p:regular r:id="rId17"/>
    </p:embeddedFont>
    <p:embeddedFont>
      <p:font typeface="Arial Unicode" charset="1" panose="020B0604020202020204"/>
      <p:regular r:id="rId18"/>
    </p:embeddedFont>
    <p:embeddedFont>
      <p:font typeface="Canva Sans" charset="1" panose="020B0503030501040103"/>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5.png" Type="http://schemas.openxmlformats.org/officeDocument/2006/relationships/image"/><Relationship Id="rId11" Target="../media/image16.svg" Type="http://schemas.openxmlformats.org/officeDocument/2006/relationships/image"/><Relationship Id="rId12" Target="../media/image17.png" Type="http://schemas.openxmlformats.org/officeDocument/2006/relationships/image"/><Relationship Id="rId13" Target="../media/image18.svg" Type="http://schemas.openxmlformats.org/officeDocument/2006/relationships/image"/><Relationship Id="rId2" Target="../media/image7.png" Type="http://schemas.openxmlformats.org/officeDocument/2006/relationships/image"/><Relationship Id="rId3" Target="../media/image8.svg" Type="http://schemas.openxmlformats.org/officeDocument/2006/relationships/image"/><Relationship Id="rId4" Target="../media/image9.png" Type="http://schemas.openxmlformats.org/officeDocument/2006/relationships/image"/><Relationship Id="rId5" Target="../media/image10.svg" Type="http://schemas.openxmlformats.org/officeDocument/2006/relationships/image"/><Relationship Id="rId6" Target="../media/image11.png" Type="http://schemas.openxmlformats.org/officeDocument/2006/relationships/image"/><Relationship Id="rId7" Target="../media/image12.svg" Type="http://schemas.openxmlformats.org/officeDocument/2006/relationships/image"/><Relationship Id="rId8" Target="../media/image13.png" Type="http://schemas.openxmlformats.org/officeDocument/2006/relationships/image"/><Relationship Id="rId9" Target="../media/image14.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7.png" Type="http://schemas.openxmlformats.org/officeDocument/2006/relationships/image"/><Relationship Id="rId11" Target="../media/image28.svg" Type="http://schemas.openxmlformats.org/officeDocument/2006/relationships/image"/><Relationship Id="rId2" Target="../media/image19.png" Type="http://schemas.openxmlformats.org/officeDocument/2006/relationships/image"/><Relationship Id="rId3" Target="../media/image20.svg" Type="http://schemas.openxmlformats.org/officeDocument/2006/relationships/image"/><Relationship Id="rId4" Target="../media/image21.png" Type="http://schemas.openxmlformats.org/officeDocument/2006/relationships/image"/><Relationship Id="rId5" Target="../media/image22.svg" Type="http://schemas.openxmlformats.org/officeDocument/2006/relationships/image"/><Relationship Id="rId6" Target="../media/image23.png" Type="http://schemas.openxmlformats.org/officeDocument/2006/relationships/image"/><Relationship Id="rId7" Target="../media/image24.svg" Type="http://schemas.openxmlformats.org/officeDocument/2006/relationships/image"/><Relationship Id="rId8" Target="../media/image25.png" Type="http://schemas.openxmlformats.org/officeDocument/2006/relationships/image"/><Relationship Id="rId9" Target="../media/image26.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5.png" Type="http://schemas.openxmlformats.org/officeDocument/2006/relationships/image"/><Relationship Id="rId11" Target="../media/image36.svg" Type="http://schemas.openxmlformats.org/officeDocument/2006/relationships/image"/><Relationship Id="rId12" Target="../media/image37.png" Type="http://schemas.openxmlformats.org/officeDocument/2006/relationships/image"/><Relationship Id="rId13" Target="../media/image38.svg" Type="http://schemas.openxmlformats.org/officeDocument/2006/relationships/image"/><Relationship Id="rId14" Target="../media/image25.png" Type="http://schemas.openxmlformats.org/officeDocument/2006/relationships/image"/><Relationship Id="rId15" Target="../media/image26.svg" Type="http://schemas.openxmlformats.org/officeDocument/2006/relationships/image"/><Relationship Id="rId16" Target="../media/image39.png" Type="http://schemas.openxmlformats.org/officeDocument/2006/relationships/image"/><Relationship Id="rId17" Target="../media/image40.svg" Type="http://schemas.openxmlformats.org/officeDocument/2006/relationships/image"/><Relationship Id="rId2" Target="../media/image29.png" Type="http://schemas.openxmlformats.org/officeDocument/2006/relationships/image"/><Relationship Id="rId3" Target="../media/image30.svg" Type="http://schemas.openxmlformats.org/officeDocument/2006/relationships/image"/><Relationship Id="rId4" Target="../media/image31.png" Type="http://schemas.openxmlformats.org/officeDocument/2006/relationships/image"/><Relationship Id="rId5" Target="../media/image32.svg" Type="http://schemas.openxmlformats.org/officeDocument/2006/relationships/image"/><Relationship Id="rId6" Target="../media/image33.png" Type="http://schemas.openxmlformats.org/officeDocument/2006/relationships/image"/><Relationship Id="rId7" Target="../media/image34.svg" Type="http://schemas.openxmlformats.org/officeDocument/2006/relationships/image"/><Relationship Id="rId8" Target="../media/image21.png" Type="http://schemas.openxmlformats.org/officeDocument/2006/relationships/image"/><Relationship Id="rId9" Target="../media/image22.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1.png" Type="http://schemas.openxmlformats.org/officeDocument/2006/relationships/image"/><Relationship Id="rId3" Target="../media/image42.sv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43.png" Type="http://schemas.openxmlformats.org/officeDocument/2006/relationships/image"/><Relationship Id="rId7" Target="../media/image44.svg" Type="http://schemas.openxmlformats.org/officeDocument/2006/relationships/image"/><Relationship Id="rId8" Target="../media/image45.png" Type="http://schemas.openxmlformats.org/officeDocument/2006/relationships/image"/><Relationship Id="rId9" Target="../media/image46.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3.svg" Type="http://schemas.openxmlformats.org/officeDocument/2006/relationships/image"/><Relationship Id="rId11" Target="../media/image54.png" Type="http://schemas.openxmlformats.org/officeDocument/2006/relationships/image"/><Relationship Id="rId12" Target="../media/image55.svg" Type="http://schemas.openxmlformats.org/officeDocument/2006/relationships/image"/><Relationship Id="rId2" Target="../media/image47.png" Type="http://schemas.openxmlformats.org/officeDocument/2006/relationships/image"/><Relationship Id="rId3" Target="../media/image43.png" Type="http://schemas.openxmlformats.org/officeDocument/2006/relationships/image"/><Relationship Id="rId4" Target="../media/image44.svg" Type="http://schemas.openxmlformats.org/officeDocument/2006/relationships/image"/><Relationship Id="rId5" Target="../media/image48.png" Type="http://schemas.openxmlformats.org/officeDocument/2006/relationships/image"/><Relationship Id="rId6" Target="../media/image49.svg" Type="http://schemas.openxmlformats.org/officeDocument/2006/relationships/image"/><Relationship Id="rId7" Target="../media/image50.png" Type="http://schemas.openxmlformats.org/officeDocument/2006/relationships/image"/><Relationship Id="rId8" Target="../media/image51.svg" Type="http://schemas.openxmlformats.org/officeDocument/2006/relationships/image"/><Relationship Id="rId9" Target="../media/image52.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64.png" Type="http://schemas.openxmlformats.org/officeDocument/2006/relationships/image"/><Relationship Id="rId11" Target="../media/image65.png" Type="http://schemas.openxmlformats.org/officeDocument/2006/relationships/image"/><Relationship Id="rId12" Target="../media/image66.svg" Type="http://schemas.openxmlformats.org/officeDocument/2006/relationships/image"/><Relationship Id="rId13" Target="../media/image67.png" Type="http://schemas.openxmlformats.org/officeDocument/2006/relationships/image"/><Relationship Id="rId14" Target="../media/image68.svg" Type="http://schemas.openxmlformats.org/officeDocument/2006/relationships/image"/><Relationship Id="rId15" Target="../media/image69.png" Type="http://schemas.openxmlformats.org/officeDocument/2006/relationships/image"/><Relationship Id="rId16" Target="../media/image70.svg" Type="http://schemas.openxmlformats.org/officeDocument/2006/relationships/image"/><Relationship Id="rId17" Target="../media/image15.png" Type="http://schemas.openxmlformats.org/officeDocument/2006/relationships/image"/><Relationship Id="rId18" Target="../media/image16.svg" Type="http://schemas.openxmlformats.org/officeDocument/2006/relationships/image"/><Relationship Id="rId19" Target="../media/image71.png" Type="http://schemas.openxmlformats.org/officeDocument/2006/relationships/image"/><Relationship Id="rId2" Target="../media/image56.png" Type="http://schemas.openxmlformats.org/officeDocument/2006/relationships/image"/><Relationship Id="rId20" Target="../media/image72.svg" Type="http://schemas.openxmlformats.org/officeDocument/2006/relationships/image"/><Relationship Id="rId21" Target="../media/image73.png" Type="http://schemas.openxmlformats.org/officeDocument/2006/relationships/image"/><Relationship Id="rId22" Target="../media/image74.svg" Type="http://schemas.openxmlformats.org/officeDocument/2006/relationships/image"/><Relationship Id="rId23" Target="../media/image75.png" Type="http://schemas.openxmlformats.org/officeDocument/2006/relationships/image"/><Relationship Id="rId3" Target="../media/image57.svg" Type="http://schemas.openxmlformats.org/officeDocument/2006/relationships/image"/><Relationship Id="rId4" Target="../media/image58.png" Type="http://schemas.openxmlformats.org/officeDocument/2006/relationships/image"/><Relationship Id="rId5" Target="../media/image59.svg" Type="http://schemas.openxmlformats.org/officeDocument/2006/relationships/image"/><Relationship Id="rId6" Target="../media/image60.png" Type="http://schemas.openxmlformats.org/officeDocument/2006/relationships/image"/><Relationship Id="rId7" Target="../media/image61.svg" Type="http://schemas.openxmlformats.org/officeDocument/2006/relationships/image"/><Relationship Id="rId8" Target="../media/image62.png" Type="http://schemas.openxmlformats.org/officeDocument/2006/relationships/image"/><Relationship Id="rId9" Target="../media/image63.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6.png" Type="http://schemas.openxmlformats.org/officeDocument/2006/relationships/image"/><Relationship Id="rId3" Target="../media/image77.svg" Type="http://schemas.openxmlformats.org/officeDocument/2006/relationships/image"/><Relationship Id="rId4" Target="../media/image78.png" Type="http://schemas.openxmlformats.org/officeDocument/2006/relationships/image"/><Relationship Id="rId5" Target="../media/image79.svg" Type="http://schemas.openxmlformats.org/officeDocument/2006/relationships/image"/><Relationship Id="rId6" Target="../media/image80.png" Type="http://schemas.openxmlformats.org/officeDocument/2006/relationships/image"/><Relationship Id="rId7" Target="../media/image81.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2.png" Type="http://schemas.openxmlformats.org/officeDocument/2006/relationships/image"/><Relationship Id="rId3" Target="../media/image83.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5F3F5"/>
        </a:solidFill>
      </p:bgPr>
    </p:bg>
    <p:spTree>
      <p:nvGrpSpPr>
        <p:cNvPr id="1" name=""/>
        <p:cNvGrpSpPr/>
        <p:nvPr/>
      </p:nvGrpSpPr>
      <p:grpSpPr>
        <a:xfrm>
          <a:off x="0" y="0"/>
          <a:ext cx="0" cy="0"/>
          <a:chOff x="0" y="0"/>
          <a:chExt cx="0" cy="0"/>
        </a:xfrm>
      </p:grpSpPr>
      <p:grpSp>
        <p:nvGrpSpPr>
          <p:cNvPr name="Group 2" id="2"/>
          <p:cNvGrpSpPr/>
          <p:nvPr/>
        </p:nvGrpSpPr>
        <p:grpSpPr>
          <a:xfrm rot="-1492206">
            <a:off x="12696321" y="-4375418"/>
            <a:ext cx="8097113" cy="18678641"/>
            <a:chOff x="0" y="0"/>
            <a:chExt cx="812800" cy="1874989"/>
          </a:xfrm>
        </p:grpSpPr>
        <p:sp>
          <p:nvSpPr>
            <p:cNvPr name="Freeform 3" id="3"/>
            <p:cNvSpPr/>
            <p:nvPr/>
          </p:nvSpPr>
          <p:spPr>
            <a:xfrm flipH="false" flipV="false" rot="0">
              <a:off x="0" y="0"/>
              <a:ext cx="812800" cy="1874989"/>
            </a:xfrm>
            <a:custGeom>
              <a:avLst/>
              <a:gdLst/>
              <a:ahLst/>
              <a:cxnLst/>
              <a:rect r="r" b="b" t="t" l="l"/>
              <a:pathLst>
                <a:path h="1874989" w="812800">
                  <a:moveTo>
                    <a:pt x="406400" y="0"/>
                  </a:moveTo>
                  <a:cubicBezTo>
                    <a:pt x="181951" y="0"/>
                    <a:pt x="0" y="419731"/>
                    <a:pt x="0" y="937495"/>
                  </a:cubicBezTo>
                  <a:cubicBezTo>
                    <a:pt x="0" y="1455258"/>
                    <a:pt x="181951" y="1874989"/>
                    <a:pt x="406400" y="1874989"/>
                  </a:cubicBezTo>
                  <a:cubicBezTo>
                    <a:pt x="630849" y="1874989"/>
                    <a:pt x="812800" y="1455258"/>
                    <a:pt x="812800" y="937495"/>
                  </a:cubicBezTo>
                  <a:cubicBezTo>
                    <a:pt x="812800" y="419731"/>
                    <a:pt x="630849" y="0"/>
                    <a:pt x="406400" y="0"/>
                  </a:cubicBezTo>
                  <a:close/>
                </a:path>
              </a:pathLst>
            </a:custGeom>
            <a:solidFill>
              <a:srgbClr val="FFDDC8">
                <a:alpha val="50980"/>
              </a:srgbClr>
            </a:solidFill>
          </p:spPr>
        </p:sp>
        <p:sp>
          <p:nvSpPr>
            <p:cNvPr name="TextBox 4" id="4"/>
            <p:cNvSpPr txBox="true"/>
            <p:nvPr/>
          </p:nvSpPr>
          <p:spPr>
            <a:xfrm>
              <a:off x="76200" y="137680"/>
              <a:ext cx="660400" cy="1561529"/>
            </a:xfrm>
            <a:prstGeom prst="rect">
              <a:avLst/>
            </a:prstGeom>
          </p:spPr>
          <p:txBody>
            <a:bodyPr anchor="ctr" rtlCol="false" tIns="50800" lIns="50800" bIns="50800" rIns="50800"/>
            <a:lstStyle/>
            <a:p>
              <a:pPr algn="ctr">
                <a:lnSpc>
                  <a:spcPts val="2737"/>
                </a:lnSpc>
              </a:pPr>
            </a:p>
          </p:txBody>
        </p:sp>
      </p:grpSp>
      <p:sp>
        <p:nvSpPr>
          <p:cNvPr name="AutoShape 5" id="5"/>
          <p:cNvSpPr/>
          <p:nvPr/>
        </p:nvSpPr>
        <p:spPr>
          <a:xfrm flipV="true">
            <a:off x="567430" y="5143500"/>
            <a:ext cx="4402958" cy="19050"/>
          </a:xfrm>
          <a:prstGeom prst="line">
            <a:avLst/>
          </a:prstGeom>
          <a:ln cap="flat" w="38100">
            <a:solidFill>
              <a:srgbClr val="000000">
                <a:alpha val="62745"/>
              </a:srgbClr>
            </a:solidFill>
            <a:prstDash val="solid"/>
            <a:headEnd type="none" len="sm" w="sm"/>
            <a:tailEnd type="none" len="sm" w="sm"/>
          </a:ln>
        </p:spPr>
      </p:sp>
      <p:sp>
        <p:nvSpPr>
          <p:cNvPr name="Freeform 6" id="6"/>
          <p:cNvSpPr/>
          <p:nvPr/>
        </p:nvSpPr>
        <p:spPr>
          <a:xfrm flipH="false" flipV="false" rot="0">
            <a:off x="11814329" y="5143500"/>
            <a:ext cx="3606147" cy="2745180"/>
          </a:xfrm>
          <a:custGeom>
            <a:avLst/>
            <a:gdLst/>
            <a:ahLst/>
            <a:cxnLst/>
            <a:rect r="r" b="b" t="t" l="l"/>
            <a:pathLst>
              <a:path h="2745180" w="3606147">
                <a:moveTo>
                  <a:pt x="0" y="0"/>
                </a:moveTo>
                <a:lnTo>
                  <a:pt x="3606147" y="0"/>
                </a:lnTo>
                <a:lnTo>
                  <a:pt x="3606147" y="2745180"/>
                </a:lnTo>
                <a:lnTo>
                  <a:pt x="0" y="274518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7" id="7"/>
          <p:cNvSpPr/>
          <p:nvPr/>
        </p:nvSpPr>
        <p:spPr>
          <a:xfrm flipH="false" flipV="false" rot="0">
            <a:off x="13840597" y="4518367"/>
            <a:ext cx="3939937" cy="3588925"/>
          </a:xfrm>
          <a:custGeom>
            <a:avLst/>
            <a:gdLst/>
            <a:ahLst/>
            <a:cxnLst/>
            <a:rect r="r" b="b" t="t" l="l"/>
            <a:pathLst>
              <a:path h="3588925" w="3939937">
                <a:moveTo>
                  <a:pt x="0" y="0"/>
                </a:moveTo>
                <a:lnTo>
                  <a:pt x="3939937" y="0"/>
                </a:lnTo>
                <a:lnTo>
                  <a:pt x="3939937" y="3588925"/>
                </a:lnTo>
                <a:lnTo>
                  <a:pt x="0" y="3588925"/>
                </a:lnTo>
                <a:lnTo>
                  <a:pt x="0" y="0"/>
                </a:lnTo>
                <a:close/>
              </a:path>
            </a:pathLst>
          </a:custGeom>
          <a:blipFill>
            <a:blip r:embed="rId4">
              <a:alphaModFix amt="39000"/>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567430" y="981075"/>
            <a:ext cx="10018017" cy="1824355"/>
          </a:xfrm>
          <a:prstGeom prst="rect">
            <a:avLst/>
          </a:prstGeom>
        </p:spPr>
        <p:txBody>
          <a:bodyPr anchor="t" rtlCol="false" tIns="0" lIns="0" bIns="0" rIns="0">
            <a:spAutoFit/>
          </a:bodyPr>
          <a:lstStyle/>
          <a:p>
            <a:pPr algn="l">
              <a:lnSpc>
                <a:spcPts val="7280"/>
              </a:lnSpc>
            </a:pPr>
            <a:r>
              <a:rPr lang="en-US" b="true" sz="5600" spc="39">
                <a:solidFill>
                  <a:srgbClr val="0C0A33"/>
                </a:solidFill>
                <a:latin typeface="Arial Unicode Bold"/>
                <a:ea typeface="Arial Unicode Bold"/>
                <a:cs typeface="Arial Unicode Bold"/>
                <a:sym typeface="Arial Unicode Bold"/>
              </a:rPr>
              <a:t>Remote Patient Monitoring and Virtual Wards</a:t>
            </a:r>
          </a:p>
        </p:txBody>
      </p:sp>
      <p:sp>
        <p:nvSpPr>
          <p:cNvPr name="TextBox 9" id="9"/>
          <p:cNvSpPr txBox="true"/>
          <p:nvPr/>
        </p:nvSpPr>
        <p:spPr>
          <a:xfrm rot="0">
            <a:off x="567430" y="3299929"/>
            <a:ext cx="9851250" cy="1218438"/>
          </a:xfrm>
          <a:prstGeom prst="rect">
            <a:avLst/>
          </a:prstGeom>
        </p:spPr>
        <p:txBody>
          <a:bodyPr anchor="t" rtlCol="false" tIns="0" lIns="0" bIns="0" rIns="0">
            <a:spAutoFit/>
          </a:bodyPr>
          <a:lstStyle/>
          <a:p>
            <a:pPr algn="l">
              <a:lnSpc>
                <a:spcPts val="4835"/>
              </a:lnSpc>
            </a:pPr>
            <a:r>
              <a:rPr lang="en-US" b="true" sz="3899" spc="27">
                <a:solidFill>
                  <a:srgbClr val="7A2F00"/>
                </a:solidFill>
                <a:latin typeface="Arial Unicode Bold"/>
                <a:ea typeface="Arial Unicode Bold"/>
                <a:cs typeface="Arial Unicode Bold"/>
                <a:sym typeface="Arial Unicode Bold"/>
              </a:rPr>
              <a:t>Impact on Service Delivery and Patient/Service User Outcomes </a:t>
            </a:r>
          </a:p>
        </p:txBody>
      </p:sp>
      <p:sp>
        <p:nvSpPr>
          <p:cNvPr name="TextBox 10" id="10"/>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11" id="11"/>
          <p:cNvSpPr txBox="true"/>
          <p:nvPr/>
        </p:nvSpPr>
        <p:spPr>
          <a:xfrm rot="0">
            <a:off x="567430" y="6274730"/>
            <a:ext cx="8693348" cy="2576830"/>
          </a:xfrm>
          <a:prstGeom prst="rect">
            <a:avLst/>
          </a:prstGeom>
        </p:spPr>
        <p:txBody>
          <a:bodyPr anchor="t" rtlCol="false" tIns="0" lIns="0" bIns="0" rIns="0">
            <a:spAutoFit/>
          </a:bodyPr>
          <a:lstStyle/>
          <a:p>
            <a:pPr algn="l">
              <a:lnSpc>
                <a:spcPts val="3379"/>
              </a:lnSpc>
              <a:spcBef>
                <a:spcPct val="0"/>
              </a:spcBef>
            </a:pPr>
            <a:r>
              <a:rPr lang="en-US" b="true" sz="2599" spc="18">
                <a:solidFill>
                  <a:srgbClr val="000000"/>
                </a:solidFill>
                <a:latin typeface="Arial Bold"/>
                <a:ea typeface="Arial Bold"/>
                <a:cs typeface="Arial Bold"/>
                <a:sym typeface="Arial Bold"/>
              </a:rPr>
              <a:t>D</a:t>
            </a:r>
            <a:r>
              <a:rPr lang="en-US" b="true" sz="2599" spc="18">
                <a:solidFill>
                  <a:srgbClr val="000000"/>
                </a:solidFill>
                <a:latin typeface="Arial Bold"/>
                <a:ea typeface="Arial Bold"/>
                <a:cs typeface="Arial Bold"/>
                <a:sym typeface="Arial Bold"/>
              </a:rPr>
              <a:t>igital Transformation in Health and Care Professions </a:t>
            </a:r>
          </a:p>
          <a:p>
            <a:pPr algn="l">
              <a:lnSpc>
                <a:spcPts val="3379"/>
              </a:lnSpc>
              <a:spcBef>
                <a:spcPct val="0"/>
              </a:spcBef>
            </a:pPr>
            <a:r>
              <a:rPr lang="en-US" b="true" sz="2599" spc="18">
                <a:solidFill>
                  <a:srgbClr val="000000"/>
                </a:solidFill>
                <a:latin typeface="Arial Bold"/>
                <a:ea typeface="Arial Bold"/>
                <a:cs typeface="Arial Bold"/>
                <a:sym typeface="Arial Bold"/>
              </a:rPr>
              <a:t> </a:t>
            </a:r>
          </a:p>
          <a:p>
            <a:pPr algn="l">
              <a:lnSpc>
                <a:spcPts val="3379"/>
              </a:lnSpc>
              <a:spcBef>
                <a:spcPct val="0"/>
              </a:spcBef>
            </a:pPr>
            <a:r>
              <a:rPr lang="en-US" b="true" sz="2599" spc="18">
                <a:solidFill>
                  <a:srgbClr val="000000"/>
                </a:solidFill>
                <a:latin typeface="Arial Bold"/>
                <a:ea typeface="Arial Bold"/>
                <a:cs typeface="Arial Bold"/>
                <a:sym typeface="Arial Bold"/>
              </a:rPr>
              <a:t>Malayha Cazley</a:t>
            </a:r>
          </a:p>
          <a:p>
            <a:pPr algn="l">
              <a:lnSpc>
                <a:spcPts val="3379"/>
              </a:lnSpc>
              <a:spcBef>
                <a:spcPct val="0"/>
              </a:spcBef>
            </a:pPr>
            <a:r>
              <a:rPr lang="en-US" b="true" sz="2599" spc="18">
                <a:solidFill>
                  <a:srgbClr val="000000"/>
                </a:solidFill>
                <a:latin typeface="Arial Bold"/>
                <a:ea typeface="Arial Bold"/>
                <a:cs typeface="Arial Bold"/>
                <a:sym typeface="Arial Bold"/>
              </a:rPr>
              <a:t>BMHP6026</a:t>
            </a:r>
          </a:p>
          <a:p>
            <a:pPr algn="l">
              <a:lnSpc>
                <a:spcPts val="3379"/>
              </a:lnSpc>
              <a:spcBef>
                <a:spcPct val="0"/>
              </a:spcBef>
            </a:pPr>
            <a:r>
              <a:rPr lang="en-US" b="true" sz="2599" spc="18">
                <a:solidFill>
                  <a:srgbClr val="000000"/>
                </a:solidFill>
                <a:latin typeface="Arial Bold"/>
                <a:ea typeface="Arial Bold"/>
                <a:cs typeface="Arial Bold"/>
                <a:sym typeface="Arial Bold"/>
              </a:rPr>
              <a:t>Student ID: 2325483</a:t>
            </a:r>
          </a:p>
          <a:p>
            <a:pPr algn="l">
              <a:lnSpc>
                <a:spcPts val="3379"/>
              </a:lnSpc>
              <a:spcBef>
                <a:spcPct val="0"/>
              </a:spcBef>
            </a:pPr>
            <a:r>
              <a:rPr lang="en-US" b="true" sz="2599" spc="18">
                <a:solidFill>
                  <a:srgbClr val="000000"/>
                </a:solidFill>
                <a:latin typeface="Arial Bold"/>
                <a:ea typeface="Arial Bold"/>
                <a:cs typeface="Arial Bold"/>
                <a:sym typeface="Arial Bold"/>
              </a:rPr>
              <a:t>Lecturer: Martin sevjda</a:t>
            </a:r>
          </a:p>
        </p:txBody>
      </p:sp>
      <p:sp>
        <p:nvSpPr>
          <p:cNvPr name="Freeform 12" id="12"/>
          <p:cNvSpPr/>
          <p:nvPr/>
        </p:nvSpPr>
        <p:spPr>
          <a:xfrm flipH="false" flipV="false" rot="0">
            <a:off x="0" y="0"/>
            <a:ext cx="658387" cy="658387"/>
          </a:xfrm>
          <a:custGeom>
            <a:avLst/>
            <a:gdLst/>
            <a:ahLst/>
            <a:cxnLst/>
            <a:rect r="r" b="b" t="t" l="l"/>
            <a:pathLst>
              <a:path h="658387" w="658387">
                <a:moveTo>
                  <a:pt x="0" y="0"/>
                </a:moveTo>
                <a:lnTo>
                  <a:pt x="658387" y="0"/>
                </a:lnTo>
                <a:lnTo>
                  <a:pt x="658387" y="658387"/>
                </a:lnTo>
                <a:lnTo>
                  <a:pt x="0" y="65838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5F3F5"/>
        </a:solidFill>
      </p:bgPr>
    </p:bg>
    <p:spTree>
      <p:nvGrpSpPr>
        <p:cNvPr id="1" name=""/>
        <p:cNvGrpSpPr/>
        <p:nvPr/>
      </p:nvGrpSpPr>
      <p:grpSpPr>
        <a:xfrm>
          <a:off x="0" y="0"/>
          <a:ext cx="0" cy="0"/>
          <a:chOff x="0" y="0"/>
          <a:chExt cx="0" cy="0"/>
        </a:xfrm>
      </p:grpSpPr>
      <p:grpSp>
        <p:nvGrpSpPr>
          <p:cNvPr name="Group 2" id="2"/>
          <p:cNvGrpSpPr/>
          <p:nvPr/>
        </p:nvGrpSpPr>
        <p:grpSpPr>
          <a:xfrm rot="5400000">
            <a:off x="10094702" y="2789059"/>
            <a:ext cx="6937005" cy="5831303"/>
            <a:chOff x="0" y="0"/>
            <a:chExt cx="1427367" cy="1199857"/>
          </a:xfrm>
        </p:grpSpPr>
        <p:sp>
          <p:nvSpPr>
            <p:cNvPr name="Freeform 3" id="3"/>
            <p:cNvSpPr/>
            <p:nvPr/>
          </p:nvSpPr>
          <p:spPr>
            <a:xfrm flipH="false" flipV="false" rot="0">
              <a:off x="0" y="0"/>
              <a:ext cx="1427367" cy="1199857"/>
            </a:xfrm>
            <a:custGeom>
              <a:avLst/>
              <a:gdLst/>
              <a:ahLst/>
              <a:cxnLst/>
              <a:rect r="r" b="b" t="t" l="l"/>
              <a:pathLst>
                <a:path h="1199857" w="1427367">
                  <a:moveTo>
                    <a:pt x="46211" y="0"/>
                  </a:moveTo>
                  <a:lnTo>
                    <a:pt x="1381156" y="0"/>
                  </a:lnTo>
                  <a:cubicBezTo>
                    <a:pt x="1406678" y="0"/>
                    <a:pt x="1427367" y="20689"/>
                    <a:pt x="1427367" y="46211"/>
                  </a:cubicBezTo>
                  <a:lnTo>
                    <a:pt x="1427367" y="1153646"/>
                  </a:lnTo>
                  <a:cubicBezTo>
                    <a:pt x="1427367" y="1179167"/>
                    <a:pt x="1406678" y="1199857"/>
                    <a:pt x="1381156" y="1199857"/>
                  </a:cubicBezTo>
                  <a:lnTo>
                    <a:pt x="46211" y="1199857"/>
                  </a:lnTo>
                  <a:cubicBezTo>
                    <a:pt x="20689" y="1199857"/>
                    <a:pt x="0" y="1179167"/>
                    <a:pt x="0" y="1153646"/>
                  </a:cubicBezTo>
                  <a:lnTo>
                    <a:pt x="0" y="46211"/>
                  </a:lnTo>
                  <a:cubicBezTo>
                    <a:pt x="0" y="20689"/>
                    <a:pt x="20689" y="0"/>
                    <a:pt x="46211" y="0"/>
                  </a:cubicBezTo>
                  <a:close/>
                </a:path>
              </a:pathLst>
            </a:custGeom>
            <a:solidFill>
              <a:srgbClr val="FFDDC8">
                <a:alpha val="56863"/>
              </a:srgbClr>
            </a:solidFill>
          </p:spPr>
        </p:sp>
        <p:sp>
          <p:nvSpPr>
            <p:cNvPr name="TextBox 4" id="4"/>
            <p:cNvSpPr txBox="true"/>
            <p:nvPr/>
          </p:nvSpPr>
          <p:spPr>
            <a:xfrm>
              <a:off x="0" y="-38100"/>
              <a:ext cx="1427367" cy="1237957"/>
            </a:xfrm>
            <a:prstGeom prst="rect">
              <a:avLst/>
            </a:prstGeom>
          </p:spPr>
          <p:txBody>
            <a:bodyPr anchor="ctr" rtlCol="false" tIns="50800" lIns="50800" bIns="50800" rIns="50800"/>
            <a:lstStyle/>
            <a:p>
              <a:pPr algn="ctr">
                <a:lnSpc>
                  <a:spcPts val="2737"/>
                </a:lnSpc>
              </a:pPr>
            </a:p>
          </p:txBody>
        </p:sp>
      </p:grpSp>
      <p:grpSp>
        <p:nvGrpSpPr>
          <p:cNvPr name="Group 5" id="5"/>
          <p:cNvGrpSpPr/>
          <p:nvPr/>
        </p:nvGrpSpPr>
        <p:grpSpPr>
          <a:xfrm rot="0">
            <a:off x="1028700" y="2798127"/>
            <a:ext cx="1023212" cy="1023212"/>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44F30">
                <a:alpha val="58824"/>
              </a:srgbClr>
            </a:solidFill>
          </p:spPr>
        </p:sp>
        <p:sp>
          <p:nvSpPr>
            <p:cNvPr name="TextBox 7" id="7"/>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8" id="8"/>
          <p:cNvSpPr/>
          <p:nvPr/>
        </p:nvSpPr>
        <p:spPr>
          <a:xfrm flipH="false" flipV="false" rot="0">
            <a:off x="1234793" y="3024773"/>
            <a:ext cx="611027" cy="569921"/>
          </a:xfrm>
          <a:custGeom>
            <a:avLst/>
            <a:gdLst/>
            <a:ahLst/>
            <a:cxnLst/>
            <a:rect r="r" b="b" t="t" l="l"/>
            <a:pathLst>
              <a:path h="569921" w="611027">
                <a:moveTo>
                  <a:pt x="0" y="0"/>
                </a:moveTo>
                <a:lnTo>
                  <a:pt x="611027" y="0"/>
                </a:lnTo>
                <a:lnTo>
                  <a:pt x="611027" y="569921"/>
                </a:lnTo>
                <a:lnTo>
                  <a:pt x="0" y="56992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9" id="9"/>
          <p:cNvGrpSpPr/>
          <p:nvPr/>
        </p:nvGrpSpPr>
        <p:grpSpPr>
          <a:xfrm rot="0">
            <a:off x="1028700" y="4120288"/>
            <a:ext cx="1023212" cy="1023212"/>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44F30">
                <a:alpha val="49804"/>
              </a:srgbClr>
            </a:solidFill>
          </p:spPr>
        </p:sp>
        <p:sp>
          <p:nvSpPr>
            <p:cNvPr name="TextBox 11" id="11"/>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12" id="12"/>
          <p:cNvSpPr/>
          <p:nvPr/>
        </p:nvSpPr>
        <p:spPr>
          <a:xfrm flipH="false" flipV="false" rot="0">
            <a:off x="1205121" y="4427736"/>
            <a:ext cx="670370" cy="408316"/>
          </a:xfrm>
          <a:custGeom>
            <a:avLst/>
            <a:gdLst/>
            <a:ahLst/>
            <a:cxnLst/>
            <a:rect r="r" b="b" t="t" l="l"/>
            <a:pathLst>
              <a:path h="408316" w="670370">
                <a:moveTo>
                  <a:pt x="0" y="0"/>
                </a:moveTo>
                <a:lnTo>
                  <a:pt x="670370" y="0"/>
                </a:lnTo>
                <a:lnTo>
                  <a:pt x="670370" y="408316"/>
                </a:lnTo>
                <a:lnTo>
                  <a:pt x="0" y="40831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3" id="13"/>
          <p:cNvGrpSpPr/>
          <p:nvPr/>
        </p:nvGrpSpPr>
        <p:grpSpPr>
          <a:xfrm rot="0">
            <a:off x="1028700" y="5492877"/>
            <a:ext cx="1023212" cy="1023212"/>
            <a:chOff x="0" y="0"/>
            <a:chExt cx="812800" cy="812800"/>
          </a:xfrm>
        </p:grpSpPr>
        <p:sp>
          <p:nvSpPr>
            <p:cNvPr name="Freeform 14" id="1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44F30">
                <a:alpha val="49804"/>
              </a:srgbClr>
            </a:solidFill>
          </p:spPr>
        </p:sp>
        <p:sp>
          <p:nvSpPr>
            <p:cNvPr name="TextBox 15" id="15"/>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16" id="16"/>
          <p:cNvSpPr/>
          <p:nvPr/>
        </p:nvSpPr>
        <p:spPr>
          <a:xfrm flipH="false" flipV="false" rot="0">
            <a:off x="1258586" y="5750935"/>
            <a:ext cx="563441" cy="507097"/>
          </a:xfrm>
          <a:custGeom>
            <a:avLst/>
            <a:gdLst/>
            <a:ahLst/>
            <a:cxnLst/>
            <a:rect r="r" b="b" t="t" l="l"/>
            <a:pathLst>
              <a:path h="507097" w="563441">
                <a:moveTo>
                  <a:pt x="0" y="0"/>
                </a:moveTo>
                <a:lnTo>
                  <a:pt x="563441" y="0"/>
                </a:lnTo>
                <a:lnTo>
                  <a:pt x="563441" y="507097"/>
                </a:lnTo>
                <a:lnTo>
                  <a:pt x="0" y="50709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7" id="17"/>
          <p:cNvGrpSpPr/>
          <p:nvPr/>
        </p:nvGrpSpPr>
        <p:grpSpPr>
          <a:xfrm rot="0">
            <a:off x="1028700" y="6942492"/>
            <a:ext cx="1023212" cy="1023212"/>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44F30">
                <a:alpha val="49804"/>
              </a:srgbClr>
            </a:solidFill>
          </p:spPr>
        </p:sp>
        <p:sp>
          <p:nvSpPr>
            <p:cNvPr name="TextBox 19" id="19"/>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20" id="20"/>
          <p:cNvSpPr/>
          <p:nvPr/>
        </p:nvSpPr>
        <p:spPr>
          <a:xfrm flipH="false" flipV="false" rot="0">
            <a:off x="1258586" y="7143252"/>
            <a:ext cx="513179" cy="621693"/>
          </a:xfrm>
          <a:custGeom>
            <a:avLst/>
            <a:gdLst/>
            <a:ahLst/>
            <a:cxnLst/>
            <a:rect r="r" b="b" t="t" l="l"/>
            <a:pathLst>
              <a:path h="621693" w="513179">
                <a:moveTo>
                  <a:pt x="0" y="0"/>
                </a:moveTo>
                <a:lnTo>
                  <a:pt x="513179" y="0"/>
                </a:lnTo>
                <a:lnTo>
                  <a:pt x="513179" y="621693"/>
                </a:lnTo>
                <a:lnTo>
                  <a:pt x="0" y="62169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21" id="21"/>
          <p:cNvSpPr txBox="true"/>
          <p:nvPr/>
        </p:nvSpPr>
        <p:spPr>
          <a:xfrm rot="0">
            <a:off x="3600086" y="1288846"/>
            <a:ext cx="4159790" cy="627380"/>
          </a:xfrm>
          <a:prstGeom prst="rect">
            <a:avLst/>
          </a:prstGeom>
        </p:spPr>
        <p:txBody>
          <a:bodyPr anchor="t" rtlCol="false" tIns="0" lIns="0" bIns="0" rIns="0">
            <a:spAutoFit/>
          </a:bodyPr>
          <a:lstStyle/>
          <a:p>
            <a:pPr algn="ctr">
              <a:lnSpc>
                <a:spcPts val="4959"/>
              </a:lnSpc>
            </a:pPr>
            <a:r>
              <a:rPr lang="en-US" b="true" sz="3999" spc="27">
                <a:solidFill>
                  <a:srgbClr val="000000"/>
                </a:solidFill>
                <a:latin typeface="Arial Unicode Bold"/>
                <a:ea typeface="Arial Unicode Bold"/>
                <a:cs typeface="Arial Unicode Bold"/>
                <a:sym typeface="Arial Unicode Bold"/>
              </a:rPr>
              <a:t>I</a:t>
            </a:r>
            <a:r>
              <a:rPr lang="en-US" b="true" sz="3999" spc="27">
                <a:solidFill>
                  <a:srgbClr val="000000"/>
                </a:solidFill>
                <a:latin typeface="Arial Unicode Bold"/>
                <a:ea typeface="Arial Unicode Bold"/>
                <a:cs typeface="Arial Unicode Bold"/>
                <a:sym typeface="Arial Unicode Bold"/>
              </a:rPr>
              <a:t>ntroduction </a:t>
            </a:r>
          </a:p>
        </p:txBody>
      </p:sp>
      <p:sp>
        <p:nvSpPr>
          <p:cNvPr name="TextBox 22" id="22"/>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23" id="23"/>
          <p:cNvSpPr txBox="true"/>
          <p:nvPr/>
        </p:nvSpPr>
        <p:spPr>
          <a:xfrm rot="0">
            <a:off x="12469993" y="2169533"/>
            <a:ext cx="9525" cy="580390"/>
          </a:xfrm>
          <a:prstGeom prst="rect">
            <a:avLst/>
          </a:prstGeom>
        </p:spPr>
        <p:txBody>
          <a:bodyPr anchor="t" rtlCol="false" tIns="0" lIns="0" bIns="0" rIns="0">
            <a:spAutoFit/>
          </a:bodyPr>
          <a:lstStyle/>
          <a:p>
            <a:pPr algn="ctr">
              <a:lnSpc>
                <a:spcPts val="4759"/>
              </a:lnSpc>
            </a:pPr>
          </a:p>
        </p:txBody>
      </p:sp>
      <p:sp>
        <p:nvSpPr>
          <p:cNvPr name="TextBox 24" id="24"/>
          <p:cNvSpPr txBox="true"/>
          <p:nvPr/>
        </p:nvSpPr>
        <p:spPr>
          <a:xfrm rot="0">
            <a:off x="9139238" y="1897698"/>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25" id="25"/>
          <p:cNvSpPr txBox="true"/>
          <p:nvPr/>
        </p:nvSpPr>
        <p:spPr>
          <a:xfrm rot="0">
            <a:off x="11387337" y="2510528"/>
            <a:ext cx="4351734" cy="406400"/>
          </a:xfrm>
          <a:prstGeom prst="rect">
            <a:avLst/>
          </a:prstGeom>
        </p:spPr>
        <p:txBody>
          <a:bodyPr anchor="t" rtlCol="false" tIns="0" lIns="0" bIns="0" rIns="0">
            <a:spAutoFit/>
          </a:bodyPr>
          <a:lstStyle/>
          <a:p>
            <a:pPr algn="ctr">
              <a:lnSpc>
                <a:spcPts val="3249"/>
              </a:lnSpc>
              <a:spcBef>
                <a:spcPct val="0"/>
              </a:spcBef>
            </a:pPr>
            <a:r>
              <a:rPr lang="en-US" b="true" sz="2499" spc="17">
                <a:solidFill>
                  <a:srgbClr val="000000"/>
                </a:solidFill>
                <a:latin typeface="Arial Unicode Bold"/>
                <a:ea typeface="Arial Unicode Bold"/>
                <a:cs typeface="Arial Unicode Bold"/>
                <a:sym typeface="Arial Unicode Bold"/>
              </a:rPr>
              <a:t>This presentation will cover:</a:t>
            </a:r>
          </a:p>
        </p:txBody>
      </p:sp>
      <p:sp>
        <p:nvSpPr>
          <p:cNvPr name="TextBox 26" id="26"/>
          <p:cNvSpPr txBox="true"/>
          <p:nvPr/>
        </p:nvSpPr>
        <p:spPr>
          <a:xfrm rot="0">
            <a:off x="11251150" y="3518494"/>
            <a:ext cx="3323677" cy="4182762"/>
          </a:xfrm>
          <a:prstGeom prst="rect">
            <a:avLst/>
          </a:prstGeom>
        </p:spPr>
        <p:txBody>
          <a:bodyPr anchor="t" rtlCol="false" tIns="0" lIns="0" bIns="0" rIns="0">
            <a:spAutoFit/>
          </a:bodyPr>
          <a:lstStyle/>
          <a:p>
            <a:pPr algn="l" marL="478482" indent="-239241" lvl="1">
              <a:lnSpc>
                <a:spcPts val="3324"/>
              </a:lnSpc>
              <a:buFont typeface="Arial"/>
              <a:buChar char="•"/>
            </a:pPr>
            <a:r>
              <a:rPr lang="en-US" sz="2216" spc="110">
                <a:solidFill>
                  <a:srgbClr val="000000"/>
                </a:solidFill>
                <a:latin typeface="Arial"/>
                <a:ea typeface="Arial"/>
                <a:cs typeface="Arial"/>
                <a:sym typeface="Arial"/>
              </a:rPr>
              <a:t>What are Virtual </a:t>
            </a:r>
          </a:p>
          <a:p>
            <a:pPr algn="just">
              <a:lnSpc>
                <a:spcPts val="3324"/>
              </a:lnSpc>
            </a:pPr>
            <a:r>
              <a:rPr lang="en-US" sz="2216" spc="110">
                <a:solidFill>
                  <a:srgbClr val="000000"/>
                </a:solidFill>
                <a:latin typeface="Arial"/>
                <a:ea typeface="Arial"/>
                <a:cs typeface="Arial"/>
                <a:sym typeface="Arial"/>
              </a:rPr>
              <a:t>     Wards and RPM?</a:t>
            </a:r>
          </a:p>
          <a:p>
            <a:pPr algn="l" marL="478482" indent="-239241" lvl="1">
              <a:lnSpc>
                <a:spcPts val="3324"/>
              </a:lnSpc>
              <a:buFont typeface="Arial"/>
              <a:buChar char="•"/>
            </a:pPr>
            <a:r>
              <a:rPr lang="en-US" sz="2216" spc="110">
                <a:solidFill>
                  <a:srgbClr val="000000"/>
                </a:solidFill>
                <a:latin typeface="Arial"/>
                <a:ea typeface="Arial"/>
                <a:cs typeface="Arial"/>
                <a:sym typeface="Arial"/>
              </a:rPr>
              <a:t>How RPM works</a:t>
            </a:r>
          </a:p>
          <a:p>
            <a:pPr algn="l" marL="478482" indent="-239241" lvl="1">
              <a:lnSpc>
                <a:spcPts val="3324"/>
              </a:lnSpc>
              <a:buFont typeface="Arial"/>
              <a:buChar char="•"/>
            </a:pPr>
            <a:r>
              <a:rPr lang="en-US" sz="2216" spc="110">
                <a:solidFill>
                  <a:srgbClr val="000000"/>
                </a:solidFill>
                <a:latin typeface="Arial"/>
                <a:ea typeface="Arial"/>
                <a:cs typeface="Arial"/>
                <a:sym typeface="Arial"/>
              </a:rPr>
              <a:t>Impact on Service Delivery</a:t>
            </a:r>
          </a:p>
          <a:p>
            <a:pPr algn="l" marL="478482" indent="-239241" lvl="1">
              <a:lnSpc>
                <a:spcPts val="3324"/>
              </a:lnSpc>
              <a:buFont typeface="Arial"/>
              <a:buChar char="•"/>
            </a:pPr>
            <a:r>
              <a:rPr lang="en-US" sz="2216" spc="110">
                <a:solidFill>
                  <a:srgbClr val="000000"/>
                </a:solidFill>
                <a:latin typeface="Arial"/>
                <a:ea typeface="Arial"/>
                <a:cs typeface="Arial"/>
                <a:sym typeface="Arial"/>
              </a:rPr>
              <a:t>Impact on Patients</a:t>
            </a:r>
          </a:p>
          <a:p>
            <a:pPr algn="l" marL="478482" indent="-239241" lvl="1">
              <a:lnSpc>
                <a:spcPts val="3324"/>
              </a:lnSpc>
              <a:buFont typeface="Arial"/>
              <a:buChar char="•"/>
            </a:pPr>
            <a:r>
              <a:rPr lang="en-US" sz="2216" spc="110">
                <a:solidFill>
                  <a:srgbClr val="000000"/>
                </a:solidFill>
                <a:latin typeface="Arial"/>
                <a:ea typeface="Arial"/>
                <a:cs typeface="Arial"/>
                <a:sym typeface="Arial"/>
              </a:rPr>
              <a:t> Challenges Evaluation </a:t>
            </a:r>
          </a:p>
          <a:p>
            <a:pPr algn="l" marL="478482" indent="-239241" lvl="1">
              <a:lnSpc>
                <a:spcPts val="3324"/>
              </a:lnSpc>
              <a:buFont typeface="Arial"/>
              <a:buChar char="•"/>
            </a:pPr>
            <a:r>
              <a:rPr lang="en-US" sz="2216" spc="110">
                <a:solidFill>
                  <a:srgbClr val="000000"/>
                </a:solidFill>
                <a:latin typeface="Arial"/>
                <a:ea typeface="Arial"/>
                <a:cs typeface="Arial"/>
                <a:sym typeface="Arial"/>
              </a:rPr>
              <a:t> Conclusion and</a:t>
            </a:r>
          </a:p>
          <a:p>
            <a:pPr algn="l">
              <a:lnSpc>
                <a:spcPts val="3324"/>
              </a:lnSpc>
            </a:pPr>
            <a:r>
              <a:rPr lang="en-US" sz="2216" spc="110">
                <a:solidFill>
                  <a:srgbClr val="000000"/>
                </a:solidFill>
                <a:latin typeface="Arial"/>
                <a:ea typeface="Arial"/>
                <a:cs typeface="Arial"/>
                <a:sym typeface="Arial"/>
              </a:rPr>
              <a:t>Recommendations</a:t>
            </a:r>
          </a:p>
        </p:txBody>
      </p:sp>
      <p:grpSp>
        <p:nvGrpSpPr>
          <p:cNvPr name="Group 27" id="27"/>
          <p:cNvGrpSpPr/>
          <p:nvPr/>
        </p:nvGrpSpPr>
        <p:grpSpPr>
          <a:xfrm rot="0">
            <a:off x="1028700" y="8318130"/>
            <a:ext cx="1023212" cy="1023212"/>
            <a:chOff x="0" y="0"/>
            <a:chExt cx="812800" cy="812800"/>
          </a:xfrm>
        </p:grpSpPr>
        <p:sp>
          <p:nvSpPr>
            <p:cNvPr name="Freeform 28" id="2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44F30">
                <a:alpha val="49804"/>
              </a:srgbClr>
            </a:solidFill>
          </p:spPr>
        </p:sp>
        <p:sp>
          <p:nvSpPr>
            <p:cNvPr name="TextBox 29" id="29"/>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30" id="30"/>
          <p:cNvSpPr/>
          <p:nvPr/>
        </p:nvSpPr>
        <p:spPr>
          <a:xfrm flipH="false" flipV="false" rot="0">
            <a:off x="1258586" y="8518212"/>
            <a:ext cx="550547" cy="623047"/>
          </a:xfrm>
          <a:custGeom>
            <a:avLst/>
            <a:gdLst/>
            <a:ahLst/>
            <a:cxnLst/>
            <a:rect r="r" b="b" t="t" l="l"/>
            <a:pathLst>
              <a:path h="623047" w="550547">
                <a:moveTo>
                  <a:pt x="0" y="0"/>
                </a:moveTo>
                <a:lnTo>
                  <a:pt x="550547" y="0"/>
                </a:lnTo>
                <a:lnTo>
                  <a:pt x="550547" y="623048"/>
                </a:lnTo>
                <a:lnTo>
                  <a:pt x="0" y="623048"/>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31" id="31"/>
          <p:cNvSpPr txBox="true"/>
          <p:nvPr/>
        </p:nvSpPr>
        <p:spPr>
          <a:xfrm rot="0">
            <a:off x="2230250" y="3154476"/>
            <a:ext cx="6569422" cy="291465"/>
          </a:xfrm>
          <a:prstGeom prst="rect">
            <a:avLst/>
          </a:prstGeom>
        </p:spPr>
        <p:txBody>
          <a:bodyPr anchor="t" rtlCol="false" tIns="0" lIns="0" bIns="0" rIns="0">
            <a:spAutoFit/>
          </a:bodyPr>
          <a:lstStyle/>
          <a:p>
            <a:pPr algn="l">
              <a:lnSpc>
                <a:spcPts val="2340"/>
              </a:lnSpc>
              <a:spcBef>
                <a:spcPct val="0"/>
              </a:spcBef>
            </a:pPr>
            <a:r>
              <a:rPr lang="en-US" sz="1800" spc="12">
                <a:solidFill>
                  <a:srgbClr val="000000"/>
                </a:solidFill>
                <a:latin typeface="Arial Unicode"/>
                <a:ea typeface="Arial Unicode"/>
                <a:cs typeface="Arial Unicode"/>
                <a:sym typeface="Arial Unicode"/>
              </a:rPr>
              <a:t>Digital transformation has become a key priority within the NHS.</a:t>
            </a:r>
          </a:p>
        </p:txBody>
      </p:sp>
      <p:sp>
        <p:nvSpPr>
          <p:cNvPr name="TextBox 32" id="32"/>
          <p:cNvSpPr txBox="true"/>
          <p:nvPr/>
        </p:nvSpPr>
        <p:spPr>
          <a:xfrm rot="0">
            <a:off x="2230250" y="4544587"/>
            <a:ext cx="6073080" cy="291465"/>
          </a:xfrm>
          <a:prstGeom prst="rect">
            <a:avLst/>
          </a:prstGeom>
        </p:spPr>
        <p:txBody>
          <a:bodyPr anchor="t" rtlCol="false" tIns="0" lIns="0" bIns="0" rIns="0">
            <a:spAutoFit/>
          </a:bodyPr>
          <a:lstStyle/>
          <a:p>
            <a:pPr algn="l">
              <a:lnSpc>
                <a:spcPts val="2340"/>
              </a:lnSpc>
              <a:spcBef>
                <a:spcPct val="0"/>
              </a:spcBef>
            </a:pPr>
            <a:r>
              <a:rPr lang="en-US" sz="1800" spc="12">
                <a:solidFill>
                  <a:srgbClr val="000000"/>
                </a:solidFill>
                <a:latin typeface="Arial Unicode"/>
                <a:ea typeface="Arial Unicode"/>
                <a:cs typeface="Arial Unicode"/>
                <a:sym typeface="Arial Unicode"/>
              </a:rPr>
              <a:t>COVID-19 accelerated technology-enabled models of care.</a:t>
            </a:r>
          </a:p>
        </p:txBody>
      </p:sp>
      <p:sp>
        <p:nvSpPr>
          <p:cNvPr name="TextBox 33" id="33"/>
          <p:cNvSpPr txBox="true"/>
          <p:nvPr/>
        </p:nvSpPr>
        <p:spPr>
          <a:xfrm rot="0">
            <a:off x="2230250" y="5786792"/>
            <a:ext cx="6367462" cy="586740"/>
          </a:xfrm>
          <a:prstGeom prst="rect">
            <a:avLst/>
          </a:prstGeom>
        </p:spPr>
        <p:txBody>
          <a:bodyPr anchor="t" rtlCol="false" tIns="0" lIns="0" bIns="0" rIns="0">
            <a:spAutoFit/>
          </a:bodyPr>
          <a:lstStyle/>
          <a:p>
            <a:pPr algn="l">
              <a:lnSpc>
                <a:spcPts val="2340"/>
              </a:lnSpc>
              <a:spcBef>
                <a:spcPct val="0"/>
              </a:spcBef>
            </a:pPr>
            <a:r>
              <a:rPr lang="en-US" sz="1800" spc="12">
                <a:solidFill>
                  <a:srgbClr val="000000"/>
                </a:solidFill>
                <a:latin typeface="Arial Unicode"/>
                <a:ea typeface="Arial Unicode"/>
                <a:cs typeface="Arial Unicode"/>
                <a:sym typeface="Arial Unicode"/>
              </a:rPr>
              <a:t>One example is Remote Patient Monitoring (RPM) within NHS</a:t>
            </a:r>
          </a:p>
          <a:p>
            <a:pPr algn="l">
              <a:lnSpc>
                <a:spcPts val="2340"/>
              </a:lnSpc>
              <a:spcBef>
                <a:spcPct val="0"/>
              </a:spcBef>
            </a:pPr>
            <a:r>
              <a:rPr lang="en-US" sz="1800" spc="12">
                <a:solidFill>
                  <a:srgbClr val="000000"/>
                </a:solidFill>
                <a:latin typeface="Arial Unicode"/>
                <a:ea typeface="Arial Unicode"/>
                <a:cs typeface="Arial Unicode"/>
                <a:sym typeface="Arial Unicode"/>
              </a:rPr>
              <a:t>Virtual Wards.</a:t>
            </a:r>
          </a:p>
        </p:txBody>
      </p:sp>
      <p:sp>
        <p:nvSpPr>
          <p:cNvPr name="TextBox 34" id="34"/>
          <p:cNvSpPr txBox="true"/>
          <p:nvPr/>
        </p:nvSpPr>
        <p:spPr>
          <a:xfrm rot="0">
            <a:off x="2230250" y="7178205"/>
            <a:ext cx="7087325" cy="586740"/>
          </a:xfrm>
          <a:prstGeom prst="rect">
            <a:avLst/>
          </a:prstGeom>
        </p:spPr>
        <p:txBody>
          <a:bodyPr anchor="t" rtlCol="false" tIns="0" lIns="0" bIns="0" rIns="0">
            <a:spAutoFit/>
          </a:bodyPr>
          <a:lstStyle/>
          <a:p>
            <a:pPr algn="l">
              <a:lnSpc>
                <a:spcPts val="2340"/>
              </a:lnSpc>
              <a:spcBef>
                <a:spcPct val="0"/>
              </a:spcBef>
            </a:pPr>
            <a:r>
              <a:rPr lang="en-US" sz="1800" spc="12">
                <a:solidFill>
                  <a:srgbClr val="000000"/>
                </a:solidFill>
                <a:latin typeface="Arial Unicode"/>
                <a:ea typeface="Arial Unicode"/>
                <a:cs typeface="Arial Unicode"/>
                <a:sym typeface="Arial Unicode"/>
              </a:rPr>
              <a:t>Virtual wards allow patients to receive hospital-level care at home using digital technologies, wearable devices and remote monitoring.</a:t>
            </a:r>
          </a:p>
        </p:txBody>
      </p:sp>
      <p:sp>
        <p:nvSpPr>
          <p:cNvPr name="TextBox 35" id="35"/>
          <p:cNvSpPr txBox="true"/>
          <p:nvPr/>
        </p:nvSpPr>
        <p:spPr>
          <a:xfrm rot="0">
            <a:off x="2220725" y="8565045"/>
            <a:ext cx="6918513" cy="586740"/>
          </a:xfrm>
          <a:prstGeom prst="rect">
            <a:avLst/>
          </a:prstGeom>
        </p:spPr>
        <p:txBody>
          <a:bodyPr anchor="t" rtlCol="false" tIns="0" lIns="0" bIns="0" rIns="0">
            <a:spAutoFit/>
          </a:bodyPr>
          <a:lstStyle/>
          <a:p>
            <a:pPr algn="l">
              <a:lnSpc>
                <a:spcPts val="2340"/>
              </a:lnSpc>
              <a:spcBef>
                <a:spcPct val="0"/>
              </a:spcBef>
            </a:pPr>
            <a:r>
              <a:rPr lang="en-US" sz="1800" spc="12">
                <a:solidFill>
                  <a:srgbClr val="000000"/>
                </a:solidFill>
                <a:latin typeface="Arial Unicode"/>
                <a:ea typeface="Arial Unicode"/>
                <a:cs typeface="Arial Unicode"/>
                <a:sym typeface="Arial Unicode"/>
              </a:rPr>
              <a:t>This presentation evaluates the impact of RPM and Virtual Wards on service delivery and patient/service user outcomes.</a:t>
            </a:r>
          </a:p>
        </p:txBody>
      </p:sp>
      <p:sp>
        <p:nvSpPr>
          <p:cNvPr name="Freeform 36" id="36"/>
          <p:cNvSpPr/>
          <p:nvPr/>
        </p:nvSpPr>
        <p:spPr>
          <a:xfrm flipH="false" flipV="false" rot="0">
            <a:off x="0" y="0"/>
            <a:ext cx="597390" cy="597390"/>
          </a:xfrm>
          <a:custGeom>
            <a:avLst/>
            <a:gdLst/>
            <a:ahLst/>
            <a:cxnLst/>
            <a:rect r="r" b="b" t="t" l="l"/>
            <a:pathLst>
              <a:path h="597390" w="597390">
                <a:moveTo>
                  <a:pt x="0" y="0"/>
                </a:moveTo>
                <a:lnTo>
                  <a:pt x="597390" y="0"/>
                </a:lnTo>
                <a:lnTo>
                  <a:pt x="597390" y="597390"/>
                </a:lnTo>
                <a:lnTo>
                  <a:pt x="0" y="59739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5F3F5"/>
        </a:solidFill>
      </p:bgPr>
    </p:bg>
    <p:spTree>
      <p:nvGrpSpPr>
        <p:cNvPr id="1" name=""/>
        <p:cNvGrpSpPr/>
        <p:nvPr/>
      </p:nvGrpSpPr>
      <p:grpSpPr>
        <a:xfrm>
          <a:off x="0" y="0"/>
          <a:ext cx="0" cy="0"/>
          <a:chOff x="0" y="0"/>
          <a:chExt cx="0" cy="0"/>
        </a:xfrm>
      </p:grpSpPr>
      <p:grpSp>
        <p:nvGrpSpPr>
          <p:cNvPr name="Group 2" id="2"/>
          <p:cNvGrpSpPr/>
          <p:nvPr/>
        </p:nvGrpSpPr>
        <p:grpSpPr>
          <a:xfrm rot="0">
            <a:off x="1212730" y="6089687"/>
            <a:ext cx="1858581" cy="185858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C8">
                <a:alpha val="49804"/>
              </a:srgbClr>
            </a:solidFill>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a:lnSpc>
                  <a:spcPts val="2737"/>
                </a:lnSpc>
              </a:pPr>
            </a:p>
          </p:txBody>
        </p:sp>
      </p:grpSp>
      <p:sp>
        <p:nvSpPr>
          <p:cNvPr name="Freeform 5" id="5"/>
          <p:cNvSpPr/>
          <p:nvPr/>
        </p:nvSpPr>
        <p:spPr>
          <a:xfrm flipH="false" flipV="false" rot="0">
            <a:off x="1506306" y="6455412"/>
            <a:ext cx="1237371" cy="1127133"/>
          </a:xfrm>
          <a:custGeom>
            <a:avLst/>
            <a:gdLst/>
            <a:ahLst/>
            <a:cxnLst/>
            <a:rect r="r" b="b" t="t" l="l"/>
            <a:pathLst>
              <a:path h="1127133" w="1237371">
                <a:moveTo>
                  <a:pt x="0" y="0"/>
                </a:moveTo>
                <a:lnTo>
                  <a:pt x="1237371" y="0"/>
                </a:lnTo>
                <a:lnTo>
                  <a:pt x="1237371" y="1127132"/>
                </a:lnTo>
                <a:lnTo>
                  <a:pt x="0" y="112713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4834227" y="6089687"/>
            <a:ext cx="1858581" cy="1858581"/>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C8">
                <a:alpha val="49804"/>
              </a:srgbClr>
            </a:solidFill>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a:lnSpc>
                  <a:spcPts val="2737"/>
                </a:lnSpc>
              </a:pPr>
            </a:p>
          </p:txBody>
        </p:sp>
      </p:grpSp>
      <p:sp>
        <p:nvSpPr>
          <p:cNvPr name="Freeform 9" id="9"/>
          <p:cNvSpPr/>
          <p:nvPr/>
        </p:nvSpPr>
        <p:spPr>
          <a:xfrm flipH="false" flipV="false" rot="0">
            <a:off x="5165617" y="6521090"/>
            <a:ext cx="1195801" cy="995776"/>
          </a:xfrm>
          <a:custGeom>
            <a:avLst/>
            <a:gdLst/>
            <a:ahLst/>
            <a:cxnLst/>
            <a:rect r="r" b="b" t="t" l="l"/>
            <a:pathLst>
              <a:path h="995776" w="1195801">
                <a:moveTo>
                  <a:pt x="0" y="0"/>
                </a:moveTo>
                <a:lnTo>
                  <a:pt x="1195801" y="0"/>
                </a:lnTo>
                <a:lnTo>
                  <a:pt x="1195801" y="995776"/>
                </a:lnTo>
                <a:lnTo>
                  <a:pt x="0" y="99577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0" id="10"/>
          <p:cNvGrpSpPr/>
          <p:nvPr/>
        </p:nvGrpSpPr>
        <p:grpSpPr>
          <a:xfrm rot="0">
            <a:off x="8307830" y="6089687"/>
            <a:ext cx="1858581" cy="1858581"/>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C8">
                <a:alpha val="49804"/>
              </a:srgbClr>
            </a:solidFill>
          </p:spPr>
        </p:sp>
        <p:sp>
          <p:nvSpPr>
            <p:cNvPr name="TextBox 12" id="12"/>
            <p:cNvSpPr txBox="true"/>
            <p:nvPr/>
          </p:nvSpPr>
          <p:spPr>
            <a:xfrm>
              <a:off x="76200" y="38100"/>
              <a:ext cx="660400" cy="698500"/>
            </a:xfrm>
            <a:prstGeom prst="rect">
              <a:avLst/>
            </a:prstGeom>
          </p:spPr>
          <p:txBody>
            <a:bodyPr anchor="ctr" rtlCol="false" tIns="50800" lIns="50800" bIns="50800" rIns="50800"/>
            <a:lstStyle/>
            <a:p>
              <a:pPr algn="ctr">
                <a:lnSpc>
                  <a:spcPts val="2737"/>
                </a:lnSpc>
              </a:pPr>
            </a:p>
          </p:txBody>
        </p:sp>
      </p:grpSp>
      <p:sp>
        <p:nvSpPr>
          <p:cNvPr name="Freeform 13" id="13"/>
          <p:cNvSpPr/>
          <p:nvPr/>
        </p:nvSpPr>
        <p:spPr>
          <a:xfrm flipH="false" flipV="false" rot="0">
            <a:off x="8670710" y="6381911"/>
            <a:ext cx="1132821" cy="1274134"/>
          </a:xfrm>
          <a:custGeom>
            <a:avLst/>
            <a:gdLst/>
            <a:ahLst/>
            <a:cxnLst/>
            <a:rect r="r" b="b" t="t" l="l"/>
            <a:pathLst>
              <a:path h="1274134" w="1132821">
                <a:moveTo>
                  <a:pt x="0" y="0"/>
                </a:moveTo>
                <a:lnTo>
                  <a:pt x="1132821" y="0"/>
                </a:lnTo>
                <a:lnTo>
                  <a:pt x="1132821" y="1274134"/>
                </a:lnTo>
                <a:lnTo>
                  <a:pt x="0" y="127413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4" id="14"/>
          <p:cNvGrpSpPr/>
          <p:nvPr/>
        </p:nvGrpSpPr>
        <p:grpSpPr>
          <a:xfrm rot="0">
            <a:off x="11879003" y="6089687"/>
            <a:ext cx="1858581" cy="1858581"/>
            <a:chOff x="0" y="0"/>
            <a:chExt cx="812800" cy="812800"/>
          </a:xfrm>
        </p:grpSpPr>
        <p:sp>
          <p:nvSpPr>
            <p:cNvPr name="Freeform 15" id="1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C8">
                <a:alpha val="49804"/>
              </a:srgbClr>
            </a:solidFill>
          </p:spPr>
        </p:sp>
        <p:sp>
          <p:nvSpPr>
            <p:cNvPr name="TextBox 16" id="16"/>
            <p:cNvSpPr txBox="true"/>
            <p:nvPr/>
          </p:nvSpPr>
          <p:spPr>
            <a:xfrm>
              <a:off x="76200" y="38100"/>
              <a:ext cx="660400" cy="698500"/>
            </a:xfrm>
            <a:prstGeom prst="rect">
              <a:avLst/>
            </a:prstGeom>
          </p:spPr>
          <p:txBody>
            <a:bodyPr anchor="ctr" rtlCol="false" tIns="50800" lIns="50800" bIns="50800" rIns="50800"/>
            <a:lstStyle/>
            <a:p>
              <a:pPr algn="ctr">
                <a:lnSpc>
                  <a:spcPts val="2737"/>
                </a:lnSpc>
              </a:pPr>
            </a:p>
          </p:txBody>
        </p:sp>
      </p:grpSp>
      <p:sp>
        <p:nvSpPr>
          <p:cNvPr name="Freeform 17" id="17"/>
          <p:cNvSpPr/>
          <p:nvPr/>
        </p:nvSpPr>
        <p:spPr>
          <a:xfrm flipH="false" flipV="false" rot="0">
            <a:off x="12266867" y="6303150"/>
            <a:ext cx="1082852" cy="1431656"/>
          </a:xfrm>
          <a:custGeom>
            <a:avLst/>
            <a:gdLst/>
            <a:ahLst/>
            <a:cxnLst/>
            <a:rect r="r" b="b" t="t" l="l"/>
            <a:pathLst>
              <a:path h="1431656" w="1082852">
                <a:moveTo>
                  <a:pt x="0" y="0"/>
                </a:moveTo>
                <a:lnTo>
                  <a:pt x="1082852" y="0"/>
                </a:lnTo>
                <a:lnTo>
                  <a:pt x="1082852" y="1431656"/>
                </a:lnTo>
                <a:lnTo>
                  <a:pt x="0" y="143165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grpSp>
        <p:nvGrpSpPr>
          <p:cNvPr name="Group 18" id="18"/>
          <p:cNvGrpSpPr/>
          <p:nvPr/>
        </p:nvGrpSpPr>
        <p:grpSpPr>
          <a:xfrm rot="0">
            <a:off x="3010086" y="9477079"/>
            <a:ext cx="10139487" cy="493735"/>
            <a:chOff x="0" y="0"/>
            <a:chExt cx="2555032" cy="124416"/>
          </a:xfrm>
        </p:grpSpPr>
        <p:sp>
          <p:nvSpPr>
            <p:cNvPr name="Freeform 19" id="19"/>
            <p:cNvSpPr/>
            <p:nvPr/>
          </p:nvSpPr>
          <p:spPr>
            <a:xfrm flipH="false" flipV="false" rot="0">
              <a:off x="0" y="0"/>
              <a:ext cx="2555032" cy="124416"/>
            </a:xfrm>
            <a:custGeom>
              <a:avLst/>
              <a:gdLst/>
              <a:ahLst/>
              <a:cxnLst/>
              <a:rect r="r" b="b" t="t" l="l"/>
              <a:pathLst>
                <a:path h="124416" w="2555032">
                  <a:moveTo>
                    <a:pt x="14913" y="0"/>
                  </a:moveTo>
                  <a:lnTo>
                    <a:pt x="2540119" y="0"/>
                  </a:lnTo>
                  <a:cubicBezTo>
                    <a:pt x="2548355" y="0"/>
                    <a:pt x="2555032" y="6677"/>
                    <a:pt x="2555032" y="14913"/>
                  </a:cubicBezTo>
                  <a:lnTo>
                    <a:pt x="2555032" y="109503"/>
                  </a:lnTo>
                  <a:cubicBezTo>
                    <a:pt x="2555032" y="117739"/>
                    <a:pt x="2548355" y="124416"/>
                    <a:pt x="2540119" y="124416"/>
                  </a:cubicBezTo>
                  <a:lnTo>
                    <a:pt x="14913" y="124416"/>
                  </a:lnTo>
                  <a:cubicBezTo>
                    <a:pt x="6677" y="124416"/>
                    <a:pt x="0" y="117739"/>
                    <a:pt x="0" y="109503"/>
                  </a:cubicBezTo>
                  <a:lnTo>
                    <a:pt x="0" y="14913"/>
                  </a:lnTo>
                  <a:cubicBezTo>
                    <a:pt x="0" y="6677"/>
                    <a:pt x="6677" y="0"/>
                    <a:pt x="14913" y="0"/>
                  </a:cubicBezTo>
                  <a:close/>
                </a:path>
              </a:pathLst>
            </a:custGeom>
            <a:solidFill>
              <a:srgbClr val="FFDDC8">
                <a:alpha val="49804"/>
              </a:srgbClr>
            </a:solidFill>
          </p:spPr>
        </p:sp>
        <p:sp>
          <p:nvSpPr>
            <p:cNvPr name="TextBox 20" id="20"/>
            <p:cNvSpPr txBox="true"/>
            <p:nvPr/>
          </p:nvSpPr>
          <p:spPr>
            <a:xfrm>
              <a:off x="0" y="-19050"/>
              <a:ext cx="2555032" cy="143466"/>
            </a:xfrm>
            <a:prstGeom prst="rect">
              <a:avLst/>
            </a:prstGeom>
          </p:spPr>
          <p:txBody>
            <a:bodyPr anchor="ctr" rtlCol="false" tIns="50800" lIns="50800" bIns="50800" rIns="50800"/>
            <a:lstStyle/>
            <a:p>
              <a:pPr algn="ctr">
                <a:lnSpc>
                  <a:spcPts val="2340"/>
                </a:lnSpc>
              </a:pPr>
            </a:p>
          </p:txBody>
        </p:sp>
      </p:grpSp>
      <p:sp>
        <p:nvSpPr>
          <p:cNvPr name="TextBox 21" id="21"/>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22" id="22"/>
          <p:cNvSpPr txBox="true"/>
          <p:nvPr/>
        </p:nvSpPr>
        <p:spPr>
          <a:xfrm rot="0">
            <a:off x="5704276" y="689292"/>
            <a:ext cx="5234655" cy="627380"/>
          </a:xfrm>
          <a:prstGeom prst="rect">
            <a:avLst/>
          </a:prstGeom>
        </p:spPr>
        <p:txBody>
          <a:bodyPr anchor="t" rtlCol="false" tIns="0" lIns="0" bIns="0" rIns="0">
            <a:spAutoFit/>
          </a:bodyPr>
          <a:lstStyle/>
          <a:p>
            <a:pPr algn="l">
              <a:lnSpc>
                <a:spcPts val="4959"/>
              </a:lnSpc>
            </a:pPr>
            <a:r>
              <a:rPr lang="en-US" b="true" sz="3999" spc="27">
                <a:solidFill>
                  <a:srgbClr val="000000"/>
                </a:solidFill>
                <a:latin typeface="Arial Unicode Bold"/>
                <a:ea typeface="Arial Unicode Bold"/>
                <a:cs typeface="Arial Unicode Bold"/>
                <a:sym typeface="Arial Unicode Bold"/>
              </a:rPr>
              <a:t>what is a virtual ward</a:t>
            </a:r>
          </a:p>
        </p:txBody>
      </p:sp>
      <p:sp>
        <p:nvSpPr>
          <p:cNvPr name="TextBox 23" id="23"/>
          <p:cNvSpPr txBox="true"/>
          <p:nvPr/>
        </p:nvSpPr>
        <p:spPr>
          <a:xfrm rot="0">
            <a:off x="12469993" y="2169533"/>
            <a:ext cx="9525" cy="580390"/>
          </a:xfrm>
          <a:prstGeom prst="rect">
            <a:avLst/>
          </a:prstGeom>
        </p:spPr>
        <p:txBody>
          <a:bodyPr anchor="t" rtlCol="false" tIns="0" lIns="0" bIns="0" rIns="0">
            <a:spAutoFit/>
          </a:bodyPr>
          <a:lstStyle/>
          <a:p>
            <a:pPr algn="ctr">
              <a:lnSpc>
                <a:spcPts val="4759"/>
              </a:lnSpc>
            </a:pPr>
          </a:p>
        </p:txBody>
      </p:sp>
      <p:sp>
        <p:nvSpPr>
          <p:cNvPr name="TextBox 24" id="24"/>
          <p:cNvSpPr txBox="true"/>
          <p:nvPr/>
        </p:nvSpPr>
        <p:spPr>
          <a:xfrm rot="0">
            <a:off x="9139238" y="1897698"/>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25" id="25"/>
          <p:cNvSpPr txBox="true"/>
          <p:nvPr/>
        </p:nvSpPr>
        <p:spPr>
          <a:xfrm rot="0">
            <a:off x="1360624" y="2474015"/>
            <a:ext cx="15566753" cy="1363980"/>
          </a:xfrm>
          <a:prstGeom prst="rect">
            <a:avLst/>
          </a:prstGeom>
        </p:spPr>
        <p:txBody>
          <a:bodyPr anchor="t" rtlCol="false" tIns="0" lIns="0" bIns="0" rIns="0">
            <a:spAutoFit/>
          </a:bodyPr>
          <a:lstStyle/>
          <a:p>
            <a:pPr algn="l">
              <a:lnSpc>
                <a:spcPts val="2730"/>
              </a:lnSpc>
              <a:spcBef>
                <a:spcPct val="0"/>
              </a:spcBef>
            </a:pPr>
            <a:r>
              <a:rPr lang="en-US" sz="2100" spc="14">
                <a:solidFill>
                  <a:srgbClr val="000000"/>
                </a:solidFill>
                <a:latin typeface="Arial Unicode"/>
                <a:ea typeface="Arial Unicode"/>
                <a:cs typeface="Arial Unicode"/>
                <a:sym typeface="Arial Unicode"/>
              </a:rPr>
              <a:t>Virtual wards also known as hospital at home services enable patients who would otherwise require hospital admission to receive acute care treatment and monitoring in the comfort of their own homes through the use of digital technologies wearable devices and remote monitoring systems (NHS England 2024) This approach aims to provide hospital level care in familiar and comfortable surroundings while reducing pressure on NHS bed capacity and supporting patient recovery. </a:t>
            </a:r>
          </a:p>
        </p:txBody>
      </p:sp>
      <p:sp>
        <p:nvSpPr>
          <p:cNvPr name="TextBox 26" id="26"/>
          <p:cNvSpPr txBox="true"/>
          <p:nvPr/>
        </p:nvSpPr>
        <p:spPr>
          <a:xfrm rot="0">
            <a:off x="1360624" y="4457120"/>
            <a:ext cx="15752994" cy="1021080"/>
          </a:xfrm>
          <a:prstGeom prst="rect">
            <a:avLst/>
          </a:prstGeom>
        </p:spPr>
        <p:txBody>
          <a:bodyPr anchor="t" rtlCol="false" tIns="0" lIns="0" bIns="0" rIns="0">
            <a:spAutoFit/>
          </a:bodyPr>
          <a:lstStyle/>
          <a:p>
            <a:pPr algn="l">
              <a:lnSpc>
                <a:spcPts val="2730"/>
              </a:lnSpc>
              <a:spcBef>
                <a:spcPct val="0"/>
              </a:spcBef>
            </a:pPr>
            <a:r>
              <a:rPr lang="en-US" sz="2100" spc="14">
                <a:solidFill>
                  <a:srgbClr val="000000"/>
                </a:solidFill>
                <a:latin typeface="Arial Unicode"/>
                <a:ea typeface="Arial Unicode"/>
                <a:cs typeface="Arial Unicode"/>
                <a:sym typeface="Arial Unicode"/>
              </a:rPr>
              <a:t>patients can record their vital signs in technology enabled virtual wards allowing healthcare providers to remotely monitor their status and take proper action. Clinical teams can access patient data through digital dashboards and receive notifications when measurements go outside specified ranges allowing rapid clinical decision making </a:t>
            </a:r>
          </a:p>
        </p:txBody>
      </p:sp>
      <p:sp>
        <p:nvSpPr>
          <p:cNvPr name="TextBox 27" id="27"/>
          <p:cNvSpPr txBox="true"/>
          <p:nvPr/>
        </p:nvSpPr>
        <p:spPr>
          <a:xfrm rot="0">
            <a:off x="1273954" y="8115957"/>
            <a:ext cx="1736132" cy="586740"/>
          </a:xfrm>
          <a:prstGeom prst="rect">
            <a:avLst/>
          </a:prstGeom>
        </p:spPr>
        <p:txBody>
          <a:bodyPr anchor="t" rtlCol="false" tIns="0" lIns="0" bIns="0" rIns="0">
            <a:spAutoFit/>
          </a:bodyPr>
          <a:lstStyle/>
          <a:p>
            <a:pPr algn="ctr">
              <a:lnSpc>
                <a:spcPts val="2339"/>
              </a:lnSpc>
              <a:spcBef>
                <a:spcPct val="0"/>
              </a:spcBef>
            </a:pPr>
            <a:r>
              <a:rPr lang="en-US" b="true" sz="1799" spc="12">
                <a:solidFill>
                  <a:srgbClr val="000000"/>
                </a:solidFill>
                <a:latin typeface="Arial Unicode Bold"/>
                <a:ea typeface="Arial Unicode Bold"/>
                <a:cs typeface="Arial Unicode Bold"/>
                <a:sym typeface="Arial Unicode Bold"/>
              </a:rPr>
              <a:t>Hospital level </a:t>
            </a:r>
          </a:p>
          <a:p>
            <a:pPr algn="ctr">
              <a:lnSpc>
                <a:spcPts val="2339"/>
              </a:lnSpc>
              <a:spcBef>
                <a:spcPct val="0"/>
              </a:spcBef>
            </a:pPr>
            <a:r>
              <a:rPr lang="en-US" b="true" sz="1799" spc="12">
                <a:solidFill>
                  <a:srgbClr val="000000"/>
                </a:solidFill>
                <a:latin typeface="Arial Unicode Bold"/>
                <a:ea typeface="Arial Unicode Bold"/>
                <a:cs typeface="Arial Unicode Bold"/>
                <a:sym typeface="Arial Unicode Bold"/>
              </a:rPr>
              <a:t>care at home </a:t>
            </a:r>
          </a:p>
        </p:txBody>
      </p:sp>
      <p:sp>
        <p:nvSpPr>
          <p:cNvPr name="TextBox 28" id="28"/>
          <p:cNvSpPr txBox="true"/>
          <p:nvPr/>
        </p:nvSpPr>
        <p:spPr>
          <a:xfrm rot="0">
            <a:off x="5114106" y="8127387"/>
            <a:ext cx="1298823"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Technology</a:t>
            </a:r>
          </a:p>
        </p:txBody>
      </p:sp>
      <p:sp>
        <p:nvSpPr>
          <p:cNvPr name="TextBox 29" id="29"/>
          <p:cNvSpPr txBox="true"/>
          <p:nvPr/>
        </p:nvSpPr>
        <p:spPr>
          <a:xfrm rot="0">
            <a:off x="5383112" y="8547439"/>
            <a:ext cx="760809"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driven </a:t>
            </a:r>
          </a:p>
        </p:txBody>
      </p:sp>
      <p:sp>
        <p:nvSpPr>
          <p:cNvPr name="TextBox 30" id="30"/>
          <p:cNvSpPr txBox="true"/>
          <p:nvPr/>
        </p:nvSpPr>
        <p:spPr>
          <a:xfrm rot="0">
            <a:off x="8321604" y="8115957"/>
            <a:ext cx="1831032"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Multidisciplinary</a:t>
            </a:r>
          </a:p>
        </p:txBody>
      </p:sp>
      <p:sp>
        <p:nvSpPr>
          <p:cNvPr name="TextBox 31" id="31"/>
          <p:cNvSpPr txBox="true"/>
          <p:nvPr/>
        </p:nvSpPr>
        <p:spPr>
          <a:xfrm rot="0">
            <a:off x="8870929" y="8547439"/>
            <a:ext cx="732383"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Teams</a:t>
            </a:r>
          </a:p>
        </p:txBody>
      </p:sp>
      <p:sp>
        <p:nvSpPr>
          <p:cNvPr name="TextBox 32" id="32"/>
          <p:cNvSpPr txBox="true"/>
          <p:nvPr/>
        </p:nvSpPr>
        <p:spPr>
          <a:xfrm rot="0">
            <a:off x="11879003" y="8127387"/>
            <a:ext cx="2100560"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Clinical monitoring</a:t>
            </a:r>
          </a:p>
        </p:txBody>
      </p:sp>
      <p:sp>
        <p:nvSpPr>
          <p:cNvPr name="TextBox 33" id="33"/>
          <p:cNvSpPr txBox="true"/>
          <p:nvPr/>
        </p:nvSpPr>
        <p:spPr>
          <a:xfrm rot="0">
            <a:off x="12027384" y="8547439"/>
            <a:ext cx="1803797"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and intervention</a:t>
            </a:r>
          </a:p>
        </p:txBody>
      </p:sp>
      <p:sp>
        <p:nvSpPr>
          <p:cNvPr name="TextBox 34" id="34"/>
          <p:cNvSpPr txBox="true"/>
          <p:nvPr/>
        </p:nvSpPr>
        <p:spPr>
          <a:xfrm rot="0">
            <a:off x="3498156" y="9568689"/>
            <a:ext cx="9163348"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Goal: provide safe high quality care while reducing pressure on NHS bed capacity. </a:t>
            </a:r>
          </a:p>
        </p:txBody>
      </p:sp>
      <p:sp>
        <p:nvSpPr>
          <p:cNvPr name="Freeform 35" id="35"/>
          <p:cNvSpPr/>
          <p:nvPr/>
        </p:nvSpPr>
        <p:spPr>
          <a:xfrm flipH="false" flipV="false" rot="0">
            <a:off x="0" y="0"/>
            <a:ext cx="702758" cy="702758"/>
          </a:xfrm>
          <a:custGeom>
            <a:avLst/>
            <a:gdLst/>
            <a:ahLst/>
            <a:cxnLst/>
            <a:rect r="r" b="b" t="t" l="l"/>
            <a:pathLst>
              <a:path h="702758" w="702758">
                <a:moveTo>
                  <a:pt x="0" y="0"/>
                </a:moveTo>
                <a:lnTo>
                  <a:pt x="702758" y="0"/>
                </a:lnTo>
                <a:lnTo>
                  <a:pt x="702758" y="702758"/>
                </a:lnTo>
                <a:lnTo>
                  <a:pt x="0" y="702758"/>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5F3F5"/>
        </a:solidFill>
      </p:bgPr>
    </p:bg>
    <p:spTree>
      <p:nvGrpSpPr>
        <p:cNvPr id="1" name=""/>
        <p:cNvGrpSpPr/>
        <p:nvPr/>
      </p:nvGrpSpPr>
      <p:grpSpPr>
        <a:xfrm>
          <a:off x="0" y="0"/>
          <a:ext cx="0" cy="0"/>
          <a:chOff x="0" y="0"/>
          <a:chExt cx="0" cy="0"/>
        </a:xfrm>
      </p:grpSpPr>
      <p:sp>
        <p:nvSpPr>
          <p:cNvPr name="AutoShape 2" id="2"/>
          <p:cNvSpPr/>
          <p:nvPr/>
        </p:nvSpPr>
        <p:spPr>
          <a:xfrm>
            <a:off x="10891470" y="2848399"/>
            <a:ext cx="1042612" cy="0"/>
          </a:xfrm>
          <a:prstGeom prst="line">
            <a:avLst/>
          </a:prstGeom>
          <a:ln cap="flat" w="85725">
            <a:solidFill>
              <a:srgbClr val="000000"/>
            </a:solidFill>
            <a:prstDash val="solid"/>
            <a:headEnd type="none" len="sm" w="sm"/>
            <a:tailEnd type="arrow" len="sm" w="med"/>
          </a:ln>
        </p:spPr>
      </p:sp>
      <p:sp>
        <p:nvSpPr>
          <p:cNvPr name="Freeform 3" id="3"/>
          <p:cNvSpPr/>
          <p:nvPr/>
        </p:nvSpPr>
        <p:spPr>
          <a:xfrm>
            <a:off x="14167830" y="2805537"/>
            <a:ext cx="513514" cy="2337963"/>
          </a:xfrm>
          <a:custGeom>
            <a:avLst/>
            <a:gdLst/>
            <a:ahLst/>
            <a:cxnLst/>
            <a:rect r="r" b="b" t="t" l="l"/>
            <a:pathLst>
              <a:path h="2337963" w="513514">
                <a:moveTo>
                  <a:pt x="0" y="0"/>
                </a:moveTo>
                <a:lnTo>
                  <a:pt x="284914" y="0"/>
                </a:lnTo>
                <a:cubicBezTo>
                  <a:pt x="345543" y="0"/>
                  <a:pt x="403688" y="24084"/>
                  <a:pt x="446559" y="66955"/>
                </a:cubicBezTo>
                <a:cubicBezTo>
                  <a:pt x="489430" y="109826"/>
                  <a:pt x="513514" y="167971"/>
                  <a:pt x="513514" y="228600"/>
                </a:cubicBezTo>
                <a:lnTo>
                  <a:pt x="513514" y="2337963"/>
                </a:lnTo>
              </a:path>
            </a:pathLst>
          </a:custGeom>
          <a:ln cap="flat" w="85725">
            <a:solidFill>
              <a:srgbClr val="000000"/>
            </a:solidFill>
            <a:prstDash val="solid"/>
            <a:headEnd type="none" len="sm" w="sm"/>
            <a:tailEnd type="arrow" len="sm" w="med"/>
          </a:ln>
        </p:spPr>
      </p:sp>
      <p:sp>
        <p:nvSpPr>
          <p:cNvPr name="Freeform 4" id="4"/>
          <p:cNvSpPr/>
          <p:nvPr/>
        </p:nvSpPr>
        <p:spPr>
          <a:xfrm flipH="false" flipV="false" rot="0">
            <a:off x="2672863" y="1911276"/>
            <a:ext cx="1677294" cy="1677294"/>
          </a:xfrm>
          <a:custGeom>
            <a:avLst/>
            <a:gdLst/>
            <a:ahLst/>
            <a:cxnLst/>
            <a:rect r="r" b="b" t="t" l="l"/>
            <a:pathLst>
              <a:path h="1677294" w="1677294">
                <a:moveTo>
                  <a:pt x="0" y="0"/>
                </a:moveTo>
                <a:lnTo>
                  <a:pt x="1677294" y="0"/>
                </a:lnTo>
                <a:lnTo>
                  <a:pt x="1677294" y="1677294"/>
                </a:lnTo>
                <a:lnTo>
                  <a:pt x="0" y="167729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5" id="5"/>
          <p:cNvGrpSpPr/>
          <p:nvPr/>
        </p:nvGrpSpPr>
        <p:grpSpPr>
          <a:xfrm rot="0">
            <a:off x="9047608" y="2002668"/>
            <a:ext cx="1691462" cy="1691462"/>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DC8"/>
            </a:solidFill>
          </p:spPr>
        </p:sp>
        <p:sp>
          <p:nvSpPr>
            <p:cNvPr name="TextBox 7" id="7"/>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8" id="8"/>
          <p:cNvSpPr/>
          <p:nvPr/>
        </p:nvSpPr>
        <p:spPr>
          <a:xfrm flipH="false" flipV="false" rot="0">
            <a:off x="9358312" y="2304175"/>
            <a:ext cx="1094417" cy="1088448"/>
          </a:xfrm>
          <a:custGeom>
            <a:avLst/>
            <a:gdLst/>
            <a:ahLst/>
            <a:cxnLst/>
            <a:rect r="r" b="b" t="t" l="l"/>
            <a:pathLst>
              <a:path h="1088448" w="1094417">
                <a:moveTo>
                  <a:pt x="0" y="0"/>
                </a:moveTo>
                <a:lnTo>
                  <a:pt x="1094418" y="0"/>
                </a:lnTo>
                <a:lnTo>
                  <a:pt x="1094418" y="1088448"/>
                </a:lnTo>
                <a:lnTo>
                  <a:pt x="0" y="108844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9" id="9"/>
          <p:cNvSpPr/>
          <p:nvPr/>
        </p:nvSpPr>
        <p:spPr>
          <a:xfrm flipH="false" flipV="false" rot="0">
            <a:off x="10694821" y="5809104"/>
            <a:ext cx="1271134" cy="1107042"/>
          </a:xfrm>
          <a:custGeom>
            <a:avLst/>
            <a:gdLst/>
            <a:ahLst/>
            <a:cxnLst/>
            <a:rect r="r" b="b" t="t" l="l"/>
            <a:pathLst>
              <a:path h="1107042" w="1271134">
                <a:moveTo>
                  <a:pt x="0" y="0"/>
                </a:moveTo>
                <a:lnTo>
                  <a:pt x="1271134" y="0"/>
                </a:lnTo>
                <a:lnTo>
                  <a:pt x="1271134" y="1107042"/>
                </a:lnTo>
                <a:lnTo>
                  <a:pt x="0" y="110704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0" id="10"/>
          <p:cNvSpPr txBox="true"/>
          <p:nvPr/>
        </p:nvSpPr>
        <p:spPr>
          <a:xfrm rot="0">
            <a:off x="2479812" y="1143063"/>
            <a:ext cx="4159790" cy="802259"/>
          </a:xfrm>
          <a:prstGeom prst="rect">
            <a:avLst/>
          </a:prstGeom>
        </p:spPr>
        <p:txBody>
          <a:bodyPr anchor="t" rtlCol="false" tIns="0" lIns="0" bIns="0" rIns="0">
            <a:spAutoFit/>
          </a:bodyPr>
          <a:lstStyle/>
          <a:p>
            <a:pPr algn="l">
              <a:lnSpc>
                <a:spcPts val="6447"/>
              </a:lnSpc>
            </a:pPr>
          </a:p>
        </p:txBody>
      </p:sp>
      <p:grpSp>
        <p:nvGrpSpPr>
          <p:cNvPr name="Group 11" id="11"/>
          <p:cNvGrpSpPr/>
          <p:nvPr/>
        </p:nvGrpSpPr>
        <p:grpSpPr>
          <a:xfrm rot="5400000">
            <a:off x="-292690" y="4985828"/>
            <a:ext cx="5645941" cy="4467677"/>
            <a:chOff x="0" y="0"/>
            <a:chExt cx="1161716" cy="919275"/>
          </a:xfrm>
        </p:grpSpPr>
        <p:sp>
          <p:nvSpPr>
            <p:cNvPr name="Freeform 12" id="12"/>
            <p:cNvSpPr/>
            <p:nvPr/>
          </p:nvSpPr>
          <p:spPr>
            <a:xfrm flipH="false" flipV="false" rot="0">
              <a:off x="0" y="0"/>
              <a:ext cx="1161716" cy="919275"/>
            </a:xfrm>
            <a:custGeom>
              <a:avLst/>
              <a:gdLst/>
              <a:ahLst/>
              <a:cxnLst/>
              <a:rect r="r" b="b" t="t" l="l"/>
              <a:pathLst>
                <a:path h="919275" w="1161716">
                  <a:moveTo>
                    <a:pt x="26782" y="0"/>
                  </a:moveTo>
                  <a:lnTo>
                    <a:pt x="1134934" y="0"/>
                  </a:lnTo>
                  <a:cubicBezTo>
                    <a:pt x="1142037" y="0"/>
                    <a:pt x="1148849" y="2822"/>
                    <a:pt x="1153872" y="7844"/>
                  </a:cubicBezTo>
                  <a:cubicBezTo>
                    <a:pt x="1158895" y="12867"/>
                    <a:pt x="1161716" y="19679"/>
                    <a:pt x="1161716" y="26782"/>
                  </a:cubicBezTo>
                  <a:lnTo>
                    <a:pt x="1161716" y="892493"/>
                  </a:lnTo>
                  <a:cubicBezTo>
                    <a:pt x="1161716" y="907285"/>
                    <a:pt x="1149726" y="919275"/>
                    <a:pt x="1134934" y="919275"/>
                  </a:cubicBezTo>
                  <a:lnTo>
                    <a:pt x="26782" y="919275"/>
                  </a:lnTo>
                  <a:cubicBezTo>
                    <a:pt x="11991" y="919275"/>
                    <a:pt x="0" y="907285"/>
                    <a:pt x="0" y="892493"/>
                  </a:cubicBezTo>
                  <a:lnTo>
                    <a:pt x="0" y="26782"/>
                  </a:lnTo>
                  <a:cubicBezTo>
                    <a:pt x="0" y="11991"/>
                    <a:pt x="11991" y="0"/>
                    <a:pt x="26782" y="0"/>
                  </a:cubicBezTo>
                  <a:close/>
                </a:path>
              </a:pathLst>
            </a:custGeom>
            <a:solidFill>
              <a:srgbClr val="FFDDC8">
                <a:alpha val="49804"/>
              </a:srgbClr>
            </a:solidFill>
          </p:spPr>
        </p:sp>
        <p:sp>
          <p:nvSpPr>
            <p:cNvPr name="TextBox 13" id="13"/>
            <p:cNvSpPr txBox="true"/>
            <p:nvPr/>
          </p:nvSpPr>
          <p:spPr>
            <a:xfrm>
              <a:off x="0" y="-19050"/>
              <a:ext cx="1161716" cy="938325"/>
            </a:xfrm>
            <a:prstGeom prst="rect">
              <a:avLst/>
            </a:prstGeom>
          </p:spPr>
          <p:txBody>
            <a:bodyPr anchor="ctr" rtlCol="false" tIns="50800" lIns="50800" bIns="50800" rIns="50800"/>
            <a:lstStyle/>
            <a:p>
              <a:pPr algn="ctr">
                <a:lnSpc>
                  <a:spcPts val="2340"/>
                </a:lnSpc>
              </a:pPr>
            </a:p>
          </p:txBody>
        </p:sp>
      </p:grpSp>
      <p:sp>
        <p:nvSpPr>
          <p:cNvPr name="TextBox 14" id="14"/>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15" id="15"/>
          <p:cNvSpPr txBox="true"/>
          <p:nvPr/>
        </p:nvSpPr>
        <p:spPr>
          <a:xfrm rot="0">
            <a:off x="12469993" y="2169533"/>
            <a:ext cx="9525" cy="580390"/>
          </a:xfrm>
          <a:prstGeom prst="rect">
            <a:avLst/>
          </a:prstGeom>
        </p:spPr>
        <p:txBody>
          <a:bodyPr anchor="t" rtlCol="false" tIns="0" lIns="0" bIns="0" rIns="0">
            <a:spAutoFit/>
          </a:bodyPr>
          <a:lstStyle/>
          <a:p>
            <a:pPr algn="ctr">
              <a:lnSpc>
                <a:spcPts val="4759"/>
              </a:lnSpc>
            </a:pPr>
          </a:p>
        </p:txBody>
      </p:sp>
      <p:sp>
        <p:nvSpPr>
          <p:cNvPr name="TextBox 16" id="16"/>
          <p:cNvSpPr txBox="true"/>
          <p:nvPr/>
        </p:nvSpPr>
        <p:spPr>
          <a:xfrm rot="0">
            <a:off x="9139238" y="1897698"/>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17" id="17"/>
          <p:cNvSpPr txBox="true"/>
          <p:nvPr/>
        </p:nvSpPr>
        <p:spPr>
          <a:xfrm rot="0">
            <a:off x="4054325" y="256603"/>
            <a:ext cx="9788372" cy="654049"/>
          </a:xfrm>
          <a:prstGeom prst="rect">
            <a:avLst/>
          </a:prstGeom>
        </p:spPr>
        <p:txBody>
          <a:bodyPr anchor="t" rtlCol="false" tIns="0" lIns="0" bIns="0" rIns="0">
            <a:spAutoFit/>
          </a:bodyPr>
          <a:lstStyle/>
          <a:p>
            <a:pPr algn="ctr">
              <a:lnSpc>
                <a:spcPts val="5200"/>
              </a:lnSpc>
              <a:spcBef>
                <a:spcPct val="0"/>
              </a:spcBef>
            </a:pPr>
            <a:r>
              <a:rPr lang="en-US" b="true" sz="4000" spc="28">
                <a:solidFill>
                  <a:srgbClr val="000000"/>
                </a:solidFill>
                <a:latin typeface="Arial Unicode Bold"/>
                <a:ea typeface="Arial Unicode Bold"/>
                <a:cs typeface="Arial Unicode Bold"/>
                <a:sym typeface="Arial Unicode Bold"/>
              </a:rPr>
              <a:t>How Remote Patient Monitoring Works</a:t>
            </a:r>
          </a:p>
        </p:txBody>
      </p:sp>
      <p:sp>
        <p:nvSpPr>
          <p:cNvPr name="TextBox 18" id="18"/>
          <p:cNvSpPr txBox="true"/>
          <p:nvPr/>
        </p:nvSpPr>
        <p:spPr>
          <a:xfrm rot="0">
            <a:off x="3060338" y="3774560"/>
            <a:ext cx="902345" cy="335280"/>
          </a:xfrm>
          <a:prstGeom prst="rect">
            <a:avLst/>
          </a:prstGeom>
        </p:spPr>
        <p:txBody>
          <a:bodyPr anchor="t" rtlCol="false" tIns="0" lIns="0" bIns="0" rIns="0">
            <a:spAutoFit/>
          </a:bodyPr>
          <a:lstStyle/>
          <a:p>
            <a:pPr algn="ctr">
              <a:lnSpc>
                <a:spcPts val="2730"/>
              </a:lnSpc>
              <a:spcBef>
                <a:spcPct val="0"/>
              </a:spcBef>
            </a:pPr>
            <a:r>
              <a:rPr lang="en-US" b="true" sz="2100" spc="14">
                <a:solidFill>
                  <a:srgbClr val="000000"/>
                </a:solidFill>
                <a:latin typeface="Arial Unicode Bold"/>
                <a:ea typeface="Arial Unicode Bold"/>
                <a:cs typeface="Arial Unicode Bold"/>
                <a:sym typeface="Arial Unicode Bold"/>
              </a:rPr>
              <a:t>Patient</a:t>
            </a:r>
          </a:p>
        </p:txBody>
      </p:sp>
      <p:sp>
        <p:nvSpPr>
          <p:cNvPr name="TextBox 19" id="19"/>
          <p:cNvSpPr txBox="true"/>
          <p:nvPr/>
        </p:nvSpPr>
        <p:spPr>
          <a:xfrm rot="0">
            <a:off x="5602319" y="3774560"/>
            <a:ext cx="2397042" cy="678180"/>
          </a:xfrm>
          <a:prstGeom prst="rect">
            <a:avLst/>
          </a:prstGeom>
        </p:spPr>
        <p:txBody>
          <a:bodyPr anchor="t" rtlCol="false" tIns="0" lIns="0" bIns="0" rIns="0">
            <a:spAutoFit/>
          </a:bodyPr>
          <a:lstStyle/>
          <a:p>
            <a:pPr algn="ctr">
              <a:lnSpc>
                <a:spcPts val="2730"/>
              </a:lnSpc>
              <a:spcBef>
                <a:spcPct val="0"/>
              </a:spcBef>
            </a:pPr>
            <a:r>
              <a:rPr lang="en-US" b="true" sz="2100" spc="14">
                <a:solidFill>
                  <a:srgbClr val="000000"/>
                </a:solidFill>
                <a:latin typeface="Arial Unicode Bold"/>
                <a:ea typeface="Arial Unicode Bold"/>
                <a:cs typeface="Arial Unicode Bold"/>
                <a:sym typeface="Arial Unicode Bold"/>
              </a:rPr>
              <a:t>Wearable device / App</a:t>
            </a:r>
          </a:p>
        </p:txBody>
      </p:sp>
      <p:sp>
        <p:nvSpPr>
          <p:cNvPr name="TextBox 20" id="20"/>
          <p:cNvSpPr txBox="true"/>
          <p:nvPr/>
        </p:nvSpPr>
        <p:spPr>
          <a:xfrm rot="0">
            <a:off x="8480654" y="3774560"/>
            <a:ext cx="2849734" cy="335280"/>
          </a:xfrm>
          <a:prstGeom prst="rect">
            <a:avLst/>
          </a:prstGeom>
        </p:spPr>
        <p:txBody>
          <a:bodyPr anchor="t" rtlCol="false" tIns="0" lIns="0" bIns="0" rIns="0">
            <a:spAutoFit/>
          </a:bodyPr>
          <a:lstStyle/>
          <a:p>
            <a:pPr algn="ctr">
              <a:lnSpc>
                <a:spcPts val="2730"/>
              </a:lnSpc>
              <a:spcBef>
                <a:spcPct val="0"/>
              </a:spcBef>
            </a:pPr>
            <a:r>
              <a:rPr lang="en-US" b="true" sz="2100" spc="14">
                <a:solidFill>
                  <a:srgbClr val="000000"/>
                </a:solidFill>
                <a:latin typeface="Arial Unicode Bold"/>
                <a:ea typeface="Arial Unicode Bold"/>
                <a:cs typeface="Arial Unicode Bold"/>
                <a:sym typeface="Arial Unicode Bold"/>
              </a:rPr>
              <a:t>Vital signs recorded</a:t>
            </a:r>
          </a:p>
        </p:txBody>
      </p:sp>
      <p:sp>
        <p:nvSpPr>
          <p:cNvPr name="TextBox 21" id="21"/>
          <p:cNvSpPr txBox="true"/>
          <p:nvPr/>
        </p:nvSpPr>
        <p:spPr>
          <a:xfrm rot="0">
            <a:off x="13297014" y="7420347"/>
            <a:ext cx="3179878" cy="1021080"/>
          </a:xfrm>
          <a:prstGeom prst="rect">
            <a:avLst/>
          </a:prstGeom>
        </p:spPr>
        <p:txBody>
          <a:bodyPr anchor="t" rtlCol="false" tIns="0" lIns="0" bIns="0" rIns="0">
            <a:spAutoFit/>
          </a:bodyPr>
          <a:lstStyle/>
          <a:p>
            <a:pPr algn="ctr">
              <a:lnSpc>
                <a:spcPts val="2730"/>
              </a:lnSpc>
              <a:spcBef>
                <a:spcPct val="0"/>
              </a:spcBef>
            </a:pPr>
            <a:r>
              <a:rPr lang="en-US" b="true" sz="2100" spc="14">
                <a:solidFill>
                  <a:srgbClr val="000000"/>
                </a:solidFill>
                <a:latin typeface="Arial Unicode Bold"/>
                <a:ea typeface="Arial Unicode Bold"/>
                <a:cs typeface="Arial Unicode Bold"/>
                <a:sym typeface="Arial Unicode Bold"/>
              </a:rPr>
              <a:t>Healthcare professionals monitor results</a:t>
            </a:r>
          </a:p>
        </p:txBody>
      </p:sp>
      <p:sp>
        <p:nvSpPr>
          <p:cNvPr name="Freeform 22" id="22"/>
          <p:cNvSpPr/>
          <p:nvPr/>
        </p:nvSpPr>
        <p:spPr>
          <a:xfrm flipH="false" flipV="false" rot="0">
            <a:off x="12582216" y="2572254"/>
            <a:ext cx="1181126" cy="983556"/>
          </a:xfrm>
          <a:custGeom>
            <a:avLst/>
            <a:gdLst/>
            <a:ahLst/>
            <a:cxnLst/>
            <a:rect r="r" b="b" t="t" l="l"/>
            <a:pathLst>
              <a:path h="983556" w="1181126">
                <a:moveTo>
                  <a:pt x="0" y="0"/>
                </a:moveTo>
                <a:lnTo>
                  <a:pt x="1181126" y="0"/>
                </a:lnTo>
                <a:lnTo>
                  <a:pt x="1181126" y="983556"/>
                </a:lnTo>
                <a:lnTo>
                  <a:pt x="0" y="98355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grpSp>
        <p:nvGrpSpPr>
          <p:cNvPr name="Group 23" id="23"/>
          <p:cNvGrpSpPr/>
          <p:nvPr/>
        </p:nvGrpSpPr>
        <p:grpSpPr>
          <a:xfrm rot="0">
            <a:off x="13842697" y="5481115"/>
            <a:ext cx="1677294" cy="1677294"/>
            <a:chOff x="0" y="0"/>
            <a:chExt cx="812800" cy="812800"/>
          </a:xfrm>
        </p:grpSpPr>
        <p:sp>
          <p:nvSpPr>
            <p:cNvPr name="Freeform 24" id="2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A2F00">
                <a:alpha val="76863"/>
              </a:srgbClr>
            </a:solidFill>
          </p:spPr>
        </p:sp>
        <p:sp>
          <p:nvSpPr>
            <p:cNvPr name="TextBox 25" id="25"/>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26" id="26"/>
          <p:cNvSpPr/>
          <p:nvPr/>
        </p:nvSpPr>
        <p:spPr>
          <a:xfrm flipH="false" flipV="false" rot="0">
            <a:off x="14145361" y="5649785"/>
            <a:ext cx="1071964" cy="1339955"/>
          </a:xfrm>
          <a:custGeom>
            <a:avLst/>
            <a:gdLst/>
            <a:ahLst/>
            <a:cxnLst/>
            <a:rect r="r" b="b" t="t" l="l"/>
            <a:pathLst>
              <a:path h="1339955" w="1071964">
                <a:moveTo>
                  <a:pt x="0" y="0"/>
                </a:moveTo>
                <a:lnTo>
                  <a:pt x="1071965" y="0"/>
                </a:lnTo>
                <a:lnTo>
                  <a:pt x="1071965" y="1339955"/>
                </a:lnTo>
                <a:lnTo>
                  <a:pt x="0" y="1339955"/>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27" id="27"/>
          <p:cNvGrpSpPr/>
          <p:nvPr/>
        </p:nvGrpSpPr>
        <p:grpSpPr>
          <a:xfrm rot="0">
            <a:off x="12334132" y="2225385"/>
            <a:ext cx="1677294" cy="1677294"/>
            <a:chOff x="0" y="0"/>
            <a:chExt cx="812800" cy="812800"/>
          </a:xfrm>
        </p:grpSpPr>
        <p:sp>
          <p:nvSpPr>
            <p:cNvPr name="Freeform 28" id="2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A2F00">
                <a:alpha val="76863"/>
              </a:srgbClr>
            </a:solidFill>
          </p:spPr>
        </p:sp>
        <p:sp>
          <p:nvSpPr>
            <p:cNvPr name="TextBox 29" id="29"/>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AutoShape 30" id="30"/>
          <p:cNvSpPr/>
          <p:nvPr/>
        </p:nvSpPr>
        <p:spPr>
          <a:xfrm>
            <a:off x="7795446" y="2840990"/>
            <a:ext cx="1042612" cy="0"/>
          </a:xfrm>
          <a:prstGeom prst="line">
            <a:avLst/>
          </a:prstGeom>
          <a:ln cap="flat" w="85725">
            <a:solidFill>
              <a:srgbClr val="000000"/>
            </a:solidFill>
            <a:prstDash val="solid"/>
            <a:headEnd type="none" len="sm" w="sm"/>
            <a:tailEnd type="arrow" len="sm" w="med"/>
          </a:ln>
        </p:spPr>
      </p:sp>
      <p:grpSp>
        <p:nvGrpSpPr>
          <p:cNvPr name="Group 31" id="31"/>
          <p:cNvGrpSpPr/>
          <p:nvPr/>
        </p:nvGrpSpPr>
        <p:grpSpPr>
          <a:xfrm rot="0">
            <a:off x="5908602" y="1911276"/>
            <a:ext cx="1677294" cy="1677294"/>
            <a:chOff x="0" y="0"/>
            <a:chExt cx="812800" cy="812800"/>
          </a:xfrm>
        </p:grpSpPr>
        <p:sp>
          <p:nvSpPr>
            <p:cNvPr name="Freeform 32" id="3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A2F00">
                <a:alpha val="76863"/>
              </a:srgbClr>
            </a:solidFill>
          </p:spPr>
        </p:sp>
        <p:sp>
          <p:nvSpPr>
            <p:cNvPr name="TextBox 33" id="33"/>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34" id="34"/>
          <p:cNvSpPr/>
          <p:nvPr/>
        </p:nvSpPr>
        <p:spPr>
          <a:xfrm flipH="false" flipV="false" rot="0">
            <a:off x="6433311" y="1977189"/>
            <a:ext cx="627876" cy="1545468"/>
          </a:xfrm>
          <a:custGeom>
            <a:avLst/>
            <a:gdLst/>
            <a:ahLst/>
            <a:cxnLst/>
            <a:rect r="r" b="b" t="t" l="l"/>
            <a:pathLst>
              <a:path h="1545468" w="627876">
                <a:moveTo>
                  <a:pt x="0" y="0"/>
                </a:moveTo>
                <a:lnTo>
                  <a:pt x="627876" y="0"/>
                </a:lnTo>
                <a:lnTo>
                  <a:pt x="627876" y="1545468"/>
                </a:lnTo>
                <a:lnTo>
                  <a:pt x="0" y="1545468"/>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AutoShape 35" id="35"/>
          <p:cNvSpPr/>
          <p:nvPr/>
        </p:nvSpPr>
        <p:spPr>
          <a:xfrm>
            <a:off x="4559707" y="2848399"/>
            <a:ext cx="1042612" cy="0"/>
          </a:xfrm>
          <a:prstGeom prst="line">
            <a:avLst/>
          </a:prstGeom>
          <a:ln cap="flat" w="85725">
            <a:solidFill>
              <a:srgbClr val="000000"/>
            </a:solidFill>
            <a:prstDash val="solid"/>
            <a:headEnd type="none" len="sm" w="sm"/>
            <a:tailEnd type="arrow" len="sm" w="med"/>
          </a:ln>
        </p:spPr>
      </p:sp>
      <p:sp>
        <p:nvSpPr>
          <p:cNvPr name="AutoShape 36" id="36"/>
          <p:cNvSpPr/>
          <p:nvPr/>
        </p:nvSpPr>
        <p:spPr>
          <a:xfrm>
            <a:off x="12481409" y="6362625"/>
            <a:ext cx="1042612" cy="0"/>
          </a:xfrm>
          <a:prstGeom prst="line">
            <a:avLst/>
          </a:prstGeom>
          <a:ln cap="flat" w="85725">
            <a:solidFill>
              <a:srgbClr val="000000"/>
            </a:solidFill>
            <a:prstDash val="solid"/>
            <a:headEnd type="arrow" len="sm" w="med"/>
            <a:tailEnd type="none" len="sm" w="sm"/>
          </a:ln>
        </p:spPr>
      </p:sp>
      <p:grpSp>
        <p:nvGrpSpPr>
          <p:cNvPr name="Group 37" id="37"/>
          <p:cNvGrpSpPr/>
          <p:nvPr/>
        </p:nvGrpSpPr>
        <p:grpSpPr>
          <a:xfrm rot="0">
            <a:off x="10491741" y="5523978"/>
            <a:ext cx="1677294" cy="1677294"/>
            <a:chOff x="0" y="0"/>
            <a:chExt cx="812800" cy="812800"/>
          </a:xfrm>
        </p:grpSpPr>
        <p:sp>
          <p:nvSpPr>
            <p:cNvPr name="Freeform 38" id="3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A2F00">
                <a:alpha val="76863"/>
              </a:srgbClr>
            </a:solidFill>
          </p:spPr>
        </p:sp>
        <p:sp>
          <p:nvSpPr>
            <p:cNvPr name="TextBox 39" id="39"/>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AutoShape 40" id="40"/>
          <p:cNvSpPr/>
          <p:nvPr/>
        </p:nvSpPr>
        <p:spPr>
          <a:xfrm>
            <a:off x="9148762" y="6319762"/>
            <a:ext cx="1042612" cy="0"/>
          </a:xfrm>
          <a:prstGeom prst="line">
            <a:avLst/>
          </a:prstGeom>
          <a:ln cap="flat" w="85725">
            <a:solidFill>
              <a:srgbClr val="000000"/>
            </a:solidFill>
            <a:prstDash val="solid"/>
            <a:headEnd type="arrow" len="sm" w="med"/>
            <a:tailEnd type="none" len="sm" w="sm"/>
          </a:ln>
        </p:spPr>
      </p:sp>
      <p:grpSp>
        <p:nvGrpSpPr>
          <p:cNvPr name="Group 41" id="41"/>
          <p:cNvGrpSpPr/>
          <p:nvPr/>
        </p:nvGrpSpPr>
        <p:grpSpPr>
          <a:xfrm rot="0">
            <a:off x="7271217" y="5523978"/>
            <a:ext cx="1677294" cy="1677294"/>
            <a:chOff x="0" y="0"/>
            <a:chExt cx="812800" cy="812800"/>
          </a:xfrm>
        </p:grpSpPr>
        <p:sp>
          <p:nvSpPr>
            <p:cNvPr name="Freeform 42" id="4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A2F00">
                <a:alpha val="76863"/>
              </a:srgbClr>
            </a:solidFill>
          </p:spPr>
        </p:sp>
        <p:sp>
          <p:nvSpPr>
            <p:cNvPr name="TextBox 43" id="43"/>
            <p:cNvSpPr txBox="true"/>
            <p:nvPr/>
          </p:nvSpPr>
          <p:spPr>
            <a:xfrm>
              <a:off x="76200" y="57150"/>
              <a:ext cx="660400" cy="679450"/>
            </a:xfrm>
            <a:prstGeom prst="rect">
              <a:avLst/>
            </a:prstGeom>
          </p:spPr>
          <p:txBody>
            <a:bodyPr anchor="ctr" rtlCol="false" tIns="50800" lIns="50800" bIns="50800" rIns="50800"/>
            <a:lstStyle/>
            <a:p>
              <a:pPr algn="ctr">
                <a:lnSpc>
                  <a:spcPts val="2340"/>
                </a:lnSpc>
              </a:pPr>
            </a:p>
          </p:txBody>
        </p:sp>
      </p:grpSp>
      <p:sp>
        <p:nvSpPr>
          <p:cNvPr name="Freeform 44" id="44"/>
          <p:cNvSpPr/>
          <p:nvPr/>
        </p:nvSpPr>
        <p:spPr>
          <a:xfrm flipH="false" flipV="false" rot="0">
            <a:off x="7620985" y="5716271"/>
            <a:ext cx="977757" cy="1292708"/>
          </a:xfrm>
          <a:custGeom>
            <a:avLst/>
            <a:gdLst/>
            <a:ahLst/>
            <a:cxnLst/>
            <a:rect r="r" b="b" t="t" l="l"/>
            <a:pathLst>
              <a:path h="1292708" w="977757">
                <a:moveTo>
                  <a:pt x="0" y="0"/>
                </a:moveTo>
                <a:lnTo>
                  <a:pt x="977757" y="0"/>
                </a:lnTo>
                <a:lnTo>
                  <a:pt x="977757" y="1292708"/>
                </a:lnTo>
                <a:lnTo>
                  <a:pt x="0" y="1292708"/>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TextBox 45" id="45"/>
          <p:cNvSpPr txBox="true"/>
          <p:nvPr/>
        </p:nvSpPr>
        <p:spPr>
          <a:xfrm rot="0">
            <a:off x="11934082" y="3975046"/>
            <a:ext cx="2725865" cy="335280"/>
          </a:xfrm>
          <a:prstGeom prst="rect">
            <a:avLst/>
          </a:prstGeom>
        </p:spPr>
        <p:txBody>
          <a:bodyPr anchor="t" rtlCol="false" tIns="0" lIns="0" bIns="0" rIns="0">
            <a:spAutoFit/>
          </a:bodyPr>
          <a:lstStyle/>
          <a:p>
            <a:pPr algn="ctr">
              <a:lnSpc>
                <a:spcPts val="2730"/>
              </a:lnSpc>
              <a:spcBef>
                <a:spcPct val="0"/>
              </a:spcBef>
            </a:pPr>
            <a:r>
              <a:rPr lang="en-US" b="true" sz="2100" spc="14">
                <a:solidFill>
                  <a:srgbClr val="000000"/>
                </a:solidFill>
                <a:latin typeface="Arial Unicode Bold"/>
                <a:ea typeface="Arial Unicode Bold"/>
                <a:cs typeface="Arial Unicode Bold"/>
                <a:sym typeface="Arial Unicode Bold"/>
              </a:rPr>
              <a:t>Clinical dashboard</a:t>
            </a:r>
          </a:p>
        </p:txBody>
      </p:sp>
      <p:sp>
        <p:nvSpPr>
          <p:cNvPr name="TextBox 46" id="46"/>
          <p:cNvSpPr txBox="true"/>
          <p:nvPr/>
        </p:nvSpPr>
        <p:spPr>
          <a:xfrm rot="0">
            <a:off x="9790393" y="7420347"/>
            <a:ext cx="3120153" cy="1363980"/>
          </a:xfrm>
          <a:prstGeom prst="rect">
            <a:avLst/>
          </a:prstGeom>
        </p:spPr>
        <p:txBody>
          <a:bodyPr anchor="t" rtlCol="false" tIns="0" lIns="0" bIns="0" rIns="0">
            <a:spAutoFit/>
          </a:bodyPr>
          <a:lstStyle/>
          <a:p>
            <a:pPr algn="ctr">
              <a:lnSpc>
                <a:spcPts val="2730"/>
              </a:lnSpc>
              <a:spcBef>
                <a:spcPct val="0"/>
              </a:spcBef>
            </a:pPr>
            <a:r>
              <a:rPr lang="en-US" b="true" sz="2100" spc="14">
                <a:solidFill>
                  <a:srgbClr val="000000"/>
                </a:solidFill>
                <a:latin typeface="Arial Unicode Bold"/>
                <a:ea typeface="Arial Unicode Bold"/>
                <a:cs typeface="Arial Unicode Bold"/>
                <a:sym typeface="Arial Unicode Bold"/>
              </a:rPr>
              <a:t>Alerts generated when measurements exceed agreed</a:t>
            </a:r>
          </a:p>
          <a:p>
            <a:pPr algn="ctr">
              <a:lnSpc>
                <a:spcPts val="2730"/>
              </a:lnSpc>
              <a:spcBef>
                <a:spcPct val="0"/>
              </a:spcBef>
            </a:pPr>
            <a:r>
              <a:rPr lang="en-US" b="true" sz="2100" spc="14">
                <a:solidFill>
                  <a:srgbClr val="000000"/>
                </a:solidFill>
                <a:latin typeface="Arial Unicode Bold"/>
                <a:ea typeface="Arial Unicode Bold"/>
                <a:cs typeface="Arial Unicode Bold"/>
                <a:sym typeface="Arial Unicode Bold"/>
              </a:rPr>
              <a:t>parameter</a:t>
            </a:r>
          </a:p>
        </p:txBody>
      </p:sp>
      <p:sp>
        <p:nvSpPr>
          <p:cNvPr name="TextBox 47" id="47"/>
          <p:cNvSpPr txBox="true"/>
          <p:nvPr/>
        </p:nvSpPr>
        <p:spPr>
          <a:xfrm rot="0">
            <a:off x="6815803" y="7582272"/>
            <a:ext cx="2588121" cy="335280"/>
          </a:xfrm>
          <a:prstGeom prst="rect">
            <a:avLst/>
          </a:prstGeom>
        </p:spPr>
        <p:txBody>
          <a:bodyPr anchor="t" rtlCol="false" tIns="0" lIns="0" bIns="0" rIns="0">
            <a:spAutoFit/>
          </a:bodyPr>
          <a:lstStyle/>
          <a:p>
            <a:pPr algn="ctr">
              <a:lnSpc>
                <a:spcPts val="2730"/>
              </a:lnSpc>
              <a:spcBef>
                <a:spcPct val="0"/>
              </a:spcBef>
            </a:pPr>
            <a:r>
              <a:rPr lang="en-US" b="true" sz="2100" spc="14">
                <a:solidFill>
                  <a:srgbClr val="000000"/>
                </a:solidFill>
                <a:latin typeface="Arial Unicode Bold"/>
                <a:ea typeface="Arial Unicode Bold"/>
                <a:cs typeface="Arial Unicode Bold"/>
                <a:sym typeface="Arial Unicode Bold"/>
              </a:rPr>
              <a:t>Clinical intervention</a:t>
            </a:r>
          </a:p>
        </p:txBody>
      </p:sp>
      <p:sp>
        <p:nvSpPr>
          <p:cNvPr name="TextBox 48" id="48"/>
          <p:cNvSpPr txBox="true"/>
          <p:nvPr/>
        </p:nvSpPr>
        <p:spPr>
          <a:xfrm rot="0">
            <a:off x="748968" y="4677265"/>
            <a:ext cx="3461687" cy="2811218"/>
          </a:xfrm>
          <a:prstGeom prst="rect">
            <a:avLst/>
          </a:prstGeom>
        </p:spPr>
        <p:txBody>
          <a:bodyPr anchor="t" rtlCol="false" tIns="0" lIns="0" bIns="0" rIns="0">
            <a:spAutoFit/>
          </a:bodyPr>
          <a:lstStyle/>
          <a:p>
            <a:pPr algn="l">
              <a:lnSpc>
                <a:spcPts val="2787"/>
              </a:lnSpc>
            </a:pPr>
            <a:r>
              <a:rPr lang="en-US" b="true" sz="2144" spc="15">
                <a:solidFill>
                  <a:srgbClr val="000000"/>
                </a:solidFill>
                <a:latin typeface="Arial Unicode Bold"/>
                <a:ea typeface="Arial Unicode Bold"/>
                <a:cs typeface="Arial Unicode Bold"/>
                <a:sym typeface="Arial Unicode Bold"/>
              </a:rPr>
              <a:t>Examples of observations monitored</a:t>
            </a:r>
          </a:p>
          <a:p>
            <a:pPr algn="l">
              <a:lnSpc>
                <a:spcPts val="2787"/>
              </a:lnSpc>
            </a:pPr>
          </a:p>
          <a:p>
            <a:pPr algn="l" marL="462945" indent="-231473" lvl="1">
              <a:lnSpc>
                <a:spcPts val="2787"/>
              </a:lnSpc>
              <a:buFont typeface="Arial"/>
              <a:buChar char="•"/>
            </a:pPr>
            <a:r>
              <a:rPr lang="en-US" sz="2144" spc="15">
                <a:solidFill>
                  <a:srgbClr val="000000"/>
                </a:solidFill>
                <a:latin typeface="Arial Unicode"/>
                <a:ea typeface="Arial Unicode"/>
                <a:cs typeface="Arial Unicode"/>
                <a:sym typeface="Arial Unicode"/>
              </a:rPr>
              <a:t>Blood pressure</a:t>
            </a:r>
          </a:p>
          <a:p>
            <a:pPr algn="l" marL="462945" indent="-231473" lvl="1">
              <a:lnSpc>
                <a:spcPts val="2787"/>
              </a:lnSpc>
              <a:buFont typeface="Arial"/>
              <a:buChar char="•"/>
            </a:pPr>
            <a:r>
              <a:rPr lang="en-US" sz="2144" spc="15">
                <a:solidFill>
                  <a:srgbClr val="000000"/>
                </a:solidFill>
                <a:latin typeface="Arial Unicode"/>
                <a:ea typeface="Arial Unicode"/>
                <a:cs typeface="Arial Unicode"/>
                <a:sym typeface="Arial Unicode"/>
              </a:rPr>
              <a:t>Pulse</a:t>
            </a:r>
          </a:p>
          <a:p>
            <a:pPr algn="l" marL="462945" indent="-231473" lvl="1">
              <a:lnSpc>
                <a:spcPts val="2787"/>
              </a:lnSpc>
              <a:buFont typeface="Arial"/>
              <a:buChar char="•"/>
            </a:pPr>
            <a:r>
              <a:rPr lang="en-US" sz="2144" spc="15">
                <a:solidFill>
                  <a:srgbClr val="000000"/>
                </a:solidFill>
                <a:latin typeface="Arial Unicode"/>
                <a:ea typeface="Arial Unicode"/>
                <a:cs typeface="Arial Unicode"/>
                <a:sym typeface="Arial Unicode"/>
              </a:rPr>
              <a:t>Temperature</a:t>
            </a:r>
          </a:p>
          <a:p>
            <a:pPr algn="l" marL="462945" indent="-231473" lvl="1">
              <a:lnSpc>
                <a:spcPts val="2787"/>
              </a:lnSpc>
              <a:buFont typeface="Arial"/>
              <a:buChar char="•"/>
            </a:pPr>
            <a:r>
              <a:rPr lang="en-US" sz="2144" spc="15">
                <a:solidFill>
                  <a:srgbClr val="000000"/>
                </a:solidFill>
                <a:latin typeface="Arial Unicode"/>
                <a:ea typeface="Arial Unicode"/>
                <a:cs typeface="Arial Unicode"/>
                <a:sym typeface="Arial Unicode"/>
              </a:rPr>
              <a:t>Oxygen saturation</a:t>
            </a:r>
          </a:p>
          <a:p>
            <a:pPr algn="l" marL="462945" indent="-231473" lvl="1">
              <a:lnSpc>
                <a:spcPts val="2787"/>
              </a:lnSpc>
              <a:buFont typeface="Arial"/>
              <a:buChar char="•"/>
            </a:pPr>
            <a:r>
              <a:rPr lang="en-US" sz="2144" spc="15">
                <a:solidFill>
                  <a:srgbClr val="000000"/>
                </a:solidFill>
                <a:latin typeface="Arial Unicode"/>
                <a:ea typeface="Arial Unicode"/>
                <a:cs typeface="Arial Unicode"/>
                <a:sym typeface="Arial Unicode"/>
              </a:rPr>
              <a:t>Respiratory rate</a:t>
            </a:r>
          </a:p>
        </p:txBody>
      </p:sp>
      <p:sp>
        <p:nvSpPr>
          <p:cNvPr name="Freeform 49" id="49"/>
          <p:cNvSpPr/>
          <p:nvPr/>
        </p:nvSpPr>
        <p:spPr>
          <a:xfrm flipH="false" flipV="false" rot="0">
            <a:off x="0" y="0"/>
            <a:ext cx="607441" cy="607441"/>
          </a:xfrm>
          <a:custGeom>
            <a:avLst/>
            <a:gdLst/>
            <a:ahLst/>
            <a:cxnLst/>
            <a:rect r="r" b="b" t="t" l="l"/>
            <a:pathLst>
              <a:path h="607441" w="607441">
                <a:moveTo>
                  <a:pt x="0" y="0"/>
                </a:moveTo>
                <a:lnTo>
                  <a:pt x="607441" y="0"/>
                </a:lnTo>
                <a:lnTo>
                  <a:pt x="607441" y="607441"/>
                </a:lnTo>
                <a:lnTo>
                  <a:pt x="0" y="607441"/>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5F3F5"/>
        </a:solidFill>
      </p:bgPr>
    </p:bg>
    <p:spTree>
      <p:nvGrpSpPr>
        <p:cNvPr id="1" name=""/>
        <p:cNvGrpSpPr/>
        <p:nvPr/>
      </p:nvGrpSpPr>
      <p:grpSpPr>
        <a:xfrm>
          <a:off x="0" y="0"/>
          <a:ext cx="0" cy="0"/>
          <a:chOff x="0" y="0"/>
          <a:chExt cx="0" cy="0"/>
        </a:xfrm>
      </p:grpSpPr>
      <p:grpSp>
        <p:nvGrpSpPr>
          <p:cNvPr name="Group 2" id="2"/>
          <p:cNvGrpSpPr/>
          <p:nvPr/>
        </p:nvGrpSpPr>
        <p:grpSpPr>
          <a:xfrm rot="5400000">
            <a:off x="11608826" y="2488532"/>
            <a:ext cx="5645941" cy="5655007"/>
            <a:chOff x="0" y="0"/>
            <a:chExt cx="1161716" cy="1163582"/>
          </a:xfrm>
        </p:grpSpPr>
        <p:sp>
          <p:nvSpPr>
            <p:cNvPr name="Freeform 3" id="3"/>
            <p:cNvSpPr/>
            <p:nvPr/>
          </p:nvSpPr>
          <p:spPr>
            <a:xfrm flipH="false" flipV="false" rot="0">
              <a:off x="0" y="0"/>
              <a:ext cx="1161716" cy="1163582"/>
            </a:xfrm>
            <a:custGeom>
              <a:avLst/>
              <a:gdLst/>
              <a:ahLst/>
              <a:cxnLst/>
              <a:rect r="r" b="b" t="t" l="l"/>
              <a:pathLst>
                <a:path h="1163582" w="1161716">
                  <a:moveTo>
                    <a:pt x="26782" y="0"/>
                  </a:moveTo>
                  <a:lnTo>
                    <a:pt x="1134934" y="0"/>
                  </a:lnTo>
                  <a:cubicBezTo>
                    <a:pt x="1142037" y="0"/>
                    <a:pt x="1148849" y="2822"/>
                    <a:pt x="1153872" y="7844"/>
                  </a:cubicBezTo>
                  <a:cubicBezTo>
                    <a:pt x="1158895" y="12867"/>
                    <a:pt x="1161716" y="19679"/>
                    <a:pt x="1161716" y="26782"/>
                  </a:cubicBezTo>
                  <a:lnTo>
                    <a:pt x="1161716" y="1136800"/>
                  </a:lnTo>
                  <a:cubicBezTo>
                    <a:pt x="1161716" y="1151591"/>
                    <a:pt x="1149726" y="1163582"/>
                    <a:pt x="1134934" y="1163582"/>
                  </a:cubicBezTo>
                  <a:lnTo>
                    <a:pt x="26782" y="1163582"/>
                  </a:lnTo>
                  <a:cubicBezTo>
                    <a:pt x="11991" y="1163582"/>
                    <a:pt x="0" y="1151591"/>
                    <a:pt x="0" y="1136800"/>
                  </a:cubicBezTo>
                  <a:lnTo>
                    <a:pt x="0" y="26782"/>
                  </a:lnTo>
                  <a:cubicBezTo>
                    <a:pt x="0" y="11991"/>
                    <a:pt x="11991" y="0"/>
                    <a:pt x="26782" y="0"/>
                  </a:cubicBezTo>
                  <a:close/>
                </a:path>
              </a:pathLst>
            </a:custGeom>
            <a:solidFill>
              <a:srgbClr val="FFDDC8">
                <a:alpha val="49804"/>
              </a:srgbClr>
            </a:solidFill>
          </p:spPr>
        </p:sp>
        <p:sp>
          <p:nvSpPr>
            <p:cNvPr name="TextBox 4" id="4"/>
            <p:cNvSpPr txBox="true"/>
            <p:nvPr/>
          </p:nvSpPr>
          <p:spPr>
            <a:xfrm>
              <a:off x="0" y="-19050"/>
              <a:ext cx="1161716" cy="1182632"/>
            </a:xfrm>
            <a:prstGeom prst="rect">
              <a:avLst/>
            </a:prstGeom>
          </p:spPr>
          <p:txBody>
            <a:bodyPr anchor="ctr" rtlCol="false" tIns="50800" lIns="50800" bIns="50800" rIns="50800"/>
            <a:lstStyle/>
            <a:p>
              <a:pPr algn="ctr">
                <a:lnSpc>
                  <a:spcPts val="2340"/>
                </a:lnSpc>
              </a:pPr>
            </a:p>
          </p:txBody>
        </p:sp>
      </p:grpSp>
      <p:sp>
        <p:nvSpPr>
          <p:cNvPr name="Freeform 5" id="5"/>
          <p:cNvSpPr/>
          <p:nvPr/>
        </p:nvSpPr>
        <p:spPr>
          <a:xfrm flipH="false" flipV="false" rot="0">
            <a:off x="14784532" y="6866000"/>
            <a:ext cx="2083789" cy="1273006"/>
          </a:xfrm>
          <a:custGeom>
            <a:avLst/>
            <a:gdLst/>
            <a:ahLst/>
            <a:cxnLst/>
            <a:rect r="r" b="b" t="t" l="l"/>
            <a:pathLst>
              <a:path h="1273006" w="2083789">
                <a:moveTo>
                  <a:pt x="0" y="0"/>
                </a:moveTo>
                <a:lnTo>
                  <a:pt x="2083789" y="0"/>
                </a:lnTo>
                <a:lnTo>
                  <a:pt x="2083789" y="1273006"/>
                </a:lnTo>
                <a:lnTo>
                  <a:pt x="0" y="1273006"/>
                </a:lnTo>
                <a:lnTo>
                  <a:pt x="0" y="0"/>
                </a:lnTo>
                <a:close/>
              </a:path>
            </a:pathLst>
          </a:custGeom>
          <a:blipFill>
            <a:blip r:embed="rId2">
              <a:alphaModFix amt="70000"/>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6025953" y="6184361"/>
            <a:ext cx="842368" cy="758131"/>
          </a:xfrm>
          <a:custGeom>
            <a:avLst/>
            <a:gdLst/>
            <a:ahLst/>
            <a:cxnLst/>
            <a:rect r="r" b="b" t="t" l="l"/>
            <a:pathLst>
              <a:path h="758131" w="842368">
                <a:moveTo>
                  <a:pt x="0" y="0"/>
                </a:moveTo>
                <a:lnTo>
                  <a:pt x="842368" y="0"/>
                </a:lnTo>
                <a:lnTo>
                  <a:pt x="842368" y="758131"/>
                </a:lnTo>
                <a:lnTo>
                  <a:pt x="0" y="75813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7" id="7"/>
          <p:cNvGrpSpPr/>
          <p:nvPr/>
        </p:nvGrpSpPr>
        <p:grpSpPr>
          <a:xfrm rot="5400000">
            <a:off x="7160721" y="5178004"/>
            <a:ext cx="597198" cy="9071902"/>
            <a:chOff x="0" y="0"/>
            <a:chExt cx="182672" cy="2774926"/>
          </a:xfrm>
        </p:grpSpPr>
        <p:sp>
          <p:nvSpPr>
            <p:cNvPr name="Freeform 8" id="8"/>
            <p:cNvSpPr/>
            <p:nvPr/>
          </p:nvSpPr>
          <p:spPr>
            <a:xfrm flipH="false" flipV="false" rot="0">
              <a:off x="0" y="0"/>
              <a:ext cx="182672" cy="2774926"/>
            </a:xfrm>
            <a:custGeom>
              <a:avLst/>
              <a:gdLst/>
              <a:ahLst/>
              <a:cxnLst/>
              <a:rect r="r" b="b" t="t" l="l"/>
              <a:pathLst>
                <a:path h="2774926" w="182672">
                  <a:moveTo>
                    <a:pt x="91336" y="0"/>
                  </a:moveTo>
                  <a:lnTo>
                    <a:pt x="91336" y="0"/>
                  </a:lnTo>
                  <a:cubicBezTo>
                    <a:pt x="141779" y="0"/>
                    <a:pt x="182672" y="40892"/>
                    <a:pt x="182672" y="91336"/>
                  </a:cubicBezTo>
                  <a:lnTo>
                    <a:pt x="182672" y="2683590"/>
                  </a:lnTo>
                  <a:cubicBezTo>
                    <a:pt x="182672" y="2734033"/>
                    <a:pt x="141779" y="2774926"/>
                    <a:pt x="91336" y="2774926"/>
                  </a:cubicBezTo>
                  <a:lnTo>
                    <a:pt x="91336" y="2774926"/>
                  </a:lnTo>
                  <a:cubicBezTo>
                    <a:pt x="40892" y="2774926"/>
                    <a:pt x="0" y="2734033"/>
                    <a:pt x="0" y="2683590"/>
                  </a:cubicBezTo>
                  <a:lnTo>
                    <a:pt x="0" y="91336"/>
                  </a:lnTo>
                  <a:cubicBezTo>
                    <a:pt x="0" y="40892"/>
                    <a:pt x="40892" y="0"/>
                    <a:pt x="91336" y="0"/>
                  </a:cubicBezTo>
                  <a:close/>
                </a:path>
              </a:pathLst>
            </a:custGeom>
            <a:solidFill>
              <a:srgbClr val="FFDDC8">
                <a:alpha val="21961"/>
              </a:srgbClr>
            </a:solidFill>
          </p:spPr>
        </p:sp>
        <p:sp>
          <p:nvSpPr>
            <p:cNvPr name="TextBox 9" id="9"/>
            <p:cNvSpPr txBox="true"/>
            <p:nvPr/>
          </p:nvSpPr>
          <p:spPr>
            <a:xfrm>
              <a:off x="0" y="-19050"/>
              <a:ext cx="182672" cy="2793976"/>
            </a:xfrm>
            <a:prstGeom prst="rect">
              <a:avLst/>
            </a:prstGeom>
          </p:spPr>
          <p:txBody>
            <a:bodyPr anchor="ctr" rtlCol="false" tIns="50800" lIns="50800" bIns="50800" rIns="50800"/>
            <a:lstStyle/>
            <a:p>
              <a:pPr algn="ctr">
                <a:lnSpc>
                  <a:spcPts val="2340"/>
                </a:lnSpc>
              </a:pPr>
            </a:p>
          </p:txBody>
        </p:sp>
      </p:grpSp>
      <p:sp>
        <p:nvSpPr>
          <p:cNvPr name="Freeform 10" id="10"/>
          <p:cNvSpPr/>
          <p:nvPr/>
        </p:nvSpPr>
        <p:spPr>
          <a:xfrm flipH="false" flipV="false" rot="0">
            <a:off x="486518" y="3141646"/>
            <a:ext cx="249635" cy="249635"/>
          </a:xfrm>
          <a:custGeom>
            <a:avLst/>
            <a:gdLst/>
            <a:ahLst/>
            <a:cxnLst/>
            <a:rect r="r" b="b" t="t" l="l"/>
            <a:pathLst>
              <a:path h="249635" w="249635">
                <a:moveTo>
                  <a:pt x="0" y="0"/>
                </a:moveTo>
                <a:lnTo>
                  <a:pt x="249635" y="0"/>
                </a:lnTo>
                <a:lnTo>
                  <a:pt x="249635" y="249635"/>
                </a:lnTo>
                <a:lnTo>
                  <a:pt x="0" y="249635"/>
                </a:lnTo>
                <a:lnTo>
                  <a:pt x="0" y="0"/>
                </a:lnTo>
                <a:close/>
              </a:path>
            </a:pathLst>
          </a:custGeom>
          <a:blipFill>
            <a:blip r:embed="rId6">
              <a:alphaModFix amt="50000"/>
              <a:extLst>
                <a:ext uri="{96DAC541-7B7A-43D3-8B79-37D633B846F1}">
                  <asvg:svgBlip xmlns:asvg="http://schemas.microsoft.com/office/drawing/2016/SVG/main" r:embed="rId7"/>
                </a:ext>
              </a:extLst>
            </a:blip>
            <a:stretch>
              <a:fillRect l="0" t="0" r="0" b="0"/>
            </a:stretch>
          </a:blipFill>
        </p:spPr>
      </p:sp>
      <p:sp>
        <p:nvSpPr>
          <p:cNvPr name="Freeform 11" id="11"/>
          <p:cNvSpPr/>
          <p:nvPr/>
        </p:nvSpPr>
        <p:spPr>
          <a:xfrm flipH="false" flipV="false" rot="0">
            <a:off x="486518" y="3918862"/>
            <a:ext cx="249635" cy="249635"/>
          </a:xfrm>
          <a:custGeom>
            <a:avLst/>
            <a:gdLst/>
            <a:ahLst/>
            <a:cxnLst/>
            <a:rect r="r" b="b" t="t" l="l"/>
            <a:pathLst>
              <a:path h="249635" w="249635">
                <a:moveTo>
                  <a:pt x="0" y="0"/>
                </a:moveTo>
                <a:lnTo>
                  <a:pt x="249635" y="0"/>
                </a:lnTo>
                <a:lnTo>
                  <a:pt x="249635" y="249636"/>
                </a:lnTo>
                <a:lnTo>
                  <a:pt x="0" y="249636"/>
                </a:lnTo>
                <a:lnTo>
                  <a:pt x="0" y="0"/>
                </a:lnTo>
                <a:close/>
              </a:path>
            </a:pathLst>
          </a:custGeom>
          <a:blipFill>
            <a:blip r:embed="rId6">
              <a:alphaModFix amt="50000"/>
              <a:extLst>
                <a:ext uri="{96DAC541-7B7A-43D3-8B79-37D633B846F1}">
                  <asvg:svgBlip xmlns:asvg="http://schemas.microsoft.com/office/drawing/2016/SVG/main" r:embed="rId7"/>
                </a:ext>
              </a:extLst>
            </a:blip>
            <a:stretch>
              <a:fillRect l="0" t="0" r="0" b="0"/>
            </a:stretch>
          </a:blipFill>
        </p:spPr>
      </p:sp>
      <p:sp>
        <p:nvSpPr>
          <p:cNvPr name="Freeform 12" id="12"/>
          <p:cNvSpPr/>
          <p:nvPr/>
        </p:nvSpPr>
        <p:spPr>
          <a:xfrm flipH="false" flipV="false" rot="0">
            <a:off x="486518" y="4704939"/>
            <a:ext cx="249635" cy="249635"/>
          </a:xfrm>
          <a:custGeom>
            <a:avLst/>
            <a:gdLst/>
            <a:ahLst/>
            <a:cxnLst/>
            <a:rect r="r" b="b" t="t" l="l"/>
            <a:pathLst>
              <a:path h="249635" w="249635">
                <a:moveTo>
                  <a:pt x="0" y="0"/>
                </a:moveTo>
                <a:lnTo>
                  <a:pt x="249635" y="0"/>
                </a:lnTo>
                <a:lnTo>
                  <a:pt x="249635" y="249636"/>
                </a:lnTo>
                <a:lnTo>
                  <a:pt x="0" y="249636"/>
                </a:lnTo>
                <a:lnTo>
                  <a:pt x="0" y="0"/>
                </a:lnTo>
                <a:close/>
              </a:path>
            </a:pathLst>
          </a:custGeom>
          <a:blipFill>
            <a:blip r:embed="rId6">
              <a:alphaModFix amt="50000"/>
              <a:extLst>
                <a:ext uri="{96DAC541-7B7A-43D3-8B79-37D633B846F1}">
                  <asvg:svgBlip xmlns:asvg="http://schemas.microsoft.com/office/drawing/2016/SVG/main" r:embed="rId7"/>
                </a:ext>
              </a:extLst>
            </a:blip>
            <a:stretch>
              <a:fillRect l="0" t="0" r="0" b="0"/>
            </a:stretch>
          </a:blipFill>
        </p:spPr>
      </p:sp>
      <p:sp>
        <p:nvSpPr>
          <p:cNvPr name="Freeform 13" id="13"/>
          <p:cNvSpPr/>
          <p:nvPr/>
        </p:nvSpPr>
        <p:spPr>
          <a:xfrm flipH="false" flipV="false" rot="0">
            <a:off x="486518" y="5491016"/>
            <a:ext cx="249635" cy="249635"/>
          </a:xfrm>
          <a:custGeom>
            <a:avLst/>
            <a:gdLst/>
            <a:ahLst/>
            <a:cxnLst/>
            <a:rect r="r" b="b" t="t" l="l"/>
            <a:pathLst>
              <a:path h="249635" w="249635">
                <a:moveTo>
                  <a:pt x="0" y="0"/>
                </a:moveTo>
                <a:lnTo>
                  <a:pt x="249635" y="0"/>
                </a:lnTo>
                <a:lnTo>
                  <a:pt x="249635" y="249635"/>
                </a:lnTo>
                <a:lnTo>
                  <a:pt x="0" y="249635"/>
                </a:lnTo>
                <a:lnTo>
                  <a:pt x="0" y="0"/>
                </a:lnTo>
                <a:close/>
              </a:path>
            </a:pathLst>
          </a:custGeom>
          <a:blipFill>
            <a:blip r:embed="rId6">
              <a:alphaModFix amt="50000"/>
              <a:extLst>
                <a:ext uri="{96DAC541-7B7A-43D3-8B79-37D633B846F1}">
                  <asvg:svgBlip xmlns:asvg="http://schemas.microsoft.com/office/drawing/2016/SVG/main" r:embed="rId7"/>
                </a:ext>
              </a:extLst>
            </a:blip>
            <a:stretch>
              <a:fillRect l="0" t="0" r="0" b="0"/>
            </a:stretch>
          </a:blipFill>
        </p:spPr>
      </p:sp>
      <p:sp>
        <p:nvSpPr>
          <p:cNvPr name="Freeform 14" id="14"/>
          <p:cNvSpPr/>
          <p:nvPr/>
        </p:nvSpPr>
        <p:spPr>
          <a:xfrm flipH="false" flipV="false" rot="0">
            <a:off x="486518" y="6293921"/>
            <a:ext cx="249635" cy="249635"/>
          </a:xfrm>
          <a:custGeom>
            <a:avLst/>
            <a:gdLst/>
            <a:ahLst/>
            <a:cxnLst/>
            <a:rect r="r" b="b" t="t" l="l"/>
            <a:pathLst>
              <a:path h="249635" w="249635">
                <a:moveTo>
                  <a:pt x="0" y="0"/>
                </a:moveTo>
                <a:lnTo>
                  <a:pt x="249635" y="0"/>
                </a:lnTo>
                <a:lnTo>
                  <a:pt x="249635" y="249636"/>
                </a:lnTo>
                <a:lnTo>
                  <a:pt x="0" y="249636"/>
                </a:lnTo>
                <a:lnTo>
                  <a:pt x="0" y="0"/>
                </a:lnTo>
                <a:close/>
              </a:path>
            </a:pathLst>
          </a:custGeom>
          <a:blipFill>
            <a:blip r:embed="rId6">
              <a:alphaModFix amt="50000"/>
              <a:extLst>
                <a:ext uri="{96DAC541-7B7A-43D3-8B79-37D633B846F1}">
                  <asvg:svgBlip xmlns:asvg="http://schemas.microsoft.com/office/drawing/2016/SVG/main" r:embed="rId7"/>
                </a:ext>
              </a:extLst>
            </a:blip>
            <a:stretch>
              <a:fillRect l="0" t="0" r="0" b="0"/>
            </a:stretch>
          </a:blipFill>
        </p:spPr>
      </p:sp>
      <p:sp>
        <p:nvSpPr>
          <p:cNvPr name="Freeform 15" id="15"/>
          <p:cNvSpPr/>
          <p:nvPr/>
        </p:nvSpPr>
        <p:spPr>
          <a:xfrm flipH="false" flipV="false" rot="0">
            <a:off x="486518" y="7096827"/>
            <a:ext cx="249635" cy="249635"/>
          </a:xfrm>
          <a:custGeom>
            <a:avLst/>
            <a:gdLst/>
            <a:ahLst/>
            <a:cxnLst/>
            <a:rect r="r" b="b" t="t" l="l"/>
            <a:pathLst>
              <a:path h="249635" w="249635">
                <a:moveTo>
                  <a:pt x="0" y="0"/>
                </a:moveTo>
                <a:lnTo>
                  <a:pt x="249635" y="0"/>
                </a:lnTo>
                <a:lnTo>
                  <a:pt x="249635" y="249635"/>
                </a:lnTo>
                <a:lnTo>
                  <a:pt x="0" y="249635"/>
                </a:lnTo>
                <a:lnTo>
                  <a:pt x="0" y="0"/>
                </a:lnTo>
                <a:close/>
              </a:path>
            </a:pathLst>
          </a:custGeom>
          <a:blipFill>
            <a:blip r:embed="rId6">
              <a:alphaModFix amt="50000"/>
              <a:extLst>
                <a:ext uri="{96DAC541-7B7A-43D3-8B79-37D633B846F1}">
                  <asvg:svgBlip xmlns:asvg="http://schemas.microsoft.com/office/drawing/2016/SVG/main" r:embed="rId7"/>
                </a:ext>
              </a:extLst>
            </a:blip>
            <a:stretch>
              <a:fillRect l="0" t="0" r="0" b="0"/>
            </a:stretch>
          </a:blipFill>
        </p:spPr>
      </p:sp>
      <p:sp>
        <p:nvSpPr>
          <p:cNvPr name="Freeform 16" id="16"/>
          <p:cNvSpPr/>
          <p:nvPr/>
        </p:nvSpPr>
        <p:spPr>
          <a:xfrm flipH="false" flipV="false" rot="0">
            <a:off x="0" y="0"/>
            <a:ext cx="542464" cy="542464"/>
          </a:xfrm>
          <a:custGeom>
            <a:avLst/>
            <a:gdLst/>
            <a:ahLst/>
            <a:cxnLst/>
            <a:rect r="r" b="b" t="t" l="l"/>
            <a:pathLst>
              <a:path h="542464" w="542464">
                <a:moveTo>
                  <a:pt x="0" y="0"/>
                </a:moveTo>
                <a:lnTo>
                  <a:pt x="542464" y="0"/>
                </a:lnTo>
                <a:lnTo>
                  <a:pt x="542464" y="542464"/>
                </a:lnTo>
                <a:lnTo>
                  <a:pt x="0" y="54246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17" id="17"/>
          <p:cNvSpPr txBox="true"/>
          <p:nvPr/>
        </p:nvSpPr>
        <p:spPr>
          <a:xfrm rot="0">
            <a:off x="2479812" y="1143063"/>
            <a:ext cx="4159790" cy="802259"/>
          </a:xfrm>
          <a:prstGeom prst="rect">
            <a:avLst/>
          </a:prstGeom>
        </p:spPr>
        <p:txBody>
          <a:bodyPr anchor="t" rtlCol="false" tIns="0" lIns="0" bIns="0" rIns="0">
            <a:spAutoFit/>
          </a:bodyPr>
          <a:lstStyle/>
          <a:p>
            <a:pPr algn="l">
              <a:lnSpc>
                <a:spcPts val="6447"/>
              </a:lnSpc>
            </a:pPr>
          </a:p>
        </p:txBody>
      </p:sp>
      <p:sp>
        <p:nvSpPr>
          <p:cNvPr name="TextBox 18" id="18"/>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19" id="19"/>
          <p:cNvSpPr txBox="true"/>
          <p:nvPr/>
        </p:nvSpPr>
        <p:spPr>
          <a:xfrm rot="0">
            <a:off x="12469993" y="2169533"/>
            <a:ext cx="9525" cy="580390"/>
          </a:xfrm>
          <a:prstGeom prst="rect">
            <a:avLst/>
          </a:prstGeom>
        </p:spPr>
        <p:txBody>
          <a:bodyPr anchor="t" rtlCol="false" tIns="0" lIns="0" bIns="0" rIns="0">
            <a:spAutoFit/>
          </a:bodyPr>
          <a:lstStyle/>
          <a:p>
            <a:pPr algn="ctr">
              <a:lnSpc>
                <a:spcPts val="4759"/>
              </a:lnSpc>
            </a:pPr>
          </a:p>
        </p:txBody>
      </p:sp>
      <p:sp>
        <p:nvSpPr>
          <p:cNvPr name="TextBox 20" id="20"/>
          <p:cNvSpPr txBox="true"/>
          <p:nvPr/>
        </p:nvSpPr>
        <p:spPr>
          <a:xfrm rot="0">
            <a:off x="9139238" y="1897698"/>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21" id="21"/>
          <p:cNvSpPr txBox="true"/>
          <p:nvPr/>
        </p:nvSpPr>
        <p:spPr>
          <a:xfrm rot="0">
            <a:off x="3721502" y="714883"/>
            <a:ext cx="8758016" cy="654050"/>
          </a:xfrm>
          <a:prstGeom prst="rect">
            <a:avLst/>
          </a:prstGeom>
        </p:spPr>
        <p:txBody>
          <a:bodyPr anchor="t" rtlCol="false" tIns="0" lIns="0" bIns="0" rIns="0">
            <a:spAutoFit/>
          </a:bodyPr>
          <a:lstStyle/>
          <a:p>
            <a:pPr algn="ctr">
              <a:lnSpc>
                <a:spcPts val="5200"/>
              </a:lnSpc>
              <a:spcBef>
                <a:spcPct val="0"/>
              </a:spcBef>
            </a:pPr>
            <a:r>
              <a:rPr lang="en-US" b="true" sz="4000" spc="28">
                <a:solidFill>
                  <a:srgbClr val="000000"/>
                </a:solidFill>
                <a:latin typeface="Arial Unicode Bold"/>
                <a:ea typeface="Arial Unicode Bold"/>
                <a:cs typeface="Arial Unicode Bold"/>
                <a:sym typeface="Arial Unicode Bold"/>
              </a:rPr>
              <a:t>Impact on Service Delivery</a:t>
            </a:r>
          </a:p>
        </p:txBody>
      </p:sp>
      <p:sp>
        <p:nvSpPr>
          <p:cNvPr name="TextBox 22" id="22"/>
          <p:cNvSpPr txBox="true"/>
          <p:nvPr/>
        </p:nvSpPr>
        <p:spPr>
          <a:xfrm rot="0">
            <a:off x="995598" y="3064086"/>
            <a:ext cx="4139451" cy="5208270"/>
          </a:xfrm>
          <a:prstGeom prst="rect">
            <a:avLst/>
          </a:prstGeom>
        </p:spPr>
        <p:txBody>
          <a:bodyPr anchor="t" rtlCol="false" tIns="0" lIns="0" bIns="0" rIns="0">
            <a:spAutoFit/>
          </a:bodyPr>
          <a:lstStyle/>
          <a:p>
            <a:pPr algn="l">
              <a:lnSpc>
                <a:spcPts val="3120"/>
              </a:lnSpc>
            </a:pPr>
            <a:r>
              <a:rPr lang="en-US" b="true" sz="2400" spc="16">
                <a:solidFill>
                  <a:srgbClr val="000000"/>
                </a:solidFill>
                <a:latin typeface="Arial Unicode Bold"/>
                <a:ea typeface="Arial Unicode Bold"/>
                <a:cs typeface="Arial Unicode Bold"/>
                <a:sym typeface="Arial Unicode Bold"/>
              </a:rPr>
              <a:t>Enables hospital-level care at home.</a:t>
            </a:r>
          </a:p>
          <a:p>
            <a:pPr algn="l">
              <a:lnSpc>
                <a:spcPts val="3120"/>
              </a:lnSpc>
            </a:pPr>
            <a:r>
              <a:rPr lang="en-US" b="true" sz="2400" spc="16">
                <a:solidFill>
                  <a:srgbClr val="000000"/>
                </a:solidFill>
                <a:latin typeface="Arial Unicode Bold"/>
                <a:ea typeface="Arial Unicode Bold"/>
                <a:cs typeface="Arial Unicode Bold"/>
                <a:sym typeface="Arial Unicode Bold"/>
              </a:rPr>
              <a:t>Reduces pressure on inpatient hospital beds.</a:t>
            </a:r>
          </a:p>
          <a:p>
            <a:pPr algn="l">
              <a:lnSpc>
                <a:spcPts val="3120"/>
              </a:lnSpc>
            </a:pPr>
            <a:r>
              <a:rPr lang="en-US" b="true" sz="2400" spc="16">
                <a:solidFill>
                  <a:srgbClr val="000000"/>
                </a:solidFill>
                <a:latin typeface="Arial Unicode Bold"/>
                <a:ea typeface="Arial Unicode Bold"/>
                <a:cs typeface="Arial Unicode Bold"/>
                <a:sym typeface="Arial Unicode Bold"/>
              </a:rPr>
              <a:t>Over 240,000 patients treated since April 2022.</a:t>
            </a:r>
          </a:p>
          <a:p>
            <a:pPr algn="l">
              <a:lnSpc>
                <a:spcPts val="3120"/>
              </a:lnSpc>
            </a:pPr>
            <a:r>
              <a:rPr lang="en-US" b="true" sz="2400" spc="16">
                <a:solidFill>
                  <a:srgbClr val="000000"/>
                </a:solidFill>
                <a:latin typeface="Arial Unicode Bold"/>
                <a:ea typeface="Arial Unicode Bold"/>
                <a:cs typeface="Arial Unicode Bold"/>
                <a:sym typeface="Arial Unicode Bold"/>
              </a:rPr>
              <a:t>NHS achieved 10,000 virtual ward beds.</a:t>
            </a:r>
          </a:p>
          <a:p>
            <a:pPr algn="l">
              <a:lnSpc>
                <a:spcPts val="3120"/>
              </a:lnSpc>
            </a:pPr>
            <a:r>
              <a:rPr lang="en-US" b="true" sz="2400" spc="16">
                <a:solidFill>
                  <a:srgbClr val="000000"/>
                </a:solidFill>
                <a:latin typeface="Arial Unicode Bold"/>
                <a:ea typeface="Arial Unicode Bold"/>
                <a:cs typeface="Arial Unicode Bold"/>
                <a:sym typeface="Arial Unicode Bold"/>
              </a:rPr>
              <a:t>Improves healthcare capacity.</a:t>
            </a:r>
          </a:p>
          <a:p>
            <a:pPr algn="l">
              <a:lnSpc>
                <a:spcPts val="3672"/>
              </a:lnSpc>
            </a:pPr>
            <a:r>
              <a:rPr lang="en-US" b="true" sz="2400" spc="-12">
                <a:solidFill>
                  <a:srgbClr val="000000"/>
                </a:solidFill>
                <a:latin typeface="Arial Unicode Bold"/>
                <a:ea typeface="Arial Unicode Bold"/>
                <a:cs typeface="Arial Unicode Bold"/>
                <a:sym typeface="Arial Unicode Bold"/>
              </a:rPr>
              <a:t>Supports efficient use of NHS</a:t>
            </a:r>
          </a:p>
          <a:p>
            <a:pPr algn="l">
              <a:lnSpc>
                <a:spcPts val="3120"/>
              </a:lnSpc>
            </a:pPr>
            <a:r>
              <a:rPr lang="en-US" b="true" sz="2400" spc="16">
                <a:solidFill>
                  <a:srgbClr val="000000"/>
                </a:solidFill>
                <a:latin typeface="Arial Unicode Bold"/>
                <a:ea typeface="Arial Unicode Bold"/>
                <a:cs typeface="Arial Unicode Bold"/>
                <a:sym typeface="Arial Unicode Bold"/>
              </a:rPr>
              <a:t>resources.</a:t>
            </a:r>
          </a:p>
        </p:txBody>
      </p:sp>
      <p:sp>
        <p:nvSpPr>
          <p:cNvPr name="TextBox 23" id="23"/>
          <p:cNvSpPr txBox="true"/>
          <p:nvPr/>
        </p:nvSpPr>
        <p:spPr>
          <a:xfrm rot="0">
            <a:off x="11995272" y="2924810"/>
            <a:ext cx="4873050" cy="2590165"/>
          </a:xfrm>
          <a:prstGeom prst="rect">
            <a:avLst/>
          </a:prstGeom>
        </p:spPr>
        <p:txBody>
          <a:bodyPr anchor="t" rtlCol="false" tIns="0" lIns="0" bIns="0" rIns="0">
            <a:spAutoFit/>
          </a:bodyPr>
          <a:lstStyle/>
          <a:p>
            <a:pPr algn="ctr">
              <a:lnSpc>
                <a:spcPts val="2989"/>
              </a:lnSpc>
            </a:pPr>
            <a:r>
              <a:rPr lang="en-US" b="true" sz="2299" spc="16">
                <a:solidFill>
                  <a:srgbClr val="000000"/>
                </a:solidFill>
                <a:latin typeface="Arial Unicode Bold"/>
                <a:ea typeface="Arial Unicode Bold"/>
                <a:cs typeface="Arial Unicode Bold"/>
                <a:sym typeface="Arial Unicode Bold"/>
              </a:rPr>
              <a:t>Research evidence</a:t>
            </a:r>
          </a:p>
          <a:p>
            <a:pPr algn="ctr">
              <a:lnSpc>
                <a:spcPts val="2989"/>
              </a:lnSpc>
            </a:pPr>
            <a:r>
              <a:rPr lang="en-US" b="true" sz="2299" spc="16">
                <a:solidFill>
                  <a:srgbClr val="000000"/>
                </a:solidFill>
                <a:latin typeface="Arial Unicode Bold"/>
                <a:ea typeface="Arial Unicode Bold"/>
                <a:cs typeface="Arial Unicode Bold"/>
                <a:sym typeface="Arial Unicode Bold"/>
              </a:rPr>
              <a:t> </a:t>
            </a:r>
          </a:p>
          <a:p>
            <a:pPr algn="l">
              <a:lnSpc>
                <a:spcPts val="2989"/>
              </a:lnSpc>
              <a:spcBef>
                <a:spcPct val="0"/>
              </a:spcBef>
            </a:pPr>
            <a:r>
              <a:rPr lang="en-US" sz="2299" spc="16">
                <a:solidFill>
                  <a:srgbClr val="000000"/>
                </a:solidFill>
                <a:latin typeface="Arial Unicode"/>
                <a:ea typeface="Arial Unicode"/>
                <a:cs typeface="Arial Unicode"/>
                <a:sym typeface="Arial Unicode"/>
              </a:rPr>
              <a:t>Shi et al. 2024 Systematic review of 69 studies found similar or lower hospital readmission rates compared to conventional care and no increase in mortality risk.</a:t>
            </a:r>
          </a:p>
        </p:txBody>
      </p:sp>
      <p:sp>
        <p:nvSpPr>
          <p:cNvPr name="TextBox 24" id="24"/>
          <p:cNvSpPr txBox="true"/>
          <p:nvPr/>
        </p:nvSpPr>
        <p:spPr>
          <a:xfrm rot="0">
            <a:off x="3065324" y="9488862"/>
            <a:ext cx="8248204"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Digital innovation increases capacity without compromising patient safety.</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64880" r="0" b="-64880"/>
            </a:stretch>
          </a:blipFill>
        </p:spPr>
      </p:sp>
      <p:grpSp>
        <p:nvGrpSpPr>
          <p:cNvPr name="Group 3" id="3"/>
          <p:cNvGrpSpPr/>
          <p:nvPr/>
        </p:nvGrpSpPr>
        <p:grpSpPr>
          <a:xfrm rot="5400000">
            <a:off x="2079978" y="1935028"/>
            <a:ext cx="6499823" cy="6285195"/>
            <a:chOff x="0" y="0"/>
            <a:chExt cx="1711887" cy="1655360"/>
          </a:xfrm>
        </p:grpSpPr>
        <p:sp>
          <p:nvSpPr>
            <p:cNvPr name="Freeform 4" id="4"/>
            <p:cNvSpPr/>
            <p:nvPr/>
          </p:nvSpPr>
          <p:spPr>
            <a:xfrm flipH="false" flipV="false" rot="0">
              <a:off x="0" y="0"/>
              <a:ext cx="1711887" cy="1655360"/>
            </a:xfrm>
            <a:custGeom>
              <a:avLst/>
              <a:gdLst/>
              <a:ahLst/>
              <a:cxnLst/>
              <a:rect r="r" b="b" t="t" l="l"/>
              <a:pathLst>
                <a:path h="1655360" w="1711887">
                  <a:moveTo>
                    <a:pt x="48835" y="0"/>
                  </a:moveTo>
                  <a:lnTo>
                    <a:pt x="1663052" y="0"/>
                  </a:lnTo>
                  <a:cubicBezTo>
                    <a:pt x="1676004" y="0"/>
                    <a:pt x="1688426" y="5145"/>
                    <a:pt x="1697584" y="14303"/>
                  </a:cubicBezTo>
                  <a:cubicBezTo>
                    <a:pt x="1706742" y="23462"/>
                    <a:pt x="1711887" y="35883"/>
                    <a:pt x="1711887" y="48835"/>
                  </a:cubicBezTo>
                  <a:lnTo>
                    <a:pt x="1711887" y="1606525"/>
                  </a:lnTo>
                  <a:cubicBezTo>
                    <a:pt x="1711887" y="1633496"/>
                    <a:pt x="1690023" y="1655360"/>
                    <a:pt x="1663052" y="1655360"/>
                  </a:cubicBezTo>
                  <a:lnTo>
                    <a:pt x="48835" y="1655360"/>
                  </a:lnTo>
                  <a:cubicBezTo>
                    <a:pt x="35883" y="1655360"/>
                    <a:pt x="23462" y="1650215"/>
                    <a:pt x="14303" y="1641057"/>
                  </a:cubicBezTo>
                  <a:cubicBezTo>
                    <a:pt x="5145" y="1631898"/>
                    <a:pt x="0" y="1619477"/>
                    <a:pt x="0" y="1606525"/>
                  </a:cubicBezTo>
                  <a:lnTo>
                    <a:pt x="0" y="48835"/>
                  </a:lnTo>
                  <a:cubicBezTo>
                    <a:pt x="0" y="35883"/>
                    <a:pt x="5145" y="23462"/>
                    <a:pt x="14303" y="14303"/>
                  </a:cubicBezTo>
                  <a:cubicBezTo>
                    <a:pt x="23462" y="5145"/>
                    <a:pt x="35883" y="0"/>
                    <a:pt x="48835" y="0"/>
                  </a:cubicBezTo>
                  <a:close/>
                </a:path>
              </a:pathLst>
            </a:custGeom>
            <a:solidFill>
              <a:srgbClr val="FFFFFF">
                <a:alpha val="86667"/>
              </a:srgbClr>
            </a:solidFill>
          </p:spPr>
        </p:sp>
        <p:sp>
          <p:nvSpPr>
            <p:cNvPr name="TextBox 5" id="5"/>
            <p:cNvSpPr txBox="true"/>
            <p:nvPr/>
          </p:nvSpPr>
          <p:spPr>
            <a:xfrm>
              <a:off x="0" y="-19050"/>
              <a:ext cx="1711887" cy="1674410"/>
            </a:xfrm>
            <a:prstGeom prst="rect">
              <a:avLst/>
            </a:prstGeom>
          </p:spPr>
          <p:txBody>
            <a:bodyPr anchor="ctr" rtlCol="false" tIns="50800" lIns="50800" bIns="50800" rIns="50800"/>
            <a:lstStyle/>
            <a:p>
              <a:pPr algn="ctr">
                <a:lnSpc>
                  <a:spcPts val="2340"/>
                </a:lnSpc>
              </a:pPr>
            </a:p>
          </p:txBody>
        </p:sp>
      </p:grpSp>
      <p:sp>
        <p:nvSpPr>
          <p:cNvPr name="TextBox 6" id="6"/>
          <p:cNvSpPr txBox="true"/>
          <p:nvPr/>
        </p:nvSpPr>
        <p:spPr>
          <a:xfrm rot="0">
            <a:off x="2479812" y="1143063"/>
            <a:ext cx="4159790" cy="802259"/>
          </a:xfrm>
          <a:prstGeom prst="rect">
            <a:avLst/>
          </a:prstGeom>
        </p:spPr>
        <p:txBody>
          <a:bodyPr anchor="t" rtlCol="false" tIns="0" lIns="0" bIns="0" rIns="0">
            <a:spAutoFit/>
          </a:bodyPr>
          <a:lstStyle/>
          <a:p>
            <a:pPr algn="l">
              <a:lnSpc>
                <a:spcPts val="6447"/>
              </a:lnSpc>
            </a:pPr>
          </a:p>
        </p:txBody>
      </p:sp>
      <p:sp>
        <p:nvSpPr>
          <p:cNvPr name="TextBox 7" id="7"/>
          <p:cNvSpPr txBox="true"/>
          <p:nvPr/>
        </p:nvSpPr>
        <p:spPr>
          <a:xfrm rot="0">
            <a:off x="12469993" y="2169533"/>
            <a:ext cx="9525" cy="580390"/>
          </a:xfrm>
          <a:prstGeom prst="rect">
            <a:avLst/>
          </a:prstGeom>
        </p:spPr>
        <p:txBody>
          <a:bodyPr anchor="t" rtlCol="false" tIns="0" lIns="0" bIns="0" rIns="0">
            <a:spAutoFit/>
          </a:bodyPr>
          <a:lstStyle/>
          <a:p>
            <a:pPr algn="ctr">
              <a:lnSpc>
                <a:spcPts val="4759"/>
              </a:lnSpc>
            </a:pPr>
          </a:p>
        </p:txBody>
      </p:sp>
      <p:sp>
        <p:nvSpPr>
          <p:cNvPr name="TextBox 8" id="8"/>
          <p:cNvSpPr txBox="true"/>
          <p:nvPr/>
        </p:nvSpPr>
        <p:spPr>
          <a:xfrm rot="0">
            <a:off x="9139238" y="1897698"/>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9" id="9"/>
          <p:cNvSpPr txBox="true"/>
          <p:nvPr/>
        </p:nvSpPr>
        <p:spPr>
          <a:xfrm rot="0">
            <a:off x="1228952" y="1397373"/>
            <a:ext cx="15839621" cy="838835"/>
          </a:xfrm>
          <a:prstGeom prst="rect">
            <a:avLst/>
          </a:prstGeom>
        </p:spPr>
        <p:txBody>
          <a:bodyPr anchor="t" rtlCol="false" tIns="0" lIns="0" bIns="0" rIns="0">
            <a:spAutoFit/>
          </a:bodyPr>
          <a:lstStyle/>
          <a:p>
            <a:pPr algn="ctr">
              <a:lnSpc>
                <a:spcPts val="6760"/>
              </a:lnSpc>
              <a:spcBef>
                <a:spcPct val="0"/>
              </a:spcBef>
            </a:pPr>
          </a:p>
        </p:txBody>
      </p:sp>
      <p:sp>
        <p:nvSpPr>
          <p:cNvPr name="TextBox 10" id="10"/>
          <p:cNvSpPr txBox="true"/>
          <p:nvPr/>
        </p:nvSpPr>
        <p:spPr>
          <a:xfrm rot="0">
            <a:off x="1228952" y="1471295"/>
            <a:ext cx="15839621" cy="838835"/>
          </a:xfrm>
          <a:prstGeom prst="rect">
            <a:avLst/>
          </a:prstGeom>
        </p:spPr>
        <p:txBody>
          <a:bodyPr anchor="t" rtlCol="false" tIns="0" lIns="0" bIns="0" rIns="0">
            <a:spAutoFit/>
          </a:bodyPr>
          <a:lstStyle/>
          <a:p>
            <a:pPr algn="ctr">
              <a:lnSpc>
                <a:spcPts val="6760"/>
              </a:lnSpc>
              <a:spcBef>
                <a:spcPct val="0"/>
              </a:spcBef>
            </a:pPr>
          </a:p>
        </p:txBody>
      </p:sp>
      <p:sp>
        <p:nvSpPr>
          <p:cNvPr name="Freeform 11" id="11"/>
          <p:cNvSpPr/>
          <p:nvPr/>
        </p:nvSpPr>
        <p:spPr>
          <a:xfrm flipH="false" flipV="false" rot="0">
            <a:off x="2604630" y="3316421"/>
            <a:ext cx="249635" cy="249635"/>
          </a:xfrm>
          <a:custGeom>
            <a:avLst/>
            <a:gdLst/>
            <a:ahLst/>
            <a:cxnLst/>
            <a:rect r="r" b="b" t="t" l="l"/>
            <a:pathLst>
              <a:path h="249635" w="249635">
                <a:moveTo>
                  <a:pt x="0" y="0"/>
                </a:moveTo>
                <a:lnTo>
                  <a:pt x="249635" y="0"/>
                </a:lnTo>
                <a:lnTo>
                  <a:pt x="249635" y="249635"/>
                </a:lnTo>
                <a:lnTo>
                  <a:pt x="0" y="249635"/>
                </a:lnTo>
                <a:lnTo>
                  <a:pt x="0" y="0"/>
                </a:lnTo>
                <a:close/>
              </a:path>
            </a:pathLst>
          </a:custGeom>
          <a:blipFill>
            <a:blip r:embed="rId3">
              <a:alphaModFix amt="50000"/>
              <a:extLst>
                <a:ext uri="{96DAC541-7B7A-43D3-8B79-37D633B846F1}">
                  <asvg:svgBlip xmlns:asvg="http://schemas.microsoft.com/office/drawing/2016/SVG/main" r:embed="rId4"/>
                </a:ext>
              </a:extLst>
            </a:blip>
            <a:stretch>
              <a:fillRect l="0" t="0" r="0" b="0"/>
            </a:stretch>
          </a:blipFill>
        </p:spPr>
      </p:sp>
      <p:sp>
        <p:nvSpPr>
          <p:cNvPr name="TextBox 12" id="12"/>
          <p:cNvSpPr txBox="true"/>
          <p:nvPr/>
        </p:nvSpPr>
        <p:spPr>
          <a:xfrm rot="0">
            <a:off x="13149157" y="5609920"/>
            <a:ext cx="9525" cy="246380"/>
          </a:xfrm>
          <a:prstGeom prst="rect">
            <a:avLst/>
          </a:prstGeom>
        </p:spPr>
        <p:txBody>
          <a:bodyPr anchor="t" rtlCol="false" tIns="0" lIns="0" bIns="0" rIns="0">
            <a:spAutoFit/>
          </a:bodyPr>
          <a:lstStyle/>
          <a:p>
            <a:pPr algn="ctr">
              <a:lnSpc>
                <a:spcPts val="2079"/>
              </a:lnSpc>
              <a:spcBef>
                <a:spcPct val="0"/>
              </a:spcBef>
            </a:pPr>
          </a:p>
        </p:txBody>
      </p:sp>
      <p:grpSp>
        <p:nvGrpSpPr>
          <p:cNvPr name="Group 13" id="13"/>
          <p:cNvGrpSpPr/>
          <p:nvPr/>
        </p:nvGrpSpPr>
        <p:grpSpPr>
          <a:xfrm rot="0">
            <a:off x="10588183" y="1827714"/>
            <a:ext cx="5121948" cy="6499823"/>
            <a:chOff x="0" y="0"/>
            <a:chExt cx="1348990" cy="1711887"/>
          </a:xfrm>
        </p:grpSpPr>
        <p:sp>
          <p:nvSpPr>
            <p:cNvPr name="Freeform 14" id="14"/>
            <p:cNvSpPr/>
            <p:nvPr/>
          </p:nvSpPr>
          <p:spPr>
            <a:xfrm flipH="false" flipV="false" rot="0">
              <a:off x="0" y="0"/>
              <a:ext cx="1348990" cy="1711887"/>
            </a:xfrm>
            <a:custGeom>
              <a:avLst/>
              <a:gdLst/>
              <a:ahLst/>
              <a:cxnLst/>
              <a:rect r="r" b="b" t="t" l="l"/>
              <a:pathLst>
                <a:path h="1711887" w="1348990">
                  <a:moveTo>
                    <a:pt x="61972" y="0"/>
                  </a:moveTo>
                  <a:lnTo>
                    <a:pt x="1287018" y="0"/>
                  </a:lnTo>
                  <a:cubicBezTo>
                    <a:pt x="1321245" y="0"/>
                    <a:pt x="1348990" y="27746"/>
                    <a:pt x="1348990" y="61972"/>
                  </a:cubicBezTo>
                  <a:lnTo>
                    <a:pt x="1348990" y="1649915"/>
                  </a:lnTo>
                  <a:cubicBezTo>
                    <a:pt x="1348990" y="1684141"/>
                    <a:pt x="1321245" y="1711887"/>
                    <a:pt x="1287018" y="1711887"/>
                  </a:cubicBezTo>
                  <a:lnTo>
                    <a:pt x="61972" y="1711887"/>
                  </a:lnTo>
                  <a:cubicBezTo>
                    <a:pt x="27746" y="1711887"/>
                    <a:pt x="0" y="1684141"/>
                    <a:pt x="0" y="1649915"/>
                  </a:cubicBezTo>
                  <a:lnTo>
                    <a:pt x="0" y="61972"/>
                  </a:lnTo>
                  <a:cubicBezTo>
                    <a:pt x="0" y="27746"/>
                    <a:pt x="27746" y="0"/>
                    <a:pt x="61972" y="0"/>
                  </a:cubicBezTo>
                  <a:close/>
                </a:path>
              </a:pathLst>
            </a:custGeom>
            <a:solidFill>
              <a:srgbClr val="FFFFFF">
                <a:alpha val="83922"/>
              </a:srgbClr>
            </a:solidFill>
          </p:spPr>
        </p:sp>
        <p:sp>
          <p:nvSpPr>
            <p:cNvPr name="TextBox 15" id="15"/>
            <p:cNvSpPr txBox="true"/>
            <p:nvPr/>
          </p:nvSpPr>
          <p:spPr>
            <a:xfrm>
              <a:off x="0" y="-19050"/>
              <a:ext cx="1348990" cy="1730937"/>
            </a:xfrm>
            <a:prstGeom prst="rect">
              <a:avLst/>
            </a:prstGeom>
          </p:spPr>
          <p:txBody>
            <a:bodyPr anchor="ctr" rtlCol="false" tIns="50800" lIns="50800" bIns="50800" rIns="50800"/>
            <a:lstStyle/>
            <a:p>
              <a:pPr algn="ctr">
                <a:lnSpc>
                  <a:spcPts val="2340"/>
                </a:lnSpc>
              </a:pPr>
            </a:p>
          </p:txBody>
        </p:sp>
      </p:grpSp>
      <p:sp>
        <p:nvSpPr>
          <p:cNvPr name="Freeform 16" id="16"/>
          <p:cNvSpPr/>
          <p:nvPr/>
        </p:nvSpPr>
        <p:spPr>
          <a:xfrm flipH="false" flipV="false" rot="0">
            <a:off x="2604630" y="4134699"/>
            <a:ext cx="249635" cy="249635"/>
          </a:xfrm>
          <a:custGeom>
            <a:avLst/>
            <a:gdLst/>
            <a:ahLst/>
            <a:cxnLst/>
            <a:rect r="r" b="b" t="t" l="l"/>
            <a:pathLst>
              <a:path h="249635" w="249635">
                <a:moveTo>
                  <a:pt x="0" y="0"/>
                </a:moveTo>
                <a:lnTo>
                  <a:pt x="249635" y="0"/>
                </a:lnTo>
                <a:lnTo>
                  <a:pt x="249635" y="249635"/>
                </a:lnTo>
                <a:lnTo>
                  <a:pt x="0" y="249635"/>
                </a:lnTo>
                <a:lnTo>
                  <a:pt x="0" y="0"/>
                </a:lnTo>
                <a:close/>
              </a:path>
            </a:pathLst>
          </a:custGeom>
          <a:blipFill>
            <a:blip r:embed="rId3">
              <a:alphaModFix amt="50000"/>
              <a:extLst>
                <a:ext uri="{96DAC541-7B7A-43D3-8B79-37D633B846F1}">
                  <asvg:svgBlip xmlns:asvg="http://schemas.microsoft.com/office/drawing/2016/SVG/main" r:embed="rId4"/>
                </a:ext>
              </a:extLst>
            </a:blip>
            <a:stretch>
              <a:fillRect l="0" t="0" r="0" b="0"/>
            </a:stretch>
          </a:blipFill>
        </p:spPr>
      </p:sp>
      <p:sp>
        <p:nvSpPr>
          <p:cNvPr name="Freeform 17" id="17"/>
          <p:cNvSpPr/>
          <p:nvPr/>
        </p:nvSpPr>
        <p:spPr>
          <a:xfrm flipH="false" flipV="false" rot="0">
            <a:off x="2604630" y="4808237"/>
            <a:ext cx="249635" cy="249635"/>
          </a:xfrm>
          <a:custGeom>
            <a:avLst/>
            <a:gdLst/>
            <a:ahLst/>
            <a:cxnLst/>
            <a:rect r="r" b="b" t="t" l="l"/>
            <a:pathLst>
              <a:path h="249635" w="249635">
                <a:moveTo>
                  <a:pt x="0" y="0"/>
                </a:moveTo>
                <a:lnTo>
                  <a:pt x="249635" y="0"/>
                </a:lnTo>
                <a:lnTo>
                  <a:pt x="249635" y="249635"/>
                </a:lnTo>
                <a:lnTo>
                  <a:pt x="0" y="249635"/>
                </a:lnTo>
                <a:lnTo>
                  <a:pt x="0" y="0"/>
                </a:lnTo>
                <a:close/>
              </a:path>
            </a:pathLst>
          </a:custGeom>
          <a:blipFill>
            <a:blip r:embed="rId3">
              <a:alphaModFix amt="50000"/>
              <a:extLst>
                <a:ext uri="{96DAC541-7B7A-43D3-8B79-37D633B846F1}">
                  <asvg:svgBlip xmlns:asvg="http://schemas.microsoft.com/office/drawing/2016/SVG/main" r:embed="rId4"/>
                </a:ext>
              </a:extLst>
            </a:blip>
            <a:stretch>
              <a:fillRect l="0" t="0" r="0" b="0"/>
            </a:stretch>
          </a:blipFill>
        </p:spPr>
      </p:sp>
      <p:sp>
        <p:nvSpPr>
          <p:cNvPr name="Freeform 18" id="18"/>
          <p:cNvSpPr/>
          <p:nvPr/>
        </p:nvSpPr>
        <p:spPr>
          <a:xfrm flipH="false" flipV="false" rot="0">
            <a:off x="2604630" y="5494627"/>
            <a:ext cx="249635" cy="249635"/>
          </a:xfrm>
          <a:custGeom>
            <a:avLst/>
            <a:gdLst/>
            <a:ahLst/>
            <a:cxnLst/>
            <a:rect r="r" b="b" t="t" l="l"/>
            <a:pathLst>
              <a:path h="249635" w="249635">
                <a:moveTo>
                  <a:pt x="0" y="0"/>
                </a:moveTo>
                <a:lnTo>
                  <a:pt x="249635" y="0"/>
                </a:lnTo>
                <a:lnTo>
                  <a:pt x="249635" y="249635"/>
                </a:lnTo>
                <a:lnTo>
                  <a:pt x="0" y="249635"/>
                </a:lnTo>
                <a:lnTo>
                  <a:pt x="0" y="0"/>
                </a:lnTo>
                <a:close/>
              </a:path>
            </a:pathLst>
          </a:custGeom>
          <a:blipFill>
            <a:blip r:embed="rId3">
              <a:alphaModFix amt="50000"/>
              <a:extLst>
                <a:ext uri="{96DAC541-7B7A-43D3-8B79-37D633B846F1}">
                  <asvg:svgBlip xmlns:asvg="http://schemas.microsoft.com/office/drawing/2016/SVG/main" r:embed="rId4"/>
                </a:ext>
              </a:extLst>
            </a:blip>
            <a:stretch>
              <a:fillRect l="0" t="0" r="0" b="0"/>
            </a:stretch>
          </a:blipFill>
        </p:spPr>
      </p:sp>
      <p:sp>
        <p:nvSpPr>
          <p:cNvPr name="Freeform 19" id="19"/>
          <p:cNvSpPr/>
          <p:nvPr/>
        </p:nvSpPr>
        <p:spPr>
          <a:xfrm flipH="false" flipV="false" rot="0">
            <a:off x="14516174" y="7434617"/>
            <a:ext cx="829780" cy="822236"/>
          </a:xfrm>
          <a:custGeom>
            <a:avLst/>
            <a:gdLst/>
            <a:ahLst/>
            <a:cxnLst/>
            <a:rect r="r" b="b" t="t" l="l"/>
            <a:pathLst>
              <a:path h="822236" w="829780">
                <a:moveTo>
                  <a:pt x="0" y="0"/>
                </a:moveTo>
                <a:lnTo>
                  <a:pt x="829780" y="0"/>
                </a:lnTo>
                <a:lnTo>
                  <a:pt x="829780" y="822237"/>
                </a:lnTo>
                <a:lnTo>
                  <a:pt x="0" y="822237"/>
                </a:lnTo>
                <a:lnTo>
                  <a:pt x="0" y="0"/>
                </a:lnTo>
                <a:close/>
              </a:path>
            </a:pathLst>
          </a:custGeom>
          <a:blipFill>
            <a:blip r:embed="rId5">
              <a:alphaModFix amt="50000"/>
              <a:extLst>
                <a:ext uri="{96DAC541-7B7A-43D3-8B79-37D633B846F1}">
                  <asvg:svgBlip xmlns:asvg="http://schemas.microsoft.com/office/drawing/2016/SVG/main" r:embed="rId6"/>
                </a:ext>
              </a:extLst>
            </a:blip>
            <a:stretch>
              <a:fillRect l="0" t="0" r="0" b="0"/>
            </a:stretch>
          </a:blipFill>
        </p:spPr>
      </p:sp>
      <p:sp>
        <p:nvSpPr>
          <p:cNvPr name="Freeform 20" id="20"/>
          <p:cNvSpPr/>
          <p:nvPr/>
        </p:nvSpPr>
        <p:spPr>
          <a:xfrm flipH="false" flipV="false" rot="0">
            <a:off x="14176323" y="4221816"/>
            <a:ext cx="929861" cy="818278"/>
          </a:xfrm>
          <a:custGeom>
            <a:avLst/>
            <a:gdLst/>
            <a:ahLst/>
            <a:cxnLst/>
            <a:rect r="r" b="b" t="t" l="l"/>
            <a:pathLst>
              <a:path h="818278" w="929861">
                <a:moveTo>
                  <a:pt x="0" y="0"/>
                </a:moveTo>
                <a:lnTo>
                  <a:pt x="929862" y="0"/>
                </a:lnTo>
                <a:lnTo>
                  <a:pt x="929862" y="818278"/>
                </a:lnTo>
                <a:lnTo>
                  <a:pt x="0" y="818278"/>
                </a:lnTo>
                <a:lnTo>
                  <a:pt x="0" y="0"/>
                </a:lnTo>
                <a:close/>
              </a:path>
            </a:pathLst>
          </a:custGeom>
          <a:blipFill>
            <a:blip r:embed="rId7">
              <a:alphaModFix amt="50000"/>
              <a:extLst>
                <a:ext uri="{96DAC541-7B7A-43D3-8B79-37D633B846F1}">
                  <asvg:svgBlip xmlns:asvg="http://schemas.microsoft.com/office/drawing/2016/SVG/main" r:embed="rId8"/>
                </a:ext>
              </a:extLst>
            </a:blip>
            <a:stretch>
              <a:fillRect l="0" t="0" r="0" b="0"/>
            </a:stretch>
          </a:blipFill>
        </p:spPr>
      </p:sp>
      <p:sp>
        <p:nvSpPr>
          <p:cNvPr name="Freeform 21" id="21"/>
          <p:cNvSpPr/>
          <p:nvPr/>
        </p:nvSpPr>
        <p:spPr>
          <a:xfrm flipH="false" flipV="false" rot="0">
            <a:off x="2604630" y="6168997"/>
            <a:ext cx="249635" cy="249635"/>
          </a:xfrm>
          <a:custGeom>
            <a:avLst/>
            <a:gdLst/>
            <a:ahLst/>
            <a:cxnLst/>
            <a:rect r="r" b="b" t="t" l="l"/>
            <a:pathLst>
              <a:path h="249635" w="249635">
                <a:moveTo>
                  <a:pt x="0" y="0"/>
                </a:moveTo>
                <a:lnTo>
                  <a:pt x="249635" y="0"/>
                </a:lnTo>
                <a:lnTo>
                  <a:pt x="249635" y="249635"/>
                </a:lnTo>
                <a:lnTo>
                  <a:pt x="0" y="249635"/>
                </a:lnTo>
                <a:lnTo>
                  <a:pt x="0" y="0"/>
                </a:lnTo>
                <a:close/>
              </a:path>
            </a:pathLst>
          </a:custGeom>
          <a:blipFill>
            <a:blip r:embed="rId3">
              <a:alphaModFix amt="50000"/>
              <a:extLst>
                <a:ext uri="{96DAC541-7B7A-43D3-8B79-37D633B846F1}">
                  <asvg:svgBlip xmlns:asvg="http://schemas.microsoft.com/office/drawing/2016/SVG/main" r:embed="rId4"/>
                </a:ext>
              </a:extLst>
            </a:blip>
            <a:stretch>
              <a:fillRect l="0" t="0" r="0" b="0"/>
            </a:stretch>
          </a:blipFill>
        </p:spPr>
      </p:sp>
      <p:sp>
        <p:nvSpPr>
          <p:cNvPr name="Freeform 22" id="22"/>
          <p:cNvSpPr/>
          <p:nvPr/>
        </p:nvSpPr>
        <p:spPr>
          <a:xfrm flipH="false" flipV="false" rot="0">
            <a:off x="0" y="0"/>
            <a:ext cx="625329" cy="625329"/>
          </a:xfrm>
          <a:custGeom>
            <a:avLst/>
            <a:gdLst/>
            <a:ahLst/>
            <a:cxnLst/>
            <a:rect r="r" b="b" t="t" l="l"/>
            <a:pathLst>
              <a:path h="625329" w="625329">
                <a:moveTo>
                  <a:pt x="0" y="0"/>
                </a:moveTo>
                <a:lnTo>
                  <a:pt x="625329" y="0"/>
                </a:lnTo>
                <a:lnTo>
                  <a:pt x="625329" y="625329"/>
                </a:lnTo>
                <a:lnTo>
                  <a:pt x="0" y="625329"/>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23" id="23"/>
          <p:cNvSpPr/>
          <p:nvPr/>
        </p:nvSpPr>
        <p:spPr>
          <a:xfrm flipH="false" flipV="false" rot="0">
            <a:off x="6200417" y="6373532"/>
            <a:ext cx="1771984" cy="1749432"/>
          </a:xfrm>
          <a:custGeom>
            <a:avLst/>
            <a:gdLst/>
            <a:ahLst/>
            <a:cxnLst/>
            <a:rect r="r" b="b" t="t" l="l"/>
            <a:pathLst>
              <a:path h="1749432" w="1771984">
                <a:moveTo>
                  <a:pt x="0" y="0"/>
                </a:moveTo>
                <a:lnTo>
                  <a:pt x="1771985" y="0"/>
                </a:lnTo>
                <a:lnTo>
                  <a:pt x="1771985" y="1749432"/>
                </a:lnTo>
                <a:lnTo>
                  <a:pt x="0" y="1749432"/>
                </a:lnTo>
                <a:lnTo>
                  <a:pt x="0" y="0"/>
                </a:lnTo>
                <a:close/>
              </a:path>
            </a:pathLst>
          </a:custGeom>
          <a:blipFill>
            <a:blip r:embed="rId11">
              <a:alphaModFix amt="18000"/>
              <a:extLst>
                <a:ext uri="{96DAC541-7B7A-43D3-8B79-37D633B846F1}">
                  <asvg:svgBlip xmlns:asvg="http://schemas.microsoft.com/office/drawing/2016/SVG/main" r:embed="rId12"/>
                </a:ext>
              </a:extLst>
            </a:blip>
            <a:stretch>
              <a:fillRect l="0" t="0" r="0" b="0"/>
            </a:stretch>
          </a:blipFill>
        </p:spPr>
      </p:sp>
      <p:sp>
        <p:nvSpPr>
          <p:cNvPr name="TextBox 24" id="24"/>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25" id="25"/>
          <p:cNvSpPr txBox="true"/>
          <p:nvPr/>
        </p:nvSpPr>
        <p:spPr>
          <a:xfrm rot="0">
            <a:off x="1028700" y="203263"/>
            <a:ext cx="15839621" cy="654050"/>
          </a:xfrm>
          <a:prstGeom prst="rect">
            <a:avLst/>
          </a:prstGeom>
        </p:spPr>
        <p:txBody>
          <a:bodyPr anchor="t" rtlCol="false" tIns="0" lIns="0" bIns="0" rIns="0">
            <a:spAutoFit/>
          </a:bodyPr>
          <a:lstStyle/>
          <a:p>
            <a:pPr algn="ctr">
              <a:lnSpc>
                <a:spcPts val="5200"/>
              </a:lnSpc>
              <a:spcBef>
                <a:spcPct val="0"/>
              </a:spcBef>
            </a:pPr>
            <a:r>
              <a:rPr lang="en-US" b="true" sz="4000" spc="28">
                <a:solidFill>
                  <a:srgbClr val="000000"/>
                </a:solidFill>
                <a:latin typeface="Arial Unicode Bold"/>
                <a:ea typeface="Arial Unicode Bold"/>
                <a:cs typeface="Arial Unicode Bold"/>
                <a:sym typeface="Arial Unicode Bold"/>
              </a:rPr>
              <a:t>Impact on service users</a:t>
            </a:r>
          </a:p>
        </p:txBody>
      </p:sp>
      <p:sp>
        <p:nvSpPr>
          <p:cNvPr name="TextBox 26" id="26"/>
          <p:cNvSpPr txBox="true"/>
          <p:nvPr/>
        </p:nvSpPr>
        <p:spPr>
          <a:xfrm rot="0">
            <a:off x="10944057" y="3203594"/>
            <a:ext cx="3572117" cy="882015"/>
          </a:xfrm>
          <a:prstGeom prst="rect">
            <a:avLst/>
          </a:prstGeom>
        </p:spPr>
        <p:txBody>
          <a:bodyPr anchor="t" rtlCol="false" tIns="0" lIns="0" bIns="0" rIns="0">
            <a:spAutoFit/>
          </a:bodyPr>
          <a:lstStyle/>
          <a:p>
            <a:pPr algn="l" marL="388620" indent="-194310" lvl="1">
              <a:lnSpc>
                <a:spcPts val="2340"/>
              </a:lnSpc>
              <a:buFont typeface="Arial"/>
              <a:buChar char="•"/>
            </a:pPr>
            <a:r>
              <a:rPr lang="en-US" sz="1800" spc="12">
                <a:solidFill>
                  <a:srgbClr val="000000"/>
                </a:solidFill>
                <a:latin typeface="Arial Unicode"/>
                <a:ea typeface="Arial Unicode"/>
                <a:cs typeface="Arial Unicode"/>
                <a:sym typeface="Arial Unicode"/>
              </a:rPr>
              <a:t>Less likely to enter long-term residential care.</a:t>
            </a:r>
          </a:p>
          <a:p>
            <a:pPr algn="l" marL="388620" indent="-194310" lvl="1">
              <a:lnSpc>
                <a:spcPts val="2340"/>
              </a:lnSpc>
              <a:buFont typeface="Arial"/>
              <a:buChar char="•"/>
            </a:pPr>
            <a:r>
              <a:rPr lang="en-US" sz="1800" spc="12">
                <a:solidFill>
                  <a:srgbClr val="000000"/>
                </a:solidFill>
                <a:latin typeface="Arial Unicode"/>
                <a:ea typeface="Arial Unicode"/>
                <a:cs typeface="Arial Unicode"/>
                <a:sym typeface="Arial Unicode"/>
              </a:rPr>
              <a:t>Higher patient satisfaction.</a:t>
            </a:r>
          </a:p>
        </p:txBody>
      </p:sp>
      <p:sp>
        <p:nvSpPr>
          <p:cNvPr name="TextBox 27" id="27"/>
          <p:cNvSpPr txBox="true"/>
          <p:nvPr/>
        </p:nvSpPr>
        <p:spPr>
          <a:xfrm rot="0">
            <a:off x="11116306" y="2716426"/>
            <a:ext cx="3399868" cy="291465"/>
          </a:xfrm>
          <a:prstGeom prst="rect">
            <a:avLst/>
          </a:prstGeom>
        </p:spPr>
        <p:txBody>
          <a:bodyPr anchor="t" rtlCol="false" tIns="0" lIns="0" bIns="0" rIns="0">
            <a:spAutoFit/>
          </a:bodyPr>
          <a:lstStyle/>
          <a:p>
            <a:pPr algn="l">
              <a:lnSpc>
                <a:spcPts val="2340"/>
              </a:lnSpc>
              <a:spcBef>
                <a:spcPct val="0"/>
              </a:spcBef>
            </a:pPr>
            <a:r>
              <a:rPr lang="en-US" b="true" sz="1800" spc="12">
                <a:solidFill>
                  <a:srgbClr val="000000"/>
                </a:solidFill>
                <a:latin typeface="Arial Unicode Bold"/>
                <a:ea typeface="Arial Unicode Bold"/>
                <a:cs typeface="Arial Unicode Bold"/>
                <a:sym typeface="Arial Unicode Bold"/>
              </a:rPr>
              <a:t>Evidence: Norman et al. 2023</a:t>
            </a:r>
          </a:p>
        </p:txBody>
      </p:sp>
      <p:sp>
        <p:nvSpPr>
          <p:cNvPr name="TextBox 28" id="28"/>
          <p:cNvSpPr txBox="true"/>
          <p:nvPr/>
        </p:nvSpPr>
        <p:spPr>
          <a:xfrm rot="0">
            <a:off x="10944057" y="6857402"/>
            <a:ext cx="4524820" cy="291465"/>
          </a:xfrm>
          <a:prstGeom prst="rect">
            <a:avLst/>
          </a:prstGeom>
        </p:spPr>
        <p:txBody>
          <a:bodyPr anchor="t" rtlCol="false" tIns="0" lIns="0" bIns="0" rIns="0">
            <a:spAutoFit/>
          </a:bodyPr>
          <a:lstStyle/>
          <a:p>
            <a:pPr algn="l" marL="388620" indent="-194310" lvl="1">
              <a:lnSpc>
                <a:spcPts val="2340"/>
              </a:lnSpc>
              <a:buFont typeface="Arial"/>
              <a:buChar char="•"/>
            </a:pPr>
            <a:r>
              <a:rPr lang="en-US" sz="1800" spc="12">
                <a:solidFill>
                  <a:srgbClr val="000000"/>
                </a:solidFill>
                <a:latin typeface="Arial Unicode"/>
                <a:ea typeface="Arial Unicode"/>
                <a:cs typeface="Arial Unicode"/>
                <a:sym typeface="Arial Unicode"/>
              </a:rPr>
              <a:t>Greater confidence in self management.</a:t>
            </a:r>
          </a:p>
        </p:txBody>
      </p:sp>
      <p:sp>
        <p:nvSpPr>
          <p:cNvPr name="TextBox 29" id="29"/>
          <p:cNvSpPr txBox="true"/>
          <p:nvPr/>
        </p:nvSpPr>
        <p:spPr>
          <a:xfrm rot="0">
            <a:off x="10944057" y="6070637"/>
            <a:ext cx="4002894" cy="586740"/>
          </a:xfrm>
          <a:prstGeom prst="rect">
            <a:avLst/>
          </a:prstGeom>
        </p:spPr>
        <p:txBody>
          <a:bodyPr anchor="t" rtlCol="false" tIns="0" lIns="0" bIns="0" rIns="0">
            <a:spAutoFit/>
          </a:bodyPr>
          <a:lstStyle/>
          <a:p>
            <a:pPr algn="l" marL="388620" indent="-194310" lvl="1">
              <a:lnSpc>
                <a:spcPts val="2340"/>
              </a:lnSpc>
              <a:buFont typeface="Arial"/>
              <a:buChar char="•"/>
            </a:pPr>
            <a:r>
              <a:rPr lang="en-US" sz="1800" spc="12">
                <a:solidFill>
                  <a:srgbClr val="000000"/>
                </a:solidFill>
                <a:latin typeface="Arial Unicode"/>
                <a:ea typeface="Arial Unicode"/>
                <a:cs typeface="Arial Unicode"/>
                <a:sym typeface="Arial Unicode"/>
              </a:rPr>
              <a:t>Improved communication with healthcare professionals.</a:t>
            </a:r>
          </a:p>
        </p:txBody>
      </p:sp>
      <p:sp>
        <p:nvSpPr>
          <p:cNvPr name="TextBox 30" id="30"/>
          <p:cNvSpPr txBox="true"/>
          <p:nvPr/>
        </p:nvSpPr>
        <p:spPr>
          <a:xfrm rot="0">
            <a:off x="10944057" y="5497882"/>
            <a:ext cx="4162127" cy="246380"/>
          </a:xfrm>
          <a:prstGeom prst="rect">
            <a:avLst/>
          </a:prstGeom>
        </p:spPr>
        <p:txBody>
          <a:bodyPr anchor="t" rtlCol="false" tIns="0" lIns="0" bIns="0" rIns="0">
            <a:spAutoFit/>
          </a:bodyPr>
          <a:lstStyle/>
          <a:p>
            <a:pPr algn="l" marL="345439" indent="-172720" lvl="1">
              <a:lnSpc>
                <a:spcPts val="2079"/>
              </a:lnSpc>
              <a:buFont typeface="Arial"/>
              <a:buChar char="•"/>
            </a:pPr>
            <a:r>
              <a:rPr lang="en-US" sz="1599" spc="11">
                <a:solidFill>
                  <a:srgbClr val="000000"/>
                </a:solidFill>
                <a:latin typeface="Arial Unicode"/>
                <a:ea typeface="Arial Unicode"/>
                <a:cs typeface="Arial Unicode"/>
                <a:sym typeface="Arial Unicode"/>
              </a:rPr>
              <a:t>Reassurance from continuous monitoring.</a:t>
            </a:r>
          </a:p>
        </p:txBody>
      </p:sp>
      <p:sp>
        <p:nvSpPr>
          <p:cNvPr name="TextBox 31" id="31"/>
          <p:cNvSpPr txBox="true"/>
          <p:nvPr/>
        </p:nvSpPr>
        <p:spPr>
          <a:xfrm rot="0">
            <a:off x="10814793" y="5097677"/>
            <a:ext cx="2051164" cy="273733"/>
          </a:xfrm>
          <a:prstGeom prst="rect">
            <a:avLst/>
          </a:prstGeom>
        </p:spPr>
        <p:txBody>
          <a:bodyPr anchor="t" rtlCol="false" tIns="0" lIns="0" bIns="0" rIns="0">
            <a:spAutoFit/>
          </a:bodyPr>
          <a:lstStyle/>
          <a:p>
            <a:pPr algn="ctr">
              <a:lnSpc>
                <a:spcPts val="2205"/>
              </a:lnSpc>
              <a:spcBef>
                <a:spcPct val="0"/>
              </a:spcBef>
            </a:pPr>
            <a:r>
              <a:rPr lang="en-US" b="true" sz="1696" spc="11">
                <a:solidFill>
                  <a:srgbClr val="000000"/>
                </a:solidFill>
                <a:latin typeface="Arial Unicode Bold"/>
                <a:ea typeface="Arial Unicode Bold"/>
                <a:cs typeface="Arial Unicode Bold"/>
                <a:sym typeface="Arial Unicode Bold"/>
              </a:rPr>
              <a:t>Evidence: </a:t>
            </a:r>
          </a:p>
        </p:txBody>
      </p:sp>
      <p:sp>
        <p:nvSpPr>
          <p:cNvPr name="TextBox 32" id="32"/>
          <p:cNvSpPr txBox="true"/>
          <p:nvPr/>
        </p:nvSpPr>
        <p:spPr>
          <a:xfrm rot="0">
            <a:off x="12372257" y="5133975"/>
            <a:ext cx="1409892" cy="246380"/>
          </a:xfrm>
          <a:prstGeom prst="rect">
            <a:avLst/>
          </a:prstGeom>
        </p:spPr>
        <p:txBody>
          <a:bodyPr anchor="t" rtlCol="false" tIns="0" lIns="0" bIns="0" rIns="0">
            <a:spAutoFit/>
          </a:bodyPr>
          <a:lstStyle/>
          <a:p>
            <a:pPr algn="ctr">
              <a:lnSpc>
                <a:spcPts val="2079"/>
              </a:lnSpc>
              <a:spcBef>
                <a:spcPct val="0"/>
              </a:spcBef>
            </a:pPr>
            <a:r>
              <a:rPr lang="en-US" b="true" sz="1599" spc="11">
                <a:solidFill>
                  <a:srgbClr val="000000"/>
                </a:solidFill>
                <a:latin typeface="Arial Unicode Bold"/>
                <a:ea typeface="Arial Unicode Bold"/>
                <a:cs typeface="Arial Unicode Bold"/>
                <a:sym typeface="Arial Unicode Bold"/>
              </a:rPr>
              <a:t>Jaranka et al. </a:t>
            </a:r>
          </a:p>
        </p:txBody>
      </p:sp>
      <p:grpSp>
        <p:nvGrpSpPr>
          <p:cNvPr name="Group 33" id="33"/>
          <p:cNvGrpSpPr/>
          <p:nvPr/>
        </p:nvGrpSpPr>
        <p:grpSpPr>
          <a:xfrm rot="0">
            <a:off x="2187292" y="1717022"/>
            <a:ext cx="6285195" cy="976544"/>
            <a:chOff x="0" y="0"/>
            <a:chExt cx="1655360" cy="257197"/>
          </a:xfrm>
        </p:grpSpPr>
        <p:sp>
          <p:nvSpPr>
            <p:cNvPr name="Freeform 34" id="34"/>
            <p:cNvSpPr/>
            <p:nvPr/>
          </p:nvSpPr>
          <p:spPr>
            <a:xfrm flipH="false" flipV="false" rot="0">
              <a:off x="0" y="0"/>
              <a:ext cx="1655360" cy="257197"/>
            </a:xfrm>
            <a:custGeom>
              <a:avLst/>
              <a:gdLst/>
              <a:ahLst/>
              <a:cxnLst/>
              <a:rect r="r" b="b" t="t" l="l"/>
              <a:pathLst>
                <a:path h="257197" w="1655360">
                  <a:moveTo>
                    <a:pt x="8622" y="0"/>
                  </a:moveTo>
                  <a:lnTo>
                    <a:pt x="1646738" y="0"/>
                  </a:lnTo>
                  <a:cubicBezTo>
                    <a:pt x="1651500" y="0"/>
                    <a:pt x="1655360" y="3860"/>
                    <a:pt x="1655360" y="8622"/>
                  </a:cubicBezTo>
                  <a:lnTo>
                    <a:pt x="1655360" y="248574"/>
                  </a:lnTo>
                  <a:cubicBezTo>
                    <a:pt x="1655360" y="253336"/>
                    <a:pt x="1651500" y="257197"/>
                    <a:pt x="1646738" y="257197"/>
                  </a:cubicBezTo>
                  <a:lnTo>
                    <a:pt x="8622" y="257197"/>
                  </a:lnTo>
                  <a:cubicBezTo>
                    <a:pt x="3860" y="257197"/>
                    <a:pt x="0" y="253336"/>
                    <a:pt x="0" y="248574"/>
                  </a:cubicBezTo>
                  <a:lnTo>
                    <a:pt x="0" y="8622"/>
                  </a:lnTo>
                  <a:cubicBezTo>
                    <a:pt x="0" y="3860"/>
                    <a:pt x="3860" y="0"/>
                    <a:pt x="8622" y="0"/>
                  </a:cubicBezTo>
                  <a:close/>
                </a:path>
              </a:pathLst>
            </a:custGeom>
            <a:solidFill>
              <a:srgbClr val="A44F30">
                <a:alpha val="78824"/>
              </a:srgbClr>
            </a:solidFill>
          </p:spPr>
        </p:sp>
        <p:sp>
          <p:nvSpPr>
            <p:cNvPr name="TextBox 35" id="35"/>
            <p:cNvSpPr txBox="true"/>
            <p:nvPr/>
          </p:nvSpPr>
          <p:spPr>
            <a:xfrm>
              <a:off x="0" y="-19050"/>
              <a:ext cx="1655360" cy="276247"/>
            </a:xfrm>
            <a:prstGeom prst="rect">
              <a:avLst/>
            </a:prstGeom>
          </p:spPr>
          <p:txBody>
            <a:bodyPr anchor="ctr" rtlCol="false" tIns="50800" lIns="50800" bIns="50800" rIns="50800"/>
            <a:lstStyle/>
            <a:p>
              <a:pPr algn="ctr">
                <a:lnSpc>
                  <a:spcPts val="2340"/>
                </a:lnSpc>
              </a:pPr>
            </a:p>
          </p:txBody>
        </p:sp>
      </p:grpSp>
      <p:sp>
        <p:nvSpPr>
          <p:cNvPr name="TextBox 36" id="36"/>
          <p:cNvSpPr txBox="true"/>
          <p:nvPr/>
        </p:nvSpPr>
        <p:spPr>
          <a:xfrm rot="0">
            <a:off x="3330753" y="1974905"/>
            <a:ext cx="3308848" cy="494030"/>
          </a:xfrm>
          <a:prstGeom prst="rect">
            <a:avLst/>
          </a:prstGeom>
        </p:spPr>
        <p:txBody>
          <a:bodyPr anchor="t" rtlCol="false" tIns="0" lIns="0" bIns="0" rIns="0">
            <a:spAutoFit/>
          </a:bodyPr>
          <a:lstStyle/>
          <a:p>
            <a:pPr algn="ctr">
              <a:lnSpc>
                <a:spcPts val="4029"/>
              </a:lnSpc>
              <a:spcBef>
                <a:spcPct val="0"/>
              </a:spcBef>
            </a:pPr>
            <a:r>
              <a:rPr lang="en-US" b="true" sz="3099" spc="21">
                <a:solidFill>
                  <a:srgbClr val="FFFFFF"/>
                </a:solidFill>
                <a:latin typeface="Arial Unicode Bold"/>
                <a:ea typeface="Arial Unicode Bold"/>
                <a:cs typeface="Arial Unicode Bold"/>
                <a:sym typeface="Arial Unicode Bold"/>
              </a:rPr>
              <a:t>Benefits</a:t>
            </a:r>
          </a:p>
        </p:txBody>
      </p:sp>
      <p:sp>
        <p:nvSpPr>
          <p:cNvPr name="TextBox 37" id="37"/>
          <p:cNvSpPr txBox="true"/>
          <p:nvPr/>
        </p:nvSpPr>
        <p:spPr>
          <a:xfrm rot="0">
            <a:off x="3064731" y="3274591"/>
            <a:ext cx="1480698" cy="291465"/>
          </a:xfrm>
          <a:prstGeom prst="rect">
            <a:avLst/>
          </a:prstGeom>
        </p:spPr>
        <p:txBody>
          <a:bodyPr anchor="t" rtlCol="false" tIns="0" lIns="0" bIns="0" rIns="0">
            <a:spAutoFit/>
          </a:bodyPr>
          <a:lstStyle/>
          <a:p>
            <a:pPr algn="ctr">
              <a:lnSpc>
                <a:spcPts val="2340"/>
              </a:lnSpc>
              <a:spcBef>
                <a:spcPct val="0"/>
              </a:spcBef>
            </a:pPr>
            <a:r>
              <a:rPr lang="en-US" sz="1800" spc="12">
                <a:solidFill>
                  <a:srgbClr val="000000"/>
                </a:solidFill>
                <a:latin typeface="Arial Unicode"/>
                <a:ea typeface="Arial Unicode"/>
                <a:cs typeface="Arial Unicode"/>
                <a:sym typeface="Arial Unicode"/>
              </a:rPr>
              <a:t>Care at home</a:t>
            </a:r>
          </a:p>
        </p:txBody>
      </p:sp>
      <p:sp>
        <p:nvSpPr>
          <p:cNvPr name="TextBox 38" id="38"/>
          <p:cNvSpPr txBox="true"/>
          <p:nvPr/>
        </p:nvSpPr>
        <p:spPr>
          <a:xfrm rot="0">
            <a:off x="3064731" y="4066559"/>
            <a:ext cx="1624935" cy="291465"/>
          </a:xfrm>
          <a:prstGeom prst="rect">
            <a:avLst/>
          </a:prstGeom>
        </p:spPr>
        <p:txBody>
          <a:bodyPr anchor="t" rtlCol="false" tIns="0" lIns="0" bIns="0" rIns="0">
            <a:spAutoFit/>
          </a:bodyPr>
          <a:lstStyle/>
          <a:p>
            <a:pPr algn="ctr">
              <a:lnSpc>
                <a:spcPts val="2340"/>
              </a:lnSpc>
              <a:spcBef>
                <a:spcPct val="0"/>
              </a:spcBef>
            </a:pPr>
            <a:r>
              <a:rPr lang="en-US" sz="1800" spc="12">
                <a:solidFill>
                  <a:srgbClr val="000000"/>
                </a:solidFill>
                <a:latin typeface="Arial Unicode"/>
                <a:ea typeface="Arial Unicode"/>
                <a:cs typeface="Arial Unicode"/>
                <a:sym typeface="Arial Unicode"/>
              </a:rPr>
              <a:t>Independence</a:t>
            </a:r>
          </a:p>
        </p:txBody>
      </p:sp>
      <p:sp>
        <p:nvSpPr>
          <p:cNvPr name="TextBox 39" id="39"/>
          <p:cNvSpPr txBox="true"/>
          <p:nvPr/>
        </p:nvSpPr>
        <p:spPr>
          <a:xfrm rot="0">
            <a:off x="3064731" y="4766407"/>
            <a:ext cx="2850946" cy="291465"/>
          </a:xfrm>
          <a:prstGeom prst="rect">
            <a:avLst/>
          </a:prstGeom>
        </p:spPr>
        <p:txBody>
          <a:bodyPr anchor="t" rtlCol="false" tIns="0" lIns="0" bIns="0" rIns="0">
            <a:spAutoFit/>
          </a:bodyPr>
          <a:lstStyle/>
          <a:p>
            <a:pPr algn="ctr">
              <a:lnSpc>
                <a:spcPts val="2340"/>
              </a:lnSpc>
              <a:spcBef>
                <a:spcPct val="0"/>
              </a:spcBef>
            </a:pPr>
            <a:r>
              <a:rPr lang="en-US" sz="1800" spc="12">
                <a:solidFill>
                  <a:srgbClr val="000000"/>
                </a:solidFill>
                <a:latin typeface="Arial Unicode"/>
                <a:ea typeface="Arial Unicode"/>
                <a:cs typeface="Arial Unicode"/>
                <a:sym typeface="Arial Unicode"/>
              </a:rPr>
              <a:t>Daily routines maintained</a:t>
            </a:r>
          </a:p>
        </p:txBody>
      </p:sp>
      <p:sp>
        <p:nvSpPr>
          <p:cNvPr name="TextBox 40" id="40"/>
          <p:cNvSpPr txBox="true"/>
          <p:nvPr/>
        </p:nvSpPr>
        <p:spPr>
          <a:xfrm rot="0">
            <a:off x="3064731" y="5446407"/>
            <a:ext cx="2274000" cy="291465"/>
          </a:xfrm>
          <a:prstGeom prst="rect">
            <a:avLst/>
          </a:prstGeom>
        </p:spPr>
        <p:txBody>
          <a:bodyPr anchor="t" rtlCol="false" tIns="0" lIns="0" bIns="0" rIns="0">
            <a:spAutoFit/>
          </a:bodyPr>
          <a:lstStyle/>
          <a:p>
            <a:pPr algn="ctr">
              <a:lnSpc>
                <a:spcPts val="2340"/>
              </a:lnSpc>
              <a:spcBef>
                <a:spcPct val="0"/>
              </a:spcBef>
            </a:pPr>
            <a:r>
              <a:rPr lang="en-US" sz="1800" spc="12">
                <a:solidFill>
                  <a:srgbClr val="000000"/>
                </a:solidFill>
                <a:latin typeface="Arial Unicode"/>
                <a:ea typeface="Arial Unicode"/>
                <a:cs typeface="Arial Unicode"/>
                <a:sym typeface="Arial Unicode"/>
              </a:rPr>
              <a:t>Greater satisfaction</a:t>
            </a:r>
          </a:p>
        </p:txBody>
      </p:sp>
      <p:sp>
        <p:nvSpPr>
          <p:cNvPr name="TextBox 41" id="41"/>
          <p:cNvSpPr txBox="true"/>
          <p:nvPr/>
        </p:nvSpPr>
        <p:spPr>
          <a:xfrm rot="0">
            <a:off x="2925654" y="6112431"/>
            <a:ext cx="3713948" cy="291465"/>
          </a:xfrm>
          <a:prstGeom prst="rect">
            <a:avLst/>
          </a:prstGeom>
        </p:spPr>
        <p:txBody>
          <a:bodyPr anchor="t" rtlCol="false" tIns="0" lIns="0" bIns="0" rIns="0">
            <a:spAutoFit/>
          </a:bodyPr>
          <a:lstStyle/>
          <a:p>
            <a:pPr algn="ctr">
              <a:lnSpc>
                <a:spcPts val="2340"/>
              </a:lnSpc>
              <a:spcBef>
                <a:spcPct val="0"/>
              </a:spcBef>
            </a:pPr>
            <a:r>
              <a:rPr lang="en-US" sz="1800" spc="12">
                <a:solidFill>
                  <a:srgbClr val="000000"/>
                </a:solidFill>
                <a:latin typeface="Arial Unicode"/>
                <a:ea typeface="Arial Unicode"/>
                <a:cs typeface="Arial Unicode"/>
                <a:sym typeface="Arial Unicode"/>
              </a:rPr>
              <a:t>Confidence managing conditions</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5F3F5"/>
        </a:solidFill>
      </p:bgPr>
    </p:bg>
    <p:spTree>
      <p:nvGrpSpPr>
        <p:cNvPr id="1" name=""/>
        <p:cNvGrpSpPr/>
        <p:nvPr/>
      </p:nvGrpSpPr>
      <p:grpSpPr>
        <a:xfrm>
          <a:off x="0" y="0"/>
          <a:ext cx="0" cy="0"/>
          <a:chOff x="0" y="0"/>
          <a:chExt cx="0" cy="0"/>
        </a:xfrm>
      </p:grpSpPr>
      <p:grpSp>
        <p:nvGrpSpPr>
          <p:cNvPr name="Group 2" id="2"/>
          <p:cNvGrpSpPr/>
          <p:nvPr/>
        </p:nvGrpSpPr>
        <p:grpSpPr>
          <a:xfrm rot="5400000">
            <a:off x="4107904" y="1684398"/>
            <a:ext cx="464896" cy="3372033"/>
            <a:chOff x="0" y="0"/>
            <a:chExt cx="95658" cy="693834"/>
          </a:xfrm>
        </p:grpSpPr>
        <p:sp>
          <p:nvSpPr>
            <p:cNvPr name="Freeform 3" id="3"/>
            <p:cNvSpPr/>
            <p:nvPr/>
          </p:nvSpPr>
          <p:spPr>
            <a:xfrm flipH="false" flipV="false" rot="0">
              <a:off x="0" y="0"/>
              <a:ext cx="95658" cy="693834"/>
            </a:xfrm>
            <a:custGeom>
              <a:avLst/>
              <a:gdLst/>
              <a:ahLst/>
              <a:cxnLst/>
              <a:rect r="r" b="b" t="t" l="l"/>
              <a:pathLst>
                <a:path h="693834" w="95658">
                  <a:moveTo>
                    <a:pt x="0" y="0"/>
                  </a:moveTo>
                  <a:lnTo>
                    <a:pt x="95658" y="0"/>
                  </a:lnTo>
                  <a:lnTo>
                    <a:pt x="95658" y="693834"/>
                  </a:lnTo>
                  <a:lnTo>
                    <a:pt x="0" y="693834"/>
                  </a:lnTo>
                  <a:close/>
                </a:path>
              </a:pathLst>
            </a:custGeom>
            <a:solidFill>
              <a:srgbClr val="231F20">
                <a:alpha val="44706"/>
              </a:srgbClr>
            </a:solidFill>
          </p:spPr>
        </p:sp>
        <p:sp>
          <p:nvSpPr>
            <p:cNvPr name="TextBox 4" id="4"/>
            <p:cNvSpPr txBox="true"/>
            <p:nvPr/>
          </p:nvSpPr>
          <p:spPr>
            <a:xfrm>
              <a:off x="0" y="-19050"/>
              <a:ext cx="95658" cy="712884"/>
            </a:xfrm>
            <a:prstGeom prst="rect">
              <a:avLst/>
            </a:prstGeom>
          </p:spPr>
          <p:txBody>
            <a:bodyPr anchor="ctr" rtlCol="false" tIns="50800" lIns="50800" bIns="50800" rIns="50800"/>
            <a:lstStyle/>
            <a:p>
              <a:pPr algn="ctr">
                <a:lnSpc>
                  <a:spcPts val="2340"/>
                </a:lnSpc>
              </a:pPr>
            </a:p>
          </p:txBody>
        </p:sp>
      </p:grpSp>
      <p:grpSp>
        <p:nvGrpSpPr>
          <p:cNvPr name="Group 5" id="5"/>
          <p:cNvGrpSpPr/>
          <p:nvPr/>
        </p:nvGrpSpPr>
        <p:grpSpPr>
          <a:xfrm rot="5400000">
            <a:off x="2078559" y="3713743"/>
            <a:ext cx="4523587" cy="3372033"/>
            <a:chOff x="0" y="0"/>
            <a:chExt cx="930779" cy="693834"/>
          </a:xfrm>
        </p:grpSpPr>
        <p:sp>
          <p:nvSpPr>
            <p:cNvPr name="Freeform 6" id="6"/>
            <p:cNvSpPr/>
            <p:nvPr/>
          </p:nvSpPr>
          <p:spPr>
            <a:xfrm flipH="false" flipV="false" rot="0">
              <a:off x="0" y="0"/>
              <a:ext cx="930779" cy="693834"/>
            </a:xfrm>
            <a:custGeom>
              <a:avLst/>
              <a:gdLst/>
              <a:ahLst/>
              <a:cxnLst/>
              <a:rect r="r" b="b" t="t" l="l"/>
              <a:pathLst>
                <a:path h="693834" w="930779">
                  <a:moveTo>
                    <a:pt x="33427" y="0"/>
                  </a:moveTo>
                  <a:lnTo>
                    <a:pt x="897352" y="0"/>
                  </a:lnTo>
                  <a:cubicBezTo>
                    <a:pt x="906218" y="0"/>
                    <a:pt x="914720" y="3522"/>
                    <a:pt x="920989" y="9791"/>
                  </a:cubicBezTo>
                  <a:cubicBezTo>
                    <a:pt x="927257" y="16059"/>
                    <a:pt x="930779" y="24562"/>
                    <a:pt x="930779" y="33427"/>
                  </a:cubicBezTo>
                  <a:lnTo>
                    <a:pt x="930779" y="660407"/>
                  </a:lnTo>
                  <a:cubicBezTo>
                    <a:pt x="930779" y="669272"/>
                    <a:pt x="927257" y="677775"/>
                    <a:pt x="920989" y="684044"/>
                  </a:cubicBezTo>
                  <a:cubicBezTo>
                    <a:pt x="914720" y="690312"/>
                    <a:pt x="906218" y="693834"/>
                    <a:pt x="897352" y="693834"/>
                  </a:cubicBezTo>
                  <a:lnTo>
                    <a:pt x="33427" y="693834"/>
                  </a:lnTo>
                  <a:cubicBezTo>
                    <a:pt x="14966" y="693834"/>
                    <a:pt x="0" y="678868"/>
                    <a:pt x="0" y="660407"/>
                  </a:cubicBezTo>
                  <a:lnTo>
                    <a:pt x="0" y="33427"/>
                  </a:lnTo>
                  <a:cubicBezTo>
                    <a:pt x="0" y="14966"/>
                    <a:pt x="14966" y="0"/>
                    <a:pt x="33427" y="0"/>
                  </a:cubicBezTo>
                  <a:close/>
                </a:path>
              </a:pathLst>
            </a:custGeom>
            <a:solidFill>
              <a:srgbClr val="FFDDC8">
                <a:alpha val="47843"/>
              </a:srgbClr>
            </a:solidFill>
          </p:spPr>
        </p:sp>
        <p:sp>
          <p:nvSpPr>
            <p:cNvPr name="TextBox 7" id="7"/>
            <p:cNvSpPr txBox="true"/>
            <p:nvPr/>
          </p:nvSpPr>
          <p:spPr>
            <a:xfrm>
              <a:off x="0" y="-19050"/>
              <a:ext cx="930779" cy="712884"/>
            </a:xfrm>
            <a:prstGeom prst="rect">
              <a:avLst/>
            </a:prstGeom>
          </p:spPr>
          <p:txBody>
            <a:bodyPr anchor="ctr" rtlCol="false" tIns="50800" lIns="50800" bIns="50800" rIns="50800"/>
            <a:lstStyle/>
            <a:p>
              <a:pPr algn="ctr">
                <a:lnSpc>
                  <a:spcPts val="2340"/>
                </a:lnSpc>
              </a:pPr>
            </a:p>
          </p:txBody>
        </p:sp>
      </p:grpSp>
      <p:grpSp>
        <p:nvGrpSpPr>
          <p:cNvPr name="Group 8" id="8"/>
          <p:cNvGrpSpPr/>
          <p:nvPr/>
        </p:nvGrpSpPr>
        <p:grpSpPr>
          <a:xfrm rot="5400000">
            <a:off x="7450483" y="3573375"/>
            <a:ext cx="4523587" cy="3880811"/>
            <a:chOff x="0" y="0"/>
            <a:chExt cx="930779" cy="798521"/>
          </a:xfrm>
        </p:grpSpPr>
        <p:sp>
          <p:nvSpPr>
            <p:cNvPr name="Freeform 9" id="9"/>
            <p:cNvSpPr/>
            <p:nvPr/>
          </p:nvSpPr>
          <p:spPr>
            <a:xfrm flipH="false" flipV="false" rot="0">
              <a:off x="0" y="0"/>
              <a:ext cx="930779" cy="798521"/>
            </a:xfrm>
            <a:custGeom>
              <a:avLst/>
              <a:gdLst/>
              <a:ahLst/>
              <a:cxnLst/>
              <a:rect r="r" b="b" t="t" l="l"/>
              <a:pathLst>
                <a:path h="798521" w="930779">
                  <a:moveTo>
                    <a:pt x="33427" y="0"/>
                  </a:moveTo>
                  <a:lnTo>
                    <a:pt x="897352" y="0"/>
                  </a:lnTo>
                  <a:cubicBezTo>
                    <a:pt x="906218" y="0"/>
                    <a:pt x="914720" y="3522"/>
                    <a:pt x="920989" y="9791"/>
                  </a:cubicBezTo>
                  <a:cubicBezTo>
                    <a:pt x="927257" y="16059"/>
                    <a:pt x="930779" y="24562"/>
                    <a:pt x="930779" y="33427"/>
                  </a:cubicBezTo>
                  <a:lnTo>
                    <a:pt x="930779" y="765094"/>
                  </a:lnTo>
                  <a:cubicBezTo>
                    <a:pt x="930779" y="783555"/>
                    <a:pt x="915813" y="798521"/>
                    <a:pt x="897352" y="798521"/>
                  </a:cubicBezTo>
                  <a:lnTo>
                    <a:pt x="33427" y="798521"/>
                  </a:lnTo>
                  <a:cubicBezTo>
                    <a:pt x="24562" y="798521"/>
                    <a:pt x="16059" y="794999"/>
                    <a:pt x="9791" y="788730"/>
                  </a:cubicBezTo>
                  <a:cubicBezTo>
                    <a:pt x="3522" y="782462"/>
                    <a:pt x="0" y="773959"/>
                    <a:pt x="0" y="765094"/>
                  </a:cubicBezTo>
                  <a:lnTo>
                    <a:pt x="0" y="33427"/>
                  </a:lnTo>
                  <a:cubicBezTo>
                    <a:pt x="0" y="14966"/>
                    <a:pt x="14966" y="0"/>
                    <a:pt x="33427" y="0"/>
                  </a:cubicBezTo>
                  <a:close/>
                </a:path>
              </a:pathLst>
            </a:custGeom>
            <a:solidFill>
              <a:srgbClr val="FFDDC8">
                <a:alpha val="49804"/>
              </a:srgbClr>
            </a:solidFill>
          </p:spPr>
        </p:sp>
        <p:sp>
          <p:nvSpPr>
            <p:cNvPr name="TextBox 10" id="10"/>
            <p:cNvSpPr txBox="true"/>
            <p:nvPr/>
          </p:nvSpPr>
          <p:spPr>
            <a:xfrm>
              <a:off x="0" y="-19050"/>
              <a:ext cx="930779" cy="817571"/>
            </a:xfrm>
            <a:prstGeom prst="rect">
              <a:avLst/>
            </a:prstGeom>
          </p:spPr>
          <p:txBody>
            <a:bodyPr anchor="ctr" rtlCol="false" tIns="50800" lIns="50800" bIns="50800" rIns="50800"/>
            <a:lstStyle/>
            <a:p>
              <a:pPr algn="ctr">
                <a:lnSpc>
                  <a:spcPts val="2340"/>
                </a:lnSpc>
              </a:pPr>
            </a:p>
          </p:txBody>
        </p:sp>
      </p:grpSp>
      <p:sp>
        <p:nvSpPr>
          <p:cNvPr name="Freeform 11" id="11"/>
          <p:cNvSpPr/>
          <p:nvPr/>
        </p:nvSpPr>
        <p:spPr>
          <a:xfrm flipH="false" flipV="false" rot="0">
            <a:off x="2725563" y="3947798"/>
            <a:ext cx="372919" cy="372919"/>
          </a:xfrm>
          <a:custGeom>
            <a:avLst/>
            <a:gdLst/>
            <a:ahLst/>
            <a:cxnLst/>
            <a:rect r="r" b="b" t="t" l="l"/>
            <a:pathLst>
              <a:path h="372919" w="372919">
                <a:moveTo>
                  <a:pt x="0" y="0"/>
                </a:moveTo>
                <a:lnTo>
                  <a:pt x="372920" y="0"/>
                </a:lnTo>
                <a:lnTo>
                  <a:pt x="372920" y="372919"/>
                </a:lnTo>
                <a:lnTo>
                  <a:pt x="0" y="37291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2" id="12"/>
          <p:cNvSpPr/>
          <p:nvPr/>
        </p:nvSpPr>
        <p:spPr>
          <a:xfrm flipH="false" flipV="false" rot="0">
            <a:off x="2750762" y="5106034"/>
            <a:ext cx="282741" cy="332993"/>
          </a:xfrm>
          <a:custGeom>
            <a:avLst/>
            <a:gdLst/>
            <a:ahLst/>
            <a:cxnLst/>
            <a:rect r="r" b="b" t="t" l="l"/>
            <a:pathLst>
              <a:path h="332993" w="282741">
                <a:moveTo>
                  <a:pt x="0" y="0"/>
                </a:moveTo>
                <a:lnTo>
                  <a:pt x="282740" y="0"/>
                </a:lnTo>
                <a:lnTo>
                  <a:pt x="282740" y="332993"/>
                </a:lnTo>
                <a:lnTo>
                  <a:pt x="0" y="33299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3" id="13"/>
          <p:cNvSpPr/>
          <p:nvPr/>
        </p:nvSpPr>
        <p:spPr>
          <a:xfrm flipH="false" flipV="false" rot="0">
            <a:off x="2767252" y="5616671"/>
            <a:ext cx="266251" cy="360685"/>
          </a:xfrm>
          <a:custGeom>
            <a:avLst/>
            <a:gdLst/>
            <a:ahLst/>
            <a:cxnLst/>
            <a:rect r="r" b="b" t="t" l="l"/>
            <a:pathLst>
              <a:path h="360685" w="266251">
                <a:moveTo>
                  <a:pt x="0" y="0"/>
                </a:moveTo>
                <a:lnTo>
                  <a:pt x="266250" y="0"/>
                </a:lnTo>
                <a:lnTo>
                  <a:pt x="266250" y="360685"/>
                </a:lnTo>
                <a:lnTo>
                  <a:pt x="0" y="36068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4" id="14"/>
          <p:cNvSpPr/>
          <p:nvPr/>
        </p:nvSpPr>
        <p:spPr>
          <a:xfrm flipH="false" flipV="false" rot="0">
            <a:off x="2750762" y="6263106"/>
            <a:ext cx="322279" cy="322279"/>
          </a:xfrm>
          <a:custGeom>
            <a:avLst/>
            <a:gdLst/>
            <a:ahLst/>
            <a:cxnLst/>
            <a:rect r="r" b="b" t="t" l="l"/>
            <a:pathLst>
              <a:path h="322279" w="322279">
                <a:moveTo>
                  <a:pt x="0" y="0"/>
                </a:moveTo>
                <a:lnTo>
                  <a:pt x="322278" y="0"/>
                </a:lnTo>
                <a:lnTo>
                  <a:pt x="322278" y="322278"/>
                </a:lnTo>
                <a:lnTo>
                  <a:pt x="0" y="322278"/>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5" id="15"/>
          <p:cNvSpPr/>
          <p:nvPr/>
        </p:nvSpPr>
        <p:spPr>
          <a:xfrm flipH="false" flipV="false" rot="0">
            <a:off x="7911296" y="4161283"/>
            <a:ext cx="301642" cy="301642"/>
          </a:xfrm>
          <a:custGeom>
            <a:avLst/>
            <a:gdLst/>
            <a:ahLst/>
            <a:cxnLst/>
            <a:rect r="r" b="b" t="t" l="l"/>
            <a:pathLst>
              <a:path h="301642" w="301642">
                <a:moveTo>
                  <a:pt x="0" y="0"/>
                </a:moveTo>
                <a:lnTo>
                  <a:pt x="301642" y="0"/>
                </a:lnTo>
                <a:lnTo>
                  <a:pt x="301642" y="301642"/>
                </a:lnTo>
                <a:lnTo>
                  <a:pt x="0" y="301642"/>
                </a:lnTo>
                <a:lnTo>
                  <a:pt x="0" y="0"/>
                </a:lnTo>
                <a:close/>
              </a:path>
            </a:pathLst>
          </a:custGeom>
          <a:blipFill>
            <a:blip r:embed="rId10"/>
            <a:stretch>
              <a:fillRect l="0" t="0" r="0" b="0"/>
            </a:stretch>
          </a:blipFill>
        </p:spPr>
      </p:sp>
      <p:sp>
        <p:nvSpPr>
          <p:cNvPr name="Freeform 16" id="16"/>
          <p:cNvSpPr/>
          <p:nvPr/>
        </p:nvSpPr>
        <p:spPr>
          <a:xfrm flipH="false" flipV="false" rot="0">
            <a:off x="2725563" y="4557565"/>
            <a:ext cx="333137" cy="262875"/>
          </a:xfrm>
          <a:custGeom>
            <a:avLst/>
            <a:gdLst/>
            <a:ahLst/>
            <a:cxnLst/>
            <a:rect r="r" b="b" t="t" l="l"/>
            <a:pathLst>
              <a:path h="262875" w="333137">
                <a:moveTo>
                  <a:pt x="0" y="0"/>
                </a:moveTo>
                <a:lnTo>
                  <a:pt x="333137" y="0"/>
                </a:lnTo>
                <a:lnTo>
                  <a:pt x="333137" y="262875"/>
                </a:lnTo>
                <a:lnTo>
                  <a:pt x="0" y="262875"/>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17" id="17"/>
          <p:cNvSpPr/>
          <p:nvPr/>
        </p:nvSpPr>
        <p:spPr>
          <a:xfrm flipH="false" flipV="false" rot="0">
            <a:off x="7911296" y="4649677"/>
            <a:ext cx="333091" cy="289486"/>
          </a:xfrm>
          <a:custGeom>
            <a:avLst/>
            <a:gdLst/>
            <a:ahLst/>
            <a:cxnLst/>
            <a:rect r="r" b="b" t="t" l="l"/>
            <a:pathLst>
              <a:path h="289486" w="333091">
                <a:moveTo>
                  <a:pt x="0" y="0"/>
                </a:moveTo>
                <a:lnTo>
                  <a:pt x="333091" y="0"/>
                </a:lnTo>
                <a:lnTo>
                  <a:pt x="333091" y="289486"/>
                </a:lnTo>
                <a:lnTo>
                  <a:pt x="0" y="289486"/>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Freeform 18" id="18"/>
          <p:cNvSpPr/>
          <p:nvPr/>
        </p:nvSpPr>
        <p:spPr>
          <a:xfrm flipH="false" flipV="false" rot="0">
            <a:off x="7911296" y="5118384"/>
            <a:ext cx="339801" cy="308292"/>
          </a:xfrm>
          <a:custGeom>
            <a:avLst/>
            <a:gdLst/>
            <a:ahLst/>
            <a:cxnLst/>
            <a:rect r="r" b="b" t="t" l="l"/>
            <a:pathLst>
              <a:path h="308292" w="339801">
                <a:moveTo>
                  <a:pt x="0" y="0"/>
                </a:moveTo>
                <a:lnTo>
                  <a:pt x="339801" y="0"/>
                </a:lnTo>
                <a:lnTo>
                  <a:pt x="339801" y="308293"/>
                </a:lnTo>
                <a:lnTo>
                  <a:pt x="0" y="308293"/>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19" id="19"/>
          <p:cNvSpPr/>
          <p:nvPr/>
        </p:nvSpPr>
        <p:spPr>
          <a:xfrm flipH="false" flipV="false" rot="0">
            <a:off x="7939273" y="5707380"/>
            <a:ext cx="311824" cy="352888"/>
          </a:xfrm>
          <a:custGeom>
            <a:avLst/>
            <a:gdLst/>
            <a:ahLst/>
            <a:cxnLst/>
            <a:rect r="r" b="b" t="t" l="l"/>
            <a:pathLst>
              <a:path h="352888" w="311824">
                <a:moveTo>
                  <a:pt x="0" y="0"/>
                </a:moveTo>
                <a:lnTo>
                  <a:pt x="311824" y="0"/>
                </a:lnTo>
                <a:lnTo>
                  <a:pt x="311824" y="352888"/>
                </a:lnTo>
                <a:lnTo>
                  <a:pt x="0" y="352888"/>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sp>
        <p:nvSpPr>
          <p:cNvPr name="Freeform 20" id="20"/>
          <p:cNvSpPr/>
          <p:nvPr/>
        </p:nvSpPr>
        <p:spPr>
          <a:xfrm flipH="false" flipV="false" rot="0">
            <a:off x="7950506" y="6336493"/>
            <a:ext cx="300592" cy="417488"/>
          </a:xfrm>
          <a:custGeom>
            <a:avLst/>
            <a:gdLst/>
            <a:ahLst/>
            <a:cxnLst/>
            <a:rect r="r" b="b" t="t" l="l"/>
            <a:pathLst>
              <a:path h="417488" w="300592">
                <a:moveTo>
                  <a:pt x="0" y="0"/>
                </a:moveTo>
                <a:lnTo>
                  <a:pt x="300591" y="0"/>
                </a:lnTo>
                <a:lnTo>
                  <a:pt x="300591" y="417488"/>
                </a:lnTo>
                <a:lnTo>
                  <a:pt x="0" y="417488"/>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grpSp>
        <p:nvGrpSpPr>
          <p:cNvPr name="Group 21" id="21"/>
          <p:cNvGrpSpPr/>
          <p:nvPr/>
        </p:nvGrpSpPr>
        <p:grpSpPr>
          <a:xfrm rot="5400000">
            <a:off x="9444756" y="1465081"/>
            <a:ext cx="535041" cy="3880811"/>
            <a:chOff x="0" y="0"/>
            <a:chExt cx="95658" cy="693834"/>
          </a:xfrm>
        </p:grpSpPr>
        <p:sp>
          <p:nvSpPr>
            <p:cNvPr name="Freeform 22" id="22"/>
            <p:cNvSpPr/>
            <p:nvPr/>
          </p:nvSpPr>
          <p:spPr>
            <a:xfrm flipH="false" flipV="false" rot="0">
              <a:off x="0" y="0"/>
              <a:ext cx="95658" cy="693834"/>
            </a:xfrm>
            <a:custGeom>
              <a:avLst/>
              <a:gdLst/>
              <a:ahLst/>
              <a:cxnLst/>
              <a:rect r="r" b="b" t="t" l="l"/>
              <a:pathLst>
                <a:path h="693834" w="95658">
                  <a:moveTo>
                    <a:pt x="0" y="0"/>
                  </a:moveTo>
                  <a:lnTo>
                    <a:pt x="95658" y="0"/>
                  </a:lnTo>
                  <a:lnTo>
                    <a:pt x="95658" y="693834"/>
                  </a:lnTo>
                  <a:lnTo>
                    <a:pt x="0" y="693834"/>
                  </a:lnTo>
                  <a:close/>
                </a:path>
              </a:pathLst>
            </a:custGeom>
            <a:solidFill>
              <a:srgbClr val="A44F30">
                <a:alpha val="44706"/>
              </a:srgbClr>
            </a:solidFill>
          </p:spPr>
        </p:sp>
        <p:sp>
          <p:nvSpPr>
            <p:cNvPr name="TextBox 23" id="23"/>
            <p:cNvSpPr txBox="true"/>
            <p:nvPr/>
          </p:nvSpPr>
          <p:spPr>
            <a:xfrm>
              <a:off x="0" y="-19050"/>
              <a:ext cx="95658" cy="712884"/>
            </a:xfrm>
            <a:prstGeom prst="rect">
              <a:avLst/>
            </a:prstGeom>
          </p:spPr>
          <p:txBody>
            <a:bodyPr anchor="ctr" rtlCol="false" tIns="50800" lIns="50800" bIns="50800" rIns="50800"/>
            <a:lstStyle/>
            <a:p>
              <a:pPr algn="ctr">
                <a:lnSpc>
                  <a:spcPts val="2340"/>
                </a:lnSpc>
              </a:pPr>
            </a:p>
          </p:txBody>
        </p:sp>
      </p:grpSp>
      <p:sp>
        <p:nvSpPr>
          <p:cNvPr name="Freeform 24" id="24"/>
          <p:cNvSpPr/>
          <p:nvPr/>
        </p:nvSpPr>
        <p:spPr>
          <a:xfrm flipH="false" flipV="false" rot="0">
            <a:off x="0" y="0"/>
            <a:ext cx="549153" cy="549153"/>
          </a:xfrm>
          <a:custGeom>
            <a:avLst/>
            <a:gdLst/>
            <a:ahLst/>
            <a:cxnLst/>
            <a:rect r="r" b="b" t="t" l="l"/>
            <a:pathLst>
              <a:path h="549153" w="549153">
                <a:moveTo>
                  <a:pt x="0" y="0"/>
                </a:moveTo>
                <a:lnTo>
                  <a:pt x="549153" y="0"/>
                </a:lnTo>
                <a:lnTo>
                  <a:pt x="549153" y="549153"/>
                </a:lnTo>
                <a:lnTo>
                  <a:pt x="0" y="549153"/>
                </a:lnTo>
                <a:lnTo>
                  <a:pt x="0" y="0"/>
                </a:lnTo>
                <a:close/>
              </a:path>
            </a:pathLst>
          </a:custGeom>
          <a:blipFill>
            <a:blip r:embed="rId21">
              <a:extLst>
                <a:ext uri="{96DAC541-7B7A-43D3-8B79-37D633B846F1}">
                  <asvg:svgBlip xmlns:asvg="http://schemas.microsoft.com/office/drawing/2016/SVG/main" r:embed="rId22"/>
                </a:ext>
              </a:extLst>
            </a:blip>
            <a:stretch>
              <a:fillRect l="0" t="0" r="0" b="0"/>
            </a:stretch>
          </a:blipFill>
        </p:spPr>
      </p:sp>
      <p:sp>
        <p:nvSpPr>
          <p:cNvPr name="Freeform 25" id="25"/>
          <p:cNvSpPr/>
          <p:nvPr/>
        </p:nvSpPr>
        <p:spPr>
          <a:xfrm flipH="false" flipV="false" rot="0">
            <a:off x="11824132" y="428943"/>
            <a:ext cx="6158909" cy="8169579"/>
          </a:xfrm>
          <a:custGeom>
            <a:avLst/>
            <a:gdLst/>
            <a:ahLst/>
            <a:cxnLst/>
            <a:rect r="r" b="b" t="t" l="l"/>
            <a:pathLst>
              <a:path h="8169579" w="6158909">
                <a:moveTo>
                  <a:pt x="0" y="0"/>
                </a:moveTo>
                <a:lnTo>
                  <a:pt x="6158909" y="0"/>
                </a:lnTo>
                <a:lnTo>
                  <a:pt x="6158909" y="8169579"/>
                </a:lnTo>
                <a:lnTo>
                  <a:pt x="0" y="8169579"/>
                </a:lnTo>
                <a:lnTo>
                  <a:pt x="0" y="0"/>
                </a:lnTo>
                <a:close/>
              </a:path>
            </a:pathLst>
          </a:custGeom>
          <a:blipFill>
            <a:blip r:embed="rId23"/>
            <a:stretch>
              <a:fillRect l="0" t="-1618" r="-24152" b="-2377"/>
            </a:stretch>
          </a:blipFill>
        </p:spPr>
      </p:sp>
      <p:sp>
        <p:nvSpPr>
          <p:cNvPr name="TextBox 26" id="26"/>
          <p:cNvSpPr txBox="true"/>
          <p:nvPr/>
        </p:nvSpPr>
        <p:spPr>
          <a:xfrm rot="0">
            <a:off x="2479812" y="1143063"/>
            <a:ext cx="4159790" cy="802259"/>
          </a:xfrm>
          <a:prstGeom prst="rect">
            <a:avLst/>
          </a:prstGeom>
        </p:spPr>
        <p:txBody>
          <a:bodyPr anchor="t" rtlCol="false" tIns="0" lIns="0" bIns="0" rIns="0">
            <a:spAutoFit/>
          </a:bodyPr>
          <a:lstStyle/>
          <a:p>
            <a:pPr algn="l">
              <a:lnSpc>
                <a:spcPts val="6447"/>
              </a:lnSpc>
            </a:pPr>
          </a:p>
        </p:txBody>
      </p:sp>
      <p:sp>
        <p:nvSpPr>
          <p:cNvPr name="TextBox 27" id="27"/>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28" id="28"/>
          <p:cNvSpPr txBox="true"/>
          <p:nvPr/>
        </p:nvSpPr>
        <p:spPr>
          <a:xfrm rot="0">
            <a:off x="12469993" y="2169533"/>
            <a:ext cx="9525" cy="580390"/>
          </a:xfrm>
          <a:prstGeom prst="rect">
            <a:avLst/>
          </a:prstGeom>
        </p:spPr>
        <p:txBody>
          <a:bodyPr anchor="t" rtlCol="false" tIns="0" lIns="0" bIns="0" rIns="0">
            <a:spAutoFit/>
          </a:bodyPr>
          <a:lstStyle/>
          <a:p>
            <a:pPr algn="ctr">
              <a:lnSpc>
                <a:spcPts val="4759"/>
              </a:lnSpc>
            </a:pPr>
          </a:p>
        </p:txBody>
      </p:sp>
      <p:sp>
        <p:nvSpPr>
          <p:cNvPr name="TextBox 29" id="29"/>
          <p:cNvSpPr txBox="true"/>
          <p:nvPr/>
        </p:nvSpPr>
        <p:spPr>
          <a:xfrm rot="0">
            <a:off x="9139238" y="1897698"/>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30" id="30"/>
          <p:cNvSpPr txBox="true"/>
          <p:nvPr/>
        </p:nvSpPr>
        <p:spPr>
          <a:xfrm rot="0">
            <a:off x="1028700" y="1044893"/>
            <a:ext cx="15839621" cy="838835"/>
          </a:xfrm>
          <a:prstGeom prst="rect">
            <a:avLst/>
          </a:prstGeom>
        </p:spPr>
        <p:txBody>
          <a:bodyPr anchor="t" rtlCol="false" tIns="0" lIns="0" bIns="0" rIns="0">
            <a:spAutoFit/>
          </a:bodyPr>
          <a:lstStyle/>
          <a:p>
            <a:pPr algn="ctr">
              <a:lnSpc>
                <a:spcPts val="6760"/>
              </a:lnSpc>
              <a:spcBef>
                <a:spcPct val="0"/>
              </a:spcBef>
            </a:pPr>
          </a:p>
        </p:txBody>
      </p:sp>
      <p:sp>
        <p:nvSpPr>
          <p:cNvPr name="TextBox 31" id="31"/>
          <p:cNvSpPr txBox="true"/>
          <p:nvPr/>
        </p:nvSpPr>
        <p:spPr>
          <a:xfrm rot="0">
            <a:off x="1228952" y="1397373"/>
            <a:ext cx="15839621" cy="838835"/>
          </a:xfrm>
          <a:prstGeom prst="rect">
            <a:avLst/>
          </a:prstGeom>
        </p:spPr>
        <p:txBody>
          <a:bodyPr anchor="t" rtlCol="false" tIns="0" lIns="0" bIns="0" rIns="0">
            <a:spAutoFit/>
          </a:bodyPr>
          <a:lstStyle/>
          <a:p>
            <a:pPr algn="ctr">
              <a:lnSpc>
                <a:spcPts val="6760"/>
              </a:lnSpc>
              <a:spcBef>
                <a:spcPct val="0"/>
              </a:spcBef>
            </a:pPr>
          </a:p>
        </p:txBody>
      </p:sp>
      <p:sp>
        <p:nvSpPr>
          <p:cNvPr name="TextBox 32" id="32"/>
          <p:cNvSpPr txBox="true"/>
          <p:nvPr/>
        </p:nvSpPr>
        <p:spPr>
          <a:xfrm rot="0">
            <a:off x="4575513" y="381318"/>
            <a:ext cx="7608435" cy="654050"/>
          </a:xfrm>
          <a:prstGeom prst="rect">
            <a:avLst/>
          </a:prstGeom>
        </p:spPr>
        <p:txBody>
          <a:bodyPr anchor="t" rtlCol="false" tIns="0" lIns="0" bIns="0" rIns="0">
            <a:spAutoFit/>
          </a:bodyPr>
          <a:lstStyle/>
          <a:p>
            <a:pPr algn="ctr">
              <a:lnSpc>
                <a:spcPts val="5200"/>
              </a:lnSpc>
              <a:spcBef>
                <a:spcPct val="0"/>
              </a:spcBef>
            </a:pPr>
            <a:r>
              <a:rPr lang="en-US" b="true" sz="4000" spc="28">
                <a:solidFill>
                  <a:srgbClr val="000000"/>
                </a:solidFill>
                <a:latin typeface="Arial Unicode Bold"/>
                <a:ea typeface="Arial Unicode Bold"/>
                <a:cs typeface="Arial Unicode Bold"/>
                <a:sym typeface="Arial Unicode Bold"/>
              </a:rPr>
              <a:t>Challenges Evaluation</a:t>
            </a:r>
          </a:p>
        </p:txBody>
      </p:sp>
      <p:sp>
        <p:nvSpPr>
          <p:cNvPr name="TextBox 33" id="33"/>
          <p:cNvSpPr txBox="true"/>
          <p:nvPr/>
        </p:nvSpPr>
        <p:spPr>
          <a:xfrm rot="0">
            <a:off x="3202250" y="3232937"/>
            <a:ext cx="2190601" cy="291465"/>
          </a:xfrm>
          <a:prstGeom prst="rect">
            <a:avLst/>
          </a:prstGeom>
        </p:spPr>
        <p:txBody>
          <a:bodyPr anchor="t" rtlCol="false" tIns="0" lIns="0" bIns="0" rIns="0">
            <a:spAutoFit/>
          </a:bodyPr>
          <a:lstStyle/>
          <a:p>
            <a:pPr algn="ctr">
              <a:lnSpc>
                <a:spcPts val="2339"/>
              </a:lnSpc>
              <a:spcBef>
                <a:spcPct val="0"/>
              </a:spcBef>
            </a:pPr>
            <a:r>
              <a:rPr lang="en-US" b="true" sz="1799" spc="12">
                <a:solidFill>
                  <a:srgbClr val="000000"/>
                </a:solidFill>
                <a:latin typeface="Arial Unicode Bold"/>
                <a:ea typeface="Arial Unicode Bold"/>
                <a:cs typeface="Arial Unicode Bold"/>
                <a:sym typeface="Arial Unicode Bold"/>
              </a:rPr>
              <a:t>Service  Challenges</a:t>
            </a:r>
          </a:p>
        </p:txBody>
      </p:sp>
      <p:sp>
        <p:nvSpPr>
          <p:cNvPr name="TextBox 34" id="34"/>
          <p:cNvSpPr txBox="true"/>
          <p:nvPr/>
        </p:nvSpPr>
        <p:spPr>
          <a:xfrm rot="0">
            <a:off x="3160750" y="6229985"/>
            <a:ext cx="2452539" cy="291465"/>
          </a:xfrm>
          <a:prstGeom prst="rect">
            <a:avLst/>
          </a:prstGeom>
        </p:spPr>
        <p:txBody>
          <a:bodyPr anchor="t" rtlCol="false" tIns="0" lIns="0" bIns="0" rIns="0">
            <a:spAutoFit/>
          </a:bodyPr>
          <a:lstStyle/>
          <a:p>
            <a:pPr algn="ctr">
              <a:lnSpc>
                <a:spcPts val="2339"/>
              </a:lnSpc>
              <a:spcBef>
                <a:spcPct val="0"/>
              </a:spcBef>
            </a:pPr>
            <a:r>
              <a:rPr lang="en-US" sz="1799" spc="12">
                <a:solidFill>
                  <a:srgbClr val="000000"/>
                </a:solidFill>
                <a:latin typeface="Arial Unicode"/>
                <a:ea typeface="Arial Unicode"/>
                <a:cs typeface="Arial Unicode"/>
                <a:sym typeface="Arial Unicode"/>
              </a:rPr>
              <a:t>Long-term sustainability</a:t>
            </a:r>
          </a:p>
        </p:txBody>
      </p:sp>
      <p:sp>
        <p:nvSpPr>
          <p:cNvPr name="TextBox 35" id="35"/>
          <p:cNvSpPr txBox="true"/>
          <p:nvPr/>
        </p:nvSpPr>
        <p:spPr>
          <a:xfrm rot="0">
            <a:off x="3185056" y="5688330"/>
            <a:ext cx="1605688" cy="291465"/>
          </a:xfrm>
          <a:prstGeom prst="rect">
            <a:avLst/>
          </a:prstGeom>
        </p:spPr>
        <p:txBody>
          <a:bodyPr anchor="t" rtlCol="false" tIns="0" lIns="0" bIns="0" rIns="0">
            <a:spAutoFit/>
          </a:bodyPr>
          <a:lstStyle/>
          <a:p>
            <a:pPr algn="ctr">
              <a:lnSpc>
                <a:spcPts val="2339"/>
              </a:lnSpc>
              <a:spcBef>
                <a:spcPct val="0"/>
              </a:spcBef>
            </a:pPr>
            <a:r>
              <a:rPr lang="en-US" sz="1799" spc="12">
                <a:solidFill>
                  <a:srgbClr val="000000"/>
                </a:solidFill>
                <a:latin typeface="Arial Unicode"/>
                <a:ea typeface="Arial Unicode"/>
                <a:cs typeface="Arial Unicode"/>
                <a:sym typeface="Arial Unicode"/>
              </a:rPr>
              <a:t>Data protection</a:t>
            </a:r>
          </a:p>
        </p:txBody>
      </p:sp>
      <p:sp>
        <p:nvSpPr>
          <p:cNvPr name="TextBox 36" id="36"/>
          <p:cNvSpPr txBox="true"/>
          <p:nvPr/>
        </p:nvSpPr>
        <p:spPr>
          <a:xfrm rot="0">
            <a:off x="3185056" y="5083793"/>
            <a:ext cx="1286079" cy="291465"/>
          </a:xfrm>
          <a:prstGeom prst="rect">
            <a:avLst/>
          </a:prstGeom>
        </p:spPr>
        <p:txBody>
          <a:bodyPr anchor="t" rtlCol="false" tIns="0" lIns="0" bIns="0" rIns="0">
            <a:spAutoFit/>
          </a:bodyPr>
          <a:lstStyle/>
          <a:p>
            <a:pPr algn="ctr">
              <a:lnSpc>
                <a:spcPts val="2340"/>
              </a:lnSpc>
              <a:spcBef>
                <a:spcPct val="0"/>
              </a:spcBef>
            </a:pPr>
            <a:r>
              <a:rPr lang="en-US" sz="1800" spc="12">
                <a:solidFill>
                  <a:srgbClr val="000000"/>
                </a:solidFill>
                <a:latin typeface="Arial Unicode"/>
                <a:ea typeface="Arial Unicode"/>
                <a:cs typeface="Arial Unicode"/>
                <a:sym typeface="Arial Unicode"/>
              </a:rPr>
              <a:t>governance </a:t>
            </a:r>
          </a:p>
        </p:txBody>
      </p:sp>
      <p:sp>
        <p:nvSpPr>
          <p:cNvPr name="TextBox 37" id="37"/>
          <p:cNvSpPr txBox="true"/>
          <p:nvPr/>
        </p:nvSpPr>
        <p:spPr>
          <a:xfrm rot="0">
            <a:off x="3171019" y="4538515"/>
            <a:ext cx="2067967" cy="291465"/>
          </a:xfrm>
          <a:prstGeom prst="rect">
            <a:avLst/>
          </a:prstGeom>
        </p:spPr>
        <p:txBody>
          <a:bodyPr anchor="t" rtlCol="false" tIns="0" lIns="0" bIns="0" rIns="0">
            <a:spAutoFit/>
          </a:bodyPr>
          <a:lstStyle/>
          <a:p>
            <a:pPr algn="ctr">
              <a:lnSpc>
                <a:spcPts val="2339"/>
              </a:lnSpc>
              <a:spcBef>
                <a:spcPct val="0"/>
              </a:spcBef>
            </a:pPr>
            <a:r>
              <a:rPr lang="en-US" sz="1799" spc="12">
                <a:solidFill>
                  <a:srgbClr val="000000"/>
                </a:solidFill>
                <a:latin typeface="Arial Unicode"/>
                <a:ea typeface="Arial Unicode"/>
                <a:cs typeface="Arial Unicode"/>
                <a:sym typeface="Arial Unicode"/>
              </a:rPr>
              <a:t>Digital infrastructure</a:t>
            </a:r>
          </a:p>
        </p:txBody>
      </p:sp>
      <p:sp>
        <p:nvSpPr>
          <p:cNvPr name="TextBox 38" id="38"/>
          <p:cNvSpPr txBox="true"/>
          <p:nvPr/>
        </p:nvSpPr>
        <p:spPr>
          <a:xfrm rot="0">
            <a:off x="3185056" y="4056199"/>
            <a:ext cx="1934416" cy="291465"/>
          </a:xfrm>
          <a:prstGeom prst="rect">
            <a:avLst/>
          </a:prstGeom>
        </p:spPr>
        <p:txBody>
          <a:bodyPr anchor="t" rtlCol="false" tIns="0" lIns="0" bIns="0" rIns="0">
            <a:spAutoFit/>
          </a:bodyPr>
          <a:lstStyle/>
          <a:p>
            <a:pPr algn="ctr">
              <a:lnSpc>
                <a:spcPts val="2339"/>
              </a:lnSpc>
              <a:spcBef>
                <a:spcPct val="0"/>
              </a:spcBef>
            </a:pPr>
            <a:r>
              <a:rPr lang="en-US" sz="1799" spc="12">
                <a:solidFill>
                  <a:srgbClr val="000000"/>
                </a:solidFill>
                <a:latin typeface="Arial Unicode"/>
                <a:ea typeface="Arial Unicode"/>
                <a:cs typeface="Arial Unicode"/>
                <a:sym typeface="Arial Unicode"/>
              </a:rPr>
              <a:t>Workforce training</a:t>
            </a:r>
          </a:p>
        </p:txBody>
      </p:sp>
      <p:sp>
        <p:nvSpPr>
          <p:cNvPr name="TextBox 39" id="39"/>
          <p:cNvSpPr txBox="true"/>
          <p:nvPr/>
        </p:nvSpPr>
        <p:spPr>
          <a:xfrm rot="0">
            <a:off x="8377737" y="4209770"/>
            <a:ext cx="1703659" cy="273685"/>
          </a:xfrm>
          <a:prstGeom prst="rect">
            <a:avLst/>
          </a:prstGeom>
        </p:spPr>
        <p:txBody>
          <a:bodyPr anchor="t" rtlCol="false" tIns="0" lIns="0" bIns="0" rIns="0">
            <a:spAutoFit/>
          </a:bodyPr>
          <a:lstStyle/>
          <a:p>
            <a:pPr algn="l">
              <a:lnSpc>
                <a:spcPts val="2209"/>
              </a:lnSpc>
              <a:spcBef>
                <a:spcPct val="0"/>
              </a:spcBef>
            </a:pPr>
            <a:r>
              <a:rPr lang="en-US" sz="1699" spc="11">
                <a:solidFill>
                  <a:srgbClr val="000000"/>
                </a:solidFill>
                <a:latin typeface="Arial Unicode"/>
                <a:ea typeface="Arial Unicode"/>
                <a:cs typeface="Arial Unicode"/>
                <a:sym typeface="Arial Unicode"/>
              </a:rPr>
              <a:t>Digital exclusion</a:t>
            </a:r>
          </a:p>
        </p:txBody>
      </p:sp>
      <p:sp>
        <p:nvSpPr>
          <p:cNvPr name="TextBox 40" id="40"/>
          <p:cNvSpPr txBox="true"/>
          <p:nvPr/>
        </p:nvSpPr>
        <p:spPr>
          <a:xfrm rot="0">
            <a:off x="8377737" y="4597755"/>
            <a:ext cx="1703659" cy="291465"/>
          </a:xfrm>
          <a:prstGeom prst="rect">
            <a:avLst/>
          </a:prstGeom>
        </p:spPr>
        <p:txBody>
          <a:bodyPr anchor="t" rtlCol="false" tIns="0" lIns="0" bIns="0" rIns="0">
            <a:spAutoFit/>
          </a:bodyPr>
          <a:lstStyle/>
          <a:p>
            <a:pPr algn="l">
              <a:lnSpc>
                <a:spcPts val="2339"/>
              </a:lnSpc>
              <a:spcBef>
                <a:spcPct val="0"/>
              </a:spcBef>
            </a:pPr>
            <a:r>
              <a:rPr lang="en-US" sz="1799" spc="12">
                <a:solidFill>
                  <a:srgbClr val="000000"/>
                </a:solidFill>
                <a:latin typeface="Arial Unicode"/>
                <a:ea typeface="Arial Unicode"/>
                <a:cs typeface="Arial Unicode"/>
                <a:sym typeface="Arial Unicode"/>
              </a:rPr>
              <a:t>internet access </a:t>
            </a:r>
          </a:p>
        </p:txBody>
      </p:sp>
      <p:sp>
        <p:nvSpPr>
          <p:cNvPr name="TextBox 41" id="41"/>
          <p:cNvSpPr txBox="true"/>
          <p:nvPr/>
        </p:nvSpPr>
        <p:spPr>
          <a:xfrm rot="0">
            <a:off x="8379731" y="5066013"/>
            <a:ext cx="1456250" cy="291465"/>
          </a:xfrm>
          <a:prstGeom prst="rect">
            <a:avLst/>
          </a:prstGeom>
        </p:spPr>
        <p:txBody>
          <a:bodyPr anchor="t" rtlCol="false" tIns="0" lIns="0" bIns="0" rIns="0">
            <a:spAutoFit/>
          </a:bodyPr>
          <a:lstStyle/>
          <a:p>
            <a:pPr algn="l">
              <a:lnSpc>
                <a:spcPts val="2339"/>
              </a:lnSpc>
              <a:spcBef>
                <a:spcPct val="0"/>
              </a:spcBef>
            </a:pPr>
            <a:r>
              <a:rPr lang="en-US" sz="1799" spc="12">
                <a:solidFill>
                  <a:srgbClr val="000000"/>
                </a:solidFill>
                <a:latin typeface="Arial Unicode"/>
                <a:ea typeface="Arial Unicode"/>
                <a:cs typeface="Arial Unicode"/>
                <a:sym typeface="Arial Unicode"/>
              </a:rPr>
              <a:t>Digital literacy</a:t>
            </a:r>
          </a:p>
        </p:txBody>
      </p:sp>
      <p:sp>
        <p:nvSpPr>
          <p:cNvPr name="TextBox 42" id="42"/>
          <p:cNvSpPr txBox="true"/>
          <p:nvPr/>
        </p:nvSpPr>
        <p:spPr>
          <a:xfrm rot="0">
            <a:off x="8377737" y="5580929"/>
            <a:ext cx="2222190" cy="586740"/>
          </a:xfrm>
          <a:prstGeom prst="rect">
            <a:avLst/>
          </a:prstGeom>
        </p:spPr>
        <p:txBody>
          <a:bodyPr anchor="t" rtlCol="false" tIns="0" lIns="0" bIns="0" rIns="0">
            <a:spAutoFit/>
          </a:bodyPr>
          <a:lstStyle/>
          <a:p>
            <a:pPr algn="l">
              <a:lnSpc>
                <a:spcPts val="2339"/>
              </a:lnSpc>
              <a:spcBef>
                <a:spcPct val="0"/>
              </a:spcBef>
            </a:pPr>
            <a:r>
              <a:rPr lang="en-US" sz="1799" spc="12">
                <a:solidFill>
                  <a:srgbClr val="000000"/>
                </a:solidFill>
                <a:latin typeface="Arial Unicode"/>
                <a:ea typeface="Arial Unicode"/>
                <a:cs typeface="Arial Unicode"/>
                <a:sym typeface="Arial Unicode"/>
              </a:rPr>
              <a:t>Preference for face to face care</a:t>
            </a:r>
          </a:p>
        </p:txBody>
      </p:sp>
      <p:sp>
        <p:nvSpPr>
          <p:cNvPr name="TextBox 43" id="43"/>
          <p:cNvSpPr txBox="true"/>
          <p:nvPr/>
        </p:nvSpPr>
        <p:spPr>
          <a:xfrm rot="0">
            <a:off x="8365397" y="6317443"/>
            <a:ext cx="2494995" cy="586740"/>
          </a:xfrm>
          <a:prstGeom prst="rect">
            <a:avLst/>
          </a:prstGeom>
        </p:spPr>
        <p:txBody>
          <a:bodyPr anchor="t" rtlCol="false" tIns="0" lIns="0" bIns="0" rIns="0">
            <a:spAutoFit/>
          </a:bodyPr>
          <a:lstStyle/>
          <a:p>
            <a:pPr algn="l">
              <a:lnSpc>
                <a:spcPts val="2339"/>
              </a:lnSpc>
              <a:spcBef>
                <a:spcPct val="0"/>
              </a:spcBef>
            </a:pPr>
            <a:r>
              <a:rPr lang="en-US" sz="1799" spc="12">
                <a:solidFill>
                  <a:srgbClr val="000000"/>
                </a:solidFill>
                <a:latin typeface="Arial Unicode"/>
                <a:ea typeface="Arial Unicode"/>
                <a:cs typeface="Arial Unicode"/>
                <a:sym typeface="Arial Unicode"/>
              </a:rPr>
              <a:t>Increased responsibility for family carers</a:t>
            </a:r>
          </a:p>
        </p:txBody>
      </p:sp>
      <p:sp>
        <p:nvSpPr>
          <p:cNvPr name="TextBox 44" id="44"/>
          <p:cNvSpPr txBox="true"/>
          <p:nvPr/>
        </p:nvSpPr>
        <p:spPr>
          <a:xfrm rot="0">
            <a:off x="8721090" y="3215157"/>
            <a:ext cx="2229781" cy="291465"/>
          </a:xfrm>
          <a:prstGeom prst="rect">
            <a:avLst/>
          </a:prstGeom>
        </p:spPr>
        <p:txBody>
          <a:bodyPr anchor="t" rtlCol="false" tIns="0" lIns="0" bIns="0" rIns="0">
            <a:spAutoFit/>
          </a:bodyPr>
          <a:lstStyle/>
          <a:p>
            <a:pPr algn="ctr">
              <a:lnSpc>
                <a:spcPts val="2340"/>
              </a:lnSpc>
              <a:spcBef>
                <a:spcPct val="0"/>
              </a:spcBef>
            </a:pPr>
            <a:r>
              <a:rPr lang="en-US" b="true" sz="1800" spc="12">
                <a:solidFill>
                  <a:srgbClr val="000000"/>
                </a:solidFill>
                <a:latin typeface="Arial Unicode Bold"/>
                <a:ea typeface="Arial Unicode Bold"/>
                <a:cs typeface="Arial Unicode Bold"/>
                <a:sym typeface="Arial Unicode Bold"/>
              </a:rPr>
              <a:t>Patient Challenges</a:t>
            </a:r>
          </a:p>
        </p:txBody>
      </p:sp>
      <p:sp>
        <p:nvSpPr>
          <p:cNvPr name="TextBox 45" id="45"/>
          <p:cNvSpPr txBox="true"/>
          <p:nvPr/>
        </p:nvSpPr>
        <p:spPr>
          <a:xfrm rot="0">
            <a:off x="387387" y="9415200"/>
            <a:ext cx="17900613" cy="600354"/>
          </a:xfrm>
          <a:prstGeom prst="rect">
            <a:avLst/>
          </a:prstGeom>
        </p:spPr>
        <p:txBody>
          <a:bodyPr anchor="t" rtlCol="false" tIns="0" lIns="0" bIns="0" rIns="0">
            <a:spAutoFit/>
          </a:bodyPr>
          <a:lstStyle/>
          <a:p>
            <a:pPr algn="ctr">
              <a:lnSpc>
                <a:spcPts val="2396"/>
              </a:lnSpc>
              <a:spcBef>
                <a:spcPct val="0"/>
              </a:spcBef>
            </a:pPr>
            <a:r>
              <a:rPr lang="en-US" b="true" sz="1843" spc="12">
                <a:solidFill>
                  <a:srgbClr val="000000"/>
                </a:solidFill>
                <a:latin typeface="Arial Unicode Bold"/>
                <a:ea typeface="Arial Unicode Bold"/>
                <a:cs typeface="Arial Unicode Bold"/>
                <a:sym typeface="Arial Unicode Bold"/>
              </a:rPr>
              <a:t>Overall, the evidence suggests that RPM and Virtual Wards improve healthcare delivery, although continued investment, workforce development and evaluation are needed for long-term success.</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5F3F5"/>
        </a:solidFill>
      </p:bgPr>
    </p:bg>
    <p:spTree>
      <p:nvGrpSpPr>
        <p:cNvPr id="1" name=""/>
        <p:cNvGrpSpPr/>
        <p:nvPr/>
      </p:nvGrpSpPr>
      <p:grpSpPr>
        <a:xfrm>
          <a:off x="0" y="0"/>
          <a:ext cx="0" cy="0"/>
          <a:chOff x="0" y="0"/>
          <a:chExt cx="0" cy="0"/>
        </a:xfrm>
      </p:grpSpPr>
      <p:sp>
        <p:nvSpPr>
          <p:cNvPr name="TextBox 2" id="2"/>
          <p:cNvSpPr txBox="true"/>
          <p:nvPr/>
        </p:nvSpPr>
        <p:spPr>
          <a:xfrm rot="0">
            <a:off x="2479812" y="1143063"/>
            <a:ext cx="4159790" cy="802259"/>
          </a:xfrm>
          <a:prstGeom prst="rect">
            <a:avLst/>
          </a:prstGeom>
        </p:spPr>
        <p:txBody>
          <a:bodyPr anchor="t" rtlCol="false" tIns="0" lIns="0" bIns="0" rIns="0">
            <a:spAutoFit/>
          </a:bodyPr>
          <a:lstStyle/>
          <a:p>
            <a:pPr algn="l">
              <a:lnSpc>
                <a:spcPts val="6447"/>
              </a:lnSpc>
            </a:pPr>
          </a:p>
        </p:txBody>
      </p:sp>
      <p:sp>
        <p:nvSpPr>
          <p:cNvPr name="TextBox 3" id="3"/>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4" id="4"/>
          <p:cNvSpPr txBox="true"/>
          <p:nvPr/>
        </p:nvSpPr>
        <p:spPr>
          <a:xfrm rot="0">
            <a:off x="12469993" y="2169533"/>
            <a:ext cx="9525" cy="580390"/>
          </a:xfrm>
          <a:prstGeom prst="rect">
            <a:avLst/>
          </a:prstGeom>
        </p:spPr>
        <p:txBody>
          <a:bodyPr anchor="t" rtlCol="false" tIns="0" lIns="0" bIns="0" rIns="0">
            <a:spAutoFit/>
          </a:bodyPr>
          <a:lstStyle/>
          <a:p>
            <a:pPr algn="ctr">
              <a:lnSpc>
                <a:spcPts val="4759"/>
              </a:lnSpc>
            </a:pPr>
          </a:p>
        </p:txBody>
      </p:sp>
      <p:sp>
        <p:nvSpPr>
          <p:cNvPr name="TextBox 5" id="5"/>
          <p:cNvSpPr txBox="true"/>
          <p:nvPr/>
        </p:nvSpPr>
        <p:spPr>
          <a:xfrm rot="0">
            <a:off x="1028700" y="1044893"/>
            <a:ext cx="15839621" cy="838835"/>
          </a:xfrm>
          <a:prstGeom prst="rect">
            <a:avLst/>
          </a:prstGeom>
        </p:spPr>
        <p:txBody>
          <a:bodyPr anchor="t" rtlCol="false" tIns="0" lIns="0" bIns="0" rIns="0">
            <a:spAutoFit/>
          </a:bodyPr>
          <a:lstStyle/>
          <a:p>
            <a:pPr algn="ctr">
              <a:lnSpc>
                <a:spcPts val="6760"/>
              </a:lnSpc>
              <a:spcBef>
                <a:spcPct val="0"/>
              </a:spcBef>
            </a:pPr>
          </a:p>
        </p:txBody>
      </p:sp>
      <p:grpSp>
        <p:nvGrpSpPr>
          <p:cNvPr name="Group 6" id="6"/>
          <p:cNvGrpSpPr/>
          <p:nvPr/>
        </p:nvGrpSpPr>
        <p:grpSpPr>
          <a:xfrm rot="5400000">
            <a:off x="1706223" y="3371475"/>
            <a:ext cx="6499823" cy="4605825"/>
            <a:chOff x="0" y="0"/>
            <a:chExt cx="1711887" cy="1213057"/>
          </a:xfrm>
        </p:grpSpPr>
        <p:sp>
          <p:nvSpPr>
            <p:cNvPr name="Freeform 7" id="7"/>
            <p:cNvSpPr/>
            <p:nvPr/>
          </p:nvSpPr>
          <p:spPr>
            <a:xfrm flipH="false" flipV="false" rot="0">
              <a:off x="0" y="0"/>
              <a:ext cx="1711887" cy="1213057"/>
            </a:xfrm>
            <a:custGeom>
              <a:avLst/>
              <a:gdLst/>
              <a:ahLst/>
              <a:cxnLst/>
              <a:rect r="r" b="b" t="t" l="l"/>
              <a:pathLst>
                <a:path h="1213057" w="1711887">
                  <a:moveTo>
                    <a:pt x="48835" y="0"/>
                  </a:moveTo>
                  <a:lnTo>
                    <a:pt x="1663052" y="0"/>
                  </a:lnTo>
                  <a:cubicBezTo>
                    <a:pt x="1676004" y="0"/>
                    <a:pt x="1688426" y="5145"/>
                    <a:pt x="1697584" y="14303"/>
                  </a:cubicBezTo>
                  <a:cubicBezTo>
                    <a:pt x="1706742" y="23462"/>
                    <a:pt x="1711887" y="35883"/>
                    <a:pt x="1711887" y="48835"/>
                  </a:cubicBezTo>
                  <a:lnTo>
                    <a:pt x="1711887" y="1164222"/>
                  </a:lnTo>
                  <a:cubicBezTo>
                    <a:pt x="1711887" y="1191193"/>
                    <a:pt x="1690023" y="1213057"/>
                    <a:pt x="1663052" y="1213057"/>
                  </a:cubicBezTo>
                  <a:lnTo>
                    <a:pt x="48835" y="1213057"/>
                  </a:lnTo>
                  <a:cubicBezTo>
                    <a:pt x="21864" y="1213057"/>
                    <a:pt x="0" y="1191193"/>
                    <a:pt x="0" y="1164222"/>
                  </a:cubicBezTo>
                  <a:lnTo>
                    <a:pt x="0" y="48835"/>
                  </a:lnTo>
                  <a:cubicBezTo>
                    <a:pt x="0" y="35883"/>
                    <a:pt x="5145" y="23462"/>
                    <a:pt x="14303" y="14303"/>
                  </a:cubicBezTo>
                  <a:cubicBezTo>
                    <a:pt x="23462" y="5145"/>
                    <a:pt x="35883" y="0"/>
                    <a:pt x="48835" y="0"/>
                  </a:cubicBezTo>
                  <a:close/>
                </a:path>
              </a:pathLst>
            </a:custGeom>
            <a:solidFill>
              <a:srgbClr val="FFDDC8">
                <a:alpha val="52941"/>
              </a:srgbClr>
            </a:solidFill>
          </p:spPr>
        </p:sp>
        <p:sp>
          <p:nvSpPr>
            <p:cNvPr name="TextBox 8" id="8"/>
            <p:cNvSpPr txBox="true"/>
            <p:nvPr/>
          </p:nvSpPr>
          <p:spPr>
            <a:xfrm>
              <a:off x="0" y="-19050"/>
              <a:ext cx="1711887" cy="1232107"/>
            </a:xfrm>
            <a:prstGeom prst="rect">
              <a:avLst/>
            </a:prstGeom>
          </p:spPr>
          <p:txBody>
            <a:bodyPr anchor="ctr" rtlCol="false" tIns="50800" lIns="50800" bIns="50800" rIns="50800"/>
            <a:lstStyle/>
            <a:p>
              <a:pPr algn="ctr">
                <a:lnSpc>
                  <a:spcPts val="2340"/>
                </a:lnSpc>
              </a:pPr>
            </a:p>
          </p:txBody>
        </p:sp>
      </p:grpSp>
      <p:grpSp>
        <p:nvGrpSpPr>
          <p:cNvPr name="Group 9" id="9"/>
          <p:cNvGrpSpPr/>
          <p:nvPr/>
        </p:nvGrpSpPr>
        <p:grpSpPr>
          <a:xfrm rot="-10800000">
            <a:off x="2653222" y="1800828"/>
            <a:ext cx="4605825" cy="870759"/>
            <a:chOff x="0" y="0"/>
            <a:chExt cx="1213057" cy="229336"/>
          </a:xfrm>
        </p:grpSpPr>
        <p:sp>
          <p:nvSpPr>
            <p:cNvPr name="Freeform 10" id="10"/>
            <p:cNvSpPr/>
            <p:nvPr/>
          </p:nvSpPr>
          <p:spPr>
            <a:xfrm flipH="false" flipV="false" rot="0">
              <a:off x="0" y="0"/>
              <a:ext cx="1213057" cy="229336"/>
            </a:xfrm>
            <a:custGeom>
              <a:avLst/>
              <a:gdLst/>
              <a:ahLst/>
              <a:cxnLst/>
              <a:rect r="r" b="b" t="t" l="l"/>
              <a:pathLst>
                <a:path h="229336" w="1213057">
                  <a:moveTo>
                    <a:pt x="0" y="0"/>
                  </a:moveTo>
                  <a:lnTo>
                    <a:pt x="1213057" y="0"/>
                  </a:lnTo>
                  <a:lnTo>
                    <a:pt x="1213057" y="229336"/>
                  </a:lnTo>
                  <a:lnTo>
                    <a:pt x="0" y="229336"/>
                  </a:lnTo>
                  <a:close/>
                </a:path>
              </a:pathLst>
            </a:custGeom>
            <a:solidFill>
              <a:srgbClr val="A44F30">
                <a:alpha val="52941"/>
              </a:srgbClr>
            </a:solidFill>
          </p:spPr>
        </p:sp>
        <p:sp>
          <p:nvSpPr>
            <p:cNvPr name="TextBox 11" id="11"/>
            <p:cNvSpPr txBox="true"/>
            <p:nvPr/>
          </p:nvSpPr>
          <p:spPr>
            <a:xfrm>
              <a:off x="0" y="-19050"/>
              <a:ext cx="1213057" cy="248386"/>
            </a:xfrm>
            <a:prstGeom prst="rect">
              <a:avLst/>
            </a:prstGeom>
          </p:spPr>
          <p:txBody>
            <a:bodyPr anchor="ctr" rtlCol="false" tIns="50800" lIns="50800" bIns="50800" rIns="50800"/>
            <a:lstStyle/>
            <a:p>
              <a:pPr algn="ctr">
                <a:lnSpc>
                  <a:spcPts val="2340"/>
                </a:lnSpc>
              </a:pPr>
            </a:p>
          </p:txBody>
        </p:sp>
      </p:grpSp>
      <p:grpSp>
        <p:nvGrpSpPr>
          <p:cNvPr name="Group 12" id="12"/>
          <p:cNvGrpSpPr/>
          <p:nvPr/>
        </p:nvGrpSpPr>
        <p:grpSpPr>
          <a:xfrm rot="5400000">
            <a:off x="9475475" y="3430725"/>
            <a:ext cx="6499823" cy="4981547"/>
            <a:chOff x="0" y="0"/>
            <a:chExt cx="1711887" cy="1312012"/>
          </a:xfrm>
        </p:grpSpPr>
        <p:sp>
          <p:nvSpPr>
            <p:cNvPr name="Freeform 13" id="13"/>
            <p:cNvSpPr/>
            <p:nvPr/>
          </p:nvSpPr>
          <p:spPr>
            <a:xfrm flipH="false" flipV="false" rot="0">
              <a:off x="0" y="0"/>
              <a:ext cx="1711887" cy="1312012"/>
            </a:xfrm>
            <a:custGeom>
              <a:avLst/>
              <a:gdLst/>
              <a:ahLst/>
              <a:cxnLst/>
              <a:rect r="r" b="b" t="t" l="l"/>
              <a:pathLst>
                <a:path h="1312012" w="1711887">
                  <a:moveTo>
                    <a:pt x="48835" y="0"/>
                  </a:moveTo>
                  <a:lnTo>
                    <a:pt x="1663052" y="0"/>
                  </a:lnTo>
                  <a:cubicBezTo>
                    <a:pt x="1676004" y="0"/>
                    <a:pt x="1688426" y="5145"/>
                    <a:pt x="1697584" y="14303"/>
                  </a:cubicBezTo>
                  <a:cubicBezTo>
                    <a:pt x="1706742" y="23462"/>
                    <a:pt x="1711887" y="35883"/>
                    <a:pt x="1711887" y="48835"/>
                  </a:cubicBezTo>
                  <a:lnTo>
                    <a:pt x="1711887" y="1263177"/>
                  </a:lnTo>
                  <a:cubicBezTo>
                    <a:pt x="1711887" y="1290148"/>
                    <a:pt x="1690023" y="1312012"/>
                    <a:pt x="1663052" y="1312012"/>
                  </a:cubicBezTo>
                  <a:lnTo>
                    <a:pt x="48835" y="1312012"/>
                  </a:lnTo>
                  <a:cubicBezTo>
                    <a:pt x="35883" y="1312012"/>
                    <a:pt x="23462" y="1306867"/>
                    <a:pt x="14303" y="1297709"/>
                  </a:cubicBezTo>
                  <a:cubicBezTo>
                    <a:pt x="5145" y="1288551"/>
                    <a:pt x="0" y="1276129"/>
                    <a:pt x="0" y="1263177"/>
                  </a:cubicBezTo>
                  <a:lnTo>
                    <a:pt x="0" y="48835"/>
                  </a:lnTo>
                  <a:cubicBezTo>
                    <a:pt x="0" y="35883"/>
                    <a:pt x="5145" y="23462"/>
                    <a:pt x="14303" y="14303"/>
                  </a:cubicBezTo>
                  <a:cubicBezTo>
                    <a:pt x="23462" y="5145"/>
                    <a:pt x="35883" y="0"/>
                    <a:pt x="48835" y="0"/>
                  </a:cubicBezTo>
                  <a:close/>
                </a:path>
              </a:pathLst>
            </a:custGeom>
            <a:solidFill>
              <a:srgbClr val="FFDDC8">
                <a:alpha val="52941"/>
              </a:srgbClr>
            </a:solidFill>
          </p:spPr>
        </p:sp>
        <p:sp>
          <p:nvSpPr>
            <p:cNvPr name="TextBox 14" id="14"/>
            <p:cNvSpPr txBox="true"/>
            <p:nvPr/>
          </p:nvSpPr>
          <p:spPr>
            <a:xfrm>
              <a:off x="0" y="-19050"/>
              <a:ext cx="1711887" cy="1331062"/>
            </a:xfrm>
            <a:prstGeom prst="rect">
              <a:avLst/>
            </a:prstGeom>
          </p:spPr>
          <p:txBody>
            <a:bodyPr anchor="ctr" rtlCol="false" tIns="50800" lIns="50800" bIns="50800" rIns="50800"/>
            <a:lstStyle/>
            <a:p>
              <a:pPr algn="ctr">
                <a:lnSpc>
                  <a:spcPts val="2340"/>
                </a:lnSpc>
              </a:pPr>
            </a:p>
          </p:txBody>
        </p:sp>
      </p:grpSp>
      <p:grpSp>
        <p:nvGrpSpPr>
          <p:cNvPr name="Group 15" id="15"/>
          <p:cNvGrpSpPr/>
          <p:nvPr/>
        </p:nvGrpSpPr>
        <p:grpSpPr>
          <a:xfrm rot="-10800000">
            <a:off x="10234612" y="2129375"/>
            <a:ext cx="4981547" cy="896773"/>
            <a:chOff x="0" y="0"/>
            <a:chExt cx="1312012" cy="236187"/>
          </a:xfrm>
        </p:grpSpPr>
        <p:sp>
          <p:nvSpPr>
            <p:cNvPr name="Freeform 16" id="16"/>
            <p:cNvSpPr/>
            <p:nvPr/>
          </p:nvSpPr>
          <p:spPr>
            <a:xfrm flipH="false" flipV="false" rot="0">
              <a:off x="0" y="0"/>
              <a:ext cx="1312012" cy="236187"/>
            </a:xfrm>
            <a:custGeom>
              <a:avLst/>
              <a:gdLst/>
              <a:ahLst/>
              <a:cxnLst/>
              <a:rect r="r" b="b" t="t" l="l"/>
              <a:pathLst>
                <a:path h="236187" w="1312012">
                  <a:moveTo>
                    <a:pt x="0" y="0"/>
                  </a:moveTo>
                  <a:lnTo>
                    <a:pt x="1312012" y="0"/>
                  </a:lnTo>
                  <a:lnTo>
                    <a:pt x="1312012" y="236187"/>
                  </a:lnTo>
                  <a:lnTo>
                    <a:pt x="0" y="236187"/>
                  </a:lnTo>
                  <a:close/>
                </a:path>
              </a:pathLst>
            </a:custGeom>
            <a:solidFill>
              <a:srgbClr val="A44F30">
                <a:alpha val="52941"/>
              </a:srgbClr>
            </a:solidFill>
          </p:spPr>
        </p:sp>
        <p:sp>
          <p:nvSpPr>
            <p:cNvPr name="TextBox 17" id="17"/>
            <p:cNvSpPr txBox="true"/>
            <p:nvPr/>
          </p:nvSpPr>
          <p:spPr>
            <a:xfrm>
              <a:off x="0" y="-19050"/>
              <a:ext cx="1312012" cy="255237"/>
            </a:xfrm>
            <a:prstGeom prst="rect">
              <a:avLst/>
            </a:prstGeom>
          </p:spPr>
          <p:txBody>
            <a:bodyPr anchor="ctr" rtlCol="false" tIns="50800" lIns="50800" bIns="50800" rIns="50800"/>
            <a:lstStyle/>
            <a:p>
              <a:pPr algn="ctr">
                <a:lnSpc>
                  <a:spcPts val="2340"/>
                </a:lnSpc>
              </a:pPr>
            </a:p>
          </p:txBody>
        </p:sp>
      </p:grpSp>
      <p:sp>
        <p:nvSpPr>
          <p:cNvPr name="Freeform 18" id="18"/>
          <p:cNvSpPr/>
          <p:nvPr/>
        </p:nvSpPr>
        <p:spPr>
          <a:xfrm flipH="false" flipV="false" rot="0">
            <a:off x="2653222" y="3394895"/>
            <a:ext cx="248676" cy="257090"/>
          </a:xfrm>
          <a:custGeom>
            <a:avLst/>
            <a:gdLst/>
            <a:ahLst/>
            <a:cxnLst/>
            <a:rect r="r" b="b" t="t" l="l"/>
            <a:pathLst>
              <a:path h="257090" w="248676">
                <a:moveTo>
                  <a:pt x="0" y="0"/>
                </a:moveTo>
                <a:lnTo>
                  <a:pt x="248677" y="0"/>
                </a:lnTo>
                <a:lnTo>
                  <a:pt x="248677" y="257091"/>
                </a:lnTo>
                <a:lnTo>
                  <a:pt x="0" y="25709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9" id="19"/>
          <p:cNvSpPr txBox="true"/>
          <p:nvPr/>
        </p:nvSpPr>
        <p:spPr>
          <a:xfrm rot="0">
            <a:off x="9139238" y="1897698"/>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20" id="20"/>
          <p:cNvSpPr txBox="true"/>
          <p:nvPr/>
        </p:nvSpPr>
        <p:spPr>
          <a:xfrm rot="0">
            <a:off x="3591399" y="323278"/>
            <a:ext cx="11496180" cy="654050"/>
          </a:xfrm>
          <a:prstGeom prst="rect">
            <a:avLst/>
          </a:prstGeom>
        </p:spPr>
        <p:txBody>
          <a:bodyPr anchor="t" rtlCol="false" tIns="0" lIns="0" bIns="0" rIns="0">
            <a:spAutoFit/>
          </a:bodyPr>
          <a:lstStyle/>
          <a:p>
            <a:pPr algn="ctr">
              <a:lnSpc>
                <a:spcPts val="5200"/>
              </a:lnSpc>
              <a:spcBef>
                <a:spcPct val="0"/>
              </a:spcBef>
            </a:pPr>
            <a:r>
              <a:rPr lang="en-US" b="true" sz="4000" spc="28">
                <a:solidFill>
                  <a:srgbClr val="000000"/>
                </a:solidFill>
                <a:latin typeface="Arial Unicode Bold"/>
                <a:ea typeface="Arial Unicode Bold"/>
                <a:cs typeface="Arial Unicode Bold"/>
                <a:sym typeface="Arial Unicode Bold"/>
              </a:rPr>
              <a:t>Conclusion and Recommendations</a:t>
            </a:r>
          </a:p>
        </p:txBody>
      </p:sp>
      <p:sp>
        <p:nvSpPr>
          <p:cNvPr name="TextBox 21" id="21"/>
          <p:cNvSpPr txBox="true"/>
          <p:nvPr/>
        </p:nvSpPr>
        <p:spPr>
          <a:xfrm rot="0">
            <a:off x="3272667" y="1974905"/>
            <a:ext cx="3366934" cy="494030"/>
          </a:xfrm>
          <a:prstGeom prst="rect">
            <a:avLst/>
          </a:prstGeom>
        </p:spPr>
        <p:txBody>
          <a:bodyPr anchor="t" rtlCol="false" tIns="0" lIns="0" bIns="0" rIns="0">
            <a:spAutoFit/>
          </a:bodyPr>
          <a:lstStyle/>
          <a:p>
            <a:pPr algn="ctr">
              <a:lnSpc>
                <a:spcPts val="4029"/>
              </a:lnSpc>
              <a:spcBef>
                <a:spcPct val="0"/>
              </a:spcBef>
            </a:pPr>
            <a:r>
              <a:rPr lang="en-US" b="true" sz="3099" spc="21">
                <a:solidFill>
                  <a:srgbClr val="000000"/>
                </a:solidFill>
                <a:latin typeface="Arial Unicode Bold"/>
                <a:ea typeface="Arial Unicode Bold"/>
                <a:cs typeface="Arial Unicode Bold"/>
                <a:sym typeface="Arial Unicode Bold"/>
              </a:rPr>
              <a:t>Conclusions </a:t>
            </a:r>
          </a:p>
        </p:txBody>
      </p:sp>
      <p:sp>
        <p:nvSpPr>
          <p:cNvPr name="TextBox 22" id="22"/>
          <p:cNvSpPr txBox="true"/>
          <p:nvPr/>
        </p:nvSpPr>
        <p:spPr>
          <a:xfrm rot="0">
            <a:off x="11025188" y="2231763"/>
            <a:ext cx="3709872" cy="494030"/>
          </a:xfrm>
          <a:prstGeom prst="rect">
            <a:avLst/>
          </a:prstGeom>
        </p:spPr>
        <p:txBody>
          <a:bodyPr anchor="t" rtlCol="false" tIns="0" lIns="0" bIns="0" rIns="0">
            <a:spAutoFit/>
          </a:bodyPr>
          <a:lstStyle/>
          <a:p>
            <a:pPr algn="ctr">
              <a:lnSpc>
                <a:spcPts val="4029"/>
              </a:lnSpc>
              <a:spcBef>
                <a:spcPct val="0"/>
              </a:spcBef>
            </a:pPr>
            <a:r>
              <a:rPr lang="en-US" b="true" sz="3099" spc="21">
                <a:solidFill>
                  <a:srgbClr val="000000"/>
                </a:solidFill>
                <a:latin typeface="Arial Unicode Bold"/>
                <a:ea typeface="Arial Unicode Bold"/>
                <a:cs typeface="Arial Unicode Bold"/>
                <a:sym typeface="Arial Unicode Bold"/>
              </a:rPr>
              <a:t>Recommendations</a:t>
            </a:r>
          </a:p>
        </p:txBody>
      </p:sp>
      <p:sp>
        <p:nvSpPr>
          <p:cNvPr name="TextBox 23" id="23"/>
          <p:cNvSpPr txBox="true"/>
          <p:nvPr/>
        </p:nvSpPr>
        <p:spPr>
          <a:xfrm rot="0">
            <a:off x="3005844" y="3330948"/>
            <a:ext cx="3633758" cy="2731770"/>
          </a:xfrm>
          <a:prstGeom prst="rect">
            <a:avLst/>
          </a:prstGeom>
        </p:spPr>
        <p:txBody>
          <a:bodyPr anchor="t" rtlCol="false" tIns="0" lIns="0" bIns="0" rIns="0">
            <a:spAutoFit/>
          </a:bodyPr>
          <a:lstStyle/>
          <a:p>
            <a:pPr algn="l">
              <a:lnSpc>
                <a:spcPts val="3119"/>
              </a:lnSpc>
            </a:pPr>
            <a:r>
              <a:rPr lang="en-US" sz="2399" spc="16">
                <a:solidFill>
                  <a:srgbClr val="000000"/>
                </a:solidFill>
                <a:latin typeface="Arial Unicode"/>
                <a:ea typeface="Arial Unicode"/>
                <a:cs typeface="Arial Unicode"/>
                <a:sym typeface="Arial Unicode"/>
              </a:rPr>
              <a:t>RPM is transforming NHS care.</a:t>
            </a:r>
          </a:p>
          <a:p>
            <a:pPr algn="l">
              <a:lnSpc>
                <a:spcPts val="3119"/>
              </a:lnSpc>
            </a:pPr>
            <a:r>
              <a:rPr lang="en-US" sz="2399" spc="16">
                <a:solidFill>
                  <a:srgbClr val="000000"/>
                </a:solidFill>
                <a:latin typeface="Arial Unicode"/>
                <a:ea typeface="Arial Unicode"/>
                <a:cs typeface="Arial Unicode"/>
                <a:sym typeface="Arial Unicode"/>
              </a:rPr>
              <a:t>Improves service delivery.</a:t>
            </a:r>
          </a:p>
          <a:p>
            <a:pPr algn="l">
              <a:lnSpc>
                <a:spcPts val="3119"/>
              </a:lnSpc>
            </a:pPr>
            <a:r>
              <a:rPr lang="en-US" sz="2399" spc="16">
                <a:solidFill>
                  <a:srgbClr val="000000"/>
                </a:solidFill>
                <a:latin typeface="Arial Unicode"/>
                <a:ea typeface="Arial Unicode"/>
                <a:cs typeface="Arial Unicode"/>
                <a:sym typeface="Arial Unicode"/>
              </a:rPr>
              <a:t>Improves patient outcomes.</a:t>
            </a:r>
          </a:p>
          <a:p>
            <a:pPr algn="l">
              <a:lnSpc>
                <a:spcPts val="3119"/>
              </a:lnSpc>
            </a:pPr>
            <a:r>
              <a:rPr lang="en-US" sz="2399" spc="16">
                <a:solidFill>
                  <a:srgbClr val="000000"/>
                </a:solidFill>
                <a:latin typeface="Arial Unicode"/>
                <a:ea typeface="Arial Unicode"/>
                <a:cs typeface="Arial Unicode"/>
                <a:sym typeface="Arial Unicode"/>
              </a:rPr>
              <a:t>Supports earlier intervention.</a:t>
            </a:r>
          </a:p>
        </p:txBody>
      </p:sp>
      <p:sp>
        <p:nvSpPr>
          <p:cNvPr name="TextBox 24" id="24"/>
          <p:cNvSpPr txBox="true"/>
          <p:nvPr/>
        </p:nvSpPr>
        <p:spPr>
          <a:xfrm rot="0">
            <a:off x="10720628" y="3330948"/>
            <a:ext cx="4578330" cy="1560289"/>
          </a:xfrm>
          <a:prstGeom prst="rect">
            <a:avLst/>
          </a:prstGeom>
        </p:spPr>
        <p:txBody>
          <a:bodyPr anchor="t" rtlCol="false" tIns="0" lIns="0" bIns="0" rIns="0">
            <a:spAutoFit/>
          </a:bodyPr>
          <a:lstStyle/>
          <a:p>
            <a:pPr algn="l">
              <a:lnSpc>
                <a:spcPts val="3110"/>
              </a:lnSpc>
            </a:pPr>
            <a:r>
              <a:rPr lang="en-US" sz="2392" spc="16">
                <a:solidFill>
                  <a:srgbClr val="000000"/>
                </a:solidFill>
                <a:latin typeface="Arial Unicode"/>
                <a:ea typeface="Arial Unicode"/>
                <a:cs typeface="Arial Unicode"/>
                <a:sym typeface="Arial Unicode"/>
              </a:rPr>
              <a:t>Continue investing in digital infrastructure.</a:t>
            </a:r>
          </a:p>
          <a:p>
            <a:pPr algn="l">
              <a:lnSpc>
                <a:spcPts val="3110"/>
              </a:lnSpc>
            </a:pPr>
            <a:r>
              <a:rPr lang="en-US" sz="2392" spc="16">
                <a:solidFill>
                  <a:srgbClr val="000000"/>
                </a:solidFill>
                <a:latin typeface="Arial Unicode"/>
                <a:ea typeface="Arial Unicode"/>
                <a:cs typeface="Arial Unicode"/>
                <a:sym typeface="Arial Unicode"/>
              </a:rPr>
              <a:t>Improve staff training.</a:t>
            </a:r>
          </a:p>
          <a:p>
            <a:pPr algn="l">
              <a:lnSpc>
                <a:spcPts val="3110"/>
              </a:lnSpc>
            </a:pPr>
          </a:p>
        </p:txBody>
      </p:sp>
      <p:sp>
        <p:nvSpPr>
          <p:cNvPr name="Freeform 25" id="25"/>
          <p:cNvSpPr/>
          <p:nvPr/>
        </p:nvSpPr>
        <p:spPr>
          <a:xfrm flipH="false" flipV="false" rot="0">
            <a:off x="2653222" y="4204925"/>
            <a:ext cx="248676" cy="257090"/>
          </a:xfrm>
          <a:custGeom>
            <a:avLst/>
            <a:gdLst/>
            <a:ahLst/>
            <a:cxnLst/>
            <a:rect r="r" b="b" t="t" l="l"/>
            <a:pathLst>
              <a:path h="257090" w="248676">
                <a:moveTo>
                  <a:pt x="0" y="0"/>
                </a:moveTo>
                <a:lnTo>
                  <a:pt x="248677" y="0"/>
                </a:lnTo>
                <a:lnTo>
                  <a:pt x="248677" y="257090"/>
                </a:lnTo>
                <a:lnTo>
                  <a:pt x="0" y="2570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6" id="26"/>
          <p:cNvSpPr/>
          <p:nvPr/>
        </p:nvSpPr>
        <p:spPr>
          <a:xfrm flipH="false" flipV="false" rot="0">
            <a:off x="2653222" y="5750588"/>
            <a:ext cx="248676" cy="257090"/>
          </a:xfrm>
          <a:custGeom>
            <a:avLst/>
            <a:gdLst/>
            <a:ahLst/>
            <a:cxnLst/>
            <a:rect r="r" b="b" t="t" l="l"/>
            <a:pathLst>
              <a:path h="257090" w="248676">
                <a:moveTo>
                  <a:pt x="0" y="0"/>
                </a:moveTo>
                <a:lnTo>
                  <a:pt x="248677" y="0"/>
                </a:lnTo>
                <a:lnTo>
                  <a:pt x="248677" y="257090"/>
                </a:lnTo>
                <a:lnTo>
                  <a:pt x="0" y="2570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7" id="27"/>
          <p:cNvSpPr/>
          <p:nvPr/>
        </p:nvSpPr>
        <p:spPr>
          <a:xfrm flipH="false" flipV="false" rot="0">
            <a:off x="2653222" y="4979474"/>
            <a:ext cx="248676" cy="257090"/>
          </a:xfrm>
          <a:custGeom>
            <a:avLst/>
            <a:gdLst/>
            <a:ahLst/>
            <a:cxnLst/>
            <a:rect r="r" b="b" t="t" l="l"/>
            <a:pathLst>
              <a:path h="257090" w="248676">
                <a:moveTo>
                  <a:pt x="0" y="0"/>
                </a:moveTo>
                <a:lnTo>
                  <a:pt x="248677" y="0"/>
                </a:lnTo>
                <a:lnTo>
                  <a:pt x="248677" y="257090"/>
                </a:lnTo>
                <a:lnTo>
                  <a:pt x="0" y="2570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8" id="28"/>
          <p:cNvSpPr/>
          <p:nvPr/>
        </p:nvSpPr>
        <p:spPr>
          <a:xfrm flipH="false" flipV="false" rot="0">
            <a:off x="10317411" y="3394895"/>
            <a:ext cx="248676" cy="257090"/>
          </a:xfrm>
          <a:custGeom>
            <a:avLst/>
            <a:gdLst/>
            <a:ahLst/>
            <a:cxnLst/>
            <a:rect r="r" b="b" t="t" l="l"/>
            <a:pathLst>
              <a:path h="257090" w="248676">
                <a:moveTo>
                  <a:pt x="0" y="0"/>
                </a:moveTo>
                <a:lnTo>
                  <a:pt x="248677" y="0"/>
                </a:lnTo>
                <a:lnTo>
                  <a:pt x="248677" y="257091"/>
                </a:lnTo>
                <a:lnTo>
                  <a:pt x="0" y="25709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9" id="29"/>
          <p:cNvSpPr/>
          <p:nvPr/>
        </p:nvSpPr>
        <p:spPr>
          <a:xfrm flipH="false" flipV="false" rot="0">
            <a:off x="10317411" y="4204925"/>
            <a:ext cx="248676" cy="257090"/>
          </a:xfrm>
          <a:custGeom>
            <a:avLst/>
            <a:gdLst/>
            <a:ahLst/>
            <a:cxnLst/>
            <a:rect r="r" b="b" t="t" l="l"/>
            <a:pathLst>
              <a:path h="257090" w="248676">
                <a:moveTo>
                  <a:pt x="0" y="0"/>
                </a:moveTo>
                <a:lnTo>
                  <a:pt x="248677" y="0"/>
                </a:lnTo>
                <a:lnTo>
                  <a:pt x="248677" y="257090"/>
                </a:lnTo>
                <a:lnTo>
                  <a:pt x="0" y="2570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0" id="30"/>
          <p:cNvSpPr/>
          <p:nvPr/>
        </p:nvSpPr>
        <p:spPr>
          <a:xfrm flipH="false" flipV="false" rot="0">
            <a:off x="10317411" y="4886410"/>
            <a:ext cx="248676" cy="257090"/>
          </a:xfrm>
          <a:custGeom>
            <a:avLst/>
            <a:gdLst/>
            <a:ahLst/>
            <a:cxnLst/>
            <a:rect r="r" b="b" t="t" l="l"/>
            <a:pathLst>
              <a:path h="257090" w="248676">
                <a:moveTo>
                  <a:pt x="0" y="0"/>
                </a:moveTo>
                <a:lnTo>
                  <a:pt x="248677" y="0"/>
                </a:lnTo>
                <a:lnTo>
                  <a:pt x="248677" y="257090"/>
                </a:lnTo>
                <a:lnTo>
                  <a:pt x="0" y="2570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1" id="31"/>
          <p:cNvSpPr txBox="true"/>
          <p:nvPr/>
        </p:nvSpPr>
        <p:spPr>
          <a:xfrm rot="0">
            <a:off x="10720628" y="4770877"/>
            <a:ext cx="3425130" cy="388620"/>
          </a:xfrm>
          <a:prstGeom prst="rect">
            <a:avLst/>
          </a:prstGeom>
        </p:spPr>
        <p:txBody>
          <a:bodyPr anchor="t" rtlCol="false" tIns="0" lIns="0" bIns="0" rIns="0">
            <a:spAutoFit/>
          </a:bodyPr>
          <a:lstStyle/>
          <a:p>
            <a:pPr algn="ctr">
              <a:lnSpc>
                <a:spcPts val="3119"/>
              </a:lnSpc>
              <a:spcBef>
                <a:spcPct val="0"/>
              </a:spcBef>
            </a:pPr>
            <a:r>
              <a:rPr lang="en-US" sz="2399" spc="16">
                <a:solidFill>
                  <a:srgbClr val="000000"/>
                </a:solidFill>
                <a:latin typeface="Arial Unicode"/>
                <a:ea typeface="Arial Unicode"/>
                <a:cs typeface="Arial Unicode"/>
                <a:sym typeface="Arial Unicode"/>
              </a:rPr>
              <a:t>Reduce digital exclusion.</a:t>
            </a:r>
          </a:p>
        </p:txBody>
      </p:sp>
      <p:sp>
        <p:nvSpPr>
          <p:cNvPr name="Freeform 32" id="32"/>
          <p:cNvSpPr/>
          <p:nvPr/>
        </p:nvSpPr>
        <p:spPr>
          <a:xfrm flipH="false" flipV="false" rot="0">
            <a:off x="10317411" y="5572125"/>
            <a:ext cx="248676" cy="257090"/>
          </a:xfrm>
          <a:custGeom>
            <a:avLst/>
            <a:gdLst/>
            <a:ahLst/>
            <a:cxnLst/>
            <a:rect r="r" b="b" t="t" l="l"/>
            <a:pathLst>
              <a:path h="257090" w="248676">
                <a:moveTo>
                  <a:pt x="0" y="0"/>
                </a:moveTo>
                <a:lnTo>
                  <a:pt x="248677" y="0"/>
                </a:lnTo>
                <a:lnTo>
                  <a:pt x="248677" y="257090"/>
                </a:lnTo>
                <a:lnTo>
                  <a:pt x="0" y="2570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3" id="33"/>
          <p:cNvSpPr txBox="true"/>
          <p:nvPr/>
        </p:nvSpPr>
        <p:spPr>
          <a:xfrm rot="0">
            <a:off x="10767211" y="5363527"/>
            <a:ext cx="2613720" cy="388620"/>
          </a:xfrm>
          <a:prstGeom prst="rect">
            <a:avLst/>
          </a:prstGeom>
        </p:spPr>
        <p:txBody>
          <a:bodyPr anchor="t" rtlCol="false" tIns="0" lIns="0" bIns="0" rIns="0">
            <a:spAutoFit/>
          </a:bodyPr>
          <a:lstStyle/>
          <a:p>
            <a:pPr algn="ctr">
              <a:lnSpc>
                <a:spcPts val="3119"/>
              </a:lnSpc>
              <a:spcBef>
                <a:spcPct val="0"/>
              </a:spcBef>
            </a:pPr>
            <a:r>
              <a:rPr lang="en-US" sz="2399" spc="16">
                <a:solidFill>
                  <a:srgbClr val="000000"/>
                </a:solidFill>
                <a:latin typeface="Arial Unicode"/>
                <a:ea typeface="Arial Unicode"/>
                <a:cs typeface="Arial Unicode"/>
                <a:sym typeface="Arial Unicode"/>
              </a:rPr>
              <a:t>Continue research.</a:t>
            </a:r>
          </a:p>
        </p:txBody>
      </p:sp>
      <p:sp>
        <p:nvSpPr>
          <p:cNvPr name="Freeform 34" id="34"/>
          <p:cNvSpPr/>
          <p:nvPr/>
        </p:nvSpPr>
        <p:spPr>
          <a:xfrm flipH="false" flipV="false" rot="0">
            <a:off x="10317411" y="6324698"/>
            <a:ext cx="248676" cy="257090"/>
          </a:xfrm>
          <a:custGeom>
            <a:avLst/>
            <a:gdLst/>
            <a:ahLst/>
            <a:cxnLst/>
            <a:rect r="r" b="b" t="t" l="l"/>
            <a:pathLst>
              <a:path h="257090" w="248676">
                <a:moveTo>
                  <a:pt x="0" y="0"/>
                </a:moveTo>
                <a:lnTo>
                  <a:pt x="248677" y="0"/>
                </a:lnTo>
                <a:lnTo>
                  <a:pt x="248677" y="257090"/>
                </a:lnTo>
                <a:lnTo>
                  <a:pt x="0" y="2570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5" id="35"/>
          <p:cNvSpPr txBox="true"/>
          <p:nvPr/>
        </p:nvSpPr>
        <p:spPr>
          <a:xfrm rot="0">
            <a:off x="10767211" y="6116100"/>
            <a:ext cx="2874020" cy="388620"/>
          </a:xfrm>
          <a:prstGeom prst="rect">
            <a:avLst/>
          </a:prstGeom>
        </p:spPr>
        <p:txBody>
          <a:bodyPr anchor="t" rtlCol="false" tIns="0" lIns="0" bIns="0" rIns="0">
            <a:spAutoFit/>
          </a:bodyPr>
          <a:lstStyle/>
          <a:p>
            <a:pPr algn="ctr">
              <a:lnSpc>
                <a:spcPts val="3119"/>
              </a:lnSpc>
              <a:spcBef>
                <a:spcPct val="0"/>
              </a:spcBef>
            </a:pPr>
            <a:r>
              <a:rPr lang="en-US" sz="2399" spc="16">
                <a:solidFill>
                  <a:srgbClr val="000000"/>
                </a:solidFill>
                <a:latin typeface="Arial Unicode"/>
                <a:ea typeface="Arial Unicode"/>
                <a:cs typeface="Arial Unicode"/>
                <a:sym typeface="Arial Unicode"/>
              </a:rPr>
              <a:t>Maintain hybrid care.</a:t>
            </a:r>
          </a:p>
        </p:txBody>
      </p:sp>
      <p:sp>
        <p:nvSpPr>
          <p:cNvPr name="Freeform 36" id="36"/>
          <p:cNvSpPr/>
          <p:nvPr/>
        </p:nvSpPr>
        <p:spPr>
          <a:xfrm flipH="false" flipV="false" rot="0">
            <a:off x="5158259" y="7157215"/>
            <a:ext cx="2059103" cy="1767084"/>
          </a:xfrm>
          <a:custGeom>
            <a:avLst/>
            <a:gdLst/>
            <a:ahLst/>
            <a:cxnLst/>
            <a:rect r="r" b="b" t="t" l="l"/>
            <a:pathLst>
              <a:path h="1767084" w="2059103">
                <a:moveTo>
                  <a:pt x="0" y="0"/>
                </a:moveTo>
                <a:lnTo>
                  <a:pt x="2059102" y="0"/>
                </a:lnTo>
                <a:lnTo>
                  <a:pt x="2059102" y="1767084"/>
                </a:lnTo>
                <a:lnTo>
                  <a:pt x="0" y="1767084"/>
                </a:lnTo>
                <a:lnTo>
                  <a:pt x="0" y="0"/>
                </a:lnTo>
                <a:close/>
              </a:path>
            </a:pathLst>
          </a:custGeom>
          <a:blipFill>
            <a:blip r:embed="rId4">
              <a:alphaModFix amt="50000"/>
              <a:extLst>
                <a:ext uri="{96DAC541-7B7A-43D3-8B79-37D633B846F1}">
                  <asvg:svgBlip xmlns:asvg="http://schemas.microsoft.com/office/drawing/2016/SVG/main" r:embed="rId5"/>
                </a:ext>
              </a:extLst>
            </a:blip>
            <a:stretch>
              <a:fillRect l="0" t="0" r="0" b="0"/>
            </a:stretch>
          </a:blipFill>
        </p:spPr>
      </p:sp>
      <p:sp>
        <p:nvSpPr>
          <p:cNvPr name="Freeform 37" id="37"/>
          <p:cNvSpPr/>
          <p:nvPr/>
        </p:nvSpPr>
        <p:spPr>
          <a:xfrm flipH="false" flipV="false" rot="0">
            <a:off x="0" y="0"/>
            <a:ext cx="536485" cy="536485"/>
          </a:xfrm>
          <a:custGeom>
            <a:avLst/>
            <a:gdLst/>
            <a:ahLst/>
            <a:cxnLst/>
            <a:rect r="r" b="b" t="t" l="l"/>
            <a:pathLst>
              <a:path h="536485" w="536485">
                <a:moveTo>
                  <a:pt x="0" y="0"/>
                </a:moveTo>
                <a:lnTo>
                  <a:pt x="536485" y="0"/>
                </a:lnTo>
                <a:lnTo>
                  <a:pt x="536485" y="536485"/>
                </a:lnTo>
                <a:lnTo>
                  <a:pt x="0" y="53648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38" id="38"/>
          <p:cNvSpPr txBox="true"/>
          <p:nvPr/>
        </p:nvSpPr>
        <p:spPr>
          <a:xfrm rot="0">
            <a:off x="137242" y="-23323"/>
            <a:ext cx="41353" cy="503212"/>
          </a:xfrm>
          <a:prstGeom prst="rect">
            <a:avLst/>
          </a:prstGeom>
        </p:spPr>
        <p:txBody>
          <a:bodyPr anchor="t" rtlCol="false" tIns="0" lIns="0" bIns="0" rIns="0">
            <a:spAutoFit/>
          </a:bodyPr>
          <a:lstStyle/>
          <a:p>
            <a:pPr algn="ctr">
              <a:lnSpc>
                <a:spcPts val="4133"/>
              </a:lnSpc>
            </a:pPr>
            <a:r>
              <a:rPr lang="en-US" sz="2952">
                <a:solidFill>
                  <a:srgbClr val="7A2F00"/>
                </a:solidFill>
                <a:latin typeface="Canva Sans"/>
                <a:ea typeface="Canva Sans"/>
                <a:cs typeface="Canva Sans"/>
                <a:sym typeface="Canva Sans"/>
              </a:rPr>
              <a:t>8</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5F3F5"/>
        </a:solidFill>
      </p:bgPr>
    </p:bg>
    <p:spTree>
      <p:nvGrpSpPr>
        <p:cNvPr id="1" name=""/>
        <p:cNvGrpSpPr/>
        <p:nvPr/>
      </p:nvGrpSpPr>
      <p:grpSpPr>
        <a:xfrm>
          <a:off x="0" y="0"/>
          <a:ext cx="0" cy="0"/>
          <a:chOff x="0" y="0"/>
          <a:chExt cx="0" cy="0"/>
        </a:xfrm>
      </p:grpSpPr>
      <p:sp>
        <p:nvSpPr>
          <p:cNvPr name="TextBox 2" id="2"/>
          <p:cNvSpPr txBox="true"/>
          <p:nvPr/>
        </p:nvSpPr>
        <p:spPr>
          <a:xfrm rot="0">
            <a:off x="2479812" y="1143063"/>
            <a:ext cx="4159790" cy="802259"/>
          </a:xfrm>
          <a:prstGeom prst="rect">
            <a:avLst/>
          </a:prstGeom>
        </p:spPr>
        <p:txBody>
          <a:bodyPr anchor="t" rtlCol="false" tIns="0" lIns="0" bIns="0" rIns="0">
            <a:spAutoFit/>
          </a:bodyPr>
          <a:lstStyle/>
          <a:p>
            <a:pPr algn="l">
              <a:lnSpc>
                <a:spcPts val="6447"/>
              </a:lnSpc>
            </a:pPr>
          </a:p>
        </p:txBody>
      </p:sp>
      <p:sp>
        <p:nvSpPr>
          <p:cNvPr name="TextBox 3" id="3"/>
          <p:cNvSpPr txBox="true"/>
          <p:nvPr/>
        </p:nvSpPr>
        <p:spPr>
          <a:xfrm rot="0">
            <a:off x="3988914" y="6042062"/>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4" id="4"/>
          <p:cNvSpPr txBox="true"/>
          <p:nvPr/>
        </p:nvSpPr>
        <p:spPr>
          <a:xfrm rot="0">
            <a:off x="12469993" y="2169533"/>
            <a:ext cx="9525" cy="580390"/>
          </a:xfrm>
          <a:prstGeom prst="rect">
            <a:avLst/>
          </a:prstGeom>
        </p:spPr>
        <p:txBody>
          <a:bodyPr anchor="t" rtlCol="false" tIns="0" lIns="0" bIns="0" rIns="0">
            <a:spAutoFit/>
          </a:bodyPr>
          <a:lstStyle/>
          <a:p>
            <a:pPr algn="ctr">
              <a:lnSpc>
                <a:spcPts val="4759"/>
              </a:lnSpc>
            </a:pPr>
          </a:p>
        </p:txBody>
      </p:sp>
      <p:sp>
        <p:nvSpPr>
          <p:cNvPr name="TextBox 5" id="5"/>
          <p:cNvSpPr txBox="true"/>
          <p:nvPr/>
        </p:nvSpPr>
        <p:spPr>
          <a:xfrm rot="0">
            <a:off x="9139238" y="1897698"/>
            <a:ext cx="9525" cy="900430"/>
          </a:xfrm>
          <a:prstGeom prst="rect">
            <a:avLst/>
          </a:prstGeom>
        </p:spPr>
        <p:txBody>
          <a:bodyPr anchor="t" rtlCol="false" tIns="0" lIns="0" bIns="0" rIns="0">
            <a:spAutoFit/>
          </a:bodyPr>
          <a:lstStyle/>
          <a:p>
            <a:pPr algn="ctr">
              <a:lnSpc>
                <a:spcPts val="7280"/>
              </a:lnSpc>
              <a:spcBef>
                <a:spcPct val="0"/>
              </a:spcBef>
            </a:pPr>
          </a:p>
        </p:txBody>
      </p:sp>
      <p:sp>
        <p:nvSpPr>
          <p:cNvPr name="TextBox 6" id="6"/>
          <p:cNvSpPr txBox="true"/>
          <p:nvPr/>
        </p:nvSpPr>
        <p:spPr>
          <a:xfrm rot="0">
            <a:off x="1028700" y="1044893"/>
            <a:ext cx="15839621" cy="838835"/>
          </a:xfrm>
          <a:prstGeom prst="rect">
            <a:avLst/>
          </a:prstGeom>
        </p:spPr>
        <p:txBody>
          <a:bodyPr anchor="t" rtlCol="false" tIns="0" lIns="0" bIns="0" rIns="0">
            <a:spAutoFit/>
          </a:bodyPr>
          <a:lstStyle/>
          <a:p>
            <a:pPr algn="ctr">
              <a:lnSpc>
                <a:spcPts val="6760"/>
              </a:lnSpc>
              <a:spcBef>
                <a:spcPct val="0"/>
              </a:spcBef>
            </a:pPr>
          </a:p>
        </p:txBody>
      </p:sp>
      <p:sp>
        <p:nvSpPr>
          <p:cNvPr name="TextBox 7" id="7"/>
          <p:cNvSpPr txBox="true"/>
          <p:nvPr/>
        </p:nvSpPr>
        <p:spPr>
          <a:xfrm rot="0">
            <a:off x="1228952" y="1397373"/>
            <a:ext cx="15839621" cy="838835"/>
          </a:xfrm>
          <a:prstGeom prst="rect">
            <a:avLst/>
          </a:prstGeom>
        </p:spPr>
        <p:txBody>
          <a:bodyPr anchor="t" rtlCol="false" tIns="0" lIns="0" bIns="0" rIns="0">
            <a:spAutoFit/>
          </a:bodyPr>
          <a:lstStyle/>
          <a:p>
            <a:pPr algn="ctr">
              <a:lnSpc>
                <a:spcPts val="6760"/>
              </a:lnSpc>
              <a:spcBef>
                <a:spcPct val="0"/>
              </a:spcBef>
            </a:pPr>
          </a:p>
        </p:txBody>
      </p:sp>
      <p:sp>
        <p:nvSpPr>
          <p:cNvPr name="TextBox 8" id="8"/>
          <p:cNvSpPr txBox="true"/>
          <p:nvPr/>
        </p:nvSpPr>
        <p:spPr>
          <a:xfrm rot="0">
            <a:off x="1228952" y="1471295"/>
            <a:ext cx="15839621" cy="838835"/>
          </a:xfrm>
          <a:prstGeom prst="rect">
            <a:avLst/>
          </a:prstGeom>
        </p:spPr>
        <p:txBody>
          <a:bodyPr anchor="t" rtlCol="false" tIns="0" lIns="0" bIns="0" rIns="0">
            <a:spAutoFit/>
          </a:bodyPr>
          <a:lstStyle/>
          <a:p>
            <a:pPr algn="ctr">
              <a:lnSpc>
                <a:spcPts val="6760"/>
              </a:lnSpc>
              <a:spcBef>
                <a:spcPct val="0"/>
              </a:spcBef>
            </a:pPr>
          </a:p>
        </p:txBody>
      </p:sp>
      <p:sp>
        <p:nvSpPr>
          <p:cNvPr name="TextBox 9" id="9"/>
          <p:cNvSpPr txBox="true"/>
          <p:nvPr/>
        </p:nvSpPr>
        <p:spPr>
          <a:xfrm rot="0">
            <a:off x="1028700" y="1845627"/>
            <a:ext cx="13115289" cy="5920345"/>
          </a:xfrm>
          <a:prstGeom prst="rect">
            <a:avLst/>
          </a:prstGeom>
        </p:spPr>
        <p:txBody>
          <a:bodyPr anchor="t" rtlCol="false" tIns="0" lIns="0" bIns="0" rIns="0">
            <a:spAutoFit/>
          </a:bodyPr>
          <a:lstStyle/>
          <a:p>
            <a:pPr algn="l">
              <a:lnSpc>
                <a:spcPts val="2380"/>
              </a:lnSpc>
              <a:spcBef>
                <a:spcPct val="0"/>
              </a:spcBef>
            </a:pPr>
            <a:r>
              <a:rPr lang="en-US" b="true" sz="1831" spc="12">
                <a:solidFill>
                  <a:srgbClr val="000000"/>
                </a:solidFill>
                <a:latin typeface="Arial Bold"/>
                <a:ea typeface="Arial Bold"/>
                <a:cs typeface="Arial Bold"/>
                <a:sym typeface="Arial Bold"/>
              </a:rPr>
              <a:t>England, N. (2021). NHS England» A guide to setting up technology-enabled virtual wards. [online] England.nhs.uk. Available at: https://www.england.nhs.uk/long-read/a-guide-to-setting-up-technology-enabled-virtual-wards/.</a:t>
            </a:r>
          </a:p>
          <a:p>
            <a:pPr algn="l">
              <a:lnSpc>
                <a:spcPts val="2380"/>
              </a:lnSpc>
              <a:spcBef>
                <a:spcPct val="0"/>
              </a:spcBef>
            </a:pPr>
            <a:r>
              <a:rPr lang="en-US" b="true" sz="1831" spc="12">
                <a:solidFill>
                  <a:srgbClr val="000000"/>
                </a:solidFill>
                <a:latin typeface="Arial Bold"/>
                <a:ea typeface="Arial Bold"/>
                <a:cs typeface="Arial Bold"/>
                <a:sym typeface="Arial Bold"/>
              </a:rPr>
              <a:t>England, N. (2025). NHS England» What is a virtual ward? [online] England.nhs.uk. Available at: https://www.england.nhs.uk/virtual-wards/what-is-a-virtual-ward.</a:t>
            </a:r>
          </a:p>
          <a:p>
            <a:pPr algn="l">
              <a:lnSpc>
                <a:spcPts val="2380"/>
              </a:lnSpc>
              <a:spcBef>
                <a:spcPct val="0"/>
              </a:spcBef>
            </a:pPr>
            <a:r>
              <a:rPr lang="en-US" b="true" sz="1831" spc="12">
                <a:solidFill>
                  <a:srgbClr val="000000"/>
                </a:solidFill>
                <a:latin typeface="Arial Bold"/>
                <a:ea typeface="Arial Bold"/>
                <a:cs typeface="Arial Bold"/>
                <a:sym typeface="Arial Bold"/>
              </a:rPr>
              <a:t>Jaranka, A., Nilsson, G.H., Stenfors, T., Hägglund, M., Papachristou, P. and Taloyan, M. (2025). Patient’s Perceptions of a Centralized Virtual Ward for Remote Patient Monitoring in Primary Care: Qualitative Study. JMIR Human Factors, 12, pp.e78780–e78780. doi:https://doi.org/10.2196/78780.</a:t>
            </a:r>
          </a:p>
          <a:p>
            <a:pPr algn="l">
              <a:lnSpc>
                <a:spcPts val="2380"/>
              </a:lnSpc>
              <a:spcBef>
                <a:spcPct val="0"/>
              </a:spcBef>
            </a:pPr>
            <a:r>
              <a:rPr lang="en-US" b="true" sz="1831" spc="12">
                <a:solidFill>
                  <a:srgbClr val="000000"/>
                </a:solidFill>
                <a:latin typeface="Arial Bold"/>
                <a:ea typeface="Arial Bold"/>
                <a:cs typeface="Arial Bold"/>
                <a:sym typeface="Arial Bold"/>
              </a:rPr>
              <a:t>NHS England (2022). NHS England» Virtual Wards. [online] www.england.nhs.uk. Available at: https://www.england.nhs.uk/virtual-wards/.</a:t>
            </a:r>
          </a:p>
          <a:p>
            <a:pPr algn="l">
              <a:lnSpc>
                <a:spcPts val="2380"/>
              </a:lnSpc>
              <a:spcBef>
                <a:spcPct val="0"/>
              </a:spcBef>
            </a:pPr>
            <a:r>
              <a:rPr lang="en-US" b="true" sz="1831" spc="12">
                <a:solidFill>
                  <a:srgbClr val="000000"/>
                </a:solidFill>
                <a:latin typeface="Arial Bold"/>
                <a:ea typeface="Arial Bold"/>
                <a:cs typeface="Arial Bold"/>
                <a:sym typeface="Arial Bold"/>
              </a:rPr>
              <a:t>Norman, G., Bennett, P. and Vardy, E.R.L.C. (2023). Virtual wards: a rapid evidence synthesis and implications for the care of older people. Age and Ageing, 52(1). doi:https://doi.org/10.1093/ageing/afac319.</a:t>
            </a:r>
          </a:p>
          <a:p>
            <a:pPr algn="l">
              <a:lnSpc>
                <a:spcPts val="2380"/>
              </a:lnSpc>
              <a:spcBef>
                <a:spcPct val="0"/>
              </a:spcBef>
            </a:pPr>
            <a:r>
              <a:rPr lang="en-US" b="true" sz="1831" spc="12">
                <a:solidFill>
                  <a:srgbClr val="000000"/>
                </a:solidFill>
                <a:latin typeface="Arial Bold"/>
                <a:ea typeface="Arial Bold"/>
                <a:cs typeface="Arial Bold"/>
                <a:sym typeface="Arial Bold"/>
              </a:rPr>
              <a:t>Shi, C., Dumville, J., Rubinstein, F., Norman, G., Ullah, A., Bashir, S., Bower, P. and Emma (2024). Inpatient-level care at home delivered by virtual wards and hospital at home: a systematic review and meta-analysis of complex interventions and their components. PubMed, 22(1), pp.145–145. doi:https://doi.org/10.1186/s12916-024-03312-3.</a:t>
            </a:r>
          </a:p>
          <a:p>
            <a:pPr algn="l">
              <a:lnSpc>
                <a:spcPts val="2380"/>
              </a:lnSpc>
              <a:spcBef>
                <a:spcPct val="0"/>
              </a:spcBef>
            </a:pPr>
            <a:r>
              <a:rPr lang="en-US" b="true" sz="1831" spc="12">
                <a:solidFill>
                  <a:srgbClr val="000000"/>
                </a:solidFill>
                <a:latin typeface="Arial Bold"/>
                <a:ea typeface="Arial Bold"/>
                <a:cs typeface="Arial Bold"/>
                <a:sym typeface="Arial Bold"/>
              </a:rPr>
              <a:t>Skills for Health. (2026). Core Capabilities Framework for the workforce supporting Virtual wards | Skills for Health. [online] Available at: https://www.skillsforhealth.org.uk/resources/virtual-wards-and-urgent-community-response-framework [Accessed 4 Jul. 2026].</a:t>
            </a:r>
          </a:p>
          <a:p>
            <a:pPr algn="l">
              <a:lnSpc>
                <a:spcPts val="2380"/>
              </a:lnSpc>
              <a:spcBef>
                <a:spcPct val="0"/>
              </a:spcBef>
            </a:pPr>
            <a:r>
              <a:rPr lang="en-US" b="true" sz="1831" spc="12">
                <a:solidFill>
                  <a:srgbClr val="000000"/>
                </a:solidFill>
                <a:latin typeface="Arial Bold"/>
                <a:ea typeface="Arial Bold"/>
                <a:cs typeface="Arial Bold"/>
                <a:sym typeface="Arial Bold"/>
              </a:rPr>
              <a:t>www.england.nhs.uk. (n.d.). NHS England» Access to diagnostics on virtual wards. [online] Available at: https://www.england.nhs.uk/long-read/access-to-diagnostics-on-virtual-wards/.</a:t>
            </a:r>
          </a:p>
          <a:p>
            <a:pPr algn="l">
              <a:lnSpc>
                <a:spcPts val="2380"/>
              </a:lnSpc>
              <a:spcBef>
                <a:spcPct val="0"/>
              </a:spcBef>
            </a:pPr>
            <a:r>
              <a:rPr lang="en-US" b="true" sz="1831" spc="12">
                <a:solidFill>
                  <a:srgbClr val="000000"/>
                </a:solidFill>
                <a:latin typeface="Arial Bold"/>
                <a:ea typeface="Arial Bold"/>
                <a:cs typeface="Arial Bold"/>
                <a:sym typeface="Arial Bold"/>
              </a:rPr>
              <a:t> </a:t>
            </a:r>
          </a:p>
        </p:txBody>
      </p:sp>
      <p:sp>
        <p:nvSpPr>
          <p:cNvPr name="Freeform 10" id="10"/>
          <p:cNvSpPr/>
          <p:nvPr/>
        </p:nvSpPr>
        <p:spPr>
          <a:xfrm flipH="false" flipV="false" rot="0">
            <a:off x="0" y="0"/>
            <a:ext cx="582906" cy="582906"/>
          </a:xfrm>
          <a:custGeom>
            <a:avLst/>
            <a:gdLst/>
            <a:ahLst/>
            <a:cxnLst/>
            <a:rect r="r" b="b" t="t" l="l"/>
            <a:pathLst>
              <a:path h="582906" w="582906">
                <a:moveTo>
                  <a:pt x="0" y="0"/>
                </a:moveTo>
                <a:lnTo>
                  <a:pt x="582906" y="0"/>
                </a:lnTo>
                <a:lnTo>
                  <a:pt x="582906" y="582906"/>
                </a:lnTo>
                <a:lnTo>
                  <a:pt x="0" y="5829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1" id="11"/>
          <p:cNvSpPr txBox="true"/>
          <p:nvPr/>
        </p:nvSpPr>
        <p:spPr>
          <a:xfrm rot="0">
            <a:off x="5804699" y="323278"/>
            <a:ext cx="4195622" cy="654050"/>
          </a:xfrm>
          <a:prstGeom prst="rect">
            <a:avLst/>
          </a:prstGeom>
        </p:spPr>
        <p:txBody>
          <a:bodyPr anchor="t" rtlCol="false" tIns="0" lIns="0" bIns="0" rIns="0">
            <a:spAutoFit/>
          </a:bodyPr>
          <a:lstStyle/>
          <a:p>
            <a:pPr algn="ctr">
              <a:lnSpc>
                <a:spcPts val="5200"/>
              </a:lnSpc>
              <a:spcBef>
                <a:spcPct val="0"/>
              </a:spcBef>
            </a:pPr>
            <a:r>
              <a:rPr lang="en-US" b="true" sz="4000" spc="28">
                <a:solidFill>
                  <a:srgbClr val="000000"/>
                </a:solidFill>
                <a:latin typeface="Arial Unicode Bold"/>
                <a:ea typeface="Arial Unicode Bold"/>
                <a:cs typeface="Arial Unicode Bold"/>
                <a:sym typeface="Arial Unicode Bold"/>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DAHOzsfj2_8</dc:identifier>
  <dcterms:modified xsi:type="dcterms:W3CDTF">2011-08-01T06:04:30Z</dcterms:modified>
  <cp:revision>1</cp:revision>
  <dc:title>remote patient monitoring and virtual wards</dc:title>
</cp:coreProperties>
</file>