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615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985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891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745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265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511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823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903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159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838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233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01724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8109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673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40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7017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818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485584D-7D79-4248-9986-4CA35242F944}" type="datetimeFigureOut">
              <a:rPr lang="en-US" smtClean="0"/>
              <a:t>4/24/2023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8856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  <p:sldLayoutId id="2147483881" r:id="rId12"/>
    <p:sldLayoutId id="2147483882" r:id="rId13"/>
    <p:sldLayoutId id="2147483883" r:id="rId14"/>
    <p:sldLayoutId id="2147483884" r:id="rId15"/>
    <p:sldLayoutId id="2147483885" r:id="rId16"/>
    <p:sldLayoutId id="214748388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 3" descr="Smoke From An Exhaust Pipe Of A Car">
            <a:extLst>
              <a:ext uri="{FF2B5EF4-FFF2-40B4-BE49-F238E27FC236}">
                <a16:creationId xmlns:a16="http://schemas.microsoft.com/office/drawing/2014/main" id="{37078226-15EB-CD98-E3A6-071ADE3AF27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>
            <a:alphaModFix/>
          </a:blip>
          <a:srcRect r="1" b="285"/>
          <a:stretch/>
        </p:blipFill>
        <p:spPr>
          <a:xfrm>
            <a:off x="0" y="-2"/>
            <a:ext cx="12192000" cy="68579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D8B979-E4F2-251A-3320-88F0574F5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5785" y="3143543"/>
            <a:ext cx="10058399" cy="962026"/>
          </a:xfrm>
        </p:spPr>
        <p:txBody>
          <a:bodyPr anchor="b">
            <a:noAutofit/>
          </a:bodyPr>
          <a:lstStyle/>
          <a:p>
            <a:r>
              <a:rPr lang="en-GB" sz="4800" b="1" u="sng" dirty="0">
                <a:solidFill>
                  <a:srgbClr val="FFFFFF"/>
                </a:solidFill>
              </a:rPr>
              <a:t>How to prevent corrosion in metals 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785C1C-3580-16C4-3953-16C36BE34A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17978" y="5600692"/>
            <a:ext cx="5074022" cy="1257295"/>
          </a:xfrm>
        </p:spPr>
        <p:txBody>
          <a:bodyPr anchor="t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Corina Chelu</a:t>
            </a:r>
          </a:p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927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E1728-A937-3C56-314F-4D0CA9CD0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646712" y="1202553"/>
            <a:ext cx="2286495" cy="1411487"/>
          </a:xfrm>
        </p:spPr>
        <p:txBody>
          <a:bodyPr>
            <a:normAutofit fontScale="90000"/>
          </a:bodyPr>
          <a:lstStyle/>
          <a:p>
            <a:r>
              <a:rPr lang="en-GB" dirty="0"/>
              <a:t>What is corrosion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568D6-9B7F-835F-20DD-67DF461165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588655" y="2884607"/>
            <a:ext cx="2027505" cy="1641986"/>
          </a:xfrm>
        </p:spPr>
        <p:txBody>
          <a:bodyPr>
            <a:normAutofit fontScale="55000" lnSpcReduction="20000"/>
          </a:bodyPr>
          <a:lstStyle/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Corrosion is a natural process where metals break down over time due to a chemical reaction with their environment.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metal will lose shine and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colored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layer in the presence of air or water.</a:t>
            </a:r>
            <a:endParaRPr lang="en-GB" dirty="0"/>
          </a:p>
        </p:txBody>
      </p:sp>
      <p:pic>
        <p:nvPicPr>
          <p:cNvPr id="11" name="Picture 4" descr="Stibnite crystals">
            <a:extLst>
              <a:ext uri="{FF2B5EF4-FFF2-40B4-BE49-F238E27FC236}">
                <a16:creationId xmlns:a16="http://schemas.microsoft.com/office/drawing/2014/main" id="{3834675A-4A38-04F5-DBB9-D5EAB3949D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" r="26654"/>
          <a:stretch/>
        </p:blipFill>
        <p:spPr>
          <a:xfrm>
            <a:off x="12573335" y="2040753"/>
            <a:ext cx="1308920" cy="118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005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E1728-A937-3C56-314F-4D0CA9CD0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9" y="629266"/>
            <a:ext cx="3330328" cy="1641986"/>
          </a:xfrm>
        </p:spPr>
        <p:txBody>
          <a:bodyPr>
            <a:normAutofit/>
          </a:bodyPr>
          <a:lstStyle/>
          <a:p>
            <a:r>
              <a:rPr lang="en-GB" dirty="0"/>
              <a:t>What is corrosion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568D6-9B7F-835F-20DD-67DF461165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69" y="2466110"/>
            <a:ext cx="3330328" cy="3809999"/>
          </a:xfrm>
        </p:spPr>
        <p:txBody>
          <a:bodyPr>
            <a:normAutofit/>
          </a:bodyPr>
          <a:lstStyle/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Corrosion is a natural process where metals break down over time due to a chemical reaction with their environment.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metal will lose shine and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colored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layer in the presence of air or water.</a:t>
            </a:r>
            <a:endParaRPr lang="en-GB" dirty="0"/>
          </a:p>
        </p:txBody>
      </p:sp>
      <p:pic>
        <p:nvPicPr>
          <p:cNvPr id="11" name="Picture 4" descr="Stibnite crystals">
            <a:extLst>
              <a:ext uri="{FF2B5EF4-FFF2-40B4-BE49-F238E27FC236}">
                <a16:creationId xmlns:a16="http://schemas.microsoft.com/office/drawing/2014/main" id="{3834675A-4A38-04F5-DBB9-D5EAB3949D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" r="26654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876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 descr="Paint on a wall">
            <a:extLst>
              <a:ext uri="{FF2B5EF4-FFF2-40B4-BE49-F238E27FC236}">
                <a16:creationId xmlns:a16="http://schemas.microsoft.com/office/drawing/2014/main" id="{B774AFCA-6490-AC0B-DE65-7318EE3DD4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0000"/>
          </a:blip>
          <a:srcRect t="5366" r="-1" b="10362"/>
          <a:stretch/>
        </p:blipFill>
        <p:spPr>
          <a:xfrm>
            <a:off x="-4460756" y="396450"/>
            <a:ext cx="4454978" cy="250598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7AD54A-1BCF-ECEF-53CD-6426374ED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423" y="802298"/>
            <a:ext cx="8637073" cy="2920713"/>
          </a:xfrm>
        </p:spPr>
        <p:txBody>
          <a:bodyPr vert="horz" lIns="91440" tIns="45720" rIns="91440" bIns="0" rtlCol="0" anchor="b">
            <a:normAutofit/>
          </a:bodyPr>
          <a:lstStyle/>
          <a:p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504564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" descr="Paint on a wall">
            <a:extLst>
              <a:ext uri="{FF2B5EF4-FFF2-40B4-BE49-F238E27FC236}">
                <a16:creationId xmlns:a16="http://schemas.microsoft.com/office/drawing/2014/main" id="{B774AFCA-6490-AC0B-DE65-7318EE3DD4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222" r="9090" b="14167"/>
          <a:stretch/>
        </p:blipFill>
        <p:spPr>
          <a:xfrm>
            <a:off x="-267284" y="-196937"/>
            <a:ext cx="12191695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7AD54A-1BCF-ECEF-53CD-6426374ED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017" y="804520"/>
            <a:ext cx="6815731" cy="3261043"/>
          </a:xfrm>
        </p:spPr>
        <p:txBody>
          <a:bodyPr vert="horz" lIns="91440" tIns="45720" rIns="91440" bIns="0" rtlCol="0">
            <a:normAutofit/>
          </a:bodyPr>
          <a:lstStyle/>
          <a:p>
            <a:r>
              <a:rPr lang="en-US" sz="4400" b="1" u="sng" dirty="0">
                <a:solidFill>
                  <a:schemeClr val="tx2">
                    <a:lumMod val="10000"/>
                  </a:schemeClr>
                </a:solidFill>
              </a:rPr>
              <a:t>Types of corrosion </a:t>
            </a:r>
          </a:p>
        </p:txBody>
      </p:sp>
      <p:sp>
        <p:nvSpPr>
          <p:cNvPr id="57" name="Content Placeholder 56">
            <a:extLst>
              <a:ext uri="{FF2B5EF4-FFF2-40B4-BE49-F238E27FC236}">
                <a16:creationId xmlns:a16="http://schemas.microsoft.com/office/drawing/2014/main" id="{426EE9CD-9424-239F-65E7-4E3BF4E085C8}"/>
              </a:ext>
            </a:extLst>
          </p:cNvPr>
          <p:cNvSpPr>
            <a:spLocks noGrp="1"/>
          </p:cNvSpPr>
          <p:nvPr>
            <p:ph idx="1"/>
          </p:nvPr>
        </p:nvSpPr>
        <p:spPr>
          <a:xfrm flipH="1" flipV="1">
            <a:off x="8119748" y="6037000"/>
            <a:ext cx="176509" cy="45719"/>
          </a:xfrm>
        </p:spPr>
        <p:txBody>
          <a:bodyPr>
            <a:normAutofit fontScale="25000" lnSpcReduction="20000"/>
          </a:bodyPr>
          <a:lstStyle/>
          <a:p>
            <a:endParaRPr lang="en-US" dirty="0">
              <a:solidFill>
                <a:srgbClr val="FFFF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2447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0E2B0-DBC7-5776-DFD0-19E04569B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185" y="4530435"/>
            <a:ext cx="2165487" cy="1025237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11" name="Content Placeholder 10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8A8F2205-9D23-D387-6A9B-8DC3FCC67B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06235" y="377722"/>
            <a:ext cx="2206235" cy="2308260"/>
          </a:xfrm>
        </p:spPr>
      </p:pic>
    </p:spTree>
    <p:extLst>
      <p:ext uri="{BB962C8B-B14F-4D97-AF65-F5344CB8AC3E}">
        <p14:creationId xmlns:p14="http://schemas.microsoft.com/office/powerpoint/2010/main" val="2487438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0E2B0-DBC7-5776-DFD0-19E04569B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55" y="1447799"/>
            <a:ext cx="3108626" cy="1444752"/>
          </a:xfrm>
        </p:spPr>
        <p:txBody>
          <a:bodyPr anchor="b">
            <a:normAutofit/>
          </a:bodyPr>
          <a:lstStyle/>
          <a:p>
            <a:endParaRPr lang="en-GB" sz="3200">
              <a:solidFill>
                <a:srgbClr val="EBEBEB"/>
              </a:solidFill>
            </a:endParaRP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8EE643E7-A7CB-837D-AD53-5BFAC976A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855" y="3072385"/>
            <a:ext cx="3108057" cy="2947415"/>
          </a:xfrm>
        </p:spPr>
        <p:txBody>
          <a:bodyPr>
            <a:normAutofit/>
          </a:bodyPr>
          <a:lstStyle/>
          <a:p>
            <a:endParaRPr lang="en-US" sz="1400">
              <a:solidFill>
                <a:srgbClr val="FFFFFF"/>
              </a:solidFill>
            </a:endParaRPr>
          </a:p>
        </p:txBody>
      </p:sp>
      <p:pic>
        <p:nvPicPr>
          <p:cNvPr id="11" name="Content Placeholder 10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8A8F2205-9D23-D387-6A9B-8DC3FCC67B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3"/>
          <a:stretch/>
        </p:blipFill>
        <p:spPr>
          <a:xfrm>
            <a:off x="0" y="0"/>
            <a:ext cx="11829143" cy="668359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3137693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EF4E0-356B-EB46-98BA-EC8A3C81B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Ways to prevent corrosion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C4764-2ABC-51D3-CF5C-7D29DB876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200" y="2052918"/>
            <a:ext cx="5782653" cy="4195481"/>
          </a:xfrm>
        </p:spPr>
        <p:txBody>
          <a:bodyPr/>
          <a:lstStyle/>
          <a:p>
            <a:r>
              <a:rPr lang="en-GB" dirty="0"/>
              <a:t>Painting</a:t>
            </a:r>
          </a:p>
          <a:p>
            <a:r>
              <a:rPr lang="en-GB" dirty="0"/>
              <a:t>Alloying</a:t>
            </a:r>
          </a:p>
          <a:p>
            <a:r>
              <a:rPr lang="en-GB" dirty="0"/>
              <a:t>Electroplating</a:t>
            </a:r>
          </a:p>
          <a:p>
            <a:r>
              <a:rPr lang="en-GB" dirty="0"/>
              <a:t>Cathodic Protection (CP)</a:t>
            </a:r>
          </a:p>
          <a:p>
            <a:r>
              <a:rPr lang="en-GB" dirty="0"/>
              <a:t>Galvanization</a:t>
            </a:r>
          </a:p>
          <a:p>
            <a:r>
              <a:rPr lang="en-GB" dirty="0" err="1"/>
              <a:t>Enameling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428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EF4E0-356B-EB46-98BA-EC8A3C81B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1931" y="452718"/>
            <a:ext cx="4638903" cy="1400530"/>
          </a:xfrm>
        </p:spPr>
        <p:txBody>
          <a:bodyPr>
            <a:normAutofit/>
          </a:bodyPr>
          <a:lstStyle/>
          <a:p>
            <a:r>
              <a:rPr lang="en-GB"/>
              <a:t>Ways to prevent corrosion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C4764-2ABC-51D3-CF5C-7D29DB876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950" y="2052918"/>
            <a:ext cx="4638903" cy="4195481"/>
          </a:xfrm>
        </p:spPr>
        <p:txBody>
          <a:bodyPr>
            <a:normAutofit/>
          </a:bodyPr>
          <a:lstStyle/>
          <a:p>
            <a:r>
              <a:rPr lang="en-GB" sz="4000" b="1" dirty="0"/>
              <a:t>Painting</a:t>
            </a:r>
          </a:p>
          <a:p>
            <a:r>
              <a:rPr lang="en-GB" dirty="0"/>
              <a:t>Alloying</a:t>
            </a:r>
          </a:p>
          <a:p>
            <a:r>
              <a:rPr lang="en-GB" dirty="0"/>
              <a:t>Electroplating</a:t>
            </a:r>
          </a:p>
          <a:p>
            <a:r>
              <a:rPr lang="en-GB" dirty="0"/>
              <a:t>Cathodic Protection (CP)</a:t>
            </a:r>
          </a:p>
          <a:p>
            <a:r>
              <a:rPr lang="en-GB" dirty="0"/>
              <a:t>Galvanization</a:t>
            </a:r>
          </a:p>
          <a:p>
            <a:r>
              <a:rPr lang="en-GB" dirty="0" err="1"/>
              <a:t>Enameling</a:t>
            </a:r>
            <a:endParaRPr lang="en-GB" dirty="0"/>
          </a:p>
          <a:p>
            <a:endParaRPr lang="en-GB" dirty="0"/>
          </a:p>
        </p:txBody>
      </p:sp>
      <p:pic>
        <p:nvPicPr>
          <p:cNvPr id="7" name="Picture 6" descr="A picture containing person, clothing, cylinder, outdoor&#10;&#10;Description automatically generated">
            <a:extLst>
              <a:ext uri="{FF2B5EF4-FFF2-40B4-BE49-F238E27FC236}">
                <a16:creationId xmlns:a16="http://schemas.microsoft.com/office/drawing/2014/main" id="{EF03035F-E808-FE0F-F21C-47CF605226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02"/>
          <a:stretch/>
        </p:blipFill>
        <p:spPr>
          <a:xfrm>
            <a:off x="3" y="10"/>
            <a:ext cx="4971922" cy="3428990"/>
          </a:xfrm>
          <a:custGeom>
            <a:avLst/>
            <a:gdLst/>
            <a:ahLst/>
            <a:cxnLst/>
            <a:rect l="l" t="t" r="r" b="b"/>
            <a:pathLst>
              <a:path w="4971922" h="3429000">
                <a:moveTo>
                  <a:pt x="3628384" y="0"/>
                </a:moveTo>
                <a:lnTo>
                  <a:pt x="4971922" y="0"/>
                </a:lnTo>
                <a:lnTo>
                  <a:pt x="4946877" y="155677"/>
                </a:lnTo>
                <a:lnTo>
                  <a:pt x="4923008" y="310668"/>
                </a:lnTo>
                <a:lnTo>
                  <a:pt x="4899644" y="466344"/>
                </a:lnTo>
                <a:lnTo>
                  <a:pt x="4879641" y="622707"/>
                </a:lnTo>
                <a:lnTo>
                  <a:pt x="4859470" y="778383"/>
                </a:lnTo>
                <a:lnTo>
                  <a:pt x="4840644" y="934746"/>
                </a:lnTo>
                <a:lnTo>
                  <a:pt x="4824508" y="1089051"/>
                </a:lnTo>
                <a:lnTo>
                  <a:pt x="4809212" y="1245413"/>
                </a:lnTo>
                <a:lnTo>
                  <a:pt x="4795260" y="1401090"/>
                </a:lnTo>
                <a:lnTo>
                  <a:pt x="4783158" y="1554023"/>
                </a:lnTo>
                <a:lnTo>
                  <a:pt x="4771055" y="1709014"/>
                </a:lnTo>
                <a:lnTo>
                  <a:pt x="4760970" y="1861947"/>
                </a:lnTo>
                <a:lnTo>
                  <a:pt x="4753070" y="2014881"/>
                </a:lnTo>
                <a:lnTo>
                  <a:pt x="4744833" y="2167128"/>
                </a:lnTo>
                <a:lnTo>
                  <a:pt x="4737942" y="2318004"/>
                </a:lnTo>
                <a:lnTo>
                  <a:pt x="4733067" y="2467509"/>
                </a:lnTo>
                <a:lnTo>
                  <a:pt x="4728865" y="2617013"/>
                </a:lnTo>
                <a:lnTo>
                  <a:pt x="4724831" y="2765146"/>
                </a:lnTo>
                <a:lnTo>
                  <a:pt x="4722982" y="2911221"/>
                </a:lnTo>
                <a:lnTo>
                  <a:pt x="4720965" y="3057297"/>
                </a:lnTo>
                <a:lnTo>
                  <a:pt x="4719956" y="3201315"/>
                </a:lnTo>
                <a:lnTo>
                  <a:pt x="4720965" y="3343961"/>
                </a:lnTo>
                <a:lnTo>
                  <a:pt x="4720965" y="3429000"/>
                </a:lnTo>
                <a:lnTo>
                  <a:pt x="0" y="3429000"/>
                </a:lnTo>
                <a:lnTo>
                  <a:pt x="0" y="1"/>
                </a:lnTo>
                <a:lnTo>
                  <a:pt x="3628384" y="1"/>
                </a:lnTo>
                <a:close/>
              </a:path>
            </a:pathLst>
          </a:custGeom>
        </p:spPr>
      </p:pic>
      <p:pic>
        <p:nvPicPr>
          <p:cNvPr id="5" name="Picture 4" descr="A close-up of a rusty cogwheel&#10;&#10;Description automatically generated with low confidence">
            <a:extLst>
              <a:ext uri="{FF2B5EF4-FFF2-40B4-BE49-F238E27FC236}">
                <a16:creationId xmlns:a16="http://schemas.microsoft.com/office/drawing/2014/main" id="{3ED739CA-909D-B902-C016-5E79C19129D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2" r="30278"/>
          <a:stretch/>
        </p:blipFill>
        <p:spPr>
          <a:xfrm>
            <a:off x="20" y="3428999"/>
            <a:ext cx="4973079" cy="3429001"/>
          </a:xfrm>
          <a:custGeom>
            <a:avLst/>
            <a:gdLst/>
            <a:ahLst/>
            <a:cxnLst/>
            <a:rect l="l" t="t" r="r" b="b"/>
            <a:pathLst>
              <a:path w="4973099" h="3429001">
                <a:moveTo>
                  <a:pt x="0" y="0"/>
                </a:moveTo>
                <a:lnTo>
                  <a:pt x="4720965" y="0"/>
                </a:lnTo>
                <a:lnTo>
                  <a:pt x="4720965" y="56236"/>
                </a:lnTo>
                <a:lnTo>
                  <a:pt x="4722982" y="196139"/>
                </a:lnTo>
                <a:lnTo>
                  <a:pt x="4726007" y="333299"/>
                </a:lnTo>
                <a:lnTo>
                  <a:pt x="4728865" y="469087"/>
                </a:lnTo>
                <a:lnTo>
                  <a:pt x="4732059" y="602133"/>
                </a:lnTo>
                <a:lnTo>
                  <a:pt x="4736933" y="734492"/>
                </a:lnTo>
                <a:lnTo>
                  <a:pt x="4742144" y="864793"/>
                </a:lnTo>
                <a:lnTo>
                  <a:pt x="4746850" y="992352"/>
                </a:lnTo>
                <a:lnTo>
                  <a:pt x="4760130" y="1241298"/>
                </a:lnTo>
                <a:lnTo>
                  <a:pt x="4774249" y="1479956"/>
                </a:lnTo>
                <a:lnTo>
                  <a:pt x="4789041" y="1709013"/>
                </a:lnTo>
                <a:lnTo>
                  <a:pt x="4805346" y="1925726"/>
                </a:lnTo>
                <a:lnTo>
                  <a:pt x="4822323" y="2132838"/>
                </a:lnTo>
                <a:lnTo>
                  <a:pt x="4840644" y="2324862"/>
                </a:lnTo>
                <a:lnTo>
                  <a:pt x="4858630" y="2505227"/>
                </a:lnTo>
                <a:lnTo>
                  <a:pt x="4876615" y="2671191"/>
                </a:lnTo>
                <a:lnTo>
                  <a:pt x="4893592" y="2823438"/>
                </a:lnTo>
                <a:lnTo>
                  <a:pt x="4909729" y="2958541"/>
                </a:lnTo>
                <a:lnTo>
                  <a:pt x="4925025" y="3080613"/>
                </a:lnTo>
                <a:lnTo>
                  <a:pt x="4937800" y="3183483"/>
                </a:lnTo>
                <a:lnTo>
                  <a:pt x="4949902" y="3269894"/>
                </a:lnTo>
                <a:lnTo>
                  <a:pt x="4967216" y="3388538"/>
                </a:lnTo>
                <a:lnTo>
                  <a:pt x="4973099" y="3429000"/>
                </a:lnTo>
                <a:lnTo>
                  <a:pt x="4075210" y="3429000"/>
                </a:lnTo>
                <a:lnTo>
                  <a:pt x="4075210" y="3429001"/>
                </a:lnTo>
                <a:lnTo>
                  <a:pt x="0" y="342900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147458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EF4E0-356B-EB46-98BA-EC8A3C81B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1" y="452718"/>
            <a:ext cx="4765226" cy="1400530"/>
          </a:xfrm>
        </p:spPr>
        <p:txBody>
          <a:bodyPr>
            <a:normAutofit/>
          </a:bodyPr>
          <a:lstStyle/>
          <a:p>
            <a:r>
              <a:rPr lang="en-GB"/>
              <a:t>Ways to prevent corrosion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C4764-2ABC-51D3-CF5C-7D29DB876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1" y="2052918"/>
            <a:ext cx="4764245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Painting</a:t>
            </a:r>
          </a:p>
          <a:p>
            <a:r>
              <a:rPr lang="en-GB" sz="4000" b="1" dirty="0"/>
              <a:t>Alloying</a:t>
            </a:r>
          </a:p>
          <a:p>
            <a:r>
              <a:rPr lang="en-GB" dirty="0"/>
              <a:t>Electroplating</a:t>
            </a:r>
          </a:p>
          <a:p>
            <a:r>
              <a:rPr lang="en-GB" dirty="0"/>
              <a:t>Cathodic Protection (CP)</a:t>
            </a:r>
          </a:p>
          <a:p>
            <a:r>
              <a:rPr lang="en-GB" dirty="0"/>
              <a:t>Galvanization</a:t>
            </a:r>
          </a:p>
          <a:p>
            <a:r>
              <a:rPr lang="en-GB" dirty="0" err="1"/>
              <a:t>Enameling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 descr="A picture containing steel, metal, engineering, indoor&#10;&#10;Description automatically generated">
            <a:extLst>
              <a:ext uri="{FF2B5EF4-FFF2-40B4-BE49-F238E27FC236}">
                <a16:creationId xmlns:a16="http://schemas.microsoft.com/office/drawing/2014/main" id="{E3EC4166-B95B-1AD3-641B-B65E6A862E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35424"/>
          <a:stretch/>
        </p:blipFill>
        <p:spPr>
          <a:xfrm>
            <a:off x="6103423" y="10"/>
            <a:ext cx="6087038" cy="2623857"/>
          </a:xfrm>
          <a:prstGeom prst="rect">
            <a:avLst/>
          </a:prstGeom>
        </p:spPr>
      </p:pic>
      <p:pic>
        <p:nvPicPr>
          <p:cNvPr id="5" name="Picture 4" descr="A close-up of a rusty cogwheel&#10;&#10;Description automatically generated with low confidence">
            <a:extLst>
              <a:ext uri="{FF2B5EF4-FFF2-40B4-BE49-F238E27FC236}">
                <a16:creationId xmlns:a16="http://schemas.microsoft.com/office/drawing/2014/main" id="{3ED739CA-909D-B902-C016-5E79C19129D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1" r="30528"/>
          <a:stretch/>
        </p:blipFill>
        <p:spPr>
          <a:xfrm>
            <a:off x="6103423" y="2624327"/>
            <a:ext cx="6087038" cy="4233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29258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EF4E0-356B-EB46-98BA-EC8A3C81B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2" y="452718"/>
            <a:ext cx="4165580" cy="1400530"/>
          </a:xfrm>
        </p:spPr>
        <p:txBody>
          <a:bodyPr>
            <a:normAutofit/>
          </a:bodyPr>
          <a:lstStyle/>
          <a:p>
            <a:r>
              <a:rPr lang="en-GB" sz="3900"/>
              <a:t>Ways to prevent corrosion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C4764-2ABC-51D3-CF5C-7D29DB876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3" y="2052918"/>
            <a:ext cx="4165146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Painting</a:t>
            </a:r>
          </a:p>
          <a:p>
            <a:r>
              <a:rPr lang="en-GB" dirty="0"/>
              <a:t>Alloying</a:t>
            </a:r>
          </a:p>
          <a:p>
            <a:r>
              <a:rPr lang="en-GB" sz="4000" b="1" dirty="0"/>
              <a:t>Electroplating</a:t>
            </a:r>
          </a:p>
          <a:p>
            <a:r>
              <a:rPr lang="en-GB" dirty="0"/>
              <a:t>Cathodic Protection (CP)</a:t>
            </a:r>
          </a:p>
          <a:p>
            <a:r>
              <a:rPr lang="en-GB" dirty="0"/>
              <a:t>Galvanization</a:t>
            </a:r>
          </a:p>
          <a:p>
            <a:r>
              <a:rPr lang="en-GB" dirty="0" err="1"/>
              <a:t>Enameling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A close-up of a rusty cogwheel&#10;&#10;Description automatically generated with low confidence">
            <a:extLst>
              <a:ext uri="{FF2B5EF4-FFF2-40B4-BE49-F238E27FC236}">
                <a16:creationId xmlns:a16="http://schemas.microsoft.com/office/drawing/2014/main" id="{3ED739CA-909D-B902-C016-5E79C19129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1" r="30528"/>
          <a:stretch/>
        </p:blipFill>
        <p:spPr>
          <a:xfrm>
            <a:off x="6890152" y="647699"/>
            <a:ext cx="3857987" cy="2683330"/>
          </a:xfrm>
          <a:prstGeom prst="rect">
            <a:avLst/>
          </a:prstGeom>
          <a:effectLst/>
        </p:spPr>
      </p:pic>
      <p:pic>
        <p:nvPicPr>
          <p:cNvPr id="7" name="Picture 6" descr="A picture containing soft drink, fluid, liquid, blue&#10;&#10;Description automatically generated">
            <a:extLst>
              <a:ext uri="{FF2B5EF4-FFF2-40B4-BE49-F238E27FC236}">
                <a16:creationId xmlns:a16="http://schemas.microsoft.com/office/drawing/2014/main" id="{C7856FF9-3589-08F2-6A44-7F680519D2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432" y="3526971"/>
            <a:ext cx="2721427" cy="272142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1625775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EF4E0-356B-EB46-98BA-EC8A3C81B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6188190" cy="162232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EBEBEB"/>
                </a:solidFill>
              </a:rPr>
              <a:t>Ways to prevent corrosion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C4764-2ABC-51D3-CF5C-7D29DB876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188189" cy="37854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solidFill>
                <a:srgbClr val="FFFFFF"/>
              </a:solidFill>
            </a:endParaRPr>
          </a:p>
          <a:p>
            <a:r>
              <a:rPr lang="en-GB" dirty="0">
                <a:solidFill>
                  <a:srgbClr val="FFFFFF"/>
                </a:solidFill>
              </a:rPr>
              <a:t>Painting</a:t>
            </a:r>
          </a:p>
          <a:p>
            <a:r>
              <a:rPr lang="en-GB" dirty="0">
                <a:solidFill>
                  <a:srgbClr val="FFFFFF"/>
                </a:solidFill>
              </a:rPr>
              <a:t>Alloying</a:t>
            </a:r>
          </a:p>
          <a:p>
            <a:r>
              <a:rPr lang="en-GB" dirty="0">
                <a:solidFill>
                  <a:srgbClr val="FFFFFF"/>
                </a:solidFill>
              </a:rPr>
              <a:t>Electroplating</a:t>
            </a:r>
          </a:p>
          <a:p>
            <a:r>
              <a:rPr lang="en-GB" sz="4000" b="1" dirty="0">
                <a:solidFill>
                  <a:srgbClr val="FFFFFF"/>
                </a:solidFill>
              </a:rPr>
              <a:t>Cathodic Protection (CP)</a:t>
            </a:r>
          </a:p>
          <a:p>
            <a:r>
              <a:rPr lang="en-GB" dirty="0">
                <a:solidFill>
                  <a:srgbClr val="FFFFFF"/>
                </a:solidFill>
              </a:rPr>
              <a:t>Galvanization</a:t>
            </a:r>
          </a:p>
          <a:p>
            <a:r>
              <a:rPr lang="en-GB" dirty="0" err="1">
                <a:solidFill>
                  <a:srgbClr val="FFFFFF"/>
                </a:solidFill>
              </a:rPr>
              <a:t>Enameling</a:t>
            </a:r>
            <a:endParaRPr lang="en-GB" dirty="0">
              <a:solidFill>
                <a:srgbClr val="FFFFFF"/>
              </a:solidFill>
            </a:endParaRPr>
          </a:p>
          <a:p>
            <a:endParaRPr lang="en-GB" dirty="0">
              <a:solidFill>
                <a:srgbClr val="FFFFFF"/>
              </a:solidFill>
            </a:endParaRPr>
          </a:p>
          <a:p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7" name="Picture 6" descr="A person using a digital multimeter&#10;&#10;Description automatically generated with low confidence">
            <a:extLst>
              <a:ext uri="{FF2B5EF4-FFF2-40B4-BE49-F238E27FC236}">
                <a16:creationId xmlns:a16="http://schemas.microsoft.com/office/drawing/2014/main" id="{BD66B0F6-3500-7248-81EC-7E695F2CC0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7860"/>
          <a:stretch/>
        </p:blipFill>
        <p:spPr>
          <a:xfrm>
            <a:off x="7230352" y="2"/>
            <a:ext cx="4962068" cy="3428999"/>
          </a:xfrm>
          <a:custGeom>
            <a:avLst/>
            <a:gdLst/>
            <a:ahLst/>
            <a:cxnLst/>
            <a:rect l="l" t="t" r="r" b="b"/>
            <a:pathLst>
              <a:path w="4962068" h="3428999">
                <a:moveTo>
                  <a:pt x="0" y="0"/>
                </a:moveTo>
                <a:lnTo>
                  <a:pt x="1343538" y="0"/>
                </a:lnTo>
                <a:lnTo>
                  <a:pt x="1343538" y="1"/>
                </a:lnTo>
                <a:lnTo>
                  <a:pt x="4962068" y="1"/>
                </a:lnTo>
                <a:lnTo>
                  <a:pt x="4962067" y="3428999"/>
                </a:lnTo>
                <a:lnTo>
                  <a:pt x="250957" y="3428999"/>
                </a:lnTo>
                <a:lnTo>
                  <a:pt x="250957" y="3343961"/>
                </a:lnTo>
                <a:lnTo>
                  <a:pt x="251965" y="3201315"/>
                </a:lnTo>
                <a:lnTo>
                  <a:pt x="250957" y="3057297"/>
                </a:lnTo>
                <a:lnTo>
                  <a:pt x="248940" y="2911221"/>
                </a:lnTo>
                <a:lnTo>
                  <a:pt x="247091" y="2765146"/>
                </a:lnTo>
                <a:lnTo>
                  <a:pt x="243057" y="2617013"/>
                </a:lnTo>
                <a:lnTo>
                  <a:pt x="238855" y="2467509"/>
                </a:lnTo>
                <a:lnTo>
                  <a:pt x="233980" y="2318004"/>
                </a:lnTo>
                <a:lnTo>
                  <a:pt x="227089" y="2167128"/>
                </a:lnTo>
                <a:lnTo>
                  <a:pt x="218852" y="2014881"/>
                </a:lnTo>
                <a:lnTo>
                  <a:pt x="210952" y="1861947"/>
                </a:lnTo>
                <a:lnTo>
                  <a:pt x="200867" y="1709014"/>
                </a:lnTo>
                <a:lnTo>
                  <a:pt x="188764" y="1554023"/>
                </a:lnTo>
                <a:lnTo>
                  <a:pt x="176662" y="1401090"/>
                </a:lnTo>
                <a:lnTo>
                  <a:pt x="162710" y="1245413"/>
                </a:lnTo>
                <a:lnTo>
                  <a:pt x="147414" y="1089051"/>
                </a:lnTo>
                <a:lnTo>
                  <a:pt x="131278" y="934746"/>
                </a:lnTo>
                <a:lnTo>
                  <a:pt x="112452" y="778383"/>
                </a:lnTo>
                <a:lnTo>
                  <a:pt x="92281" y="622707"/>
                </a:lnTo>
                <a:lnTo>
                  <a:pt x="72278" y="466344"/>
                </a:lnTo>
                <a:lnTo>
                  <a:pt x="48914" y="310668"/>
                </a:lnTo>
                <a:lnTo>
                  <a:pt x="25045" y="155677"/>
                </a:lnTo>
                <a:close/>
              </a:path>
            </a:pathLst>
          </a:custGeom>
        </p:spPr>
      </p:pic>
      <p:pic>
        <p:nvPicPr>
          <p:cNvPr id="5" name="Picture 4" descr="A close-up of a rusty cogwheel&#10;&#10;Description automatically generated with low confidence">
            <a:extLst>
              <a:ext uri="{FF2B5EF4-FFF2-40B4-BE49-F238E27FC236}">
                <a16:creationId xmlns:a16="http://schemas.microsoft.com/office/drawing/2014/main" id="{3ED739CA-909D-B902-C016-5E79C19129D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29" r="30335"/>
          <a:stretch/>
        </p:blipFill>
        <p:spPr>
          <a:xfrm>
            <a:off x="7228756" y="3148357"/>
            <a:ext cx="4963244" cy="3709642"/>
          </a:xfrm>
          <a:custGeom>
            <a:avLst/>
            <a:gdLst/>
            <a:ahLst/>
            <a:cxnLst/>
            <a:rect l="l" t="t" r="r" b="b"/>
            <a:pathLst>
              <a:path w="4963244" h="3429002">
                <a:moveTo>
                  <a:pt x="252134" y="0"/>
                </a:moveTo>
                <a:lnTo>
                  <a:pt x="4963244" y="0"/>
                </a:lnTo>
                <a:lnTo>
                  <a:pt x="4963244" y="3429002"/>
                </a:lnTo>
                <a:lnTo>
                  <a:pt x="900697" y="3429002"/>
                </a:lnTo>
                <a:lnTo>
                  <a:pt x="900697" y="3429001"/>
                </a:lnTo>
                <a:lnTo>
                  <a:pt x="0" y="3429001"/>
                </a:lnTo>
                <a:lnTo>
                  <a:pt x="5883" y="3388539"/>
                </a:lnTo>
                <a:lnTo>
                  <a:pt x="23196" y="3269895"/>
                </a:lnTo>
                <a:lnTo>
                  <a:pt x="35299" y="3183484"/>
                </a:lnTo>
                <a:lnTo>
                  <a:pt x="48073" y="3080614"/>
                </a:lnTo>
                <a:lnTo>
                  <a:pt x="63369" y="2958542"/>
                </a:lnTo>
                <a:lnTo>
                  <a:pt x="79506" y="2823439"/>
                </a:lnTo>
                <a:lnTo>
                  <a:pt x="96483" y="2671192"/>
                </a:lnTo>
                <a:lnTo>
                  <a:pt x="114469" y="2505228"/>
                </a:lnTo>
                <a:lnTo>
                  <a:pt x="132454" y="2324863"/>
                </a:lnTo>
                <a:lnTo>
                  <a:pt x="150776" y="2132839"/>
                </a:lnTo>
                <a:lnTo>
                  <a:pt x="167753" y="1925727"/>
                </a:lnTo>
                <a:lnTo>
                  <a:pt x="184058" y="1709014"/>
                </a:lnTo>
                <a:lnTo>
                  <a:pt x="198849" y="1479957"/>
                </a:lnTo>
                <a:lnTo>
                  <a:pt x="212969" y="1241299"/>
                </a:lnTo>
                <a:lnTo>
                  <a:pt x="226248" y="992353"/>
                </a:lnTo>
                <a:lnTo>
                  <a:pt x="230955" y="864794"/>
                </a:lnTo>
                <a:lnTo>
                  <a:pt x="236165" y="734493"/>
                </a:lnTo>
                <a:lnTo>
                  <a:pt x="241040" y="602134"/>
                </a:lnTo>
                <a:lnTo>
                  <a:pt x="244234" y="469088"/>
                </a:lnTo>
                <a:lnTo>
                  <a:pt x="247091" y="333300"/>
                </a:lnTo>
                <a:lnTo>
                  <a:pt x="250117" y="196140"/>
                </a:lnTo>
                <a:lnTo>
                  <a:pt x="252134" y="56237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480840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EF4E0-356B-EB46-98BA-EC8A3C81B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1931" y="452718"/>
            <a:ext cx="4638903" cy="1400530"/>
          </a:xfrm>
        </p:spPr>
        <p:txBody>
          <a:bodyPr>
            <a:normAutofit/>
          </a:bodyPr>
          <a:lstStyle/>
          <a:p>
            <a:r>
              <a:rPr lang="en-GB"/>
              <a:t>Ways to prevent corrosion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C4764-2ABC-51D3-CF5C-7D29DB876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950" y="2052918"/>
            <a:ext cx="4638903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Painting</a:t>
            </a:r>
          </a:p>
          <a:p>
            <a:r>
              <a:rPr lang="en-GB" dirty="0"/>
              <a:t>Alloying</a:t>
            </a:r>
          </a:p>
          <a:p>
            <a:r>
              <a:rPr lang="en-GB" dirty="0"/>
              <a:t>Electroplating</a:t>
            </a:r>
          </a:p>
          <a:p>
            <a:r>
              <a:rPr lang="en-GB" dirty="0"/>
              <a:t>Cathodic Protection (CP)</a:t>
            </a:r>
          </a:p>
          <a:p>
            <a:r>
              <a:rPr lang="en-GB" sz="4000" b="1" dirty="0"/>
              <a:t>Galvanization</a:t>
            </a:r>
          </a:p>
          <a:p>
            <a:r>
              <a:rPr lang="en-GB" dirty="0" err="1"/>
              <a:t>Enameling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 descr="A picture containing blue-collar worker, building, construction worker, clothing&#10;&#10;Description automatically generated">
            <a:extLst>
              <a:ext uri="{FF2B5EF4-FFF2-40B4-BE49-F238E27FC236}">
                <a16:creationId xmlns:a16="http://schemas.microsoft.com/office/drawing/2014/main" id="{07D52FD5-66C1-68D6-DAEE-57E91AF3FC8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4214"/>
          <a:stretch/>
        </p:blipFill>
        <p:spPr>
          <a:xfrm>
            <a:off x="3" y="10"/>
            <a:ext cx="4971922" cy="3428990"/>
          </a:xfrm>
          <a:custGeom>
            <a:avLst/>
            <a:gdLst/>
            <a:ahLst/>
            <a:cxnLst/>
            <a:rect l="l" t="t" r="r" b="b"/>
            <a:pathLst>
              <a:path w="4971922" h="3429000">
                <a:moveTo>
                  <a:pt x="3628384" y="0"/>
                </a:moveTo>
                <a:lnTo>
                  <a:pt x="4971922" y="0"/>
                </a:lnTo>
                <a:lnTo>
                  <a:pt x="4946877" y="155677"/>
                </a:lnTo>
                <a:lnTo>
                  <a:pt x="4923008" y="310668"/>
                </a:lnTo>
                <a:lnTo>
                  <a:pt x="4899644" y="466344"/>
                </a:lnTo>
                <a:lnTo>
                  <a:pt x="4879641" y="622707"/>
                </a:lnTo>
                <a:lnTo>
                  <a:pt x="4859470" y="778383"/>
                </a:lnTo>
                <a:lnTo>
                  <a:pt x="4840644" y="934746"/>
                </a:lnTo>
                <a:lnTo>
                  <a:pt x="4824508" y="1089051"/>
                </a:lnTo>
                <a:lnTo>
                  <a:pt x="4809212" y="1245413"/>
                </a:lnTo>
                <a:lnTo>
                  <a:pt x="4795260" y="1401090"/>
                </a:lnTo>
                <a:lnTo>
                  <a:pt x="4783158" y="1554023"/>
                </a:lnTo>
                <a:lnTo>
                  <a:pt x="4771055" y="1709014"/>
                </a:lnTo>
                <a:lnTo>
                  <a:pt x="4760970" y="1861947"/>
                </a:lnTo>
                <a:lnTo>
                  <a:pt x="4753070" y="2014881"/>
                </a:lnTo>
                <a:lnTo>
                  <a:pt x="4744833" y="2167128"/>
                </a:lnTo>
                <a:lnTo>
                  <a:pt x="4737942" y="2318004"/>
                </a:lnTo>
                <a:lnTo>
                  <a:pt x="4733067" y="2467509"/>
                </a:lnTo>
                <a:lnTo>
                  <a:pt x="4728865" y="2617013"/>
                </a:lnTo>
                <a:lnTo>
                  <a:pt x="4724831" y="2765146"/>
                </a:lnTo>
                <a:lnTo>
                  <a:pt x="4722982" y="2911221"/>
                </a:lnTo>
                <a:lnTo>
                  <a:pt x="4720965" y="3057297"/>
                </a:lnTo>
                <a:lnTo>
                  <a:pt x="4719956" y="3201315"/>
                </a:lnTo>
                <a:lnTo>
                  <a:pt x="4720965" y="3343961"/>
                </a:lnTo>
                <a:lnTo>
                  <a:pt x="4720965" y="3429000"/>
                </a:lnTo>
                <a:lnTo>
                  <a:pt x="0" y="3429000"/>
                </a:lnTo>
                <a:lnTo>
                  <a:pt x="0" y="1"/>
                </a:lnTo>
                <a:lnTo>
                  <a:pt x="3628384" y="1"/>
                </a:lnTo>
                <a:close/>
              </a:path>
            </a:pathLst>
          </a:custGeom>
        </p:spPr>
      </p:pic>
      <p:pic>
        <p:nvPicPr>
          <p:cNvPr id="5" name="Picture 4" descr="A close-up of a rusty cogwheel&#10;&#10;Description automatically generated with low confidence">
            <a:extLst>
              <a:ext uri="{FF2B5EF4-FFF2-40B4-BE49-F238E27FC236}">
                <a16:creationId xmlns:a16="http://schemas.microsoft.com/office/drawing/2014/main" id="{3ED739CA-909D-B902-C016-5E79C19129D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2" r="30278"/>
          <a:stretch/>
        </p:blipFill>
        <p:spPr>
          <a:xfrm>
            <a:off x="20" y="3428999"/>
            <a:ext cx="4973079" cy="3429001"/>
          </a:xfrm>
          <a:custGeom>
            <a:avLst/>
            <a:gdLst/>
            <a:ahLst/>
            <a:cxnLst/>
            <a:rect l="l" t="t" r="r" b="b"/>
            <a:pathLst>
              <a:path w="4973099" h="3429001">
                <a:moveTo>
                  <a:pt x="0" y="0"/>
                </a:moveTo>
                <a:lnTo>
                  <a:pt x="4720965" y="0"/>
                </a:lnTo>
                <a:lnTo>
                  <a:pt x="4720965" y="56236"/>
                </a:lnTo>
                <a:lnTo>
                  <a:pt x="4722982" y="196139"/>
                </a:lnTo>
                <a:lnTo>
                  <a:pt x="4726007" y="333299"/>
                </a:lnTo>
                <a:lnTo>
                  <a:pt x="4728865" y="469087"/>
                </a:lnTo>
                <a:lnTo>
                  <a:pt x="4732059" y="602133"/>
                </a:lnTo>
                <a:lnTo>
                  <a:pt x="4736933" y="734492"/>
                </a:lnTo>
                <a:lnTo>
                  <a:pt x="4742144" y="864793"/>
                </a:lnTo>
                <a:lnTo>
                  <a:pt x="4746850" y="992352"/>
                </a:lnTo>
                <a:lnTo>
                  <a:pt x="4760130" y="1241298"/>
                </a:lnTo>
                <a:lnTo>
                  <a:pt x="4774249" y="1479956"/>
                </a:lnTo>
                <a:lnTo>
                  <a:pt x="4789041" y="1709013"/>
                </a:lnTo>
                <a:lnTo>
                  <a:pt x="4805346" y="1925726"/>
                </a:lnTo>
                <a:lnTo>
                  <a:pt x="4822323" y="2132838"/>
                </a:lnTo>
                <a:lnTo>
                  <a:pt x="4840644" y="2324862"/>
                </a:lnTo>
                <a:lnTo>
                  <a:pt x="4858630" y="2505227"/>
                </a:lnTo>
                <a:lnTo>
                  <a:pt x="4876615" y="2671191"/>
                </a:lnTo>
                <a:lnTo>
                  <a:pt x="4893592" y="2823438"/>
                </a:lnTo>
                <a:lnTo>
                  <a:pt x="4909729" y="2958541"/>
                </a:lnTo>
                <a:lnTo>
                  <a:pt x="4925025" y="3080613"/>
                </a:lnTo>
                <a:lnTo>
                  <a:pt x="4937800" y="3183483"/>
                </a:lnTo>
                <a:lnTo>
                  <a:pt x="4949902" y="3269894"/>
                </a:lnTo>
                <a:lnTo>
                  <a:pt x="4967216" y="3388538"/>
                </a:lnTo>
                <a:lnTo>
                  <a:pt x="4973099" y="3429000"/>
                </a:lnTo>
                <a:lnTo>
                  <a:pt x="4075210" y="3429000"/>
                </a:lnTo>
                <a:lnTo>
                  <a:pt x="4075210" y="3429001"/>
                </a:lnTo>
                <a:lnTo>
                  <a:pt x="0" y="342900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1074404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EF4E0-356B-EB46-98BA-EC8A3C81B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80711"/>
          </a:xfrm>
        </p:spPr>
        <p:txBody>
          <a:bodyPr>
            <a:normAutofit/>
          </a:bodyPr>
          <a:lstStyle/>
          <a:p>
            <a:r>
              <a:rPr lang="en-GB"/>
              <a:t>Ways to prevent corrosion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C4764-2ABC-51D3-CF5C-7D29DB876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856" y="2548281"/>
            <a:ext cx="7152860" cy="365438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Painting</a:t>
            </a:r>
          </a:p>
          <a:p>
            <a:r>
              <a:rPr lang="en-GB" dirty="0">
                <a:solidFill>
                  <a:schemeClr val="bg1"/>
                </a:solidFill>
              </a:rPr>
              <a:t>Alloying</a:t>
            </a:r>
          </a:p>
          <a:p>
            <a:r>
              <a:rPr lang="en-GB" dirty="0">
                <a:solidFill>
                  <a:schemeClr val="bg1"/>
                </a:solidFill>
              </a:rPr>
              <a:t>Electroplating</a:t>
            </a:r>
          </a:p>
          <a:p>
            <a:r>
              <a:rPr lang="en-GB" dirty="0">
                <a:solidFill>
                  <a:schemeClr val="bg1"/>
                </a:solidFill>
              </a:rPr>
              <a:t>Cathodic Protection (CP)</a:t>
            </a:r>
          </a:p>
          <a:p>
            <a:r>
              <a:rPr lang="en-GB" dirty="0">
                <a:solidFill>
                  <a:schemeClr val="bg1"/>
                </a:solidFill>
              </a:rPr>
              <a:t>Galvanization</a:t>
            </a:r>
          </a:p>
          <a:p>
            <a:r>
              <a:rPr lang="en-GB" sz="4000" b="1" dirty="0" err="1">
                <a:solidFill>
                  <a:schemeClr val="bg1"/>
                </a:solidFill>
              </a:rPr>
              <a:t>Enameling</a:t>
            </a:r>
            <a:endParaRPr lang="en-GB" sz="4000" b="1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Picture 6" descr="A close-up of a paintbrush in a jar&#10;&#10;Description automatically generated with medium confidence">
            <a:extLst>
              <a:ext uri="{FF2B5EF4-FFF2-40B4-BE49-F238E27FC236}">
                <a16:creationId xmlns:a16="http://schemas.microsoft.com/office/drawing/2014/main" id="{0E993522-A302-A5B4-D5DB-32A7AD1436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63" r="-4" b="-4"/>
          <a:stretch/>
        </p:blipFill>
        <p:spPr>
          <a:xfrm>
            <a:off x="8076084" y="1873196"/>
            <a:ext cx="3472060" cy="2407109"/>
          </a:xfrm>
          <a:prstGeom prst="rect">
            <a:avLst/>
          </a:prstGeom>
          <a:effectLst/>
        </p:spPr>
      </p:pic>
      <p:pic>
        <p:nvPicPr>
          <p:cNvPr id="5" name="Picture 4" descr="A close-up of a rusty cogwheel&#10;&#10;Description automatically generated with low confidence">
            <a:extLst>
              <a:ext uri="{FF2B5EF4-FFF2-40B4-BE49-F238E27FC236}">
                <a16:creationId xmlns:a16="http://schemas.microsoft.com/office/drawing/2014/main" id="{3ED739CA-909D-B902-C016-5E79C19129D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9" r="30435"/>
          <a:stretch/>
        </p:blipFill>
        <p:spPr>
          <a:xfrm>
            <a:off x="8440571" y="4432086"/>
            <a:ext cx="3010503" cy="208712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1818957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parklers on glass jar">
            <a:extLst>
              <a:ext uri="{FF2B5EF4-FFF2-40B4-BE49-F238E27FC236}">
                <a16:creationId xmlns:a16="http://schemas.microsoft.com/office/drawing/2014/main" id="{8B3735FD-BE39-80D2-18CD-DCA3AEECF2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D489E29-742E-4D34-AB08-CE3217805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6053153" y="1320127"/>
            <a:ext cx="4812846" cy="419548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EE621A-2333-906D-E8EC-75BE9802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4887" y="1641860"/>
            <a:ext cx="4204298" cy="1034728"/>
          </a:xfrm>
        </p:spPr>
        <p:txBody>
          <a:bodyPr>
            <a:noAutofit/>
          </a:bodyPr>
          <a:lstStyle/>
          <a:p>
            <a:r>
              <a:rPr lang="en-GB" sz="4800" dirty="0"/>
              <a:t>                     </a:t>
            </a:r>
            <a:r>
              <a:rPr lang="en-GB" sz="4800" b="1" dirty="0">
                <a:latin typeface="Algerian" panose="04020705040A02060702" pitchFamily="82" charset="0"/>
              </a:rPr>
              <a:t>Thank you !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2D7EE-9F62-9F0B-15E0-D1F72B3968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4886" y="2809812"/>
            <a:ext cx="4169380" cy="238406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z="1000" dirty="0"/>
          </a:p>
          <a:p>
            <a:pPr>
              <a:lnSpc>
                <a:spcPct val="90000"/>
              </a:lnSpc>
            </a:pPr>
            <a:endParaRPr lang="en-GB" sz="1000" dirty="0"/>
          </a:p>
          <a:p>
            <a:pPr>
              <a:lnSpc>
                <a:spcPct val="90000"/>
              </a:lnSpc>
            </a:pPr>
            <a:endParaRPr lang="en-GB" sz="1000" dirty="0"/>
          </a:p>
          <a:p>
            <a:pPr>
              <a:lnSpc>
                <a:spcPct val="90000"/>
              </a:lnSpc>
            </a:pPr>
            <a:endParaRPr lang="en-GB" sz="1000" dirty="0"/>
          </a:p>
          <a:p>
            <a:pPr>
              <a:lnSpc>
                <a:spcPct val="90000"/>
              </a:lnSpc>
            </a:pPr>
            <a:endParaRPr lang="en-GB" sz="1000" dirty="0"/>
          </a:p>
          <a:p>
            <a:pPr>
              <a:lnSpc>
                <a:spcPct val="90000"/>
              </a:lnSpc>
            </a:pPr>
            <a:endParaRPr lang="en-GB" sz="1000" dirty="0"/>
          </a:p>
          <a:p>
            <a:pPr>
              <a:lnSpc>
                <a:spcPct val="90000"/>
              </a:lnSpc>
            </a:pPr>
            <a:endParaRPr lang="en-GB" sz="1000" dirty="0"/>
          </a:p>
          <a:p>
            <a:pPr>
              <a:lnSpc>
                <a:spcPct val="90000"/>
              </a:lnSpc>
            </a:pPr>
            <a:r>
              <a:rPr lang="en-GB" sz="1000" dirty="0"/>
              <a:t>                 Corina Chelu</a:t>
            </a:r>
          </a:p>
          <a:p>
            <a:pPr>
              <a:lnSpc>
                <a:spcPct val="90000"/>
              </a:lnSpc>
            </a:pPr>
            <a:r>
              <a:rPr lang="en-GB" sz="1000" dirty="0"/>
              <a:t>         Integrating Project</a:t>
            </a:r>
          </a:p>
        </p:txBody>
      </p:sp>
    </p:spTree>
    <p:extLst>
      <p:ext uri="{BB962C8B-B14F-4D97-AF65-F5344CB8AC3E}">
        <p14:creationId xmlns:p14="http://schemas.microsoft.com/office/powerpoint/2010/main" val="24738148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557</TotalTime>
  <Words>200</Words>
  <Application>Microsoft Office PowerPoint</Application>
  <PresentationFormat>Widescreen</PresentationFormat>
  <Paragraphs>73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Algerian</vt:lpstr>
      <vt:lpstr>Arial</vt:lpstr>
      <vt:lpstr>Calibri</vt:lpstr>
      <vt:lpstr>Century Gothic</vt:lpstr>
      <vt:lpstr>Wingdings 3</vt:lpstr>
      <vt:lpstr>Ion</vt:lpstr>
      <vt:lpstr>How to prevent corrosion in metals ?</vt:lpstr>
      <vt:lpstr>What is corrosion ?</vt:lpstr>
      <vt:lpstr>What is corrosion ?</vt:lpstr>
      <vt:lpstr>PowerPoint Presentation</vt:lpstr>
      <vt:lpstr>Types of corrosion </vt:lpstr>
      <vt:lpstr>PowerPoint Presentation</vt:lpstr>
      <vt:lpstr>PowerPoint Presentation</vt:lpstr>
      <vt:lpstr>Ways to prevent corrosion</vt:lpstr>
      <vt:lpstr>Ways to prevent corrosion</vt:lpstr>
      <vt:lpstr>Ways to prevent corrosion</vt:lpstr>
      <vt:lpstr>Ways to prevent corrosion</vt:lpstr>
      <vt:lpstr>Ways to prevent corrosion</vt:lpstr>
      <vt:lpstr>Ways to prevent corrosion</vt:lpstr>
      <vt:lpstr>Ways to prevent corrosion</vt:lpstr>
      <vt:lpstr>                     Thank you 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prevent corrosion in metals ?</dc:title>
  <dc:creator>Corina Chelu</dc:creator>
  <cp:lastModifiedBy>Corina Chelu</cp:lastModifiedBy>
  <cp:revision>1</cp:revision>
  <dcterms:created xsi:type="dcterms:W3CDTF">2023-04-23T23:22:32Z</dcterms:created>
  <dcterms:modified xsi:type="dcterms:W3CDTF">2023-04-24T08:40:22Z</dcterms:modified>
</cp:coreProperties>
</file>