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2"/>
  </p:notesMasterIdLst>
  <p:sldIdLst>
    <p:sldId id="258" r:id="rId2"/>
    <p:sldId id="256"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368" autoAdjust="0"/>
    <p:restoredTop sz="93957" autoAdjust="0"/>
  </p:normalViewPr>
  <p:slideViewPr>
    <p:cSldViewPr snapToGrid="0">
      <p:cViewPr varScale="1">
        <p:scale>
          <a:sx n="74" d="100"/>
          <a:sy n="74" d="100"/>
        </p:scale>
        <p:origin x="106" y="1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72251B-8171-47B5-93C3-C452745A5467}" type="datetimeFigureOut">
              <a:rPr lang="en-US" smtClean="0"/>
              <a:t>2/19/2024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553985-8708-42E5-8B2F-EA2A0EFB37C9}" type="slidenum">
              <a:rPr lang="en-US" smtClean="0"/>
              <a:t>‹#›</a:t>
            </a:fld>
            <a:endParaRPr lang="en-US"/>
          </a:p>
        </p:txBody>
      </p:sp>
    </p:spTree>
    <p:extLst>
      <p:ext uri="{BB962C8B-B14F-4D97-AF65-F5344CB8AC3E}">
        <p14:creationId xmlns:p14="http://schemas.microsoft.com/office/powerpoint/2010/main" val="599928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Component Three: Presentation</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Introduction</a:t>
            </a:r>
            <a:endParaRPr lang="en-IN" sz="1800" dirty="0">
              <a:solidFill>
                <a:srgbClr val="000000"/>
              </a:solidFill>
              <a:effectLst/>
              <a:latin typeface="Arial" panose="020B0604020202020204" pitchFamily="34" charset="0"/>
              <a:ea typeface="Arial" panose="020B0604020202020204" pitchFamily="34" charset="0"/>
            </a:endParaRPr>
          </a:p>
          <a:p>
            <a:r>
              <a:rPr lang="en-GB" sz="1800" kern="0" dirty="0">
                <a:solidFill>
                  <a:srgbClr val="000000"/>
                </a:solidFill>
                <a:effectLst/>
                <a:latin typeface="Arial" panose="020B0604020202020204" pitchFamily="34" charset="0"/>
                <a:ea typeface="Times New Roman" panose="02020603050405020304" pitchFamily="18" charset="0"/>
              </a:rPr>
              <a:t>Housekeepers should have strong customer service skills to become successful in their profession in the future. The work of housekeepers is directly linked with the approval of guests in a hotel. This presentation will be constructed to provide and guide the housekeeping team of </a:t>
            </a:r>
            <a:r>
              <a:rPr lang="en-GB" sz="1800" kern="0" dirty="0">
                <a:solidFill>
                  <a:srgbClr val="000000"/>
                </a:solidFill>
                <a:effectLst/>
                <a:highlight>
                  <a:srgbClr val="FFFFFF"/>
                </a:highlight>
                <a:latin typeface="Arial" panose="020B0604020202020204" pitchFamily="34" charset="0"/>
                <a:ea typeface="Times New Roman" panose="02020603050405020304" pitchFamily="18" charset="0"/>
              </a:rPr>
              <a:t>Premier Inn Whitley Bay Hotel about essential safety and health practices. This presentation will be based on the previous health and safety guide for educating the team members about their housekeeping services more effectively. Some major importance of following health and safety regulations will be highlighted briefly in this presentation. </a:t>
            </a:r>
            <a:endParaRPr lang="en-IN" dirty="0"/>
          </a:p>
        </p:txBody>
      </p:sp>
      <p:sp>
        <p:nvSpPr>
          <p:cNvPr id="4" name="Slide Number Placeholder 3"/>
          <p:cNvSpPr>
            <a:spLocks noGrp="1"/>
          </p:cNvSpPr>
          <p:nvPr>
            <p:ph type="sldNum" sz="quarter" idx="5"/>
          </p:nvPr>
        </p:nvSpPr>
        <p:spPr/>
        <p:txBody>
          <a:bodyPr/>
          <a:lstStyle/>
          <a:p>
            <a:fld id="{DA553985-8708-42E5-8B2F-EA2A0EFB37C9}" type="slidenum">
              <a:rPr lang="en-US" smtClean="0"/>
              <a:t>3</a:t>
            </a:fld>
            <a:endParaRPr lang="en-US"/>
          </a:p>
        </p:txBody>
      </p:sp>
    </p:spTree>
    <p:extLst>
      <p:ext uri="{BB962C8B-B14F-4D97-AF65-F5344CB8AC3E}">
        <p14:creationId xmlns:p14="http://schemas.microsoft.com/office/powerpoint/2010/main" val="41741423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Importance of health and safety regulations</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Guest satisfaction: </a:t>
            </a:r>
            <a:r>
              <a:rPr lang="en-GB" sz="1800" dirty="0">
                <a:solidFill>
                  <a:srgbClr val="000000"/>
                </a:solidFill>
                <a:effectLst/>
                <a:latin typeface="Arial" panose="020B0604020202020204" pitchFamily="34" charset="0"/>
                <a:ea typeface="Times New Roman" panose="02020603050405020304" pitchFamily="18" charset="0"/>
              </a:rPr>
              <a:t>To enhance the level of guest satisfaction housekeepers of a hotel should follow the health and safety regulations. This should ensure that all of the guests would get hygienic and clean accommodation services in the hotel. In hotel businesses, consumer satisfaction plays a vital role as the whole business runs based on the service that they provide towards their consumers (Casado, 2012). Positive guest reviews and feedback would be very effective for making proper brand recognition within the market in the hospitality industry.</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Brand recognition: </a:t>
            </a:r>
            <a:r>
              <a:rPr lang="en-GB" sz="1800" dirty="0">
                <a:solidFill>
                  <a:srgbClr val="000000"/>
                </a:solidFill>
                <a:effectLst/>
                <a:latin typeface="Arial" panose="020B0604020202020204" pitchFamily="34" charset="0"/>
                <a:ea typeface="Times New Roman" panose="02020603050405020304" pitchFamily="18" charset="0"/>
              </a:rPr>
              <a:t>Satisfied customers are the backbone of every business to make proper brand value in the market. Better consumer service by the housekeeper highly influences the guests and makes them provide positive feedback about the company. Thus, to gain proper brand value and brand recognition a hotel business should heavily follow health and safety regulations within their daily life business activities. </a:t>
            </a:r>
            <a:endParaRPr lang="en-IN" sz="1800" dirty="0">
              <a:solidFill>
                <a:srgbClr val="000000"/>
              </a:solidFill>
              <a:effectLst/>
              <a:latin typeface="Arial" panose="020B0604020202020204" pitchFamily="34" charset="0"/>
              <a:ea typeface="Arial" panose="020B0604020202020204" pitchFamily="34" charset="0"/>
            </a:endParaRPr>
          </a:p>
          <a:p>
            <a:r>
              <a:rPr lang="en-GB" sz="1800" b="1" kern="0" dirty="0">
                <a:solidFill>
                  <a:srgbClr val="000000"/>
                </a:solidFill>
                <a:effectLst/>
                <a:latin typeface="Arial" panose="020B0604020202020204" pitchFamily="34" charset="0"/>
                <a:ea typeface="Times New Roman" panose="02020603050405020304" pitchFamily="18" charset="0"/>
              </a:rPr>
              <a:t>Employee well-being: </a:t>
            </a:r>
            <a:r>
              <a:rPr lang="en-GB" sz="1800" kern="0" dirty="0">
                <a:solidFill>
                  <a:srgbClr val="000000"/>
                </a:solidFill>
                <a:effectLst/>
                <a:latin typeface="Arial" panose="020B0604020202020204" pitchFamily="34" charset="0"/>
                <a:ea typeface="Times New Roman" panose="02020603050405020304" pitchFamily="18" charset="0"/>
              </a:rPr>
              <a:t>Effective health and safety guidelines highly ensure a safe working environment by reducing the chances of injuries and accidents. The physical as well as mental health of every staff and consumer within a hotel business is highly regulated by these regulations effectively (Raghubalan and Raghubalan, 2016). Thus, for fostering an effective and healthy workforce health and safety regulations are very important for hotel businesses. </a:t>
            </a:r>
            <a:endParaRPr lang="en-IN" dirty="0"/>
          </a:p>
        </p:txBody>
      </p:sp>
      <p:sp>
        <p:nvSpPr>
          <p:cNvPr id="4" name="Slide Number Placeholder 3"/>
          <p:cNvSpPr>
            <a:spLocks noGrp="1"/>
          </p:cNvSpPr>
          <p:nvPr>
            <p:ph type="sldNum" sz="quarter" idx="5"/>
          </p:nvPr>
        </p:nvSpPr>
        <p:spPr/>
        <p:txBody>
          <a:bodyPr/>
          <a:lstStyle/>
          <a:p>
            <a:fld id="{DA553985-8708-42E5-8B2F-EA2A0EFB37C9}" type="slidenum">
              <a:rPr lang="en-US" smtClean="0"/>
              <a:t>4</a:t>
            </a:fld>
            <a:endParaRPr lang="en-US"/>
          </a:p>
        </p:txBody>
      </p:sp>
    </p:spTree>
    <p:extLst>
      <p:ext uri="{BB962C8B-B14F-4D97-AF65-F5344CB8AC3E}">
        <p14:creationId xmlns:p14="http://schemas.microsoft.com/office/powerpoint/2010/main" val="1810712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Essential safety and health practices</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i="1" u="sng" dirty="0">
                <a:solidFill>
                  <a:srgbClr val="000000"/>
                </a:solidFill>
                <a:effectLst/>
                <a:latin typeface="Arial" panose="020B0604020202020204" pitchFamily="34" charset="0"/>
                <a:ea typeface="Times New Roman" panose="02020603050405020304" pitchFamily="18" charset="0"/>
              </a:rPr>
              <a:t>Precautions</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Fire safety: </a:t>
            </a:r>
            <a:r>
              <a:rPr lang="en-GB" sz="1800" dirty="0">
                <a:solidFill>
                  <a:srgbClr val="000000"/>
                </a:solidFill>
                <a:effectLst/>
                <a:latin typeface="Arial" panose="020B0604020202020204" pitchFamily="34" charset="0"/>
                <a:ea typeface="Times New Roman" panose="02020603050405020304" pitchFamily="18" charset="0"/>
              </a:rPr>
              <a:t>Fire safety is one of the essential safety measures that should be taken by every hotel business. Conducting fire drills and ensuring that every staff is aware of evacuation procedures is highly recommended for every hotel business. Along with proper maintenance of smoke detectors and keeping away flammable objects from future conflicts is highly recommended for housekeepers. </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Electrical safety: </a:t>
            </a:r>
            <a:r>
              <a:rPr lang="en-GB" sz="1800" dirty="0">
                <a:solidFill>
                  <a:srgbClr val="000000"/>
                </a:solidFill>
                <a:effectLst/>
                <a:latin typeface="Arial" panose="020B0604020202020204" pitchFamily="34" charset="0"/>
                <a:ea typeface="Times New Roman" panose="02020603050405020304" pitchFamily="18" charset="0"/>
              </a:rPr>
              <a:t>Every housekeeper should be highly aware of electrical safety guidelines and follow them. Starting with the inspection of all electrical equipment and using GFCI tools to avoid watermarks on electrical appliances would be the major role of every housekeeper to avoid such electrical emergencies (</a:t>
            </a:r>
            <a:r>
              <a:rPr lang="en-GB" sz="1800" dirty="0" err="1">
                <a:solidFill>
                  <a:srgbClr val="000000"/>
                </a:solidFill>
                <a:effectLst/>
                <a:latin typeface="Arial" panose="020B0604020202020204" pitchFamily="34" charset="0"/>
                <a:ea typeface="Times New Roman" panose="02020603050405020304" pitchFamily="18" charset="0"/>
              </a:rPr>
              <a:t>Tesone</a:t>
            </a:r>
            <a:r>
              <a:rPr lang="en-GB" sz="1800" dirty="0">
                <a:solidFill>
                  <a:srgbClr val="000000"/>
                </a:solidFill>
                <a:effectLst/>
                <a:latin typeface="Arial" panose="020B0604020202020204" pitchFamily="34" charset="0"/>
                <a:ea typeface="Times New Roman" panose="02020603050405020304" pitchFamily="18" charset="0"/>
              </a:rPr>
              <a:t>, 2010). </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Chemical handling and storage: </a:t>
            </a:r>
            <a:r>
              <a:rPr lang="en-GB" sz="1800" dirty="0">
                <a:solidFill>
                  <a:srgbClr val="000000"/>
                </a:solidFill>
                <a:effectLst/>
                <a:latin typeface="Arial" panose="020B0604020202020204" pitchFamily="34" charset="0"/>
                <a:ea typeface="Times New Roman" panose="02020603050405020304" pitchFamily="18" charset="0"/>
              </a:rPr>
              <a:t>The usage of chemicals and storing them safely are the core functions of every housekeeper in a hotel. Labelling every chemical product with accurate product names and storing them with proper safety measures is highly recommended for every housekeeping staff in a hotel business. </a:t>
            </a:r>
            <a:endParaRPr lang="en-IN" sz="1800" dirty="0">
              <a:solidFill>
                <a:srgbClr val="000000"/>
              </a:solidFill>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DA553985-8708-42E5-8B2F-EA2A0EFB37C9}" type="slidenum">
              <a:rPr lang="en-US" smtClean="0"/>
              <a:t>5</a:t>
            </a:fld>
            <a:endParaRPr lang="en-US"/>
          </a:p>
        </p:txBody>
      </p:sp>
    </p:spTree>
    <p:extLst>
      <p:ext uri="{BB962C8B-B14F-4D97-AF65-F5344CB8AC3E}">
        <p14:creationId xmlns:p14="http://schemas.microsoft.com/office/powerpoint/2010/main" val="27577923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i="1" u="sng" dirty="0">
                <a:solidFill>
                  <a:srgbClr val="000000"/>
                </a:solidFill>
                <a:effectLst/>
                <a:latin typeface="Arial" panose="020B0604020202020204" pitchFamily="34" charset="0"/>
                <a:ea typeface="Times New Roman" panose="02020603050405020304" pitchFamily="18" charset="0"/>
              </a:rPr>
              <a:t>Procedures</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Air quality check and ventilation: </a:t>
            </a:r>
            <a:r>
              <a:rPr lang="en-GB" sz="1800" dirty="0">
                <a:solidFill>
                  <a:srgbClr val="000000"/>
                </a:solidFill>
                <a:effectLst/>
                <a:latin typeface="Arial" panose="020B0604020202020204" pitchFamily="34" charset="0"/>
                <a:ea typeface="Times New Roman" panose="02020603050405020304" pitchFamily="18" charset="0"/>
              </a:rPr>
              <a:t>Checking the air quality and ventilation system of rooms daily is one of the healthier habits for housekeepers. It plays a vital role in ensuring safe and healthy room services to the guests easily. Thus, this process is highly recommended for every housekeeper to follow in every hotel business. </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Waste management: </a:t>
            </a:r>
            <a:r>
              <a:rPr lang="en-GB" sz="1800" dirty="0">
                <a:solidFill>
                  <a:srgbClr val="000000"/>
                </a:solidFill>
                <a:effectLst/>
                <a:latin typeface="Arial" panose="020B0604020202020204" pitchFamily="34" charset="0"/>
                <a:ea typeface="Times New Roman" panose="02020603050405020304" pitchFamily="18" charset="0"/>
              </a:rPr>
              <a:t>Properly managing waste is one of the current trends in the global market. Meanwhile, within a hotel, it is one of the essential routines for every housekeeper to manage waste daily. By following proper waste management tactics, a hotel should maintain their health and hygiene properly and enhance consumer services accordingly (Fallon and Rutherford, 2010). </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Sanitisation: </a:t>
            </a:r>
            <a:r>
              <a:rPr lang="en-GB" sz="1800" dirty="0">
                <a:solidFill>
                  <a:srgbClr val="000000"/>
                </a:solidFill>
                <a:effectLst/>
                <a:latin typeface="Arial" panose="020B0604020202020204" pitchFamily="34" charset="0"/>
                <a:ea typeface="Times New Roman" panose="02020603050405020304" pitchFamily="18" charset="0"/>
              </a:rPr>
              <a:t>Starting with bathroom sanitisation and room sanitisation is one of the best ways to maintain health and safety regulations. Thorough cleaning and sanitising the whole room along with the bathroom are one of the essential steps that should be used by every housekeeping staff effectively in a hotel. </a:t>
            </a:r>
            <a:endParaRPr lang="en-IN" sz="1800" dirty="0">
              <a:solidFill>
                <a:srgbClr val="000000"/>
              </a:solidFill>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DA553985-8708-42E5-8B2F-EA2A0EFB37C9}" type="slidenum">
              <a:rPr lang="en-US" smtClean="0"/>
              <a:t>6</a:t>
            </a:fld>
            <a:endParaRPr lang="en-US"/>
          </a:p>
        </p:txBody>
      </p:sp>
    </p:spTree>
    <p:extLst>
      <p:ext uri="{BB962C8B-B14F-4D97-AF65-F5344CB8AC3E}">
        <p14:creationId xmlns:p14="http://schemas.microsoft.com/office/powerpoint/2010/main" val="17160594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i="1" u="sng" dirty="0">
                <a:solidFill>
                  <a:srgbClr val="000000"/>
                </a:solidFill>
                <a:effectLst/>
                <a:latin typeface="Arial" panose="020B0604020202020204" pitchFamily="34" charset="0"/>
                <a:ea typeface="Times New Roman" panose="02020603050405020304" pitchFamily="18" charset="0"/>
              </a:rPr>
              <a:t>Required equipment</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Rubber gloves: </a:t>
            </a:r>
            <a:r>
              <a:rPr lang="en-GB" sz="1800" dirty="0">
                <a:solidFill>
                  <a:srgbClr val="000000"/>
                </a:solidFill>
                <a:effectLst/>
                <a:latin typeface="Arial" panose="020B0604020202020204" pitchFamily="34" charset="0"/>
                <a:ea typeface="Times New Roman" panose="02020603050405020304" pitchFamily="18" charset="0"/>
              </a:rPr>
              <a:t>Rubber gloves are one of the essential equipment that is used in hotels by housekeepers while cleaning rooms. It plays a vital role in protecting skin from various chemicals, germs and allergens. Replacing gloves after a certain period is very necessary for avoiding such conflicts on safety (</a:t>
            </a:r>
            <a:r>
              <a:rPr lang="en-GB" sz="1800" dirty="0" err="1">
                <a:solidFill>
                  <a:srgbClr val="000000"/>
                </a:solidFill>
                <a:effectLst/>
                <a:latin typeface="Arial" panose="020B0604020202020204" pitchFamily="34" charset="0"/>
                <a:ea typeface="Times New Roman" panose="02020603050405020304" pitchFamily="18" charset="0"/>
              </a:rPr>
              <a:t>Vallen</a:t>
            </a:r>
            <a:r>
              <a:rPr lang="en-GB" sz="1800" dirty="0">
                <a:solidFill>
                  <a:srgbClr val="000000"/>
                </a:solidFill>
                <a:effectLst/>
                <a:latin typeface="Arial" panose="020B0604020202020204" pitchFamily="34" charset="0"/>
                <a:ea typeface="Times New Roman" panose="02020603050405020304" pitchFamily="18" charset="0"/>
              </a:rPr>
              <a:t> and </a:t>
            </a:r>
            <a:r>
              <a:rPr lang="en-GB" sz="1800" dirty="0" err="1">
                <a:solidFill>
                  <a:srgbClr val="000000"/>
                </a:solidFill>
                <a:effectLst/>
                <a:latin typeface="Arial" panose="020B0604020202020204" pitchFamily="34" charset="0"/>
                <a:ea typeface="Times New Roman" panose="02020603050405020304" pitchFamily="18" charset="0"/>
              </a:rPr>
              <a:t>Vallen</a:t>
            </a:r>
            <a:r>
              <a:rPr lang="en-GB" sz="1800" dirty="0">
                <a:solidFill>
                  <a:srgbClr val="000000"/>
                </a:solidFill>
                <a:effectLst/>
                <a:latin typeface="Arial" panose="020B0604020202020204" pitchFamily="34" charset="0"/>
                <a:ea typeface="Times New Roman" panose="02020603050405020304" pitchFamily="18" charset="0"/>
              </a:rPr>
              <a:t>, 2012). </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Bucket and mop: </a:t>
            </a:r>
            <a:r>
              <a:rPr lang="en-GB" sz="1800" dirty="0">
                <a:solidFill>
                  <a:srgbClr val="000000"/>
                </a:solidFill>
                <a:effectLst/>
                <a:latin typeface="Arial" panose="020B0604020202020204" pitchFamily="34" charset="0"/>
                <a:ea typeface="Times New Roman" panose="02020603050405020304" pitchFamily="18" charset="0"/>
              </a:rPr>
              <a:t>Mops can be used for wet surfaces after washing the floor to avoid slipping. Buckets can be used to prevent spills and avoid overloading within a room in a hotel. Those are the crucial equipment that is heavily used by housekeepers in their daily life business activities. </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Vacuum cleaner: </a:t>
            </a:r>
            <a:r>
              <a:rPr lang="en-GB" sz="1800" dirty="0">
                <a:solidFill>
                  <a:srgbClr val="000000"/>
                </a:solidFill>
                <a:effectLst/>
                <a:latin typeface="Arial" panose="020B0604020202020204" pitchFamily="34" charset="0"/>
                <a:ea typeface="Times New Roman" panose="02020603050405020304" pitchFamily="18" charset="0"/>
              </a:rPr>
              <a:t>Vacuum clear is heavily used in various hotel businesses to clean rooms. Tripping hazards can be easily prevented by using vacuum cleaners for cleaning. Thus, proper maintenance of vacuum cleaners is highly recommended for every housekeeper for a better cleaning service (Wood, 2013). </a:t>
            </a:r>
            <a:endParaRPr lang="en-IN" sz="1800" dirty="0">
              <a:solidFill>
                <a:srgbClr val="000000"/>
              </a:solidFill>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DA553985-8708-42E5-8B2F-EA2A0EFB37C9}" type="slidenum">
              <a:rPr lang="en-US" smtClean="0"/>
              <a:t>7</a:t>
            </a:fld>
            <a:endParaRPr lang="en-US"/>
          </a:p>
        </p:txBody>
      </p:sp>
    </p:spTree>
    <p:extLst>
      <p:ext uri="{BB962C8B-B14F-4D97-AF65-F5344CB8AC3E}">
        <p14:creationId xmlns:p14="http://schemas.microsoft.com/office/powerpoint/2010/main" val="4027429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i="1" u="sng" dirty="0">
                <a:solidFill>
                  <a:srgbClr val="000000"/>
                </a:solidFill>
                <a:effectLst/>
                <a:latin typeface="Arial" panose="020B0604020202020204" pitchFamily="34" charset="0"/>
                <a:ea typeface="Times New Roman" panose="02020603050405020304" pitchFamily="18" charset="0"/>
              </a:rPr>
              <a:t>Hazard mitigation tactics</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Electrical hazards: </a:t>
            </a:r>
            <a:r>
              <a:rPr lang="en-GB" sz="1800" dirty="0">
                <a:solidFill>
                  <a:srgbClr val="000000"/>
                </a:solidFill>
                <a:effectLst/>
                <a:latin typeface="Arial" panose="020B0604020202020204" pitchFamily="34" charset="0"/>
                <a:ea typeface="Times New Roman" panose="02020603050405020304" pitchFamily="18" charset="0"/>
              </a:rPr>
              <a:t>Some floor scrubbers and other electrical items such as vacuum cleaners could be listed as the major reasons for electrical hazards. Proper inspection of electrical equipment in a regular manner would be one of the best solutions for avoiding such electrical hazards. Besides that, keeping electrical tools away from water and using GFCI outlets would help avoid such risks due to electrical equipment (Ferdinand and </a:t>
            </a:r>
            <a:r>
              <a:rPr lang="en-GB" sz="1800" dirty="0" err="1">
                <a:solidFill>
                  <a:srgbClr val="000000"/>
                </a:solidFill>
                <a:effectLst/>
                <a:latin typeface="Arial" panose="020B0604020202020204" pitchFamily="34" charset="0"/>
                <a:ea typeface="Times New Roman" panose="02020603050405020304" pitchFamily="18" charset="0"/>
              </a:rPr>
              <a:t>Kitchin</a:t>
            </a:r>
            <a:r>
              <a:rPr lang="en-GB" sz="1800" dirty="0">
                <a:solidFill>
                  <a:srgbClr val="000000"/>
                </a:solidFill>
                <a:effectLst/>
                <a:latin typeface="Arial" panose="020B0604020202020204" pitchFamily="34" charset="0"/>
                <a:ea typeface="Times New Roman" panose="02020603050405020304" pitchFamily="18" charset="0"/>
              </a:rPr>
              <a:t>, 2017). </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Sharp objects:</a:t>
            </a:r>
            <a:r>
              <a:rPr lang="en-GB" sz="1800" dirty="0">
                <a:solidFill>
                  <a:srgbClr val="000000"/>
                </a:solidFill>
                <a:effectLst/>
                <a:latin typeface="Arial" panose="020B0604020202020204" pitchFamily="34" charset="0"/>
                <a:ea typeface="Times New Roman" panose="02020603050405020304" pitchFamily="18" charset="0"/>
              </a:rPr>
              <a:t> Broken glasses, needles, blades, knives and other sharp objects would be one of the major reasons for hazards due to sharp objects. Sturdy gloves and handling with care of sharp objects while cleaning rooms in hotels are highly recommended for housekeepers to mitigate such hazards due to sharp objects (Sharma </a:t>
            </a:r>
            <a:r>
              <a:rPr lang="en-GB" sz="1800" i="1" dirty="0">
                <a:solidFill>
                  <a:srgbClr val="000000"/>
                </a:solidFill>
                <a:effectLst/>
                <a:latin typeface="Arial" panose="020B0604020202020204" pitchFamily="34" charset="0"/>
                <a:ea typeface="Times New Roman" panose="02020603050405020304" pitchFamily="18" charset="0"/>
              </a:rPr>
              <a:t>et al</a:t>
            </a:r>
            <a:r>
              <a:rPr lang="en-GB" sz="1800" dirty="0">
                <a:solidFill>
                  <a:srgbClr val="000000"/>
                </a:solidFill>
                <a:effectLst/>
                <a:latin typeface="Arial" panose="020B0604020202020204" pitchFamily="34" charset="0"/>
                <a:ea typeface="Times New Roman" panose="02020603050405020304" pitchFamily="18" charset="0"/>
              </a:rPr>
              <a:t>., 2019). </a:t>
            </a:r>
            <a:endParaRPr lang="en-IN" sz="1800" dirty="0">
              <a:solidFill>
                <a:srgbClr val="000000"/>
              </a:solidFill>
              <a:effectLst/>
              <a:latin typeface="Arial" panose="020B0604020202020204" pitchFamily="34" charset="0"/>
              <a:ea typeface="Arial" panose="020B0604020202020204" pitchFamily="34" charset="0"/>
            </a:endParaRPr>
          </a:p>
          <a:p>
            <a:r>
              <a:rPr lang="en-GB" sz="1800" b="1" kern="0" dirty="0">
                <a:solidFill>
                  <a:srgbClr val="000000"/>
                </a:solidFill>
                <a:effectLst/>
                <a:latin typeface="Arial" panose="020B0604020202020204" pitchFamily="34" charset="0"/>
                <a:ea typeface="Times New Roman" panose="02020603050405020304" pitchFamily="18" charset="0"/>
              </a:rPr>
              <a:t>Allergens: </a:t>
            </a:r>
            <a:r>
              <a:rPr lang="en-GB" sz="1800" kern="0" dirty="0">
                <a:solidFill>
                  <a:srgbClr val="000000"/>
                </a:solidFill>
                <a:effectLst/>
                <a:latin typeface="Arial" panose="020B0604020202020204" pitchFamily="34" charset="0"/>
                <a:ea typeface="Times New Roman" panose="02020603050405020304" pitchFamily="18" charset="0"/>
              </a:rPr>
              <a:t>Dust, moulds, pet dander and some other particles would be listed as the essential reasons for allergic reactions. Proper cleaning is very necessary to avoid such allergic reactions </a:t>
            </a:r>
            <a:r>
              <a:rPr lang="en-US" sz="1800" kern="0" dirty="0">
                <a:solidFill>
                  <a:srgbClr val="000000"/>
                </a:solidFill>
                <a:effectLst/>
                <a:latin typeface="Arial" panose="020B0604020202020204" pitchFamily="34" charset="0"/>
                <a:ea typeface="Times New Roman" panose="02020603050405020304" pitchFamily="18" charset="0"/>
              </a:rPr>
              <a:t>(Elliott, 2023)</a:t>
            </a:r>
            <a:r>
              <a:rPr lang="en-GB" sz="1800" kern="0" dirty="0">
                <a:solidFill>
                  <a:srgbClr val="000000"/>
                </a:solidFill>
                <a:effectLst/>
                <a:latin typeface="Arial" panose="020B0604020202020204" pitchFamily="34" charset="0"/>
                <a:ea typeface="Times New Roman" panose="02020603050405020304" pitchFamily="18" charset="0"/>
              </a:rPr>
              <a:t>. The usage of HEPA filters within vacuum cleaners would be one of the best solutions for removing such dust and other dangerous small particles from rooms easily. </a:t>
            </a:r>
            <a:endParaRPr lang="en-IN" dirty="0"/>
          </a:p>
        </p:txBody>
      </p:sp>
      <p:sp>
        <p:nvSpPr>
          <p:cNvPr id="4" name="Slide Number Placeholder 3"/>
          <p:cNvSpPr>
            <a:spLocks noGrp="1"/>
          </p:cNvSpPr>
          <p:nvPr>
            <p:ph type="sldNum" sz="quarter" idx="5"/>
          </p:nvPr>
        </p:nvSpPr>
        <p:spPr/>
        <p:txBody>
          <a:bodyPr/>
          <a:lstStyle/>
          <a:p>
            <a:fld id="{DA553985-8708-42E5-8B2F-EA2A0EFB37C9}" type="slidenum">
              <a:rPr lang="en-US" smtClean="0"/>
              <a:t>8</a:t>
            </a:fld>
            <a:endParaRPr lang="en-US"/>
          </a:p>
        </p:txBody>
      </p:sp>
    </p:spTree>
    <p:extLst>
      <p:ext uri="{BB962C8B-B14F-4D97-AF65-F5344CB8AC3E}">
        <p14:creationId xmlns:p14="http://schemas.microsoft.com/office/powerpoint/2010/main" val="604232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Conclusion</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The whole presentation has been constructed to train the team members in housekeeping based on the health and safety guide. Some essential importance of following health and safety regulations by housekeepers have been highlighted in this presentation briefly. Some precautions for preventing such accidents and injuries in hotels by housekeeping staff such as fire safety and electrical safety have been mentioned in this presentation. After that, some effective processes such as waste management and sanitisation and their impotence have been introduced in this training presentation. Some required equipment and tools such as buckets, mops, vacuum cleaners and so on and their effectiveness has been highlighted in this training presentation. Some probable hazards and their probable solutions have been mentioned in this training presentation. </a:t>
            </a:r>
            <a:endParaRPr lang="en-IN" sz="1800" dirty="0">
              <a:solidFill>
                <a:srgbClr val="000000"/>
              </a:solidFill>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DA553985-8708-42E5-8B2F-EA2A0EFB37C9}" type="slidenum">
              <a:rPr lang="en-US" smtClean="0"/>
              <a:t>9</a:t>
            </a:fld>
            <a:endParaRPr lang="en-US"/>
          </a:p>
        </p:txBody>
      </p:sp>
    </p:spTree>
    <p:extLst>
      <p:ext uri="{BB962C8B-B14F-4D97-AF65-F5344CB8AC3E}">
        <p14:creationId xmlns:p14="http://schemas.microsoft.com/office/powerpoint/2010/main" val="514196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b="1" dirty="0">
                <a:solidFill>
                  <a:srgbClr val="000000"/>
                </a:solidFill>
                <a:effectLst/>
                <a:latin typeface="Arial" panose="020B0604020202020204" pitchFamily="34" charset="0"/>
                <a:ea typeface="Times New Roman" panose="02020603050405020304" pitchFamily="18" charset="0"/>
              </a:rPr>
              <a:t>References </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Casado, M. (2012) Housekeeping Management. London: Wiley.</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dirty="0">
                <a:solidFill>
                  <a:srgbClr val="000000"/>
                </a:solidFill>
                <a:effectLst/>
                <a:latin typeface="Arial" panose="020B0604020202020204" pitchFamily="34" charset="0"/>
                <a:ea typeface="Arial" panose="020B0604020202020204" pitchFamily="34" charset="0"/>
              </a:rPr>
              <a:t>Elliott, C., (2023). </a:t>
            </a:r>
            <a:r>
              <a:rPr lang="en-GB" sz="1800" i="1" dirty="0">
                <a:solidFill>
                  <a:srgbClr val="000000"/>
                </a:solidFill>
                <a:effectLst/>
                <a:latin typeface="Arial" panose="020B0604020202020204" pitchFamily="34" charset="0"/>
                <a:ea typeface="Arial" panose="020B0604020202020204" pitchFamily="34" charset="0"/>
              </a:rPr>
              <a:t>Daily Hotel Housekeeping May Be History. Here’s Who Will Pay For It. </a:t>
            </a:r>
            <a:r>
              <a:rPr lang="en-GB" sz="1800" dirty="0">
                <a:solidFill>
                  <a:srgbClr val="000000"/>
                </a:solidFill>
                <a:effectLst/>
                <a:latin typeface="Arial" panose="020B0604020202020204" pitchFamily="34" charset="0"/>
                <a:ea typeface="Arial" panose="020B0604020202020204" pitchFamily="34" charset="0"/>
              </a:rPr>
              <a:t>[Online] Available at: https://www.forbes.com/sites/christopherelliott/2021/06/30/daily-hotel-housekeeping-may-be-history-heres-who-will-pay-for-it/ [Accessed 01 02 2024].</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Fallon, M. &amp; Rutherford, D. (2010) Hotel Management and Operations. London: Pearson.</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Ferdinand, N. and </a:t>
            </a:r>
            <a:r>
              <a:rPr lang="en-GB" sz="1800" dirty="0" err="1">
                <a:solidFill>
                  <a:srgbClr val="000000"/>
                </a:solidFill>
                <a:effectLst/>
                <a:latin typeface="Arial" panose="020B0604020202020204" pitchFamily="34" charset="0"/>
                <a:ea typeface="Times New Roman" panose="02020603050405020304" pitchFamily="18" charset="0"/>
              </a:rPr>
              <a:t>Kitchin</a:t>
            </a:r>
            <a:r>
              <a:rPr lang="en-GB" sz="1800" dirty="0">
                <a:solidFill>
                  <a:srgbClr val="000000"/>
                </a:solidFill>
                <a:effectLst/>
                <a:latin typeface="Arial" panose="020B0604020202020204" pitchFamily="34" charset="0"/>
                <a:ea typeface="Times New Roman" panose="02020603050405020304" pitchFamily="18" charset="0"/>
              </a:rPr>
              <a:t>, P. (2017) Events Management - An International Approach. 2nd ed. London: SAGE Publications Ltd.</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Sharma, N., Chaudhary, N. and Singh, V. (2019) Management Techniques for Employee Engagement in Contemporary Organizations. Hershey, Pennsylvania: IGI Global.</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dirty="0" err="1">
                <a:solidFill>
                  <a:srgbClr val="000000"/>
                </a:solidFill>
                <a:effectLst/>
                <a:latin typeface="Arial" panose="020B0604020202020204" pitchFamily="34" charset="0"/>
                <a:ea typeface="Times New Roman" panose="02020603050405020304" pitchFamily="18" charset="0"/>
              </a:rPr>
              <a:t>Tesone</a:t>
            </a:r>
            <a:r>
              <a:rPr lang="en-GB" sz="1800" dirty="0">
                <a:solidFill>
                  <a:srgbClr val="000000"/>
                </a:solidFill>
                <a:effectLst/>
                <a:latin typeface="Arial" panose="020B0604020202020204" pitchFamily="34" charset="0"/>
                <a:ea typeface="Times New Roman" panose="02020603050405020304" pitchFamily="18" charset="0"/>
              </a:rPr>
              <a:t>, D. (2010) Principles of Management for The Hospitality Industry. 1st ed. London: Routledge.</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dirty="0" err="1">
                <a:solidFill>
                  <a:srgbClr val="000000"/>
                </a:solidFill>
                <a:effectLst/>
                <a:latin typeface="Arial" panose="020B0604020202020204" pitchFamily="34" charset="0"/>
                <a:ea typeface="Times New Roman" panose="02020603050405020304" pitchFamily="18" charset="0"/>
              </a:rPr>
              <a:t>Vallen</a:t>
            </a:r>
            <a:r>
              <a:rPr lang="en-GB" sz="1800" dirty="0">
                <a:solidFill>
                  <a:srgbClr val="000000"/>
                </a:solidFill>
                <a:effectLst/>
                <a:latin typeface="Arial" panose="020B0604020202020204" pitchFamily="34" charset="0"/>
                <a:ea typeface="Times New Roman" panose="02020603050405020304" pitchFamily="18" charset="0"/>
              </a:rPr>
              <a:t>, G. &amp; </a:t>
            </a:r>
            <a:r>
              <a:rPr lang="en-GB" sz="1800" dirty="0" err="1">
                <a:solidFill>
                  <a:srgbClr val="000000"/>
                </a:solidFill>
                <a:effectLst/>
                <a:latin typeface="Arial" panose="020B0604020202020204" pitchFamily="34" charset="0"/>
                <a:ea typeface="Times New Roman" panose="02020603050405020304" pitchFamily="18" charset="0"/>
              </a:rPr>
              <a:t>Vallen</a:t>
            </a:r>
            <a:r>
              <a:rPr lang="en-GB" sz="1800" dirty="0">
                <a:solidFill>
                  <a:srgbClr val="000000"/>
                </a:solidFill>
                <a:effectLst/>
                <a:latin typeface="Arial" panose="020B0604020202020204" pitchFamily="34" charset="0"/>
                <a:ea typeface="Times New Roman" panose="02020603050405020304" pitchFamily="18" charset="0"/>
              </a:rPr>
              <a:t>, J. (2012) Managing Hotel Operations. London: Pearson.</a:t>
            </a:r>
            <a:endParaRPr lang="en-IN" sz="1800" dirty="0">
              <a:solidFill>
                <a:srgbClr val="000000"/>
              </a:solidFill>
              <a:effectLst/>
              <a:latin typeface="Arial" panose="020B0604020202020204" pitchFamily="34" charset="0"/>
              <a:ea typeface="Arial" panose="020B0604020202020204" pitchFamily="34" charset="0"/>
            </a:endParaRPr>
          </a:p>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Wood, R. (2013) Key Concepts in Hospitality Management. London: Sage.</a:t>
            </a:r>
            <a:endParaRPr lang="en-IN" sz="1800" dirty="0">
              <a:solidFill>
                <a:srgbClr val="000000"/>
              </a:solidFill>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DA553985-8708-42E5-8B2F-EA2A0EFB37C9}" type="slidenum">
              <a:rPr lang="en-US" smtClean="0"/>
              <a:t>10</a:t>
            </a:fld>
            <a:endParaRPr lang="en-US"/>
          </a:p>
        </p:txBody>
      </p:sp>
    </p:spTree>
    <p:extLst>
      <p:ext uri="{BB962C8B-B14F-4D97-AF65-F5344CB8AC3E}">
        <p14:creationId xmlns:p14="http://schemas.microsoft.com/office/powerpoint/2010/main" val="3070669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32CC6-6A19-1FAC-9F4A-0CE09DBF62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F05494C-0DBC-FAFA-49B0-B78AD15C207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73EF8A5-53E6-B604-1335-30561E2362AD}"/>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5" name="Footer Placeholder 4">
            <a:extLst>
              <a:ext uri="{FF2B5EF4-FFF2-40B4-BE49-F238E27FC236}">
                <a16:creationId xmlns:a16="http://schemas.microsoft.com/office/drawing/2014/main" id="{B25264AC-B4CB-1DB4-B89E-2F6F5D24C3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BBFF3B-35EB-3248-6F53-DA211677E39F}"/>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2988442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390A4A-FF15-4999-31C4-5C4A7BEB53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9E2FC6-6387-04C2-1FD2-2059883D3C0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AE62E0-CCFB-BA17-1A49-BB7CB00E2476}"/>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5" name="Footer Placeholder 4">
            <a:extLst>
              <a:ext uri="{FF2B5EF4-FFF2-40B4-BE49-F238E27FC236}">
                <a16:creationId xmlns:a16="http://schemas.microsoft.com/office/drawing/2014/main" id="{D4315B6D-62DE-1165-62E6-9FC49E4F04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F1E408-CD79-BFA5-8E94-9F9EC7725664}"/>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2589952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3DD46-731F-25EE-97E3-D338E39C7CF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A96C695-A10F-7938-2CA1-EC9FFFF303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E06FD1E-4FF9-430F-BFD3-48E9C8FECEF1}"/>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5" name="Footer Placeholder 4">
            <a:extLst>
              <a:ext uri="{FF2B5EF4-FFF2-40B4-BE49-F238E27FC236}">
                <a16:creationId xmlns:a16="http://schemas.microsoft.com/office/drawing/2014/main" id="{5C713150-FEED-8A1F-EF74-EACD339497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CE89B6-349C-93D7-B5AB-56C0EDF23499}"/>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1693357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9D3F5-161D-7056-037B-A3E977AF705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0AF1811-AD35-A76A-0B05-C85382F854A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EA244DB-4F6B-7818-678D-F1E1E4848F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BC908CE-419E-CB2A-D6EA-32B9B1D62A22}"/>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6" name="Footer Placeholder 5">
            <a:extLst>
              <a:ext uri="{FF2B5EF4-FFF2-40B4-BE49-F238E27FC236}">
                <a16:creationId xmlns:a16="http://schemas.microsoft.com/office/drawing/2014/main" id="{BE76C69A-A4E6-863D-775F-40861122E2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D6CE28-5A1E-4021-D4FF-D741512B989C}"/>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1800952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920D4-59D0-3AF0-1B6F-F53E79EDD60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ED87AA-620E-5718-370E-5B41C34FADE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206B8DA-F372-43D3-1AE4-122EE3AF395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4858B70-A487-685F-6810-78337DA469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9F5A328-C85B-514C-A664-F174807AACA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3557202-FE8E-89CE-21C3-E8B6FC9C0C17}"/>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8" name="Footer Placeholder 7">
            <a:extLst>
              <a:ext uri="{FF2B5EF4-FFF2-40B4-BE49-F238E27FC236}">
                <a16:creationId xmlns:a16="http://schemas.microsoft.com/office/drawing/2014/main" id="{B09ADA8F-9BD1-FD77-B0B8-DA18071DB08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AE5E71C-E8AE-99B4-27DC-FFBA68FB50E0}"/>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3123708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0C8BD-6ABA-E05F-DDC0-B181440BE56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A6C191A2-7D2C-8B6E-5EC2-404D707B9B3B}"/>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4" name="Footer Placeholder 3">
            <a:extLst>
              <a:ext uri="{FF2B5EF4-FFF2-40B4-BE49-F238E27FC236}">
                <a16:creationId xmlns:a16="http://schemas.microsoft.com/office/drawing/2014/main" id="{AEDB5B50-BF10-52D4-5429-DDBE0A122F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189D081-D22E-B4FD-DCEE-ACA67981A3EB}"/>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2694106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9CC690-2BE9-10E3-38EB-34FD02D1FE6E}"/>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3" name="Footer Placeholder 2">
            <a:extLst>
              <a:ext uri="{FF2B5EF4-FFF2-40B4-BE49-F238E27FC236}">
                <a16:creationId xmlns:a16="http://schemas.microsoft.com/office/drawing/2014/main" id="{34F98088-1893-680A-7A97-71489792B7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7BFB5E2-252B-D940-E8EF-52BAD3E5D188}"/>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411950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5BC6B-4A5B-DB7F-427F-FC13DAA09F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3D0A40-8B62-2BE1-D2F2-99F48588EFC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E7A7297-0A89-147F-4394-5D824AD602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1A49B8-2F7F-9E97-B529-5A08E5970A62}"/>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6" name="Footer Placeholder 5">
            <a:extLst>
              <a:ext uri="{FF2B5EF4-FFF2-40B4-BE49-F238E27FC236}">
                <a16:creationId xmlns:a16="http://schemas.microsoft.com/office/drawing/2014/main" id="{883B6DFA-8D7C-FA5C-7DFF-A621749712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BAC3A5-4499-893B-23CA-B234298C3410}"/>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6996627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E4A58-684B-5450-DDA8-B38CD65D31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FCAF710-ADDC-D2BD-8E2B-2DF305CD79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FD0C9CA-37B3-3C10-112B-AFF0FCFAE2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AA8B1E-8711-505E-BE7C-435DD4141486}"/>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6" name="Footer Placeholder 5">
            <a:extLst>
              <a:ext uri="{FF2B5EF4-FFF2-40B4-BE49-F238E27FC236}">
                <a16:creationId xmlns:a16="http://schemas.microsoft.com/office/drawing/2014/main" id="{D6F20706-D1BE-995B-C8CE-C73B6929784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948DDFE-8203-4D01-6CFB-7DFE57F3C766}"/>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1577794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8DD38-A16D-4347-937D-3233AA5B028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CFA6C1F-F0CD-BA7F-CAB4-F6D9B5C936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D099A44-156B-75E6-40B6-8EA844A03444}"/>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5" name="Footer Placeholder 4">
            <a:extLst>
              <a:ext uri="{FF2B5EF4-FFF2-40B4-BE49-F238E27FC236}">
                <a16:creationId xmlns:a16="http://schemas.microsoft.com/office/drawing/2014/main" id="{E817EAAF-ED21-B952-BFCC-9E4DFC8CB9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C5D59CE-DD1B-DFB9-8D20-C64EE93A10F8}"/>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2882266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9444D8D-C1D2-5D70-5584-976ED570C69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69222F5-32D9-7FF6-62C8-591FA206D85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EF536B-EE82-6FF7-669E-DF190024D30F}"/>
              </a:ext>
            </a:extLst>
          </p:cNvPr>
          <p:cNvSpPr>
            <a:spLocks noGrp="1"/>
          </p:cNvSpPr>
          <p:nvPr>
            <p:ph type="dt" sz="half" idx="10"/>
          </p:nvPr>
        </p:nvSpPr>
        <p:spPr/>
        <p:txBody>
          <a:bodyPr/>
          <a:lstStyle/>
          <a:p>
            <a:fld id="{7FEEC8D3-C184-4B64-8C22-E253A0A25FFF}" type="datetimeFigureOut">
              <a:rPr lang="en-US" smtClean="0"/>
              <a:t>2/19/2024</a:t>
            </a:fld>
            <a:endParaRPr lang="en-US"/>
          </a:p>
        </p:txBody>
      </p:sp>
      <p:sp>
        <p:nvSpPr>
          <p:cNvPr id="5" name="Footer Placeholder 4">
            <a:extLst>
              <a:ext uri="{FF2B5EF4-FFF2-40B4-BE49-F238E27FC236}">
                <a16:creationId xmlns:a16="http://schemas.microsoft.com/office/drawing/2014/main" id="{0D9024AB-A802-74E4-0F1B-C93C1D1A26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4AF987-C7D1-8ACC-FE50-B4087099CBEE}"/>
              </a:ext>
            </a:extLst>
          </p:cNvPr>
          <p:cNvSpPr>
            <a:spLocks noGrp="1"/>
          </p:cNvSpPr>
          <p:nvPr>
            <p:ph type="sldNum" sz="quarter" idx="12"/>
          </p:nvPr>
        </p:nvSpPr>
        <p:spPr/>
        <p:txBody>
          <a:bodyPr/>
          <a:lstStyle/>
          <a:p>
            <a:fld id="{EF9657A1-2D7E-464B-B457-3B854F2FAF5E}" type="slidenum">
              <a:rPr lang="en-US" smtClean="0"/>
              <a:t>‹#›</a:t>
            </a:fld>
            <a:endParaRPr lang="en-US"/>
          </a:p>
        </p:txBody>
      </p:sp>
    </p:spTree>
    <p:extLst>
      <p:ext uri="{BB962C8B-B14F-4D97-AF65-F5344CB8AC3E}">
        <p14:creationId xmlns:p14="http://schemas.microsoft.com/office/powerpoint/2010/main" val="33303734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4D9B0-DE96-26B1-F642-8DEC812A95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A75387C-3444-E66B-B7FB-7F45BB559EF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763572-6DF1-AAD5-D10B-B31C9E4352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EEC8D3-C184-4B64-8C22-E253A0A25FFF}" type="datetimeFigureOut">
              <a:rPr lang="en-US" smtClean="0"/>
              <a:t>2/19/2024</a:t>
            </a:fld>
            <a:endParaRPr lang="en-US"/>
          </a:p>
        </p:txBody>
      </p:sp>
      <p:sp>
        <p:nvSpPr>
          <p:cNvPr id="5" name="Footer Placeholder 4">
            <a:extLst>
              <a:ext uri="{FF2B5EF4-FFF2-40B4-BE49-F238E27FC236}">
                <a16:creationId xmlns:a16="http://schemas.microsoft.com/office/drawing/2014/main" id="{3B95FB3B-8104-1E3C-2B00-2A675AEAE27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02DA96D-EAE7-5804-7101-395826CB95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57A1-2D7E-464B-B457-3B854F2FAF5E}" type="slidenum">
              <a:rPr lang="en-US" smtClean="0"/>
              <a:t>‹#›</a:t>
            </a:fld>
            <a:endParaRPr lang="en-US"/>
          </a:p>
        </p:txBody>
      </p:sp>
    </p:spTree>
    <p:extLst>
      <p:ext uri="{BB962C8B-B14F-4D97-AF65-F5344CB8AC3E}">
        <p14:creationId xmlns:p14="http://schemas.microsoft.com/office/powerpoint/2010/main" val="17873232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D73AC72-9D4F-0D84-AED8-9438D7C1F4E0}"/>
              </a:ext>
            </a:extLst>
          </p:cNvPr>
          <p:cNvSpPr txBox="1"/>
          <p:nvPr/>
        </p:nvSpPr>
        <p:spPr>
          <a:xfrm>
            <a:off x="1262768" y="1536174"/>
            <a:ext cx="9950244" cy="3785652"/>
          </a:xfrm>
          <a:prstGeom prst="rect">
            <a:avLst/>
          </a:prstGeom>
          <a:noFill/>
        </p:spPr>
        <p:txBody>
          <a:bodyPr wrap="square">
            <a:spAutoFit/>
          </a:bodyPr>
          <a:lstStyle/>
          <a:p>
            <a:pPr algn="ctr">
              <a:lnSpc>
                <a:spcPct val="150000"/>
              </a:lnSpc>
            </a:pPr>
            <a:r>
              <a:rPr lang="en-GB" sz="2400" b="1" dirty="0">
                <a:solidFill>
                  <a:srgbClr val="000000"/>
                </a:solidFill>
                <a:effectLst/>
                <a:latin typeface="Arial" panose="020B0604020202020204" pitchFamily="34" charset="0"/>
                <a:ea typeface="Arial" panose="020B0604020202020204" pitchFamily="34" charset="0"/>
              </a:rPr>
              <a:t>Module Title: Operating Hotel Facilities</a:t>
            </a:r>
            <a:endParaRPr lang="en-IN" sz="2400" dirty="0">
              <a:solidFill>
                <a:srgbClr val="000000"/>
              </a:solidFill>
              <a:effectLst/>
              <a:latin typeface="Arial" panose="020B0604020202020204" pitchFamily="34" charset="0"/>
              <a:ea typeface="Arial" panose="020B0604020202020204" pitchFamily="34" charset="0"/>
            </a:endParaRPr>
          </a:p>
          <a:p>
            <a:pPr algn="ctr">
              <a:lnSpc>
                <a:spcPct val="150000"/>
              </a:lnSpc>
            </a:pPr>
            <a:r>
              <a:rPr lang="en-GB" sz="2400" b="1" dirty="0">
                <a:solidFill>
                  <a:srgbClr val="000000"/>
                </a:solidFill>
                <a:effectLst/>
                <a:latin typeface="Arial" panose="020B0604020202020204" pitchFamily="34" charset="0"/>
                <a:ea typeface="Arial" panose="020B0604020202020204" pitchFamily="34" charset="0"/>
              </a:rPr>
              <a:t>Module Code: BMIH4006</a:t>
            </a:r>
            <a:endParaRPr lang="en-IN" sz="2400" dirty="0">
              <a:solidFill>
                <a:srgbClr val="000000"/>
              </a:solidFill>
              <a:effectLst/>
              <a:latin typeface="Arial" panose="020B0604020202020204" pitchFamily="34" charset="0"/>
              <a:ea typeface="Arial" panose="020B0604020202020204" pitchFamily="34" charset="0"/>
            </a:endParaRPr>
          </a:p>
          <a:p>
            <a:pPr algn="ctr">
              <a:lnSpc>
                <a:spcPct val="150000"/>
              </a:lnSpc>
            </a:pPr>
            <a:r>
              <a:rPr lang="en-GB" sz="2400" b="1" dirty="0">
                <a:solidFill>
                  <a:srgbClr val="000000"/>
                </a:solidFill>
                <a:effectLst/>
                <a:latin typeface="Arial" panose="020B0604020202020204" pitchFamily="34" charset="0"/>
                <a:ea typeface="Arial" panose="020B0604020202020204" pitchFamily="34" charset="0"/>
              </a:rPr>
              <a:t>Assignment Title: Presentation</a:t>
            </a:r>
            <a:endParaRPr lang="en-IN" sz="2400" dirty="0">
              <a:solidFill>
                <a:srgbClr val="000000"/>
              </a:solidFill>
              <a:effectLst/>
              <a:latin typeface="Arial" panose="020B0604020202020204" pitchFamily="34" charset="0"/>
              <a:ea typeface="Arial" panose="020B0604020202020204" pitchFamily="34" charset="0"/>
            </a:endParaRPr>
          </a:p>
          <a:p>
            <a:pPr algn="ctr">
              <a:lnSpc>
                <a:spcPct val="150000"/>
              </a:lnSpc>
            </a:pPr>
            <a:r>
              <a:rPr lang="en-GB" sz="2400" b="1" dirty="0">
                <a:solidFill>
                  <a:srgbClr val="000000"/>
                </a:solidFill>
                <a:effectLst/>
                <a:latin typeface="Arial" panose="020B0604020202020204" pitchFamily="34" charset="0"/>
                <a:ea typeface="Arial" panose="020B0604020202020204" pitchFamily="34" charset="0"/>
              </a:rPr>
              <a:t>Assignment </a:t>
            </a:r>
            <a:r>
              <a:rPr lang="en-GB" sz="2400" b="1" dirty="0" err="1">
                <a:solidFill>
                  <a:srgbClr val="000000"/>
                </a:solidFill>
                <a:effectLst/>
                <a:latin typeface="Arial" panose="020B0604020202020204" pitchFamily="34" charset="0"/>
                <a:ea typeface="Arial" panose="020B0604020202020204" pitchFamily="34" charset="0"/>
              </a:rPr>
              <a:t>Type:Presentation</a:t>
            </a:r>
            <a:endParaRPr lang="en-IN" sz="2400" dirty="0">
              <a:solidFill>
                <a:srgbClr val="000000"/>
              </a:solidFill>
              <a:effectLst/>
              <a:latin typeface="Arial" panose="020B0604020202020204" pitchFamily="34" charset="0"/>
              <a:ea typeface="Arial" panose="020B0604020202020204" pitchFamily="34" charset="0"/>
            </a:endParaRPr>
          </a:p>
          <a:p>
            <a:pPr algn="ctr">
              <a:lnSpc>
                <a:spcPct val="150000"/>
              </a:lnSpc>
            </a:pPr>
            <a:r>
              <a:rPr lang="en-GB" sz="2400" b="1" dirty="0">
                <a:solidFill>
                  <a:srgbClr val="000000"/>
                </a:solidFill>
                <a:effectLst/>
                <a:latin typeface="Arial" panose="020B0604020202020204" pitchFamily="34" charset="0"/>
                <a:ea typeface="Arial" panose="020B0604020202020204" pitchFamily="34" charset="0"/>
              </a:rPr>
              <a:t>Module Leader: Natalie Brailsford</a:t>
            </a:r>
            <a:endParaRPr lang="en-IN" sz="2400" dirty="0">
              <a:solidFill>
                <a:srgbClr val="000000"/>
              </a:solidFill>
              <a:effectLst/>
              <a:latin typeface="Arial" panose="020B0604020202020204" pitchFamily="34" charset="0"/>
              <a:ea typeface="Arial" panose="020B0604020202020204" pitchFamily="34" charset="0"/>
            </a:endParaRPr>
          </a:p>
          <a:p>
            <a:pPr algn="ctr">
              <a:lnSpc>
                <a:spcPct val="150000"/>
              </a:lnSpc>
            </a:pPr>
            <a:r>
              <a:rPr lang="en-GB" sz="2400" b="1" dirty="0">
                <a:solidFill>
                  <a:srgbClr val="000000"/>
                </a:solidFill>
                <a:effectLst/>
                <a:latin typeface="Arial" panose="020B0604020202020204" pitchFamily="34" charset="0"/>
                <a:ea typeface="Arial" panose="020B0604020202020204" pitchFamily="34" charset="0"/>
              </a:rPr>
              <a:t>Student Name: Gabriela Giurgiu</a:t>
            </a:r>
            <a:endParaRPr lang="en-IN" sz="2400" dirty="0">
              <a:solidFill>
                <a:srgbClr val="000000"/>
              </a:solidFill>
              <a:effectLst/>
              <a:latin typeface="Arial" panose="020B0604020202020204" pitchFamily="34" charset="0"/>
              <a:ea typeface="Arial" panose="020B0604020202020204" pitchFamily="34" charset="0"/>
            </a:endParaRPr>
          </a:p>
          <a:p>
            <a:pPr algn="ctr"/>
            <a:r>
              <a:rPr lang="en-GB" sz="2400" b="1" kern="0" dirty="0">
                <a:solidFill>
                  <a:srgbClr val="000000"/>
                </a:solidFill>
                <a:effectLst/>
                <a:latin typeface="Arial" panose="020B0604020202020204" pitchFamily="34" charset="0"/>
                <a:ea typeface="Arial" panose="020B0604020202020204" pitchFamily="34" charset="0"/>
              </a:rPr>
              <a:t>Student ID: 2240417</a:t>
            </a:r>
            <a:endParaRPr lang="en-US" sz="32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896774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DE2D99C-A1B0-ED34-EB13-72B7C7C352C7}"/>
              </a:ext>
            </a:extLst>
          </p:cNvPr>
          <p:cNvSpPr txBox="1"/>
          <p:nvPr/>
        </p:nvSpPr>
        <p:spPr>
          <a:xfrm>
            <a:off x="4259317" y="189188"/>
            <a:ext cx="4114800" cy="584775"/>
          </a:xfrm>
          <a:prstGeom prst="rect">
            <a:avLst/>
          </a:prstGeom>
          <a:noFill/>
        </p:spPr>
        <p:txBody>
          <a:bodyPr wrap="square">
            <a:spAutoFit/>
          </a:bodyPr>
          <a:lstStyle/>
          <a:p>
            <a:r>
              <a:rPr lang="en-US" sz="3200" b="1" dirty="0">
                <a:latin typeface="Arial" panose="020B0604020202020204" pitchFamily="34" charset="0"/>
                <a:cs typeface="Arial" panose="020B0604020202020204" pitchFamily="34" charset="0"/>
              </a:rPr>
              <a:t>Table of Contents</a:t>
            </a:r>
          </a:p>
        </p:txBody>
      </p:sp>
      <p:sp>
        <p:nvSpPr>
          <p:cNvPr id="3" name="TextBox 2">
            <a:extLst>
              <a:ext uri="{FF2B5EF4-FFF2-40B4-BE49-F238E27FC236}">
                <a16:creationId xmlns:a16="http://schemas.microsoft.com/office/drawing/2014/main" id="{FB33845C-C58E-08B3-F834-81669EA1658C}"/>
              </a:ext>
            </a:extLst>
          </p:cNvPr>
          <p:cNvSpPr txBox="1"/>
          <p:nvPr/>
        </p:nvSpPr>
        <p:spPr>
          <a:xfrm>
            <a:off x="2157292" y="2609364"/>
            <a:ext cx="8318850" cy="1938992"/>
          </a:xfrm>
          <a:prstGeom prst="rect">
            <a:avLst/>
          </a:prstGeom>
          <a:noFill/>
        </p:spPr>
        <p:txBody>
          <a:bodyPr wrap="square">
            <a:spAutoFit/>
          </a:bodyPr>
          <a:lstStyle/>
          <a:p>
            <a:pPr algn="l"/>
            <a:r>
              <a:rPr lang="en-GB"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Introduction………………………………………………..3</a:t>
            </a:r>
            <a:endParaRPr lang="en-IN" sz="2400" dirty="0">
              <a:solidFill>
                <a:srgbClr val="000000"/>
              </a:solidFill>
              <a:effectLst/>
              <a:latin typeface="Arial" panose="020B0604020202020204" pitchFamily="34" charset="0"/>
              <a:ea typeface="Arial" panose="020B0604020202020204" pitchFamily="34" charset="0"/>
              <a:cs typeface="Arial" panose="020B0604020202020204" pitchFamily="34" charset="0"/>
            </a:endParaRPr>
          </a:p>
          <a:p>
            <a:pPr algn="l"/>
            <a:r>
              <a:rPr lang="en-GB"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Importance of health and safety regulations………...4</a:t>
            </a:r>
            <a:endParaRPr lang="en-IN" sz="2400" dirty="0">
              <a:solidFill>
                <a:srgbClr val="000000"/>
              </a:solidFill>
              <a:effectLst/>
              <a:latin typeface="Arial" panose="020B0604020202020204" pitchFamily="34" charset="0"/>
              <a:ea typeface="Arial" panose="020B0604020202020204" pitchFamily="34" charset="0"/>
              <a:cs typeface="Arial" panose="020B0604020202020204" pitchFamily="34" charset="0"/>
            </a:endParaRPr>
          </a:p>
          <a:p>
            <a:pPr algn="l"/>
            <a:r>
              <a:rPr lang="en-GB" sz="24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Essential safety and health practices…………...…(5-8)</a:t>
            </a:r>
            <a:endParaRPr lang="en-IN" sz="2400" dirty="0">
              <a:solidFill>
                <a:srgbClr val="000000"/>
              </a:solidFill>
              <a:effectLst/>
              <a:latin typeface="Arial" panose="020B0604020202020204" pitchFamily="34" charset="0"/>
              <a:ea typeface="Arial" panose="020B0604020202020204" pitchFamily="34" charset="0"/>
              <a:cs typeface="Arial" panose="020B0604020202020204" pitchFamily="34" charset="0"/>
            </a:endParaRPr>
          </a:p>
          <a:p>
            <a:r>
              <a:rPr lang="en-GB" sz="2400" b="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Conclusion…………………………………………………9</a:t>
            </a:r>
          </a:p>
          <a:p>
            <a:r>
              <a:rPr lang="en-GB" sz="2400" b="1" kern="0" dirty="0">
                <a:solidFill>
                  <a:srgbClr val="000000"/>
                </a:solidFill>
                <a:latin typeface="Arial" panose="020B0604020202020204" pitchFamily="34" charset="0"/>
                <a:cs typeface="Arial" panose="020B0604020202020204" pitchFamily="34" charset="0"/>
              </a:rPr>
              <a:t>References…………………………………………...……10</a:t>
            </a:r>
            <a:endParaRPr lang="en-IN"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6696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1BB7676-EF7D-6D20-36A9-DE5B6B5FB8F2}"/>
              </a:ext>
            </a:extLst>
          </p:cNvPr>
          <p:cNvSpPr txBox="1"/>
          <p:nvPr/>
        </p:nvSpPr>
        <p:spPr>
          <a:xfrm>
            <a:off x="2699845" y="126128"/>
            <a:ext cx="6093372" cy="584775"/>
          </a:xfrm>
          <a:prstGeom prst="rect">
            <a:avLst/>
          </a:prstGeom>
          <a:noFill/>
        </p:spPr>
        <p:txBody>
          <a:bodyPr wrap="square">
            <a:spAutoFit/>
          </a:bodyPr>
          <a:lstStyle/>
          <a:p>
            <a:pPr algn="ctr"/>
            <a:r>
              <a:rPr lang="en-GB" sz="3200" b="1"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Introduction</a:t>
            </a:r>
            <a:endParaRPr lang="en-IN" sz="2800" dirty="0">
              <a:solidFill>
                <a:srgbClr val="000000"/>
              </a:solidFill>
              <a:effectLst/>
              <a:latin typeface="Arial" panose="020B0604020202020204" pitchFamily="34" charset="0"/>
              <a:ea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8F95B821-D3D8-25FA-D266-030B17FFA5A5}"/>
              </a:ext>
            </a:extLst>
          </p:cNvPr>
          <p:cNvSpPr txBox="1"/>
          <p:nvPr/>
        </p:nvSpPr>
        <p:spPr>
          <a:xfrm>
            <a:off x="4875486" y="1143028"/>
            <a:ext cx="7200900" cy="646331"/>
          </a:xfrm>
          <a:prstGeom prst="rect">
            <a:avLst/>
          </a:prstGeom>
          <a:noFill/>
        </p:spPr>
        <p:txBody>
          <a:bodyPr wrap="square">
            <a:spAutoFit/>
          </a:bodyPr>
          <a:lstStyle/>
          <a:p>
            <a:pPr marL="285750" indent="-285750" algn="just">
              <a:buFont typeface="Arial" panose="020B0604020202020204" pitchFamily="34" charset="0"/>
              <a:buChar char="•"/>
            </a:pPr>
            <a:r>
              <a:rPr lang="en-GB" sz="1800" kern="0" dirty="0">
                <a:effectLst/>
                <a:latin typeface="Arial" panose="020B0604020202020204" pitchFamily="34" charset="0"/>
                <a:ea typeface="Times New Roman" panose="02020603050405020304" pitchFamily="18" charset="0"/>
                <a:cs typeface="Arial" panose="020B0604020202020204" pitchFamily="34" charset="0"/>
              </a:rPr>
              <a:t>Housekeepers should have strong customer service skills to become successful in their profession in the future.</a:t>
            </a:r>
            <a:endParaRPr lang="en-IN"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BDFC0BAB-95F6-367A-F579-E785E761FF0B}"/>
              </a:ext>
            </a:extLst>
          </p:cNvPr>
          <p:cNvSpPr txBox="1"/>
          <p:nvPr/>
        </p:nvSpPr>
        <p:spPr>
          <a:xfrm>
            <a:off x="4875486" y="3224077"/>
            <a:ext cx="7200900" cy="646331"/>
          </a:xfrm>
          <a:prstGeom prst="rect">
            <a:avLst/>
          </a:prstGeom>
          <a:noFill/>
        </p:spPr>
        <p:txBody>
          <a:bodyPr wrap="square">
            <a:sp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This presentation will be constructed to provide and guide the housekeeping team of Premier Inn Whitley Bay Hotel.</a:t>
            </a:r>
            <a:endParaRPr lang="en-IN"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487BAA6E-5CBA-C524-A804-0E0EEB164C91}"/>
              </a:ext>
            </a:extLst>
          </p:cNvPr>
          <p:cNvSpPr txBox="1"/>
          <p:nvPr/>
        </p:nvSpPr>
        <p:spPr>
          <a:xfrm>
            <a:off x="4875486" y="5281506"/>
            <a:ext cx="7200900" cy="646331"/>
          </a:xfrm>
          <a:prstGeom prst="rect">
            <a:avLst/>
          </a:prstGeom>
          <a:noFill/>
        </p:spPr>
        <p:txBody>
          <a:bodyPr wrap="square">
            <a:spAutoFit/>
          </a:bodyPr>
          <a:lstStyle/>
          <a:p>
            <a:pPr marL="285750" indent="-285750" algn="just">
              <a:buFont typeface="Arial" panose="020B0604020202020204" pitchFamily="34" charset="0"/>
              <a:buChar char="•"/>
            </a:pPr>
            <a:r>
              <a:rPr lang="en-GB" dirty="0">
                <a:latin typeface="Arial" panose="020B0604020202020204" pitchFamily="34" charset="0"/>
                <a:cs typeface="Arial" panose="020B0604020202020204" pitchFamily="34" charset="0"/>
              </a:rPr>
              <a:t>Some major importance of following health and safety regulations will be highlighted briefly in this presentation.</a:t>
            </a:r>
            <a:endParaRPr lang="en-IN"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13A9C870-71DD-1FB0-CB28-A83C5191B7EA}"/>
              </a:ext>
            </a:extLst>
          </p:cNvPr>
          <p:cNvPicPr>
            <a:picLocks noChangeAspect="1"/>
          </p:cNvPicPr>
          <p:nvPr/>
        </p:nvPicPr>
        <p:blipFill>
          <a:blip r:embed="rId3"/>
          <a:stretch>
            <a:fillRect/>
          </a:stretch>
        </p:blipFill>
        <p:spPr>
          <a:xfrm>
            <a:off x="162912" y="1249837"/>
            <a:ext cx="4597863" cy="4925821"/>
          </a:xfrm>
          <a:prstGeom prst="ellipse">
            <a:avLst/>
          </a:prstGeom>
          <a:ln>
            <a:noFill/>
          </a:ln>
          <a:effectLst>
            <a:softEdge rad="112500"/>
          </a:effectLst>
        </p:spPr>
      </p:pic>
      <p:sp>
        <p:nvSpPr>
          <p:cNvPr id="15" name="TextBox 14">
            <a:extLst>
              <a:ext uri="{FF2B5EF4-FFF2-40B4-BE49-F238E27FC236}">
                <a16:creationId xmlns:a16="http://schemas.microsoft.com/office/drawing/2014/main" id="{B62FD83A-66A8-0970-4351-EBC6101AFE62}"/>
              </a:ext>
            </a:extLst>
          </p:cNvPr>
          <p:cNvSpPr txBox="1"/>
          <p:nvPr/>
        </p:nvSpPr>
        <p:spPr>
          <a:xfrm>
            <a:off x="1659320" y="6175658"/>
            <a:ext cx="1828800" cy="463075"/>
          </a:xfrm>
          <a:prstGeom prst="rect">
            <a:avLst/>
          </a:prstGeom>
          <a:noFill/>
        </p:spPr>
        <p:txBody>
          <a:bodyPr wrap="square">
            <a:spAutoFit/>
          </a:bodyPr>
          <a:lstStyle/>
          <a:p>
            <a:pPr algn="just">
              <a:lnSpc>
                <a:spcPct val="150000"/>
              </a:lnSpc>
            </a:pPr>
            <a:r>
              <a:rPr lang="en-GB" dirty="0">
                <a:latin typeface="Arial" panose="020B0604020202020204" pitchFamily="34" charset="0"/>
                <a:cs typeface="Arial" panose="020B0604020202020204" pitchFamily="34" charset="0"/>
              </a:rPr>
              <a:t>(Casado, 2012)</a:t>
            </a:r>
            <a:endParaRPr lang="en-IN"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65234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614248D-56C5-A8D3-5A38-31850B01BE5E}"/>
              </a:ext>
            </a:extLst>
          </p:cNvPr>
          <p:cNvSpPr txBox="1"/>
          <p:nvPr/>
        </p:nvSpPr>
        <p:spPr>
          <a:xfrm>
            <a:off x="974177" y="220720"/>
            <a:ext cx="10243646" cy="584775"/>
          </a:xfrm>
          <a:prstGeom prst="rect">
            <a:avLst/>
          </a:prstGeom>
          <a:noFill/>
        </p:spPr>
        <p:txBody>
          <a:bodyPr wrap="square">
            <a:spAutoFit/>
          </a:bodyPr>
          <a:lstStyle/>
          <a:p>
            <a:pPr algn="ctr"/>
            <a:r>
              <a:rPr lang="en-GB" sz="3200" b="1" dirty="0">
                <a:solidFill>
                  <a:srgbClr val="000000"/>
                </a:solidFill>
                <a:effectLst/>
                <a:latin typeface="Arial" panose="020B0604020202020204" pitchFamily="34" charset="0"/>
                <a:ea typeface="Times New Roman" panose="02020603050405020304" pitchFamily="18" charset="0"/>
              </a:rPr>
              <a:t>Importance of health and safety regulations</a:t>
            </a:r>
            <a:endParaRPr lang="en-IN" sz="2800" dirty="0">
              <a:solidFill>
                <a:srgbClr val="000000"/>
              </a:solidFill>
              <a:effectLst/>
              <a:latin typeface="Arial" panose="020B0604020202020204" pitchFamily="34" charset="0"/>
              <a:ea typeface="Arial" panose="020B0604020202020204" pitchFamily="34" charset="0"/>
            </a:endParaRPr>
          </a:p>
        </p:txBody>
      </p:sp>
      <p:sp>
        <p:nvSpPr>
          <p:cNvPr id="7" name="TextBox 6">
            <a:extLst>
              <a:ext uri="{FF2B5EF4-FFF2-40B4-BE49-F238E27FC236}">
                <a16:creationId xmlns:a16="http://schemas.microsoft.com/office/drawing/2014/main" id="{2167CD2B-BDCF-32B5-9E9F-A7771C07BFEA}"/>
              </a:ext>
            </a:extLst>
          </p:cNvPr>
          <p:cNvSpPr txBox="1"/>
          <p:nvPr/>
        </p:nvSpPr>
        <p:spPr>
          <a:xfrm>
            <a:off x="208893" y="1516908"/>
            <a:ext cx="7106307" cy="923330"/>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Guest satisfaction: </a:t>
            </a:r>
            <a:r>
              <a:rPr lang="en-GB" sz="1800" kern="0" dirty="0">
                <a:effectLst/>
                <a:latin typeface="Arial" panose="020B0604020202020204" pitchFamily="34" charset="0"/>
                <a:ea typeface="Times New Roman" panose="02020603050405020304" pitchFamily="18" charset="0"/>
              </a:rPr>
              <a:t>To enhance the level of guest satisfaction housekeepers of a hotel should follow the health and safety regulations.</a:t>
            </a:r>
            <a:endParaRPr lang="en-IN" dirty="0"/>
          </a:p>
        </p:txBody>
      </p:sp>
      <p:sp>
        <p:nvSpPr>
          <p:cNvPr id="9" name="TextBox 8">
            <a:extLst>
              <a:ext uri="{FF2B5EF4-FFF2-40B4-BE49-F238E27FC236}">
                <a16:creationId xmlns:a16="http://schemas.microsoft.com/office/drawing/2014/main" id="{B638D58A-2ABE-0D2A-869E-78212EED4186}"/>
              </a:ext>
            </a:extLst>
          </p:cNvPr>
          <p:cNvSpPr txBox="1"/>
          <p:nvPr/>
        </p:nvSpPr>
        <p:spPr>
          <a:xfrm>
            <a:off x="208893" y="3494433"/>
            <a:ext cx="7106306"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Brand recognition: </a:t>
            </a:r>
            <a:r>
              <a:rPr lang="en-GB" sz="1800" kern="0" dirty="0">
                <a:effectLst/>
                <a:latin typeface="Arial" panose="020B0604020202020204" pitchFamily="34" charset="0"/>
                <a:ea typeface="Times New Roman" panose="02020603050405020304" pitchFamily="18" charset="0"/>
              </a:rPr>
              <a:t>Satisfied customers are the backbone of every business to make proper brand value in the market.</a:t>
            </a:r>
            <a:endParaRPr lang="en-IN" dirty="0"/>
          </a:p>
        </p:txBody>
      </p:sp>
      <p:sp>
        <p:nvSpPr>
          <p:cNvPr id="11" name="TextBox 10">
            <a:extLst>
              <a:ext uri="{FF2B5EF4-FFF2-40B4-BE49-F238E27FC236}">
                <a16:creationId xmlns:a16="http://schemas.microsoft.com/office/drawing/2014/main" id="{DBC697CD-C7DB-5D1C-99C5-D7D7FE824209}"/>
              </a:ext>
            </a:extLst>
          </p:cNvPr>
          <p:cNvSpPr txBox="1"/>
          <p:nvPr/>
        </p:nvSpPr>
        <p:spPr>
          <a:xfrm>
            <a:off x="208892" y="5388417"/>
            <a:ext cx="7106305"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Employee well-being: </a:t>
            </a:r>
            <a:r>
              <a:rPr lang="en-GB" sz="1800" kern="0" dirty="0">
                <a:effectLst/>
                <a:latin typeface="Arial" panose="020B0604020202020204" pitchFamily="34" charset="0"/>
                <a:ea typeface="Times New Roman" panose="02020603050405020304" pitchFamily="18" charset="0"/>
              </a:rPr>
              <a:t>Effective health and safety guidelines highly ensure a safe working environment.</a:t>
            </a:r>
            <a:endParaRPr lang="en-IN" dirty="0"/>
          </a:p>
        </p:txBody>
      </p:sp>
      <p:pic>
        <p:nvPicPr>
          <p:cNvPr id="13" name="Picture 12">
            <a:extLst>
              <a:ext uri="{FF2B5EF4-FFF2-40B4-BE49-F238E27FC236}">
                <a16:creationId xmlns:a16="http://schemas.microsoft.com/office/drawing/2014/main" id="{F28D913C-6523-8FFC-BB98-54C4F87DBE53}"/>
              </a:ext>
            </a:extLst>
          </p:cNvPr>
          <p:cNvPicPr>
            <a:picLocks noChangeAspect="1"/>
          </p:cNvPicPr>
          <p:nvPr/>
        </p:nvPicPr>
        <p:blipFill>
          <a:blip r:embed="rId3"/>
          <a:stretch>
            <a:fillRect/>
          </a:stretch>
        </p:blipFill>
        <p:spPr>
          <a:xfrm>
            <a:off x="7590439" y="1448334"/>
            <a:ext cx="4392668" cy="4586414"/>
          </a:xfrm>
          <a:prstGeom prst="rect">
            <a:avLst/>
          </a:prstGeom>
        </p:spPr>
      </p:pic>
      <p:sp>
        <p:nvSpPr>
          <p:cNvPr id="15" name="TextBox 14">
            <a:extLst>
              <a:ext uri="{FF2B5EF4-FFF2-40B4-BE49-F238E27FC236}">
                <a16:creationId xmlns:a16="http://schemas.microsoft.com/office/drawing/2014/main" id="{7BBAFFFF-5B04-2487-8A6E-2A8D26D19B02}"/>
              </a:ext>
            </a:extLst>
          </p:cNvPr>
          <p:cNvSpPr txBox="1"/>
          <p:nvPr/>
        </p:nvSpPr>
        <p:spPr>
          <a:xfrm>
            <a:off x="8525861" y="6034748"/>
            <a:ext cx="2691962" cy="456535"/>
          </a:xfrm>
          <a:prstGeom prst="rect">
            <a:avLst/>
          </a:prstGeom>
          <a:noFill/>
        </p:spPr>
        <p:txBody>
          <a:bodyPr wrap="square">
            <a:spAutoFit/>
          </a:bodyPr>
          <a:lstStyle/>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(Sharma </a:t>
            </a:r>
            <a:r>
              <a:rPr lang="en-GB" sz="1800" i="1" dirty="0">
                <a:solidFill>
                  <a:srgbClr val="000000"/>
                </a:solidFill>
                <a:effectLst/>
                <a:latin typeface="Arial" panose="020B0604020202020204" pitchFamily="34" charset="0"/>
                <a:ea typeface="Times New Roman" panose="02020603050405020304" pitchFamily="18" charset="0"/>
              </a:rPr>
              <a:t>et al</a:t>
            </a:r>
            <a:r>
              <a:rPr lang="en-GB" sz="1800" dirty="0">
                <a:solidFill>
                  <a:srgbClr val="000000"/>
                </a:solidFill>
                <a:effectLst/>
                <a:latin typeface="Arial" panose="020B0604020202020204" pitchFamily="34" charset="0"/>
                <a:ea typeface="Times New Roman" panose="02020603050405020304" pitchFamily="18" charset="0"/>
              </a:rPr>
              <a:t>., 2019)</a:t>
            </a:r>
            <a:endParaRPr lang="en-IN" sz="1800" dirty="0">
              <a:solidFill>
                <a:srgbClr val="000000"/>
              </a:solidFill>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445499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97E51A5-2B65-FFC2-FADD-01EA0D4E75F3}"/>
              </a:ext>
            </a:extLst>
          </p:cNvPr>
          <p:cNvSpPr txBox="1"/>
          <p:nvPr/>
        </p:nvSpPr>
        <p:spPr>
          <a:xfrm>
            <a:off x="1896460" y="185824"/>
            <a:ext cx="8399080" cy="584775"/>
          </a:xfrm>
          <a:prstGeom prst="rect">
            <a:avLst/>
          </a:prstGeom>
          <a:noFill/>
        </p:spPr>
        <p:txBody>
          <a:bodyPr wrap="square">
            <a:spAutoFit/>
          </a:bodyPr>
          <a:lstStyle/>
          <a:p>
            <a:pPr algn="ctr"/>
            <a:r>
              <a:rPr lang="en-GB" sz="3200" b="1" kern="0" dirty="0">
                <a:solidFill>
                  <a:srgbClr val="000000"/>
                </a:solidFill>
                <a:effectLst/>
                <a:latin typeface="Arial" panose="020B0604020202020204" pitchFamily="34" charset="0"/>
                <a:ea typeface="Times New Roman" panose="02020603050405020304" pitchFamily="18" charset="0"/>
              </a:rPr>
              <a:t>Essential safety and health practices</a:t>
            </a:r>
            <a:endParaRPr lang="en-IN" sz="3200" dirty="0"/>
          </a:p>
        </p:txBody>
      </p:sp>
      <p:sp>
        <p:nvSpPr>
          <p:cNvPr id="7" name="TextBox 6">
            <a:extLst>
              <a:ext uri="{FF2B5EF4-FFF2-40B4-BE49-F238E27FC236}">
                <a16:creationId xmlns:a16="http://schemas.microsoft.com/office/drawing/2014/main" id="{24F80EB8-7B8E-692A-193E-6BADB847EA4C}"/>
              </a:ext>
            </a:extLst>
          </p:cNvPr>
          <p:cNvSpPr txBox="1"/>
          <p:nvPr/>
        </p:nvSpPr>
        <p:spPr>
          <a:xfrm>
            <a:off x="7725103" y="958334"/>
            <a:ext cx="3212224" cy="461665"/>
          </a:xfrm>
          <a:prstGeom prst="rect">
            <a:avLst/>
          </a:prstGeom>
          <a:noFill/>
        </p:spPr>
        <p:txBody>
          <a:bodyPr wrap="square">
            <a:spAutoFit/>
          </a:bodyPr>
          <a:lstStyle/>
          <a:p>
            <a:pPr algn="ctr"/>
            <a:r>
              <a:rPr lang="en-GB" sz="2400" b="1" i="1" u="sng" kern="0" dirty="0">
                <a:solidFill>
                  <a:srgbClr val="000000"/>
                </a:solidFill>
                <a:effectLst/>
                <a:latin typeface="Arial" panose="020B0604020202020204" pitchFamily="34" charset="0"/>
                <a:ea typeface="Times New Roman" panose="02020603050405020304" pitchFamily="18" charset="0"/>
              </a:rPr>
              <a:t>Precautions</a:t>
            </a:r>
            <a:endParaRPr lang="en-IN" sz="2400" dirty="0"/>
          </a:p>
        </p:txBody>
      </p:sp>
      <p:sp>
        <p:nvSpPr>
          <p:cNvPr id="11" name="TextBox 10">
            <a:extLst>
              <a:ext uri="{FF2B5EF4-FFF2-40B4-BE49-F238E27FC236}">
                <a16:creationId xmlns:a16="http://schemas.microsoft.com/office/drawing/2014/main" id="{9CBEC195-E4F6-B2D6-07BF-71D17FD9BC17}"/>
              </a:ext>
            </a:extLst>
          </p:cNvPr>
          <p:cNvSpPr txBox="1"/>
          <p:nvPr/>
        </p:nvSpPr>
        <p:spPr>
          <a:xfrm>
            <a:off x="4202168" y="1607734"/>
            <a:ext cx="7763860"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Fire safety: </a:t>
            </a:r>
            <a:r>
              <a:rPr lang="en-GB" sz="1800" kern="0" dirty="0">
                <a:effectLst/>
                <a:latin typeface="Arial" panose="020B0604020202020204" pitchFamily="34" charset="0"/>
                <a:ea typeface="Times New Roman" panose="02020603050405020304" pitchFamily="18" charset="0"/>
              </a:rPr>
              <a:t>Fire safety is one of the essential safety measures that should be taken by every hotel business.</a:t>
            </a:r>
            <a:endParaRPr lang="en-IN" dirty="0"/>
          </a:p>
        </p:txBody>
      </p:sp>
      <p:sp>
        <p:nvSpPr>
          <p:cNvPr id="13" name="TextBox 12">
            <a:extLst>
              <a:ext uri="{FF2B5EF4-FFF2-40B4-BE49-F238E27FC236}">
                <a16:creationId xmlns:a16="http://schemas.microsoft.com/office/drawing/2014/main" id="{E1102E41-6B86-A8EE-2B62-35D7FD434394}"/>
              </a:ext>
            </a:extLst>
          </p:cNvPr>
          <p:cNvSpPr txBox="1"/>
          <p:nvPr/>
        </p:nvSpPr>
        <p:spPr>
          <a:xfrm>
            <a:off x="4202168" y="3444794"/>
            <a:ext cx="7763860"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Electrical safety: </a:t>
            </a:r>
            <a:r>
              <a:rPr lang="en-GB" sz="1800" kern="0" dirty="0">
                <a:effectLst/>
                <a:latin typeface="Arial" panose="020B0604020202020204" pitchFamily="34" charset="0"/>
                <a:ea typeface="Times New Roman" panose="02020603050405020304" pitchFamily="18" charset="0"/>
              </a:rPr>
              <a:t>Every housekeeper should be highly aware of electrical safety guidelines and follow them.</a:t>
            </a:r>
            <a:endParaRPr lang="en-IN" dirty="0"/>
          </a:p>
        </p:txBody>
      </p:sp>
      <p:sp>
        <p:nvSpPr>
          <p:cNvPr id="15" name="TextBox 14">
            <a:extLst>
              <a:ext uri="{FF2B5EF4-FFF2-40B4-BE49-F238E27FC236}">
                <a16:creationId xmlns:a16="http://schemas.microsoft.com/office/drawing/2014/main" id="{FA3C4F7C-EAE3-BA89-44A0-9431AB8CDF73}"/>
              </a:ext>
            </a:extLst>
          </p:cNvPr>
          <p:cNvSpPr txBox="1"/>
          <p:nvPr/>
        </p:nvSpPr>
        <p:spPr>
          <a:xfrm>
            <a:off x="4202167" y="5300925"/>
            <a:ext cx="7763859"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Chemical handling and storage: </a:t>
            </a:r>
            <a:r>
              <a:rPr lang="en-GB" sz="1800" kern="0" dirty="0">
                <a:effectLst/>
                <a:latin typeface="Arial" panose="020B0604020202020204" pitchFamily="34" charset="0"/>
                <a:ea typeface="Times New Roman" panose="02020603050405020304" pitchFamily="18" charset="0"/>
              </a:rPr>
              <a:t>The usage of chemicals and storing them safely are the core functions of every housekeeper in a hotel.</a:t>
            </a:r>
            <a:endParaRPr lang="en-IN" dirty="0"/>
          </a:p>
        </p:txBody>
      </p:sp>
      <p:pic>
        <p:nvPicPr>
          <p:cNvPr id="1026" name="Picture 2" descr="Five Factors of Cleaning - State Industrial Products">
            <a:extLst>
              <a:ext uri="{FF2B5EF4-FFF2-40B4-BE49-F238E27FC236}">
                <a16:creationId xmlns:a16="http://schemas.microsoft.com/office/drawing/2014/main" id="{169878FA-F900-594D-FF4A-56A5504D7D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100" y="1811080"/>
            <a:ext cx="3731173" cy="401275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6" name="TextBox 15">
            <a:extLst>
              <a:ext uri="{FF2B5EF4-FFF2-40B4-BE49-F238E27FC236}">
                <a16:creationId xmlns:a16="http://schemas.microsoft.com/office/drawing/2014/main" id="{0E4A44FC-619E-418D-319A-02E06C21C2B2}"/>
              </a:ext>
            </a:extLst>
          </p:cNvPr>
          <p:cNvSpPr txBox="1"/>
          <p:nvPr/>
        </p:nvSpPr>
        <p:spPr>
          <a:xfrm>
            <a:off x="902575" y="5718988"/>
            <a:ext cx="2896913" cy="456535"/>
          </a:xfrm>
          <a:prstGeom prst="rect">
            <a:avLst/>
          </a:prstGeom>
          <a:noFill/>
        </p:spPr>
        <p:txBody>
          <a:bodyPr wrap="square">
            <a:spAutoFit/>
          </a:bodyPr>
          <a:lstStyle/>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a:t>
            </a:r>
            <a:r>
              <a:rPr lang="en-GB" sz="1800" dirty="0" err="1">
                <a:solidFill>
                  <a:srgbClr val="000000"/>
                </a:solidFill>
                <a:effectLst/>
                <a:latin typeface="Arial" panose="020B0604020202020204" pitchFamily="34" charset="0"/>
                <a:ea typeface="Times New Roman" panose="02020603050405020304" pitchFamily="18" charset="0"/>
              </a:rPr>
              <a:t>Vallen</a:t>
            </a:r>
            <a:r>
              <a:rPr lang="en-GB" sz="1800" dirty="0">
                <a:solidFill>
                  <a:srgbClr val="000000"/>
                </a:solidFill>
                <a:effectLst/>
                <a:latin typeface="Arial" panose="020B0604020202020204" pitchFamily="34" charset="0"/>
                <a:ea typeface="Times New Roman" panose="02020603050405020304" pitchFamily="18" charset="0"/>
              </a:rPr>
              <a:t> and </a:t>
            </a:r>
            <a:r>
              <a:rPr lang="en-GB" sz="1800" dirty="0" err="1">
                <a:solidFill>
                  <a:srgbClr val="000000"/>
                </a:solidFill>
                <a:effectLst/>
                <a:latin typeface="Arial" panose="020B0604020202020204" pitchFamily="34" charset="0"/>
                <a:ea typeface="Times New Roman" panose="02020603050405020304" pitchFamily="18" charset="0"/>
              </a:rPr>
              <a:t>Vallen</a:t>
            </a:r>
            <a:r>
              <a:rPr lang="en-GB" sz="1800" dirty="0">
                <a:solidFill>
                  <a:srgbClr val="000000"/>
                </a:solidFill>
                <a:effectLst/>
                <a:latin typeface="Arial" panose="020B0604020202020204" pitchFamily="34" charset="0"/>
                <a:ea typeface="Times New Roman" panose="02020603050405020304" pitchFamily="18" charset="0"/>
              </a:rPr>
              <a:t>, 2012)</a:t>
            </a:r>
            <a:endParaRPr lang="en-IN" sz="1800" dirty="0">
              <a:solidFill>
                <a:srgbClr val="000000"/>
              </a:solidFill>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8747576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03914A8-64F5-66C1-11EA-7CCB7C55A160}"/>
              </a:ext>
            </a:extLst>
          </p:cNvPr>
          <p:cNvSpPr txBox="1"/>
          <p:nvPr/>
        </p:nvSpPr>
        <p:spPr>
          <a:xfrm>
            <a:off x="9699734" y="170058"/>
            <a:ext cx="2707728" cy="584775"/>
          </a:xfrm>
          <a:prstGeom prst="rect">
            <a:avLst/>
          </a:prstGeom>
          <a:noFill/>
        </p:spPr>
        <p:txBody>
          <a:bodyPr wrap="square">
            <a:spAutoFit/>
          </a:bodyPr>
          <a:lstStyle/>
          <a:p>
            <a:pPr algn="ctr"/>
            <a:r>
              <a:rPr lang="en-GB" sz="3200" b="1" kern="0" dirty="0">
                <a:solidFill>
                  <a:srgbClr val="000000"/>
                </a:solidFill>
                <a:effectLst/>
                <a:latin typeface="Arial" panose="020B0604020202020204" pitchFamily="34" charset="0"/>
                <a:ea typeface="Times New Roman" panose="02020603050405020304" pitchFamily="18" charset="0"/>
              </a:rPr>
              <a:t>CONTD…</a:t>
            </a:r>
            <a:endParaRPr lang="en-IN" sz="3200" dirty="0"/>
          </a:p>
        </p:txBody>
      </p:sp>
      <p:sp>
        <p:nvSpPr>
          <p:cNvPr id="7" name="TextBox 6">
            <a:extLst>
              <a:ext uri="{FF2B5EF4-FFF2-40B4-BE49-F238E27FC236}">
                <a16:creationId xmlns:a16="http://schemas.microsoft.com/office/drawing/2014/main" id="{4A8EB498-9F44-D191-7445-DCB9E47DB13A}"/>
              </a:ext>
            </a:extLst>
          </p:cNvPr>
          <p:cNvSpPr txBox="1"/>
          <p:nvPr/>
        </p:nvSpPr>
        <p:spPr>
          <a:xfrm>
            <a:off x="1371600" y="549875"/>
            <a:ext cx="3093982" cy="577850"/>
          </a:xfrm>
          <a:prstGeom prst="rect">
            <a:avLst/>
          </a:prstGeom>
          <a:noFill/>
        </p:spPr>
        <p:txBody>
          <a:bodyPr wrap="square">
            <a:spAutoFit/>
          </a:bodyPr>
          <a:lstStyle/>
          <a:p>
            <a:pPr algn="ctr">
              <a:lnSpc>
                <a:spcPct val="150000"/>
              </a:lnSpc>
            </a:pPr>
            <a:r>
              <a:rPr lang="en-GB" sz="2400" b="1" i="1" u="sng">
                <a:solidFill>
                  <a:srgbClr val="000000"/>
                </a:solidFill>
                <a:effectLst/>
                <a:latin typeface="Arial" panose="020B0604020202020204" pitchFamily="34" charset="0"/>
                <a:ea typeface="Times New Roman" panose="02020603050405020304" pitchFamily="18" charset="0"/>
              </a:rPr>
              <a:t>Procedures</a:t>
            </a:r>
            <a:endParaRPr lang="en-IN" sz="2400" dirty="0">
              <a:solidFill>
                <a:srgbClr val="000000"/>
              </a:solidFill>
              <a:effectLst/>
              <a:latin typeface="Arial" panose="020B0604020202020204" pitchFamily="34" charset="0"/>
              <a:ea typeface="Arial" panose="020B0604020202020204" pitchFamily="34" charset="0"/>
            </a:endParaRPr>
          </a:p>
        </p:txBody>
      </p:sp>
      <p:sp>
        <p:nvSpPr>
          <p:cNvPr id="9" name="TextBox 8">
            <a:extLst>
              <a:ext uri="{FF2B5EF4-FFF2-40B4-BE49-F238E27FC236}">
                <a16:creationId xmlns:a16="http://schemas.microsoft.com/office/drawing/2014/main" id="{071CEB85-79E1-2C8A-586F-836156A7D758}"/>
              </a:ext>
            </a:extLst>
          </p:cNvPr>
          <p:cNvSpPr txBox="1"/>
          <p:nvPr/>
        </p:nvSpPr>
        <p:spPr>
          <a:xfrm>
            <a:off x="122183" y="1611496"/>
            <a:ext cx="6956534"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Air quality check and ventilation: </a:t>
            </a:r>
            <a:r>
              <a:rPr lang="en-GB" sz="1800" kern="0" dirty="0">
                <a:effectLst/>
                <a:latin typeface="Arial" panose="020B0604020202020204" pitchFamily="34" charset="0"/>
                <a:ea typeface="Times New Roman" panose="02020603050405020304" pitchFamily="18" charset="0"/>
              </a:rPr>
              <a:t>Checking the air quality and ventilation system of rooms daily is one of the healthier habits.</a:t>
            </a:r>
            <a:endParaRPr lang="en-IN" dirty="0"/>
          </a:p>
        </p:txBody>
      </p:sp>
      <p:sp>
        <p:nvSpPr>
          <p:cNvPr id="11" name="TextBox 10">
            <a:extLst>
              <a:ext uri="{FF2B5EF4-FFF2-40B4-BE49-F238E27FC236}">
                <a16:creationId xmlns:a16="http://schemas.microsoft.com/office/drawing/2014/main" id="{53CFF01E-E180-41EB-3DFF-0F0F16BDF86F}"/>
              </a:ext>
            </a:extLst>
          </p:cNvPr>
          <p:cNvSpPr txBox="1"/>
          <p:nvPr/>
        </p:nvSpPr>
        <p:spPr>
          <a:xfrm>
            <a:off x="122183" y="3484204"/>
            <a:ext cx="6956534"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Waste management: </a:t>
            </a:r>
            <a:r>
              <a:rPr lang="en-GB" sz="1800" kern="0" dirty="0">
                <a:effectLst/>
                <a:latin typeface="Arial" panose="020B0604020202020204" pitchFamily="34" charset="0"/>
                <a:ea typeface="Times New Roman" panose="02020603050405020304" pitchFamily="18" charset="0"/>
              </a:rPr>
              <a:t>Properly managing waste is one of the current trends in the global market.</a:t>
            </a:r>
            <a:endParaRPr lang="en-IN" dirty="0"/>
          </a:p>
        </p:txBody>
      </p:sp>
      <p:sp>
        <p:nvSpPr>
          <p:cNvPr id="13" name="TextBox 12">
            <a:extLst>
              <a:ext uri="{FF2B5EF4-FFF2-40B4-BE49-F238E27FC236}">
                <a16:creationId xmlns:a16="http://schemas.microsoft.com/office/drawing/2014/main" id="{D078F427-AB64-2C46-A228-F9EDCCEE4A17}"/>
              </a:ext>
            </a:extLst>
          </p:cNvPr>
          <p:cNvSpPr txBox="1"/>
          <p:nvPr/>
        </p:nvSpPr>
        <p:spPr>
          <a:xfrm>
            <a:off x="122183" y="5452311"/>
            <a:ext cx="6956534" cy="923330"/>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Sanitisation: </a:t>
            </a:r>
            <a:r>
              <a:rPr lang="en-GB" sz="1800" kern="0" dirty="0">
                <a:effectLst/>
                <a:latin typeface="Arial" panose="020B0604020202020204" pitchFamily="34" charset="0"/>
                <a:ea typeface="Times New Roman" panose="02020603050405020304" pitchFamily="18" charset="0"/>
              </a:rPr>
              <a:t>Starting with bathroom sanitisation and room sanitisation is one of the best ways to maintain health and safety regulations.</a:t>
            </a:r>
            <a:endParaRPr lang="en-IN" dirty="0"/>
          </a:p>
        </p:txBody>
      </p:sp>
      <p:pic>
        <p:nvPicPr>
          <p:cNvPr id="4098" name="Picture 2" descr="HOTKREM Air Quality Monitor pm2.5 pm10 pm1.0 Detector Indoor air Quality  Test kit for Cars ,Home,Office,Hotel etc (PM2.5,AQI) : Amazon.in:  Industrial &amp; Scientific">
            <a:extLst>
              <a:ext uri="{FF2B5EF4-FFF2-40B4-BE49-F238E27FC236}">
                <a16:creationId xmlns:a16="http://schemas.microsoft.com/office/drawing/2014/main" id="{786FFE99-4A5E-A9B4-FAC7-9EEC3E19A6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6104" y="1502992"/>
            <a:ext cx="4583713" cy="47086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TextBox 14">
            <a:extLst>
              <a:ext uri="{FF2B5EF4-FFF2-40B4-BE49-F238E27FC236}">
                <a16:creationId xmlns:a16="http://schemas.microsoft.com/office/drawing/2014/main" id="{FF352450-E7EC-8C0A-B1DB-6A3DAE9711B1}"/>
              </a:ext>
            </a:extLst>
          </p:cNvPr>
          <p:cNvSpPr txBox="1"/>
          <p:nvPr/>
        </p:nvSpPr>
        <p:spPr>
          <a:xfrm>
            <a:off x="8793218" y="6211614"/>
            <a:ext cx="2494893" cy="456535"/>
          </a:xfrm>
          <a:prstGeom prst="rect">
            <a:avLst/>
          </a:prstGeom>
          <a:noFill/>
        </p:spPr>
        <p:txBody>
          <a:bodyPr wrap="square">
            <a:spAutoFit/>
          </a:bodyPr>
          <a:lstStyle/>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a:t>
            </a:r>
            <a:r>
              <a:rPr lang="en-GB" sz="1800" dirty="0" err="1">
                <a:solidFill>
                  <a:srgbClr val="000000"/>
                </a:solidFill>
                <a:effectLst/>
                <a:latin typeface="Arial" panose="020B0604020202020204" pitchFamily="34" charset="0"/>
                <a:ea typeface="Times New Roman" panose="02020603050405020304" pitchFamily="18" charset="0"/>
              </a:rPr>
              <a:t>Tesone</a:t>
            </a:r>
            <a:r>
              <a:rPr lang="en-GB" sz="1800" dirty="0">
                <a:solidFill>
                  <a:srgbClr val="000000"/>
                </a:solidFill>
                <a:effectLst/>
                <a:latin typeface="Arial" panose="020B0604020202020204" pitchFamily="34" charset="0"/>
                <a:ea typeface="Times New Roman" panose="02020603050405020304" pitchFamily="18" charset="0"/>
              </a:rPr>
              <a:t>, 2010)</a:t>
            </a:r>
            <a:endParaRPr lang="en-IN" sz="1800" dirty="0">
              <a:solidFill>
                <a:srgbClr val="000000"/>
              </a:solidFill>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1867823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2AAD9CC-B191-3DB8-42CB-95FCFE522790}"/>
              </a:ext>
            </a:extLst>
          </p:cNvPr>
          <p:cNvSpPr txBox="1"/>
          <p:nvPr/>
        </p:nvSpPr>
        <p:spPr>
          <a:xfrm>
            <a:off x="9699734" y="170058"/>
            <a:ext cx="2707728" cy="584775"/>
          </a:xfrm>
          <a:prstGeom prst="rect">
            <a:avLst/>
          </a:prstGeom>
          <a:noFill/>
        </p:spPr>
        <p:txBody>
          <a:bodyPr wrap="square">
            <a:spAutoFit/>
          </a:bodyPr>
          <a:lstStyle/>
          <a:p>
            <a:pPr algn="ctr"/>
            <a:r>
              <a:rPr lang="en-GB" sz="3200" b="1" kern="0" dirty="0">
                <a:solidFill>
                  <a:srgbClr val="000000"/>
                </a:solidFill>
                <a:effectLst/>
                <a:latin typeface="Arial" panose="020B0604020202020204" pitchFamily="34" charset="0"/>
                <a:ea typeface="Times New Roman" panose="02020603050405020304" pitchFamily="18" charset="0"/>
              </a:rPr>
              <a:t>CONTD…</a:t>
            </a:r>
            <a:endParaRPr lang="en-IN" sz="3200" dirty="0"/>
          </a:p>
        </p:txBody>
      </p:sp>
      <p:sp>
        <p:nvSpPr>
          <p:cNvPr id="5" name="TextBox 4">
            <a:extLst>
              <a:ext uri="{FF2B5EF4-FFF2-40B4-BE49-F238E27FC236}">
                <a16:creationId xmlns:a16="http://schemas.microsoft.com/office/drawing/2014/main" id="{911E8DD3-7477-0B8E-6BB6-EBB52D299EFA}"/>
              </a:ext>
            </a:extLst>
          </p:cNvPr>
          <p:cNvSpPr txBox="1"/>
          <p:nvPr/>
        </p:nvSpPr>
        <p:spPr>
          <a:xfrm>
            <a:off x="7535917" y="754833"/>
            <a:ext cx="3267403" cy="577850"/>
          </a:xfrm>
          <a:prstGeom prst="rect">
            <a:avLst/>
          </a:prstGeom>
          <a:noFill/>
        </p:spPr>
        <p:txBody>
          <a:bodyPr wrap="square">
            <a:spAutoFit/>
          </a:bodyPr>
          <a:lstStyle/>
          <a:p>
            <a:pPr algn="ctr">
              <a:lnSpc>
                <a:spcPct val="150000"/>
              </a:lnSpc>
            </a:pPr>
            <a:r>
              <a:rPr lang="en-GB" sz="2400" b="1" i="1" u="sng" dirty="0">
                <a:solidFill>
                  <a:srgbClr val="000000"/>
                </a:solidFill>
                <a:effectLst/>
                <a:latin typeface="Arial" panose="020B0604020202020204" pitchFamily="34" charset="0"/>
                <a:ea typeface="Times New Roman" panose="02020603050405020304" pitchFamily="18" charset="0"/>
              </a:rPr>
              <a:t>Required equipment</a:t>
            </a:r>
            <a:endParaRPr lang="en-IN" sz="2400" dirty="0">
              <a:solidFill>
                <a:srgbClr val="000000"/>
              </a:solidFill>
              <a:effectLst/>
              <a:latin typeface="Arial" panose="020B0604020202020204" pitchFamily="34" charset="0"/>
              <a:ea typeface="Arial" panose="020B0604020202020204" pitchFamily="34" charset="0"/>
            </a:endParaRPr>
          </a:p>
        </p:txBody>
      </p:sp>
      <p:sp>
        <p:nvSpPr>
          <p:cNvPr id="7" name="TextBox 6">
            <a:extLst>
              <a:ext uri="{FF2B5EF4-FFF2-40B4-BE49-F238E27FC236}">
                <a16:creationId xmlns:a16="http://schemas.microsoft.com/office/drawing/2014/main" id="{24BD251C-C1E3-DE79-6FFA-DE5126FD1AC8}"/>
              </a:ext>
            </a:extLst>
          </p:cNvPr>
          <p:cNvSpPr txBox="1"/>
          <p:nvPr/>
        </p:nvSpPr>
        <p:spPr>
          <a:xfrm>
            <a:off x="4434052" y="1854394"/>
            <a:ext cx="7531976"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Rubber gloves: </a:t>
            </a:r>
            <a:r>
              <a:rPr lang="en-GB" sz="1800" kern="0" dirty="0">
                <a:effectLst/>
                <a:latin typeface="Arial" panose="020B0604020202020204" pitchFamily="34" charset="0"/>
                <a:ea typeface="Times New Roman" panose="02020603050405020304" pitchFamily="18" charset="0"/>
              </a:rPr>
              <a:t>Rubber gloves are one of the essential equipment that is used in hotels by housekeepers while cleaning rooms.</a:t>
            </a:r>
            <a:endParaRPr lang="en-IN" dirty="0"/>
          </a:p>
        </p:txBody>
      </p:sp>
      <p:sp>
        <p:nvSpPr>
          <p:cNvPr id="9" name="TextBox 8">
            <a:extLst>
              <a:ext uri="{FF2B5EF4-FFF2-40B4-BE49-F238E27FC236}">
                <a16:creationId xmlns:a16="http://schemas.microsoft.com/office/drawing/2014/main" id="{109AC098-1F0E-8EEA-D6FD-4170810D2792}"/>
              </a:ext>
            </a:extLst>
          </p:cNvPr>
          <p:cNvSpPr txBox="1"/>
          <p:nvPr/>
        </p:nvSpPr>
        <p:spPr>
          <a:xfrm>
            <a:off x="4434051" y="3584817"/>
            <a:ext cx="7531975"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Bucket and mop: </a:t>
            </a:r>
            <a:r>
              <a:rPr lang="en-GB" sz="1800" kern="0" dirty="0">
                <a:effectLst/>
                <a:latin typeface="Arial" panose="020B0604020202020204" pitchFamily="34" charset="0"/>
                <a:ea typeface="Times New Roman" panose="02020603050405020304" pitchFamily="18" charset="0"/>
              </a:rPr>
              <a:t>Mops can be used for wet surfaces after washing the floor to avoid slipping.</a:t>
            </a:r>
            <a:endParaRPr lang="en-IN" dirty="0"/>
          </a:p>
        </p:txBody>
      </p:sp>
      <p:sp>
        <p:nvSpPr>
          <p:cNvPr id="11" name="TextBox 10">
            <a:extLst>
              <a:ext uri="{FF2B5EF4-FFF2-40B4-BE49-F238E27FC236}">
                <a16:creationId xmlns:a16="http://schemas.microsoft.com/office/drawing/2014/main" id="{12A697A6-6242-2A44-7EE9-4882321D83CF}"/>
              </a:ext>
            </a:extLst>
          </p:cNvPr>
          <p:cNvSpPr txBox="1"/>
          <p:nvPr/>
        </p:nvSpPr>
        <p:spPr>
          <a:xfrm>
            <a:off x="4434052" y="5393772"/>
            <a:ext cx="7531974"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Vacuum cleaner: </a:t>
            </a:r>
            <a:r>
              <a:rPr lang="en-GB" sz="1800" kern="0" dirty="0">
                <a:effectLst/>
                <a:latin typeface="Arial" panose="020B0604020202020204" pitchFamily="34" charset="0"/>
                <a:ea typeface="Times New Roman" panose="02020603050405020304" pitchFamily="18" charset="0"/>
              </a:rPr>
              <a:t>Vacuum clear is heavily used in various hotel businesses to clean rooms.</a:t>
            </a:r>
            <a:endParaRPr lang="en-IN" dirty="0"/>
          </a:p>
        </p:txBody>
      </p:sp>
      <p:pic>
        <p:nvPicPr>
          <p:cNvPr id="13" name="Picture 12">
            <a:extLst>
              <a:ext uri="{FF2B5EF4-FFF2-40B4-BE49-F238E27FC236}">
                <a16:creationId xmlns:a16="http://schemas.microsoft.com/office/drawing/2014/main" id="{5DD76C9B-4616-89FD-0630-FF9820BF309F}"/>
              </a:ext>
            </a:extLst>
          </p:cNvPr>
          <p:cNvPicPr>
            <a:picLocks noChangeAspect="1"/>
          </p:cNvPicPr>
          <p:nvPr/>
        </p:nvPicPr>
        <p:blipFill>
          <a:blip r:embed="rId3"/>
          <a:stretch>
            <a:fillRect/>
          </a:stretch>
        </p:blipFill>
        <p:spPr>
          <a:xfrm>
            <a:off x="399393" y="1744037"/>
            <a:ext cx="3873062" cy="4185709"/>
          </a:xfrm>
          <a:prstGeom prst="rect">
            <a:avLst/>
          </a:prstGeom>
          <a:ln>
            <a:noFill/>
          </a:ln>
          <a:effectLst>
            <a:softEdge rad="112500"/>
          </a:effectLst>
        </p:spPr>
      </p:pic>
      <p:sp>
        <p:nvSpPr>
          <p:cNvPr id="15" name="TextBox 14">
            <a:extLst>
              <a:ext uri="{FF2B5EF4-FFF2-40B4-BE49-F238E27FC236}">
                <a16:creationId xmlns:a16="http://schemas.microsoft.com/office/drawing/2014/main" id="{911FC176-9353-2F1D-2F99-E244BFDC338D}"/>
              </a:ext>
            </a:extLst>
          </p:cNvPr>
          <p:cNvSpPr txBox="1"/>
          <p:nvPr/>
        </p:nvSpPr>
        <p:spPr>
          <a:xfrm>
            <a:off x="1414955" y="5821251"/>
            <a:ext cx="2100755" cy="456535"/>
          </a:xfrm>
          <a:prstGeom prst="rect">
            <a:avLst/>
          </a:prstGeom>
          <a:noFill/>
        </p:spPr>
        <p:txBody>
          <a:bodyPr wrap="square">
            <a:spAutoFit/>
          </a:bodyPr>
          <a:lstStyle/>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(Casado, 2012)</a:t>
            </a:r>
            <a:endParaRPr lang="en-IN" sz="1800" dirty="0">
              <a:solidFill>
                <a:srgbClr val="000000"/>
              </a:solidFill>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201709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27F36E6-BBA0-7967-4380-B5004857068F}"/>
              </a:ext>
            </a:extLst>
          </p:cNvPr>
          <p:cNvSpPr txBox="1"/>
          <p:nvPr/>
        </p:nvSpPr>
        <p:spPr>
          <a:xfrm>
            <a:off x="9699734" y="170058"/>
            <a:ext cx="2707728" cy="584775"/>
          </a:xfrm>
          <a:prstGeom prst="rect">
            <a:avLst/>
          </a:prstGeom>
          <a:noFill/>
        </p:spPr>
        <p:txBody>
          <a:bodyPr wrap="square">
            <a:spAutoFit/>
          </a:bodyPr>
          <a:lstStyle/>
          <a:p>
            <a:pPr algn="ctr"/>
            <a:r>
              <a:rPr lang="en-GB" sz="3200" b="1" kern="0" dirty="0">
                <a:solidFill>
                  <a:srgbClr val="000000"/>
                </a:solidFill>
                <a:effectLst/>
                <a:latin typeface="Arial" panose="020B0604020202020204" pitchFamily="34" charset="0"/>
                <a:ea typeface="Times New Roman" panose="02020603050405020304" pitchFamily="18" charset="0"/>
              </a:rPr>
              <a:t>CONTD…</a:t>
            </a:r>
            <a:endParaRPr lang="en-IN" sz="3200" dirty="0"/>
          </a:p>
        </p:txBody>
      </p:sp>
      <p:sp>
        <p:nvSpPr>
          <p:cNvPr id="6" name="TextBox 5">
            <a:extLst>
              <a:ext uri="{FF2B5EF4-FFF2-40B4-BE49-F238E27FC236}">
                <a16:creationId xmlns:a16="http://schemas.microsoft.com/office/drawing/2014/main" id="{3AF70EC6-302B-8C43-2324-6F0DA9C6DB1D}"/>
              </a:ext>
            </a:extLst>
          </p:cNvPr>
          <p:cNvSpPr txBox="1"/>
          <p:nvPr/>
        </p:nvSpPr>
        <p:spPr>
          <a:xfrm>
            <a:off x="453259" y="583657"/>
            <a:ext cx="6203730" cy="577850"/>
          </a:xfrm>
          <a:prstGeom prst="rect">
            <a:avLst/>
          </a:prstGeom>
          <a:noFill/>
        </p:spPr>
        <p:txBody>
          <a:bodyPr wrap="square">
            <a:spAutoFit/>
          </a:bodyPr>
          <a:lstStyle/>
          <a:p>
            <a:pPr algn="ctr">
              <a:lnSpc>
                <a:spcPct val="150000"/>
              </a:lnSpc>
            </a:pPr>
            <a:r>
              <a:rPr lang="en-GB" sz="2400" b="1" i="1" u="sng" dirty="0">
                <a:solidFill>
                  <a:srgbClr val="000000"/>
                </a:solidFill>
                <a:effectLst/>
                <a:latin typeface="Arial" panose="020B0604020202020204" pitchFamily="34" charset="0"/>
                <a:ea typeface="Times New Roman" panose="02020603050405020304" pitchFamily="18" charset="0"/>
              </a:rPr>
              <a:t>Hazard mitigation tactics</a:t>
            </a:r>
            <a:endParaRPr lang="en-IN" sz="2400" dirty="0">
              <a:solidFill>
                <a:srgbClr val="000000"/>
              </a:solidFill>
              <a:effectLst/>
              <a:latin typeface="Arial" panose="020B0604020202020204" pitchFamily="34" charset="0"/>
              <a:ea typeface="Arial" panose="020B0604020202020204" pitchFamily="34" charset="0"/>
            </a:endParaRPr>
          </a:p>
        </p:txBody>
      </p:sp>
      <p:sp>
        <p:nvSpPr>
          <p:cNvPr id="8" name="TextBox 7">
            <a:extLst>
              <a:ext uri="{FF2B5EF4-FFF2-40B4-BE49-F238E27FC236}">
                <a16:creationId xmlns:a16="http://schemas.microsoft.com/office/drawing/2014/main" id="{6BD828C5-1E5E-A0C9-BDDF-8FD087551C50}"/>
              </a:ext>
            </a:extLst>
          </p:cNvPr>
          <p:cNvSpPr txBox="1"/>
          <p:nvPr/>
        </p:nvSpPr>
        <p:spPr>
          <a:xfrm>
            <a:off x="0" y="1536961"/>
            <a:ext cx="7425559" cy="923330"/>
          </a:xfrm>
          <a:prstGeom prst="rect">
            <a:avLst/>
          </a:prstGeom>
          <a:noFill/>
        </p:spPr>
        <p:txBody>
          <a:bodyPr wrap="square">
            <a:spAutoFit/>
          </a:bodyPr>
          <a:lstStyle/>
          <a:p>
            <a:pPr marL="285750" indent="-285750" algn="just">
              <a:buFont typeface="Arial" panose="020B0604020202020204" pitchFamily="34" charset="0"/>
              <a:buChar char="•"/>
            </a:pPr>
            <a:r>
              <a:rPr lang="en-GB" sz="1800" b="1" dirty="0">
                <a:effectLst/>
                <a:latin typeface="Arial" panose="020B0604020202020204" pitchFamily="34" charset="0"/>
                <a:ea typeface="Times New Roman" panose="02020603050405020304" pitchFamily="18" charset="0"/>
              </a:rPr>
              <a:t>Electrical hazards:</a:t>
            </a:r>
            <a:r>
              <a:rPr lang="en-IN" sz="1800" b="1" dirty="0">
                <a:effectLst/>
                <a:latin typeface="Arial" panose="020B0604020202020204" pitchFamily="34" charset="0"/>
                <a:ea typeface="Times New Roman" panose="02020603050405020304" pitchFamily="18" charset="0"/>
              </a:rPr>
              <a:t> </a:t>
            </a:r>
            <a:r>
              <a:rPr lang="en-GB" sz="1800" dirty="0">
                <a:effectLst/>
                <a:latin typeface="Arial" panose="020B0604020202020204" pitchFamily="34" charset="0"/>
                <a:ea typeface="Times New Roman" panose="02020603050405020304" pitchFamily="18" charset="0"/>
              </a:rPr>
              <a:t>Keeping electrical tools away from water and using GFCI outlets would help avoid such risks due to electrical equipment.</a:t>
            </a:r>
            <a:endParaRPr lang="en-IN" sz="1800" dirty="0">
              <a:effectLst/>
              <a:latin typeface="Arial" panose="020B0604020202020204" pitchFamily="34" charset="0"/>
              <a:ea typeface="Arial" panose="020B0604020202020204" pitchFamily="34" charset="0"/>
            </a:endParaRPr>
          </a:p>
        </p:txBody>
      </p:sp>
      <p:sp>
        <p:nvSpPr>
          <p:cNvPr id="10" name="TextBox 9">
            <a:extLst>
              <a:ext uri="{FF2B5EF4-FFF2-40B4-BE49-F238E27FC236}">
                <a16:creationId xmlns:a16="http://schemas.microsoft.com/office/drawing/2014/main" id="{7D7253DC-9C49-9E02-672F-49D834E8ECF6}"/>
              </a:ext>
            </a:extLst>
          </p:cNvPr>
          <p:cNvSpPr txBox="1"/>
          <p:nvPr/>
        </p:nvSpPr>
        <p:spPr>
          <a:xfrm>
            <a:off x="-1" y="3509329"/>
            <a:ext cx="7425559"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Sharp objects:</a:t>
            </a:r>
            <a:r>
              <a:rPr lang="en-GB" sz="1800" kern="0" dirty="0">
                <a:effectLst/>
                <a:latin typeface="Arial" panose="020B0604020202020204" pitchFamily="34" charset="0"/>
                <a:ea typeface="Times New Roman" panose="02020603050405020304" pitchFamily="18" charset="0"/>
              </a:rPr>
              <a:t> Broken glasses, needles, blades, knives and other sharp objects would be one of the major reasons for hazards.</a:t>
            </a:r>
            <a:endParaRPr lang="en-IN" dirty="0"/>
          </a:p>
        </p:txBody>
      </p:sp>
      <p:sp>
        <p:nvSpPr>
          <p:cNvPr id="12" name="TextBox 11">
            <a:extLst>
              <a:ext uri="{FF2B5EF4-FFF2-40B4-BE49-F238E27FC236}">
                <a16:creationId xmlns:a16="http://schemas.microsoft.com/office/drawing/2014/main" id="{E3C2AE12-EAA1-0690-D5EA-9FE36D62D090}"/>
              </a:ext>
            </a:extLst>
          </p:cNvPr>
          <p:cNvSpPr txBox="1"/>
          <p:nvPr/>
        </p:nvSpPr>
        <p:spPr>
          <a:xfrm>
            <a:off x="0" y="5385962"/>
            <a:ext cx="7425558" cy="646331"/>
          </a:xfrm>
          <a:prstGeom prst="rect">
            <a:avLst/>
          </a:prstGeom>
          <a:noFill/>
        </p:spPr>
        <p:txBody>
          <a:bodyPr wrap="square">
            <a:spAutoFit/>
          </a:bodyPr>
          <a:lstStyle/>
          <a:p>
            <a:pPr marL="285750" indent="-285750" algn="just">
              <a:buFont typeface="Arial" panose="020B0604020202020204" pitchFamily="34" charset="0"/>
              <a:buChar char="•"/>
            </a:pPr>
            <a:r>
              <a:rPr lang="en-GB" sz="1800" b="1" kern="0" dirty="0">
                <a:effectLst/>
                <a:latin typeface="Arial" panose="020B0604020202020204" pitchFamily="34" charset="0"/>
                <a:ea typeface="Times New Roman" panose="02020603050405020304" pitchFamily="18" charset="0"/>
              </a:rPr>
              <a:t>Allergens: </a:t>
            </a:r>
            <a:r>
              <a:rPr lang="en-GB" sz="1800" kern="0" dirty="0">
                <a:effectLst/>
                <a:latin typeface="Arial" panose="020B0604020202020204" pitchFamily="34" charset="0"/>
                <a:ea typeface="Times New Roman" panose="02020603050405020304" pitchFamily="18" charset="0"/>
              </a:rPr>
              <a:t>Dust, moulds, pet dander and some other particles would be listed as the essential reasons for allergic reactions.</a:t>
            </a:r>
            <a:endParaRPr lang="en-IN" dirty="0"/>
          </a:p>
        </p:txBody>
      </p:sp>
      <p:pic>
        <p:nvPicPr>
          <p:cNvPr id="5122" name="Picture 2" descr="Food Allergen Management - Full Breakdown for Restaurant Managers &amp;  Executive Chefs - Apicbase">
            <a:extLst>
              <a:ext uri="{FF2B5EF4-FFF2-40B4-BE49-F238E27FC236}">
                <a16:creationId xmlns:a16="http://schemas.microsoft.com/office/drawing/2014/main" id="{D4FAB168-9E4C-67F5-72E3-8BC6FD136D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1960" y="1536961"/>
            <a:ext cx="4095750" cy="4124882"/>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E5F1E6B0-E5AC-6890-30D0-64150BB51CDE}"/>
              </a:ext>
            </a:extLst>
          </p:cNvPr>
          <p:cNvSpPr txBox="1"/>
          <p:nvPr/>
        </p:nvSpPr>
        <p:spPr>
          <a:xfrm>
            <a:off x="8762344" y="5661843"/>
            <a:ext cx="2691962" cy="456535"/>
          </a:xfrm>
          <a:prstGeom prst="rect">
            <a:avLst/>
          </a:prstGeom>
          <a:noFill/>
        </p:spPr>
        <p:txBody>
          <a:bodyPr wrap="square">
            <a:spAutoFit/>
          </a:bodyPr>
          <a:lstStyle/>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(Sharma </a:t>
            </a:r>
            <a:r>
              <a:rPr lang="en-GB" sz="1800" i="1" dirty="0">
                <a:solidFill>
                  <a:srgbClr val="000000"/>
                </a:solidFill>
                <a:effectLst/>
                <a:latin typeface="Arial" panose="020B0604020202020204" pitchFamily="34" charset="0"/>
                <a:ea typeface="Times New Roman" panose="02020603050405020304" pitchFamily="18" charset="0"/>
              </a:rPr>
              <a:t>et al</a:t>
            </a:r>
            <a:r>
              <a:rPr lang="en-GB" sz="1800" dirty="0">
                <a:solidFill>
                  <a:srgbClr val="000000"/>
                </a:solidFill>
                <a:effectLst/>
                <a:latin typeface="Arial" panose="020B0604020202020204" pitchFamily="34" charset="0"/>
                <a:ea typeface="Times New Roman" panose="02020603050405020304" pitchFamily="18" charset="0"/>
              </a:rPr>
              <a:t>., 2019)</a:t>
            </a:r>
            <a:endParaRPr lang="en-IN" sz="1800" dirty="0">
              <a:solidFill>
                <a:srgbClr val="000000"/>
              </a:solidFill>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7734309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B150507-0513-BAE8-C7F6-D037D576A4C5}"/>
              </a:ext>
            </a:extLst>
          </p:cNvPr>
          <p:cNvSpPr txBox="1"/>
          <p:nvPr/>
        </p:nvSpPr>
        <p:spPr>
          <a:xfrm>
            <a:off x="2920562" y="0"/>
            <a:ext cx="6093372" cy="584775"/>
          </a:xfrm>
          <a:prstGeom prst="rect">
            <a:avLst/>
          </a:prstGeom>
          <a:noFill/>
        </p:spPr>
        <p:txBody>
          <a:bodyPr wrap="square">
            <a:spAutoFit/>
          </a:bodyPr>
          <a:lstStyle/>
          <a:p>
            <a:pPr algn="ctr"/>
            <a:r>
              <a:rPr lang="en-GB" sz="3200" b="1" kern="0" dirty="0">
                <a:solidFill>
                  <a:srgbClr val="000000"/>
                </a:solidFill>
                <a:effectLst/>
                <a:latin typeface="Arial" panose="020B0604020202020204" pitchFamily="34" charset="0"/>
                <a:ea typeface="Times New Roman" panose="02020603050405020304" pitchFamily="18" charset="0"/>
              </a:rPr>
              <a:t>Conclusion</a:t>
            </a:r>
            <a:endParaRPr lang="en-IN" sz="3200" dirty="0"/>
          </a:p>
        </p:txBody>
      </p:sp>
      <p:sp>
        <p:nvSpPr>
          <p:cNvPr id="9" name="TextBox 8">
            <a:extLst>
              <a:ext uri="{FF2B5EF4-FFF2-40B4-BE49-F238E27FC236}">
                <a16:creationId xmlns:a16="http://schemas.microsoft.com/office/drawing/2014/main" id="{ABD15DC8-6597-41AF-A3D5-7BEA110F7B4B}"/>
              </a:ext>
            </a:extLst>
          </p:cNvPr>
          <p:cNvSpPr txBox="1"/>
          <p:nvPr/>
        </p:nvSpPr>
        <p:spPr>
          <a:xfrm>
            <a:off x="4544410" y="1311955"/>
            <a:ext cx="7405852" cy="646331"/>
          </a:xfrm>
          <a:prstGeom prst="rect">
            <a:avLst/>
          </a:prstGeom>
          <a:noFill/>
        </p:spPr>
        <p:txBody>
          <a:bodyPr wrap="square">
            <a:spAutoFit/>
          </a:bodyPr>
          <a:lstStyle/>
          <a:p>
            <a:pPr marL="285750" indent="-285750" algn="just">
              <a:buFont typeface="Arial" panose="020B0604020202020204" pitchFamily="34" charset="0"/>
              <a:buChar char="•"/>
            </a:pPr>
            <a:r>
              <a:rPr lang="en-GB" sz="1800" kern="0" dirty="0">
                <a:effectLst/>
                <a:latin typeface="Arial" panose="020B0604020202020204" pitchFamily="34" charset="0"/>
                <a:ea typeface="Times New Roman" panose="02020603050405020304" pitchFamily="18" charset="0"/>
              </a:rPr>
              <a:t>The whole presentation has been constructed to train the team members in housekeeping based on the health and safety guide.</a:t>
            </a:r>
            <a:endParaRPr lang="en-IN" dirty="0"/>
          </a:p>
        </p:txBody>
      </p:sp>
      <p:sp>
        <p:nvSpPr>
          <p:cNvPr id="11" name="TextBox 10">
            <a:extLst>
              <a:ext uri="{FF2B5EF4-FFF2-40B4-BE49-F238E27FC236}">
                <a16:creationId xmlns:a16="http://schemas.microsoft.com/office/drawing/2014/main" id="{4B1668CC-83D1-1E74-EB5B-4CFE8F92C195}"/>
              </a:ext>
            </a:extLst>
          </p:cNvPr>
          <p:cNvSpPr txBox="1"/>
          <p:nvPr/>
        </p:nvSpPr>
        <p:spPr>
          <a:xfrm>
            <a:off x="4544409" y="3219583"/>
            <a:ext cx="7405851" cy="646331"/>
          </a:xfrm>
          <a:prstGeom prst="rect">
            <a:avLst/>
          </a:prstGeom>
          <a:noFill/>
        </p:spPr>
        <p:txBody>
          <a:bodyPr wrap="square">
            <a:spAutoFit/>
          </a:bodyPr>
          <a:lstStyle/>
          <a:p>
            <a:pPr marL="285750" indent="-285750" algn="just">
              <a:buFont typeface="Arial" panose="020B0604020202020204" pitchFamily="34" charset="0"/>
              <a:buChar char="•"/>
            </a:pPr>
            <a:r>
              <a:rPr lang="en-GB" kern="0" dirty="0">
                <a:latin typeface="Arial" panose="020B0604020202020204" pitchFamily="34" charset="0"/>
                <a:ea typeface="Times New Roman" panose="02020603050405020304" pitchFamily="18" charset="0"/>
              </a:rPr>
              <a:t>S</a:t>
            </a:r>
            <a:r>
              <a:rPr lang="en-GB" sz="1800" kern="0" dirty="0">
                <a:effectLst/>
                <a:latin typeface="Arial" panose="020B0604020202020204" pitchFamily="34" charset="0"/>
                <a:ea typeface="Times New Roman" panose="02020603050405020304" pitchFamily="18" charset="0"/>
              </a:rPr>
              <a:t>ome effective processes such as waste management and sanitisation and their impotence have been introduced.</a:t>
            </a:r>
            <a:endParaRPr lang="en-IN" dirty="0"/>
          </a:p>
        </p:txBody>
      </p:sp>
      <p:sp>
        <p:nvSpPr>
          <p:cNvPr id="13" name="TextBox 12">
            <a:extLst>
              <a:ext uri="{FF2B5EF4-FFF2-40B4-BE49-F238E27FC236}">
                <a16:creationId xmlns:a16="http://schemas.microsoft.com/office/drawing/2014/main" id="{01AC794E-9C70-3255-FA9D-6EB2E1CF9030}"/>
              </a:ext>
            </a:extLst>
          </p:cNvPr>
          <p:cNvSpPr txBox="1"/>
          <p:nvPr/>
        </p:nvSpPr>
        <p:spPr>
          <a:xfrm>
            <a:off x="4544408" y="5360303"/>
            <a:ext cx="7405851" cy="646331"/>
          </a:xfrm>
          <a:prstGeom prst="rect">
            <a:avLst/>
          </a:prstGeom>
          <a:noFill/>
        </p:spPr>
        <p:txBody>
          <a:bodyPr wrap="square">
            <a:spAutoFit/>
          </a:bodyPr>
          <a:lstStyle/>
          <a:p>
            <a:pPr marL="285750" indent="-285750" algn="just">
              <a:buFont typeface="Arial" panose="020B0604020202020204" pitchFamily="34" charset="0"/>
              <a:buChar char="•"/>
            </a:pPr>
            <a:r>
              <a:rPr lang="en-GB" sz="1800" kern="0" dirty="0">
                <a:effectLst/>
                <a:latin typeface="Arial" panose="020B0604020202020204" pitchFamily="34" charset="0"/>
                <a:ea typeface="Times New Roman" panose="02020603050405020304" pitchFamily="18" charset="0"/>
              </a:rPr>
              <a:t>Some probable hazards and their probable solutions have been mentioned in this training presentation.</a:t>
            </a:r>
            <a:endParaRPr lang="en-IN" dirty="0"/>
          </a:p>
        </p:txBody>
      </p:sp>
      <p:sp>
        <p:nvSpPr>
          <p:cNvPr id="14" name="AutoShape 2" descr="Ultimate Housekeeping Operations Management Guide [+ Checklists]">
            <a:extLst>
              <a:ext uri="{FF2B5EF4-FFF2-40B4-BE49-F238E27FC236}">
                <a16:creationId xmlns:a16="http://schemas.microsoft.com/office/drawing/2014/main" id="{EC5E05D3-A49A-4471-54F3-6C10D7B3615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pic>
        <p:nvPicPr>
          <p:cNvPr id="17" name="Picture 16">
            <a:extLst>
              <a:ext uri="{FF2B5EF4-FFF2-40B4-BE49-F238E27FC236}">
                <a16:creationId xmlns:a16="http://schemas.microsoft.com/office/drawing/2014/main" id="{D1EC662F-2C6E-B9A0-7A1D-6F72E9E494BB}"/>
              </a:ext>
            </a:extLst>
          </p:cNvPr>
          <p:cNvPicPr>
            <a:picLocks noChangeAspect="1"/>
          </p:cNvPicPr>
          <p:nvPr/>
        </p:nvPicPr>
        <p:blipFill>
          <a:blip r:embed="rId3"/>
          <a:stretch>
            <a:fillRect/>
          </a:stretch>
        </p:blipFill>
        <p:spPr>
          <a:xfrm>
            <a:off x="241738" y="1556731"/>
            <a:ext cx="4302670" cy="4618366"/>
          </a:xfrm>
          <a:prstGeom prst="rect">
            <a:avLst/>
          </a:prstGeom>
          <a:ln>
            <a:noFill/>
          </a:ln>
          <a:effectLst>
            <a:softEdge rad="112500"/>
          </a:effectLst>
        </p:spPr>
      </p:pic>
      <p:sp>
        <p:nvSpPr>
          <p:cNvPr id="19" name="TextBox 18">
            <a:extLst>
              <a:ext uri="{FF2B5EF4-FFF2-40B4-BE49-F238E27FC236}">
                <a16:creationId xmlns:a16="http://schemas.microsoft.com/office/drawing/2014/main" id="{CD39550F-E00D-0D5C-2716-288AEC27F5DD}"/>
              </a:ext>
            </a:extLst>
          </p:cNvPr>
          <p:cNvSpPr txBox="1"/>
          <p:nvPr/>
        </p:nvSpPr>
        <p:spPr>
          <a:xfrm>
            <a:off x="1139058" y="6073114"/>
            <a:ext cx="2896913" cy="456535"/>
          </a:xfrm>
          <a:prstGeom prst="rect">
            <a:avLst/>
          </a:prstGeom>
          <a:noFill/>
        </p:spPr>
        <p:txBody>
          <a:bodyPr wrap="square">
            <a:spAutoFit/>
          </a:bodyPr>
          <a:lstStyle/>
          <a:p>
            <a:pPr algn="just">
              <a:lnSpc>
                <a:spcPct val="150000"/>
              </a:lnSpc>
            </a:pPr>
            <a:r>
              <a:rPr lang="en-GB" sz="1800" dirty="0">
                <a:solidFill>
                  <a:srgbClr val="000000"/>
                </a:solidFill>
                <a:effectLst/>
                <a:latin typeface="Arial" panose="020B0604020202020204" pitchFamily="34" charset="0"/>
                <a:ea typeface="Times New Roman" panose="02020603050405020304" pitchFamily="18" charset="0"/>
              </a:rPr>
              <a:t>(</a:t>
            </a:r>
            <a:r>
              <a:rPr lang="en-GB" sz="1800" dirty="0" err="1">
                <a:solidFill>
                  <a:srgbClr val="000000"/>
                </a:solidFill>
                <a:effectLst/>
                <a:latin typeface="Arial" panose="020B0604020202020204" pitchFamily="34" charset="0"/>
                <a:ea typeface="Times New Roman" panose="02020603050405020304" pitchFamily="18" charset="0"/>
              </a:rPr>
              <a:t>Vallen</a:t>
            </a:r>
            <a:r>
              <a:rPr lang="en-GB" sz="1800" dirty="0">
                <a:solidFill>
                  <a:srgbClr val="000000"/>
                </a:solidFill>
                <a:effectLst/>
                <a:latin typeface="Arial" panose="020B0604020202020204" pitchFamily="34" charset="0"/>
                <a:ea typeface="Times New Roman" panose="02020603050405020304" pitchFamily="18" charset="0"/>
              </a:rPr>
              <a:t> and </a:t>
            </a:r>
            <a:r>
              <a:rPr lang="en-GB" sz="1800" dirty="0" err="1">
                <a:solidFill>
                  <a:srgbClr val="000000"/>
                </a:solidFill>
                <a:effectLst/>
                <a:latin typeface="Arial" panose="020B0604020202020204" pitchFamily="34" charset="0"/>
                <a:ea typeface="Times New Roman" panose="02020603050405020304" pitchFamily="18" charset="0"/>
              </a:rPr>
              <a:t>Vallen</a:t>
            </a:r>
            <a:r>
              <a:rPr lang="en-GB" sz="1800" dirty="0">
                <a:solidFill>
                  <a:srgbClr val="000000"/>
                </a:solidFill>
                <a:effectLst/>
                <a:latin typeface="Arial" panose="020B0604020202020204" pitchFamily="34" charset="0"/>
                <a:ea typeface="Times New Roman" panose="02020603050405020304" pitchFamily="18" charset="0"/>
              </a:rPr>
              <a:t>, 2012)</a:t>
            </a:r>
            <a:endParaRPr lang="en-IN" sz="1800" dirty="0">
              <a:solidFill>
                <a:srgbClr val="000000"/>
              </a:solidFill>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489765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3DB3EA1-CA32-23D1-14FF-10AB20D65DDA}"/>
              </a:ext>
            </a:extLst>
          </p:cNvPr>
          <p:cNvSpPr txBox="1"/>
          <p:nvPr/>
        </p:nvSpPr>
        <p:spPr>
          <a:xfrm>
            <a:off x="3049314" y="0"/>
            <a:ext cx="6093372" cy="584775"/>
          </a:xfrm>
          <a:prstGeom prst="rect">
            <a:avLst/>
          </a:prstGeom>
          <a:noFill/>
        </p:spPr>
        <p:txBody>
          <a:bodyPr wrap="square">
            <a:spAutoFit/>
          </a:bodyPr>
          <a:lstStyle/>
          <a:p>
            <a:pPr algn="ctr"/>
            <a:r>
              <a:rPr lang="en-GB" sz="3200" b="1" dirty="0">
                <a:solidFill>
                  <a:srgbClr val="000000"/>
                </a:solidFill>
                <a:effectLst/>
                <a:latin typeface="Arial" panose="020B0604020202020204" pitchFamily="34" charset="0"/>
                <a:ea typeface="Times New Roman" panose="02020603050405020304" pitchFamily="18" charset="0"/>
              </a:rPr>
              <a:t>References </a:t>
            </a:r>
            <a:endParaRPr lang="en-IN" sz="2800" dirty="0">
              <a:solidFill>
                <a:srgbClr val="000000"/>
              </a:solidFill>
              <a:effectLst/>
              <a:latin typeface="Arial" panose="020B0604020202020204" pitchFamily="34" charset="0"/>
              <a:ea typeface="Arial" panose="020B0604020202020204" pitchFamily="34" charset="0"/>
            </a:endParaRPr>
          </a:p>
        </p:txBody>
      </p:sp>
      <p:sp>
        <p:nvSpPr>
          <p:cNvPr id="5" name="TextBox 4">
            <a:extLst>
              <a:ext uri="{FF2B5EF4-FFF2-40B4-BE49-F238E27FC236}">
                <a16:creationId xmlns:a16="http://schemas.microsoft.com/office/drawing/2014/main" id="{4AAA0D3B-D7E6-A2E7-1159-0C87781E9DC4}"/>
              </a:ext>
            </a:extLst>
          </p:cNvPr>
          <p:cNvSpPr txBox="1"/>
          <p:nvPr/>
        </p:nvSpPr>
        <p:spPr>
          <a:xfrm>
            <a:off x="930166" y="1058179"/>
            <a:ext cx="10231820" cy="4801314"/>
          </a:xfrm>
          <a:prstGeom prst="rect">
            <a:avLst/>
          </a:prstGeom>
          <a:noFill/>
        </p:spPr>
        <p:txBody>
          <a:bodyPr wrap="square">
            <a:spAutoFit/>
          </a:bodyPr>
          <a:lstStyle/>
          <a:p>
            <a:pPr marL="285750" indent="-285750" algn="just">
              <a:buFont typeface="Arial" panose="020B0604020202020204" pitchFamily="34" charset="0"/>
              <a:buChar char="•"/>
            </a:pPr>
            <a:r>
              <a:rPr lang="en-GB" sz="1800" dirty="0">
                <a:solidFill>
                  <a:srgbClr val="000000"/>
                </a:solidFill>
                <a:effectLst/>
                <a:latin typeface="Arial" panose="020B0604020202020204" pitchFamily="34" charset="0"/>
                <a:ea typeface="Times New Roman" panose="02020603050405020304" pitchFamily="18" charset="0"/>
              </a:rPr>
              <a:t>Casado, M. (2012) Housekeeping Management. London: Wiley.</a:t>
            </a:r>
          </a:p>
          <a:p>
            <a:pPr marL="285750" indent="-285750" algn="just">
              <a:buFont typeface="Arial" panose="020B0604020202020204" pitchFamily="34" charset="0"/>
              <a:buChar char="•"/>
            </a:pPr>
            <a:endParaRPr lang="en-GB" dirty="0">
              <a:solidFill>
                <a:srgbClr val="000000"/>
              </a:solidFill>
              <a:latin typeface="Arial" panose="020B0604020202020204" pitchFamily="34" charset="0"/>
              <a:ea typeface="Arial" panose="020B0604020202020204" pitchFamily="34" charset="0"/>
            </a:endParaRPr>
          </a:p>
          <a:p>
            <a:pPr marL="285750" indent="-285750" algn="just">
              <a:buFont typeface="Arial" panose="020B0604020202020204" pitchFamily="34" charset="0"/>
              <a:buChar char="•"/>
            </a:pPr>
            <a:endParaRPr lang="en-GB" sz="1800" dirty="0">
              <a:solidFill>
                <a:srgbClr val="000000"/>
              </a:solidFill>
              <a:effectLst/>
              <a:latin typeface="Arial" panose="020B0604020202020204" pitchFamily="34" charset="0"/>
              <a:ea typeface="Arial" panose="020B0604020202020204" pitchFamily="34" charset="0"/>
            </a:endParaRPr>
          </a:p>
          <a:p>
            <a:pPr marL="285750" indent="-285750" algn="just">
              <a:buFont typeface="Arial" panose="020B0604020202020204" pitchFamily="34" charset="0"/>
              <a:buChar char="•"/>
            </a:pPr>
            <a:endParaRPr lang="en-IN" sz="1800" dirty="0">
              <a:solidFill>
                <a:srgbClr val="000000"/>
              </a:solidFill>
              <a:effectLst/>
              <a:latin typeface="Arial" panose="020B0604020202020204" pitchFamily="34" charset="0"/>
              <a:ea typeface="Arial" panose="020B0604020202020204" pitchFamily="34" charset="0"/>
            </a:endParaRPr>
          </a:p>
          <a:p>
            <a:pPr marL="285750" indent="-285750" algn="just">
              <a:buFont typeface="Arial" panose="020B0604020202020204" pitchFamily="34" charset="0"/>
              <a:buChar char="•"/>
            </a:pPr>
            <a:r>
              <a:rPr lang="en-GB" sz="1800" dirty="0">
                <a:solidFill>
                  <a:srgbClr val="000000"/>
                </a:solidFill>
                <a:effectLst/>
                <a:latin typeface="Arial" panose="020B0604020202020204" pitchFamily="34" charset="0"/>
                <a:ea typeface="Arial" panose="020B0604020202020204" pitchFamily="34" charset="0"/>
              </a:rPr>
              <a:t>Elliott, C., (2023). </a:t>
            </a:r>
            <a:r>
              <a:rPr lang="en-GB" sz="1800" i="1" dirty="0">
                <a:solidFill>
                  <a:srgbClr val="000000"/>
                </a:solidFill>
                <a:effectLst/>
                <a:latin typeface="Arial" panose="020B0604020202020204" pitchFamily="34" charset="0"/>
                <a:ea typeface="Arial" panose="020B0604020202020204" pitchFamily="34" charset="0"/>
              </a:rPr>
              <a:t>Daily Hotel Housekeeping May Be History. Here’s Who Will Pay For It. </a:t>
            </a:r>
            <a:r>
              <a:rPr lang="en-GB" sz="1800" dirty="0">
                <a:solidFill>
                  <a:srgbClr val="000000"/>
                </a:solidFill>
                <a:effectLst/>
                <a:latin typeface="Arial" panose="020B0604020202020204" pitchFamily="34" charset="0"/>
                <a:ea typeface="Arial" panose="020B0604020202020204" pitchFamily="34" charset="0"/>
              </a:rPr>
              <a:t>[Online] Available at: https://www.forbes.com/sites/christopherelliott/2021/06/30/daily-hotel-housekeeping-may-be-history-heres-who-will-pay-for-it/ [Accessed 01 02 2024].</a:t>
            </a:r>
          </a:p>
          <a:p>
            <a:pPr marL="285750" indent="-285750" algn="just">
              <a:buFont typeface="Arial" panose="020B0604020202020204" pitchFamily="34" charset="0"/>
              <a:buChar char="•"/>
            </a:pPr>
            <a:endParaRPr lang="en-GB" dirty="0">
              <a:solidFill>
                <a:srgbClr val="000000"/>
              </a:solidFill>
              <a:latin typeface="Arial" panose="020B0604020202020204" pitchFamily="34" charset="0"/>
              <a:ea typeface="Arial" panose="020B0604020202020204" pitchFamily="34" charset="0"/>
            </a:endParaRPr>
          </a:p>
          <a:p>
            <a:pPr marL="285750" indent="-285750" algn="just">
              <a:buFont typeface="Arial" panose="020B0604020202020204" pitchFamily="34" charset="0"/>
              <a:buChar char="•"/>
            </a:pPr>
            <a:endParaRPr lang="en-GB" sz="1800" dirty="0">
              <a:solidFill>
                <a:srgbClr val="000000"/>
              </a:solidFill>
              <a:effectLst/>
              <a:latin typeface="Arial" panose="020B0604020202020204" pitchFamily="34" charset="0"/>
              <a:ea typeface="Arial" panose="020B0604020202020204" pitchFamily="34" charset="0"/>
            </a:endParaRPr>
          </a:p>
          <a:p>
            <a:pPr marL="285750" indent="-285750" algn="just">
              <a:buFont typeface="Arial" panose="020B0604020202020204" pitchFamily="34" charset="0"/>
              <a:buChar char="•"/>
            </a:pPr>
            <a:endParaRPr lang="en-IN" sz="1800" dirty="0">
              <a:solidFill>
                <a:srgbClr val="000000"/>
              </a:solidFill>
              <a:effectLst/>
              <a:latin typeface="Arial" panose="020B0604020202020204" pitchFamily="34" charset="0"/>
              <a:ea typeface="Arial" panose="020B0604020202020204" pitchFamily="34" charset="0"/>
            </a:endParaRPr>
          </a:p>
          <a:p>
            <a:pPr marL="285750" indent="-285750" algn="just">
              <a:buFont typeface="Arial" panose="020B0604020202020204" pitchFamily="34" charset="0"/>
              <a:buChar char="•"/>
            </a:pPr>
            <a:r>
              <a:rPr lang="en-GB" sz="1800" dirty="0">
                <a:solidFill>
                  <a:srgbClr val="000000"/>
                </a:solidFill>
                <a:effectLst/>
                <a:latin typeface="Arial" panose="020B0604020202020204" pitchFamily="34" charset="0"/>
                <a:ea typeface="Times New Roman" panose="02020603050405020304" pitchFamily="18" charset="0"/>
              </a:rPr>
              <a:t>Fallon, M. &amp; Rutherford, D. (2010) Hotel Management and Operations. London: Pearson.</a:t>
            </a:r>
          </a:p>
          <a:p>
            <a:pPr marL="285750" indent="-285750" algn="just">
              <a:buFont typeface="Arial" panose="020B0604020202020204" pitchFamily="34" charset="0"/>
              <a:buChar char="•"/>
            </a:pPr>
            <a:endParaRPr lang="en-GB" dirty="0">
              <a:solidFill>
                <a:srgbClr val="000000"/>
              </a:solidFill>
              <a:latin typeface="Arial" panose="020B0604020202020204" pitchFamily="34" charset="0"/>
              <a:ea typeface="Arial" panose="020B0604020202020204" pitchFamily="34" charset="0"/>
            </a:endParaRPr>
          </a:p>
          <a:p>
            <a:pPr marL="285750" indent="-285750" algn="just">
              <a:buFont typeface="Arial" panose="020B0604020202020204" pitchFamily="34" charset="0"/>
              <a:buChar char="•"/>
            </a:pPr>
            <a:endParaRPr lang="en-GB" sz="1800" dirty="0">
              <a:solidFill>
                <a:srgbClr val="000000"/>
              </a:solidFill>
              <a:effectLst/>
              <a:latin typeface="Arial" panose="020B0604020202020204" pitchFamily="34" charset="0"/>
              <a:ea typeface="Arial" panose="020B0604020202020204" pitchFamily="34" charset="0"/>
            </a:endParaRPr>
          </a:p>
          <a:p>
            <a:pPr marL="285750" indent="-285750" algn="just">
              <a:buFont typeface="Arial" panose="020B0604020202020204" pitchFamily="34" charset="0"/>
              <a:buChar char="•"/>
            </a:pPr>
            <a:endParaRPr lang="en-GB" dirty="0">
              <a:solidFill>
                <a:srgbClr val="000000"/>
              </a:solidFill>
              <a:latin typeface="Arial" panose="020B0604020202020204" pitchFamily="34" charset="0"/>
              <a:ea typeface="Arial" panose="020B0604020202020204" pitchFamily="34" charset="0"/>
            </a:endParaRPr>
          </a:p>
          <a:p>
            <a:pPr marL="285750" indent="-285750" algn="just">
              <a:buFont typeface="Arial" panose="020B0604020202020204" pitchFamily="34" charset="0"/>
              <a:buChar char="•"/>
            </a:pPr>
            <a:endParaRPr lang="en-IN" sz="1800" dirty="0">
              <a:solidFill>
                <a:srgbClr val="000000"/>
              </a:solidFill>
              <a:effectLst/>
              <a:latin typeface="Arial" panose="020B0604020202020204" pitchFamily="34" charset="0"/>
              <a:ea typeface="Arial" panose="020B0604020202020204" pitchFamily="34" charset="0"/>
            </a:endParaRPr>
          </a:p>
          <a:p>
            <a:pPr marL="285750" indent="-285750">
              <a:buFont typeface="Arial" panose="020B0604020202020204" pitchFamily="34" charset="0"/>
              <a:buChar char="•"/>
            </a:pPr>
            <a:r>
              <a:rPr lang="en-GB" sz="1800" kern="0" dirty="0">
                <a:solidFill>
                  <a:srgbClr val="000000"/>
                </a:solidFill>
                <a:effectLst/>
                <a:latin typeface="Arial" panose="020B0604020202020204" pitchFamily="34" charset="0"/>
                <a:ea typeface="Times New Roman" panose="02020603050405020304" pitchFamily="18" charset="0"/>
              </a:rPr>
              <a:t>Ferdinand, N. and </a:t>
            </a:r>
            <a:r>
              <a:rPr lang="en-GB" sz="1800" kern="0" dirty="0" err="1">
                <a:solidFill>
                  <a:srgbClr val="000000"/>
                </a:solidFill>
                <a:effectLst/>
                <a:latin typeface="Arial" panose="020B0604020202020204" pitchFamily="34" charset="0"/>
                <a:ea typeface="Times New Roman" panose="02020603050405020304" pitchFamily="18" charset="0"/>
              </a:rPr>
              <a:t>Kitchin</a:t>
            </a:r>
            <a:r>
              <a:rPr lang="en-GB" sz="1800" kern="0" dirty="0">
                <a:solidFill>
                  <a:srgbClr val="000000"/>
                </a:solidFill>
                <a:effectLst/>
                <a:latin typeface="Arial" panose="020B0604020202020204" pitchFamily="34" charset="0"/>
                <a:ea typeface="Times New Roman" panose="02020603050405020304" pitchFamily="18" charset="0"/>
              </a:rPr>
              <a:t>, P. (2017) Events Management - An International Approach. 2nd ed. London: SAGE Publications Ltd.</a:t>
            </a:r>
            <a:endParaRPr lang="en-IN" dirty="0"/>
          </a:p>
        </p:txBody>
      </p:sp>
    </p:spTree>
    <p:extLst>
      <p:ext uri="{BB962C8B-B14F-4D97-AF65-F5344CB8AC3E}">
        <p14:creationId xmlns:p14="http://schemas.microsoft.com/office/powerpoint/2010/main" val="1134531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2072</Words>
  <Application>Microsoft Office PowerPoint</Application>
  <PresentationFormat>Widescreen</PresentationFormat>
  <Paragraphs>110</Paragraphs>
  <Slides>10</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2024-01-22T15:47:09Z</dcterms:created>
  <dcterms:modified xsi:type="dcterms:W3CDTF">2024-02-19T12:45:24Z</dcterms:modified>
</cp:coreProperties>
</file>