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6" r:id="rId2"/>
  </p:sldMasterIdLst>
  <p:sldIdLst>
    <p:sldId id="256" r:id="rId3"/>
    <p:sldId id="260" r:id="rId4"/>
    <p:sldId id="261" r:id="rId5"/>
    <p:sldId id="262" r:id="rId6"/>
    <p:sldId id="264" r:id="rId7"/>
    <p:sldId id="263" r:id="rId8"/>
    <p:sldId id="266" r:id="rId9"/>
    <p:sldId id="267" r:id="rId10"/>
    <p:sldId id="268" r:id="rId11"/>
    <p:sldId id="269" r:id="rId12"/>
    <p:sldId id="270" r:id="rId13"/>
    <p:sldId id="273" r:id="rId14"/>
    <p:sldId id="271" r:id="rId15"/>
    <p:sldId id="272" r:id="rId16"/>
    <p:sldId id="274" r:id="rId17"/>
    <p:sldId id="275" r:id="rId18"/>
    <p:sldId id="276" r:id="rId19"/>
    <p:sldId id="277" r:id="rId20"/>
    <p:sldId id="278" r:id="rId21"/>
    <p:sldId id="279" r:id="rId22"/>
    <p:sldId id="257" r:id="rId23"/>
    <p:sldId id="259" r:id="rId24"/>
    <p:sldId id="280" r:id="rId25"/>
    <p:sldId id="281" r:id="rId26"/>
    <p:sldId id="282" r:id="rId27"/>
    <p:sldId id="283" r:id="rId28"/>
    <p:sldId id="284" r:id="rId29"/>
    <p:sldId id="285" r:id="rId30"/>
    <p:sldId id="286" r:id="rId31"/>
    <p:sldId id="287" r:id="rId32"/>
    <p:sldId id="288"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7A66BB3-CB11-4D0C-BF45-63AE6B5F012D}">
          <p14:sldIdLst>
            <p14:sldId id="256"/>
            <p14:sldId id="260"/>
            <p14:sldId id="261"/>
            <p14:sldId id="262"/>
            <p14:sldId id="264"/>
            <p14:sldId id="263"/>
            <p14:sldId id="266"/>
            <p14:sldId id="267"/>
            <p14:sldId id="268"/>
            <p14:sldId id="269"/>
            <p14:sldId id="270"/>
            <p14:sldId id="273"/>
            <p14:sldId id="271"/>
            <p14:sldId id="272"/>
            <p14:sldId id="274"/>
            <p14:sldId id="275"/>
            <p14:sldId id="276"/>
            <p14:sldId id="277"/>
            <p14:sldId id="278"/>
            <p14:sldId id="279"/>
            <p14:sldId id="257"/>
            <p14:sldId id="259"/>
            <p14:sldId id="280"/>
            <p14:sldId id="281"/>
            <p14:sldId id="282"/>
            <p14:sldId id="283"/>
            <p14:sldId id="284"/>
            <p14:sldId id="285"/>
            <p14:sldId id="286"/>
            <p14:sldId id="287"/>
            <p14:sldId id="288"/>
          </p14:sldIdLst>
        </p14:section>
        <p14:section name="Untitled Section" id="{D891D0A9-0B2C-4A12-BBA8-504737A7661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8451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B2F0F64-8068-4DDF-A94D-2B9EBF71695E}" type="datetimeFigureOut">
              <a:rPr lang="en-GB" smtClean="0"/>
              <a:t>23/06/2025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DD8471C-5786-4A60-AEAE-93A8E209F1BD}" type="slidenum">
              <a:rPr lang="en-GB" smtClean="0"/>
              <a:t>‹#›</a:t>
            </a:fld>
            <a:endParaRPr lang="en-GB"/>
          </a:p>
        </p:txBody>
      </p:sp>
    </p:spTree>
    <p:extLst>
      <p:ext uri="{BB962C8B-B14F-4D97-AF65-F5344CB8AC3E}">
        <p14:creationId xmlns:p14="http://schemas.microsoft.com/office/powerpoint/2010/main" val="47123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B2F0F64-8068-4DDF-A94D-2B9EBF71695E}"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86671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76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163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369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8024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3743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183228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457043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2980434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GB" dirty="0"/>
            </a:br>
            <a:r>
              <a:rPr lang="en-GB" dirty="0"/>
              <a:t>Lecture 6</a:t>
            </a:r>
          </a:p>
        </p:txBody>
      </p:sp>
      <p:sp>
        <p:nvSpPr>
          <p:cNvPr id="3" name="Subtitle 2"/>
          <p:cNvSpPr>
            <a:spLocks noGrp="1"/>
          </p:cNvSpPr>
          <p:nvPr>
            <p:ph type="subTitle" idx="1"/>
          </p:nvPr>
        </p:nvSpPr>
        <p:spPr/>
        <p:txBody>
          <a:bodyPr/>
          <a:lstStyle/>
          <a:p>
            <a:r>
              <a:rPr lang="en-GB" dirty="0"/>
              <a:t>Empowering Young People Who Self Harm</a:t>
            </a:r>
          </a:p>
        </p:txBody>
      </p:sp>
    </p:spTree>
    <p:extLst>
      <p:ext uri="{BB962C8B-B14F-4D97-AF65-F5344CB8AC3E}">
        <p14:creationId xmlns:p14="http://schemas.microsoft.com/office/powerpoint/2010/main" val="119814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1</a:t>
            </a:r>
          </a:p>
        </p:txBody>
      </p:sp>
      <p:sp>
        <p:nvSpPr>
          <p:cNvPr id="3" name="Content Placeholder 2"/>
          <p:cNvSpPr>
            <a:spLocks noGrp="1"/>
          </p:cNvSpPr>
          <p:nvPr>
            <p:ph idx="1"/>
          </p:nvPr>
        </p:nvSpPr>
        <p:spPr/>
        <p:txBody>
          <a:bodyPr/>
          <a:lstStyle/>
          <a:p>
            <a:r>
              <a:rPr lang="en-GB" dirty="0"/>
              <a:t>Split into groups:</a:t>
            </a:r>
          </a:p>
          <a:p>
            <a:r>
              <a:rPr lang="en-GB" dirty="0"/>
              <a:t>10 minutes for group discussion and then we’ll have feedback </a:t>
            </a:r>
          </a:p>
          <a:p>
            <a:endParaRPr lang="en-GB" dirty="0"/>
          </a:p>
          <a:p>
            <a:r>
              <a:rPr lang="en-GB" dirty="0"/>
              <a:t>Split into groups:</a:t>
            </a:r>
          </a:p>
          <a:p>
            <a:pPr lvl="1"/>
            <a:r>
              <a:rPr lang="en-GB" dirty="0"/>
              <a:t>What is self-harm?</a:t>
            </a:r>
          </a:p>
          <a:p>
            <a:pPr lvl="1"/>
            <a:r>
              <a:rPr lang="en-GB" dirty="0"/>
              <a:t>Why do people self-harm?</a:t>
            </a:r>
          </a:p>
          <a:p>
            <a:pPr lvl="1"/>
            <a:r>
              <a:rPr lang="en-GB" dirty="0"/>
              <a:t>Is it different from attempting suicide? </a:t>
            </a:r>
          </a:p>
          <a:p>
            <a:endParaRPr lang="en-GB" dirty="0"/>
          </a:p>
        </p:txBody>
      </p:sp>
    </p:spTree>
    <p:extLst>
      <p:ext uri="{BB962C8B-B14F-4D97-AF65-F5344CB8AC3E}">
        <p14:creationId xmlns:p14="http://schemas.microsoft.com/office/powerpoint/2010/main" val="363878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Self Harm?</a:t>
            </a:r>
          </a:p>
        </p:txBody>
      </p:sp>
      <p:sp>
        <p:nvSpPr>
          <p:cNvPr id="3" name="Content Placeholder 2"/>
          <p:cNvSpPr>
            <a:spLocks noGrp="1"/>
          </p:cNvSpPr>
          <p:nvPr>
            <p:ph idx="1"/>
          </p:nvPr>
        </p:nvSpPr>
        <p:spPr/>
        <p:txBody>
          <a:bodyPr>
            <a:normAutofit fontScale="92500"/>
          </a:bodyPr>
          <a:lstStyle/>
          <a:p>
            <a:pPr>
              <a:lnSpc>
                <a:spcPct val="90000"/>
              </a:lnSpc>
            </a:pPr>
            <a:r>
              <a:rPr lang="en-GB" altLang="en-US" sz="3200" dirty="0">
                <a:latin typeface="Garamond" pitchFamily="18" charset="0"/>
              </a:rPr>
              <a:t>Hard to define because it depends on the reasons </a:t>
            </a:r>
            <a:r>
              <a:rPr lang="en-GB" altLang="en-US" sz="3200" u="sng" dirty="0">
                <a:latin typeface="Garamond" pitchFamily="18" charset="0"/>
              </a:rPr>
              <a:t>why</a:t>
            </a:r>
            <a:r>
              <a:rPr lang="en-GB" altLang="en-US" sz="3200" dirty="0">
                <a:latin typeface="Garamond" pitchFamily="18" charset="0"/>
              </a:rPr>
              <a:t> people have carried out the behaviour</a:t>
            </a:r>
          </a:p>
          <a:p>
            <a:pPr>
              <a:lnSpc>
                <a:spcPct val="90000"/>
              </a:lnSpc>
            </a:pPr>
            <a:r>
              <a:rPr lang="en-GB" altLang="en-US" sz="3200" dirty="0">
                <a:latin typeface="Garamond" pitchFamily="18" charset="0"/>
              </a:rPr>
              <a:t>Different functions: </a:t>
            </a:r>
          </a:p>
          <a:p>
            <a:pPr lvl="1">
              <a:lnSpc>
                <a:spcPct val="90000"/>
              </a:lnSpc>
            </a:pPr>
            <a:r>
              <a:rPr lang="en-GB" altLang="en-US" sz="2800" dirty="0">
                <a:latin typeface="Garamond" pitchFamily="18" charset="0"/>
              </a:rPr>
              <a:t>coping with intense emotions</a:t>
            </a:r>
          </a:p>
          <a:p>
            <a:pPr lvl="1">
              <a:lnSpc>
                <a:spcPct val="90000"/>
              </a:lnSpc>
            </a:pPr>
            <a:r>
              <a:rPr lang="en-GB" altLang="en-US" sz="2800" dirty="0">
                <a:latin typeface="Garamond" pitchFamily="18" charset="0"/>
              </a:rPr>
              <a:t>communicating distress</a:t>
            </a:r>
          </a:p>
          <a:p>
            <a:pPr lvl="1">
              <a:lnSpc>
                <a:spcPct val="90000"/>
              </a:lnSpc>
            </a:pPr>
            <a:r>
              <a:rPr lang="en-GB" altLang="en-US" sz="2800" dirty="0">
                <a:latin typeface="Garamond" pitchFamily="18" charset="0"/>
              </a:rPr>
              <a:t>re-connecting with self (feel again) and others</a:t>
            </a:r>
          </a:p>
          <a:p>
            <a:pPr lvl="1">
              <a:lnSpc>
                <a:spcPct val="90000"/>
              </a:lnSpc>
            </a:pPr>
            <a:r>
              <a:rPr lang="en-GB" altLang="en-US" sz="2800" dirty="0">
                <a:latin typeface="Garamond" pitchFamily="18" charset="0"/>
              </a:rPr>
              <a:t>an attempt to end one’s life (i.e. suicide intent)</a:t>
            </a:r>
          </a:p>
          <a:p>
            <a:pPr lvl="1">
              <a:lnSpc>
                <a:spcPct val="90000"/>
              </a:lnSpc>
            </a:pPr>
            <a:r>
              <a:rPr lang="en-GB" altLang="en-US" sz="2800" dirty="0">
                <a:latin typeface="Garamond" pitchFamily="18" charset="0"/>
              </a:rPr>
              <a:t>a life saving act</a:t>
            </a:r>
          </a:p>
          <a:p>
            <a:endParaRPr lang="en-GB" dirty="0"/>
          </a:p>
        </p:txBody>
      </p:sp>
    </p:spTree>
    <p:extLst>
      <p:ext uri="{BB962C8B-B14F-4D97-AF65-F5344CB8AC3E}">
        <p14:creationId xmlns:p14="http://schemas.microsoft.com/office/powerpoint/2010/main" val="1212359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Definition</a:t>
            </a:r>
          </a:p>
        </p:txBody>
      </p:sp>
      <p:sp>
        <p:nvSpPr>
          <p:cNvPr id="3" name="Content Placeholder 2"/>
          <p:cNvSpPr>
            <a:spLocks noGrp="1"/>
          </p:cNvSpPr>
          <p:nvPr>
            <p:ph idx="1"/>
          </p:nvPr>
        </p:nvSpPr>
        <p:spPr/>
        <p:txBody>
          <a:bodyPr>
            <a:normAutofit fontScale="77500" lnSpcReduction="20000"/>
          </a:bodyPr>
          <a:lstStyle/>
          <a:p>
            <a:r>
              <a:rPr lang="en-GB" dirty="0"/>
              <a:t>The International Society for the Study of Self-injury defines non-suicidal self-injury as the deliberate, direct, and self-inflicted destruction of body tissue resulting in immediate tissue damage, for purposes not socially sanctioned and without suicidal intent. </a:t>
            </a:r>
          </a:p>
          <a:p>
            <a:r>
              <a:rPr lang="en-GB" dirty="0"/>
              <a:t>“Not socially sanctioned” is important because it implies that behaviours such as tattooing and piercings are not technically considered non-suicidal self-injury—although excessive tattooing and piercing may sometimes be harmful and may be undertaken with the same intentions. </a:t>
            </a:r>
          </a:p>
          <a:p>
            <a:r>
              <a:rPr lang="en-GB" dirty="0"/>
              <a:t>NSSI is, by definition, a set of behaviours undertaken without suicidal intent, although it may be related to suicide behaviours in some important ways (International Society for the Study of Self-injury, 2007).</a:t>
            </a:r>
          </a:p>
        </p:txBody>
      </p:sp>
    </p:spTree>
    <p:extLst>
      <p:ext uri="{BB962C8B-B14F-4D97-AF65-F5344CB8AC3E}">
        <p14:creationId xmlns:p14="http://schemas.microsoft.com/office/powerpoint/2010/main" val="92297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Self-Harm</a:t>
            </a:r>
          </a:p>
        </p:txBody>
      </p:sp>
      <p:sp>
        <p:nvSpPr>
          <p:cNvPr id="3" name="Content Placeholder 2"/>
          <p:cNvSpPr>
            <a:spLocks noGrp="1"/>
          </p:cNvSpPr>
          <p:nvPr>
            <p:ph idx="1"/>
          </p:nvPr>
        </p:nvSpPr>
        <p:spPr/>
        <p:txBody>
          <a:bodyPr>
            <a:normAutofit fontScale="85000" lnSpcReduction="10000"/>
          </a:bodyPr>
          <a:lstStyle/>
          <a:p>
            <a:r>
              <a:rPr lang="en-GB" dirty="0"/>
              <a:t>The term “self-injury” refers to a broad range of behaviours (Whitlock, </a:t>
            </a:r>
            <a:r>
              <a:rPr lang="en-GB" dirty="0" err="1"/>
              <a:t>Eckenrode</a:t>
            </a:r>
            <a:r>
              <a:rPr lang="en-GB" dirty="0"/>
              <a:t>, &amp; Silverman, 2006; Yates, 2004) that result in the damage of body tissue inside or outside of the body. Some of the most commonly known include: </a:t>
            </a:r>
          </a:p>
          <a:p>
            <a:pPr lvl="1"/>
            <a:r>
              <a:rPr lang="en-GB" dirty="0"/>
              <a:t>Severely scratching or pinching with fingernails or other objects to the point that bleeding occurs or marks remain on the skin.</a:t>
            </a:r>
          </a:p>
          <a:p>
            <a:pPr lvl="1"/>
            <a:r>
              <a:rPr lang="en-GB" dirty="0"/>
              <a:t>Cutting, ripping, or carving words or symbols into wrists, arms, legs, torso, or other areas of the body</a:t>
            </a:r>
          </a:p>
          <a:p>
            <a:pPr lvl="1"/>
            <a:r>
              <a:rPr lang="en-GB" dirty="0"/>
              <a:t>Banging or punching objects or oneself to the point of bruising or bleeding (with the conscious intention of hurting the self)</a:t>
            </a:r>
          </a:p>
          <a:p>
            <a:pPr lvl="1"/>
            <a:r>
              <a:rPr lang="en-GB" dirty="0"/>
              <a:t>Biting to the point that bleeding occurs or marks remain on skin </a:t>
            </a:r>
          </a:p>
          <a:p>
            <a:pPr lvl="1"/>
            <a:endParaRPr lang="en-GB" dirty="0"/>
          </a:p>
        </p:txBody>
      </p:sp>
    </p:spTree>
    <p:extLst>
      <p:ext uri="{BB962C8B-B14F-4D97-AF65-F5344CB8AC3E}">
        <p14:creationId xmlns:p14="http://schemas.microsoft.com/office/powerpoint/2010/main" val="168030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Self-Harm</a:t>
            </a:r>
          </a:p>
        </p:txBody>
      </p:sp>
      <p:sp>
        <p:nvSpPr>
          <p:cNvPr id="3" name="Content Placeholder 2"/>
          <p:cNvSpPr>
            <a:spLocks noGrp="1"/>
          </p:cNvSpPr>
          <p:nvPr>
            <p:ph idx="1"/>
          </p:nvPr>
        </p:nvSpPr>
        <p:spPr/>
        <p:txBody>
          <a:bodyPr/>
          <a:lstStyle/>
          <a:p>
            <a:r>
              <a:rPr lang="en-GB" dirty="0"/>
              <a:t>Pulling out hair, eyelashes, or eyebrows with the overt intention of hurting oneself </a:t>
            </a:r>
          </a:p>
          <a:p>
            <a:r>
              <a:rPr lang="en-GB" dirty="0"/>
              <a:t>Intentionally preventing wounds from healing  </a:t>
            </a:r>
          </a:p>
          <a:p>
            <a:r>
              <a:rPr lang="en-GB" dirty="0"/>
              <a:t>Burning the skin  </a:t>
            </a:r>
          </a:p>
          <a:p>
            <a:r>
              <a:rPr lang="en-GB" dirty="0"/>
              <a:t>Embedding objects into the skin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3404770"/>
            <a:ext cx="2895600" cy="2301230"/>
          </a:xfrm>
          <a:prstGeom prst="rect">
            <a:avLst/>
          </a:prstGeom>
        </p:spPr>
      </p:pic>
    </p:spTree>
    <p:extLst>
      <p:ext uri="{BB962C8B-B14F-4D97-AF65-F5344CB8AC3E}">
        <p14:creationId xmlns:p14="http://schemas.microsoft.com/office/powerpoint/2010/main" val="30612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323" y="332656"/>
            <a:ext cx="8263830" cy="399579"/>
          </a:xfrm>
        </p:spPr>
        <p:txBody>
          <a:bodyPr>
            <a:noAutofit/>
          </a:bodyPr>
          <a:lstStyle/>
          <a:p>
            <a:r>
              <a:rPr lang="en-GB" sz="3200" b="1" dirty="0"/>
              <a:t>How many young people are affected by self-harm? </a:t>
            </a:r>
            <a:endParaRPr lang="en-GB" sz="3200" dirty="0"/>
          </a:p>
        </p:txBody>
      </p:sp>
      <p:sp>
        <p:nvSpPr>
          <p:cNvPr id="3" name="Content Placeholder 2"/>
          <p:cNvSpPr>
            <a:spLocks noGrp="1"/>
          </p:cNvSpPr>
          <p:nvPr>
            <p:ph idx="1"/>
          </p:nvPr>
        </p:nvSpPr>
        <p:spPr>
          <a:xfrm>
            <a:off x="218323" y="1124744"/>
            <a:ext cx="8818173" cy="4680520"/>
          </a:xfrm>
        </p:spPr>
        <p:txBody>
          <a:bodyPr>
            <a:normAutofit fontScale="85000" lnSpcReduction="20000"/>
          </a:bodyPr>
          <a:lstStyle/>
          <a:p>
            <a:r>
              <a:rPr lang="en-GB" dirty="0"/>
              <a:t>Because it is such a sensitive topic, there is a shortage of reliable information about young people who self-harm but do not make use of services. </a:t>
            </a:r>
          </a:p>
          <a:p>
            <a:r>
              <a:rPr lang="en-GB" dirty="0"/>
              <a:t>As a result, estimates of the proportion of secondary school aged children who self-harm vary enormously and we cannot be sure what is closest to the real level. Some studies find around 6-8% of adolescents and young adults reporting current, chronic self-injury; </a:t>
            </a:r>
          </a:p>
          <a:p>
            <a:r>
              <a:rPr lang="en-GB" dirty="0"/>
              <a:t>others suggest higher figures of 12-20%6, but the proportion who may have tried it once or twice could be much higher; perhaps over half. </a:t>
            </a:r>
          </a:p>
          <a:p>
            <a:r>
              <a:rPr lang="en-GB" dirty="0"/>
              <a:t>A Scottish self-report survey in schools found self-harm reported by 14% of pupils aged 15-16 years. It is more common in young women (3.4 times more likely in the Scottish schools survey), although again estimates of the ratio between them and young men vary, and in the later teen years the ratio may be more similar. </a:t>
            </a:r>
          </a:p>
        </p:txBody>
      </p:sp>
    </p:spTree>
    <p:extLst>
      <p:ext uri="{BB962C8B-B14F-4D97-AF65-F5344CB8AC3E}">
        <p14:creationId xmlns:p14="http://schemas.microsoft.com/office/powerpoint/2010/main" val="26705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normAutofit fontScale="90000"/>
          </a:bodyPr>
          <a:lstStyle/>
          <a:p>
            <a:r>
              <a:rPr lang="en-GB" b="1" dirty="0"/>
              <a:t>Why do young people self-harm? </a:t>
            </a:r>
            <a:endParaRPr lang="en-GB" dirty="0"/>
          </a:p>
        </p:txBody>
      </p:sp>
      <p:sp>
        <p:nvSpPr>
          <p:cNvPr id="3" name="Content Placeholder 2"/>
          <p:cNvSpPr>
            <a:spLocks noGrp="1"/>
          </p:cNvSpPr>
          <p:nvPr>
            <p:ph idx="1"/>
          </p:nvPr>
        </p:nvSpPr>
        <p:spPr>
          <a:xfrm>
            <a:off x="457200" y="1219200"/>
            <a:ext cx="8229600" cy="4658072"/>
          </a:xfrm>
        </p:spPr>
        <p:txBody>
          <a:bodyPr>
            <a:normAutofit lnSpcReduction="10000"/>
          </a:bodyPr>
          <a:lstStyle/>
          <a:p>
            <a:r>
              <a:rPr lang="en-GB" dirty="0"/>
              <a:t>It is clear that self-harm is primarily a coping mechanism for young people; a way of releasing tension and managing strong feelings. </a:t>
            </a:r>
          </a:p>
          <a:p>
            <a:r>
              <a:rPr lang="en-GB" dirty="0"/>
              <a:t>Marginalised young people - those in custody, victims of abuse, or those affected by sexual exploitation, for example - are clearly more at risk, at least in part because they are more at risk of depression and anxiety and perhaps have fewer role models demonstrating effective, alternative coping strategies. </a:t>
            </a:r>
          </a:p>
          <a:p>
            <a:r>
              <a:rPr lang="en-GB" dirty="0"/>
              <a:t>They may also be more likely to know others who use self-harm themselves or attempt suicide, factors that have been identified as a risk in a number of studies. </a:t>
            </a:r>
          </a:p>
        </p:txBody>
      </p:sp>
    </p:spTree>
    <p:extLst>
      <p:ext uri="{BB962C8B-B14F-4D97-AF65-F5344CB8AC3E}">
        <p14:creationId xmlns:p14="http://schemas.microsoft.com/office/powerpoint/2010/main" val="190977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There is no single “self-injurer” profile.  Although many people associate self-injury with middle to upper class white females, few studies support this assumption. </a:t>
            </a:r>
          </a:p>
          <a:p>
            <a:r>
              <a:rPr lang="en-GB" dirty="0"/>
              <a:t>It does appear to be true, however, that self-injury is largely an adolescent phenomenon. </a:t>
            </a:r>
          </a:p>
          <a:p>
            <a:r>
              <a:rPr lang="en-GB" dirty="0"/>
              <a:t>There is broad agreement that the average age of onset is 14-16, but it is also true that individuals can begin injuring in childhood and adulthood. </a:t>
            </a:r>
          </a:p>
          <a:p>
            <a:r>
              <a:rPr lang="en-GB" dirty="0"/>
              <a:t>At least two college studies show that about a quarter of those reporting self-injury started in the college years (Whitlock, </a:t>
            </a:r>
            <a:r>
              <a:rPr lang="en-GB" dirty="0" err="1"/>
              <a:t>Eckenrode</a:t>
            </a:r>
            <a:r>
              <a:rPr lang="en-GB" dirty="0"/>
              <a:t>, et al., 2006; Jacobson &amp; Gould, 2007; Whitlock, </a:t>
            </a:r>
            <a:r>
              <a:rPr lang="en-GB" dirty="0" err="1"/>
              <a:t>Muehlenkamp</a:t>
            </a:r>
            <a:r>
              <a:rPr lang="en-GB" dirty="0"/>
              <a:t>, et al., 2009).</a:t>
            </a:r>
          </a:p>
        </p:txBody>
      </p:sp>
    </p:spTree>
    <p:extLst>
      <p:ext uri="{BB962C8B-B14F-4D97-AF65-F5344CB8AC3E}">
        <p14:creationId xmlns:p14="http://schemas.microsoft.com/office/powerpoint/2010/main" val="1062359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idx="1"/>
          </p:nvPr>
        </p:nvSpPr>
        <p:spPr/>
        <p:txBody>
          <a:bodyPr>
            <a:normAutofit fontScale="92500" lnSpcReduction="20000"/>
          </a:bodyPr>
          <a:lstStyle/>
          <a:p>
            <a:r>
              <a:rPr lang="en-GB" dirty="0"/>
              <a:t>It is common for those unfamiliar with self-injury to assume that it is a suicide attempt or gesture. </a:t>
            </a:r>
          </a:p>
          <a:p>
            <a:r>
              <a:rPr lang="en-GB" dirty="0"/>
              <a:t>In fact, lack of suicidal intent is one of the defining characteristics of NSSI, and typically the intention of self-injury is exactly the opposite of suicide. </a:t>
            </a:r>
          </a:p>
          <a:p>
            <a:r>
              <a:rPr lang="en-GB" dirty="0"/>
              <a:t>Individuals who self-injure are generally aiming to feel better, not end life. </a:t>
            </a:r>
          </a:p>
          <a:p>
            <a:r>
              <a:rPr lang="en-GB" dirty="0"/>
              <a:t>While suicide attempts are undertaken with some intent to end life, NSSI is typically undertaken with the intention of self-integrating and preserving life (Walsh, 2006).</a:t>
            </a:r>
          </a:p>
        </p:txBody>
      </p:sp>
    </p:spTree>
    <p:extLst>
      <p:ext uri="{BB962C8B-B14F-4D97-AF65-F5344CB8AC3E}">
        <p14:creationId xmlns:p14="http://schemas.microsoft.com/office/powerpoint/2010/main" val="159982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That said, it is important to note that individuals with a history of self-injury are at higher risk for suicide thoughts, gestures, and attempts and, because of this, need to be assessed for suicide risk. </a:t>
            </a:r>
          </a:p>
          <a:p>
            <a:r>
              <a:rPr lang="en-GB" dirty="0"/>
              <a:t>One study found that individuals reporting NSSI were nine times more likely to report having made a suicide attempt at some point in their life. </a:t>
            </a:r>
          </a:p>
          <a:p>
            <a:r>
              <a:rPr lang="en-GB" dirty="0"/>
              <a:t>Since both behaviours indicate underlying distress which may or may not be successfully mitigated though NSSI or other self-medicating or soothing behaviours, it is entirely possible for someone practicing self-injury to also be suicidal. </a:t>
            </a:r>
          </a:p>
          <a:p>
            <a:r>
              <a:rPr lang="en-GB" dirty="0"/>
              <a:t>Indeed, at least one study has shown that even individuals who have ceased practicing self-injury may be at heightened risk for suicide at a later point in life (Whitlock &amp; Knox, 2007). </a:t>
            </a:r>
          </a:p>
        </p:txBody>
      </p:sp>
    </p:spTree>
    <p:extLst>
      <p:ext uri="{BB962C8B-B14F-4D97-AF65-F5344CB8AC3E}">
        <p14:creationId xmlns:p14="http://schemas.microsoft.com/office/powerpoint/2010/main" val="25771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Underlying causes and motivations</a:t>
            </a:r>
            <a:endParaRPr lang="en-GB" dirty="0"/>
          </a:p>
        </p:txBody>
      </p:sp>
      <p:sp>
        <p:nvSpPr>
          <p:cNvPr id="3" name="Content Placeholder 2"/>
          <p:cNvSpPr>
            <a:spLocks noGrp="1"/>
          </p:cNvSpPr>
          <p:nvPr>
            <p:ph idx="1"/>
          </p:nvPr>
        </p:nvSpPr>
        <p:spPr/>
        <p:txBody>
          <a:bodyPr/>
          <a:lstStyle/>
          <a:p>
            <a:r>
              <a:rPr lang="en-GB" dirty="0"/>
              <a:t>Current research suggests that self-injury shares many of the risk factors of other negative coping mechanisms:</a:t>
            </a:r>
          </a:p>
          <a:p>
            <a:pPr lvl="1"/>
            <a:r>
              <a:rPr lang="en-GB" dirty="0"/>
              <a:t>history of child trauma and/or abuse (particularly sexual or emotional abuse), </a:t>
            </a:r>
          </a:p>
          <a:p>
            <a:pPr lvl="1"/>
            <a:r>
              <a:rPr lang="en-GB" dirty="0"/>
              <a:t>poor family communication, </a:t>
            </a:r>
          </a:p>
          <a:p>
            <a:pPr lvl="1"/>
            <a:r>
              <a:rPr lang="en-GB" dirty="0"/>
              <a:t>low family warmth, and/or perceived isolation (Yates, 2004). </a:t>
            </a:r>
          </a:p>
        </p:txBody>
      </p:sp>
    </p:spTree>
    <p:extLst>
      <p:ext uri="{BB962C8B-B14F-4D97-AF65-F5344CB8AC3E}">
        <p14:creationId xmlns:p14="http://schemas.microsoft.com/office/powerpoint/2010/main" val="2871755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people continue to self-injure? What purpose does it fulfil? </a:t>
            </a:r>
          </a:p>
        </p:txBody>
      </p:sp>
      <p:sp>
        <p:nvSpPr>
          <p:cNvPr id="3" name="Content Placeholder 2"/>
          <p:cNvSpPr>
            <a:spLocks noGrp="1"/>
          </p:cNvSpPr>
          <p:nvPr>
            <p:ph idx="1"/>
          </p:nvPr>
        </p:nvSpPr>
        <p:spPr/>
        <p:txBody>
          <a:bodyPr>
            <a:normAutofit fontScale="92500" lnSpcReduction="20000"/>
          </a:bodyPr>
          <a:lstStyle/>
          <a:p>
            <a:r>
              <a:rPr lang="en-GB" dirty="0"/>
              <a:t>Most often, NSSI is used to regulate intense negative emotion: </a:t>
            </a:r>
          </a:p>
          <a:p>
            <a:r>
              <a:rPr lang="en-GB" dirty="0"/>
              <a:t>individuals self-injure to calm down quickly when feeling very emotional or stressed. </a:t>
            </a:r>
          </a:p>
          <a:p>
            <a:r>
              <a:rPr lang="en-GB" dirty="0"/>
              <a:t>People who self-injure often have high sensitivity to emotion and difficulty handling negative feelings. </a:t>
            </a:r>
          </a:p>
          <a:p>
            <a:r>
              <a:rPr lang="en-GB" dirty="0"/>
              <a:t>Although the practice may dispel strong feelings in the short term, over time individuals with a history of self-injury are likely to experience intense shame or a sense of lack of control (Yates, 2004; Chapman, </a:t>
            </a:r>
            <a:r>
              <a:rPr lang="en-GB" dirty="0" err="1"/>
              <a:t>Gratz</a:t>
            </a:r>
            <a:r>
              <a:rPr lang="en-GB" dirty="0"/>
              <a:t>, &amp; Brown, 2006).</a:t>
            </a:r>
          </a:p>
        </p:txBody>
      </p:sp>
    </p:spTree>
    <p:extLst>
      <p:ext uri="{BB962C8B-B14F-4D97-AF65-F5344CB8AC3E}">
        <p14:creationId xmlns:p14="http://schemas.microsoft.com/office/powerpoint/2010/main" val="11556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Others use NSSI to evoke emotion when they feel numb or dissociated. </a:t>
            </a:r>
          </a:p>
          <a:p>
            <a:r>
              <a:rPr lang="en-GB" dirty="0"/>
              <a:t>Self-injury may also be used as a means of self-control, punishment, or distraction. </a:t>
            </a:r>
          </a:p>
          <a:p>
            <a:r>
              <a:rPr lang="en-GB" dirty="0"/>
              <a:t>Some people report self-injuring to increase energy or improve mood. </a:t>
            </a:r>
          </a:p>
          <a:p>
            <a:r>
              <a:rPr lang="en-GB" dirty="0"/>
              <a:t>Self-injury may also be used to solicit attention from adults or peers, or to be part of a group (Whitlock, </a:t>
            </a:r>
            <a:r>
              <a:rPr lang="en-GB" dirty="0" err="1"/>
              <a:t>Muehlenkamp</a:t>
            </a:r>
            <a:r>
              <a:rPr lang="en-GB" dirty="0"/>
              <a:t>, et al., 2009). </a:t>
            </a:r>
          </a:p>
        </p:txBody>
      </p:sp>
    </p:spTree>
    <p:extLst>
      <p:ext uri="{BB962C8B-B14F-4D97-AF65-F5344CB8AC3E}">
        <p14:creationId xmlns:p14="http://schemas.microsoft.com/office/powerpoint/2010/main" val="3934908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Those who self-injure cite a number of motivations; it is rare that self-injury fulfils only one function, particularly when practiced regularly (Whitlock, </a:t>
            </a:r>
            <a:r>
              <a:rPr lang="en-GB" dirty="0" err="1"/>
              <a:t>Muehlenkamp</a:t>
            </a:r>
            <a:r>
              <a:rPr lang="en-GB" dirty="0"/>
              <a:t>, et al., 2009).</a:t>
            </a:r>
          </a:p>
          <a:p>
            <a:r>
              <a:rPr lang="en-GB" dirty="0"/>
              <a:t>Why self-injury seems to work so well to achieve these aims is not clear, but scholars theorize that it may have to do with chemicals that may be produced in the body as a response to injury or anticipated injury. </a:t>
            </a:r>
          </a:p>
          <a:p>
            <a:r>
              <a:rPr lang="en-GB" dirty="0"/>
              <a:t>If so, it is probably most correct to see self-injury as a form of self-medication (</a:t>
            </a:r>
            <a:r>
              <a:rPr lang="en-GB" dirty="0" err="1"/>
              <a:t>Klonsky</a:t>
            </a:r>
            <a:r>
              <a:rPr lang="en-GB" dirty="0"/>
              <a:t>, 2007; Nock &amp; </a:t>
            </a:r>
            <a:r>
              <a:rPr lang="en-GB" dirty="0" err="1"/>
              <a:t>Prinstein</a:t>
            </a:r>
            <a:r>
              <a:rPr lang="en-GB" dirty="0"/>
              <a:t>, 2005; </a:t>
            </a:r>
            <a:r>
              <a:rPr lang="en-GB" dirty="0" err="1"/>
              <a:t>Sher</a:t>
            </a:r>
            <a:r>
              <a:rPr lang="en-GB" dirty="0"/>
              <a:t> &amp; Stanley, 2009).</a:t>
            </a:r>
          </a:p>
        </p:txBody>
      </p:sp>
    </p:spTree>
    <p:extLst>
      <p:ext uri="{BB962C8B-B14F-4D97-AF65-F5344CB8AC3E}">
        <p14:creationId xmlns:p14="http://schemas.microsoft.com/office/powerpoint/2010/main" val="3875854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lstStyle/>
          <a:p>
            <a:r>
              <a:rPr lang="en-GB" dirty="0"/>
              <a:t>Group Task</a:t>
            </a:r>
          </a:p>
          <a:p>
            <a:pPr lvl="1"/>
            <a:r>
              <a:rPr lang="en-GB" dirty="0"/>
              <a:t>How can you tell if someone is self-injuring? Often a person who is injuring will take steps to hide the injuries.</a:t>
            </a:r>
          </a:p>
          <a:p>
            <a:pPr lvl="1"/>
            <a:r>
              <a:rPr lang="en-GB" dirty="0"/>
              <a:t>Feedback your discussions.</a:t>
            </a:r>
          </a:p>
          <a:p>
            <a:pPr lvl="1"/>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05064"/>
            <a:ext cx="228600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0868" y="3789039"/>
            <a:ext cx="2613539" cy="192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872" y="3645024"/>
            <a:ext cx="1790700"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313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normAutofit fontScale="92500" lnSpcReduction="20000"/>
          </a:bodyPr>
          <a:lstStyle/>
          <a:p>
            <a:r>
              <a:rPr lang="en-GB" dirty="0"/>
              <a:t>How can you tell if someone is self-injuring? Often a person who is injuring will take steps to hide the injuries. Here are a few things to look for:</a:t>
            </a:r>
          </a:p>
          <a:p>
            <a:pPr lvl="1"/>
            <a:r>
              <a:rPr lang="en-GB" sz="2500" dirty="0"/>
              <a:t>Unexplained or clustered scars or marks</a:t>
            </a:r>
            <a:r>
              <a:rPr lang="en-GB" sz="1700" dirty="0"/>
              <a:t> </a:t>
            </a:r>
          </a:p>
          <a:p>
            <a:pPr lvl="1"/>
            <a:r>
              <a:rPr lang="en-GB" sz="2500" dirty="0"/>
              <a:t>Fresh cuts, bruises, burns, or other signs of bodily damage</a:t>
            </a:r>
          </a:p>
          <a:p>
            <a:pPr lvl="1"/>
            <a:r>
              <a:rPr lang="en-GB" sz="2500" dirty="0"/>
              <a:t>Bandages worn frequently</a:t>
            </a:r>
          </a:p>
          <a:p>
            <a:pPr lvl="1"/>
            <a:r>
              <a:rPr lang="en-GB" sz="2500" dirty="0"/>
              <a:t>Inappropriate dress for the season, such as long shirts or long trousers worn consistently in summer</a:t>
            </a:r>
          </a:p>
          <a:p>
            <a:pPr lvl="1"/>
            <a:r>
              <a:rPr lang="en-GB" sz="2500" dirty="0"/>
              <a:t>Unwillingness to participate in events that require less body coverage (such as swimming)</a:t>
            </a:r>
          </a:p>
          <a:p>
            <a:pPr lvl="1"/>
            <a:r>
              <a:rPr lang="en-GB" sz="2500" dirty="0"/>
              <a:t>Constant use of wrists bands</a:t>
            </a:r>
          </a:p>
          <a:p>
            <a:endParaRPr lang="en-GB" dirty="0"/>
          </a:p>
        </p:txBody>
      </p:sp>
    </p:spTree>
    <p:extLst>
      <p:ext uri="{BB962C8B-B14F-4D97-AF65-F5344CB8AC3E}">
        <p14:creationId xmlns:p14="http://schemas.microsoft.com/office/powerpoint/2010/main" val="363075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lstStyle/>
          <a:p>
            <a:r>
              <a:rPr lang="en-GB" dirty="0"/>
              <a:t>Odd or unexplainable paraphernalia such as razor blades or other cutting implements</a:t>
            </a:r>
          </a:p>
          <a:p>
            <a:r>
              <a:rPr lang="en-GB" dirty="0"/>
              <a:t>Physical or emotional absence, preoccupation, distance</a:t>
            </a:r>
          </a:p>
          <a:p>
            <a:r>
              <a:rPr lang="en-GB" dirty="0"/>
              <a:t>Social withdrawal, sensitivity to rejection, difficulty handling anger, compulsiveness</a:t>
            </a:r>
          </a:p>
          <a:p>
            <a:r>
              <a:rPr lang="en-GB" dirty="0"/>
              <a:t>Expressions of self-loathing, shame, and/or worthlessness</a:t>
            </a:r>
          </a:p>
        </p:txBody>
      </p:sp>
    </p:spTree>
    <p:extLst>
      <p:ext uri="{BB962C8B-B14F-4D97-AF65-F5344CB8AC3E}">
        <p14:creationId xmlns:p14="http://schemas.microsoft.com/office/powerpoint/2010/main" val="2618221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signs</a:t>
            </a:r>
          </a:p>
        </p:txBody>
      </p:sp>
      <p:sp>
        <p:nvSpPr>
          <p:cNvPr id="3" name="Content Placeholder 2"/>
          <p:cNvSpPr>
            <a:spLocks noGrp="1"/>
          </p:cNvSpPr>
          <p:nvPr>
            <p:ph idx="1"/>
          </p:nvPr>
        </p:nvSpPr>
        <p:spPr/>
        <p:txBody>
          <a:bodyPr/>
          <a:lstStyle/>
          <a:p>
            <a:r>
              <a:rPr lang="en-GB" dirty="0"/>
              <a:t>It is important to note that although many self-injurious youth do become emotionally withdrawn, not all do.</a:t>
            </a:r>
          </a:p>
          <a:p>
            <a:r>
              <a:rPr lang="en-GB" dirty="0"/>
              <a:t>There are a significant number of highly functional and socially engaged individuals who self-injure (Whitlock, </a:t>
            </a:r>
            <a:r>
              <a:rPr lang="en-GB" dirty="0" err="1"/>
              <a:t>Eckenrode</a:t>
            </a:r>
            <a:r>
              <a:rPr lang="en-GB" dirty="0"/>
              <a:t>, et al., 2006).</a:t>
            </a:r>
          </a:p>
        </p:txBody>
      </p:sp>
    </p:spTree>
    <p:extLst>
      <p:ext uri="{BB962C8B-B14F-4D97-AF65-F5344CB8AC3E}">
        <p14:creationId xmlns:p14="http://schemas.microsoft.com/office/powerpoint/2010/main" val="434587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With a partner discuss how you feel about working with young people who are self harming. For Example:</a:t>
            </a:r>
          </a:p>
          <a:p>
            <a:pPr lvl="1"/>
            <a:r>
              <a:rPr lang="en-GB" dirty="0"/>
              <a:t>Do you feel confident?</a:t>
            </a:r>
          </a:p>
          <a:p>
            <a:pPr lvl="1"/>
            <a:r>
              <a:rPr lang="en-GB" dirty="0"/>
              <a:t>Do you feel you have the necessary skills, knowledge and understanding?</a:t>
            </a:r>
          </a:p>
          <a:p>
            <a:pPr lvl="1"/>
            <a:r>
              <a:rPr lang="en-GB" dirty="0"/>
              <a:t>Do you know what to do?</a:t>
            </a:r>
          </a:p>
        </p:txBody>
      </p:sp>
    </p:spTree>
    <p:extLst>
      <p:ext uri="{BB962C8B-B14F-4D97-AF65-F5344CB8AC3E}">
        <p14:creationId xmlns:p14="http://schemas.microsoft.com/office/powerpoint/2010/main" val="947004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a:t>
            </a:r>
          </a:p>
        </p:txBody>
      </p:sp>
      <p:sp>
        <p:nvSpPr>
          <p:cNvPr id="3" name="Content Placeholder 2"/>
          <p:cNvSpPr>
            <a:spLocks noGrp="1"/>
          </p:cNvSpPr>
          <p:nvPr>
            <p:ph idx="1"/>
          </p:nvPr>
        </p:nvSpPr>
        <p:spPr/>
        <p:txBody>
          <a:bodyPr>
            <a:normAutofit fontScale="77500" lnSpcReduction="20000"/>
          </a:bodyPr>
          <a:lstStyle/>
          <a:p>
            <a:r>
              <a:rPr lang="en-GB" dirty="0"/>
              <a:t>It is widely recognised that professionals working in children’s services frequently feel uncomfortable and lack confidence when it comes to supporting children and young people who self harm.</a:t>
            </a:r>
          </a:p>
          <a:p>
            <a:r>
              <a:rPr lang="en-GB" dirty="0"/>
              <a:t>It is argued that, while it may be useful for staff to attend courses offering facts and figures, these alone do very little to build professionals’ confidence.</a:t>
            </a:r>
          </a:p>
          <a:p>
            <a:r>
              <a:rPr lang="en-GB" dirty="0"/>
              <a:t>Leaving a training day knowing that one young person every 30 minutes tries to take their life, that on average two children in every secondary school class self harm, that ice cubes and elastic bands can be useful harm- minimization techniques and so forth, does not address the attitudes a professional may hold about self-injury.</a:t>
            </a:r>
          </a:p>
        </p:txBody>
      </p:sp>
    </p:spTree>
    <p:extLst>
      <p:ext uri="{BB962C8B-B14F-4D97-AF65-F5344CB8AC3E}">
        <p14:creationId xmlns:p14="http://schemas.microsoft.com/office/powerpoint/2010/main" val="139595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a:t>
            </a:r>
          </a:p>
        </p:txBody>
      </p:sp>
      <p:sp>
        <p:nvSpPr>
          <p:cNvPr id="3" name="Content Placeholder 2"/>
          <p:cNvSpPr>
            <a:spLocks noGrp="1"/>
          </p:cNvSpPr>
          <p:nvPr>
            <p:ph idx="1"/>
          </p:nvPr>
        </p:nvSpPr>
        <p:spPr/>
        <p:txBody>
          <a:bodyPr>
            <a:normAutofit fontScale="92500" lnSpcReduction="10000"/>
          </a:bodyPr>
          <a:lstStyle/>
          <a:p>
            <a:endParaRPr lang="en-GB" sz="3200" dirty="0">
              <a:solidFill>
                <a:srgbClr val="000000"/>
              </a:solidFill>
              <a:latin typeface="Calibri"/>
            </a:endParaRPr>
          </a:p>
          <a:p>
            <a:r>
              <a:rPr lang="en-GB" sz="2800" dirty="0">
                <a:solidFill>
                  <a:srgbClr val="000000"/>
                </a:solidFill>
                <a:latin typeface="Calibri"/>
              </a:rPr>
              <a:t>Self-harm is a particularly adolescent phenomenon.</a:t>
            </a:r>
          </a:p>
          <a:p>
            <a:r>
              <a:rPr lang="en-GB" sz="2800" dirty="0">
                <a:solidFill>
                  <a:srgbClr val="000000"/>
                </a:solidFill>
                <a:latin typeface="Calibri"/>
              </a:rPr>
              <a:t>It does affect all age groups, but studies have consistently shown a peak in mid adolescence. </a:t>
            </a:r>
          </a:p>
          <a:p>
            <a:r>
              <a:rPr lang="en-GB" sz="2800" dirty="0">
                <a:solidFill>
                  <a:srgbClr val="000000"/>
                </a:solidFill>
                <a:latin typeface="Calibri"/>
              </a:rPr>
              <a:t>The majority of people who self-harm are aged between 11 and 25 years.</a:t>
            </a:r>
            <a:endParaRPr lang="en-GB" sz="1600" dirty="0">
              <a:solidFill>
                <a:srgbClr val="000000"/>
              </a:solidFill>
              <a:latin typeface="Calibri"/>
            </a:endParaRPr>
          </a:p>
          <a:p>
            <a:r>
              <a:rPr lang="en-GB" sz="1600" dirty="0">
                <a:solidFill>
                  <a:srgbClr val="000000"/>
                </a:solidFill>
                <a:latin typeface="Calibri"/>
              </a:rPr>
              <a:t> </a:t>
            </a:r>
            <a:r>
              <a:rPr lang="en-GB" sz="2800" dirty="0">
                <a:solidFill>
                  <a:srgbClr val="000000"/>
                </a:solidFill>
                <a:latin typeface="Calibri"/>
              </a:rPr>
              <a:t>It is also a critical public health issue. It reflects and creates emotional distress. What do we know, and what can we do? </a:t>
            </a:r>
            <a:endParaRPr lang="en-GB" dirty="0"/>
          </a:p>
        </p:txBody>
      </p:sp>
    </p:spTree>
    <p:extLst>
      <p:ext uri="{BB962C8B-B14F-4D97-AF65-F5344CB8AC3E}">
        <p14:creationId xmlns:p14="http://schemas.microsoft.com/office/powerpoint/2010/main" val="4012191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you suspect self-injury</a:t>
            </a:r>
            <a:endParaRPr lang="en-GB" dirty="0"/>
          </a:p>
        </p:txBody>
      </p:sp>
      <p:sp>
        <p:nvSpPr>
          <p:cNvPr id="3" name="Content Placeholder 2"/>
          <p:cNvSpPr>
            <a:spLocks noGrp="1"/>
          </p:cNvSpPr>
          <p:nvPr>
            <p:ph idx="1"/>
          </p:nvPr>
        </p:nvSpPr>
        <p:spPr/>
        <p:txBody>
          <a:bodyPr>
            <a:normAutofit fontScale="70000" lnSpcReduction="20000"/>
          </a:bodyPr>
          <a:lstStyle/>
          <a:p>
            <a:r>
              <a:rPr lang="en-GB" dirty="0"/>
              <a:t>Most importantly, be direct and honest about what you are observing and your concerns. </a:t>
            </a:r>
          </a:p>
          <a:p>
            <a:r>
              <a:rPr lang="en-GB" dirty="0"/>
              <a:t>Ask directly: “I notice that you have wounds or scars on your arms and know that this can be a sign of self-injury/cutting. </a:t>
            </a:r>
          </a:p>
          <a:p>
            <a:r>
              <a:rPr lang="en-GB" dirty="0"/>
              <a:t>Are you injuring yourself?” If the individual indicates that they are, assess whether they have and use resources (“Are you talking with someone about your self-injury?”). </a:t>
            </a:r>
          </a:p>
          <a:p>
            <a:r>
              <a:rPr lang="en-GB" dirty="0"/>
              <a:t>If the individual says that they are not self-injuring or evades the question, do not push: </a:t>
            </a:r>
          </a:p>
          <a:p>
            <a:r>
              <a:rPr lang="en-GB" dirty="0"/>
              <a:t>It is important to respect privacy, unless, of course, you’re worried about their life being in danger. If they deny self-injuring, just keep the door open: “If you ever want to talk about anything, I am available.</a:t>
            </a:r>
          </a:p>
        </p:txBody>
      </p:sp>
    </p:spTree>
    <p:extLst>
      <p:ext uri="{BB962C8B-B14F-4D97-AF65-F5344CB8AC3E}">
        <p14:creationId xmlns:p14="http://schemas.microsoft.com/office/powerpoint/2010/main" val="1906534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It is not uncommon for people in the life of someone who self-injures to stop asking or to pull away when they believe someone is not being honest. </a:t>
            </a:r>
          </a:p>
          <a:p>
            <a:r>
              <a:rPr lang="en-GB" dirty="0"/>
              <a:t>It is important, however, to stay connected and to look for further opportunities to ask—particularly if there is continuing evidence that your suspicion is correct.</a:t>
            </a:r>
          </a:p>
          <a:p>
            <a:r>
              <a:rPr lang="en-GB" dirty="0"/>
              <a:t>Whether or not you are able to directly address the behaviour with self-injuring young people, you may be able to help by offering perspective on the importance of accepting emotion, and expanding their capacity to identify and use positive coping mechanisms. </a:t>
            </a:r>
          </a:p>
          <a:p>
            <a:r>
              <a:rPr lang="en-GB" dirty="0"/>
              <a:t>Look for opportunities to help them dispel negative emotion in ways that are comfortable and healthy. </a:t>
            </a:r>
          </a:p>
        </p:txBody>
      </p:sp>
    </p:spTree>
    <p:extLst>
      <p:ext uri="{BB962C8B-B14F-4D97-AF65-F5344CB8AC3E}">
        <p14:creationId xmlns:p14="http://schemas.microsoft.com/office/powerpoint/2010/main" val="4016405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It is also important to educate yourself. Understanding signs, symptoms, respectful response strategies, and local resources is helpful. </a:t>
            </a:r>
          </a:p>
          <a:p>
            <a:r>
              <a:rPr lang="en-GB" dirty="0"/>
              <a:t>Encountering self-injury can be uncomfortable. If you are not sure how to react, try not to react at all, since no reaction may be better than a negative reaction. </a:t>
            </a:r>
          </a:p>
          <a:p>
            <a:r>
              <a:rPr lang="en-GB" dirty="0"/>
              <a:t>However, don’t stop there. In addition to educating yourself, it is often helpful to talk about your reactions and feelings with someone you trust. </a:t>
            </a:r>
          </a:p>
          <a:p>
            <a:r>
              <a:rPr lang="en-GB" dirty="0"/>
              <a:t>Having the opportunity to vent to someone else may help to keep you emotionally balanced when you do directly raise the issue with a person who self-injures.</a:t>
            </a:r>
          </a:p>
        </p:txBody>
      </p:sp>
    </p:spTree>
    <p:extLst>
      <p:ext uri="{BB962C8B-B14F-4D97-AF65-F5344CB8AC3E}">
        <p14:creationId xmlns:p14="http://schemas.microsoft.com/office/powerpoint/2010/main" val="344322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idx="1"/>
          </p:nvPr>
        </p:nvSpPr>
        <p:spPr/>
        <p:txBody>
          <a:bodyPr>
            <a:normAutofit fontScale="77500" lnSpcReduction="20000"/>
          </a:bodyPr>
          <a:lstStyle/>
          <a:p>
            <a:r>
              <a:rPr lang="en-GB" dirty="0"/>
              <a:t>What do we do when we are certain someone is self-injuring? </a:t>
            </a:r>
          </a:p>
          <a:p>
            <a:r>
              <a:rPr lang="en-GB" dirty="0"/>
              <a:t>It’s important to remember that no one can “fix” another person. Our main contribution to someone who self-injures may be to provide support and honesty. These tips provide a starting point:</a:t>
            </a:r>
          </a:p>
          <a:p>
            <a:pPr lvl="1"/>
            <a:r>
              <a:rPr lang="en-GB" dirty="0"/>
              <a:t>Respond with calm concern, rather than with shock or emotional displays. </a:t>
            </a:r>
          </a:p>
          <a:p>
            <a:pPr lvl="1"/>
            <a:r>
              <a:rPr lang="en-GB" dirty="0"/>
              <a:t>One way to engage someone is to show what self-injury treatment veteran Barry Walsh identifies as “respectful curiosity”—asking simple questions that allow you to gather important information and provide an opening for sharing. Examples of “respectfully curious” questions (Walsh, 2006; </a:t>
            </a:r>
            <a:r>
              <a:rPr lang="en-GB" dirty="0" err="1"/>
              <a:t>Selekman</a:t>
            </a:r>
            <a:r>
              <a:rPr lang="en-GB" dirty="0"/>
              <a:t>, 2009) include:</a:t>
            </a:r>
          </a:p>
          <a:p>
            <a:pPr lvl="1"/>
            <a:r>
              <a:rPr lang="en-GB" dirty="0"/>
              <a:t>“Where on your body do you tend to injure yourself?” </a:t>
            </a:r>
          </a:p>
          <a:p>
            <a:pPr lvl="1"/>
            <a:r>
              <a:rPr lang="en-GB" dirty="0"/>
              <a:t>“Do you find yourself in certain moods when you injure yourself?” </a:t>
            </a:r>
          </a:p>
          <a:p>
            <a:pPr lvl="1"/>
            <a:r>
              <a:rPr lang="en-GB" dirty="0"/>
              <a:t>“Are there certain things that make you want to injure yourself?”</a:t>
            </a:r>
          </a:p>
        </p:txBody>
      </p:sp>
    </p:spTree>
    <p:extLst>
      <p:ext uri="{BB962C8B-B14F-4D97-AF65-F5344CB8AC3E}">
        <p14:creationId xmlns:p14="http://schemas.microsoft.com/office/powerpoint/2010/main" val="1899700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65125"/>
            <a:ext cx="8229600" cy="543595"/>
          </a:xfrm>
        </p:spPr>
        <p:txBody>
          <a:bodyPr>
            <a:normAutofit fontScale="90000"/>
          </a:bodyPr>
          <a:lstStyle/>
          <a:p>
            <a:r>
              <a:rPr lang="en-GB" b="1" dirty="0"/>
              <a:t>Helping someone who is self-injuring</a:t>
            </a:r>
            <a:endParaRPr lang="en-GB" dirty="0"/>
          </a:p>
        </p:txBody>
      </p:sp>
      <p:sp>
        <p:nvSpPr>
          <p:cNvPr id="3" name="Content Placeholder 2"/>
          <p:cNvSpPr>
            <a:spLocks noGrp="1"/>
          </p:cNvSpPr>
          <p:nvPr>
            <p:ph idx="1"/>
          </p:nvPr>
        </p:nvSpPr>
        <p:spPr>
          <a:xfrm>
            <a:off x="457200" y="1219200"/>
            <a:ext cx="8229600" cy="5234136"/>
          </a:xfrm>
        </p:spPr>
        <p:txBody>
          <a:bodyPr>
            <a:normAutofit fontScale="92500" lnSpcReduction="20000"/>
          </a:bodyPr>
          <a:lstStyle/>
          <a:p>
            <a:r>
              <a:rPr lang="en-GB" dirty="0"/>
              <a:t>Assess immediate danger such as the severity of the injury (does it need immediate medical attention?). </a:t>
            </a:r>
          </a:p>
          <a:p>
            <a:r>
              <a:rPr lang="en-GB" dirty="0"/>
              <a:t>If you are a medical or mental health provider, it is also good to assess suicide risk and, if you are based in a school or youth group, risk of contagion (Walsh, 2006).</a:t>
            </a:r>
          </a:p>
          <a:p>
            <a:r>
              <a:rPr lang="en-GB" b="1" u="sng" dirty="0"/>
              <a:t>You need to follow the safeguarding policies of the organisation.  Always signpost/refer these issues to someone in charge of the service/organisation.  Always pass this on immediately. </a:t>
            </a:r>
          </a:p>
          <a:p>
            <a:r>
              <a:rPr lang="en-GB" dirty="0"/>
              <a:t>Engaging the young person directly in assessment of the behaviour, consequences, and next steps is important. </a:t>
            </a:r>
          </a:p>
          <a:p>
            <a:r>
              <a:rPr lang="en-GB" dirty="0"/>
              <a:t>It’s also important, particularly if you are a friend or parent, to engage others who are in a position to offer support, guidance, and advice—for the young person, and for you as well (Walsh, 2006).</a:t>
            </a:r>
          </a:p>
        </p:txBody>
      </p:sp>
    </p:spTree>
    <p:extLst>
      <p:ext uri="{BB962C8B-B14F-4D97-AF65-F5344CB8AC3E}">
        <p14:creationId xmlns:p14="http://schemas.microsoft.com/office/powerpoint/2010/main" val="247516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Thoughts</a:t>
            </a:r>
          </a:p>
          <a:p>
            <a:endParaRPr lang="en-GB" dirty="0"/>
          </a:p>
          <a:p>
            <a:r>
              <a:rPr lang="en-GB" dirty="0"/>
              <a:t>Feelings</a:t>
            </a:r>
          </a:p>
        </p:txBody>
      </p:sp>
    </p:spTree>
    <p:extLst>
      <p:ext uri="{BB962C8B-B14F-4D97-AF65-F5344CB8AC3E}">
        <p14:creationId xmlns:p14="http://schemas.microsoft.com/office/powerpoint/2010/main" val="41461266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Thoughts</a:t>
            </a:r>
          </a:p>
        </p:txBody>
      </p:sp>
      <p:sp>
        <p:nvSpPr>
          <p:cNvPr id="3" name="Content Placeholder 2"/>
          <p:cNvSpPr>
            <a:spLocks noGrp="1"/>
          </p:cNvSpPr>
          <p:nvPr>
            <p:ph idx="1"/>
          </p:nvPr>
        </p:nvSpPr>
        <p:spPr/>
        <p:txBody>
          <a:bodyPr>
            <a:normAutofit fontScale="92500" lnSpcReduction="10000"/>
          </a:bodyPr>
          <a:lstStyle/>
          <a:p>
            <a:r>
              <a:rPr lang="en-GB" dirty="0"/>
              <a:t>Continue to educate yourself about self-injury. It is also useful to help self- injurious young person understand the risks of contagion and the importance of avoiding a behaviour that could hurt a friend.</a:t>
            </a:r>
          </a:p>
          <a:p>
            <a:r>
              <a:rPr lang="en-GB" dirty="0"/>
              <a:t>Become aware of local resources for referring a self-injurious young person.</a:t>
            </a:r>
          </a:p>
          <a:p>
            <a:r>
              <a:rPr lang="en-GB" dirty="0"/>
              <a:t> Although some young people do recover from self-injury without psychological treatment, many really need that type of support to identify and address the underlying causes. </a:t>
            </a:r>
          </a:p>
        </p:txBody>
      </p:sp>
    </p:spTree>
    <p:extLst>
      <p:ext uri="{BB962C8B-B14F-4D97-AF65-F5344CB8AC3E}">
        <p14:creationId xmlns:p14="http://schemas.microsoft.com/office/powerpoint/2010/main" val="45741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Resilience</a:t>
            </a:r>
          </a:p>
        </p:txBody>
      </p:sp>
      <p:sp>
        <p:nvSpPr>
          <p:cNvPr id="3" name="Content Placeholder 2"/>
          <p:cNvSpPr>
            <a:spLocks noGrp="1"/>
          </p:cNvSpPr>
          <p:nvPr>
            <p:ph idx="1"/>
          </p:nvPr>
        </p:nvSpPr>
        <p:spPr/>
        <p:txBody>
          <a:bodyPr/>
          <a:lstStyle/>
          <a:p>
            <a:r>
              <a:rPr lang="en-GB" dirty="0"/>
              <a:t>Self-injury is a response to stress, and most of us develop healthy tools for handling stress as we grow and learn.</a:t>
            </a:r>
          </a:p>
          <a:p>
            <a:r>
              <a:rPr lang="en-GB" dirty="0"/>
              <a:t>Helping young people see and build on their strengths is an important step in helping them to learn the skills needed to flourish.</a:t>
            </a:r>
          </a:p>
        </p:txBody>
      </p:sp>
    </p:spTree>
    <p:extLst>
      <p:ext uri="{BB962C8B-B14F-4D97-AF65-F5344CB8AC3E}">
        <p14:creationId xmlns:p14="http://schemas.microsoft.com/office/powerpoint/2010/main" val="2870851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Read the Chapter placed on Moodle for you – this will reinforce the messages from today’s lecture.</a:t>
            </a:r>
          </a:p>
          <a:p>
            <a:endParaRPr lang="en-GB" dirty="0"/>
          </a:p>
          <a:p>
            <a:r>
              <a:rPr lang="en-GB" dirty="0"/>
              <a:t>Research support available for young people who self-harm.</a:t>
            </a:r>
          </a:p>
          <a:p>
            <a:endParaRPr lang="en-GB" dirty="0"/>
          </a:p>
          <a:p>
            <a:pPr marL="0" indent="0">
              <a:buNone/>
            </a:pPr>
            <a:endParaRPr lang="en-GB" dirty="0"/>
          </a:p>
        </p:txBody>
      </p:sp>
    </p:spTree>
    <p:extLst>
      <p:ext uri="{BB962C8B-B14F-4D97-AF65-F5344CB8AC3E}">
        <p14:creationId xmlns:p14="http://schemas.microsoft.com/office/powerpoint/2010/main" val="8606533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0</TotalTime>
  <Words>2665</Words>
  <Application>Microsoft Office PowerPoint</Application>
  <PresentationFormat>On-screen Show (4:3)</PresentationFormat>
  <Paragraphs>152</Paragraphs>
  <Slides>31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Arial</vt:lpstr>
      <vt:lpstr>Calibri</vt:lpstr>
      <vt:lpstr>Calibri Light</vt:lpstr>
      <vt:lpstr>Garamond</vt:lpstr>
      <vt:lpstr>Holding PAge</vt:lpstr>
      <vt:lpstr>Accessible 2</vt:lpstr>
      <vt:lpstr> Lecture 6</vt:lpstr>
      <vt:lpstr>Group Task 1</vt:lpstr>
      <vt:lpstr>What is Self Harm?</vt:lpstr>
      <vt:lpstr>A Definition</vt:lpstr>
      <vt:lpstr>Self-Harm</vt:lpstr>
      <vt:lpstr>Self-Harm</vt:lpstr>
      <vt:lpstr>How many young people are affected by self-harm? </vt:lpstr>
      <vt:lpstr>Why do young people self-harm? </vt:lpstr>
      <vt:lpstr>Why do young people self-harm? </vt:lpstr>
      <vt:lpstr>Self-injury and suicide</vt:lpstr>
      <vt:lpstr>Self-injury and suicide</vt:lpstr>
      <vt:lpstr>Underlying causes and motivations</vt:lpstr>
      <vt:lpstr>Why do people continue to self-injure? What purpose does it fulfil? </vt:lpstr>
      <vt:lpstr>PowerPoint Presentation</vt:lpstr>
      <vt:lpstr>PowerPoint Presentation</vt:lpstr>
      <vt:lpstr>Warning signs</vt:lpstr>
      <vt:lpstr>Warning signs</vt:lpstr>
      <vt:lpstr>Warning signs</vt:lpstr>
      <vt:lpstr>Warning signs</vt:lpstr>
      <vt:lpstr>Task</vt:lpstr>
      <vt:lpstr>Self Harm</vt:lpstr>
      <vt:lpstr>Self Harm</vt:lpstr>
      <vt:lpstr>When you suspect self-injury</vt:lpstr>
      <vt:lpstr>PowerPoint Presentation</vt:lpstr>
      <vt:lpstr>PowerPoint Presentation</vt:lpstr>
      <vt:lpstr>Helping someone who is self-injuring</vt:lpstr>
      <vt:lpstr>Helping someone who is self-injuring</vt:lpstr>
      <vt:lpstr>Discussion</vt:lpstr>
      <vt:lpstr>Final Thoughts</vt:lpstr>
      <vt:lpstr>Building Resilience</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SJYW5010 Lecture 6</dc:title>
  <dc:creator>Administrator</dc:creator>
  <cp:lastModifiedBy>Alana Enoch</cp:lastModifiedBy>
  <cp:revision>14</cp:revision>
  <dcterms:created xsi:type="dcterms:W3CDTF">2016-02-15T15:18:56Z</dcterms:created>
  <dcterms:modified xsi:type="dcterms:W3CDTF">2025-06-23T13:39:42Z</dcterms:modified>
</cp:coreProperties>
</file>