
<file path=[Content_Types].xml><?xml version="1.0" encoding="utf-8"?>
<Types xmlns="http://schemas.openxmlformats.org/package/2006/content-types">
  <Default Extension="gif" ContentType="image/gif"/>
  <Default Extension="jpeg" ContentType="image/jpeg"/>
  <Default Extension="m4a" ContentType="audio/mp4"/>
  <Default Extension="mp3" ContentType="audio/m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0" r:id="rId7"/>
    <p:sldId id="258" r:id="rId8"/>
    <p:sldId id="259" r:id="rId9"/>
    <p:sldId id="276" r:id="rId10"/>
    <p:sldId id="261" r:id="rId11"/>
    <p:sldId id="262" r:id="rId12"/>
    <p:sldId id="263" r:id="rId13"/>
    <p:sldId id="264" r:id="rId14"/>
    <p:sldId id="265" r:id="rId15"/>
    <p:sldId id="266" r:id="rId16"/>
    <p:sldId id="267" r:id="rId17"/>
    <p:sldId id="275" r:id="rId18"/>
    <p:sldId id="269" r:id="rId19"/>
    <p:sldId id="268" r:id="rId20"/>
    <p:sldId id="270" r:id="rId21"/>
    <p:sldId id="271" r:id="rId22"/>
    <p:sldId id="274" r:id="rId23"/>
    <p:sldId id="2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8"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31299E-BA40-4FF8-A638-BEF56D7817F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7838262-8A5D-4B33-835C-43E7E331F2C1}">
      <dgm:prSet/>
      <dgm:spPr/>
      <dgm:t>
        <a:bodyPr/>
        <a:lstStyle/>
        <a:p>
          <a:r>
            <a:rPr lang="en-GB" dirty="0"/>
            <a:t>The purpose of all this is to ensure that the vent disc functions correct when the battery its installed in is in use. The function of the relief valve the vent disc is used in, is to open and relieve the pressure in the case of excessive gas pressure build up inside the battery. The one-way valve not only ensures that no air gets into the battery where the oxygen would react with the plates causing internal discharge, but also represents an important safety device in the event of excessive overcharge.</a:t>
          </a:r>
          <a:endParaRPr lang="en-US" dirty="0"/>
        </a:p>
      </dgm:t>
    </dgm:pt>
    <dgm:pt modelId="{C1D9ACC2-7201-4A6D-BEAC-7C656187C935}" type="parTrans" cxnId="{96C091D0-73FB-4C46-98BE-7A6413E74DC6}">
      <dgm:prSet/>
      <dgm:spPr/>
      <dgm:t>
        <a:bodyPr/>
        <a:lstStyle/>
        <a:p>
          <a:endParaRPr lang="en-US"/>
        </a:p>
      </dgm:t>
    </dgm:pt>
    <dgm:pt modelId="{3E394F8C-33EC-473C-9ED3-CDEA2B9072E3}" type="sibTrans" cxnId="{96C091D0-73FB-4C46-98BE-7A6413E74DC6}">
      <dgm:prSet/>
      <dgm:spPr/>
      <dgm:t>
        <a:bodyPr/>
        <a:lstStyle/>
        <a:p>
          <a:endParaRPr lang="en-US"/>
        </a:p>
      </dgm:t>
    </dgm:pt>
    <dgm:pt modelId="{C0E331C2-FB9E-42F1-9BC9-2E6041C847B4}">
      <dgm:prSet/>
      <dgm:spPr/>
      <dgm:t>
        <a:bodyPr/>
        <a:lstStyle/>
        <a:p>
          <a:r>
            <a:rPr lang="en-GB" dirty="0"/>
            <a:t>Potential issues that can arise from an oversized diameter are:</a:t>
          </a:r>
          <a:endParaRPr lang="en-US" dirty="0"/>
        </a:p>
      </dgm:t>
    </dgm:pt>
    <dgm:pt modelId="{43E341CC-CC6F-4044-869F-ACFC28D29DFF}" type="parTrans" cxnId="{BCBAEFA2-B4E0-4EC3-9B86-211B3C07073B}">
      <dgm:prSet/>
      <dgm:spPr/>
      <dgm:t>
        <a:bodyPr/>
        <a:lstStyle/>
        <a:p>
          <a:endParaRPr lang="en-US"/>
        </a:p>
      </dgm:t>
    </dgm:pt>
    <dgm:pt modelId="{052265F3-FDB1-4DF2-A7E9-B7F7F8023268}" type="sibTrans" cxnId="{BCBAEFA2-B4E0-4EC3-9B86-211B3C07073B}">
      <dgm:prSet/>
      <dgm:spPr/>
      <dgm:t>
        <a:bodyPr/>
        <a:lstStyle/>
        <a:p>
          <a:endParaRPr lang="en-US"/>
        </a:p>
      </dgm:t>
    </dgm:pt>
    <dgm:pt modelId="{178EE066-6A0D-499B-A01D-2E2D242D200F}">
      <dgm:prSet/>
      <dgm:spPr/>
      <dgm:t>
        <a:bodyPr/>
        <a:lstStyle/>
        <a:p>
          <a:r>
            <a:rPr lang="en-GB" dirty="0"/>
            <a:t>Deterioration of the battery's performance over time due to the vent disc becoming displaced </a:t>
          </a:r>
          <a:endParaRPr lang="en-US" dirty="0"/>
        </a:p>
      </dgm:t>
    </dgm:pt>
    <dgm:pt modelId="{6BBCA02E-3059-48C2-8FA9-BAF5E3CD64D1}" type="parTrans" cxnId="{409B8704-E4C4-4BF1-B691-FAD55AB658FA}">
      <dgm:prSet/>
      <dgm:spPr/>
      <dgm:t>
        <a:bodyPr/>
        <a:lstStyle/>
        <a:p>
          <a:endParaRPr lang="en-US"/>
        </a:p>
      </dgm:t>
    </dgm:pt>
    <dgm:pt modelId="{799E701B-5877-4DC8-A0ED-4F96EE6A808E}" type="sibTrans" cxnId="{409B8704-E4C4-4BF1-B691-FAD55AB658FA}">
      <dgm:prSet/>
      <dgm:spPr/>
      <dgm:t>
        <a:bodyPr/>
        <a:lstStyle/>
        <a:p>
          <a:endParaRPr lang="en-US"/>
        </a:p>
      </dgm:t>
    </dgm:pt>
    <dgm:pt modelId="{636114F7-5D8E-4B98-B33B-0E454757C109}">
      <dgm:prSet/>
      <dgm:spPr/>
      <dgm:t>
        <a:bodyPr/>
        <a:lstStyle/>
        <a:p>
          <a:r>
            <a:rPr lang="en-GB" dirty="0"/>
            <a:t>Splitting of the battery lid (worst case) </a:t>
          </a:r>
          <a:endParaRPr lang="en-US" dirty="0"/>
        </a:p>
      </dgm:t>
    </dgm:pt>
    <dgm:pt modelId="{27AB4E26-4599-4D37-B219-104D1B6CA60A}" type="parTrans" cxnId="{84DF4C57-217E-410E-873F-6221D285F543}">
      <dgm:prSet/>
      <dgm:spPr/>
      <dgm:t>
        <a:bodyPr/>
        <a:lstStyle/>
        <a:p>
          <a:endParaRPr lang="en-US"/>
        </a:p>
      </dgm:t>
    </dgm:pt>
    <dgm:pt modelId="{CAD9780B-B2B4-4D97-ACC0-7A354F8EA4ED}" type="sibTrans" cxnId="{84DF4C57-217E-410E-873F-6221D285F543}">
      <dgm:prSet/>
      <dgm:spPr/>
      <dgm:t>
        <a:bodyPr/>
        <a:lstStyle/>
        <a:p>
          <a:endParaRPr lang="en-US"/>
        </a:p>
      </dgm:t>
    </dgm:pt>
    <dgm:pt modelId="{48618A9B-0ADA-4C0A-9490-0093D7B1A5B4}" type="pres">
      <dgm:prSet presAssocID="{A431299E-BA40-4FF8-A638-BEF56D7817F7}" presName="linear" presStyleCnt="0">
        <dgm:presLayoutVars>
          <dgm:animLvl val="lvl"/>
          <dgm:resizeHandles val="exact"/>
        </dgm:presLayoutVars>
      </dgm:prSet>
      <dgm:spPr/>
    </dgm:pt>
    <dgm:pt modelId="{A84D029D-10CB-4A5E-B1E4-2F31DB4BD4C6}" type="pres">
      <dgm:prSet presAssocID="{C7838262-8A5D-4B33-835C-43E7E331F2C1}" presName="parentText" presStyleLbl="node1" presStyleIdx="0" presStyleCnt="4" custScaleY="71455">
        <dgm:presLayoutVars>
          <dgm:chMax val="0"/>
          <dgm:bulletEnabled val="1"/>
        </dgm:presLayoutVars>
      </dgm:prSet>
      <dgm:spPr/>
    </dgm:pt>
    <dgm:pt modelId="{27C2C786-F4DF-4BC6-80A5-89708B00D5DF}" type="pres">
      <dgm:prSet presAssocID="{3E394F8C-33EC-473C-9ED3-CDEA2B9072E3}" presName="spacer" presStyleCnt="0"/>
      <dgm:spPr/>
    </dgm:pt>
    <dgm:pt modelId="{7742AD34-FF0B-4FD5-A0F4-8224D5CCD93F}" type="pres">
      <dgm:prSet presAssocID="{C0E331C2-FB9E-42F1-9BC9-2E6041C847B4}" presName="parentText" presStyleLbl="node1" presStyleIdx="1" presStyleCnt="4" custScaleY="16087" custLinFactNeighborY="59381">
        <dgm:presLayoutVars>
          <dgm:chMax val="0"/>
          <dgm:bulletEnabled val="1"/>
        </dgm:presLayoutVars>
      </dgm:prSet>
      <dgm:spPr/>
    </dgm:pt>
    <dgm:pt modelId="{32C69F0E-85AC-42F7-8BA9-F949A8E78037}" type="pres">
      <dgm:prSet presAssocID="{052265F3-FDB1-4DF2-A7E9-B7F7F8023268}" presName="spacer" presStyleCnt="0"/>
      <dgm:spPr/>
    </dgm:pt>
    <dgm:pt modelId="{2B667596-F2F2-41DF-ABB8-58815C69C4A6}" type="pres">
      <dgm:prSet presAssocID="{178EE066-6A0D-499B-A01D-2E2D242D200F}" presName="parentText" presStyleLbl="node1" presStyleIdx="2" presStyleCnt="4" custScaleY="26217">
        <dgm:presLayoutVars>
          <dgm:chMax val="0"/>
          <dgm:bulletEnabled val="1"/>
        </dgm:presLayoutVars>
      </dgm:prSet>
      <dgm:spPr/>
    </dgm:pt>
    <dgm:pt modelId="{5A4A6604-7E82-4E7F-8795-91BF2E7854FD}" type="pres">
      <dgm:prSet presAssocID="{799E701B-5877-4DC8-A0ED-4F96EE6A808E}" presName="spacer" presStyleCnt="0"/>
      <dgm:spPr/>
    </dgm:pt>
    <dgm:pt modelId="{2F5153D3-9CD3-4861-AAE5-F183A931BA02}" type="pres">
      <dgm:prSet presAssocID="{636114F7-5D8E-4B98-B33B-0E454757C109}" presName="parentText" presStyleLbl="node1" presStyleIdx="3" presStyleCnt="4" custScaleY="14530" custLinFactY="-3679" custLinFactNeighborX="117" custLinFactNeighborY="-100000">
        <dgm:presLayoutVars>
          <dgm:chMax val="0"/>
          <dgm:bulletEnabled val="1"/>
        </dgm:presLayoutVars>
      </dgm:prSet>
      <dgm:spPr/>
    </dgm:pt>
  </dgm:ptLst>
  <dgm:cxnLst>
    <dgm:cxn modelId="{409B8704-E4C4-4BF1-B691-FAD55AB658FA}" srcId="{A431299E-BA40-4FF8-A638-BEF56D7817F7}" destId="{178EE066-6A0D-499B-A01D-2E2D242D200F}" srcOrd="2" destOrd="0" parTransId="{6BBCA02E-3059-48C2-8FA9-BAF5E3CD64D1}" sibTransId="{799E701B-5877-4DC8-A0ED-4F96EE6A808E}"/>
    <dgm:cxn modelId="{B4285031-AC8C-4AB6-B246-72D5010F802F}" type="presOf" srcId="{A431299E-BA40-4FF8-A638-BEF56D7817F7}" destId="{48618A9B-0ADA-4C0A-9490-0093D7B1A5B4}" srcOrd="0" destOrd="0" presId="urn:microsoft.com/office/officeart/2005/8/layout/vList2"/>
    <dgm:cxn modelId="{84DF4C57-217E-410E-873F-6221D285F543}" srcId="{A431299E-BA40-4FF8-A638-BEF56D7817F7}" destId="{636114F7-5D8E-4B98-B33B-0E454757C109}" srcOrd="3" destOrd="0" parTransId="{27AB4E26-4599-4D37-B219-104D1B6CA60A}" sibTransId="{CAD9780B-B2B4-4D97-ACC0-7A354F8EA4ED}"/>
    <dgm:cxn modelId="{21D13859-D1F7-4BA7-9911-B93BD0C27368}" type="presOf" srcId="{C0E331C2-FB9E-42F1-9BC9-2E6041C847B4}" destId="{7742AD34-FF0B-4FD5-A0F4-8224D5CCD93F}" srcOrd="0" destOrd="0" presId="urn:microsoft.com/office/officeart/2005/8/layout/vList2"/>
    <dgm:cxn modelId="{4FB0379F-D4D1-47E8-8A28-8CE5C9431FAD}" type="presOf" srcId="{636114F7-5D8E-4B98-B33B-0E454757C109}" destId="{2F5153D3-9CD3-4861-AAE5-F183A931BA02}" srcOrd="0" destOrd="0" presId="urn:microsoft.com/office/officeart/2005/8/layout/vList2"/>
    <dgm:cxn modelId="{BCBAEFA2-B4E0-4EC3-9B86-211B3C07073B}" srcId="{A431299E-BA40-4FF8-A638-BEF56D7817F7}" destId="{C0E331C2-FB9E-42F1-9BC9-2E6041C847B4}" srcOrd="1" destOrd="0" parTransId="{43E341CC-CC6F-4044-869F-ACFC28D29DFF}" sibTransId="{052265F3-FDB1-4DF2-A7E9-B7F7F8023268}"/>
    <dgm:cxn modelId="{B9AF62AD-7B71-48E8-AE1E-173E2D7EFCF1}" type="presOf" srcId="{C7838262-8A5D-4B33-835C-43E7E331F2C1}" destId="{A84D029D-10CB-4A5E-B1E4-2F31DB4BD4C6}" srcOrd="0" destOrd="0" presId="urn:microsoft.com/office/officeart/2005/8/layout/vList2"/>
    <dgm:cxn modelId="{96C091D0-73FB-4C46-98BE-7A6413E74DC6}" srcId="{A431299E-BA40-4FF8-A638-BEF56D7817F7}" destId="{C7838262-8A5D-4B33-835C-43E7E331F2C1}" srcOrd="0" destOrd="0" parTransId="{C1D9ACC2-7201-4A6D-BEAC-7C656187C935}" sibTransId="{3E394F8C-33EC-473C-9ED3-CDEA2B9072E3}"/>
    <dgm:cxn modelId="{799854DA-795B-4FA2-9E6B-AF036F2BF077}" type="presOf" srcId="{178EE066-6A0D-499B-A01D-2E2D242D200F}" destId="{2B667596-F2F2-41DF-ABB8-58815C69C4A6}" srcOrd="0" destOrd="0" presId="urn:microsoft.com/office/officeart/2005/8/layout/vList2"/>
    <dgm:cxn modelId="{C05D017B-1A75-4913-9A4C-F14B57416DB0}" type="presParOf" srcId="{48618A9B-0ADA-4C0A-9490-0093D7B1A5B4}" destId="{A84D029D-10CB-4A5E-B1E4-2F31DB4BD4C6}" srcOrd="0" destOrd="0" presId="urn:microsoft.com/office/officeart/2005/8/layout/vList2"/>
    <dgm:cxn modelId="{B9412860-5C23-4884-A4D5-D97C144A39BF}" type="presParOf" srcId="{48618A9B-0ADA-4C0A-9490-0093D7B1A5B4}" destId="{27C2C786-F4DF-4BC6-80A5-89708B00D5DF}" srcOrd="1" destOrd="0" presId="urn:microsoft.com/office/officeart/2005/8/layout/vList2"/>
    <dgm:cxn modelId="{8679D96E-DCE9-430F-8979-4ADEA73ECE4C}" type="presParOf" srcId="{48618A9B-0ADA-4C0A-9490-0093D7B1A5B4}" destId="{7742AD34-FF0B-4FD5-A0F4-8224D5CCD93F}" srcOrd="2" destOrd="0" presId="urn:microsoft.com/office/officeart/2005/8/layout/vList2"/>
    <dgm:cxn modelId="{4B57A780-2BFB-4D9A-A540-0E2DF19B3EC0}" type="presParOf" srcId="{48618A9B-0ADA-4C0A-9490-0093D7B1A5B4}" destId="{32C69F0E-85AC-42F7-8BA9-F949A8E78037}" srcOrd="3" destOrd="0" presId="urn:microsoft.com/office/officeart/2005/8/layout/vList2"/>
    <dgm:cxn modelId="{D32D934F-F2BD-4F89-8C38-2C0C7C599670}" type="presParOf" srcId="{48618A9B-0ADA-4C0A-9490-0093D7B1A5B4}" destId="{2B667596-F2F2-41DF-ABB8-58815C69C4A6}" srcOrd="4" destOrd="0" presId="urn:microsoft.com/office/officeart/2005/8/layout/vList2"/>
    <dgm:cxn modelId="{E8D358A5-FCE6-4095-BD90-BE130B5EAA00}" type="presParOf" srcId="{48618A9B-0ADA-4C0A-9490-0093D7B1A5B4}" destId="{5A4A6604-7E82-4E7F-8795-91BF2E7854FD}" srcOrd="5" destOrd="0" presId="urn:microsoft.com/office/officeart/2005/8/layout/vList2"/>
    <dgm:cxn modelId="{B5F2212B-E146-46DF-BFCA-C09FE4A4C5B9}" type="presParOf" srcId="{48618A9B-0ADA-4C0A-9490-0093D7B1A5B4}" destId="{2F5153D3-9CD3-4861-AAE5-F183A931BA02}"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C2D815-8894-47C8-8C49-240EEFD909C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C9872A0-17DC-4288-B41B-C900C8D10031}">
      <dgm:prSet/>
      <dgm:spPr/>
      <dgm:t>
        <a:bodyPr/>
        <a:lstStyle/>
        <a:p>
          <a:r>
            <a:rPr lang="en-GB" dirty="0"/>
            <a:t>Dimensional Inspection </a:t>
          </a:r>
          <a:endParaRPr lang="en-US" dirty="0"/>
        </a:p>
      </dgm:t>
    </dgm:pt>
    <dgm:pt modelId="{4911C474-0FBB-4B64-95F3-13AB9C7D66A8}" type="parTrans" cxnId="{00806A82-7BC1-4A0E-B369-CCBFC509CB07}">
      <dgm:prSet/>
      <dgm:spPr/>
      <dgm:t>
        <a:bodyPr/>
        <a:lstStyle/>
        <a:p>
          <a:endParaRPr lang="en-US"/>
        </a:p>
      </dgm:t>
    </dgm:pt>
    <dgm:pt modelId="{71D0FE04-6D09-43E2-A036-D125B39A2688}" type="sibTrans" cxnId="{00806A82-7BC1-4A0E-B369-CCBFC509CB07}">
      <dgm:prSet/>
      <dgm:spPr/>
      <dgm:t>
        <a:bodyPr/>
        <a:lstStyle/>
        <a:p>
          <a:endParaRPr lang="en-US"/>
        </a:p>
      </dgm:t>
    </dgm:pt>
    <dgm:pt modelId="{900EA9F1-B6FA-45FA-8CF6-5D2356A75DFD}">
      <dgm:prSet/>
      <dgm:spPr/>
      <dgm:t>
        <a:bodyPr/>
        <a:lstStyle/>
        <a:p>
          <a:r>
            <a:rPr lang="en-GB" dirty="0"/>
            <a:t>Cosmetic Inspection </a:t>
          </a:r>
          <a:endParaRPr lang="en-US" dirty="0"/>
        </a:p>
      </dgm:t>
    </dgm:pt>
    <dgm:pt modelId="{26337EB1-93B8-4307-AE0D-170051F69136}" type="parTrans" cxnId="{B1FAA856-A172-48A5-A8D5-BD018638EC95}">
      <dgm:prSet/>
      <dgm:spPr/>
      <dgm:t>
        <a:bodyPr/>
        <a:lstStyle/>
        <a:p>
          <a:endParaRPr lang="en-US"/>
        </a:p>
      </dgm:t>
    </dgm:pt>
    <dgm:pt modelId="{46D828A3-BF95-4828-AEDA-1A5E7D091579}" type="sibTrans" cxnId="{B1FAA856-A172-48A5-A8D5-BD018638EC95}">
      <dgm:prSet/>
      <dgm:spPr/>
      <dgm:t>
        <a:bodyPr/>
        <a:lstStyle/>
        <a:p>
          <a:endParaRPr lang="en-US"/>
        </a:p>
      </dgm:t>
    </dgm:pt>
    <dgm:pt modelId="{F5D01D79-EF16-4C07-B75A-5D1212F5D31E}">
      <dgm:prSet/>
      <dgm:spPr/>
      <dgm:t>
        <a:bodyPr/>
        <a:lstStyle/>
        <a:p>
          <a:r>
            <a:rPr lang="en-GB" dirty="0"/>
            <a:t>Vent Plug Retention Test </a:t>
          </a:r>
          <a:endParaRPr lang="en-US" dirty="0"/>
        </a:p>
      </dgm:t>
    </dgm:pt>
    <dgm:pt modelId="{7ED550EF-8B4F-4FF6-A928-E322860F8CB8}" type="parTrans" cxnId="{5C71FDC8-1B03-4356-B284-4738323C5610}">
      <dgm:prSet/>
      <dgm:spPr/>
      <dgm:t>
        <a:bodyPr/>
        <a:lstStyle/>
        <a:p>
          <a:endParaRPr lang="en-US"/>
        </a:p>
      </dgm:t>
    </dgm:pt>
    <dgm:pt modelId="{51A92148-8B15-4237-80D5-99461C87E99A}" type="sibTrans" cxnId="{5C71FDC8-1B03-4356-B284-4738323C5610}">
      <dgm:prSet/>
      <dgm:spPr/>
      <dgm:t>
        <a:bodyPr/>
        <a:lstStyle/>
        <a:p>
          <a:endParaRPr lang="en-US"/>
        </a:p>
      </dgm:t>
    </dgm:pt>
    <dgm:pt modelId="{1C3375EF-66C9-41E9-B46A-E4D504D66F81}">
      <dgm:prSet/>
      <dgm:spPr/>
      <dgm:t>
        <a:bodyPr/>
        <a:lstStyle/>
        <a:p>
          <a:r>
            <a:rPr lang="en-GB" dirty="0"/>
            <a:t>Vent Plug Pressure Test</a:t>
          </a:r>
          <a:endParaRPr lang="en-US" dirty="0"/>
        </a:p>
      </dgm:t>
    </dgm:pt>
    <dgm:pt modelId="{D03301A2-C8A6-4445-98E1-4CA87E78D4B1}" type="parTrans" cxnId="{2C34050A-D857-48ED-8A04-5818A872E123}">
      <dgm:prSet/>
      <dgm:spPr/>
      <dgm:t>
        <a:bodyPr/>
        <a:lstStyle/>
        <a:p>
          <a:endParaRPr lang="en-US"/>
        </a:p>
      </dgm:t>
    </dgm:pt>
    <dgm:pt modelId="{19022E83-4B42-447F-92B8-B9A303F3D34E}" type="sibTrans" cxnId="{2C34050A-D857-48ED-8A04-5818A872E123}">
      <dgm:prSet/>
      <dgm:spPr/>
      <dgm:t>
        <a:bodyPr/>
        <a:lstStyle/>
        <a:p>
          <a:endParaRPr lang="en-US"/>
        </a:p>
      </dgm:t>
    </dgm:pt>
    <dgm:pt modelId="{952B8DB1-744F-458A-846D-3C9C5B1A17B7}">
      <dgm:prSet/>
      <dgm:spPr/>
      <dgm:t>
        <a:bodyPr/>
        <a:lstStyle/>
        <a:p>
          <a:r>
            <a:rPr lang="en-GB" dirty="0"/>
            <a:t>Doming Effect </a:t>
          </a:r>
          <a:endParaRPr lang="en-US" dirty="0"/>
        </a:p>
      </dgm:t>
    </dgm:pt>
    <dgm:pt modelId="{D4A7B9EF-8B1F-4E50-AF2B-3051D5B46C68}" type="parTrans" cxnId="{0F50ACDC-58FF-4E3C-894D-85019BE73F0F}">
      <dgm:prSet/>
      <dgm:spPr/>
      <dgm:t>
        <a:bodyPr/>
        <a:lstStyle/>
        <a:p>
          <a:endParaRPr lang="en-US"/>
        </a:p>
      </dgm:t>
    </dgm:pt>
    <dgm:pt modelId="{700D838C-524F-4BAA-B876-0FC5F869B096}" type="sibTrans" cxnId="{0F50ACDC-58FF-4E3C-894D-85019BE73F0F}">
      <dgm:prSet/>
      <dgm:spPr/>
      <dgm:t>
        <a:bodyPr/>
        <a:lstStyle/>
        <a:p>
          <a:endParaRPr lang="en-US"/>
        </a:p>
      </dgm:t>
    </dgm:pt>
    <dgm:pt modelId="{1891D8F5-A8C0-4EA5-AAC0-870599B02407}">
      <dgm:prSet/>
      <dgm:spPr/>
      <dgm:t>
        <a:bodyPr/>
        <a:lstStyle/>
        <a:p>
          <a:r>
            <a:rPr lang="en-GB" dirty="0"/>
            <a:t>Vent Disc Seating Position </a:t>
          </a:r>
          <a:endParaRPr lang="en-US" dirty="0"/>
        </a:p>
      </dgm:t>
    </dgm:pt>
    <dgm:pt modelId="{4E755340-0036-4B19-9918-439F168D2C03}" type="parTrans" cxnId="{918E0A02-641F-4F69-B04C-86DAD04659A0}">
      <dgm:prSet/>
      <dgm:spPr/>
      <dgm:t>
        <a:bodyPr/>
        <a:lstStyle/>
        <a:p>
          <a:endParaRPr lang="en-US"/>
        </a:p>
      </dgm:t>
    </dgm:pt>
    <dgm:pt modelId="{4BA93B9C-7F8E-4355-9719-9288F174D20C}" type="sibTrans" cxnId="{918E0A02-641F-4F69-B04C-86DAD04659A0}">
      <dgm:prSet/>
      <dgm:spPr/>
      <dgm:t>
        <a:bodyPr/>
        <a:lstStyle/>
        <a:p>
          <a:endParaRPr lang="en-US"/>
        </a:p>
      </dgm:t>
    </dgm:pt>
    <dgm:pt modelId="{234C0229-4025-435D-BBEB-DE50537487F6}" type="pres">
      <dgm:prSet presAssocID="{D7C2D815-8894-47C8-8C49-240EEFD909C4}" presName="diagram" presStyleCnt="0">
        <dgm:presLayoutVars>
          <dgm:dir/>
          <dgm:resizeHandles val="exact"/>
        </dgm:presLayoutVars>
      </dgm:prSet>
      <dgm:spPr/>
    </dgm:pt>
    <dgm:pt modelId="{E3454E6A-30CB-43AF-8E06-8C711ADDAC0D}" type="pres">
      <dgm:prSet presAssocID="{7C9872A0-17DC-4288-B41B-C900C8D10031}" presName="node" presStyleLbl="node1" presStyleIdx="0" presStyleCnt="6">
        <dgm:presLayoutVars>
          <dgm:bulletEnabled val="1"/>
        </dgm:presLayoutVars>
      </dgm:prSet>
      <dgm:spPr/>
    </dgm:pt>
    <dgm:pt modelId="{4EA8A22B-FD95-4BBB-AE05-6371E5F51F00}" type="pres">
      <dgm:prSet presAssocID="{71D0FE04-6D09-43E2-A036-D125B39A2688}" presName="sibTrans" presStyleCnt="0"/>
      <dgm:spPr/>
    </dgm:pt>
    <dgm:pt modelId="{EDCD3EB4-6769-4EAE-9B83-28434431BF2F}" type="pres">
      <dgm:prSet presAssocID="{900EA9F1-B6FA-45FA-8CF6-5D2356A75DFD}" presName="node" presStyleLbl="node1" presStyleIdx="1" presStyleCnt="6">
        <dgm:presLayoutVars>
          <dgm:bulletEnabled val="1"/>
        </dgm:presLayoutVars>
      </dgm:prSet>
      <dgm:spPr/>
    </dgm:pt>
    <dgm:pt modelId="{BC9EC8BF-2267-4975-BF41-C9AC6772E085}" type="pres">
      <dgm:prSet presAssocID="{46D828A3-BF95-4828-AEDA-1A5E7D091579}" presName="sibTrans" presStyleCnt="0"/>
      <dgm:spPr/>
    </dgm:pt>
    <dgm:pt modelId="{023FD5EE-EBBE-4840-954D-3EF28E2938E1}" type="pres">
      <dgm:prSet presAssocID="{F5D01D79-EF16-4C07-B75A-5D1212F5D31E}" presName="node" presStyleLbl="node1" presStyleIdx="2" presStyleCnt="6">
        <dgm:presLayoutVars>
          <dgm:bulletEnabled val="1"/>
        </dgm:presLayoutVars>
      </dgm:prSet>
      <dgm:spPr/>
    </dgm:pt>
    <dgm:pt modelId="{E06FD235-C37E-4376-A588-A35A9AFA2151}" type="pres">
      <dgm:prSet presAssocID="{51A92148-8B15-4237-80D5-99461C87E99A}" presName="sibTrans" presStyleCnt="0"/>
      <dgm:spPr/>
    </dgm:pt>
    <dgm:pt modelId="{90F817F9-451A-4DBE-838F-9F0154443CB0}" type="pres">
      <dgm:prSet presAssocID="{1C3375EF-66C9-41E9-B46A-E4D504D66F81}" presName="node" presStyleLbl="node1" presStyleIdx="3" presStyleCnt="6">
        <dgm:presLayoutVars>
          <dgm:bulletEnabled val="1"/>
        </dgm:presLayoutVars>
      </dgm:prSet>
      <dgm:spPr/>
    </dgm:pt>
    <dgm:pt modelId="{44515A17-23BB-4496-9BB3-8423B3BCEB18}" type="pres">
      <dgm:prSet presAssocID="{19022E83-4B42-447F-92B8-B9A303F3D34E}" presName="sibTrans" presStyleCnt="0"/>
      <dgm:spPr/>
    </dgm:pt>
    <dgm:pt modelId="{90F7A14E-3416-4391-A5FC-E20504C008EC}" type="pres">
      <dgm:prSet presAssocID="{952B8DB1-744F-458A-846D-3C9C5B1A17B7}" presName="node" presStyleLbl="node1" presStyleIdx="4" presStyleCnt="6">
        <dgm:presLayoutVars>
          <dgm:bulletEnabled val="1"/>
        </dgm:presLayoutVars>
      </dgm:prSet>
      <dgm:spPr/>
    </dgm:pt>
    <dgm:pt modelId="{98BA7727-5BF4-43E0-AE2C-4BC1D3D54DCA}" type="pres">
      <dgm:prSet presAssocID="{700D838C-524F-4BAA-B876-0FC5F869B096}" presName="sibTrans" presStyleCnt="0"/>
      <dgm:spPr/>
    </dgm:pt>
    <dgm:pt modelId="{01A97BEC-CE88-4329-9601-6DEB8D23BC75}" type="pres">
      <dgm:prSet presAssocID="{1891D8F5-A8C0-4EA5-AAC0-870599B02407}" presName="node" presStyleLbl="node1" presStyleIdx="5" presStyleCnt="6">
        <dgm:presLayoutVars>
          <dgm:bulletEnabled val="1"/>
        </dgm:presLayoutVars>
      </dgm:prSet>
      <dgm:spPr/>
    </dgm:pt>
  </dgm:ptLst>
  <dgm:cxnLst>
    <dgm:cxn modelId="{BF9A1101-42E8-4332-AB87-77C95B0564C5}" type="presOf" srcId="{7C9872A0-17DC-4288-B41B-C900C8D10031}" destId="{E3454E6A-30CB-43AF-8E06-8C711ADDAC0D}" srcOrd="0" destOrd="0" presId="urn:microsoft.com/office/officeart/2005/8/layout/default"/>
    <dgm:cxn modelId="{918E0A02-641F-4F69-B04C-86DAD04659A0}" srcId="{D7C2D815-8894-47C8-8C49-240EEFD909C4}" destId="{1891D8F5-A8C0-4EA5-AAC0-870599B02407}" srcOrd="5" destOrd="0" parTransId="{4E755340-0036-4B19-9918-439F168D2C03}" sibTransId="{4BA93B9C-7F8E-4355-9719-9288F174D20C}"/>
    <dgm:cxn modelId="{2C34050A-D857-48ED-8A04-5818A872E123}" srcId="{D7C2D815-8894-47C8-8C49-240EEFD909C4}" destId="{1C3375EF-66C9-41E9-B46A-E4D504D66F81}" srcOrd="3" destOrd="0" parTransId="{D03301A2-C8A6-4445-98E1-4CA87E78D4B1}" sibTransId="{19022E83-4B42-447F-92B8-B9A303F3D34E}"/>
    <dgm:cxn modelId="{3BDFEF1A-5D5E-43E9-BFC5-857489BE62EA}" type="presOf" srcId="{F5D01D79-EF16-4C07-B75A-5D1212F5D31E}" destId="{023FD5EE-EBBE-4840-954D-3EF28E2938E1}" srcOrd="0" destOrd="0" presId="urn:microsoft.com/office/officeart/2005/8/layout/default"/>
    <dgm:cxn modelId="{B1FAA856-A172-48A5-A8D5-BD018638EC95}" srcId="{D7C2D815-8894-47C8-8C49-240EEFD909C4}" destId="{900EA9F1-B6FA-45FA-8CF6-5D2356A75DFD}" srcOrd="1" destOrd="0" parTransId="{26337EB1-93B8-4307-AE0D-170051F69136}" sibTransId="{46D828A3-BF95-4828-AEDA-1A5E7D091579}"/>
    <dgm:cxn modelId="{FC2C1758-DD5A-4F9D-9BD7-60860AB64952}" type="presOf" srcId="{900EA9F1-B6FA-45FA-8CF6-5D2356A75DFD}" destId="{EDCD3EB4-6769-4EAE-9B83-28434431BF2F}" srcOrd="0" destOrd="0" presId="urn:microsoft.com/office/officeart/2005/8/layout/default"/>
    <dgm:cxn modelId="{00806A82-7BC1-4A0E-B369-CCBFC509CB07}" srcId="{D7C2D815-8894-47C8-8C49-240EEFD909C4}" destId="{7C9872A0-17DC-4288-B41B-C900C8D10031}" srcOrd="0" destOrd="0" parTransId="{4911C474-0FBB-4B64-95F3-13AB9C7D66A8}" sibTransId="{71D0FE04-6D09-43E2-A036-D125B39A2688}"/>
    <dgm:cxn modelId="{57D7B68F-B3A9-411B-A1D8-45D701844AE9}" type="presOf" srcId="{952B8DB1-744F-458A-846D-3C9C5B1A17B7}" destId="{90F7A14E-3416-4391-A5FC-E20504C008EC}" srcOrd="0" destOrd="0" presId="urn:microsoft.com/office/officeart/2005/8/layout/default"/>
    <dgm:cxn modelId="{4107FFA5-97CE-4CFC-A08D-395A1C822A5B}" type="presOf" srcId="{1C3375EF-66C9-41E9-B46A-E4D504D66F81}" destId="{90F817F9-451A-4DBE-838F-9F0154443CB0}" srcOrd="0" destOrd="0" presId="urn:microsoft.com/office/officeart/2005/8/layout/default"/>
    <dgm:cxn modelId="{B1EC8BB2-E072-44BC-97E2-6A34B6786597}" type="presOf" srcId="{1891D8F5-A8C0-4EA5-AAC0-870599B02407}" destId="{01A97BEC-CE88-4329-9601-6DEB8D23BC75}" srcOrd="0" destOrd="0" presId="urn:microsoft.com/office/officeart/2005/8/layout/default"/>
    <dgm:cxn modelId="{5C71FDC8-1B03-4356-B284-4738323C5610}" srcId="{D7C2D815-8894-47C8-8C49-240EEFD909C4}" destId="{F5D01D79-EF16-4C07-B75A-5D1212F5D31E}" srcOrd="2" destOrd="0" parTransId="{7ED550EF-8B4F-4FF6-A928-E322860F8CB8}" sibTransId="{51A92148-8B15-4237-80D5-99461C87E99A}"/>
    <dgm:cxn modelId="{0F50ACDC-58FF-4E3C-894D-85019BE73F0F}" srcId="{D7C2D815-8894-47C8-8C49-240EEFD909C4}" destId="{952B8DB1-744F-458A-846D-3C9C5B1A17B7}" srcOrd="4" destOrd="0" parTransId="{D4A7B9EF-8B1F-4E50-AF2B-3051D5B46C68}" sibTransId="{700D838C-524F-4BAA-B876-0FC5F869B096}"/>
    <dgm:cxn modelId="{758FEBF0-3843-4F77-81B6-E5A8810C715A}" type="presOf" srcId="{D7C2D815-8894-47C8-8C49-240EEFD909C4}" destId="{234C0229-4025-435D-BBEB-DE50537487F6}" srcOrd="0" destOrd="0" presId="urn:microsoft.com/office/officeart/2005/8/layout/default"/>
    <dgm:cxn modelId="{BF209789-7FAB-4581-9218-324168BB25FD}" type="presParOf" srcId="{234C0229-4025-435D-BBEB-DE50537487F6}" destId="{E3454E6A-30CB-43AF-8E06-8C711ADDAC0D}" srcOrd="0" destOrd="0" presId="urn:microsoft.com/office/officeart/2005/8/layout/default"/>
    <dgm:cxn modelId="{2D321A7B-6C31-4E02-957F-4C270AE6FCED}" type="presParOf" srcId="{234C0229-4025-435D-BBEB-DE50537487F6}" destId="{4EA8A22B-FD95-4BBB-AE05-6371E5F51F00}" srcOrd="1" destOrd="0" presId="urn:microsoft.com/office/officeart/2005/8/layout/default"/>
    <dgm:cxn modelId="{344978B7-EDDD-4135-92FB-80FE6378AA5C}" type="presParOf" srcId="{234C0229-4025-435D-BBEB-DE50537487F6}" destId="{EDCD3EB4-6769-4EAE-9B83-28434431BF2F}" srcOrd="2" destOrd="0" presId="urn:microsoft.com/office/officeart/2005/8/layout/default"/>
    <dgm:cxn modelId="{D4D88C55-4228-49E2-8198-C4BAA568FE48}" type="presParOf" srcId="{234C0229-4025-435D-BBEB-DE50537487F6}" destId="{BC9EC8BF-2267-4975-BF41-C9AC6772E085}" srcOrd="3" destOrd="0" presId="urn:microsoft.com/office/officeart/2005/8/layout/default"/>
    <dgm:cxn modelId="{4D2AA4FA-36B6-44B9-BDB2-A573B3FA8A84}" type="presParOf" srcId="{234C0229-4025-435D-BBEB-DE50537487F6}" destId="{023FD5EE-EBBE-4840-954D-3EF28E2938E1}" srcOrd="4" destOrd="0" presId="urn:microsoft.com/office/officeart/2005/8/layout/default"/>
    <dgm:cxn modelId="{622CBA07-57E8-422E-B961-3D7454A317F3}" type="presParOf" srcId="{234C0229-4025-435D-BBEB-DE50537487F6}" destId="{E06FD235-C37E-4376-A588-A35A9AFA2151}" srcOrd="5" destOrd="0" presId="urn:microsoft.com/office/officeart/2005/8/layout/default"/>
    <dgm:cxn modelId="{643CDA49-8E64-4300-897E-466A65757177}" type="presParOf" srcId="{234C0229-4025-435D-BBEB-DE50537487F6}" destId="{90F817F9-451A-4DBE-838F-9F0154443CB0}" srcOrd="6" destOrd="0" presId="urn:microsoft.com/office/officeart/2005/8/layout/default"/>
    <dgm:cxn modelId="{374F9218-EF7F-417E-8ED0-2595EF2FB856}" type="presParOf" srcId="{234C0229-4025-435D-BBEB-DE50537487F6}" destId="{44515A17-23BB-4496-9BB3-8423B3BCEB18}" srcOrd="7" destOrd="0" presId="urn:microsoft.com/office/officeart/2005/8/layout/default"/>
    <dgm:cxn modelId="{5D459956-6267-4A12-BF4A-CC8EB89EF1F0}" type="presParOf" srcId="{234C0229-4025-435D-BBEB-DE50537487F6}" destId="{90F7A14E-3416-4391-A5FC-E20504C008EC}" srcOrd="8" destOrd="0" presId="urn:microsoft.com/office/officeart/2005/8/layout/default"/>
    <dgm:cxn modelId="{F781B87F-FFB5-43DF-ACDD-C372EDC2E6CF}" type="presParOf" srcId="{234C0229-4025-435D-BBEB-DE50537487F6}" destId="{98BA7727-5BF4-43E0-AE2C-4BC1D3D54DCA}" srcOrd="9" destOrd="0" presId="urn:microsoft.com/office/officeart/2005/8/layout/default"/>
    <dgm:cxn modelId="{51C0F6A1-D662-46FD-AF6F-CD8F92A62763}" type="presParOf" srcId="{234C0229-4025-435D-BBEB-DE50537487F6}" destId="{01A97BEC-CE88-4329-9601-6DEB8D23BC75}"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D029D-10CB-4A5E-B1E4-2F31DB4BD4C6}">
      <dsp:nvSpPr>
        <dsp:cNvPr id="0" name=""/>
        <dsp:cNvSpPr/>
      </dsp:nvSpPr>
      <dsp:spPr>
        <a:xfrm>
          <a:off x="0" y="193872"/>
          <a:ext cx="5878512" cy="27388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The purpose of all this is to ensure that the vent disc functions correct when the battery its installed in is in use. The function of the relief valve the vent disc is used in, is to open and relieve the pressure in the case of excessive gas pressure build up inside the battery. The one-way valve not only ensures that no air gets into the battery where the oxygen would react with the plates causing internal discharge, but also represents an important safety device in the event of excessive overcharge.</a:t>
          </a:r>
          <a:endParaRPr lang="en-US" sz="1700" kern="1200" dirty="0"/>
        </a:p>
      </dsp:txBody>
      <dsp:txXfrm>
        <a:off x="133698" y="327570"/>
        <a:ext cx="5611116" cy="2471416"/>
      </dsp:txXfrm>
    </dsp:sp>
    <dsp:sp modelId="{7742AD34-FF0B-4FD5-A0F4-8224D5CCD93F}">
      <dsp:nvSpPr>
        <dsp:cNvPr id="0" name=""/>
        <dsp:cNvSpPr/>
      </dsp:nvSpPr>
      <dsp:spPr>
        <a:xfrm>
          <a:off x="0" y="3029079"/>
          <a:ext cx="5878512" cy="616601"/>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Potential issues that can arise from an oversized diameter are:</a:t>
          </a:r>
          <a:endParaRPr lang="en-US" sz="1700" kern="1200" dirty="0"/>
        </a:p>
      </dsp:txBody>
      <dsp:txXfrm>
        <a:off x="30100" y="3059179"/>
        <a:ext cx="5818312" cy="556401"/>
      </dsp:txXfrm>
    </dsp:sp>
    <dsp:sp modelId="{2B667596-F2F2-41DF-ABB8-58815C69C4A6}">
      <dsp:nvSpPr>
        <dsp:cNvPr id="0" name=""/>
        <dsp:cNvSpPr/>
      </dsp:nvSpPr>
      <dsp:spPr>
        <a:xfrm>
          <a:off x="0" y="3670247"/>
          <a:ext cx="5878512" cy="1004876"/>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Deterioration of the battery's performance over time due to the vent disc becoming displaced </a:t>
          </a:r>
          <a:endParaRPr lang="en-US" sz="1700" kern="1200" dirty="0"/>
        </a:p>
      </dsp:txBody>
      <dsp:txXfrm>
        <a:off x="49054" y="3719301"/>
        <a:ext cx="5780404" cy="906768"/>
      </dsp:txXfrm>
    </dsp:sp>
    <dsp:sp modelId="{2F5153D3-9CD3-4861-AAE5-F183A931BA02}">
      <dsp:nvSpPr>
        <dsp:cNvPr id="0" name=""/>
        <dsp:cNvSpPr/>
      </dsp:nvSpPr>
      <dsp:spPr>
        <a:xfrm>
          <a:off x="0" y="4534110"/>
          <a:ext cx="5878512" cy="55692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Splitting of the battery lid (worst case) </a:t>
          </a:r>
          <a:endParaRPr lang="en-US" sz="1700" kern="1200" dirty="0"/>
        </a:p>
      </dsp:txBody>
      <dsp:txXfrm>
        <a:off x="27187" y="4561297"/>
        <a:ext cx="5824138" cy="5025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454E6A-30CB-43AF-8E06-8C711ADDAC0D}">
      <dsp:nvSpPr>
        <dsp:cNvPr id="0" name=""/>
        <dsp:cNvSpPr/>
      </dsp:nvSpPr>
      <dsp:spPr>
        <a:xfrm>
          <a:off x="60995" y="1999"/>
          <a:ext cx="2741200" cy="16447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Dimensional Inspection </a:t>
          </a:r>
          <a:endParaRPr lang="en-US" sz="3300" kern="1200" dirty="0"/>
        </a:p>
      </dsp:txBody>
      <dsp:txXfrm>
        <a:off x="60995" y="1999"/>
        <a:ext cx="2741200" cy="1644720"/>
      </dsp:txXfrm>
    </dsp:sp>
    <dsp:sp modelId="{EDCD3EB4-6769-4EAE-9B83-28434431BF2F}">
      <dsp:nvSpPr>
        <dsp:cNvPr id="0" name=""/>
        <dsp:cNvSpPr/>
      </dsp:nvSpPr>
      <dsp:spPr>
        <a:xfrm>
          <a:off x="3076316" y="1999"/>
          <a:ext cx="2741200" cy="164472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Cosmetic Inspection </a:t>
          </a:r>
          <a:endParaRPr lang="en-US" sz="3300" kern="1200" dirty="0"/>
        </a:p>
      </dsp:txBody>
      <dsp:txXfrm>
        <a:off x="3076316" y="1999"/>
        <a:ext cx="2741200" cy="1644720"/>
      </dsp:txXfrm>
    </dsp:sp>
    <dsp:sp modelId="{023FD5EE-EBBE-4840-954D-3EF28E2938E1}">
      <dsp:nvSpPr>
        <dsp:cNvPr id="0" name=""/>
        <dsp:cNvSpPr/>
      </dsp:nvSpPr>
      <dsp:spPr>
        <a:xfrm>
          <a:off x="60995" y="1920839"/>
          <a:ext cx="2741200" cy="164472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Vent Plug Retention Test </a:t>
          </a:r>
          <a:endParaRPr lang="en-US" sz="3300" kern="1200" dirty="0"/>
        </a:p>
      </dsp:txBody>
      <dsp:txXfrm>
        <a:off x="60995" y="1920839"/>
        <a:ext cx="2741200" cy="1644720"/>
      </dsp:txXfrm>
    </dsp:sp>
    <dsp:sp modelId="{90F817F9-451A-4DBE-838F-9F0154443CB0}">
      <dsp:nvSpPr>
        <dsp:cNvPr id="0" name=""/>
        <dsp:cNvSpPr/>
      </dsp:nvSpPr>
      <dsp:spPr>
        <a:xfrm>
          <a:off x="3076316" y="1920839"/>
          <a:ext cx="2741200" cy="164472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Vent Plug Pressure Test</a:t>
          </a:r>
          <a:endParaRPr lang="en-US" sz="3300" kern="1200" dirty="0"/>
        </a:p>
      </dsp:txBody>
      <dsp:txXfrm>
        <a:off x="3076316" y="1920839"/>
        <a:ext cx="2741200" cy="1644720"/>
      </dsp:txXfrm>
    </dsp:sp>
    <dsp:sp modelId="{90F7A14E-3416-4391-A5FC-E20504C008EC}">
      <dsp:nvSpPr>
        <dsp:cNvPr id="0" name=""/>
        <dsp:cNvSpPr/>
      </dsp:nvSpPr>
      <dsp:spPr>
        <a:xfrm>
          <a:off x="60995" y="3839680"/>
          <a:ext cx="2741200" cy="164472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Doming Effect </a:t>
          </a:r>
          <a:endParaRPr lang="en-US" sz="3300" kern="1200" dirty="0"/>
        </a:p>
      </dsp:txBody>
      <dsp:txXfrm>
        <a:off x="60995" y="3839680"/>
        <a:ext cx="2741200" cy="1644720"/>
      </dsp:txXfrm>
    </dsp:sp>
    <dsp:sp modelId="{01A97BEC-CE88-4329-9601-6DEB8D23BC75}">
      <dsp:nvSpPr>
        <dsp:cNvPr id="0" name=""/>
        <dsp:cNvSpPr/>
      </dsp:nvSpPr>
      <dsp:spPr>
        <a:xfrm>
          <a:off x="3076316" y="3839680"/>
          <a:ext cx="2741200" cy="16447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Vent Disc Seating Position </a:t>
          </a:r>
          <a:endParaRPr lang="en-US" sz="3300" kern="1200" dirty="0"/>
        </a:p>
      </dsp:txBody>
      <dsp:txXfrm>
        <a:off x="3076316" y="3839680"/>
        <a:ext cx="2741200" cy="16447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BCC63-D212-4474-A238-8EC98F3091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E7DF305-F806-4334-AC10-B5C6812F02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DA75B5-497B-4984-9323-F26B0BDEB6B7}"/>
              </a:ext>
            </a:extLst>
          </p:cNvPr>
          <p:cNvSpPr>
            <a:spLocks noGrp="1"/>
          </p:cNvSpPr>
          <p:nvPr>
            <p:ph type="dt" sz="half" idx="10"/>
          </p:nvPr>
        </p:nvSpPr>
        <p:spPr/>
        <p:txBody>
          <a:bodyPr/>
          <a:lstStyle/>
          <a:p>
            <a:fld id="{F68ADCEE-0B0C-4B59-8510-FDC9DED71854}" type="datetimeFigureOut">
              <a:rPr lang="en-GB" smtClean="0"/>
              <a:t>11/06/2021</a:t>
            </a:fld>
            <a:endParaRPr lang="en-GB" dirty="0"/>
          </a:p>
        </p:txBody>
      </p:sp>
      <p:sp>
        <p:nvSpPr>
          <p:cNvPr id="5" name="Footer Placeholder 4">
            <a:extLst>
              <a:ext uri="{FF2B5EF4-FFF2-40B4-BE49-F238E27FC236}">
                <a16:creationId xmlns:a16="http://schemas.microsoft.com/office/drawing/2014/main" id="{389A2348-CAD2-4295-B5BD-F7C4F0DDBCD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1B6933B-9A3C-481F-974E-30F66865D424}"/>
              </a:ext>
            </a:extLst>
          </p:cNvPr>
          <p:cNvSpPr>
            <a:spLocks noGrp="1"/>
          </p:cNvSpPr>
          <p:nvPr>
            <p:ph type="sldNum" sz="quarter" idx="12"/>
          </p:nvPr>
        </p:nvSpPr>
        <p:spPr/>
        <p:txBody>
          <a:bodyPr/>
          <a:lstStyle/>
          <a:p>
            <a:fld id="{C78B1221-D060-4F4D-A48C-C51C6E6C8224}" type="slidenum">
              <a:rPr lang="en-GB" smtClean="0"/>
              <a:t>‹#›</a:t>
            </a:fld>
            <a:endParaRPr lang="en-GB" dirty="0"/>
          </a:p>
        </p:txBody>
      </p:sp>
    </p:spTree>
    <p:extLst>
      <p:ext uri="{BB962C8B-B14F-4D97-AF65-F5344CB8AC3E}">
        <p14:creationId xmlns:p14="http://schemas.microsoft.com/office/powerpoint/2010/main" val="987119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CE2B4-11F9-4C8D-822F-8F09019FD8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686989-9050-4DDA-9345-DBBF5DFFAF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72A02A-DBD6-4137-A2A0-A358A97AE08C}"/>
              </a:ext>
            </a:extLst>
          </p:cNvPr>
          <p:cNvSpPr>
            <a:spLocks noGrp="1"/>
          </p:cNvSpPr>
          <p:nvPr>
            <p:ph type="dt" sz="half" idx="10"/>
          </p:nvPr>
        </p:nvSpPr>
        <p:spPr/>
        <p:txBody>
          <a:bodyPr/>
          <a:lstStyle/>
          <a:p>
            <a:fld id="{F68ADCEE-0B0C-4B59-8510-FDC9DED71854}" type="datetimeFigureOut">
              <a:rPr lang="en-GB" smtClean="0"/>
              <a:t>11/06/2021</a:t>
            </a:fld>
            <a:endParaRPr lang="en-GB" dirty="0"/>
          </a:p>
        </p:txBody>
      </p:sp>
      <p:sp>
        <p:nvSpPr>
          <p:cNvPr id="5" name="Footer Placeholder 4">
            <a:extLst>
              <a:ext uri="{FF2B5EF4-FFF2-40B4-BE49-F238E27FC236}">
                <a16:creationId xmlns:a16="http://schemas.microsoft.com/office/drawing/2014/main" id="{3752870C-7843-4B95-A26D-D73671796E6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2321F23-A2CF-43DA-AE42-D321FDF98C6F}"/>
              </a:ext>
            </a:extLst>
          </p:cNvPr>
          <p:cNvSpPr>
            <a:spLocks noGrp="1"/>
          </p:cNvSpPr>
          <p:nvPr>
            <p:ph type="sldNum" sz="quarter" idx="12"/>
          </p:nvPr>
        </p:nvSpPr>
        <p:spPr/>
        <p:txBody>
          <a:bodyPr/>
          <a:lstStyle/>
          <a:p>
            <a:fld id="{C78B1221-D060-4F4D-A48C-C51C6E6C8224}" type="slidenum">
              <a:rPr lang="en-GB" smtClean="0"/>
              <a:t>‹#›</a:t>
            </a:fld>
            <a:endParaRPr lang="en-GB" dirty="0"/>
          </a:p>
        </p:txBody>
      </p:sp>
    </p:spTree>
    <p:extLst>
      <p:ext uri="{BB962C8B-B14F-4D97-AF65-F5344CB8AC3E}">
        <p14:creationId xmlns:p14="http://schemas.microsoft.com/office/powerpoint/2010/main" val="1476407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273DE-797D-4091-9F8F-C49EDC18ED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AC39724-7C48-4750-B11B-01187399AA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AC9977-6DEE-4F82-9891-E44087FC2D25}"/>
              </a:ext>
            </a:extLst>
          </p:cNvPr>
          <p:cNvSpPr>
            <a:spLocks noGrp="1"/>
          </p:cNvSpPr>
          <p:nvPr>
            <p:ph type="dt" sz="half" idx="10"/>
          </p:nvPr>
        </p:nvSpPr>
        <p:spPr/>
        <p:txBody>
          <a:bodyPr/>
          <a:lstStyle/>
          <a:p>
            <a:fld id="{F68ADCEE-0B0C-4B59-8510-FDC9DED71854}" type="datetimeFigureOut">
              <a:rPr lang="en-GB" smtClean="0"/>
              <a:t>11/06/2021</a:t>
            </a:fld>
            <a:endParaRPr lang="en-GB" dirty="0"/>
          </a:p>
        </p:txBody>
      </p:sp>
      <p:sp>
        <p:nvSpPr>
          <p:cNvPr id="5" name="Footer Placeholder 4">
            <a:extLst>
              <a:ext uri="{FF2B5EF4-FFF2-40B4-BE49-F238E27FC236}">
                <a16:creationId xmlns:a16="http://schemas.microsoft.com/office/drawing/2014/main" id="{00471384-5011-4953-8737-8995F462960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1A56FC2-68A1-496D-82D6-399A25723769}"/>
              </a:ext>
            </a:extLst>
          </p:cNvPr>
          <p:cNvSpPr>
            <a:spLocks noGrp="1"/>
          </p:cNvSpPr>
          <p:nvPr>
            <p:ph type="sldNum" sz="quarter" idx="12"/>
          </p:nvPr>
        </p:nvSpPr>
        <p:spPr/>
        <p:txBody>
          <a:bodyPr/>
          <a:lstStyle/>
          <a:p>
            <a:fld id="{C78B1221-D060-4F4D-A48C-C51C6E6C8224}" type="slidenum">
              <a:rPr lang="en-GB" smtClean="0"/>
              <a:t>‹#›</a:t>
            </a:fld>
            <a:endParaRPr lang="en-GB" dirty="0"/>
          </a:p>
        </p:txBody>
      </p:sp>
    </p:spTree>
    <p:extLst>
      <p:ext uri="{BB962C8B-B14F-4D97-AF65-F5344CB8AC3E}">
        <p14:creationId xmlns:p14="http://schemas.microsoft.com/office/powerpoint/2010/main" val="855495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C4D25-9AAA-4E46-A348-55CDEA75C2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89BF22-02DB-4066-AC0E-69C7BF7713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922391-BAB9-4953-885E-93765D32786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9C8F12-0E3A-43D4-A6A4-E305D4A37848}"/>
              </a:ext>
            </a:extLst>
          </p:cNvPr>
          <p:cNvSpPr>
            <a:spLocks noGrp="1"/>
          </p:cNvSpPr>
          <p:nvPr>
            <p:ph type="dt" sz="half" idx="10"/>
          </p:nvPr>
        </p:nvSpPr>
        <p:spPr/>
        <p:txBody>
          <a:bodyPr/>
          <a:lstStyle/>
          <a:p>
            <a:fld id="{F68ADCEE-0B0C-4B59-8510-FDC9DED71854}" type="datetimeFigureOut">
              <a:rPr lang="en-GB" smtClean="0"/>
              <a:t>11/06/2021</a:t>
            </a:fld>
            <a:endParaRPr lang="en-GB" dirty="0"/>
          </a:p>
        </p:txBody>
      </p:sp>
      <p:sp>
        <p:nvSpPr>
          <p:cNvPr id="6" name="Footer Placeholder 5">
            <a:extLst>
              <a:ext uri="{FF2B5EF4-FFF2-40B4-BE49-F238E27FC236}">
                <a16:creationId xmlns:a16="http://schemas.microsoft.com/office/drawing/2014/main" id="{BB4CBE66-CABF-45C5-B172-6B4629B89D9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7B4FE8F-8E74-4574-8FED-2EEFBEB508AF}"/>
              </a:ext>
            </a:extLst>
          </p:cNvPr>
          <p:cNvSpPr>
            <a:spLocks noGrp="1"/>
          </p:cNvSpPr>
          <p:nvPr>
            <p:ph type="sldNum" sz="quarter" idx="12"/>
          </p:nvPr>
        </p:nvSpPr>
        <p:spPr/>
        <p:txBody>
          <a:bodyPr/>
          <a:lstStyle/>
          <a:p>
            <a:fld id="{C78B1221-D060-4F4D-A48C-C51C6E6C8224}" type="slidenum">
              <a:rPr lang="en-GB" smtClean="0"/>
              <a:t>‹#›</a:t>
            </a:fld>
            <a:endParaRPr lang="en-GB" dirty="0"/>
          </a:p>
        </p:txBody>
      </p:sp>
    </p:spTree>
    <p:extLst>
      <p:ext uri="{BB962C8B-B14F-4D97-AF65-F5344CB8AC3E}">
        <p14:creationId xmlns:p14="http://schemas.microsoft.com/office/powerpoint/2010/main" val="11300434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0809B-C88F-40B3-8F27-B5FB7C0041F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C3ACD8-C3CE-4478-94D1-EFFE72F428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CE2006-A94F-4620-AC38-F99C49402A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316ECAA-5730-4FE8-9CCC-A5F08210A4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44E4E40-ED60-4874-9B15-BD276B39722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BEC9019-B29B-44EB-983C-5AB3AF07A676}"/>
              </a:ext>
            </a:extLst>
          </p:cNvPr>
          <p:cNvSpPr>
            <a:spLocks noGrp="1"/>
          </p:cNvSpPr>
          <p:nvPr>
            <p:ph type="dt" sz="half" idx="10"/>
          </p:nvPr>
        </p:nvSpPr>
        <p:spPr/>
        <p:txBody>
          <a:bodyPr/>
          <a:lstStyle/>
          <a:p>
            <a:fld id="{F68ADCEE-0B0C-4B59-8510-FDC9DED71854}" type="datetimeFigureOut">
              <a:rPr lang="en-GB" smtClean="0"/>
              <a:t>11/06/2021</a:t>
            </a:fld>
            <a:endParaRPr lang="en-GB" dirty="0"/>
          </a:p>
        </p:txBody>
      </p:sp>
      <p:sp>
        <p:nvSpPr>
          <p:cNvPr id="8" name="Footer Placeholder 7">
            <a:extLst>
              <a:ext uri="{FF2B5EF4-FFF2-40B4-BE49-F238E27FC236}">
                <a16:creationId xmlns:a16="http://schemas.microsoft.com/office/drawing/2014/main" id="{000B92F2-9E02-4296-B98D-8085B38EB52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CFA3AE8-96DB-433A-BF78-513D3A506143}"/>
              </a:ext>
            </a:extLst>
          </p:cNvPr>
          <p:cNvSpPr>
            <a:spLocks noGrp="1"/>
          </p:cNvSpPr>
          <p:nvPr>
            <p:ph type="sldNum" sz="quarter" idx="12"/>
          </p:nvPr>
        </p:nvSpPr>
        <p:spPr/>
        <p:txBody>
          <a:bodyPr/>
          <a:lstStyle/>
          <a:p>
            <a:fld id="{C78B1221-D060-4F4D-A48C-C51C6E6C8224}" type="slidenum">
              <a:rPr lang="en-GB" smtClean="0"/>
              <a:t>‹#›</a:t>
            </a:fld>
            <a:endParaRPr lang="en-GB" dirty="0"/>
          </a:p>
        </p:txBody>
      </p:sp>
    </p:spTree>
    <p:extLst>
      <p:ext uri="{BB962C8B-B14F-4D97-AF65-F5344CB8AC3E}">
        <p14:creationId xmlns:p14="http://schemas.microsoft.com/office/powerpoint/2010/main" val="1009926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A42AA-5F93-4520-8D5C-08C9F8494E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4C7ACB8-4354-47CC-9DBD-38B159B42754}"/>
              </a:ext>
            </a:extLst>
          </p:cNvPr>
          <p:cNvSpPr>
            <a:spLocks noGrp="1"/>
          </p:cNvSpPr>
          <p:nvPr>
            <p:ph type="dt" sz="half" idx="10"/>
          </p:nvPr>
        </p:nvSpPr>
        <p:spPr/>
        <p:txBody>
          <a:bodyPr/>
          <a:lstStyle/>
          <a:p>
            <a:fld id="{F68ADCEE-0B0C-4B59-8510-FDC9DED71854}" type="datetimeFigureOut">
              <a:rPr lang="en-GB" smtClean="0"/>
              <a:t>11/06/2021</a:t>
            </a:fld>
            <a:endParaRPr lang="en-GB" dirty="0"/>
          </a:p>
        </p:txBody>
      </p:sp>
      <p:sp>
        <p:nvSpPr>
          <p:cNvPr id="4" name="Footer Placeholder 3">
            <a:extLst>
              <a:ext uri="{FF2B5EF4-FFF2-40B4-BE49-F238E27FC236}">
                <a16:creationId xmlns:a16="http://schemas.microsoft.com/office/drawing/2014/main" id="{C3B89F42-CD9C-4459-BA4B-22F686A1EE1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4DA9718-E034-41C4-9593-CF53A8B9DEB6}"/>
              </a:ext>
            </a:extLst>
          </p:cNvPr>
          <p:cNvSpPr>
            <a:spLocks noGrp="1"/>
          </p:cNvSpPr>
          <p:nvPr>
            <p:ph type="sldNum" sz="quarter" idx="12"/>
          </p:nvPr>
        </p:nvSpPr>
        <p:spPr/>
        <p:txBody>
          <a:bodyPr/>
          <a:lstStyle/>
          <a:p>
            <a:fld id="{C78B1221-D060-4F4D-A48C-C51C6E6C8224}" type="slidenum">
              <a:rPr lang="en-GB" smtClean="0"/>
              <a:t>‹#›</a:t>
            </a:fld>
            <a:endParaRPr lang="en-GB" dirty="0"/>
          </a:p>
        </p:txBody>
      </p:sp>
    </p:spTree>
    <p:extLst>
      <p:ext uri="{BB962C8B-B14F-4D97-AF65-F5344CB8AC3E}">
        <p14:creationId xmlns:p14="http://schemas.microsoft.com/office/powerpoint/2010/main" val="2247808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E74846-1B3E-413D-A1EE-D083EA1671F4}"/>
              </a:ext>
            </a:extLst>
          </p:cNvPr>
          <p:cNvSpPr>
            <a:spLocks noGrp="1"/>
          </p:cNvSpPr>
          <p:nvPr>
            <p:ph type="dt" sz="half" idx="10"/>
          </p:nvPr>
        </p:nvSpPr>
        <p:spPr/>
        <p:txBody>
          <a:bodyPr/>
          <a:lstStyle/>
          <a:p>
            <a:fld id="{F68ADCEE-0B0C-4B59-8510-FDC9DED71854}" type="datetimeFigureOut">
              <a:rPr lang="en-GB" smtClean="0"/>
              <a:t>11/06/2021</a:t>
            </a:fld>
            <a:endParaRPr lang="en-GB" dirty="0"/>
          </a:p>
        </p:txBody>
      </p:sp>
      <p:sp>
        <p:nvSpPr>
          <p:cNvPr id="3" name="Footer Placeholder 2">
            <a:extLst>
              <a:ext uri="{FF2B5EF4-FFF2-40B4-BE49-F238E27FC236}">
                <a16:creationId xmlns:a16="http://schemas.microsoft.com/office/drawing/2014/main" id="{D4BF7448-7E50-4548-B74D-4034B6325A4F}"/>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960A24F-3873-4A24-AE55-5545E9315DFF}"/>
              </a:ext>
            </a:extLst>
          </p:cNvPr>
          <p:cNvSpPr>
            <a:spLocks noGrp="1"/>
          </p:cNvSpPr>
          <p:nvPr>
            <p:ph type="sldNum" sz="quarter" idx="12"/>
          </p:nvPr>
        </p:nvSpPr>
        <p:spPr/>
        <p:txBody>
          <a:bodyPr/>
          <a:lstStyle/>
          <a:p>
            <a:fld id="{C78B1221-D060-4F4D-A48C-C51C6E6C8224}" type="slidenum">
              <a:rPr lang="en-GB" smtClean="0"/>
              <a:t>‹#›</a:t>
            </a:fld>
            <a:endParaRPr lang="en-GB" dirty="0"/>
          </a:p>
        </p:txBody>
      </p:sp>
    </p:spTree>
    <p:extLst>
      <p:ext uri="{BB962C8B-B14F-4D97-AF65-F5344CB8AC3E}">
        <p14:creationId xmlns:p14="http://schemas.microsoft.com/office/powerpoint/2010/main" val="435103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CBFB9-74A9-469D-B9B7-219BA302BD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487C762-2542-4B10-B95B-CB8F2F9F39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6C4725-5208-4C98-8280-D91BC0A0E1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16ABA7-9F88-4249-BB63-3C3212EBED28}"/>
              </a:ext>
            </a:extLst>
          </p:cNvPr>
          <p:cNvSpPr>
            <a:spLocks noGrp="1"/>
          </p:cNvSpPr>
          <p:nvPr>
            <p:ph type="dt" sz="half" idx="10"/>
          </p:nvPr>
        </p:nvSpPr>
        <p:spPr/>
        <p:txBody>
          <a:bodyPr/>
          <a:lstStyle/>
          <a:p>
            <a:fld id="{F68ADCEE-0B0C-4B59-8510-FDC9DED71854}" type="datetimeFigureOut">
              <a:rPr lang="en-GB" smtClean="0"/>
              <a:t>11/06/2021</a:t>
            </a:fld>
            <a:endParaRPr lang="en-GB" dirty="0"/>
          </a:p>
        </p:txBody>
      </p:sp>
      <p:sp>
        <p:nvSpPr>
          <p:cNvPr id="6" name="Footer Placeholder 5">
            <a:extLst>
              <a:ext uri="{FF2B5EF4-FFF2-40B4-BE49-F238E27FC236}">
                <a16:creationId xmlns:a16="http://schemas.microsoft.com/office/drawing/2014/main" id="{1642581D-FE68-4CA4-9382-4943E93C192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4AE46E3-840A-46E4-84BB-5286C2B6EA83}"/>
              </a:ext>
            </a:extLst>
          </p:cNvPr>
          <p:cNvSpPr>
            <a:spLocks noGrp="1"/>
          </p:cNvSpPr>
          <p:nvPr>
            <p:ph type="sldNum" sz="quarter" idx="12"/>
          </p:nvPr>
        </p:nvSpPr>
        <p:spPr/>
        <p:txBody>
          <a:bodyPr/>
          <a:lstStyle/>
          <a:p>
            <a:fld id="{C78B1221-D060-4F4D-A48C-C51C6E6C8224}" type="slidenum">
              <a:rPr lang="en-GB" smtClean="0"/>
              <a:t>‹#›</a:t>
            </a:fld>
            <a:endParaRPr lang="en-GB" dirty="0"/>
          </a:p>
        </p:txBody>
      </p:sp>
    </p:spTree>
    <p:extLst>
      <p:ext uri="{BB962C8B-B14F-4D97-AF65-F5344CB8AC3E}">
        <p14:creationId xmlns:p14="http://schemas.microsoft.com/office/powerpoint/2010/main" val="3077287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3CA7E-0B3A-4489-A376-94AC3E8CD1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7051C7-BA8A-4447-AC66-37C6DDB377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DC09D7B8-2B5D-46AC-91DC-0E8F364C4D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085670-5229-4906-8769-E9D324E382FF}"/>
              </a:ext>
            </a:extLst>
          </p:cNvPr>
          <p:cNvSpPr>
            <a:spLocks noGrp="1"/>
          </p:cNvSpPr>
          <p:nvPr>
            <p:ph type="dt" sz="half" idx="10"/>
          </p:nvPr>
        </p:nvSpPr>
        <p:spPr/>
        <p:txBody>
          <a:bodyPr/>
          <a:lstStyle/>
          <a:p>
            <a:fld id="{F68ADCEE-0B0C-4B59-8510-FDC9DED71854}" type="datetimeFigureOut">
              <a:rPr lang="en-GB" smtClean="0"/>
              <a:t>11/06/2021</a:t>
            </a:fld>
            <a:endParaRPr lang="en-GB" dirty="0"/>
          </a:p>
        </p:txBody>
      </p:sp>
      <p:sp>
        <p:nvSpPr>
          <p:cNvPr id="6" name="Footer Placeholder 5">
            <a:extLst>
              <a:ext uri="{FF2B5EF4-FFF2-40B4-BE49-F238E27FC236}">
                <a16:creationId xmlns:a16="http://schemas.microsoft.com/office/drawing/2014/main" id="{892C3C46-166A-4F32-AA78-5DD6C167E5D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7C62974-B83C-408B-9C47-165892174D9D}"/>
              </a:ext>
            </a:extLst>
          </p:cNvPr>
          <p:cNvSpPr>
            <a:spLocks noGrp="1"/>
          </p:cNvSpPr>
          <p:nvPr>
            <p:ph type="sldNum" sz="quarter" idx="12"/>
          </p:nvPr>
        </p:nvSpPr>
        <p:spPr/>
        <p:txBody>
          <a:bodyPr/>
          <a:lstStyle/>
          <a:p>
            <a:fld id="{C78B1221-D060-4F4D-A48C-C51C6E6C8224}" type="slidenum">
              <a:rPr lang="en-GB" smtClean="0"/>
              <a:t>‹#›</a:t>
            </a:fld>
            <a:endParaRPr lang="en-GB" dirty="0"/>
          </a:p>
        </p:txBody>
      </p:sp>
    </p:spTree>
    <p:extLst>
      <p:ext uri="{BB962C8B-B14F-4D97-AF65-F5344CB8AC3E}">
        <p14:creationId xmlns:p14="http://schemas.microsoft.com/office/powerpoint/2010/main" val="2400374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B551A-759B-4EBA-A2A0-7952DE71EF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E7FE24-3C8C-46D1-8235-C761FA6D3B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B07B1D-CD53-4F6A-BAC8-A024BF99993C}"/>
              </a:ext>
            </a:extLst>
          </p:cNvPr>
          <p:cNvSpPr>
            <a:spLocks noGrp="1"/>
          </p:cNvSpPr>
          <p:nvPr>
            <p:ph type="dt" sz="half" idx="10"/>
          </p:nvPr>
        </p:nvSpPr>
        <p:spPr/>
        <p:txBody>
          <a:bodyPr/>
          <a:lstStyle/>
          <a:p>
            <a:fld id="{F68ADCEE-0B0C-4B59-8510-FDC9DED71854}" type="datetimeFigureOut">
              <a:rPr lang="en-GB" smtClean="0"/>
              <a:t>11/06/2021</a:t>
            </a:fld>
            <a:endParaRPr lang="en-GB" dirty="0"/>
          </a:p>
        </p:txBody>
      </p:sp>
      <p:sp>
        <p:nvSpPr>
          <p:cNvPr id="5" name="Footer Placeholder 4">
            <a:extLst>
              <a:ext uri="{FF2B5EF4-FFF2-40B4-BE49-F238E27FC236}">
                <a16:creationId xmlns:a16="http://schemas.microsoft.com/office/drawing/2014/main" id="{401403EA-21DF-438C-A68E-322F12DFC86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1F295A0-140B-4961-AF10-7A1AA5097D5F}"/>
              </a:ext>
            </a:extLst>
          </p:cNvPr>
          <p:cNvSpPr>
            <a:spLocks noGrp="1"/>
          </p:cNvSpPr>
          <p:nvPr>
            <p:ph type="sldNum" sz="quarter" idx="12"/>
          </p:nvPr>
        </p:nvSpPr>
        <p:spPr/>
        <p:txBody>
          <a:bodyPr/>
          <a:lstStyle/>
          <a:p>
            <a:fld id="{C78B1221-D060-4F4D-A48C-C51C6E6C8224}" type="slidenum">
              <a:rPr lang="en-GB" smtClean="0"/>
              <a:t>‹#›</a:t>
            </a:fld>
            <a:endParaRPr lang="en-GB" dirty="0"/>
          </a:p>
        </p:txBody>
      </p:sp>
    </p:spTree>
    <p:extLst>
      <p:ext uri="{BB962C8B-B14F-4D97-AF65-F5344CB8AC3E}">
        <p14:creationId xmlns:p14="http://schemas.microsoft.com/office/powerpoint/2010/main" val="1631990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57845D-DD72-4FFE-83DA-F4DCC9A047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DDA211-80A3-4A45-8133-4FA45B924E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AEFED-8227-49E6-8177-F2AA6D801654}"/>
              </a:ext>
            </a:extLst>
          </p:cNvPr>
          <p:cNvSpPr>
            <a:spLocks noGrp="1"/>
          </p:cNvSpPr>
          <p:nvPr>
            <p:ph type="dt" sz="half" idx="10"/>
          </p:nvPr>
        </p:nvSpPr>
        <p:spPr/>
        <p:txBody>
          <a:bodyPr/>
          <a:lstStyle/>
          <a:p>
            <a:fld id="{F68ADCEE-0B0C-4B59-8510-FDC9DED71854}" type="datetimeFigureOut">
              <a:rPr lang="en-GB" smtClean="0"/>
              <a:t>11/06/2021</a:t>
            </a:fld>
            <a:endParaRPr lang="en-GB" dirty="0"/>
          </a:p>
        </p:txBody>
      </p:sp>
      <p:sp>
        <p:nvSpPr>
          <p:cNvPr id="5" name="Footer Placeholder 4">
            <a:extLst>
              <a:ext uri="{FF2B5EF4-FFF2-40B4-BE49-F238E27FC236}">
                <a16:creationId xmlns:a16="http://schemas.microsoft.com/office/drawing/2014/main" id="{7C00FD36-422D-4253-B4F9-15454C87C93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BF7DA07-9AE7-479E-AAAE-06DDFEC4F843}"/>
              </a:ext>
            </a:extLst>
          </p:cNvPr>
          <p:cNvSpPr>
            <a:spLocks noGrp="1"/>
          </p:cNvSpPr>
          <p:nvPr>
            <p:ph type="sldNum" sz="quarter" idx="12"/>
          </p:nvPr>
        </p:nvSpPr>
        <p:spPr/>
        <p:txBody>
          <a:bodyPr/>
          <a:lstStyle/>
          <a:p>
            <a:fld id="{C78B1221-D060-4F4D-A48C-C51C6E6C8224}" type="slidenum">
              <a:rPr lang="en-GB" smtClean="0"/>
              <a:t>‹#›</a:t>
            </a:fld>
            <a:endParaRPr lang="en-GB" dirty="0"/>
          </a:p>
        </p:txBody>
      </p:sp>
    </p:spTree>
    <p:extLst>
      <p:ext uri="{BB962C8B-B14F-4D97-AF65-F5344CB8AC3E}">
        <p14:creationId xmlns:p14="http://schemas.microsoft.com/office/powerpoint/2010/main" val="2986738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57872B-DB9B-4D3F-ABB1-05AA87451C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3A15B9-0BBF-4996-9CEE-F311E3F6F6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843D6D-18D8-4C2A-89C0-6B5B5E3E38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8ADCEE-0B0C-4B59-8510-FDC9DED71854}" type="datetimeFigureOut">
              <a:rPr lang="en-GB" smtClean="0"/>
              <a:t>11/06/2021</a:t>
            </a:fld>
            <a:endParaRPr lang="en-GB" dirty="0"/>
          </a:p>
        </p:txBody>
      </p:sp>
      <p:sp>
        <p:nvSpPr>
          <p:cNvPr id="5" name="Footer Placeholder 4">
            <a:extLst>
              <a:ext uri="{FF2B5EF4-FFF2-40B4-BE49-F238E27FC236}">
                <a16:creationId xmlns:a16="http://schemas.microsoft.com/office/drawing/2014/main" id="{2D436AF4-DD6C-4D92-AE14-66C114E389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027BA7E4-3375-42FC-976E-7C6B965410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8B1221-D060-4F4D-A48C-C51C6E6C8224}" type="slidenum">
              <a:rPr lang="en-GB" smtClean="0"/>
              <a:t>‹#›</a:t>
            </a:fld>
            <a:endParaRPr lang="en-GB" dirty="0"/>
          </a:p>
        </p:txBody>
      </p:sp>
    </p:spTree>
    <p:extLst>
      <p:ext uri="{BB962C8B-B14F-4D97-AF65-F5344CB8AC3E}">
        <p14:creationId xmlns:p14="http://schemas.microsoft.com/office/powerpoint/2010/main" val="37917205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p3"/><Relationship Id="rId1" Type="http://schemas.microsoft.com/office/2007/relationships/media" Target="../media/media2.mp3"/><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p3"/><Relationship Id="rId1" Type="http://schemas.microsoft.com/office/2007/relationships/media" Target="../media/media3.mp3"/><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p3"/><Relationship Id="rId1" Type="http://schemas.microsoft.com/office/2007/relationships/media" Target="../media/media4.mp3"/><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5.mp3"/><Relationship Id="rId1" Type="http://schemas.microsoft.com/office/2007/relationships/media" Target="../media/media5.mp3"/><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2.xml"/><Relationship Id="rId7" Type="http://schemas.openxmlformats.org/officeDocument/2006/relationships/image" Target="../media/image5.jpe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p3"/><Relationship Id="rId1" Type="http://schemas.microsoft.com/office/2007/relationships/media" Target="../media/media8.mp3"/><Relationship Id="rId6" Type="http://schemas.openxmlformats.org/officeDocument/2006/relationships/image" Target="../media/image1.png"/><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p3"/><Relationship Id="rId1" Type="http://schemas.microsoft.com/office/2007/relationships/media" Target="../media/media9.mp3"/><Relationship Id="rId5" Type="http://schemas.openxmlformats.org/officeDocument/2006/relationships/image" Target="../media/image1.pn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p3"/><Relationship Id="rId1" Type="http://schemas.microsoft.com/office/2007/relationships/media" Target="../media/media10.mp3"/><Relationship Id="rId5" Type="http://schemas.openxmlformats.org/officeDocument/2006/relationships/image" Target="../media/image1.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p3"/><Relationship Id="rId1" Type="http://schemas.microsoft.com/office/2007/relationships/media" Target="../media/media11.mp3"/><Relationship Id="rId6" Type="http://schemas.openxmlformats.org/officeDocument/2006/relationships/image" Target="../media/image1.png"/><Relationship Id="rId5" Type="http://schemas.openxmlformats.org/officeDocument/2006/relationships/image" Target="../media/image13.jpeg"/><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18.png"/><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5.mp4"/><Relationship Id="rId1" Type="http://schemas.microsoft.com/office/2007/relationships/media" Target="../media/media15.mp4"/><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6.mp4"/><Relationship Id="rId1" Type="http://schemas.microsoft.com/office/2007/relationships/media" Target="../media/media16.mp4"/><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p3"/><Relationship Id="rId1" Type="http://schemas.microsoft.com/office/2007/relationships/media" Target="../media/media17.mp3"/><Relationship Id="rId5" Type="http://schemas.openxmlformats.org/officeDocument/2006/relationships/image" Target="../media/image1.png"/><Relationship Id="rId4" Type="http://schemas.openxmlformats.org/officeDocument/2006/relationships/image" Target="../media/image22.gif"/></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p3"/><Relationship Id="rId1" Type="http://schemas.microsoft.com/office/2007/relationships/media" Target="../media/media18.mp3"/><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p3"/><Relationship Id="rId1" Type="http://schemas.microsoft.com/office/2007/relationships/media" Target="../media/media19.mp3"/><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8F74E7-E38A-44D4-9C20-10EE6156CBC7}"/>
              </a:ext>
            </a:extLst>
          </p:cNvPr>
          <p:cNvSpPr>
            <a:spLocks noGrp="1"/>
          </p:cNvSpPr>
          <p:nvPr>
            <p:ph type="ctrTitle"/>
          </p:nvPr>
        </p:nvSpPr>
        <p:spPr>
          <a:xfrm>
            <a:off x="1094095" y="851517"/>
            <a:ext cx="5238466" cy="2991416"/>
          </a:xfrm>
        </p:spPr>
        <p:txBody>
          <a:bodyPr anchor="b">
            <a:normAutofit/>
          </a:bodyPr>
          <a:lstStyle/>
          <a:p>
            <a:pPr algn="l"/>
            <a:r>
              <a:rPr lang="en-GB"/>
              <a:t>Awais Ahmed Engineering Project </a:t>
            </a:r>
          </a:p>
        </p:txBody>
      </p:sp>
      <p:sp>
        <p:nvSpPr>
          <p:cNvPr id="3" name="Subtitle 2">
            <a:extLst>
              <a:ext uri="{FF2B5EF4-FFF2-40B4-BE49-F238E27FC236}">
                <a16:creationId xmlns:a16="http://schemas.microsoft.com/office/drawing/2014/main" id="{B72E1A97-8290-4952-9B1A-B250CD659331}"/>
              </a:ext>
            </a:extLst>
          </p:cNvPr>
          <p:cNvSpPr>
            <a:spLocks noGrp="1"/>
          </p:cNvSpPr>
          <p:nvPr>
            <p:ph type="subTitle" idx="1"/>
          </p:nvPr>
        </p:nvSpPr>
        <p:spPr>
          <a:xfrm>
            <a:off x="1094096" y="3842932"/>
            <a:ext cx="4167115" cy="2163551"/>
          </a:xfrm>
        </p:spPr>
        <p:txBody>
          <a:bodyPr anchor="t">
            <a:normAutofit/>
          </a:bodyPr>
          <a:lstStyle/>
          <a:p>
            <a:pPr algn="l"/>
            <a:r>
              <a:rPr lang="en-GB">
                <a:effectLst/>
                <a:latin typeface="Calibri" panose="020F0502020204030204" pitchFamily="34" charset="0"/>
                <a:ea typeface="Calibri" panose="020F0502020204030204" pitchFamily="34" charset="0"/>
                <a:cs typeface="Times New Roman" panose="02020603050405020304" pitchFamily="18" charset="0"/>
              </a:rPr>
              <a:t>Inspection of LG / PC-ABS Vent Discs </a:t>
            </a:r>
            <a:endParaRPr lang="en-GB"/>
          </a:p>
        </p:txBody>
      </p:sp>
      <p:sp>
        <p:nvSpPr>
          <p:cNvPr id="20" name="Freeform: Shape 19">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Media1">
            <a:hlinkClick r:id="" action="ppaction://media"/>
            <a:extLst>
              <a:ext uri="{FF2B5EF4-FFF2-40B4-BE49-F238E27FC236}">
                <a16:creationId xmlns:a16="http://schemas.microsoft.com/office/drawing/2014/main" id="{80786CB6-3F61-4DC6-A939-F8CFC8D0AE0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075" y="92075"/>
            <a:ext cx="609600" cy="609600"/>
          </a:xfrm>
          <a:prstGeom prst="rect">
            <a:avLst/>
          </a:prstGeom>
        </p:spPr>
      </p:pic>
    </p:spTree>
    <p:extLst>
      <p:ext uri="{BB962C8B-B14F-4D97-AF65-F5344CB8AC3E}">
        <p14:creationId xmlns:p14="http://schemas.microsoft.com/office/powerpoint/2010/main" val="1742722845"/>
      </p:ext>
    </p:extLst>
  </p:cSld>
  <p:clrMapOvr>
    <a:masterClrMapping/>
  </p:clrMapOvr>
  <mc:AlternateContent xmlns:mc="http://schemas.openxmlformats.org/markup-compatibility/2006" xmlns:p14="http://schemas.microsoft.com/office/powerpoint/2010/main">
    <mc:Choice Requires="p14">
      <p:transition spd="slow" p14:dur="2000" advTm="10902"/>
    </mc:Choice>
    <mc:Fallback xmlns="">
      <p:transition spd="slow" advTm="1090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EEDEC68E-CAA2-4FFB-A5E4-F2AE4C9E613C}"/>
              </a:ext>
            </a:extLst>
          </p:cNvPr>
          <p:cNvSpPr>
            <a:spLocks noGrp="1"/>
          </p:cNvSpPr>
          <p:nvPr>
            <p:ph type="title"/>
          </p:nvPr>
        </p:nvSpPr>
        <p:spPr>
          <a:xfrm>
            <a:off x="1014141" y="1450655"/>
            <a:ext cx="3932030" cy="3956690"/>
          </a:xfrm>
        </p:spPr>
        <p:txBody>
          <a:bodyPr anchor="ctr">
            <a:normAutofit/>
          </a:bodyPr>
          <a:lstStyle/>
          <a:p>
            <a:r>
              <a:rPr lang="en-GB" sz="6800" dirty="0">
                <a:solidFill>
                  <a:schemeClr val="bg1"/>
                </a:solidFill>
              </a:rPr>
              <a:t>Problem Statement </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38D8E4-6FED-46E7-8744-7AC22D56AB4F}"/>
              </a:ext>
            </a:extLst>
          </p:cNvPr>
          <p:cNvSpPr>
            <a:spLocks noGrp="1"/>
          </p:cNvSpPr>
          <p:nvPr>
            <p:ph idx="1"/>
          </p:nvPr>
        </p:nvSpPr>
        <p:spPr>
          <a:xfrm>
            <a:off x="6096000" y="1108061"/>
            <a:ext cx="5008901" cy="4571972"/>
          </a:xfrm>
        </p:spPr>
        <p:txBody>
          <a:bodyPr anchor="ctr">
            <a:normAutofit/>
          </a:bodyPr>
          <a:lstStyle/>
          <a:p>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Following an inspection, it was found that the diameters of the inspected vent discs were above specification therefore a project was purposed to perform a compete inspection including a PPAP and any relevant testing to ensure that the discs meet EnerSys’s general requirements and can perform to the same standard as discs within the current specification. </a:t>
            </a:r>
          </a:p>
        </p:txBody>
      </p:sp>
      <p:pic>
        <p:nvPicPr>
          <p:cNvPr id="6" name="Media2">
            <a:hlinkClick r:id="" action="ppaction://media"/>
            <a:extLst>
              <a:ext uri="{FF2B5EF4-FFF2-40B4-BE49-F238E27FC236}">
                <a16:creationId xmlns:a16="http://schemas.microsoft.com/office/drawing/2014/main" id="{1F26F9EB-B978-4B3D-80D7-D078BA8ED5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075" y="92075"/>
            <a:ext cx="609600" cy="609600"/>
          </a:xfrm>
          <a:prstGeom prst="rect">
            <a:avLst/>
          </a:prstGeom>
        </p:spPr>
      </p:pic>
    </p:spTree>
    <p:extLst>
      <p:ext uri="{BB962C8B-B14F-4D97-AF65-F5344CB8AC3E}">
        <p14:creationId xmlns:p14="http://schemas.microsoft.com/office/powerpoint/2010/main" val="323299431"/>
      </p:ext>
    </p:extLst>
  </p:cSld>
  <p:clrMapOvr>
    <a:masterClrMapping/>
  </p:clrMapOvr>
  <mc:AlternateContent xmlns:mc="http://schemas.openxmlformats.org/markup-compatibility/2006" xmlns:p14="http://schemas.microsoft.com/office/powerpoint/2010/main">
    <mc:Choice Requires="p14">
      <p:transition spd="slow" p14:dur="2000" advTm="26824"/>
    </mc:Choice>
    <mc:Fallback xmlns="">
      <p:transition spd="slow" advTm="2682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82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F703F1CB-0EE9-4938-BCB9-752580C6B767}"/>
              </a:ext>
            </a:extLst>
          </p:cNvPr>
          <p:cNvSpPr>
            <a:spLocks noGrp="1"/>
          </p:cNvSpPr>
          <p:nvPr>
            <p:ph type="title"/>
          </p:nvPr>
        </p:nvSpPr>
        <p:spPr>
          <a:xfrm>
            <a:off x="1014141" y="1450655"/>
            <a:ext cx="3932030" cy="3956690"/>
          </a:xfrm>
        </p:spPr>
        <p:txBody>
          <a:bodyPr anchor="ctr">
            <a:normAutofit/>
          </a:bodyPr>
          <a:lstStyle/>
          <a:p>
            <a:r>
              <a:rPr lang="en-GB" sz="8000" dirty="0">
                <a:solidFill>
                  <a:schemeClr val="bg1"/>
                </a:solidFill>
              </a:rPr>
              <a:t>Chosen Solution </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951522-2B3A-46CB-9DB9-45F95ED08A4B}"/>
              </a:ext>
            </a:extLst>
          </p:cNvPr>
          <p:cNvSpPr>
            <a:spLocks noGrp="1"/>
          </p:cNvSpPr>
          <p:nvPr>
            <p:ph idx="1"/>
          </p:nvPr>
        </p:nvSpPr>
        <p:spPr>
          <a:xfrm>
            <a:off x="6096000" y="1108061"/>
            <a:ext cx="5008901" cy="4571972"/>
          </a:xfrm>
        </p:spPr>
        <p:txBody>
          <a:bodyPr anchor="ctr">
            <a:normAutofit/>
          </a:bodyPr>
          <a:lstStyle/>
          <a:p>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chosen solution to rectify this issue was to propose a new tolerance. The project aim is to ensure</a:t>
            </a:r>
            <a:r>
              <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vent discs meet our testing requirements and perform to the required standard during application.</a:t>
            </a:r>
          </a:p>
        </p:txBody>
      </p:sp>
      <p:pic>
        <p:nvPicPr>
          <p:cNvPr id="4" name="Media3">
            <a:hlinkClick r:id="" action="ppaction://media"/>
            <a:extLst>
              <a:ext uri="{FF2B5EF4-FFF2-40B4-BE49-F238E27FC236}">
                <a16:creationId xmlns:a16="http://schemas.microsoft.com/office/drawing/2014/main" id="{1BFD9BA6-C20E-4BB6-B2F4-737C2BB406B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075" y="92075"/>
            <a:ext cx="609600" cy="609600"/>
          </a:xfrm>
          <a:prstGeom prst="rect">
            <a:avLst/>
          </a:prstGeom>
        </p:spPr>
      </p:pic>
    </p:spTree>
    <p:extLst>
      <p:ext uri="{BB962C8B-B14F-4D97-AF65-F5344CB8AC3E}">
        <p14:creationId xmlns:p14="http://schemas.microsoft.com/office/powerpoint/2010/main" val="2215424456"/>
      </p:ext>
    </p:extLst>
  </p:cSld>
  <p:clrMapOvr>
    <a:masterClrMapping/>
  </p:clrMapOvr>
  <mc:AlternateContent xmlns:mc="http://schemas.openxmlformats.org/markup-compatibility/2006" xmlns:p14="http://schemas.microsoft.com/office/powerpoint/2010/main">
    <mc:Choice Requires="p14">
      <p:transition spd="slow" p14:dur="2000" advTm="38181"/>
    </mc:Choice>
    <mc:Fallback xmlns="">
      <p:transition spd="slow" advTm="3818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1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FDE801C4-21A3-4524-9CAF-42BE471E636C}"/>
              </a:ext>
            </a:extLst>
          </p:cNvPr>
          <p:cNvSpPr>
            <a:spLocks noGrp="1"/>
          </p:cNvSpPr>
          <p:nvPr>
            <p:ph type="title"/>
          </p:nvPr>
        </p:nvSpPr>
        <p:spPr>
          <a:xfrm>
            <a:off x="1014141" y="1450655"/>
            <a:ext cx="3932030" cy="3956690"/>
          </a:xfrm>
        </p:spPr>
        <p:txBody>
          <a:bodyPr anchor="ctr">
            <a:normAutofit/>
          </a:bodyPr>
          <a:lstStyle/>
          <a:p>
            <a:r>
              <a:rPr lang="en-GB" sz="7400" dirty="0">
                <a:solidFill>
                  <a:schemeClr val="bg1"/>
                </a:solidFill>
              </a:rPr>
              <a:t>Objective of project </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8C7EAD-7AC3-46B9-B185-4896AD32CFE7}"/>
              </a:ext>
            </a:extLst>
          </p:cNvPr>
          <p:cNvSpPr>
            <a:spLocks noGrp="1"/>
          </p:cNvSpPr>
          <p:nvPr>
            <p:ph idx="1"/>
          </p:nvPr>
        </p:nvSpPr>
        <p:spPr>
          <a:xfrm>
            <a:off x="6096000" y="1108061"/>
            <a:ext cx="5008901" cy="4571972"/>
          </a:xfrm>
        </p:spPr>
        <p:txBody>
          <a:bodyPr anchor="ctr">
            <a:normAutofit/>
          </a:bodyPr>
          <a:lstStyle/>
          <a:p>
            <a:r>
              <a:rPr lang="en-GB" sz="20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Key objective is to ensure that the new proposed tolerance covered all the samples received with some leeway as any newly produced discs can potentially be marginally higher or lower than the max and min of the measured samples. We must also ensure that the discs will perform at a high standard </a:t>
            </a:r>
            <a:r>
              <a:rPr lang="en-GB" sz="2000" dirty="0">
                <a:solidFill>
                  <a:schemeClr val="bg1"/>
                </a:solidFill>
                <a:latin typeface="Calibri" panose="020F0502020204030204" pitchFamily="34" charset="0"/>
                <a:ea typeface="Calibri" panose="020F0502020204030204" pitchFamily="34" charset="0"/>
                <a:cs typeface="Calibri" panose="020F0502020204030204" pitchFamily="34" charset="0"/>
              </a:rPr>
              <a:t>when in use</a:t>
            </a:r>
            <a:r>
              <a:rPr lang="en-GB" sz="20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by performing tests on them that replicate what the discs undergo during the operation of the battery. This is done to ensure they are within our specifications and will not cause any failures when a product is used by our customers.</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solidFill>
                <a:schemeClr val="bg1"/>
              </a:solidFill>
            </a:endParaRPr>
          </a:p>
        </p:txBody>
      </p:sp>
      <p:pic>
        <p:nvPicPr>
          <p:cNvPr id="6" name="Media5">
            <a:hlinkClick r:id="" action="ppaction://media"/>
            <a:extLst>
              <a:ext uri="{FF2B5EF4-FFF2-40B4-BE49-F238E27FC236}">
                <a16:creationId xmlns:a16="http://schemas.microsoft.com/office/drawing/2014/main" id="{E1E79525-4B3D-45C0-9AC8-3CBBAE57A12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075" y="92075"/>
            <a:ext cx="609600" cy="609600"/>
          </a:xfrm>
          <a:prstGeom prst="rect">
            <a:avLst/>
          </a:prstGeom>
        </p:spPr>
      </p:pic>
    </p:spTree>
    <p:extLst>
      <p:ext uri="{BB962C8B-B14F-4D97-AF65-F5344CB8AC3E}">
        <p14:creationId xmlns:p14="http://schemas.microsoft.com/office/powerpoint/2010/main" val="3034696890"/>
      </p:ext>
    </p:extLst>
  </p:cSld>
  <p:clrMapOvr>
    <a:masterClrMapping/>
  </p:clrMapOvr>
  <mc:AlternateContent xmlns:mc="http://schemas.openxmlformats.org/markup-compatibility/2006" xmlns:p14="http://schemas.microsoft.com/office/powerpoint/2010/main">
    <mc:Choice Requires="p14">
      <p:transition spd="slow" p14:dur="2000" advTm="33587"/>
    </mc:Choice>
    <mc:Fallback xmlns="">
      <p:transition spd="slow" advTm="3358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61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A27A7CC7-ED06-4CAA-95EE-1CA3DBFDA7F4}"/>
              </a:ext>
            </a:extLst>
          </p:cNvPr>
          <p:cNvSpPr>
            <a:spLocks noGrp="1"/>
          </p:cNvSpPr>
          <p:nvPr>
            <p:ph type="title"/>
          </p:nvPr>
        </p:nvSpPr>
        <p:spPr>
          <a:xfrm>
            <a:off x="1225292" y="1450655"/>
            <a:ext cx="3932030" cy="3956690"/>
          </a:xfrm>
        </p:spPr>
        <p:txBody>
          <a:bodyPr anchor="ctr">
            <a:normAutofit/>
          </a:bodyPr>
          <a:lstStyle/>
          <a:p>
            <a:r>
              <a:rPr lang="en-GB" sz="6800" dirty="0">
                <a:solidFill>
                  <a:schemeClr val="bg1"/>
                </a:solidFill>
              </a:rPr>
              <a:t>How does this issue affect our product </a:t>
            </a:r>
          </a:p>
        </p:txBody>
      </p:sp>
      <p:cxnSp>
        <p:nvCxnSpPr>
          <p:cNvPr id="11" name="Straight Connector 10">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25292"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25292"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C854CBB-50AE-4FA5-B78A-EFD89CFB1B0B}"/>
              </a:ext>
            </a:extLst>
          </p:cNvPr>
          <p:cNvGraphicFramePr>
            <a:graphicFrameLocks noGrp="1"/>
          </p:cNvGraphicFramePr>
          <p:nvPr>
            <p:ph idx="1"/>
            <p:extLst>
              <p:ext uri="{D42A27DB-BD31-4B8C-83A1-F6EECF244321}">
                <p14:modId xmlns:p14="http://schemas.microsoft.com/office/powerpoint/2010/main" val="2643866670"/>
              </p:ext>
            </p:extLst>
          </p:nvPr>
        </p:nvGraphicFramePr>
        <p:xfrm>
          <a:off x="5735405" y="514350"/>
          <a:ext cx="5878512" cy="5486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Media6">
            <a:hlinkClick r:id="" action="ppaction://media"/>
            <a:extLst>
              <a:ext uri="{FF2B5EF4-FFF2-40B4-BE49-F238E27FC236}">
                <a16:creationId xmlns:a16="http://schemas.microsoft.com/office/drawing/2014/main" id="{CE44F418-205F-4FEA-900E-F33D7A0594F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2075" y="92075"/>
            <a:ext cx="609600" cy="609600"/>
          </a:xfrm>
          <a:prstGeom prst="rect">
            <a:avLst/>
          </a:prstGeom>
        </p:spPr>
      </p:pic>
    </p:spTree>
    <p:extLst>
      <p:ext uri="{BB962C8B-B14F-4D97-AF65-F5344CB8AC3E}">
        <p14:creationId xmlns:p14="http://schemas.microsoft.com/office/powerpoint/2010/main" val="2824983988"/>
      </p:ext>
    </p:extLst>
  </p:cSld>
  <p:clrMapOvr>
    <a:masterClrMapping/>
  </p:clrMapOvr>
  <mc:AlternateContent xmlns:mc="http://schemas.openxmlformats.org/markup-compatibility/2006" xmlns:p14="http://schemas.microsoft.com/office/powerpoint/2010/main">
    <mc:Choice Requires="p14">
      <p:transition spd="slow" p14:dur="2000" advTm="50491"/>
    </mc:Choice>
    <mc:Fallback xmlns="">
      <p:transition spd="slow" advTm="5049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52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5C331-EA6E-4625-BE54-D92CD46B3C4E}"/>
              </a:ext>
            </a:extLst>
          </p:cNvPr>
          <p:cNvSpPr>
            <a:spLocks noGrp="1"/>
          </p:cNvSpPr>
          <p:nvPr>
            <p:ph type="title"/>
          </p:nvPr>
        </p:nvSpPr>
        <p:spPr>
          <a:xfrm>
            <a:off x="609601" y="4385066"/>
            <a:ext cx="10923638" cy="1317643"/>
          </a:xfrm>
        </p:spPr>
        <p:txBody>
          <a:bodyPr vert="horz" lIns="91440" tIns="45720" rIns="91440" bIns="45720" rtlCol="0" anchor="b">
            <a:normAutofit/>
          </a:bodyPr>
          <a:lstStyle/>
          <a:p>
            <a:r>
              <a:rPr lang="en-US" sz="6100" kern="1200">
                <a:solidFill>
                  <a:schemeClr val="tx1"/>
                </a:solidFill>
                <a:latin typeface="+mj-lt"/>
                <a:ea typeface="+mj-ea"/>
                <a:cs typeface="+mj-cs"/>
              </a:rPr>
              <a:t>Vent Disc </a:t>
            </a:r>
            <a:r>
              <a:rPr lang="en-US" sz="6100" kern="1200" dirty="0">
                <a:solidFill>
                  <a:schemeClr val="tx1"/>
                </a:solidFill>
                <a:latin typeface="+mj-lt"/>
                <a:ea typeface="+mj-ea"/>
                <a:cs typeface="+mj-cs"/>
              </a:rPr>
              <a:t>Assembly (for reference)</a:t>
            </a:r>
          </a:p>
        </p:txBody>
      </p:sp>
      <p:pic>
        <p:nvPicPr>
          <p:cNvPr id="2054" name="Picture 6" descr="Image preview">
            <a:extLst>
              <a:ext uri="{FF2B5EF4-FFF2-40B4-BE49-F238E27FC236}">
                <a16:creationId xmlns:a16="http://schemas.microsoft.com/office/drawing/2014/main" id="{D5D5B401-CBDB-4811-9058-24D0550DDA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350" r="21649" b="-1"/>
          <a:stretch/>
        </p:blipFill>
        <p:spPr bwMode="auto">
          <a:xfrm>
            <a:off x="6105704" y="-24358"/>
            <a:ext cx="3008514" cy="425735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preview">
            <a:extLst>
              <a:ext uri="{FF2B5EF4-FFF2-40B4-BE49-F238E27FC236}">
                <a16:creationId xmlns:a16="http://schemas.microsoft.com/office/drawing/2014/main" id="{963F81F7-3548-4E6E-86AE-2E9EA710FC5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4043" t="2998" r="19908" b="9525"/>
          <a:stretch/>
        </p:blipFill>
        <p:spPr bwMode="auto">
          <a:xfrm>
            <a:off x="398834" y="289953"/>
            <a:ext cx="2110901" cy="372757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preview">
            <a:extLst>
              <a:ext uri="{FF2B5EF4-FFF2-40B4-BE49-F238E27FC236}">
                <a16:creationId xmlns:a16="http://schemas.microsoft.com/office/drawing/2014/main" id="{F2AC424F-70FF-4E9D-8EAD-1D9D158CB85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96" r="5195" b="2"/>
          <a:stretch/>
        </p:blipFill>
        <p:spPr bwMode="auto">
          <a:xfrm>
            <a:off x="9183624" y="-9819"/>
            <a:ext cx="2985286" cy="4261094"/>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2614"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pic>
        <p:nvPicPr>
          <p:cNvPr id="2052" name="Picture 4" descr="Image preview">
            <a:extLst>
              <a:ext uri="{FF2B5EF4-FFF2-40B4-BE49-F238E27FC236}">
                <a16:creationId xmlns:a16="http://schemas.microsoft.com/office/drawing/2014/main" id="{1F076AD7-A883-45A6-B180-22764B9ED6AA}"/>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3446" r="23605" b="2"/>
          <a:stretch/>
        </p:blipFill>
        <p:spPr bwMode="auto">
          <a:xfrm>
            <a:off x="3051080" y="-18958"/>
            <a:ext cx="3008376" cy="4261094"/>
          </a:xfrm>
          <a:prstGeom prst="rect">
            <a:avLst/>
          </a:prstGeom>
          <a:noFill/>
          <a:extLst>
            <a:ext uri="{909E8E84-426E-40DD-AFC4-6F175D3DCCD1}">
              <a14:hiddenFill xmlns:a14="http://schemas.microsoft.com/office/drawing/2010/main">
                <a:solidFill>
                  <a:srgbClr val="FFFFFF"/>
                </a:solidFill>
              </a14:hiddenFill>
            </a:ext>
          </a:extLst>
        </p:spPr>
      </p:pic>
      <p:cxnSp>
        <p:nvCxnSpPr>
          <p:cNvPr id="79" name="Straight Connector 78">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0627B73E-D784-4780-AA33-DCDFE7DA16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7921"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9FF1850-8D1E-4E84-BD9E-F2E9069585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37307"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Video 5">
            <a:hlinkClick r:id="" action="ppaction://media"/>
            <a:extLst>
              <a:ext uri="{FF2B5EF4-FFF2-40B4-BE49-F238E27FC236}">
                <a16:creationId xmlns:a16="http://schemas.microsoft.com/office/drawing/2014/main" id="{2BFB538B-0161-4E5C-8120-3EBF3E1B9A4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10578517" y="5647888"/>
            <a:ext cx="1613482" cy="1210112"/>
          </a:xfrm>
          <a:prstGeom prst="rect">
            <a:avLst/>
          </a:prstGeom>
        </p:spPr>
      </p:pic>
      <p:sp>
        <p:nvSpPr>
          <p:cNvPr id="3" name="TextBox 2">
            <a:extLst>
              <a:ext uri="{FF2B5EF4-FFF2-40B4-BE49-F238E27FC236}">
                <a16:creationId xmlns:a16="http://schemas.microsoft.com/office/drawing/2014/main" id="{292BCD3F-498E-4E48-9DFF-1C11E258E7E1}"/>
              </a:ext>
            </a:extLst>
          </p:cNvPr>
          <p:cNvSpPr txBox="1"/>
          <p:nvPr/>
        </p:nvSpPr>
        <p:spPr>
          <a:xfrm>
            <a:off x="440170" y="953199"/>
            <a:ext cx="796954" cy="646331"/>
          </a:xfrm>
          <a:prstGeom prst="rect">
            <a:avLst/>
          </a:prstGeom>
          <a:noFill/>
        </p:spPr>
        <p:txBody>
          <a:bodyPr wrap="square" rtlCol="0">
            <a:spAutoFit/>
          </a:bodyPr>
          <a:lstStyle/>
          <a:p>
            <a:r>
              <a:rPr lang="en-GB" dirty="0"/>
              <a:t>Vent Disc</a:t>
            </a:r>
          </a:p>
        </p:txBody>
      </p:sp>
      <p:sp>
        <p:nvSpPr>
          <p:cNvPr id="13" name="TextBox 12">
            <a:extLst>
              <a:ext uri="{FF2B5EF4-FFF2-40B4-BE49-F238E27FC236}">
                <a16:creationId xmlns:a16="http://schemas.microsoft.com/office/drawing/2014/main" id="{DC02A50B-BE92-4D30-AC59-6520CCEBCE9A}"/>
              </a:ext>
            </a:extLst>
          </p:cNvPr>
          <p:cNvSpPr txBox="1"/>
          <p:nvPr/>
        </p:nvSpPr>
        <p:spPr>
          <a:xfrm>
            <a:off x="440170" y="1881258"/>
            <a:ext cx="796954" cy="646331"/>
          </a:xfrm>
          <a:prstGeom prst="rect">
            <a:avLst/>
          </a:prstGeom>
          <a:noFill/>
        </p:spPr>
        <p:txBody>
          <a:bodyPr wrap="square" rtlCol="0">
            <a:spAutoFit/>
          </a:bodyPr>
          <a:lstStyle/>
          <a:p>
            <a:r>
              <a:rPr lang="en-GB" dirty="0" err="1"/>
              <a:t>Vyon</a:t>
            </a:r>
            <a:r>
              <a:rPr lang="en-GB" dirty="0"/>
              <a:t> Disc</a:t>
            </a:r>
          </a:p>
        </p:txBody>
      </p:sp>
      <p:sp>
        <p:nvSpPr>
          <p:cNvPr id="14" name="TextBox 13">
            <a:extLst>
              <a:ext uri="{FF2B5EF4-FFF2-40B4-BE49-F238E27FC236}">
                <a16:creationId xmlns:a16="http://schemas.microsoft.com/office/drawing/2014/main" id="{6280B6F5-FB9C-4A56-B65F-A1D7B27A5E05}"/>
              </a:ext>
            </a:extLst>
          </p:cNvPr>
          <p:cNvSpPr txBox="1"/>
          <p:nvPr/>
        </p:nvSpPr>
        <p:spPr>
          <a:xfrm>
            <a:off x="398834" y="2909107"/>
            <a:ext cx="796954" cy="646331"/>
          </a:xfrm>
          <a:prstGeom prst="rect">
            <a:avLst/>
          </a:prstGeom>
          <a:noFill/>
        </p:spPr>
        <p:txBody>
          <a:bodyPr wrap="square" rtlCol="0">
            <a:spAutoFit/>
          </a:bodyPr>
          <a:lstStyle/>
          <a:p>
            <a:r>
              <a:rPr lang="en-GB" dirty="0"/>
              <a:t>Vent Plug</a:t>
            </a:r>
          </a:p>
        </p:txBody>
      </p:sp>
    </p:spTree>
    <p:extLst>
      <p:ext uri="{BB962C8B-B14F-4D97-AF65-F5344CB8AC3E}">
        <p14:creationId xmlns:p14="http://schemas.microsoft.com/office/powerpoint/2010/main" val="24333276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4116"/>
    </mc:Choice>
    <mc:Fallback xmlns="">
      <p:transition spd="slow" advTm="241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6"/>
                </p:tgtEl>
              </p:cMediaNode>
            </p:video>
            <p:seq concurrent="1" nextAc="seek">
              <p:cTn id="11" restart="whenNotActive" fill="hold" evtFilter="cancelBubble" nodeType="interactiveSeq">
                <p:stCondLst>
                  <p:cond evt="onClick" delay="0">
                    <p:tgtEl>
                      <p:spTgt spid="6"/>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6"/>
                                        </p:tgtEl>
                                      </p:cBhvr>
                                    </p:cmd>
                                  </p:childTnLst>
                                </p:cTn>
                              </p:par>
                            </p:childTnLst>
                          </p:cTn>
                        </p:par>
                      </p:childTnLst>
                    </p:cTn>
                  </p:par>
                </p:childTnLst>
              </p:cTn>
              <p:nextCondLst>
                <p:cond evt="onClick" delay="0">
                  <p:tgtEl>
                    <p:spTgt spid="6"/>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94FC6833-0D6F-4FED-9D53-A23338C3D957}"/>
              </a:ext>
            </a:extLst>
          </p:cNvPr>
          <p:cNvSpPr>
            <a:spLocks noGrp="1"/>
          </p:cNvSpPr>
          <p:nvPr>
            <p:ph type="title"/>
          </p:nvPr>
        </p:nvSpPr>
        <p:spPr>
          <a:xfrm>
            <a:off x="1225292" y="1450655"/>
            <a:ext cx="3932030" cy="3956690"/>
          </a:xfrm>
        </p:spPr>
        <p:txBody>
          <a:bodyPr anchor="ctr">
            <a:normAutofit/>
          </a:bodyPr>
          <a:lstStyle/>
          <a:p>
            <a:r>
              <a:rPr lang="en-GB" sz="6800" dirty="0">
                <a:solidFill>
                  <a:schemeClr val="bg1"/>
                </a:solidFill>
              </a:rPr>
              <a:t>Testing performed to assess Vent Disc </a:t>
            </a:r>
          </a:p>
        </p:txBody>
      </p:sp>
      <p:cxnSp>
        <p:nvCxnSpPr>
          <p:cNvPr id="11" name="Straight Connector 10">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25292"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25292"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38A2A45-7474-433F-AF5F-09F5CEDB96DD}"/>
              </a:ext>
            </a:extLst>
          </p:cNvPr>
          <p:cNvGraphicFramePr>
            <a:graphicFrameLocks noGrp="1"/>
          </p:cNvGraphicFramePr>
          <p:nvPr>
            <p:ph idx="1"/>
            <p:extLst>
              <p:ext uri="{D42A27DB-BD31-4B8C-83A1-F6EECF244321}">
                <p14:modId xmlns:p14="http://schemas.microsoft.com/office/powerpoint/2010/main" val="2338490996"/>
              </p:ext>
            </p:extLst>
          </p:nvPr>
        </p:nvGraphicFramePr>
        <p:xfrm>
          <a:off x="5728502" y="685800"/>
          <a:ext cx="5878512" cy="5486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Video 6">
            <a:hlinkClick r:id="" action="ppaction://media"/>
            <a:extLst>
              <a:ext uri="{FF2B5EF4-FFF2-40B4-BE49-F238E27FC236}">
                <a16:creationId xmlns:a16="http://schemas.microsoft.com/office/drawing/2014/main" id="{3CC606B3-F6DF-4A5A-A2D3-ED0550CF531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2147582" y="5462513"/>
            <a:ext cx="1839984" cy="1379989"/>
          </a:xfrm>
          <a:prstGeom prst="rect">
            <a:avLst/>
          </a:prstGeom>
        </p:spPr>
      </p:pic>
    </p:spTree>
    <p:extLst>
      <p:ext uri="{BB962C8B-B14F-4D97-AF65-F5344CB8AC3E}">
        <p14:creationId xmlns:p14="http://schemas.microsoft.com/office/powerpoint/2010/main" val="2664976826"/>
      </p:ext>
    </p:extLst>
  </p:cSld>
  <p:clrMapOvr>
    <a:masterClrMapping/>
  </p:clrMapOvr>
  <mc:AlternateContent xmlns:mc="http://schemas.openxmlformats.org/markup-compatibility/2006" xmlns:p14="http://schemas.microsoft.com/office/powerpoint/2010/main">
    <mc:Choice Requires="p14">
      <p:transition spd="slow" p14:dur="2000" advTm="18267"/>
    </mc:Choice>
    <mc:Fallback xmlns="">
      <p:transition spd="slow" advTm="182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0073C-47FF-450B-BAF3-3AE1FDECB4E2}"/>
              </a:ext>
            </a:extLst>
          </p:cNvPr>
          <p:cNvSpPr>
            <a:spLocks noGrp="1"/>
          </p:cNvSpPr>
          <p:nvPr>
            <p:ph type="title"/>
          </p:nvPr>
        </p:nvSpPr>
        <p:spPr>
          <a:xfrm>
            <a:off x="801099" y="1396289"/>
            <a:ext cx="4249006" cy="1325563"/>
          </a:xfrm>
        </p:spPr>
        <p:txBody>
          <a:bodyPr>
            <a:normAutofit/>
          </a:bodyPr>
          <a:lstStyle/>
          <a:p>
            <a:r>
              <a:rPr lang="en-GB" dirty="0"/>
              <a:t>Doming Effect </a:t>
            </a:r>
          </a:p>
        </p:txBody>
      </p:sp>
      <p:sp>
        <p:nvSpPr>
          <p:cNvPr id="3" name="Content Placeholder 2">
            <a:extLst>
              <a:ext uri="{FF2B5EF4-FFF2-40B4-BE49-F238E27FC236}">
                <a16:creationId xmlns:a16="http://schemas.microsoft.com/office/drawing/2014/main" id="{6ECEEF6E-9D04-46A7-9ED3-C89E482D6B07}"/>
              </a:ext>
            </a:extLst>
          </p:cNvPr>
          <p:cNvSpPr>
            <a:spLocks noGrp="1"/>
          </p:cNvSpPr>
          <p:nvPr>
            <p:ph idx="1"/>
          </p:nvPr>
        </p:nvSpPr>
        <p:spPr>
          <a:xfrm>
            <a:off x="805544" y="2871982"/>
            <a:ext cx="4245428" cy="3181684"/>
          </a:xfrm>
        </p:spPr>
        <p:txBody>
          <a:bodyPr anchor="t">
            <a:normAutofit fontScale="92500" lnSpcReduction="10000"/>
          </a:bodyPr>
          <a:lstStyle/>
          <a:p>
            <a:pPr>
              <a:spcAft>
                <a:spcPts val="800"/>
              </a:spcAft>
            </a:pPr>
            <a:r>
              <a:rPr lang="en-GB" sz="1800" dirty="0">
                <a:effectLst/>
                <a:latin typeface="Calibri" panose="020F0502020204030204" pitchFamily="34" charset="0"/>
                <a:ea typeface="Times New Roman" panose="02020603050405020304" pitchFamily="18" charset="0"/>
                <a:cs typeface="Calibri" panose="020F0502020204030204" pitchFamily="34" charset="0"/>
              </a:rPr>
              <a:t>The deformation of the Vent Disc due to the tightness of the fit is no worse than that recorded for the </a:t>
            </a:r>
            <a:r>
              <a:rPr lang="en-GB" sz="1800" dirty="0">
                <a:latin typeface="Calibri" panose="020F0502020204030204" pitchFamily="34" charset="0"/>
                <a:ea typeface="Times New Roman" panose="02020603050405020304" pitchFamily="18" charset="0"/>
                <a:cs typeface="Calibri" panose="020F0502020204030204" pitchFamily="34" charset="0"/>
              </a:rPr>
              <a:t>X</a:t>
            </a:r>
            <a:r>
              <a:rPr lang="en-GB" sz="1800" dirty="0">
                <a:effectLst/>
                <a:latin typeface="Calibri" panose="020F0502020204030204" pitchFamily="34" charset="0"/>
                <a:ea typeface="Times New Roman" panose="02020603050405020304" pitchFamily="18" charset="0"/>
                <a:cs typeface="Calibri" panose="020F0502020204030204" pitchFamily="34" charset="0"/>
              </a:rPr>
              <a:t>antar material. Vent Pressure Testing has confirmed that the Vent Discs are fit for purpose.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800" dirty="0">
                <a:effectLst/>
                <a:latin typeface="Calibri" panose="020F0502020204030204" pitchFamily="34" charset="0"/>
                <a:ea typeface="Times New Roman" panose="02020603050405020304" pitchFamily="18" charset="0"/>
                <a:cs typeface="Calibri" panose="020F0502020204030204" pitchFamily="34" charset="0"/>
              </a:rPr>
              <a:t>The larger the size of the vent disc diameter the greater the doming of the vent disc as shown on the right.</a:t>
            </a:r>
          </a:p>
          <a:p>
            <a:pPr>
              <a:spcAft>
                <a:spcPts val="800"/>
              </a:spcAft>
            </a:pPr>
            <a:r>
              <a:rPr lang="en-GB" sz="1800" dirty="0">
                <a:latin typeface="Calibri" panose="020F0502020204030204" pitchFamily="34" charset="0"/>
                <a:ea typeface="Times New Roman" panose="02020603050405020304" pitchFamily="18" charset="0"/>
                <a:cs typeface="Calibri" panose="020F0502020204030204" pitchFamily="34" charset="0"/>
              </a:rPr>
              <a:t>At the top there is an image showing the smallest vent disc diameter being assembled and at the bottom the largest vent disc diameter. </a:t>
            </a:r>
            <a:r>
              <a:rPr lang="en-GB" sz="18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p>
        </p:txBody>
      </p:sp>
      <p:sp>
        <p:nvSpPr>
          <p:cNvPr id="10" name="Freeform: Shape 9">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2201213B-2758-4C7F-9975-267482732D4C}"/>
              </a:ext>
            </a:extLst>
          </p:cNvPr>
          <p:cNvPicPr/>
          <p:nvPr/>
        </p:nvPicPr>
        <p:blipFill rotWithShape="1">
          <a:blip r:embed="rId4" cstate="print">
            <a:extLst>
              <a:ext uri="{28A0092B-C50C-407E-A947-70E740481C1C}">
                <a14:useLocalDpi xmlns:a14="http://schemas.microsoft.com/office/drawing/2010/main" val="0"/>
              </a:ext>
            </a:extLst>
          </a:blip>
          <a:srcRect t="10820" b="5997"/>
          <a:stretch/>
        </p:blipFill>
        <p:spPr bwMode="auto">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53640926-AAD7-44D8-BBD7-CCE9431645EC}">
              <a14:shadowObscured xmlns:a14="http://schemas.microsoft.com/office/drawing/2010/main"/>
            </a:ext>
          </a:extLst>
        </p:spPr>
      </p:pic>
      <p:sp>
        <p:nvSpPr>
          <p:cNvPr id="12" name="Freeform: Shape 11">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7BF555A5-3B9D-40CD-83B6-4254115A980C}"/>
              </a:ext>
            </a:extLst>
          </p:cNvPr>
          <p:cNvPicPr/>
          <p:nvPr/>
        </p:nvPicPr>
        <p:blipFill rotWithShape="1">
          <a:blip r:embed="rId5" cstate="print">
            <a:extLst>
              <a:ext uri="{28A0092B-C50C-407E-A947-70E740481C1C}">
                <a14:useLocalDpi xmlns:a14="http://schemas.microsoft.com/office/drawing/2010/main" val="0"/>
              </a:ext>
            </a:extLst>
          </a:blip>
          <a:srcRect l="6966" r="17675"/>
          <a:stretch/>
        </p:blipFill>
        <p:spPr bwMode="auto">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53640926-AAD7-44D8-BBD7-CCE9431645EC}">
              <a14:shadowObscured xmlns:a14="http://schemas.microsoft.com/office/drawing/2010/main"/>
            </a:ext>
          </a:extLst>
        </p:spPr>
      </p:pic>
      <p:pic>
        <p:nvPicPr>
          <p:cNvPr id="7" name="Media7">
            <a:hlinkClick r:id="" action="ppaction://media"/>
            <a:extLst>
              <a:ext uri="{FF2B5EF4-FFF2-40B4-BE49-F238E27FC236}">
                <a16:creationId xmlns:a16="http://schemas.microsoft.com/office/drawing/2014/main" id="{4B602A3E-25B4-4427-8767-F10EA536A9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2075" y="92075"/>
            <a:ext cx="609600" cy="609600"/>
          </a:xfrm>
          <a:prstGeom prst="rect">
            <a:avLst/>
          </a:prstGeom>
        </p:spPr>
      </p:pic>
    </p:spTree>
    <p:extLst>
      <p:ext uri="{BB962C8B-B14F-4D97-AF65-F5344CB8AC3E}">
        <p14:creationId xmlns:p14="http://schemas.microsoft.com/office/powerpoint/2010/main" val="399853599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5079"/>
    </mc:Choice>
    <mc:Fallback xmlns="">
      <p:transition spd="slow" advTm="4507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11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5" name="Rectangle 18">
            <a:extLst>
              <a:ext uri="{FF2B5EF4-FFF2-40B4-BE49-F238E27FC236}">
                <a16:creationId xmlns:a16="http://schemas.microsoft.com/office/drawing/2014/main" id="{2032B1E8-BC40-4380-97A6-14C0320AE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0">
            <a:extLst>
              <a:ext uri="{FF2B5EF4-FFF2-40B4-BE49-F238E27FC236}">
                <a16:creationId xmlns:a16="http://schemas.microsoft.com/office/drawing/2014/main" id="{82BEABD9-E1ED-49C7-8734-5494C88E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CEC935-A2E7-4516-91F6-2FBB2E785995}"/>
              </a:ext>
            </a:extLst>
          </p:cNvPr>
          <p:cNvSpPr>
            <a:spLocks noGrp="1"/>
          </p:cNvSpPr>
          <p:nvPr>
            <p:ph type="title"/>
          </p:nvPr>
        </p:nvSpPr>
        <p:spPr>
          <a:xfrm>
            <a:off x="841248" y="5010912"/>
            <a:ext cx="2889504" cy="1344168"/>
          </a:xfrm>
        </p:spPr>
        <p:txBody>
          <a:bodyPr vert="horz" lIns="91440" tIns="45720" rIns="91440" bIns="45720" rtlCol="0" anchor="ctr">
            <a:normAutofit/>
          </a:bodyPr>
          <a:lstStyle/>
          <a:p>
            <a:r>
              <a:rPr lang="en-US" sz="2600" dirty="0">
                <a:solidFill>
                  <a:schemeClr val="bg1"/>
                </a:solidFill>
              </a:rPr>
              <a:t>Vent Disc Seating Position </a:t>
            </a:r>
          </a:p>
        </p:txBody>
      </p:sp>
      <p:pic>
        <p:nvPicPr>
          <p:cNvPr id="9" name="Picture 8">
            <a:extLst>
              <a:ext uri="{FF2B5EF4-FFF2-40B4-BE49-F238E27FC236}">
                <a16:creationId xmlns:a16="http://schemas.microsoft.com/office/drawing/2014/main" id="{E93E9249-BE7C-435E-938B-265F70C4A60E}"/>
              </a:ext>
            </a:extLst>
          </p:cNvPr>
          <p:cNvPicPr/>
          <p:nvPr/>
        </p:nvPicPr>
        <p:blipFill rotWithShape="1">
          <a:blip r:embed="rId4" cstate="print">
            <a:extLst>
              <a:ext uri="{28A0092B-C50C-407E-A947-70E740481C1C}">
                <a14:useLocalDpi xmlns:a14="http://schemas.microsoft.com/office/drawing/2010/main" val="0"/>
              </a:ext>
            </a:extLst>
          </a:blip>
          <a:srcRect l="21147" t="13137" r="11469" b="15513"/>
          <a:stretch/>
        </p:blipFill>
        <p:spPr bwMode="auto">
          <a:xfrm>
            <a:off x="737998" y="424328"/>
            <a:ext cx="5004054" cy="3973936"/>
          </a:xfrm>
          <a:prstGeom prst="rect">
            <a:avLst/>
          </a:prstGeom>
          <a:noFill/>
          <a:extLst>
            <a:ext uri="{53640926-AAD7-44D8-BBD7-CCE9431645EC}">
              <a14:shadowObscured xmlns:a14="http://schemas.microsoft.com/office/drawing/2010/main"/>
            </a:ext>
          </a:extLst>
        </p:spPr>
      </p:pic>
      <p:cxnSp>
        <p:nvCxnSpPr>
          <p:cNvPr id="27" name="Straight Connector 22">
            <a:extLst>
              <a:ext uri="{FF2B5EF4-FFF2-40B4-BE49-F238E27FC236}">
                <a16:creationId xmlns:a16="http://schemas.microsoft.com/office/drawing/2014/main" id="{17341211-05E5-4FDD-98B1-F551CD0EAE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9512"/>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5" name="Rectangle 1">
            <a:extLst>
              <a:ext uri="{FF2B5EF4-FFF2-40B4-BE49-F238E27FC236}">
                <a16:creationId xmlns:a16="http://schemas.microsoft.com/office/drawing/2014/main" id="{B494455F-7C08-471E-8AB7-130ACF469F51}"/>
              </a:ext>
            </a:extLst>
          </p:cNvPr>
          <p:cNvSpPr>
            <a:spLocks noChangeArrowheads="1"/>
          </p:cNvSpPr>
          <p:nvPr/>
        </p:nvSpPr>
        <p:spPr bwMode="auto">
          <a:xfrm>
            <a:off x="4379976" y="5010912"/>
            <a:ext cx="6976872" cy="134416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solidFill>
                  <a:schemeClr val="bg1"/>
                </a:solidFill>
                <a:effectLst/>
              </a:rPr>
              <a:t>As shown by the results above the varying heights of the Vent Disc does affect the venting pressure value with the largest decrease between the 1.5mm and 1.0mm spacers and the smallest decrease between the 0.5mm and 0.25mm spacers. Below is a table showing the highest-pressure value for each spacer size. </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700" b="0" i="0" u="none" strike="noStrike" cap="none" normalizeH="0" baseline="0" dirty="0">
              <a:ln>
                <a:noFill/>
              </a:ln>
              <a:solidFill>
                <a:schemeClr val="bg1"/>
              </a:solidFill>
              <a:effectLst/>
            </a:endParaRPr>
          </a:p>
        </p:txBody>
      </p:sp>
      <p:graphicFrame>
        <p:nvGraphicFramePr>
          <p:cNvPr id="4" name="Content Placeholder 3">
            <a:extLst>
              <a:ext uri="{FF2B5EF4-FFF2-40B4-BE49-F238E27FC236}">
                <a16:creationId xmlns:a16="http://schemas.microsoft.com/office/drawing/2014/main" id="{E1B95E6F-0469-4122-A9E1-9738B32B51B5}"/>
              </a:ext>
            </a:extLst>
          </p:cNvPr>
          <p:cNvGraphicFramePr>
            <a:graphicFrameLocks noGrp="1"/>
          </p:cNvGraphicFramePr>
          <p:nvPr>
            <p:ph idx="1"/>
            <p:extLst>
              <p:ext uri="{D42A27DB-BD31-4B8C-83A1-F6EECF244321}">
                <p14:modId xmlns:p14="http://schemas.microsoft.com/office/powerpoint/2010/main" val="1814187272"/>
              </p:ext>
            </p:extLst>
          </p:nvPr>
        </p:nvGraphicFramePr>
        <p:xfrm>
          <a:off x="6489039" y="424328"/>
          <a:ext cx="4925872" cy="3973940"/>
        </p:xfrm>
        <a:graphic>
          <a:graphicData uri="http://schemas.openxmlformats.org/drawingml/2006/table">
            <a:tbl>
              <a:tblPr firstRow="1" firstCol="1" bandRow="1">
                <a:noFill/>
                <a:tableStyleId>{5C22544A-7EE6-4342-B048-85BDC9FD1C3A}</a:tableStyleId>
              </a:tblPr>
              <a:tblGrid>
                <a:gridCol w="2264430">
                  <a:extLst>
                    <a:ext uri="{9D8B030D-6E8A-4147-A177-3AD203B41FA5}">
                      <a16:colId xmlns:a16="http://schemas.microsoft.com/office/drawing/2014/main" val="3056068900"/>
                    </a:ext>
                  </a:extLst>
                </a:gridCol>
                <a:gridCol w="2661442">
                  <a:extLst>
                    <a:ext uri="{9D8B030D-6E8A-4147-A177-3AD203B41FA5}">
                      <a16:colId xmlns:a16="http://schemas.microsoft.com/office/drawing/2014/main" val="2053338138"/>
                    </a:ext>
                  </a:extLst>
                </a:gridCol>
              </a:tblGrid>
              <a:tr h="1075005">
                <a:tc>
                  <a:txBody>
                    <a:bodyPr/>
                    <a:lstStyle/>
                    <a:p>
                      <a:pPr algn="ctr">
                        <a:lnSpc>
                          <a:spcPct val="107000"/>
                        </a:lnSpc>
                        <a:spcAft>
                          <a:spcPts val="800"/>
                        </a:spcAft>
                      </a:pPr>
                      <a:r>
                        <a:rPr lang="en-GB" sz="2500" b="1" cap="none" spc="0" dirty="0">
                          <a:solidFill>
                            <a:schemeClr val="tx1"/>
                          </a:solidFill>
                          <a:effectLst/>
                        </a:rPr>
                        <a:t>Spacer Size (mm)</a:t>
                      </a:r>
                      <a:endParaRPr lang="en-GB" sz="25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8206" marR="224512" marT="28059" marB="210441" anchor="b">
                    <a:lnL w="12700" cmpd="sng">
                      <a:noFill/>
                    </a:lnL>
                    <a:lnR w="12700" cmpd="sng">
                      <a:noFill/>
                    </a:lnR>
                    <a:lnT w="9525" cap="flat" cmpd="sng" algn="ctr">
                      <a:noFill/>
                      <a:prstDash val="solid"/>
                    </a:lnT>
                    <a:lnB w="38100" cmpd="sng">
                      <a:noFill/>
                    </a:lnB>
                    <a:noFill/>
                  </a:tcPr>
                </a:tc>
                <a:tc>
                  <a:txBody>
                    <a:bodyPr/>
                    <a:lstStyle/>
                    <a:p>
                      <a:pPr algn="ctr">
                        <a:lnSpc>
                          <a:spcPct val="107000"/>
                        </a:lnSpc>
                        <a:spcAft>
                          <a:spcPts val="800"/>
                        </a:spcAft>
                      </a:pPr>
                      <a:r>
                        <a:rPr lang="en-GB" sz="2500" b="1" cap="none" spc="0" dirty="0">
                          <a:solidFill>
                            <a:schemeClr val="tx1"/>
                          </a:solidFill>
                          <a:effectLst/>
                        </a:rPr>
                        <a:t>Pressure Peak Value (PSI)</a:t>
                      </a:r>
                      <a:endParaRPr lang="en-GB" sz="25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8206" marR="224512" marT="28059" marB="210441"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3227016378"/>
                  </a:ext>
                </a:extLst>
              </a:tr>
              <a:tr h="579787">
                <a:tc>
                  <a:txBody>
                    <a:bodyPr/>
                    <a:lstStyle/>
                    <a:p>
                      <a:pPr algn="ctr">
                        <a:lnSpc>
                          <a:spcPct val="107000"/>
                        </a:lnSpc>
                        <a:spcAft>
                          <a:spcPts val="800"/>
                        </a:spcAft>
                      </a:pPr>
                      <a:r>
                        <a:rPr lang="en-GB" sz="1800" b="1" cap="none" spc="0" dirty="0">
                          <a:solidFill>
                            <a:schemeClr val="tx1"/>
                          </a:solidFill>
                          <a:effectLst/>
                        </a:rPr>
                        <a:t>1.50</a:t>
                      </a:r>
                      <a:endParaRPr lang="en-GB" sz="18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8206" marR="224512" marT="28059" marB="210441" anchor="ctr">
                    <a:lnL w="9525" cap="flat" cmpd="sng" algn="ctr">
                      <a:solidFill>
                        <a:schemeClr val="tx1"/>
                      </a:solidFill>
                      <a:prstDash val="solid"/>
                    </a:lnL>
                    <a:lnR w="12700" cmpd="sng">
                      <a:noFill/>
                      <a:prstDash val="solid"/>
                    </a:lnR>
                    <a:lnT w="38100" cmpd="sng">
                      <a:noFill/>
                    </a:lnT>
                    <a:lnB w="9525" cap="flat" cmpd="sng" algn="ctr">
                      <a:noFill/>
                      <a:prstDash val="solid"/>
                    </a:lnB>
                    <a:noFill/>
                  </a:tcPr>
                </a:tc>
                <a:tc>
                  <a:txBody>
                    <a:bodyPr/>
                    <a:lstStyle/>
                    <a:p>
                      <a:pPr algn="ctr">
                        <a:lnSpc>
                          <a:spcPct val="107000"/>
                        </a:lnSpc>
                        <a:spcAft>
                          <a:spcPts val="800"/>
                        </a:spcAft>
                      </a:pPr>
                      <a:r>
                        <a:rPr lang="en-GB" sz="1800" cap="none" spc="0" dirty="0">
                          <a:solidFill>
                            <a:schemeClr val="tx1"/>
                          </a:solidFill>
                          <a:effectLst/>
                        </a:rPr>
                        <a:t>2.06</a:t>
                      </a:r>
                      <a:endParaRPr lang="en-GB" sz="18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8206" marR="224512" marT="28059" marB="210441" anchor="ctr">
                    <a:lnL w="12700" cmpd="sng">
                      <a:noFill/>
                      <a:prstDash val="solid"/>
                    </a:lnL>
                    <a:lnR w="12700" cmpd="sng">
                      <a:noFill/>
                      <a:prstDash val="solid"/>
                    </a:lnR>
                    <a:lnT w="38100" cmpd="sng">
                      <a:noFill/>
                    </a:lnT>
                    <a:lnB w="9525" cap="flat" cmpd="sng" algn="ctr">
                      <a:noFill/>
                      <a:prstDash val="solid"/>
                    </a:lnB>
                    <a:noFill/>
                  </a:tcPr>
                </a:tc>
                <a:extLst>
                  <a:ext uri="{0D108BD9-81ED-4DB2-BD59-A6C34878D82A}">
                    <a16:rowId xmlns:a16="http://schemas.microsoft.com/office/drawing/2014/main" val="3162124034"/>
                  </a:ext>
                </a:extLst>
              </a:tr>
              <a:tr h="579787">
                <a:tc>
                  <a:txBody>
                    <a:bodyPr/>
                    <a:lstStyle/>
                    <a:p>
                      <a:pPr algn="ctr">
                        <a:lnSpc>
                          <a:spcPct val="107000"/>
                        </a:lnSpc>
                        <a:spcAft>
                          <a:spcPts val="800"/>
                        </a:spcAft>
                      </a:pPr>
                      <a:r>
                        <a:rPr lang="en-GB" sz="1800" b="1" cap="none" spc="0" dirty="0">
                          <a:solidFill>
                            <a:schemeClr val="tx1"/>
                          </a:solidFill>
                          <a:effectLst/>
                        </a:rPr>
                        <a:t>1.00</a:t>
                      </a:r>
                      <a:endParaRPr lang="en-GB" sz="18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8206" marR="224512" marT="28059" marB="210441" anchor="ctr">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lnSpc>
                          <a:spcPct val="107000"/>
                        </a:lnSpc>
                        <a:spcAft>
                          <a:spcPts val="800"/>
                        </a:spcAft>
                      </a:pPr>
                      <a:r>
                        <a:rPr lang="en-GB" sz="1800" cap="none" spc="0" dirty="0">
                          <a:solidFill>
                            <a:schemeClr val="tx1"/>
                          </a:solidFill>
                          <a:effectLst/>
                        </a:rPr>
                        <a:t>2.26</a:t>
                      </a:r>
                      <a:endParaRPr lang="en-GB" sz="18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8206" marR="224512" marT="28059" marB="210441"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318261964"/>
                  </a:ext>
                </a:extLst>
              </a:tr>
              <a:tr h="579787">
                <a:tc>
                  <a:txBody>
                    <a:bodyPr/>
                    <a:lstStyle/>
                    <a:p>
                      <a:pPr algn="ctr">
                        <a:lnSpc>
                          <a:spcPct val="107000"/>
                        </a:lnSpc>
                        <a:spcAft>
                          <a:spcPts val="800"/>
                        </a:spcAft>
                      </a:pPr>
                      <a:r>
                        <a:rPr lang="en-GB" sz="1800" b="1" cap="none" spc="0" dirty="0">
                          <a:solidFill>
                            <a:schemeClr val="tx1"/>
                          </a:solidFill>
                          <a:effectLst/>
                        </a:rPr>
                        <a:t>0.50</a:t>
                      </a:r>
                      <a:endParaRPr lang="en-GB" sz="18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8206" marR="224512" marT="28059" marB="210441" anchor="ctr">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ctr">
                        <a:lnSpc>
                          <a:spcPct val="107000"/>
                        </a:lnSpc>
                        <a:spcAft>
                          <a:spcPts val="800"/>
                        </a:spcAft>
                      </a:pPr>
                      <a:r>
                        <a:rPr lang="en-GB" sz="1800" cap="none" spc="0" dirty="0">
                          <a:solidFill>
                            <a:schemeClr val="tx1"/>
                          </a:solidFill>
                          <a:effectLst/>
                        </a:rPr>
                        <a:t>2.34</a:t>
                      </a:r>
                      <a:endParaRPr lang="en-GB" sz="18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8206" marR="224512" marT="28059" marB="210441" anchor="ctr">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2499343273"/>
                  </a:ext>
                </a:extLst>
              </a:tr>
              <a:tr h="579787">
                <a:tc>
                  <a:txBody>
                    <a:bodyPr/>
                    <a:lstStyle/>
                    <a:p>
                      <a:pPr algn="ctr">
                        <a:lnSpc>
                          <a:spcPct val="107000"/>
                        </a:lnSpc>
                        <a:spcAft>
                          <a:spcPts val="800"/>
                        </a:spcAft>
                      </a:pPr>
                      <a:r>
                        <a:rPr lang="en-GB" sz="1800" b="1" cap="none" spc="0" dirty="0">
                          <a:solidFill>
                            <a:schemeClr val="tx1"/>
                          </a:solidFill>
                          <a:effectLst/>
                        </a:rPr>
                        <a:t>0.25</a:t>
                      </a:r>
                      <a:endParaRPr lang="en-GB" sz="18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8206" marR="224512" marT="28059" marB="210441" anchor="ctr">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lnSpc>
                          <a:spcPct val="107000"/>
                        </a:lnSpc>
                        <a:spcAft>
                          <a:spcPts val="800"/>
                        </a:spcAft>
                      </a:pPr>
                      <a:r>
                        <a:rPr lang="en-GB" sz="1800" cap="none" spc="0" dirty="0">
                          <a:solidFill>
                            <a:schemeClr val="tx1"/>
                          </a:solidFill>
                          <a:effectLst/>
                        </a:rPr>
                        <a:t>2.40</a:t>
                      </a:r>
                      <a:endParaRPr lang="en-GB" sz="18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8206" marR="224512" marT="28059" marB="210441"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4293493062"/>
                  </a:ext>
                </a:extLst>
              </a:tr>
              <a:tr h="579787">
                <a:tc>
                  <a:txBody>
                    <a:bodyPr/>
                    <a:lstStyle/>
                    <a:p>
                      <a:pPr algn="ctr">
                        <a:lnSpc>
                          <a:spcPct val="107000"/>
                        </a:lnSpc>
                        <a:spcAft>
                          <a:spcPts val="800"/>
                        </a:spcAft>
                      </a:pPr>
                      <a:r>
                        <a:rPr lang="en-GB" sz="1800" b="1" cap="none" spc="0" dirty="0">
                          <a:solidFill>
                            <a:schemeClr val="tx1"/>
                          </a:solidFill>
                          <a:effectLst/>
                        </a:rPr>
                        <a:t>0.00</a:t>
                      </a:r>
                      <a:endParaRPr lang="en-GB" sz="18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8206" marR="224512" marT="28059" marB="210441" anchor="ctr">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gn="ctr">
                        <a:lnSpc>
                          <a:spcPct val="107000"/>
                        </a:lnSpc>
                        <a:spcAft>
                          <a:spcPts val="800"/>
                        </a:spcAft>
                      </a:pPr>
                      <a:r>
                        <a:rPr lang="en-GB" sz="1800" cap="none" spc="0" dirty="0">
                          <a:solidFill>
                            <a:schemeClr val="tx1"/>
                          </a:solidFill>
                          <a:effectLst/>
                        </a:rPr>
                        <a:t>2.52</a:t>
                      </a:r>
                      <a:endParaRPr lang="en-GB" sz="18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8206" marR="224512" marT="28059" marB="21044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672612339"/>
                  </a:ext>
                </a:extLst>
              </a:tr>
            </a:tbl>
          </a:graphicData>
        </a:graphic>
      </p:graphicFrame>
      <p:pic>
        <p:nvPicPr>
          <p:cNvPr id="3" name="Media8">
            <a:hlinkClick r:id="" action="ppaction://media"/>
            <a:extLst>
              <a:ext uri="{FF2B5EF4-FFF2-40B4-BE49-F238E27FC236}">
                <a16:creationId xmlns:a16="http://schemas.microsoft.com/office/drawing/2014/main" id="{F2FD3659-A608-41EC-9BBA-7673B76AAE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2075" y="92075"/>
            <a:ext cx="609600" cy="609600"/>
          </a:xfrm>
          <a:prstGeom prst="rect">
            <a:avLst/>
          </a:prstGeom>
        </p:spPr>
      </p:pic>
    </p:spTree>
    <p:extLst>
      <p:ext uri="{BB962C8B-B14F-4D97-AF65-F5344CB8AC3E}">
        <p14:creationId xmlns:p14="http://schemas.microsoft.com/office/powerpoint/2010/main" val="159032678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1534"/>
    </mc:Choice>
    <mc:Fallback xmlns="">
      <p:transition spd="slow" advTm="5153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56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F7D7B2D-49D4-426F-AC94-4A6121089006}"/>
              </a:ext>
            </a:extLst>
          </p:cNvPr>
          <p:cNvSpPr>
            <a:spLocks noGrp="1"/>
          </p:cNvSpPr>
          <p:nvPr>
            <p:ph type="title"/>
          </p:nvPr>
        </p:nvSpPr>
        <p:spPr>
          <a:xfrm>
            <a:off x="833002" y="448253"/>
            <a:ext cx="10520702" cy="1325563"/>
          </a:xfrm>
        </p:spPr>
        <p:txBody>
          <a:bodyPr>
            <a:normAutofit/>
          </a:bodyPr>
          <a:lstStyle/>
          <a:p>
            <a:r>
              <a:rPr lang="en-GB" dirty="0"/>
              <a:t>Vent Plug Pressure Test </a:t>
            </a:r>
          </a:p>
        </p:txBody>
      </p:sp>
      <p:sp>
        <p:nvSpPr>
          <p:cNvPr id="3" name="Content Placeholder 2">
            <a:extLst>
              <a:ext uri="{FF2B5EF4-FFF2-40B4-BE49-F238E27FC236}">
                <a16:creationId xmlns:a16="http://schemas.microsoft.com/office/drawing/2014/main" id="{7187C332-2C5D-4277-AA37-6FDD8484E668}"/>
              </a:ext>
            </a:extLst>
          </p:cNvPr>
          <p:cNvSpPr>
            <a:spLocks noGrp="1"/>
          </p:cNvSpPr>
          <p:nvPr>
            <p:ph idx="1"/>
          </p:nvPr>
        </p:nvSpPr>
        <p:spPr>
          <a:xfrm>
            <a:off x="838200" y="2191807"/>
            <a:ext cx="4936067" cy="3985155"/>
          </a:xfrm>
        </p:spPr>
        <p:txBody>
          <a:bodyPr>
            <a:normAutofit/>
          </a:bodyPr>
          <a:lstStyle/>
          <a:p>
            <a:r>
              <a:rPr lang="en-GB" sz="2000" dirty="0">
                <a:effectLst/>
                <a:latin typeface="Calibri" panose="020F0502020204030204" pitchFamily="34" charset="0"/>
                <a:ea typeface="Calibri" panose="020F0502020204030204" pitchFamily="34" charset="0"/>
                <a:cs typeface="Calibri" panose="020F0502020204030204" pitchFamily="34" charset="0"/>
              </a:rPr>
              <a:t>Vent Discs were assembled into sample Lids (including corresponding Vyon Disc and Vent Plug)</a:t>
            </a:r>
            <a:r>
              <a:rPr lang="en-GB" sz="2000" dirty="0">
                <a:effectLst/>
                <a:latin typeface="Calibri" panose="020F0502020204030204" pitchFamily="34" charset="0"/>
                <a:ea typeface="Times New Roman" panose="02020603050405020304" pitchFamily="18" charset="0"/>
                <a:cs typeface="Calibri" panose="020F0502020204030204" pitchFamily="34" charset="0"/>
              </a:rPr>
              <a:t>. The assembly was then secured to the test jig as shown in the photograph below. The air flow was set and once the venting pressure was achieved the air flow was cut-off. The pressure was then allowed to decay for 5 minutes. The tightest and loosest fit of the LG PC/ABS material was tested and repeated 3 times using the same vyon disc and vent plug.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pic>
        <p:nvPicPr>
          <p:cNvPr id="5" name="Picture 4">
            <a:extLst>
              <a:ext uri="{FF2B5EF4-FFF2-40B4-BE49-F238E27FC236}">
                <a16:creationId xmlns:a16="http://schemas.microsoft.com/office/drawing/2014/main" id="{A6D144F7-E0D2-4276-8422-CDBFDB751B48}"/>
              </a:ext>
            </a:extLst>
          </p:cNvPr>
          <p:cNvPicPr>
            <a:picLocks noChangeAspect="1"/>
          </p:cNvPicPr>
          <p:nvPr/>
        </p:nvPicPr>
        <p:blipFill rotWithShape="1">
          <a:blip r:embed="rId4"/>
          <a:srcRect l="31750" t="50000" r="32500" b="21777"/>
          <a:stretch/>
        </p:blipFill>
        <p:spPr>
          <a:xfrm>
            <a:off x="6417734" y="3088433"/>
            <a:ext cx="4935970" cy="2191903"/>
          </a:xfrm>
          <a:prstGeom prst="rect">
            <a:avLst/>
          </a:prstGeom>
        </p:spPr>
      </p:pic>
      <p:pic>
        <p:nvPicPr>
          <p:cNvPr id="6" name="Media10">
            <a:hlinkClick r:id="" action="ppaction://media"/>
            <a:extLst>
              <a:ext uri="{FF2B5EF4-FFF2-40B4-BE49-F238E27FC236}">
                <a16:creationId xmlns:a16="http://schemas.microsoft.com/office/drawing/2014/main" id="{92151342-3D44-4BC6-93AA-25750310A71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2075" y="92075"/>
            <a:ext cx="609600" cy="609600"/>
          </a:xfrm>
          <a:prstGeom prst="rect">
            <a:avLst/>
          </a:prstGeom>
        </p:spPr>
      </p:pic>
    </p:spTree>
    <p:extLst>
      <p:ext uri="{BB962C8B-B14F-4D97-AF65-F5344CB8AC3E}">
        <p14:creationId xmlns:p14="http://schemas.microsoft.com/office/powerpoint/2010/main" val="3678272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2185"/>
    </mc:Choice>
    <mc:Fallback xmlns="">
      <p:transition spd="slow" advTm="2218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17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39286B-772E-4B31-95F0-33484AFAA6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E801AB-EFC7-4BB9-BD0D-946E5B440F81}"/>
              </a:ext>
            </a:extLst>
          </p:cNvPr>
          <p:cNvSpPr>
            <a:spLocks noGrp="1"/>
          </p:cNvSpPr>
          <p:nvPr>
            <p:ph type="title"/>
          </p:nvPr>
        </p:nvSpPr>
        <p:spPr>
          <a:xfrm>
            <a:off x="841248" y="713232"/>
            <a:ext cx="5810564" cy="1197864"/>
          </a:xfrm>
        </p:spPr>
        <p:txBody>
          <a:bodyPr anchor="ctr">
            <a:normAutofit/>
          </a:bodyPr>
          <a:lstStyle/>
          <a:p>
            <a:r>
              <a:rPr lang="en-GB" dirty="0"/>
              <a:t>Vent Plug Retention Test </a:t>
            </a:r>
          </a:p>
        </p:txBody>
      </p:sp>
      <p:cxnSp>
        <p:nvCxnSpPr>
          <p:cNvPr id="12" name="Straight Connector 11">
            <a:extLst>
              <a:ext uri="{FF2B5EF4-FFF2-40B4-BE49-F238E27FC236}">
                <a16:creationId xmlns:a16="http://schemas.microsoft.com/office/drawing/2014/main" id="{B2E2B165-FEB0-4AB6-BA83-CAA1677EE2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5488" y="831087"/>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3279404-897E-4EEB-894B-053AA93018D9}"/>
              </a:ext>
            </a:extLst>
          </p:cNvPr>
          <p:cNvSpPr>
            <a:spLocks noGrp="1"/>
          </p:cNvSpPr>
          <p:nvPr>
            <p:ph idx="1"/>
          </p:nvPr>
        </p:nvSpPr>
        <p:spPr>
          <a:xfrm>
            <a:off x="841248" y="2048256"/>
            <a:ext cx="5810564" cy="4123944"/>
          </a:xfrm>
        </p:spPr>
        <p:txBody>
          <a:bodyPr anchor="t">
            <a:normAutofit/>
          </a:bodyPr>
          <a:lstStyle/>
          <a:p>
            <a:r>
              <a:rPr lang="en-GB" sz="2200" dirty="0">
                <a:effectLst/>
                <a:latin typeface="Calibri" panose="020F0502020204030204" pitchFamily="34" charset="0"/>
                <a:ea typeface="Calibri" panose="020F0502020204030204" pitchFamily="34" charset="0"/>
              </a:rPr>
              <a:t>Vent Discs were assembled into a sample Lid moulding (including corresponding Vyon Disc and Vent Valve); a pressure of 12psi was applied to each Vent Valve at temperatures of +20°C, -30ºC &amp; +55ºC. Sample was soaked at each temperature for a period of 24 hours prior to applying pressure.</a:t>
            </a:r>
          </a:p>
          <a:p>
            <a:r>
              <a:rPr lang="en-GB" sz="2200" dirty="0">
                <a:effectLst/>
                <a:latin typeface="Calibri" panose="020F0502020204030204" pitchFamily="34" charset="0"/>
                <a:ea typeface="Calibri" panose="020F0502020204030204" pitchFamily="34" charset="0"/>
              </a:rPr>
              <a:t>The tightest and loosest fit for both colours were assessed.</a:t>
            </a:r>
            <a:endParaRPr lang="en-GB" sz="2200" dirty="0"/>
          </a:p>
        </p:txBody>
      </p:sp>
      <p:pic>
        <p:nvPicPr>
          <p:cNvPr id="5" name="Picture 4">
            <a:extLst>
              <a:ext uri="{FF2B5EF4-FFF2-40B4-BE49-F238E27FC236}">
                <a16:creationId xmlns:a16="http://schemas.microsoft.com/office/drawing/2014/main" id="{478633BA-B031-4CBE-BEBD-0AFB27EE9E51}"/>
              </a:ext>
            </a:extLst>
          </p:cNvPr>
          <p:cNvPicPr/>
          <p:nvPr/>
        </p:nvPicPr>
        <p:blipFill rotWithShape="1">
          <a:blip r:embed="rId4" cstate="print">
            <a:extLst>
              <a:ext uri="{28A0092B-C50C-407E-A947-70E740481C1C}">
                <a14:useLocalDpi xmlns:a14="http://schemas.microsoft.com/office/drawing/2010/main" val="0"/>
              </a:ext>
            </a:extLst>
          </a:blip>
          <a:srcRect l="10556" t="50604" b="16242"/>
          <a:stretch/>
        </p:blipFill>
        <p:spPr bwMode="auto">
          <a:xfrm>
            <a:off x="7380939" y="768089"/>
            <a:ext cx="4161236" cy="2056578"/>
          </a:xfrm>
          <a:prstGeom prst="rect">
            <a:avLst/>
          </a:prstGeom>
          <a:noFill/>
          <a:extLst>
            <a:ext uri="{53640926-AAD7-44D8-BBD7-CCE9431645EC}">
              <a14:shadowObscured xmlns:a14="http://schemas.microsoft.com/office/drawing/2010/main"/>
            </a:ext>
          </a:extLst>
        </p:spPr>
      </p:pic>
      <p:pic>
        <p:nvPicPr>
          <p:cNvPr id="4" name="Picture 3">
            <a:extLst>
              <a:ext uri="{FF2B5EF4-FFF2-40B4-BE49-F238E27FC236}">
                <a16:creationId xmlns:a16="http://schemas.microsoft.com/office/drawing/2014/main" id="{3F5216CF-8CCC-4E0D-9189-382FC00DB2DD}"/>
              </a:ext>
            </a:extLst>
          </p:cNvPr>
          <p:cNvPicPr/>
          <p:nvPr/>
        </p:nvPicPr>
        <p:blipFill rotWithShape="1">
          <a:blip r:embed="rId5" cstate="print">
            <a:extLst>
              <a:ext uri="{28A0092B-C50C-407E-A947-70E740481C1C}">
                <a14:useLocalDpi xmlns:a14="http://schemas.microsoft.com/office/drawing/2010/main" val="0"/>
              </a:ext>
            </a:extLst>
          </a:blip>
          <a:srcRect l="10019" t="17047" r="-1" b="49363"/>
          <a:stretch/>
        </p:blipFill>
        <p:spPr bwMode="auto">
          <a:xfrm>
            <a:off x="7380939" y="3001191"/>
            <a:ext cx="4161236" cy="2064285"/>
          </a:xfrm>
          <a:prstGeom prst="rect">
            <a:avLst/>
          </a:prstGeom>
          <a:noFill/>
          <a:extLst>
            <a:ext uri="{53640926-AAD7-44D8-BBD7-CCE9431645EC}">
              <a14:shadowObscured xmlns:a14="http://schemas.microsoft.com/office/drawing/2010/main"/>
            </a:ext>
          </a:extLst>
        </p:spPr>
      </p:pic>
      <p:pic>
        <p:nvPicPr>
          <p:cNvPr id="6" name="Media9">
            <a:hlinkClick r:id="" action="ppaction://media"/>
            <a:extLst>
              <a:ext uri="{FF2B5EF4-FFF2-40B4-BE49-F238E27FC236}">
                <a16:creationId xmlns:a16="http://schemas.microsoft.com/office/drawing/2014/main" id="{890BF3FC-E59E-425B-B0E3-0EA56EFB5BE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2075" y="92075"/>
            <a:ext cx="609600" cy="609600"/>
          </a:xfrm>
          <a:prstGeom prst="rect">
            <a:avLst/>
          </a:prstGeom>
        </p:spPr>
      </p:pic>
    </p:spTree>
    <p:extLst>
      <p:ext uri="{BB962C8B-B14F-4D97-AF65-F5344CB8AC3E}">
        <p14:creationId xmlns:p14="http://schemas.microsoft.com/office/powerpoint/2010/main" val="31175010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1222"/>
    </mc:Choice>
    <mc:Fallback xmlns="">
      <p:transition spd="slow" advTm="3122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19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p>
        </p:txBody>
      </p:sp>
      <p:sp>
        <p:nvSpPr>
          <p:cNvPr id="14" name="Rectangle 13">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500"/>
            <a:ext cx="12191998" cy="6858000"/>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35" y="-1500"/>
            <a:ext cx="8119933" cy="6858001"/>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0659F6-0853-468D-B1B2-44FDBE98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72" y="-3000"/>
            <a:ext cx="12201265" cy="6859501"/>
          </a:xfrm>
          <a:prstGeom prst="rect">
            <a:avLst/>
          </a:prstGeom>
          <a:gradFill>
            <a:gsLst>
              <a:gs pos="0">
                <a:srgbClr val="000000">
                  <a:alpha val="71765"/>
                </a:srgbClr>
              </a:gs>
              <a:gs pos="100000">
                <a:schemeClr val="accent1">
                  <a:alpha val="24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536" y="0"/>
            <a:ext cx="11718098" cy="6858000"/>
          </a:xfrm>
          <a:prstGeom prst="rect">
            <a:avLst/>
          </a:prstGeom>
          <a:gradFill>
            <a:gsLst>
              <a:gs pos="19000">
                <a:srgbClr val="000000">
                  <a:alpha val="62000"/>
                </a:srgbClr>
              </a:gs>
              <a:gs pos="100000">
                <a:schemeClr val="accent1">
                  <a:lumMod val="75000"/>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335596-3F24-4BEB-811F-1F1EE260135E}"/>
              </a:ext>
            </a:extLst>
          </p:cNvPr>
          <p:cNvSpPr>
            <a:spLocks noGrp="1"/>
          </p:cNvSpPr>
          <p:nvPr>
            <p:ph type="title"/>
          </p:nvPr>
        </p:nvSpPr>
        <p:spPr>
          <a:xfrm>
            <a:off x="1142639" y="561203"/>
            <a:ext cx="9932691" cy="1165996"/>
          </a:xfrm>
        </p:spPr>
        <p:txBody>
          <a:bodyPr vert="horz" lIns="91440" tIns="45720" rIns="91440" bIns="45720" rtlCol="0" anchor="b">
            <a:normAutofit/>
          </a:bodyPr>
          <a:lstStyle/>
          <a:p>
            <a:pPr algn="ctr"/>
            <a:r>
              <a:rPr lang="en-US" sz="4800" dirty="0">
                <a:solidFill>
                  <a:srgbClr val="FFFFFF"/>
                </a:solidFill>
              </a:rPr>
              <a:t>Cosmetic Inspection </a:t>
            </a:r>
          </a:p>
        </p:txBody>
      </p:sp>
      <p:sp>
        <p:nvSpPr>
          <p:cNvPr id="22" name="Rectangle 21">
            <a:extLst>
              <a:ext uri="{FF2B5EF4-FFF2-40B4-BE49-F238E27FC236}">
                <a16:creationId xmlns:a16="http://schemas.microsoft.com/office/drawing/2014/main" id="{977ACDD7-882D-4B81-A213-84C82B96B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2888341"/>
            <a:ext cx="12203819" cy="3968158"/>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A8140705-18BF-4DE9-83ED-9DB029862269}"/>
              </a:ext>
            </a:extLst>
          </p:cNvPr>
          <p:cNvPicPr>
            <a:picLocks noChangeAspect="1"/>
          </p:cNvPicPr>
          <p:nvPr/>
        </p:nvPicPr>
        <p:blipFill rotWithShape="1">
          <a:blip r:embed="rId4"/>
          <a:srcRect l="38250" t="33778" r="40500" b="14222"/>
          <a:stretch/>
        </p:blipFill>
        <p:spPr>
          <a:xfrm>
            <a:off x="2447510" y="2133758"/>
            <a:ext cx="2350715" cy="3235692"/>
          </a:xfrm>
          <a:prstGeom prst="rect">
            <a:avLst/>
          </a:prstGeom>
        </p:spPr>
      </p:pic>
      <p:pic>
        <p:nvPicPr>
          <p:cNvPr id="7" name="Picture 6">
            <a:extLst>
              <a:ext uri="{FF2B5EF4-FFF2-40B4-BE49-F238E27FC236}">
                <a16:creationId xmlns:a16="http://schemas.microsoft.com/office/drawing/2014/main" id="{CDB2ABFA-769D-4AC0-8016-77D3B554A1A1}"/>
              </a:ext>
            </a:extLst>
          </p:cNvPr>
          <p:cNvPicPr>
            <a:picLocks noChangeAspect="1"/>
          </p:cNvPicPr>
          <p:nvPr/>
        </p:nvPicPr>
        <p:blipFill rotWithShape="1">
          <a:blip r:embed="rId5"/>
          <a:srcRect l="38250" t="33779" r="40500" b="11110"/>
          <a:stretch/>
        </p:blipFill>
        <p:spPr>
          <a:xfrm>
            <a:off x="6350724" y="2489777"/>
            <a:ext cx="4486215" cy="2523495"/>
          </a:xfrm>
          <a:prstGeom prst="rect">
            <a:avLst/>
          </a:prstGeom>
        </p:spPr>
      </p:pic>
      <p:pic>
        <p:nvPicPr>
          <p:cNvPr id="8" name="Video 7">
            <a:hlinkClick r:id="" action="ppaction://media"/>
            <a:extLst>
              <a:ext uri="{FF2B5EF4-FFF2-40B4-BE49-F238E27FC236}">
                <a16:creationId xmlns:a16="http://schemas.microsoft.com/office/drawing/2014/main" id="{BEC088B0-C707-4024-80B5-286B9118ADE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641738190"/>
      </p:ext>
    </p:extLst>
  </p:cSld>
  <p:clrMapOvr>
    <a:masterClrMapping/>
  </p:clrMapOvr>
  <mc:AlternateContent xmlns:mc="http://schemas.openxmlformats.org/markup-compatibility/2006" xmlns:p14="http://schemas.microsoft.com/office/powerpoint/2010/main">
    <mc:Choice Requires="p14">
      <p:transition spd="slow" p14:dur="2000" advTm="15103"/>
    </mc:Choice>
    <mc:Fallback xmlns="">
      <p:transition spd="slow" advTm="15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2F1074F-2345-43D2-9459-ED79195F08DB}"/>
              </a:ext>
            </a:extLst>
          </p:cNvPr>
          <p:cNvSpPr>
            <a:spLocks noGrp="1"/>
          </p:cNvSpPr>
          <p:nvPr>
            <p:ph type="title"/>
          </p:nvPr>
        </p:nvSpPr>
        <p:spPr>
          <a:xfrm>
            <a:off x="833002" y="448253"/>
            <a:ext cx="10520702" cy="1325563"/>
          </a:xfrm>
        </p:spPr>
        <p:txBody>
          <a:bodyPr>
            <a:normAutofit/>
          </a:bodyPr>
          <a:lstStyle/>
          <a:p>
            <a:r>
              <a:rPr lang="en-GB" dirty="0"/>
              <a:t>Proposed Measurement Method for Supplier and QA </a:t>
            </a:r>
          </a:p>
        </p:txBody>
      </p:sp>
      <p:sp>
        <p:nvSpPr>
          <p:cNvPr id="3" name="Content Placeholder 2">
            <a:extLst>
              <a:ext uri="{FF2B5EF4-FFF2-40B4-BE49-F238E27FC236}">
                <a16:creationId xmlns:a16="http://schemas.microsoft.com/office/drawing/2014/main" id="{0A3D2B85-A4A7-47B6-8BE0-368CAA06BF4D}"/>
              </a:ext>
            </a:extLst>
          </p:cNvPr>
          <p:cNvSpPr>
            <a:spLocks noGrp="1"/>
          </p:cNvSpPr>
          <p:nvPr>
            <p:ph idx="1"/>
          </p:nvPr>
        </p:nvSpPr>
        <p:spPr>
          <a:xfrm>
            <a:off x="838200" y="2191807"/>
            <a:ext cx="4936067" cy="3985155"/>
          </a:xfrm>
        </p:spPr>
        <p:txBody>
          <a:bodyPr>
            <a:normAutofit/>
          </a:bodyPr>
          <a:lstStyle/>
          <a:p>
            <a:pPr>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It was recommended that ‘H’ Type ‘Go’, ‘No-Go’ Gauge are used by the Supplier and EnerSys QA as a common measurement method.</a:t>
            </a:r>
          </a:p>
          <a:p>
            <a:pPr>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Disc must fall through ‘Go’ end with no pressure applied (just the mass of the Disc).</a:t>
            </a:r>
          </a:p>
          <a:p>
            <a:pPr>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Disc must not go through ‘No-Go’ end with no pressure applied (must not grip the sides of the Disc with no pressure applied).</a:t>
            </a:r>
          </a:p>
          <a:p>
            <a:endParaRPr lang="en-GB" sz="2000" dirty="0"/>
          </a:p>
        </p:txBody>
      </p:sp>
      <p:pic>
        <p:nvPicPr>
          <p:cNvPr id="4" name="image28.jpeg">
            <a:extLst>
              <a:ext uri="{FF2B5EF4-FFF2-40B4-BE49-F238E27FC236}">
                <a16:creationId xmlns:a16="http://schemas.microsoft.com/office/drawing/2014/main" id="{538FA093-D9A3-46F1-9AF2-A6E804B6C240}"/>
              </a:ext>
            </a:extLst>
          </p:cNvPr>
          <p:cNvPicPr/>
          <p:nvPr/>
        </p:nvPicPr>
        <p:blipFill>
          <a:blip r:embed="rId4" cstate="print"/>
          <a:stretch>
            <a:fillRect/>
          </a:stretch>
        </p:blipFill>
        <p:spPr>
          <a:xfrm>
            <a:off x="6417734" y="2202657"/>
            <a:ext cx="4935970" cy="3963455"/>
          </a:xfrm>
          <a:prstGeom prst="rect">
            <a:avLst/>
          </a:prstGeom>
        </p:spPr>
      </p:pic>
      <p:pic>
        <p:nvPicPr>
          <p:cNvPr id="6" name="Video 5">
            <a:hlinkClick r:id="" action="ppaction://media"/>
            <a:extLst>
              <a:ext uri="{FF2B5EF4-FFF2-40B4-BE49-F238E27FC236}">
                <a16:creationId xmlns:a16="http://schemas.microsoft.com/office/drawing/2014/main" id="{29C4E373-4470-41B9-AF31-52FEA2F2978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85203566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8038"/>
    </mc:Choice>
    <mc:Fallback xmlns="">
      <p:transition spd="slow" advTm="18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5A0A6B-BCB5-426C-BA5C-2C8C72B8A4A5}"/>
              </a:ext>
            </a:extLst>
          </p:cNvPr>
          <p:cNvSpPr>
            <a:spLocks noGrp="1"/>
          </p:cNvSpPr>
          <p:nvPr>
            <p:ph type="title"/>
          </p:nvPr>
        </p:nvSpPr>
        <p:spPr>
          <a:xfrm>
            <a:off x="804672" y="640080"/>
            <a:ext cx="3282696" cy="5257800"/>
          </a:xfrm>
        </p:spPr>
        <p:txBody>
          <a:bodyPr>
            <a:normAutofit/>
          </a:bodyPr>
          <a:lstStyle/>
          <a:p>
            <a:r>
              <a:rPr lang="en-GB" dirty="0">
                <a:solidFill>
                  <a:schemeClr val="bg1"/>
                </a:solidFill>
              </a:rPr>
              <a:t>Project Conclusion </a:t>
            </a:r>
          </a:p>
        </p:txBody>
      </p:sp>
      <p:sp>
        <p:nvSpPr>
          <p:cNvPr id="3" name="Content Placeholder 2">
            <a:extLst>
              <a:ext uri="{FF2B5EF4-FFF2-40B4-BE49-F238E27FC236}">
                <a16:creationId xmlns:a16="http://schemas.microsoft.com/office/drawing/2014/main" id="{91DDB9A0-BA3E-4130-9C1E-E2167571D6D9}"/>
              </a:ext>
            </a:extLst>
          </p:cNvPr>
          <p:cNvSpPr>
            <a:spLocks noGrp="1"/>
          </p:cNvSpPr>
          <p:nvPr>
            <p:ph idx="1"/>
          </p:nvPr>
        </p:nvSpPr>
        <p:spPr>
          <a:xfrm>
            <a:off x="5358384" y="640081"/>
            <a:ext cx="6024654" cy="5257800"/>
          </a:xfrm>
        </p:spPr>
        <p:txBody>
          <a:bodyPr anchor="ctr">
            <a:normAutofit/>
          </a:bodyPr>
          <a:lstStyle/>
          <a:p>
            <a:pPr>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tolerance applied to Ø23.12 is to be adjusted from +0.2/-0.0 to +0.43/-0.13mm.</a:t>
            </a:r>
          </a:p>
          <a:p>
            <a:pPr>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tolerance applied to dimension 3.5 is to be adjusted from +0.1/-0.1 to +0.2/-0.1mm.</a:t>
            </a:r>
          </a:p>
          <a:p>
            <a:pPr>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Supplier is requested to evaluate if it is possible to correct dimension 3.5mm back to the original tolerance of +0.1/-0.1mm</a:t>
            </a:r>
          </a:p>
          <a:p>
            <a:pPr>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Supplier is requested to review the condition of the tool with regards to the level of flash at the Split Line; it is clear from the analysis that Impression 2 is distorting the results of the capability study.</a:t>
            </a:r>
          </a:p>
          <a:p>
            <a:pPr>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above measurement method is to be adopted by both the Supplier and EnerSys QA. EnerSys to place order for gauges and free issue to supplier.</a:t>
            </a:r>
          </a:p>
          <a:p>
            <a:pPr>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gauges were ordered and checked to the new specification of the vent discs (using a quick image to test the greatest and smallest diameter and check with the gauge) and were acceptable. </a:t>
            </a:r>
          </a:p>
          <a:p>
            <a:pPr>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Any relevant engineering drawings were changed to suit the new tolerance. </a:t>
            </a:r>
          </a:p>
          <a:p>
            <a:pPr>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It would be useful if the supplier would provide capability studies monthly so an eye can be kept on the tool ensuring that results off each impression do not deviate above or below specification.  </a:t>
            </a:r>
          </a:p>
          <a:p>
            <a:pPr>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Overall t</a:t>
            </a:r>
            <a:r>
              <a:rPr lang="en-GB" sz="1100" dirty="0">
                <a:effectLst/>
                <a:latin typeface="Calibri" panose="020F0502020204030204" pitchFamily="34" charset="0"/>
                <a:ea typeface="Calibri" panose="020F0502020204030204" pitchFamily="34" charset="0"/>
                <a:cs typeface="Times New Roman" panose="02020603050405020304" pitchFamily="18" charset="0"/>
              </a:rPr>
              <a:t>he project was successful, and the deadlines / budget was met. The discs are now in production to be used on the relevant products. </a:t>
            </a:r>
          </a:p>
          <a:p>
            <a:endParaRPr lang="en-GB" sz="1100" dirty="0"/>
          </a:p>
        </p:txBody>
      </p:sp>
      <p:pic>
        <p:nvPicPr>
          <p:cNvPr id="5" name="Video 4">
            <a:hlinkClick r:id="" action="ppaction://media"/>
            <a:extLst>
              <a:ext uri="{FF2B5EF4-FFF2-40B4-BE49-F238E27FC236}">
                <a16:creationId xmlns:a16="http://schemas.microsoft.com/office/drawing/2014/main" id="{921E1D61-AF56-4753-91ED-2C1D8E03F82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965418601"/>
      </p:ext>
    </p:extLst>
  </p:cSld>
  <p:clrMapOvr>
    <a:masterClrMapping/>
  </p:clrMapOvr>
  <mc:AlternateContent xmlns:mc="http://schemas.openxmlformats.org/markup-compatibility/2006" xmlns:p14="http://schemas.microsoft.com/office/powerpoint/2010/main">
    <mc:Choice Requires="p14">
      <p:transition spd="slow" p14:dur="2000" advTm="69133"/>
    </mc:Choice>
    <mc:Fallback xmlns="">
      <p:transition spd="slow" advTm="691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C7D941D-CF6F-4D7E-8A31-27165EC57653}"/>
              </a:ext>
            </a:extLst>
          </p:cNvPr>
          <p:cNvSpPr>
            <a:spLocks noGrp="1"/>
          </p:cNvSpPr>
          <p:nvPr>
            <p:ph type="title"/>
          </p:nvPr>
        </p:nvSpPr>
        <p:spPr>
          <a:xfrm>
            <a:off x="833002" y="365125"/>
            <a:ext cx="3973667" cy="5811837"/>
          </a:xfrm>
        </p:spPr>
        <p:txBody>
          <a:bodyPr>
            <a:normAutofit/>
          </a:bodyPr>
          <a:lstStyle/>
          <a:p>
            <a:r>
              <a:rPr lang="en-GB" dirty="0">
                <a:solidFill>
                  <a:srgbClr val="FFFFFF"/>
                </a:solidFill>
              </a:rPr>
              <a:t>Reflective Analysis </a:t>
            </a:r>
          </a:p>
        </p:txBody>
      </p:sp>
      <p:sp>
        <p:nvSpPr>
          <p:cNvPr id="3" name="Content Placeholder 2">
            <a:extLst>
              <a:ext uri="{FF2B5EF4-FFF2-40B4-BE49-F238E27FC236}">
                <a16:creationId xmlns:a16="http://schemas.microsoft.com/office/drawing/2014/main" id="{8B2ED4B9-CCE5-4B7B-89B4-354C3A74797F}"/>
              </a:ext>
            </a:extLst>
          </p:cNvPr>
          <p:cNvSpPr>
            <a:spLocks noGrp="1"/>
          </p:cNvSpPr>
          <p:nvPr>
            <p:ph idx="1"/>
          </p:nvPr>
        </p:nvSpPr>
        <p:spPr>
          <a:xfrm>
            <a:off x="5356927" y="365125"/>
            <a:ext cx="5996871" cy="5811837"/>
          </a:xfrm>
        </p:spPr>
        <p:txBody>
          <a:bodyPr anchor="ctr">
            <a:normAutofit/>
          </a:bodyPr>
          <a:lstStyle/>
          <a:p>
            <a:pPr>
              <a:spcAft>
                <a:spcPts val="800"/>
              </a:spcAft>
            </a:pPr>
            <a:r>
              <a:rPr lang="en-GB" sz="17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This project was a great experience for me not only from a learning point of view but also a way to analyse the experience to ensure that I perform better in future projects. The practical section was extremely useful as a gave me the chance to apply all the knowledge I have learned within my workplace to assess the performance of the part/product being tested. </a:t>
            </a:r>
          </a:p>
          <a:p>
            <a:pPr>
              <a:spcAft>
                <a:spcPts val="800"/>
              </a:spcAft>
            </a:pPr>
            <a:r>
              <a:rPr lang="en-GB" sz="17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From this project and reflective analysis, I have learned that a successful project requires comprehensive and detailed planning, creativity, collaboration, active support and continual reviewing and adaptation of the project plan whilst making progress. </a:t>
            </a:r>
          </a:p>
          <a:p>
            <a:pPr>
              <a:spcAft>
                <a:spcPts val="800"/>
              </a:spcAft>
            </a:pPr>
            <a:r>
              <a:rPr lang="en-GB" sz="17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I have learned how to work in teams for short term projects, how to manage and divide tasks within a small group and how to be creative when testing the performance of a product. </a:t>
            </a:r>
          </a:p>
          <a:p>
            <a:pPr>
              <a:spcAft>
                <a:spcPts val="800"/>
              </a:spcAft>
            </a:pPr>
            <a:r>
              <a:rPr lang="en-GB" sz="17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There are plenty of opportunities for improvement especially in terms of project management that I could implement in the future to further develop myself.</a:t>
            </a:r>
          </a:p>
          <a:p>
            <a:endParaRPr lang="en-GB" sz="1700" dirty="0">
              <a:solidFill>
                <a:srgbClr val="FFFFFF"/>
              </a:solidFill>
            </a:endParaRPr>
          </a:p>
        </p:txBody>
      </p:sp>
      <p:pic>
        <p:nvPicPr>
          <p:cNvPr id="6" name="Video 5">
            <a:hlinkClick r:id="" action="ppaction://media"/>
            <a:extLst>
              <a:ext uri="{FF2B5EF4-FFF2-40B4-BE49-F238E27FC236}">
                <a16:creationId xmlns:a16="http://schemas.microsoft.com/office/drawing/2014/main" id="{26E1DBF4-FEDC-4C1E-9A94-951233ED95F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42393452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872"/>
    </mc:Choice>
    <mc:Fallback xmlns="">
      <p:transition spd="slow" advTm="47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38E758A-40BE-4454-B53C-EBF202F9DC3D}"/>
              </a:ext>
            </a:extLst>
          </p:cNvPr>
          <p:cNvSpPr>
            <a:spLocks noGrp="1"/>
          </p:cNvSpPr>
          <p:nvPr>
            <p:ph type="title"/>
          </p:nvPr>
        </p:nvSpPr>
        <p:spPr>
          <a:xfrm>
            <a:off x="833002" y="365125"/>
            <a:ext cx="3973667" cy="5811837"/>
          </a:xfrm>
        </p:spPr>
        <p:txBody>
          <a:bodyPr>
            <a:normAutofit/>
          </a:bodyPr>
          <a:lstStyle/>
          <a:p>
            <a:r>
              <a:rPr lang="en-GB" dirty="0">
                <a:solidFill>
                  <a:srgbClr val="FFFFFF"/>
                </a:solidFill>
              </a:rPr>
              <a:t>Reflective Analysis Purpose  </a:t>
            </a:r>
          </a:p>
        </p:txBody>
      </p:sp>
      <p:sp>
        <p:nvSpPr>
          <p:cNvPr id="3" name="Content Placeholder 2">
            <a:extLst>
              <a:ext uri="{FF2B5EF4-FFF2-40B4-BE49-F238E27FC236}">
                <a16:creationId xmlns:a16="http://schemas.microsoft.com/office/drawing/2014/main" id="{B74A661C-055E-45F6-AF07-B741341D6D73}"/>
              </a:ext>
            </a:extLst>
          </p:cNvPr>
          <p:cNvSpPr>
            <a:spLocks noGrp="1"/>
          </p:cNvSpPr>
          <p:nvPr>
            <p:ph idx="1"/>
          </p:nvPr>
        </p:nvSpPr>
        <p:spPr>
          <a:xfrm>
            <a:off x="5356927" y="365125"/>
            <a:ext cx="5996871" cy="5811837"/>
          </a:xfrm>
        </p:spPr>
        <p:txBody>
          <a:bodyPr anchor="ctr">
            <a:normAutofit/>
          </a:bodyPr>
          <a:lstStyle/>
          <a:p>
            <a:pPr>
              <a:spcAft>
                <a:spcPts val="800"/>
              </a:spcAft>
            </a:pPr>
            <a:r>
              <a:rPr lang="en-GB" sz="20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The purpose of this analysis is to provide myself the opportunity to critically examine this experience and link it to learning opportunities. This allows me to highlight the negatives of my project and provide alternative methods to cover my pitfalls and help improve my performance when undertaking future projects by implementing newly found ideas.</a:t>
            </a:r>
          </a:p>
        </p:txBody>
      </p:sp>
      <p:pic>
        <p:nvPicPr>
          <p:cNvPr id="4" name="Video 3">
            <a:hlinkClick r:id="" action="ppaction://media"/>
            <a:extLst>
              <a:ext uri="{FF2B5EF4-FFF2-40B4-BE49-F238E27FC236}">
                <a16:creationId xmlns:a16="http://schemas.microsoft.com/office/drawing/2014/main" id="{CDC0632F-B1E5-4719-BA78-DCBA3E4D3DF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60326239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0118"/>
    </mc:Choice>
    <mc:Fallback xmlns="">
      <p:transition spd="slow" advTm="201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2A3A6EE9-E9AD-42CF-B3CB-D76D9E385051}"/>
              </a:ext>
            </a:extLst>
          </p:cNvPr>
          <p:cNvSpPr>
            <a:spLocks noGrp="1"/>
          </p:cNvSpPr>
          <p:nvPr>
            <p:ph type="title"/>
          </p:nvPr>
        </p:nvSpPr>
        <p:spPr>
          <a:xfrm>
            <a:off x="931402" y="374905"/>
            <a:ext cx="4892040" cy="1773936"/>
          </a:xfrm>
        </p:spPr>
        <p:txBody>
          <a:bodyPr anchor="b">
            <a:normAutofit/>
          </a:bodyPr>
          <a:lstStyle/>
          <a:p>
            <a:r>
              <a:rPr lang="en-GB" sz="4000" dirty="0"/>
              <a:t>Knowledge Management </a:t>
            </a:r>
          </a:p>
        </p:txBody>
      </p:sp>
      <p:sp>
        <p:nvSpPr>
          <p:cNvPr id="3" name="Content Placeholder 2">
            <a:extLst>
              <a:ext uri="{FF2B5EF4-FFF2-40B4-BE49-F238E27FC236}">
                <a16:creationId xmlns:a16="http://schemas.microsoft.com/office/drawing/2014/main" id="{48F97E5C-C528-47DE-BCFF-237266AA767A}"/>
              </a:ext>
            </a:extLst>
          </p:cNvPr>
          <p:cNvSpPr>
            <a:spLocks noGrp="1"/>
          </p:cNvSpPr>
          <p:nvPr>
            <p:ph idx="1"/>
          </p:nvPr>
        </p:nvSpPr>
        <p:spPr>
          <a:xfrm>
            <a:off x="288243" y="2523747"/>
            <a:ext cx="5445045" cy="3584445"/>
          </a:xfrm>
        </p:spPr>
        <p:txBody>
          <a:bodyPr anchor="t">
            <a:normAutofit/>
          </a:bodyPr>
          <a:lstStyle/>
          <a:p>
            <a:pPr>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project management model tool will allow me to gain knowledge from assessing the lessons learnt from the project milestones and use that knowledge when attending milestone reviews with the project team to have a collaborative learning session on how we as a team can improve certain aspects of the project and how to carry out the remaining project milestones based on what we have discovered. </a:t>
            </a:r>
          </a:p>
          <a:p>
            <a:pPr>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Since I was always fully occupied with trying to complete project tasks, I never really considered documenting and reporting detailed reviews and assessments. Implementing a plan like this would allow me to personally develop from the tasks I perform by learning from them when they are fresh in my mind. This would also give me an opportunity to engage deeply with the project content and allow me to focus on long term retention on how to structure and manage and perform tasks in future projects. </a:t>
            </a:r>
          </a:p>
          <a:p>
            <a:pPr>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 should have set-up a clear project knowledge management plan from the start of the project. I have now learnt how important it is to communicate routinely with the project team throughout the project and to record the errors and successes of the project and lessons learned for reflection. </a:t>
            </a:r>
          </a:p>
        </p:txBody>
      </p:sp>
      <p:cxnSp>
        <p:nvCxnSpPr>
          <p:cNvPr id="11" name="Straight Connector 10">
            <a:extLst>
              <a:ext uri="{FF2B5EF4-FFF2-40B4-BE49-F238E27FC236}">
                <a16:creationId xmlns:a16="http://schemas.microsoft.com/office/drawing/2014/main" id="{749A7284-D010-4ACB-A08A-FC3C3689B5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859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Diagram&#10;&#10;Description automatically generated">
            <a:extLst>
              <a:ext uri="{FF2B5EF4-FFF2-40B4-BE49-F238E27FC236}">
                <a16:creationId xmlns:a16="http://schemas.microsoft.com/office/drawing/2014/main" id="{0453EA20-EF94-4120-9C1E-83703E08CBF6}"/>
              </a:ext>
            </a:extLst>
          </p:cNvPr>
          <p:cNvPicPr/>
          <p:nvPr/>
        </p:nvPicPr>
        <p:blipFill>
          <a:blip r:embed="rId4">
            <a:extLst>
              <a:ext uri="{28A0092B-C50C-407E-A947-70E740481C1C}">
                <a14:useLocalDpi xmlns:a14="http://schemas.microsoft.com/office/drawing/2010/main" val="0"/>
              </a:ext>
            </a:extLst>
          </a:blip>
          <a:stretch>
            <a:fillRect/>
          </a:stretch>
        </p:blipFill>
        <p:spPr bwMode="auto">
          <a:xfrm>
            <a:off x="6748272" y="1810350"/>
            <a:ext cx="5025525" cy="3246443"/>
          </a:xfrm>
          <a:prstGeom prst="rect">
            <a:avLst/>
          </a:prstGeom>
          <a:noFill/>
        </p:spPr>
      </p:pic>
      <p:pic>
        <p:nvPicPr>
          <p:cNvPr id="5" name="Media4">
            <a:hlinkClick r:id="" action="ppaction://media"/>
            <a:extLst>
              <a:ext uri="{FF2B5EF4-FFF2-40B4-BE49-F238E27FC236}">
                <a16:creationId xmlns:a16="http://schemas.microsoft.com/office/drawing/2014/main" id="{60BB1C18-4BE7-41AA-8B28-63F51F0C2D5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2075" y="92075"/>
            <a:ext cx="609600" cy="609600"/>
          </a:xfrm>
          <a:prstGeom prst="rect">
            <a:avLst/>
          </a:prstGeom>
        </p:spPr>
      </p:pic>
    </p:spTree>
    <p:extLst>
      <p:ext uri="{BB962C8B-B14F-4D97-AF65-F5344CB8AC3E}">
        <p14:creationId xmlns:p14="http://schemas.microsoft.com/office/powerpoint/2010/main" val="100012256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2776"/>
    </mc:Choice>
    <mc:Fallback xmlns="">
      <p:transition spd="slow" advTm="7277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77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43337E-B68F-4A7B-88D0-AE2DD408DEC5}"/>
              </a:ext>
            </a:extLst>
          </p:cNvPr>
          <p:cNvSpPr>
            <a:spLocks noGrp="1"/>
          </p:cNvSpPr>
          <p:nvPr>
            <p:ph type="title"/>
          </p:nvPr>
        </p:nvSpPr>
        <p:spPr>
          <a:xfrm>
            <a:off x="804672" y="640080"/>
            <a:ext cx="3282696" cy="5257800"/>
          </a:xfrm>
        </p:spPr>
        <p:txBody>
          <a:bodyPr>
            <a:normAutofit/>
          </a:bodyPr>
          <a:lstStyle/>
          <a:p>
            <a:r>
              <a:rPr lang="en-GB" dirty="0">
                <a:solidFill>
                  <a:schemeClr val="bg1"/>
                </a:solidFill>
              </a:rPr>
              <a:t>Project Change Management </a:t>
            </a:r>
          </a:p>
        </p:txBody>
      </p:sp>
      <p:sp>
        <p:nvSpPr>
          <p:cNvPr id="3" name="Content Placeholder 2">
            <a:extLst>
              <a:ext uri="{FF2B5EF4-FFF2-40B4-BE49-F238E27FC236}">
                <a16:creationId xmlns:a16="http://schemas.microsoft.com/office/drawing/2014/main" id="{60FCC5C6-F6B1-4118-AA16-F8398FB050EC}"/>
              </a:ext>
            </a:extLst>
          </p:cNvPr>
          <p:cNvSpPr>
            <a:spLocks noGrp="1"/>
          </p:cNvSpPr>
          <p:nvPr>
            <p:ph idx="1"/>
          </p:nvPr>
        </p:nvSpPr>
        <p:spPr>
          <a:xfrm>
            <a:off x="5358384" y="640081"/>
            <a:ext cx="6024654" cy="5257800"/>
          </a:xfrm>
        </p:spPr>
        <p:txBody>
          <a:bodyPr anchor="ctr">
            <a:normAutofit/>
          </a:bodyPr>
          <a:lstStyle/>
          <a:p>
            <a:pPr>
              <a:spcAft>
                <a:spcPts val="800"/>
              </a:spcAft>
            </a:pPr>
            <a:r>
              <a:rPr lang="en-GB" sz="2000" dirty="0">
                <a:effectLst/>
                <a:latin typeface="Calibri" panose="020F0502020204030204" pitchFamily="34" charset="0"/>
                <a:ea typeface="Calibri" panose="020F0502020204030204" pitchFamily="34" charset="0"/>
                <a:cs typeface="Calibri" panose="020F0502020204030204" pitchFamily="34" charset="0"/>
              </a:rPr>
              <a:t>SWOT and PESTLE analysis work very well for all projects and give us an overview of important points to pay attention to.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2000" dirty="0">
                <a:effectLst/>
                <a:latin typeface="Calibri" panose="020F0502020204030204" pitchFamily="34" charset="0"/>
                <a:ea typeface="Calibri" panose="020F0502020204030204" pitchFamily="34" charset="0"/>
                <a:cs typeface="Calibri" panose="020F0502020204030204" pitchFamily="34" charset="0"/>
              </a:rPr>
              <a:t>I believe that the use of Lewins force field analysis with the feasibility study I performed would have helped maximise the likelihood of the proposed project solution being successful by highlighting the forces for and against the change.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2000" dirty="0">
                <a:effectLst/>
                <a:latin typeface="Calibri" panose="020F0502020204030204" pitchFamily="34" charset="0"/>
                <a:ea typeface="Calibri" panose="020F0502020204030204" pitchFamily="34" charset="0"/>
                <a:cs typeface="Calibri" panose="020F0502020204030204" pitchFamily="34" charset="0"/>
              </a:rPr>
              <a:t>For example, the solution I chose was to adopt a new measurement method to assess the diameter of the vent discs by using a go/no-go gauge. By performing a Lewins force field analysis I could have learned more about the positives and negatives of this type of measurement method and possibly have come to a different solution.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Media11">
            <a:hlinkClick r:id="" action="ppaction://media"/>
            <a:extLst>
              <a:ext uri="{FF2B5EF4-FFF2-40B4-BE49-F238E27FC236}">
                <a16:creationId xmlns:a16="http://schemas.microsoft.com/office/drawing/2014/main" id="{B1A048AA-C5B9-4B74-B78F-7ECDD6C8F5A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075" y="92075"/>
            <a:ext cx="609600" cy="609600"/>
          </a:xfrm>
          <a:prstGeom prst="rect">
            <a:avLst/>
          </a:prstGeom>
        </p:spPr>
      </p:pic>
    </p:spTree>
    <p:extLst>
      <p:ext uri="{BB962C8B-B14F-4D97-AF65-F5344CB8AC3E}">
        <p14:creationId xmlns:p14="http://schemas.microsoft.com/office/powerpoint/2010/main" val="340162852"/>
      </p:ext>
    </p:extLst>
  </p:cSld>
  <p:clrMapOvr>
    <a:masterClrMapping/>
  </p:clrMapOvr>
  <mc:AlternateContent xmlns:mc="http://schemas.openxmlformats.org/markup-compatibility/2006" xmlns:p14="http://schemas.microsoft.com/office/powerpoint/2010/main">
    <mc:Choice Requires="p14">
      <p:transition spd="slow" p14:dur="2000" advTm="51762"/>
    </mc:Choice>
    <mc:Fallback xmlns="">
      <p:transition spd="slow" advTm="5176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06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26DEDF-2E25-4C59-8DF5-556F99DBF5CD}"/>
              </a:ext>
            </a:extLst>
          </p:cNvPr>
          <p:cNvSpPr>
            <a:spLocks noGrp="1"/>
          </p:cNvSpPr>
          <p:nvPr>
            <p:ph type="title"/>
          </p:nvPr>
        </p:nvSpPr>
        <p:spPr>
          <a:xfrm>
            <a:off x="804672" y="640080"/>
            <a:ext cx="3282696" cy="5257800"/>
          </a:xfrm>
        </p:spPr>
        <p:txBody>
          <a:bodyPr>
            <a:normAutofit/>
          </a:bodyPr>
          <a:lstStyle/>
          <a:p>
            <a:r>
              <a:rPr lang="en-GB" dirty="0">
                <a:solidFill>
                  <a:schemeClr val="bg1"/>
                </a:solidFill>
              </a:rPr>
              <a:t>Reflective Analysis Conclusion </a:t>
            </a:r>
          </a:p>
        </p:txBody>
      </p:sp>
      <p:sp>
        <p:nvSpPr>
          <p:cNvPr id="3" name="Content Placeholder 2">
            <a:extLst>
              <a:ext uri="{FF2B5EF4-FFF2-40B4-BE49-F238E27FC236}">
                <a16:creationId xmlns:a16="http://schemas.microsoft.com/office/drawing/2014/main" id="{F33B12BB-EB1D-4C3D-B6BF-9F4D4FEA3849}"/>
              </a:ext>
            </a:extLst>
          </p:cNvPr>
          <p:cNvSpPr>
            <a:spLocks noGrp="1"/>
          </p:cNvSpPr>
          <p:nvPr>
            <p:ph idx="1"/>
          </p:nvPr>
        </p:nvSpPr>
        <p:spPr>
          <a:xfrm>
            <a:off x="5358384" y="640081"/>
            <a:ext cx="6024654" cy="5257800"/>
          </a:xfrm>
        </p:spPr>
        <p:txBody>
          <a:bodyPr anchor="ctr">
            <a:normAutofit/>
          </a:bodyPr>
          <a:lstStyle/>
          <a:p>
            <a:pPr>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After reflecting on my project and my errors I am determined to implement the methods I have discovered in my research into future projects. </a:t>
            </a:r>
          </a:p>
          <a:p>
            <a:pPr>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This was my first company project and even though I grasped the main aspects of project management there is still a lot that needs to be considered to increase the quality of my work to the next level and to allow me to learn and adapt from project errors and delays. </a:t>
            </a:r>
          </a:p>
          <a:p>
            <a:pPr>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I plan to make knowledge and project managing my main areas of improvement to not only allow me to better plan future projects but to also reflect on any future mistakes I make to further develop my knowledge and experience throughout the entire process. </a:t>
            </a:r>
          </a:p>
        </p:txBody>
      </p:sp>
      <p:pic>
        <p:nvPicPr>
          <p:cNvPr id="4" name="Media12">
            <a:hlinkClick r:id="" action="ppaction://media"/>
            <a:extLst>
              <a:ext uri="{FF2B5EF4-FFF2-40B4-BE49-F238E27FC236}">
                <a16:creationId xmlns:a16="http://schemas.microsoft.com/office/drawing/2014/main" id="{9FC1CD55-133A-453A-81AF-ABBAE2B59CB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075" y="92075"/>
            <a:ext cx="609600" cy="609600"/>
          </a:xfrm>
          <a:prstGeom prst="rect">
            <a:avLst/>
          </a:prstGeom>
        </p:spPr>
      </p:pic>
    </p:spTree>
    <p:extLst>
      <p:ext uri="{BB962C8B-B14F-4D97-AF65-F5344CB8AC3E}">
        <p14:creationId xmlns:p14="http://schemas.microsoft.com/office/powerpoint/2010/main" val="2949048073"/>
      </p:ext>
    </p:extLst>
  </p:cSld>
  <p:clrMapOvr>
    <a:masterClrMapping/>
  </p:clrMapOvr>
  <mc:AlternateContent xmlns:mc="http://schemas.openxmlformats.org/markup-compatibility/2006" xmlns:p14="http://schemas.microsoft.com/office/powerpoint/2010/main">
    <mc:Choice Requires="p14">
      <p:transition spd="slow" p14:dur="2000" advTm="52972"/>
    </mc:Choice>
    <mc:Fallback xmlns="">
      <p:transition spd="slow" advTm="5297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3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Many question marks on black background">
            <a:extLst>
              <a:ext uri="{FF2B5EF4-FFF2-40B4-BE49-F238E27FC236}">
                <a16:creationId xmlns:a16="http://schemas.microsoft.com/office/drawing/2014/main" id="{27EF5474-96CA-480A-B27C-1988743256D3}"/>
              </a:ext>
            </a:extLst>
          </p:cNvPr>
          <p:cNvPicPr>
            <a:picLocks noChangeAspect="1"/>
          </p:cNvPicPr>
          <p:nvPr/>
        </p:nvPicPr>
        <p:blipFill rotWithShape="1">
          <a:blip r:embed="rId2">
            <a:alphaModFix amt="50000"/>
          </a:blip>
          <a:srcRect t="7787"/>
          <a:stretch/>
        </p:blipFill>
        <p:spPr>
          <a:xfrm>
            <a:off x="20" y="-1"/>
            <a:ext cx="12191980" cy="6857999"/>
          </a:xfrm>
          <a:prstGeom prst="rect">
            <a:avLst/>
          </a:prstGeom>
        </p:spPr>
      </p:pic>
      <p:sp>
        <p:nvSpPr>
          <p:cNvPr id="2" name="Title 1">
            <a:extLst>
              <a:ext uri="{FF2B5EF4-FFF2-40B4-BE49-F238E27FC236}">
                <a16:creationId xmlns:a16="http://schemas.microsoft.com/office/drawing/2014/main" id="{AF025946-8390-4597-9B8C-86C47816B64C}"/>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If there are any questions </a:t>
            </a:r>
            <a:br>
              <a:rPr lang="en-US" sz="6000" dirty="0">
                <a:solidFill>
                  <a:srgbClr val="FFFFFF"/>
                </a:solidFill>
              </a:rPr>
            </a:br>
            <a:r>
              <a:rPr lang="en-US" sz="6000" dirty="0">
                <a:solidFill>
                  <a:srgbClr val="FFFFFF"/>
                </a:solidFill>
              </a:rPr>
              <a:t>Please email me</a:t>
            </a:r>
          </a:p>
        </p:txBody>
      </p:sp>
    </p:spTree>
    <p:extLst>
      <p:ext uri="{BB962C8B-B14F-4D97-AF65-F5344CB8AC3E}">
        <p14:creationId xmlns:p14="http://schemas.microsoft.com/office/powerpoint/2010/main" val="341043493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4" ma:contentTypeDescription="Create a new document." ma:contentTypeScope="" ma:versionID="6893e67edf0aecc9d56cbae15a71e3b4">
  <xsd:schema xmlns:xsd="http://www.w3.org/2001/XMLSchema" xmlns:xs="http://www.w3.org/2001/XMLSchema" xmlns:p="http://schemas.microsoft.com/office/2006/metadata/properties" xmlns:ns3="7b23fa32-4003-4364-bee1-595462966394" targetNamespace="http://schemas.microsoft.com/office/2006/metadata/properties" ma:root="true" ma:fieldsID="2b530e866435262d0c401c94dcf3a313" ns3:_="">
    <xsd:import namespace="7b23fa32-4003-4364-bee1-59546296639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9AD6607-E33F-436E-939F-C6D82B15BB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816C20F-D05C-4744-86C4-781D801F3C4A}">
  <ds:schemaRefs>
    <ds:schemaRef ds:uri="http://schemas.microsoft.com/sharepoint/v3/contenttype/forms"/>
  </ds:schemaRefs>
</ds:datastoreItem>
</file>

<file path=customXml/itemProps3.xml><?xml version="1.0" encoding="utf-8"?>
<ds:datastoreItem xmlns:ds="http://schemas.openxmlformats.org/officeDocument/2006/customXml" ds:itemID="{2A1E8832-6862-4160-9508-75E4DA9000EB}">
  <ds:schemaRefs>
    <ds:schemaRef ds:uri="http://purl.org/dc/elements/1.1/"/>
    <ds:schemaRef ds:uri="http://schemas.microsoft.com/office/2006/metadata/properties"/>
    <ds:schemaRef ds:uri="7b23fa32-4003-4364-bee1-595462966394"/>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9047</TotalTime>
  <Words>1749</Words>
  <Application>Microsoft Office PowerPoint</Application>
  <PresentationFormat>Widescreen</PresentationFormat>
  <Paragraphs>82</Paragraphs>
  <Slides>20</Slides>
  <Notes>0</Notes>
  <HiddenSlides>0</HiddenSlides>
  <MMClips>19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Tw Cen MT</vt:lpstr>
      <vt:lpstr>Office Theme</vt:lpstr>
      <vt:lpstr>Awais Ahmed Engineering Project </vt:lpstr>
      <vt:lpstr>Problem Statement </vt:lpstr>
      <vt:lpstr>Chosen Solution </vt:lpstr>
      <vt:lpstr>Objective of project </vt:lpstr>
      <vt:lpstr>How does this issue affect our product </vt:lpstr>
      <vt:lpstr>Vent Disc Assembly (for reference)</vt:lpstr>
      <vt:lpstr>Testing performed to assess Vent Disc </vt:lpstr>
      <vt:lpstr>Doming Effect </vt:lpstr>
      <vt:lpstr>Vent Disc Seating Position </vt:lpstr>
      <vt:lpstr>Vent Plug Pressure Test </vt:lpstr>
      <vt:lpstr>Vent Plug Retention Test </vt:lpstr>
      <vt:lpstr>Cosmetic Inspection </vt:lpstr>
      <vt:lpstr>Proposed Measurement Method for Supplier and QA </vt:lpstr>
      <vt:lpstr>Project Conclusion </vt:lpstr>
      <vt:lpstr>Reflective Analysis </vt:lpstr>
      <vt:lpstr>Reflective Analysis Purpose  </vt:lpstr>
      <vt:lpstr>Knowledge Management </vt:lpstr>
      <vt:lpstr>Project Change Management </vt:lpstr>
      <vt:lpstr>Reflective Analysis Conclusion </vt:lpstr>
      <vt:lpstr>If there are any questions  Please email 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Awais Ahmed Engineering Project</dc:title>
  <dc:creator>Awais Ahmed (2012416)</dc:creator>
  <cp:lastModifiedBy>Awais Ahmed (2012416)</cp:lastModifiedBy>
  <cp:revision>34</cp:revision>
  <dcterms:created xsi:type="dcterms:W3CDTF">2021-06-04T11:39:36Z</dcterms:created>
  <dcterms:modified xsi:type="dcterms:W3CDTF">2021-06-11T02:50:38Z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