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9" r:id="rId3"/>
    <p:sldId id="257" r:id="rId4"/>
    <p:sldId id="258" r:id="rId5"/>
    <p:sldId id="273" r:id="rId6"/>
    <p:sldId id="274" r:id="rId7"/>
    <p:sldId id="276" r:id="rId8"/>
    <p:sldId id="277" r:id="rId9"/>
    <p:sldId id="278" r:id="rId10"/>
    <p:sldId id="268" r:id="rId11"/>
    <p:sldId id="275" r:id="rId12"/>
    <p:sldId id="269" r:id="rId13"/>
    <p:sldId id="28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1C1AE5-4270-4EF1-87B9-274E7D7EEAE9}" v="316" dt="2023-06-07T08:46:23.294"/>
    <p1510:client id="{D890C284-71D1-47F7-B317-C79B9D1C3D53}" v="14" dt="2023-06-30T17:30:58.043"/>
    <p1510:client id="{F75D0A22-7548-472D-95F3-B425273EBE54}" v="76" dt="2023-07-01T05:26:34.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65" autoAdjust="0"/>
    <p:restoredTop sz="99848"/>
  </p:normalViewPr>
  <p:slideViewPr>
    <p:cSldViewPr snapToGrid="0">
      <p:cViewPr varScale="1">
        <p:scale>
          <a:sx n="70" d="100"/>
          <a:sy n="70" d="100"/>
        </p:scale>
        <p:origin x="53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3.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3.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086D62-F13E-42D2-9F21-939E0E12631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D304121-C5D7-4CC6-9BC8-108DA457C2CD}">
      <dgm:prSet/>
      <dgm:spPr/>
      <dgm:t>
        <a:bodyPr/>
        <a:lstStyle/>
        <a:p>
          <a:pPr>
            <a:lnSpc>
              <a:spcPct val="100000"/>
            </a:lnSpc>
          </a:pPr>
          <a:r>
            <a:rPr lang="en-US"/>
            <a:t>Google: Keep funding employee engagement efforts, such as wellness initiatives, flexible work schedules, and chances for personal development. To draw and keep top people, promote a culture of diversity, inclusivity, and creativity.</a:t>
          </a:r>
        </a:p>
      </dgm:t>
    </dgm:pt>
    <dgm:pt modelId="{8A27E19D-C1AC-4732-8E41-F50409EC3A35}" type="parTrans" cxnId="{2EFC8949-E4C8-40B6-AB36-AA34DEF7C862}">
      <dgm:prSet/>
      <dgm:spPr/>
      <dgm:t>
        <a:bodyPr/>
        <a:lstStyle/>
        <a:p>
          <a:endParaRPr lang="en-US"/>
        </a:p>
      </dgm:t>
    </dgm:pt>
    <dgm:pt modelId="{CA87D489-240D-45A1-9365-FDEB7FC30993}" type="sibTrans" cxnId="{2EFC8949-E4C8-40B6-AB36-AA34DEF7C862}">
      <dgm:prSet/>
      <dgm:spPr/>
      <dgm:t>
        <a:bodyPr/>
        <a:lstStyle/>
        <a:p>
          <a:endParaRPr lang="en-US"/>
        </a:p>
      </dgm:t>
    </dgm:pt>
    <dgm:pt modelId="{B3571CA4-1CB0-4926-BEC3-B5E39317830F}">
      <dgm:prSet/>
      <dgm:spPr/>
      <dgm:t>
        <a:bodyPr/>
        <a:lstStyle/>
        <a:p>
          <a:pPr>
            <a:lnSpc>
              <a:spcPct val="100000"/>
            </a:lnSpc>
          </a:pPr>
          <a:r>
            <a:rPr lang="en-US"/>
            <a:t>NHS: To meet current and future healthcare requirements, concentrate on strategic workforce planning. Create thorough training and development programs to improve the knowledge and abilities of medical personnel. To enhance patient care, emphasize teamwork and efficient communication among medical professionals.</a:t>
          </a:r>
        </a:p>
      </dgm:t>
    </dgm:pt>
    <dgm:pt modelId="{12957934-0B2B-482E-BFA3-66E634C92835}" type="parTrans" cxnId="{FA378D1E-267B-4208-8AA1-586D6F4B72D1}">
      <dgm:prSet/>
      <dgm:spPr/>
      <dgm:t>
        <a:bodyPr/>
        <a:lstStyle/>
        <a:p>
          <a:endParaRPr lang="en-US"/>
        </a:p>
      </dgm:t>
    </dgm:pt>
    <dgm:pt modelId="{98E9C886-240A-407D-90CB-C50A6A10A4AF}" type="sibTrans" cxnId="{FA378D1E-267B-4208-8AA1-586D6F4B72D1}">
      <dgm:prSet/>
      <dgm:spPr/>
      <dgm:t>
        <a:bodyPr/>
        <a:lstStyle/>
        <a:p>
          <a:endParaRPr lang="en-US"/>
        </a:p>
      </dgm:t>
    </dgm:pt>
    <dgm:pt modelId="{FA4B48E6-437D-4DC9-A74E-67823075F81F}">
      <dgm:prSet/>
      <dgm:spPr/>
      <dgm:t>
        <a:bodyPr/>
        <a:lstStyle/>
        <a:p>
          <a:pPr>
            <a:lnSpc>
              <a:spcPct val="100000"/>
            </a:lnSpc>
          </a:pPr>
          <a:r>
            <a:rPr lang="en-US" dirty="0"/>
            <a:t>Both companies: Adopt technology-enabled HR solutions to improve data-driven decision-making, increase efficiency, and streamline operations. Give employee health and work-life balance a top priority. To stay ahead in a company climate that is changing quickly, encourage a culture of continual learning and development.</a:t>
          </a:r>
        </a:p>
      </dgm:t>
    </dgm:pt>
    <dgm:pt modelId="{AD18ECB8-C749-44F9-AEE0-D77F8CBD14B4}" type="parTrans" cxnId="{1268949D-35CC-4160-BE28-005F2EA03DCF}">
      <dgm:prSet/>
      <dgm:spPr/>
      <dgm:t>
        <a:bodyPr/>
        <a:lstStyle/>
        <a:p>
          <a:endParaRPr lang="en-US"/>
        </a:p>
      </dgm:t>
    </dgm:pt>
    <dgm:pt modelId="{ABF9F7A9-D440-4B8D-B75E-5289C7BE3D85}" type="sibTrans" cxnId="{1268949D-35CC-4160-BE28-005F2EA03DCF}">
      <dgm:prSet/>
      <dgm:spPr/>
      <dgm:t>
        <a:bodyPr/>
        <a:lstStyle/>
        <a:p>
          <a:endParaRPr lang="en-US"/>
        </a:p>
      </dgm:t>
    </dgm:pt>
    <dgm:pt modelId="{43C3A286-7029-4835-8CF3-530E659DD4AB}" type="pres">
      <dgm:prSet presAssocID="{4C086D62-F13E-42D2-9F21-939E0E126314}" presName="root" presStyleCnt="0">
        <dgm:presLayoutVars>
          <dgm:dir/>
          <dgm:resizeHandles val="exact"/>
        </dgm:presLayoutVars>
      </dgm:prSet>
      <dgm:spPr/>
      <dgm:t>
        <a:bodyPr/>
        <a:lstStyle/>
        <a:p>
          <a:endParaRPr lang="en-US"/>
        </a:p>
      </dgm:t>
    </dgm:pt>
    <dgm:pt modelId="{8EE18B8F-BBD8-4AF6-ACDA-02309BB0A803}" type="pres">
      <dgm:prSet presAssocID="{DD304121-C5D7-4CC6-9BC8-108DA457C2CD}" presName="compNode" presStyleCnt="0"/>
      <dgm:spPr/>
    </dgm:pt>
    <dgm:pt modelId="{7ED00078-F609-471B-B3FA-04F2CD8237DB}" type="pres">
      <dgm:prSet presAssocID="{DD304121-C5D7-4CC6-9BC8-108DA457C2CD}" presName="bgRect" presStyleLbl="bgShp" presStyleIdx="0" presStyleCnt="3"/>
      <dgm:spPr/>
    </dgm:pt>
    <dgm:pt modelId="{150BF268-E284-4438-8DE5-001D77DC97CE}" type="pres">
      <dgm:prSet presAssocID="{DD304121-C5D7-4CC6-9BC8-108DA457C2CD}"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dgm:spPr>
      <dgm:t>
        <a:bodyPr/>
        <a:lstStyle/>
        <a:p>
          <a:endParaRPr lang="en-US"/>
        </a:p>
      </dgm:t>
      <dgm:extLst>
        <a:ext uri="{E40237B7-FDA0-4F09-8148-C483321AD2D9}">
          <dgm14:cNvPr xmlns:dgm14="http://schemas.microsoft.com/office/drawing/2010/diagram" id="0" name="" descr="Connections"/>
        </a:ext>
      </dgm:extLst>
    </dgm:pt>
    <dgm:pt modelId="{D9B9DB60-D8E7-4A12-A5EE-57FCC510B03E}" type="pres">
      <dgm:prSet presAssocID="{DD304121-C5D7-4CC6-9BC8-108DA457C2CD}" presName="spaceRect" presStyleCnt="0"/>
      <dgm:spPr/>
    </dgm:pt>
    <dgm:pt modelId="{84A34857-26B5-4591-964A-3EB78828B1CB}" type="pres">
      <dgm:prSet presAssocID="{DD304121-C5D7-4CC6-9BC8-108DA457C2CD}" presName="parTx" presStyleLbl="revTx" presStyleIdx="0" presStyleCnt="3">
        <dgm:presLayoutVars>
          <dgm:chMax val="0"/>
          <dgm:chPref val="0"/>
        </dgm:presLayoutVars>
      </dgm:prSet>
      <dgm:spPr/>
      <dgm:t>
        <a:bodyPr/>
        <a:lstStyle/>
        <a:p>
          <a:endParaRPr lang="en-US"/>
        </a:p>
      </dgm:t>
    </dgm:pt>
    <dgm:pt modelId="{F4E54DBD-7D98-45AC-A7FE-70C782E5AB5C}" type="pres">
      <dgm:prSet presAssocID="{CA87D489-240D-45A1-9365-FDEB7FC30993}" presName="sibTrans" presStyleCnt="0"/>
      <dgm:spPr/>
    </dgm:pt>
    <dgm:pt modelId="{D1502BD5-4806-4AE0-BBE3-0B2BEFD77435}" type="pres">
      <dgm:prSet presAssocID="{B3571CA4-1CB0-4926-BEC3-B5E39317830F}" presName="compNode" presStyleCnt="0"/>
      <dgm:spPr/>
    </dgm:pt>
    <dgm:pt modelId="{62765C8D-E5FD-4629-BE43-449C625C8689}" type="pres">
      <dgm:prSet presAssocID="{B3571CA4-1CB0-4926-BEC3-B5E39317830F}" presName="bgRect" presStyleLbl="bgShp" presStyleIdx="1" presStyleCnt="3"/>
      <dgm:spPr/>
    </dgm:pt>
    <dgm:pt modelId="{37CC83DB-5678-4431-B141-683215263944}" type="pres">
      <dgm:prSet presAssocID="{B3571CA4-1CB0-4926-BEC3-B5E39317830F}"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dgm:spPr>
      <dgm:t>
        <a:bodyPr/>
        <a:lstStyle/>
        <a:p>
          <a:endParaRPr lang="en-US"/>
        </a:p>
      </dgm:t>
      <dgm:extLst>
        <a:ext uri="{E40237B7-FDA0-4F09-8148-C483321AD2D9}">
          <dgm14:cNvPr xmlns:dgm14="http://schemas.microsoft.com/office/drawing/2010/diagram" id="0" name="" descr="Doctor"/>
        </a:ext>
      </dgm:extLst>
    </dgm:pt>
    <dgm:pt modelId="{D0E2E33F-F38E-4A16-9F2B-9530EC109E4B}" type="pres">
      <dgm:prSet presAssocID="{B3571CA4-1CB0-4926-BEC3-B5E39317830F}" presName="spaceRect" presStyleCnt="0"/>
      <dgm:spPr/>
    </dgm:pt>
    <dgm:pt modelId="{CD9A76AC-679B-4A52-8D5B-EBBDF584B103}" type="pres">
      <dgm:prSet presAssocID="{B3571CA4-1CB0-4926-BEC3-B5E39317830F}" presName="parTx" presStyleLbl="revTx" presStyleIdx="1" presStyleCnt="3">
        <dgm:presLayoutVars>
          <dgm:chMax val="0"/>
          <dgm:chPref val="0"/>
        </dgm:presLayoutVars>
      </dgm:prSet>
      <dgm:spPr/>
      <dgm:t>
        <a:bodyPr/>
        <a:lstStyle/>
        <a:p>
          <a:endParaRPr lang="en-US"/>
        </a:p>
      </dgm:t>
    </dgm:pt>
    <dgm:pt modelId="{BC4E4595-06D6-4A0C-83C1-9E770561C573}" type="pres">
      <dgm:prSet presAssocID="{98E9C886-240A-407D-90CB-C50A6A10A4AF}" presName="sibTrans" presStyleCnt="0"/>
      <dgm:spPr/>
    </dgm:pt>
    <dgm:pt modelId="{82FE8E36-9684-4DAB-B729-E2721F0E4FB4}" type="pres">
      <dgm:prSet presAssocID="{FA4B48E6-437D-4DC9-A74E-67823075F81F}" presName="compNode" presStyleCnt="0"/>
      <dgm:spPr/>
    </dgm:pt>
    <dgm:pt modelId="{2AD5E908-D64F-4900-868A-1F87679AD197}" type="pres">
      <dgm:prSet presAssocID="{FA4B48E6-437D-4DC9-A74E-67823075F81F}" presName="bgRect" presStyleLbl="bgShp" presStyleIdx="2" presStyleCnt="3"/>
      <dgm:spPr/>
    </dgm:pt>
    <dgm:pt modelId="{BFA7B5C5-5E75-451D-A343-BC05C0F0306B}" type="pres">
      <dgm:prSet presAssocID="{FA4B48E6-437D-4DC9-A74E-67823075F81F}"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dgm:spPr>
      <dgm:t>
        <a:bodyPr/>
        <a:lstStyle/>
        <a:p>
          <a:endParaRPr lang="en-US"/>
        </a:p>
      </dgm:t>
      <dgm:extLst>
        <a:ext uri="{E40237B7-FDA0-4F09-8148-C483321AD2D9}">
          <dgm14:cNvPr xmlns:dgm14="http://schemas.microsoft.com/office/drawing/2010/diagram" id="0" name="" descr="Gears"/>
        </a:ext>
      </dgm:extLst>
    </dgm:pt>
    <dgm:pt modelId="{CBD870A0-FBFC-4283-B886-3AF4D32AC350}" type="pres">
      <dgm:prSet presAssocID="{FA4B48E6-437D-4DC9-A74E-67823075F81F}" presName="spaceRect" presStyleCnt="0"/>
      <dgm:spPr/>
    </dgm:pt>
    <dgm:pt modelId="{29DFE7D3-865F-4A33-A12F-0173CD3C94A8}" type="pres">
      <dgm:prSet presAssocID="{FA4B48E6-437D-4DC9-A74E-67823075F81F}" presName="parTx" presStyleLbl="revTx" presStyleIdx="2" presStyleCnt="3">
        <dgm:presLayoutVars>
          <dgm:chMax val="0"/>
          <dgm:chPref val="0"/>
        </dgm:presLayoutVars>
      </dgm:prSet>
      <dgm:spPr/>
      <dgm:t>
        <a:bodyPr/>
        <a:lstStyle/>
        <a:p>
          <a:endParaRPr lang="en-US"/>
        </a:p>
      </dgm:t>
    </dgm:pt>
  </dgm:ptLst>
  <dgm:cxnLst>
    <dgm:cxn modelId="{1268949D-35CC-4160-BE28-005F2EA03DCF}" srcId="{4C086D62-F13E-42D2-9F21-939E0E126314}" destId="{FA4B48E6-437D-4DC9-A74E-67823075F81F}" srcOrd="2" destOrd="0" parTransId="{AD18ECB8-C749-44F9-AEE0-D77F8CBD14B4}" sibTransId="{ABF9F7A9-D440-4B8D-B75E-5289C7BE3D85}"/>
    <dgm:cxn modelId="{2EFC8949-E4C8-40B6-AB36-AA34DEF7C862}" srcId="{4C086D62-F13E-42D2-9F21-939E0E126314}" destId="{DD304121-C5D7-4CC6-9BC8-108DA457C2CD}" srcOrd="0" destOrd="0" parTransId="{8A27E19D-C1AC-4732-8E41-F50409EC3A35}" sibTransId="{CA87D489-240D-45A1-9365-FDEB7FC30993}"/>
    <dgm:cxn modelId="{0B863920-E185-46CF-B00F-D62AC49662F0}" type="presOf" srcId="{FA4B48E6-437D-4DC9-A74E-67823075F81F}" destId="{29DFE7D3-865F-4A33-A12F-0173CD3C94A8}" srcOrd="0" destOrd="0" presId="urn:microsoft.com/office/officeart/2018/2/layout/IconVerticalSolidList"/>
    <dgm:cxn modelId="{FA378D1E-267B-4208-8AA1-586D6F4B72D1}" srcId="{4C086D62-F13E-42D2-9F21-939E0E126314}" destId="{B3571CA4-1CB0-4926-BEC3-B5E39317830F}" srcOrd="1" destOrd="0" parTransId="{12957934-0B2B-482E-BFA3-66E634C92835}" sibTransId="{98E9C886-240A-407D-90CB-C50A6A10A4AF}"/>
    <dgm:cxn modelId="{EE756FE5-650E-4236-B1DE-492A191FF028}" type="presOf" srcId="{4C086D62-F13E-42D2-9F21-939E0E126314}" destId="{43C3A286-7029-4835-8CF3-530E659DD4AB}" srcOrd="0" destOrd="0" presId="urn:microsoft.com/office/officeart/2018/2/layout/IconVerticalSolidList"/>
    <dgm:cxn modelId="{D60611D5-4652-4F77-B011-AEC16FE30740}" type="presOf" srcId="{DD304121-C5D7-4CC6-9BC8-108DA457C2CD}" destId="{84A34857-26B5-4591-964A-3EB78828B1CB}" srcOrd="0" destOrd="0" presId="urn:microsoft.com/office/officeart/2018/2/layout/IconVerticalSolidList"/>
    <dgm:cxn modelId="{82EC8C9D-6EE7-48BC-B850-47FD495E0ABD}" type="presOf" srcId="{B3571CA4-1CB0-4926-BEC3-B5E39317830F}" destId="{CD9A76AC-679B-4A52-8D5B-EBBDF584B103}" srcOrd="0" destOrd="0" presId="urn:microsoft.com/office/officeart/2018/2/layout/IconVerticalSolidList"/>
    <dgm:cxn modelId="{2B701EB7-0A39-4E14-94ED-3EBF4E681261}" type="presParOf" srcId="{43C3A286-7029-4835-8CF3-530E659DD4AB}" destId="{8EE18B8F-BBD8-4AF6-ACDA-02309BB0A803}" srcOrd="0" destOrd="0" presId="urn:microsoft.com/office/officeart/2018/2/layout/IconVerticalSolidList"/>
    <dgm:cxn modelId="{72AA3C1F-9074-4FE4-8424-52564F5D06EB}" type="presParOf" srcId="{8EE18B8F-BBD8-4AF6-ACDA-02309BB0A803}" destId="{7ED00078-F609-471B-B3FA-04F2CD8237DB}" srcOrd="0" destOrd="0" presId="urn:microsoft.com/office/officeart/2018/2/layout/IconVerticalSolidList"/>
    <dgm:cxn modelId="{03832310-21C7-4504-9F8B-B14FCF28F83F}" type="presParOf" srcId="{8EE18B8F-BBD8-4AF6-ACDA-02309BB0A803}" destId="{150BF268-E284-4438-8DE5-001D77DC97CE}" srcOrd="1" destOrd="0" presId="urn:microsoft.com/office/officeart/2018/2/layout/IconVerticalSolidList"/>
    <dgm:cxn modelId="{DE21C8D9-8C53-4A7A-A5CC-8CAD8DFF051B}" type="presParOf" srcId="{8EE18B8F-BBD8-4AF6-ACDA-02309BB0A803}" destId="{D9B9DB60-D8E7-4A12-A5EE-57FCC510B03E}" srcOrd="2" destOrd="0" presId="urn:microsoft.com/office/officeart/2018/2/layout/IconVerticalSolidList"/>
    <dgm:cxn modelId="{AB7CACAE-67B8-4C0F-BA12-2AEEDE1E9DD4}" type="presParOf" srcId="{8EE18B8F-BBD8-4AF6-ACDA-02309BB0A803}" destId="{84A34857-26B5-4591-964A-3EB78828B1CB}" srcOrd="3" destOrd="0" presId="urn:microsoft.com/office/officeart/2018/2/layout/IconVerticalSolidList"/>
    <dgm:cxn modelId="{C1A49F59-AC67-4CD8-8820-10C23306CCC5}" type="presParOf" srcId="{43C3A286-7029-4835-8CF3-530E659DD4AB}" destId="{F4E54DBD-7D98-45AC-A7FE-70C782E5AB5C}" srcOrd="1" destOrd="0" presId="urn:microsoft.com/office/officeart/2018/2/layout/IconVerticalSolidList"/>
    <dgm:cxn modelId="{8076B783-C04D-4631-AC9D-91616CC661E0}" type="presParOf" srcId="{43C3A286-7029-4835-8CF3-530E659DD4AB}" destId="{D1502BD5-4806-4AE0-BBE3-0B2BEFD77435}" srcOrd="2" destOrd="0" presId="urn:microsoft.com/office/officeart/2018/2/layout/IconVerticalSolidList"/>
    <dgm:cxn modelId="{102064B4-3CFD-448E-BED5-F5839D20A4CA}" type="presParOf" srcId="{D1502BD5-4806-4AE0-BBE3-0B2BEFD77435}" destId="{62765C8D-E5FD-4629-BE43-449C625C8689}" srcOrd="0" destOrd="0" presId="urn:microsoft.com/office/officeart/2018/2/layout/IconVerticalSolidList"/>
    <dgm:cxn modelId="{02394B13-04DF-4FB4-9F52-EDC91B4E635D}" type="presParOf" srcId="{D1502BD5-4806-4AE0-BBE3-0B2BEFD77435}" destId="{37CC83DB-5678-4431-B141-683215263944}" srcOrd="1" destOrd="0" presId="urn:microsoft.com/office/officeart/2018/2/layout/IconVerticalSolidList"/>
    <dgm:cxn modelId="{BE9626E4-5052-422B-B454-079D0B1842F1}" type="presParOf" srcId="{D1502BD5-4806-4AE0-BBE3-0B2BEFD77435}" destId="{D0E2E33F-F38E-4A16-9F2B-9530EC109E4B}" srcOrd="2" destOrd="0" presId="urn:microsoft.com/office/officeart/2018/2/layout/IconVerticalSolidList"/>
    <dgm:cxn modelId="{9EF77EF5-8F29-4D93-9420-D97A6973D98B}" type="presParOf" srcId="{D1502BD5-4806-4AE0-BBE3-0B2BEFD77435}" destId="{CD9A76AC-679B-4A52-8D5B-EBBDF584B103}" srcOrd="3" destOrd="0" presId="urn:microsoft.com/office/officeart/2018/2/layout/IconVerticalSolidList"/>
    <dgm:cxn modelId="{A6288880-4583-4496-BA23-74E7C3891833}" type="presParOf" srcId="{43C3A286-7029-4835-8CF3-530E659DD4AB}" destId="{BC4E4595-06D6-4A0C-83C1-9E770561C573}" srcOrd="3" destOrd="0" presId="urn:microsoft.com/office/officeart/2018/2/layout/IconVerticalSolidList"/>
    <dgm:cxn modelId="{EFF14C6D-E4DE-4952-805D-07B51E8F674B}" type="presParOf" srcId="{43C3A286-7029-4835-8CF3-530E659DD4AB}" destId="{82FE8E36-9684-4DAB-B729-E2721F0E4FB4}" srcOrd="4" destOrd="0" presId="urn:microsoft.com/office/officeart/2018/2/layout/IconVerticalSolidList"/>
    <dgm:cxn modelId="{F376E556-C545-4241-86B3-3E62818EB97D}" type="presParOf" srcId="{82FE8E36-9684-4DAB-B729-E2721F0E4FB4}" destId="{2AD5E908-D64F-4900-868A-1F87679AD197}" srcOrd="0" destOrd="0" presId="urn:microsoft.com/office/officeart/2018/2/layout/IconVerticalSolidList"/>
    <dgm:cxn modelId="{87E91031-F6A9-4AE1-9D10-9D2D30698C75}" type="presParOf" srcId="{82FE8E36-9684-4DAB-B729-E2721F0E4FB4}" destId="{BFA7B5C5-5E75-451D-A343-BC05C0F0306B}" srcOrd="1" destOrd="0" presId="urn:microsoft.com/office/officeart/2018/2/layout/IconVerticalSolidList"/>
    <dgm:cxn modelId="{48AD11B8-9881-412B-AFF5-6F60E4AD165C}" type="presParOf" srcId="{82FE8E36-9684-4DAB-B729-E2721F0E4FB4}" destId="{CBD870A0-FBFC-4283-B886-3AF4D32AC350}" srcOrd="2" destOrd="0" presId="urn:microsoft.com/office/officeart/2018/2/layout/IconVerticalSolidList"/>
    <dgm:cxn modelId="{4106C88A-7AC9-4A82-B246-45C1B9F24576}" type="presParOf" srcId="{82FE8E36-9684-4DAB-B729-E2721F0E4FB4}" destId="{29DFE7D3-865F-4A33-A12F-0173CD3C94A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00078-F609-471B-B3FA-04F2CD8237DB}">
      <dsp:nvSpPr>
        <dsp:cNvPr id="0" name=""/>
        <dsp:cNvSpPr/>
      </dsp:nvSpPr>
      <dsp:spPr>
        <a:xfrm>
          <a:off x="0" y="2248"/>
          <a:ext cx="8276026" cy="9897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0BF268-E284-4438-8DE5-001D77DC97CE}">
      <dsp:nvSpPr>
        <dsp:cNvPr id="0" name=""/>
        <dsp:cNvSpPr/>
      </dsp:nvSpPr>
      <dsp:spPr>
        <a:xfrm>
          <a:off x="299401" y="224944"/>
          <a:ext cx="544898" cy="54436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A34857-26B5-4591-964A-3EB78828B1CB}">
      <dsp:nvSpPr>
        <dsp:cNvPr id="0" name=""/>
        <dsp:cNvSpPr/>
      </dsp:nvSpPr>
      <dsp:spPr>
        <a:xfrm>
          <a:off x="1143701" y="2248"/>
          <a:ext cx="7097683" cy="1051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96" tIns="111296" rIns="111296" bIns="111296" numCol="1" spcCol="1270" anchor="ctr" anchorCtr="0">
          <a:noAutofit/>
        </a:bodyPr>
        <a:lstStyle/>
        <a:p>
          <a:pPr lvl="0" algn="l" defTabSz="622300">
            <a:lnSpc>
              <a:spcPct val="100000"/>
            </a:lnSpc>
            <a:spcBef>
              <a:spcPct val="0"/>
            </a:spcBef>
            <a:spcAft>
              <a:spcPct val="35000"/>
            </a:spcAft>
          </a:pPr>
          <a:r>
            <a:rPr lang="en-US" sz="1400" kern="1200"/>
            <a:t>Google: Keep funding employee engagement efforts, such as wellness initiatives, flexible work schedules, and chances for personal development. To draw and keep top people, promote a culture of diversity, inclusivity, and creativity.</a:t>
          </a:r>
        </a:p>
      </dsp:txBody>
      <dsp:txXfrm>
        <a:off x="1143701" y="2248"/>
        <a:ext cx="7097683" cy="1051616"/>
      </dsp:txXfrm>
    </dsp:sp>
    <dsp:sp modelId="{62765C8D-E5FD-4629-BE43-449C625C8689}">
      <dsp:nvSpPr>
        <dsp:cNvPr id="0" name=""/>
        <dsp:cNvSpPr/>
      </dsp:nvSpPr>
      <dsp:spPr>
        <a:xfrm>
          <a:off x="0" y="1316769"/>
          <a:ext cx="8276026" cy="9897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C83DB-5678-4431-B141-683215263944}">
      <dsp:nvSpPr>
        <dsp:cNvPr id="0" name=""/>
        <dsp:cNvSpPr/>
      </dsp:nvSpPr>
      <dsp:spPr>
        <a:xfrm>
          <a:off x="299401" y="1539464"/>
          <a:ext cx="544898" cy="54436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9A76AC-679B-4A52-8D5B-EBBDF584B103}">
      <dsp:nvSpPr>
        <dsp:cNvPr id="0" name=""/>
        <dsp:cNvSpPr/>
      </dsp:nvSpPr>
      <dsp:spPr>
        <a:xfrm>
          <a:off x="1143701" y="1316769"/>
          <a:ext cx="7097683" cy="1051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96" tIns="111296" rIns="111296" bIns="111296" numCol="1" spcCol="1270" anchor="ctr" anchorCtr="0">
          <a:noAutofit/>
        </a:bodyPr>
        <a:lstStyle/>
        <a:p>
          <a:pPr lvl="0" algn="l" defTabSz="622300">
            <a:lnSpc>
              <a:spcPct val="100000"/>
            </a:lnSpc>
            <a:spcBef>
              <a:spcPct val="0"/>
            </a:spcBef>
            <a:spcAft>
              <a:spcPct val="35000"/>
            </a:spcAft>
          </a:pPr>
          <a:r>
            <a:rPr lang="en-US" sz="1400" kern="1200"/>
            <a:t>NHS: To meet current and future healthcare requirements, concentrate on strategic workforce planning. Create thorough training and development programs to improve the knowledge and abilities of medical personnel. To enhance patient care, emphasize teamwork and efficient communication among medical professionals.</a:t>
          </a:r>
        </a:p>
      </dsp:txBody>
      <dsp:txXfrm>
        <a:off x="1143701" y="1316769"/>
        <a:ext cx="7097683" cy="1051616"/>
      </dsp:txXfrm>
    </dsp:sp>
    <dsp:sp modelId="{2AD5E908-D64F-4900-868A-1F87679AD197}">
      <dsp:nvSpPr>
        <dsp:cNvPr id="0" name=""/>
        <dsp:cNvSpPr/>
      </dsp:nvSpPr>
      <dsp:spPr>
        <a:xfrm>
          <a:off x="0" y="2631290"/>
          <a:ext cx="8276026" cy="9897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7B5C5-5E75-451D-A343-BC05C0F0306B}">
      <dsp:nvSpPr>
        <dsp:cNvPr id="0" name=""/>
        <dsp:cNvSpPr/>
      </dsp:nvSpPr>
      <dsp:spPr>
        <a:xfrm>
          <a:off x="299401" y="2853985"/>
          <a:ext cx="544898" cy="54436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DFE7D3-865F-4A33-A12F-0173CD3C94A8}">
      <dsp:nvSpPr>
        <dsp:cNvPr id="0" name=""/>
        <dsp:cNvSpPr/>
      </dsp:nvSpPr>
      <dsp:spPr>
        <a:xfrm>
          <a:off x="1143701" y="2631290"/>
          <a:ext cx="7097683" cy="1051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296" tIns="111296" rIns="111296" bIns="111296" numCol="1" spcCol="1270" anchor="ctr" anchorCtr="0">
          <a:noAutofit/>
        </a:bodyPr>
        <a:lstStyle/>
        <a:p>
          <a:pPr lvl="0" algn="l" defTabSz="622300">
            <a:lnSpc>
              <a:spcPct val="100000"/>
            </a:lnSpc>
            <a:spcBef>
              <a:spcPct val="0"/>
            </a:spcBef>
            <a:spcAft>
              <a:spcPct val="35000"/>
            </a:spcAft>
          </a:pPr>
          <a:r>
            <a:rPr lang="en-US" sz="1400" kern="1200" dirty="0"/>
            <a:t>Both companies: Adopt technology-enabled HR solutions to improve data-driven decision-making, increase efficiency, and streamline operations. Give employee health and work-life balance a top priority. To stay ahead in a company climate that is changing quickly, encourage a culture of continual learning and development.</a:t>
          </a:r>
        </a:p>
      </dsp:txBody>
      <dsp:txXfrm>
        <a:off x="1143701" y="2631290"/>
        <a:ext cx="7097683" cy="10516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8" Type="http://schemas.openxmlformats.org/officeDocument/2006/relationships/hyperlink" Target="https://journals.sagepub.com/doi/abs/10.1177/014920630202800403?journalCode=joma" TargetMode="External"/><Relationship Id="rId3" Type="http://schemas.openxmlformats.org/officeDocument/2006/relationships/hyperlink" Target="https://www.tandfonline.com/doi/abs/10.1080/09585192.2021.2016888" TargetMode="External"/><Relationship Id="rId7" Type="http://schemas.openxmlformats.org/officeDocument/2006/relationships/hyperlink" Target="https://www.sciencedirect.com/science/article/abs/pii/S0272696312000824" TargetMode="Externa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hyperlink" Target="https://journals.aom.org/doi/abs/10.5465/amj.2011.0088" TargetMode="External"/><Relationship Id="rId5" Type="http://schemas.openxmlformats.org/officeDocument/2006/relationships/hyperlink" Target="https://onlinelibrary.wiley.com/doi/abs/10.1111/1748-8583.12139" TargetMode="External"/><Relationship Id="rId10" Type="http://schemas.openxmlformats.org/officeDocument/2006/relationships/hyperlink" Target="https://www.tandfonline.com/doi/full/10.1080/09585192.2016.1189151" TargetMode="External"/><Relationship Id="rId4" Type="http://schemas.openxmlformats.org/officeDocument/2006/relationships/hyperlink" Target="https://www.tandfonline.com/doi/abs/10.1080/00472778.2019.1705663" TargetMode="External"/><Relationship Id="rId9" Type="http://schemas.openxmlformats.org/officeDocument/2006/relationships/hyperlink" Target="https://journals.sagepub.com/doi/abs/10.1177/0972150919857015?journalCode=gbra"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0000"/>
                <a:lumOff val="40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38" name="Rectangle 8">
            <a:extLst>
              <a:ext uri="{FF2B5EF4-FFF2-40B4-BE49-F238E27FC236}">
                <a16:creationId xmlns="" xmlns:a16="http://schemas.microsoft.com/office/drawing/2014/main" id="{8555C5B3-193A-4749-9AFD-682E53CDDE8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10">
            <a:extLst>
              <a:ext uri="{FF2B5EF4-FFF2-40B4-BE49-F238E27FC236}">
                <a16:creationId xmlns="" xmlns:a16="http://schemas.microsoft.com/office/drawing/2014/main" id="{2EAE06A6-F76A-41C9-827A-C561B004485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 xmlns:a16="http://schemas.microsoft.com/office/drawing/2014/main" id="{89F9D4E8-0639-444B-949B-9518585061A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14">
            <a:extLst>
              <a:ext uri="{FF2B5EF4-FFF2-40B4-BE49-F238E27FC236}">
                <a16:creationId xmlns="" xmlns:a16="http://schemas.microsoft.com/office/drawing/2014/main" id="{7E3DA7A2-ED70-4BBA-AB72-00AD461FA4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480862" y="-6"/>
            <a:ext cx="11711138" cy="6410334"/>
          </a:xfrm>
          <a:prstGeom prst="rect">
            <a:avLst/>
          </a:prstGeom>
          <a:solidFill>
            <a:schemeClr val="accent1">
              <a:lumMod val="60000"/>
              <a:lumOff val="4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127207" y="857252"/>
            <a:ext cx="9231443" cy="803958"/>
          </a:xfrm>
        </p:spPr>
        <p:txBody>
          <a:bodyPr anchor="b">
            <a:normAutofit/>
          </a:bodyPr>
          <a:lstStyle/>
          <a:p>
            <a:r>
              <a:rPr lang="en-US" sz="4800" dirty="0" smtClean="0">
                <a:ln w="0"/>
                <a:effectLst>
                  <a:outerShdw blurRad="38100" dist="19050" dir="2700000" algn="tl" rotWithShape="0">
                    <a:schemeClr val="dk1">
                      <a:alpha val="40000"/>
                    </a:schemeClr>
                  </a:outerShdw>
                </a:effectLst>
                <a:latin typeface="Times New Roman"/>
                <a:cs typeface="Times New Roman"/>
              </a:rPr>
              <a:t>      </a:t>
            </a:r>
            <a:r>
              <a:rPr lang="en-US" sz="4800" u="sng" dirty="0" smtClean="0">
                <a:ln w="0"/>
                <a:effectLst>
                  <a:outerShdw blurRad="38100" dist="19050" dir="2700000" algn="tl" rotWithShape="0">
                    <a:schemeClr val="dk1">
                      <a:alpha val="40000"/>
                    </a:schemeClr>
                  </a:outerShdw>
                </a:effectLst>
                <a:latin typeface="Times New Roman"/>
                <a:cs typeface="Times New Roman"/>
              </a:rPr>
              <a:t>Human </a:t>
            </a:r>
            <a:r>
              <a:rPr lang="en-US" sz="4800" u="sng" dirty="0">
                <a:ln w="0"/>
                <a:effectLst>
                  <a:outerShdw blurRad="38100" dist="19050" dir="2700000" algn="tl" rotWithShape="0">
                    <a:schemeClr val="dk1">
                      <a:alpha val="40000"/>
                    </a:schemeClr>
                  </a:outerShdw>
                </a:effectLst>
                <a:latin typeface="Times New Roman"/>
                <a:cs typeface="Times New Roman"/>
              </a:rPr>
              <a:t>Resource Management</a:t>
            </a:r>
            <a:endParaRPr lang="en-US" sz="4800" u="sng" dirty="0">
              <a:ln w="0"/>
              <a:effectLst>
                <a:outerShdw blurRad="38100" dist="19050" dir="2700000" algn="tl" rotWithShape="0">
                  <a:schemeClr val="dk1">
                    <a:alpha val="40000"/>
                  </a:schemeClr>
                </a:outerShdw>
              </a:effectLst>
              <a:cs typeface="Calibri Light"/>
            </a:endParaRPr>
          </a:p>
          <a:p>
            <a:endParaRPr lang="en-US" sz="4800" dirty="0">
              <a:solidFill>
                <a:srgbClr val="FFFFFF"/>
              </a:solidFill>
              <a:cs typeface="Calibri Light"/>
            </a:endParaRPr>
          </a:p>
        </p:txBody>
      </p:sp>
      <p:sp>
        <p:nvSpPr>
          <p:cNvPr id="41" name="Rectangle 16">
            <a:extLst>
              <a:ext uri="{FF2B5EF4-FFF2-40B4-BE49-F238E27FC236}">
                <a16:creationId xmlns="" xmlns:a16="http://schemas.microsoft.com/office/drawing/2014/main" id="{FC485432-3647-4218-B5D3-15D3FA222B1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a:off x="4844797" y="-489206"/>
            <a:ext cx="2502408" cy="1219199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127208" y="4756265"/>
            <a:ext cx="4393278" cy="1244483"/>
          </a:xfrm>
        </p:spPr>
        <p:txBody>
          <a:bodyPr vert="horz" lIns="91440" tIns="45720" rIns="91440" bIns="45720" rtlCol="0" anchor="t">
            <a:normAutofit/>
          </a:bodyPr>
          <a:lstStyle/>
          <a:p>
            <a:pPr algn="just"/>
            <a:r>
              <a:rPr lang="en-US" b="1" dirty="0">
                <a:solidFill>
                  <a:srgbClr val="FFFFFF"/>
                </a:solidFill>
                <a:latin typeface="Times New Roman"/>
                <a:cs typeface="Times New Roman"/>
              </a:rPr>
              <a:t>Company: Google and National </a:t>
            </a:r>
            <a:r>
              <a:rPr lang="en-US" b="1" smtClean="0">
                <a:solidFill>
                  <a:srgbClr val="FFFFFF"/>
                </a:solidFill>
                <a:latin typeface="Times New Roman"/>
                <a:cs typeface="Times New Roman"/>
              </a:rPr>
              <a:t>	       Health </a:t>
            </a:r>
            <a:r>
              <a:rPr lang="en-US" b="1" dirty="0">
                <a:solidFill>
                  <a:srgbClr val="FFFFFF"/>
                </a:solidFill>
                <a:latin typeface="Times New Roman"/>
                <a:cs typeface="Times New Roman"/>
              </a:rPr>
              <a:t>Service, UK</a:t>
            </a:r>
            <a:endParaRPr lang="en-US" dirty="0">
              <a:solidFill>
                <a:srgbClr val="FFFFFF"/>
              </a:solidFill>
              <a:cs typeface="Calibri"/>
            </a:endParaRPr>
          </a:p>
          <a:p>
            <a:pPr algn="just"/>
            <a:endParaRPr lang="en-US" dirty="0">
              <a:solidFill>
                <a:srgbClr val="FFFFFF"/>
              </a:solidFill>
              <a:cs typeface="Calibri"/>
            </a:endParaRPr>
          </a:p>
        </p:txBody>
      </p:sp>
      <p:sp>
        <p:nvSpPr>
          <p:cNvPr id="42" name="Oval 18">
            <a:extLst>
              <a:ext uri="{FF2B5EF4-FFF2-40B4-BE49-F238E27FC236}">
                <a16:creationId xmlns="" xmlns:a16="http://schemas.microsoft.com/office/drawing/2014/main" id="{F4AFDDCA-6ABA-4D23-8A5C-1BF0F430814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 icon&#10;&#10;Description automatically generated">
            <a:extLst>
              <a:ext uri="{FF2B5EF4-FFF2-40B4-BE49-F238E27FC236}">
                <a16:creationId xmlns="" xmlns:a16="http://schemas.microsoft.com/office/drawing/2014/main" id="{3D501AE8-9A5F-07C5-DF4E-813407D0AC54}"/>
              </a:ext>
            </a:extLst>
          </p:cNvPr>
          <p:cNvPicPr>
            <a:picLocks noChangeAspect="1"/>
          </p:cNvPicPr>
          <p:nvPr/>
        </p:nvPicPr>
        <p:blipFill>
          <a:blip r:embed="rId2"/>
          <a:stretch>
            <a:fillRect/>
          </a:stretch>
        </p:blipFill>
        <p:spPr>
          <a:xfrm>
            <a:off x="6964720" y="2122525"/>
            <a:ext cx="3648842" cy="2654533"/>
          </a:xfrm>
          <a:prstGeom prst="rect">
            <a:avLst/>
          </a:prstGeom>
        </p:spPr>
      </p:pic>
      <p:sp>
        <p:nvSpPr>
          <p:cNvPr id="5" name="TextBox 4"/>
          <p:cNvSpPr txBox="1"/>
          <p:nvPr/>
        </p:nvSpPr>
        <p:spPr>
          <a:xfrm>
            <a:off x="1127207" y="1446663"/>
            <a:ext cx="4127181" cy="1754326"/>
          </a:xfrm>
          <a:prstGeom prst="rect">
            <a:avLst/>
          </a:prstGeom>
          <a:noFill/>
        </p:spPr>
        <p:txBody>
          <a:bodyPr wrap="square" rtlCol="0">
            <a:spAutoFit/>
          </a:bodyPr>
          <a:lstStyle/>
          <a:p>
            <a:endParaRPr lang="en-US" dirty="0" smtClean="0">
              <a:solidFill>
                <a:schemeClr val="bg1"/>
              </a:solidFill>
            </a:endParaRPr>
          </a:p>
          <a:p>
            <a:endParaRPr lang="en-US" dirty="0">
              <a:solidFill>
                <a:schemeClr val="bg1"/>
              </a:solidFill>
            </a:endParaRPr>
          </a:p>
          <a:p>
            <a:r>
              <a:rPr lang="en-US" dirty="0" smtClean="0"/>
              <a:t>Student Name : Viral </a:t>
            </a:r>
            <a:r>
              <a:rPr lang="en-US" dirty="0" err="1" smtClean="0"/>
              <a:t>Jivani</a:t>
            </a:r>
            <a:endParaRPr lang="en-US" dirty="0" smtClean="0"/>
          </a:p>
          <a:p>
            <a:r>
              <a:rPr lang="en-US" dirty="0" smtClean="0"/>
              <a:t>Student Id : 2242374</a:t>
            </a:r>
          </a:p>
          <a:p>
            <a:r>
              <a:rPr lang="en-US" dirty="0" smtClean="0"/>
              <a:t>Module Code : LCMB7000</a:t>
            </a:r>
          </a:p>
          <a:p>
            <a:r>
              <a:rPr lang="en-US" dirty="0" smtClean="0"/>
              <a:t>Professor Name : Dennis </a:t>
            </a:r>
            <a:r>
              <a:rPr lang="en-US" dirty="0" err="1" smtClean="0"/>
              <a:t>Pepple</a:t>
            </a:r>
            <a:endParaRPr lang="en-US"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231BF440-39FA-4087-84CC-2EEC0BBDAF2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 xmlns:a16="http://schemas.microsoft.com/office/drawing/2014/main" id="{F04E4CBA-303B-48BD-8451-C2701CB0EEB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 xmlns:a16="http://schemas.microsoft.com/office/drawing/2014/main" id="{F6CA58B3-AFCC-4A40-9882-50D5080879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 xmlns:a16="http://schemas.microsoft.com/office/drawing/2014/main" id="{8A61AE15-6590-F7D4-2CEC-6CD7B1A22F2A}"/>
              </a:ext>
            </a:extLst>
          </p:cNvPr>
          <p:cNvSpPr>
            <a:spLocks noGrp="1"/>
          </p:cNvSpPr>
          <p:nvPr>
            <p:ph type="title"/>
          </p:nvPr>
        </p:nvSpPr>
        <p:spPr>
          <a:xfrm>
            <a:off x="448056" y="859536"/>
            <a:ext cx="11286744" cy="1243584"/>
          </a:xfrm>
          <a:gradFill>
            <a:gsLst>
              <a:gs pos="0">
                <a:srgbClr val="0070C0"/>
              </a:gs>
              <a:gs pos="50000">
                <a:schemeClr val="accent2">
                  <a:lumMod val="105000"/>
                  <a:satMod val="103000"/>
                  <a:tint val="73000"/>
                </a:schemeClr>
              </a:gs>
              <a:gs pos="100000">
                <a:schemeClr val="accent2">
                  <a:lumMod val="105000"/>
                  <a:satMod val="109000"/>
                  <a:tint val="81000"/>
                </a:schemeClr>
              </a:gs>
            </a:gsLst>
          </a:gradFill>
          <a:ln>
            <a:solidFill>
              <a:schemeClr val="tx2"/>
            </a:solidFill>
          </a:ln>
        </p:spPr>
        <p:style>
          <a:lnRef idx="1">
            <a:schemeClr val="accent2"/>
          </a:lnRef>
          <a:fillRef idx="2">
            <a:schemeClr val="accent2"/>
          </a:fillRef>
          <a:effectRef idx="1">
            <a:schemeClr val="accent2"/>
          </a:effectRef>
          <a:fontRef idx="minor">
            <a:schemeClr val="dk1"/>
          </a:fontRef>
        </p:style>
        <p:txBody>
          <a:bodyPr>
            <a:normAutofit/>
          </a:bodyPr>
          <a:lstStyle/>
          <a:p>
            <a:pPr algn="ctr"/>
            <a:r>
              <a:rPr lang="en-US" sz="3400" dirty="0">
                <a:cs typeface="Calibri Light"/>
              </a:rPr>
              <a:t>Table Of Contents</a:t>
            </a:r>
          </a:p>
        </p:txBody>
      </p:sp>
      <p:sp useBgFill="1">
        <p:nvSpPr>
          <p:cNvPr id="18" name="Rectangle 17">
            <a:extLst>
              <a:ext uri="{FF2B5EF4-FFF2-40B4-BE49-F238E27FC236}">
                <a16:creationId xmlns="" xmlns:a16="http://schemas.microsoft.com/office/drawing/2014/main" id="{82095FCE-EF05-4443-B97A-85DEE3A5CA1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 xmlns:a16="http://schemas.microsoft.com/office/drawing/2014/main" id="{CA00AE6B-AA30-4CF8-BA6F-339B780AD7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8" name="Table 8">
            <a:extLst>
              <a:ext uri="{FF2B5EF4-FFF2-40B4-BE49-F238E27FC236}">
                <a16:creationId xmlns="" xmlns:a16="http://schemas.microsoft.com/office/drawing/2014/main" id="{1864A0E1-8A98-0295-D778-C42F4AB36DF6}"/>
              </a:ext>
            </a:extLst>
          </p:cNvPr>
          <p:cNvGraphicFramePr>
            <a:graphicFrameLocks noGrp="1"/>
          </p:cNvGraphicFramePr>
          <p:nvPr>
            <p:ph idx="1"/>
            <p:extLst>
              <p:ext uri="{D42A27DB-BD31-4B8C-83A1-F6EECF244321}">
                <p14:modId xmlns:p14="http://schemas.microsoft.com/office/powerpoint/2010/main" val="613039865"/>
              </p:ext>
            </p:extLst>
          </p:nvPr>
        </p:nvGraphicFramePr>
        <p:xfrm>
          <a:off x="717915" y="2578623"/>
          <a:ext cx="10524516" cy="3694145"/>
        </p:xfrm>
        <a:graphic>
          <a:graphicData uri="http://schemas.openxmlformats.org/drawingml/2006/table">
            <a:tbl>
              <a:tblPr firstRow="1" bandRow="1">
                <a:tableStyleId>{74C1A8A3-306A-4EB7-A6B1-4F7E0EB9C5D6}</a:tableStyleId>
              </a:tblPr>
              <a:tblGrid>
                <a:gridCol w="10524516">
                  <a:extLst>
                    <a:ext uri="{9D8B030D-6E8A-4147-A177-3AD203B41FA5}">
                      <a16:colId xmlns="" xmlns:a16="http://schemas.microsoft.com/office/drawing/2014/main" val="3473106797"/>
                    </a:ext>
                  </a:extLst>
                </a:gridCol>
              </a:tblGrid>
              <a:tr h="527735">
                <a:tc>
                  <a:txBody>
                    <a:bodyPr/>
                    <a:lstStyle/>
                    <a:p>
                      <a:pPr algn="ctr"/>
                      <a:r>
                        <a:rPr lang="en-US" dirty="0"/>
                        <a:t>Introduction</a:t>
                      </a:r>
                      <a:endParaRPr lang="en-US" dirty="0">
                        <a:solidFill>
                          <a:schemeClr val="accent1">
                            <a:lumMod val="60000"/>
                            <a:lumOff val="40000"/>
                          </a:schemeClr>
                        </a:solidFill>
                      </a:endParaRPr>
                    </a:p>
                  </a:txBody>
                  <a:tcPr>
                    <a:solidFill>
                      <a:srgbClr val="0070C0"/>
                    </a:solidFill>
                  </a:tcPr>
                </a:tc>
                <a:extLst>
                  <a:ext uri="{0D108BD9-81ED-4DB2-BD59-A6C34878D82A}">
                    <a16:rowId xmlns="" xmlns:a16="http://schemas.microsoft.com/office/drawing/2014/main" val="524803754"/>
                  </a:ext>
                </a:extLst>
              </a:tr>
              <a:tr h="527735">
                <a:tc>
                  <a:txBody>
                    <a:bodyPr/>
                    <a:lstStyle/>
                    <a:p>
                      <a:pPr algn="ctr"/>
                      <a:r>
                        <a:rPr lang="en-US" dirty="0"/>
                        <a:t>Literature Review</a:t>
                      </a:r>
                      <a:endParaRPr lang="en-US" dirty="0">
                        <a:solidFill>
                          <a:schemeClr val="accent3">
                            <a:lumMod val="20000"/>
                            <a:lumOff val="80000"/>
                          </a:schemeClr>
                        </a:solidFill>
                      </a:endParaRPr>
                    </a:p>
                  </a:txBody>
                  <a:tcPr/>
                </a:tc>
                <a:extLst>
                  <a:ext uri="{0D108BD9-81ED-4DB2-BD59-A6C34878D82A}">
                    <a16:rowId xmlns="" xmlns:a16="http://schemas.microsoft.com/office/drawing/2014/main" val="114859821"/>
                  </a:ext>
                </a:extLst>
              </a:tr>
              <a:tr h="527735">
                <a:tc>
                  <a:txBody>
                    <a:bodyPr/>
                    <a:lstStyle/>
                    <a:p>
                      <a:pPr algn="ctr"/>
                      <a:r>
                        <a:rPr lang="en-US" dirty="0"/>
                        <a:t>Resource Base view theory</a:t>
                      </a:r>
                    </a:p>
                  </a:txBody>
                  <a:tcPr/>
                </a:tc>
                <a:extLst>
                  <a:ext uri="{0D108BD9-81ED-4DB2-BD59-A6C34878D82A}">
                    <a16:rowId xmlns="" xmlns:a16="http://schemas.microsoft.com/office/drawing/2014/main" val="2903095422"/>
                  </a:ext>
                </a:extLst>
              </a:tr>
              <a:tr h="527735">
                <a:tc>
                  <a:txBody>
                    <a:bodyPr/>
                    <a:lstStyle/>
                    <a:p>
                      <a:pPr algn="ctr"/>
                      <a:r>
                        <a:rPr lang="en-US" dirty="0"/>
                        <a:t>Functional and cultural</a:t>
                      </a:r>
                    </a:p>
                  </a:txBody>
                  <a:tcPr/>
                </a:tc>
                <a:extLst>
                  <a:ext uri="{0D108BD9-81ED-4DB2-BD59-A6C34878D82A}">
                    <a16:rowId xmlns="" xmlns:a16="http://schemas.microsoft.com/office/drawing/2014/main" val="3601212365"/>
                  </a:ext>
                </a:extLst>
              </a:tr>
              <a:tr h="527735">
                <a:tc>
                  <a:txBody>
                    <a:bodyPr/>
                    <a:lstStyle/>
                    <a:p>
                      <a:pPr algn="ctr"/>
                      <a:r>
                        <a:rPr lang="en-US" dirty="0"/>
                        <a:t>Positional and regulatory</a:t>
                      </a:r>
                    </a:p>
                  </a:txBody>
                  <a:tcPr/>
                </a:tc>
                <a:extLst>
                  <a:ext uri="{0D108BD9-81ED-4DB2-BD59-A6C34878D82A}">
                    <a16:rowId xmlns="" xmlns:a16="http://schemas.microsoft.com/office/drawing/2014/main" val="2145375630"/>
                  </a:ext>
                </a:extLst>
              </a:tr>
              <a:tr h="527735">
                <a:tc>
                  <a:txBody>
                    <a:bodyPr/>
                    <a:lstStyle/>
                    <a:p>
                      <a:pPr algn="ctr"/>
                      <a:r>
                        <a:rPr lang="en-US" dirty="0"/>
                        <a:t>Conclusion</a:t>
                      </a:r>
                    </a:p>
                  </a:txBody>
                  <a:tcPr/>
                </a:tc>
                <a:extLst>
                  <a:ext uri="{0D108BD9-81ED-4DB2-BD59-A6C34878D82A}">
                    <a16:rowId xmlns="" xmlns:a16="http://schemas.microsoft.com/office/drawing/2014/main" val="1828416966"/>
                  </a:ext>
                </a:extLst>
              </a:tr>
              <a:tr h="527735">
                <a:tc>
                  <a:txBody>
                    <a:bodyPr/>
                    <a:lstStyle/>
                    <a:p>
                      <a:pPr algn="ctr"/>
                      <a:r>
                        <a:rPr lang="en-US" dirty="0"/>
                        <a:t>Recommendations</a:t>
                      </a:r>
                    </a:p>
                  </a:txBody>
                  <a:tcPr/>
                </a:tc>
                <a:extLst>
                  <a:ext uri="{0D108BD9-81ED-4DB2-BD59-A6C34878D82A}">
                    <a16:rowId xmlns="" xmlns:a16="http://schemas.microsoft.com/office/drawing/2014/main" val="2487232798"/>
                  </a:ext>
                </a:extLst>
              </a:tr>
            </a:tbl>
          </a:graphicData>
        </a:graphic>
      </p:graphicFrame>
    </p:spTree>
    <p:extLst>
      <p:ext uri="{BB962C8B-B14F-4D97-AF65-F5344CB8AC3E}">
        <p14:creationId xmlns:p14="http://schemas.microsoft.com/office/powerpoint/2010/main" val="19073250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231BF440-39FA-4087-84CC-2EEC0BBDAF2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 xmlns:a16="http://schemas.microsoft.com/office/drawing/2014/main" id="{5245B227-B739-3D54-CBFF-1D52DD366666}"/>
              </a:ext>
            </a:extLst>
          </p:cNvPr>
          <p:cNvPicPr>
            <a:picLocks noChangeAspect="1"/>
          </p:cNvPicPr>
          <p:nvPr/>
        </p:nvPicPr>
        <p:blipFill rotWithShape="1">
          <a:blip r:embed="rId2"/>
          <a:srcRect t="3879" r="-2" b="12029"/>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descr="A picture containing text, tiled, sign&#10;&#10;Description automatically generated">
            <a:extLst>
              <a:ext uri="{FF2B5EF4-FFF2-40B4-BE49-F238E27FC236}">
                <a16:creationId xmlns="" xmlns:a16="http://schemas.microsoft.com/office/drawing/2014/main" id="{34A27BE2-4C81-C1A1-4247-F94162AE265C}"/>
              </a:ext>
            </a:extLst>
          </p:cNvPr>
          <p:cNvPicPr>
            <a:picLocks noChangeAspect="1"/>
          </p:cNvPicPr>
          <p:nvPr/>
        </p:nvPicPr>
        <p:blipFill rotWithShape="1">
          <a:blip r:embed="rId3"/>
          <a:srcRect t="19697" r="-2" b="11328"/>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 xmlns:a16="http://schemas.microsoft.com/office/drawing/2014/main" id="{F04E4CBA-303B-48BD-8451-C2701CB0EEB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 xmlns:a16="http://schemas.microsoft.com/office/drawing/2014/main" id="{F6CA58B3-AFCC-4A40-9882-50D5080879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 xmlns:a16="http://schemas.microsoft.com/office/drawing/2014/main" id="{8A61AE15-6590-F7D4-2CEC-6CD7B1A22F2A}"/>
              </a:ext>
            </a:extLst>
          </p:cNvPr>
          <p:cNvSpPr>
            <a:spLocks noGrp="1"/>
          </p:cNvSpPr>
          <p:nvPr>
            <p:ph type="title"/>
          </p:nvPr>
        </p:nvSpPr>
        <p:spPr>
          <a:xfrm>
            <a:off x="448056" y="859536"/>
            <a:ext cx="4832802" cy="1243584"/>
          </a:xfrm>
        </p:spPr>
        <p:style>
          <a:lnRef idx="1">
            <a:schemeClr val="accent2"/>
          </a:lnRef>
          <a:fillRef idx="2">
            <a:schemeClr val="accent2"/>
          </a:fillRef>
          <a:effectRef idx="1">
            <a:schemeClr val="accent2"/>
          </a:effectRef>
          <a:fontRef idx="minor">
            <a:schemeClr val="dk1"/>
          </a:fontRef>
        </p:style>
        <p:txBody>
          <a:bodyPr>
            <a:normAutofit/>
          </a:bodyPr>
          <a:lstStyle/>
          <a:p>
            <a:pPr algn="ctr"/>
            <a:r>
              <a:rPr lang="en-US" sz="3400" dirty="0">
                <a:cs typeface="Calibri Light"/>
              </a:rPr>
              <a:t>Introduction of the Presentation</a:t>
            </a:r>
          </a:p>
        </p:txBody>
      </p:sp>
      <p:sp useBgFill="1">
        <p:nvSpPr>
          <p:cNvPr id="18" name="Rectangle 17">
            <a:extLst>
              <a:ext uri="{FF2B5EF4-FFF2-40B4-BE49-F238E27FC236}">
                <a16:creationId xmlns="" xmlns:a16="http://schemas.microsoft.com/office/drawing/2014/main" id="{82095FCE-EF05-4443-B97A-85DEE3A5CA1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 xmlns:a16="http://schemas.microsoft.com/office/drawing/2014/main" id="{CA00AE6B-AA30-4CF8-BA6F-339B780AD7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 xmlns:a16="http://schemas.microsoft.com/office/drawing/2014/main" id="{746FDB1B-0DB2-7250-15A1-6B762CA7B2BD}"/>
              </a:ext>
            </a:extLst>
          </p:cNvPr>
          <p:cNvSpPr>
            <a:spLocks noGrp="1"/>
          </p:cNvSpPr>
          <p:nvPr>
            <p:ph idx="1"/>
          </p:nvPr>
        </p:nvSpPr>
        <p:spPr>
          <a:xfrm>
            <a:off x="448056" y="2512611"/>
            <a:ext cx="4832803" cy="3664351"/>
          </a:xfrm>
        </p:spPr>
        <p:txBody>
          <a:bodyPr vert="horz" lIns="91440" tIns="45720" rIns="91440" bIns="45720" rtlCol="0" anchor="t">
            <a:normAutofit/>
          </a:bodyPr>
          <a:lstStyle/>
          <a:p>
            <a:pPr algn="just"/>
            <a:r>
              <a:rPr lang="en-US" sz="1400" dirty="0">
                <a:latin typeface="Times New Roman"/>
                <a:cs typeface="Times New Roman"/>
              </a:rPr>
              <a:t>With a focus on two well-known organizations—Google from the private sector and the National Health Service (NHS) from the public sector in the United Kingdom—this presentation seeks to investigate the differences, difficulties, and implications of HR practices in these sectors (Schuler </a:t>
            </a:r>
            <a:r>
              <a:rPr lang="en-US" sz="1400" i="1" dirty="0">
                <a:latin typeface="Times New Roman"/>
                <a:cs typeface="Times New Roman"/>
              </a:rPr>
              <a:t>et al</a:t>
            </a:r>
            <a:r>
              <a:rPr lang="en-US" sz="1400" dirty="0">
                <a:latin typeface="Times New Roman"/>
                <a:cs typeface="Times New Roman"/>
              </a:rPr>
              <a:t>., 2019). </a:t>
            </a:r>
            <a:endParaRPr lang="en-US" sz="1400" dirty="0">
              <a:latin typeface="Calibri" panose="020F0502020204030204"/>
              <a:cs typeface="Calibri" panose="020F0502020204030204"/>
            </a:endParaRPr>
          </a:p>
          <a:p>
            <a:pPr algn="just"/>
            <a:r>
              <a:rPr lang="en-US" sz="1400" dirty="0">
                <a:latin typeface="Times New Roman"/>
                <a:cs typeface="Times New Roman"/>
              </a:rPr>
              <a:t>The multinational technology company Google represents the private sector, renowned for its cutting-edge HR strategies and focuses on employee engagement. </a:t>
            </a:r>
            <a:endParaRPr lang="en-US" sz="1400" dirty="0">
              <a:latin typeface="Calibri" panose="020F0502020204030204"/>
              <a:cs typeface="Calibri" panose="020F0502020204030204"/>
            </a:endParaRPr>
          </a:p>
          <a:p>
            <a:pPr algn="just"/>
            <a:r>
              <a:rPr lang="en-US" sz="1400" dirty="0">
                <a:latin typeface="Times New Roman"/>
                <a:cs typeface="Times New Roman"/>
              </a:rPr>
              <a:t>The NHS, one of the largest healthcare organizations in the world, is an excellent example of the public sector, where specific problems connected to public service principles and regulatory compliance drive HR strategy (Jiang </a:t>
            </a:r>
            <a:r>
              <a:rPr lang="en-US" sz="1400" i="1" dirty="0">
                <a:latin typeface="Times New Roman"/>
                <a:cs typeface="Times New Roman"/>
              </a:rPr>
              <a:t>et al</a:t>
            </a:r>
            <a:r>
              <a:rPr lang="en-US" sz="1400" dirty="0">
                <a:latin typeface="Times New Roman"/>
                <a:cs typeface="Times New Roman"/>
              </a:rPr>
              <a:t>., 2019). </a:t>
            </a:r>
            <a:endParaRPr lang="en-US" sz="1400" dirty="0">
              <a:cs typeface="Calibri"/>
            </a:endParaRPr>
          </a:p>
          <a:p>
            <a:pPr algn="just"/>
            <a:endParaRPr lang="en-US" sz="1400" dirty="0">
              <a:cs typeface="Calibri"/>
            </a:endParaRPr>
          </a:p>
        </p:txBody>
      </p:sp>
    </p:spTree>
    <p:extLst>
      <p:ext uri="{BB962C8B-B14F-4D97-AF65-F5344CB8AC3E}">
        <p14:creationId xmlns:p14="http://schemas.microsoft.com/office/powerpoint/2010/main" val="72266649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 xmlns:a16="http://schemas.microsoft.com/office/drawing/2014/main" id="{058A14AF-9FB5-4CC7-BA35-E8E85D3EDF0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938256DF-1DAC-EB8A-5EC8-D75625E25F57}"/>
              </a:ext>
            </a:extLst>
          </p:cNvPr>
          <p:cNvSpPr>
            <a:spLocks noGrp="1"/>
          </p:cNvSpPr>
          <p:nvPr>
            <p:ph type="title"/>
          </p:nvPr>
        </p:nvSpPr>
        <p:spPr>
          <a:xfrm>
            <a:off x="793662" y="386930"/>
            <a:ext cx="10066122" cy="1298448"/>
          </a:xfrm>
        </p:spPr>
        <p:txBody>
          <a:bodyPr anchor="b">
            <a:normAutofit/>
          </a:bodyPr>
          <a:lstStyle/>
          <a:p>
            <a:pPr algn="ctr"/>
            <a:r>
              <a:rPr lang="en-US" sz="4800" dirty="0"/>
              <a:t>Literature Review Summary - 1</a:t>
            </a:r>
            <a:endParaRPr lang="en-US" dirty="0"/>
          </a:p>
        </p:txBody>
      </p:sp>
      <p:sp>
        <p:nvSpPr>
          <p:cNvPr id="27" name="Rectangle 26">
            <a:extLst>
              <a:ext uri="{FF2B5EF4-FFF2-40B4-BE49-F238E27FC236}">
                <a16:creationId xmlns="" xmlns:a16="http://schemas.microsoft.com/office/drawing/2014/main" id="{3A9A4357-BD1D-4622-A4FE-766E6AB8DE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A106A18A-73A8-71B6-E0DA-E0FE637D4BE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lgn="just">
              <a:buNone/>
            </a:pPr>
            <a:r>
              <a:rPr lang="en-US" sz="1400" b="1" dirty="0">
                <a:latin typeface="Times New Roman"/>
                <a:cs typeface="Times New Roman"/>
              </a:rPr>
              <a:t>The First Article: "The Strategic Role of HR in Driving Organizational Performance"</a:t>
            </a:r>
            <a:endParaRPr lang="en-US" sz="1400" dirty="0">
              <a:cs typeface="Calibri" panose="020F0502020204030204"/>
            </a:endParaRPr>
          </a:p>
          <a:p>
            <a:pPr algn="just"/>
            <a:r>
              <a:rPr lang="en-US" sz="1400" dirty="0">
                <a:latin typeface="Times New Roman"/>
                <a:cs typeface="Times New Roman"/>
              </a:rPr>
              <a:t>The article emphasizes how HR is strategically important in coordinating HR initiatives with business objectives. It highlights how crucial HR's participation in strategy planning, talent management, and employee development is. According to the research, good HR management favors worker productivity, commitment, and retention, which ultimately contributes to organizational success (Becker and </a:t>
            </a:r>
            <a:r>
              <a:rPr lang="en-US" sz="1400" dirty="0" err="1">
                <a:latin typeface="Times New Roman"/>
                <a:cs typeface="Times New Roman"/>
              </a:rPr>
              <a:t>Huselid</a:t>
            </a:r>
            <a:r>
              <a:rPr lang="en-US" sz="1400" dirty="0">
                <a:latin typeface="Times New Roman"/>
                <a:cs typeface="Times New Roman"/>
              </a:rPr>
              <a:t>, 2019).</a:t>
            </a:r>
            <a:endParaRPr lang="en-US" sz="1400" dirty="0">
              <a:cs typeface="Calibri" panose="020F0502020204030204"/>
            </a:endParaRPr>
          </a:p>
          <a:p>
            <a:pPr marL="0" indent="0" algn="just">
              <a:buNone/>
            </a:pPr>
            <a:endParaRPr lang="en-US" sz="1700" b="1" dirty="0">
              <a:latin typeface="Times New Roman"/>
              <a:cs typeface="Times New Roman"/>
            </a:endParaRPr>
          </a:p>
          <a:p>
            <a:pPr marL="0" indent="0" algn="just">
              <a:buNone/>
            </a:pPr>
            <a:endParaRPr lang="en-US" sz="1700" b="1" dirty="0">
              <a:latin typeface="Times New Roman"/>
              <a:cs typeface="Times New Roman"/>
            </a:endParaRPr>
          </a:p>
          <a:p>
            <a:pPr algn="just"/>
            <a:endParaRPr lang="en-US" sz="1700" dirty="0">
              <a:cs typeface="Calibri"/>
            </a:endParaRPr>
          </a:p>
        </p:txBody>
      </p:sp>
      <p:pic>
        <p:nvPicPr>
          <p:cNvPr id="4" name="Picture 4" descr="Diagram&#10;&#10;Description automatically generated">
            <a:extLst>
              <a:ext uri="{FF2B5EF4-FFF2-40B4-BE49-F238E27FC236}">
                <a16:creationId xmlns="" xmlns:a16="http://schemas.microsoft.com/office/drawing/2014/main" id="{9C50E121-13FE-9013-2C14-FA0F46492C6D}"/>
              </a:ext>
            </a:extLst>
          </p:cNvPr>
          <p:cNvPicPr>
            <a:picLocks noChangeAspect="1"/>
          </p:cNvPicPr>
          <p:nvPr/>
        </p:nvPicPr>
        <p:blipFill>
          <a:blip r:embed="rId3"/>
          <a:stretch>
            <a:fillRect/>
          </a:stretch>
        </p:blipFill>
        <p:spPr>
          <a:xfrm>
            <a:off x="5911532" y="2892862"/>
            <a:ext cx="5150277" cy="2897030"/>
          </a:xfrm>
          <a:prstGeom prst="rect">
            <a:avLst/>
          </a:prstGeom>
        </p:spPr>
      </p:pic>
    </p:spTree>
    <p:extLst>
      <p:ext uri="{BB962C8B-B14F-4D97-AF65-F5344CB8AC3E}">
        <p14:creationId xmlns:p14="http://schemas.microsoft.com/office/powerpoint/2010/main" val="28040666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FFB60E8C-7224-44A4-87A0-46A1711DD2E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7FAB93B9-74CF-B42E-1CC6-AB44C433B812}"/>
              </a:ext>
            </a:extLst>
          </p:cNvPr>
          <p:cNvSpPr>
            <a:spLocks noGrp="1"/>
          </p:cNvSpPr>
          <p:nvPr>
            <p:ph type="title"/>
          </p:nvPr>
        </p:nvSpPr>
        <p:spPr>
          <a:xfrm>
            <a:off x="795528" y="386930"/>
            <a:ext cx="10141799" cy="1300554"/>
          </a:xfrm>
        </p:spPr>
        <p:txBody>
          <a:bodyPr anchor="b">
            <a:normAutofit/>
          </a:bodyPr>
          <a:lstStyle/>
          <a:p>
            <a:pPr algn="ctr"/>
            <a:r>
              <a:rPr lang="en-US" sz="4800" dirty="0">
                <a:cs typeface="Calibri Light"/>
              </a:rPr>
              <a:t>Literature Review Summary - 2</a:t>
            </a:r>
          </a:p>
        </p:txBody>
      </p:sp>
      <p:sp>
        <p:nvSpPr>
          <p:cNvPr id="11" name="Rectangle 10">
            <a:extLst>
              <a:ext uri="{FF2B5EF4-FFF2-40B4-BE49-F238E27FC236}">
                <a16:creationId xmlns="" xmlns:a16="http://schemas.microsoft.com/office/drawing/2014/main" id="{5DA32751-37A2-45C0-BE94-63D375E270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 xmlns:a16="http://schemas.microsoft.com/office/drawing/2014/main" id="{BBC46C17-BF92-A805-1832-7FDF0CA59431}"/>
              </a:ext>
            </a:extLst>
          </p:cNvPr>
          <p:cNvPicPr>
            <a:picLocks noChangeAspect="1"/>
          </p:cNvPicPr>
          <p:nvPr/>
        </p:nvPicPr>
        <p:blipFill>
          <a:blip r:embed="rId3"/>
          <a:stretch>
            <a:fillRect/>
          </a:stretch>
        </p:blipFill>
        <p:spPr>
          <a:xfrm>
            <a:off x="635295" y="3029889"/>
            <a:ext cx="5150277" cy="2703895"/>
          </a:xfrm>
          <a:prstGeom prst="rect">
            <a:avLst/>
          </a:prstGeom>
        </p:spPr>
      </p:pic>
      <p:sp>
        <p:nvSpPr>
          <p:cNvPr id="3" name="Content Placeholder 2">
            <a:extLst>
              <a:ext uri="{FF2B5EF4-FFF2-40B4-BE49-F238E27FC236}">
                <a16:creationId xmlns="" xmlns:a16="http://schemas.microsoft.com/office/drawing/2014/main" id="{F52EA229-293C-E57C-63C3-9C2C8FF9AD81}"/>
              </a:ext>
            </a:extLst>
          </p:cNvPr>
          <p:cNvSpPr>
            <a:spLocks noGrp="1"/>
          </p:cNvSpPr>
          <p:nvPr>
            <p:ph idx="1"/>
          </p:nvPr>
        </p:nvSpPr>
        <p:spPr>
          <a:xfrm>
            <a:off x="6406429" y="2599509"/>
            <a:ext cx="4530898" cy="3639450"/>
          </a:xfrm>
        </p:spPr>
        <p:txBody>
          <a:bodyPr vert="horz" lIns="91440" tIns="45720" rIns="91440" bIns="45720" rtlCol="0" anchor="ctr">
            <a:normAutofit/>
          </a:bodyPr>
          <a:lstStyle/>
          <a:p>
            <a:pPr marL="0" indent="0" algn="just">
              <a:buNone/>
            </a:pPr>
            <a:r>
              <a:rPr lang="en-US" sz="1400" b="1" dirty="0">
                <a:latin typeface="Times New Roman"/>
                <a:cs typeface="Times New Roman"/>
              </a:rPr>
              <a:t>The Second Article: "Linking HR </a:t>
            </a:r>
            <a:r>
              <a:rPr lang="en-US" sz="1400" b="1" dirty="0" err="1">
                <a:latin typeface="Times New Roman"/>
                <a:cs typeface="Times New Roman"/>
              </a:rPr>
              <a:t>Practises</a:t>
            </a:r>
            <a:r>
              <a:rPr lang="en-US" sz="1400" b="1" dirty="0">
                <a:latin typeface="Times New Roman"/>
                <a:cs typeface="Times New Roman"/>
              </a:rPr>
              <a:t> to Competitive Advantage: An Exploratory Study"</a:t>
            </a:r>
            <a:endParaRPr lang="en-US" sz="1400" dirty="0">
              <a:latin typeface="Times New Roman"/>
              <a:cs typeface="Times New Roman"/>
            </a:endParaRPr>
          </a:p>
          <a:p>
            <a:pPr algn="just"/>
            <a:r>
              <a:rPr lang="en-US" sz="1400" dirty="0">
                <a:latin typeface="Times New Roman"/>
                <a:cs typeface="Times New Roman"/>
              </a:rPr>
              <a:t>The relationship between HR practices and competitive advantage is investigated in this study. It defines crucial HR procedures as competitive advantage generators, including recruiting and selection, training and development, performance management, and remuneration. The results show that companies are more likely to gain a long-lasting competitive advantage when their HR practices are strategically matched with business goals (Delery and Doty, 2019).</a:t>
            </a:r>
            <a:endParaRPr lang="en-US" sz="1400" dirty="0">
              <a:cs typeface="Calibri" panose="020F0502020204030204"/>
            </a:endParaRPr>
          </a:p>
        </p:txBody>
      </p:sp>
    </p:spTree>
    <p:extLst>
      <p:ext uri="{BB962C8B-B14F-4D97-AF65-F5344CB8AC3E}">
        <p14:creationId xmlns:p14="http://schemas.microsoft.com/office/powerpoint/2010/main" val="33716582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058A14AF-9FB5-4CC7-BA35-E8E85D3EDF0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91C4072-A31B-5099-3854-00DC0E028B87}"/>
              </a:ext>
            </a:extLst>
          </p:cNvPr>
          <p:cNvSpPr>
            <a:spLocks noGrp="1"/>
          </p:cNvSpPr>
          <p:nvPr>
            <p:ph type="title"/>
          </p:nvPr>
        </p:nvSpPr>
        <p:spPr>
          <a:xfrm>
            <a:off x="793662" y="386930"/>
            <a:ext cx="10066122" cy="1298448"/>
          </a:xfrm>
        </p:spPr>
        <p:txBody>
          <a:bodyPr anchor="b">
            <a:normAutofit/>
          </a:bodyPr>
          <a:lstStyle/>
          <a:p>
            <a:pPr algn="ctr"/>
            <a:r>
              <a:rPr lang="en-US" sz="4800" dirty="0">
                <a:cs typeface="Calibri Light"/>
              </a:rPr>
              <a:t>Literature Review Summary - 3</a:t>
            </a:r>
            <a:endParaRPr lang="en-US" dirty="0"/>
          </a:p>
        </p:txBody>
      </p:sp>
      <p:sp>
        <p:nvSpPr>
          <p:cNvPr id="11" name="Rectangle 10">
            <a:extLst>
              <a:ext uri="{FF2B5EF4-FFF2-40B4-BE49-F238E27FC236}">
                <a16:creationId xmlns="" xmlns:a16="http://schemas.microsoft.com/office/drawing/2014/main" id="{3A9A4357-BD1D-4622-A4FE-766E6AB8DE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FC2AB60A-96C7-E774-D3F7-ADB87301B221}"/>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lgn="just">
              <a:buNone/>
            </a:pPr>
            <a:r>
              <a:rPr lang="en-US" sz="1400" b="1" dirty="0">
                <a:latin typeface="Times New Roman"/>
                <a:cs typeface="Times New Roman"/>
              </a:rPr>
              <a:t>The Third Article: "The Impact of HRM </a:t>
            </a:r>
            <a:r>
              <a:rPr lang="en-US" sz="1400" b="1" dirty="0" err="1">
                <a:latin typeface="Times New Roman"/>
                <a:cs typeface="Times New Roman"/>
              </a:rPr>
              <a:t>Practises</a:t>
            </a:r>
            <a:r>
              <a:rPr lang="en-US" sz="1400" b="1" dirty="0">
                <a:latin typeface="Times New Roman"/>
                <a:cs typeface="Times New Roman"/>
              </a:rPr>
              <a:t> on </a:t>
            </a:r>
            <a:r>
              <a:rPr lang="en-US" sz="1400" b="1" dirty="0" err="1">
                <a:latin typeface="Times New Roman"/>
                <a:cs typeface="Times New Roman"/>
              </a:rPr>
              <a:t>Organisational</a:t>
            </a:r>
            <a:r>
              <a:rPr lang="en-US" sz="1400" b="1" dirty="0">
                <a:latin typeface="Times New Roman"/>
                <a:cs typeface="Times New Roman"/>
              </a:rPr>
              <a:t> Performance: Evidence from the Healthcare Sector"</a:t>
            </a:r>
            <a:endParaRPr lang="en-US" sz="1400" dirty="0">
              <a:latin typeface="Times New Roman"/>
              <a:cs typeface="Times New Roman"/>
            </a:endParaRPr>
          </a:p>
          <a:p>
            <a:pPr algn="just"/>
            <a:r>
              <a:rPr lang="en-US" sz="1400" dirty="0">
                <a:latin typeface="Times New Roman"/>
                <a:cs typeface="Times New Roman"/>
              </a:rPr>
              <a:t>The impact of HRM practices on organizational success is examined in this article, which focuses on the healthcare industry. It highlights how human resources procedures promote employee engagement, job happiness, and patient-centered care. According to the research, good HRM techniques, including training and development, performance reviews, and employee involvement, favor organizational success in the healthcare industry (Guest, 2017).</a:t>
            </a:r>
            <a:endParaRPr lang="en-US" sz="1400" dirty="0">
              <a:cs typeface="Calibri" panose="020F0502020204030204"/>
            </a:endParaRPr>
          </a:p>
        </p:txBody>
      </p:sp>
      <p:pic>
        <p:nvPicPr>
          <p:cNvPr id="4" name="Picture 4" descr="Diagram&#10;&#10;Description automatically generated">
            <a:extLst>
              <a:ext uri="{FF2B5EF4-FFF2-40B4-BE49-F238E27FC236}">
                <a16:creationId xmlns="" xmlns:a16="http://schemas.microsoft.com/office/drawing/2014/main" id="{38F9A1FE-8D1E-0A88-D96C-6C58CA8D2758}"/>
              </a:ext>
            </a:extLst>
          </p:cNvPr>
          <p:cNvPicPr>
            <a:picLocks noChangeAspect="1"/>
          </p:cNvPicPr>
          <p:nvPr/>
        </p:nvPicPr>
        <p:blipFill>
          <a:blip r:embed="rId3"/>
          <a:stretch>
            <a:fillRect/>
          </a:stretch>
        </p:blipFill>
        <p:spPr>
          <a:xfrm>
            <a:off x="5911532" y="2770543"/>
            <a:ext cx="5150277" cy="3141668"/>
          </a:xfrm>
          <a:prstGeom prst="rect">
            <a:avLst/>
          </a:prstGeom>
        </p:spPr>
      </p:pic>
    </p:spTree>
    <p:extLst>
      <p:ext uri="{BB962C8B-B14F-4D97-AF65-F5344CB8AC3E}">
        <p14:creationId xmlns:p14="http://schemas.microsoft.com/office/powerpoint/2010/main" val="14429249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 xmlns:a16="http://schemas.microsoft.com/office/drawing/2014/main" id="{7FF47CB7-972F-479F-A36D-9E72D26EC8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 xmlns:a16="http://schemas.microsoft.com/office/drawing/2014/main" id="{0D153B68-5844-490D-8E67-F616D6D721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3A565883-326E-A197-D0EB-FFD839B9B088}"/>
              </a:ext>
            </a:extLst>
          </p:cNvPr>
          <p:cNvSpPr>
            <a:spLocks noGrp="1"/>
          </p:cNvSpPr>
          <p:nvPr>
            <p:ph type="title"/>
          </p:nvPr>
        </p:nvSpPr>
        <p:spPr>
          <a:xfrm>
            <a:off x="1137034" y="609597"/>
            <a:ext cx="9392421" cy="1330841"/>
          </a:xfrm>
        </p:spPr>
        <p:txBody>
          <a:bodyPr>
            <a:normAutofit/>
          </a:bodyPr>
          <a:lstStyle/>
          <a:p>
            <a:r>
              <a:rPr lang="en-US" dirty="0">
                <a:ea typeface="+mj-lt"/>
                <a:cs typeface="+mj-lt"/>
              </a:rPr>
              <a:t>Resource base view theory </a:t>
            </a:r>
            <a:endParaRPr lang="en-US" dirty="0"/>
          </a:p>
        </p:txBody>
      </p:sp>
      <p:sp>
        <p:nvSpPr>
          <p:cNvPr id="3" name="Content Placeholder 2">
            <a:extLst>
              <a:ext uri="{FF2B5EF4-FFF2-40B4-BE49-F238E27FC236}">
                <a16:creationId xmlns="" xmlns:a16="http://schemas.microsoft.com/office/drawing/2014/main" id="{61A2986F-BCA6-249D-7C11-F5A6C9D44500}"/>
              </a:ext>
            </a:extLst>
          </p:cNvPr>
          <p:cNvSpPr>
            <a:spLocks noGrp="1"/>
          </p:cNvSpPr>
          <p:nvPr>
            <p:ph idx="1"/>
          </p:nvPr>
        </p:nvSpPr>
        <p:spPr>
          <a:xfrm>
            <a:off x="1137034" y="2198362"/>
            <a:ext cx="4958966" cy="3917773"/>
          </a:xfrm>
        </p:spPr>
        <p:txBody>
          <a:bodyPr vert="horz" lIns="91440" tIns="45720" rIns="91440" bIns="45720" rtlCol="0" anchor="t">
            <a:normAutofit/>
          </a:bodyPr>
          <a:lstStyle/>
          <a:p>
            <a:pPr algn="just"/>
            <a:r>
              <a:rPr lang="en-US" sz="1400" dirty="0">
                <a:ea typeface="+mn-lt"/>
                <a:cs typeface="+mn-lt"/>
              </a:rPr>
              <a:t>According to the resource-based views theory, a firm's different resources and competencies give it a competitive edge. </a:t>
            </a:r>
            <a:endParaRPr lang="en-US" sz="1400" dirty="0">
              <a:cs typeface="Calibri" panose="020F0502020204030204"/>
            </a:endParaRPr>
          </a:p>
          <a:p>
            <a:pPr algn="just"/>
            <a:r>
              <a:rPr lang="en-US" sz="1400" dirty="0">
                <a:ea typeface="+mn-lt"/>
                <a:cs typeface="+mn-lt"/>
              </a:rPr>
              <a:t>This theory suggests that organizations must efficiently develop and utilize their human resources to acquire a competitive advantage in HR management. </a:t>
            </a:r>
          </a:p>
          <a:p>
            <a:pPr algn="just"/>
            <a:r>
              <a:rPr lang="en-US" sz="1400" dirty="0">
                <a:ea typeface="+mn-lt"/>
                <a:cs typeface="+mn-lt"/>
              </a:rPr>
              <a:t>This theory can be used in various ways by Google and the NHS. </a:t>
            </a:r>
          </a:p>
          <a:p>
            <a:pPr algn="just"/>
            <a:r>
              <a:rPr lang="en-US" sz="1400" dirty="0">
                <a:ea typeface="+mn-lt"/>
                <a:cs typeface="+mn-lt"/>
              </a:rPr>
              <a:t>Google can concentrate on luring and keeping top personnel, investing in employee training, and building an innovative culture. </a:t>
            </a:r>
          </a:p>
          <a:p>
            <a:pPr algn="just"/>
            <a:r>
              <a:rPr lang="en-US" sz="1400" dirty="0">
                <a:ea typeface="+mn-lt"/>
                <a:cs typeface="+mn-lt"/>
              </a:rPr>
              <a:t>The NHS, on the other hand, can place a higher priority on developing a qualified and driven healthcare workforce, making sure that resources are allocated effectively, and putting in place performance management measures to enhance patient outcomes.</a:t>
            </a:r>
            <a:endParaRPr lang="en-US" sz="1400" dirty="0">
              <a:cs typeface="Calibri"/>
            </a:endParaRPr>
          </a:p>
        </p:txBody>
      </p:sp>
      <p:pic>
        <p:nvPicPr>
          <p:cNvPr id="4" name="Picture 4" descr="Diagram&#10;&#10;Description automatically generated">
            <a:extLst>
              <a:ext uri="{FF2B5EF4-FFF2-40B4-BE49-F238E27FC236}">
                <a16:creationId xmlns="" xmlns:a16="http://schemas.microsoft.com/office/drawing/2014/main" id="{D9A81B78-078C-771A-0498-E943451D83FF}"/>
              </a:ext>
            </a:extLst>
          </p:cNvPr>
          <p:cNvPicPr>
            <a:picLocks noChangeAspect="1"/>
          </p:cNvPicPr>
          <p:nvPr/>
        </p:nvPicPr>
        <p:blipFill>
          <a:blip r:embed="rId2"/>
          <a:stretch>
            <a:fillRect/>
          </a:stretch>
        </p:blipFill>
        <p:spPr>
          <a:xfrm>
            <a:off x="6719367" y="2476680"/>
            <a:ext cx="4788505" cy="3172383"/>
          </a:xfrm>
          <a:prstGeom prst="rect">
            <a:avLst/>
          </a:prstGeom>
        </p:spPr>
      </p:pic>
      <p:sp>
        <p:nvSpPr>
          <p:cNvPr id="24" name="Freeform: Shape 23">
            <a:extLst>
              <a:ext uri="{FF2B5EF4-FFF2-40B4-BE49-F238E27FC236}">
                <a16:creationId xmlns="" xmlns:a16="http://schemas.microsoft.com/office/drawing/2014/main" id="{9A0D773F-7A7D-4DBB-9DEA-86BB8B8F4B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307001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EB492CD-616E-47F8-933B-5E2D952A05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 xmlns:a16="http://schemas.microsoft.com/office/drawing/2014/main" id="{59383CF9-23B5-4335-9B21-1791C4CF1C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15123B07-6466-D4FF-643B-39CCC8ADC3EA}"/>
              </a:ext>
            </a:extLst>
          </p:cNvPr>
          <p:cNvSpPr>
            <a:spLocks noGrp="1"/>
          </p:cNvSpPr>
          <p:nvPr>
            <p:ph type="title"/>
          </p:nvPr>
        </p:nvSpPr>
        <p:spPr>
          <a:xfrm>
            <a:off x="5894962" y="479493"/>
            <a:ext cx="5458838" cy="1325563"/>
          </a:xfrm>
        </p:spPr>
        <p:txBody>
          <a:bodyPr>
            <a:normAutofit/>
          </a:bodyPr>
          <a:lstStyle/>
          <a:p>
            <a:r>
              <a:rPr lang="en-US" dirty="0">
                <a:ea typeface="+mj-lt"/>
                <a:cs typeface="+mj-lt"/>
              </a:rPr>
              <a:t>Functional and cultural</a:t>
            </a:r>
            <a:endParaRPr lang="en-US" dirty="0"/>
          </a:p>
        </p:txBody>
      </p:sp>
      <p:sp>
        <p:nvSpPr>
          <p:cNvPr id="13" name="Freeform: Shape 12">
            <a:extLst>
              <a:ext uri="{FF2B5EF4-FFF2-40B4-BE49-F238E27FC236}">
                <a16:creationId xmlns="" xmlns:a16="http://schemas.microsoft.com/office/drawing/2014/main" id="{0007FE00-9498-4706-B255-6437B0252C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 xmlns:a16="http://schemas.microsoft.com/office/drawing/2014/main" id="{E85063A1-64A2-BC7B-44CF-1D89F5B224B5}"/>
              </a:ext>
            </a:extLst>
          </p:cNvPr>
          <p:cNvPicPr>
            <a:picLocks noChangeAspect="1"/>
          </p:cNvPicPr>
          <p:nvPr/>
        </p:nvPicPr>
        <p:blipFill>
          <a:blip r:embed="rId2"/>
          <a:stretch>
            <a:fillRect/>
          </a:stretch>
        </p:blipFill>
        <p:spPr>
          <a:xfrm>
            <a:off x="703182" y="2000490"/>
            <a:ext cx="4777381" cy="26872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Content Placeholder 2">
            <a:extLst>
              <a:ext uri="{FF2B5EF4-FFF2-40B4-BE49-F238E27FC236}">
                <a16:creationId xmlns="" xmlns:a16="http://schemas.microsoft.com/office/drawing/2014/main" id="{3C72A4DC-6186-497B-FD4F-295F4AF0D2EE}"/>
              </a:ext>
            </a:extLst>
          </p:cNvPr>
          <p:cNvSpPr>
            <a:spLocks noGrp="1"/>
          </p:cNvSpPr>
          <p:nvPr>
            <p:ph idx="1"/>
          </p:nvPr>
        </p:nvSpPr>
        <p:spPr>
          <a:xfrm>
            <a:off x="5894962" y="1984443"/>
            <a:ext cx="5458838" cy="4192520"/>
          </a:xfrm>
        </p:spPr>
        <p:txBody>
          <a:bodyPr vert="horz" lIns="91440" tIns="45720" rIns="91440" bIns="45720" rtlCol="0" anchor="t">
            <a:normAutofit/>
          </a:bodyPr>
          <a:lstStyle/>
          <a:p>
            <a:pPr algn="just"/>
            <a:r>
              <a:rPr lang="en-US" sz="1400" dirty="0">
                <a:ea typeface="+mn-lt"/>
                <a:cs typeface="+mn-lt"/>
              </a:rPr>
              <a:t>In HR management, cultural and functional factors are essential. </a:t>
            </a:r>
            <a:endParaRPr lang="en-US" sz="1400" dirty="0"/>
          </a:p>
          <a:p>
            <a:pPr algn="just"/>
            <a:r>
              <a:rPr lang="en-US" sz="1400" dirty="0">
                <a:ea typeface="+mn-lt"/>
                <a:cs typeface="+mn-lt"/>
              </a:rPr>
              <a:t>Google strongly emphasizes fostering an atmosphere that encourages employee involvement, teamwork, and creativity. It promotes a culture of independence, adaptability, and lifelong learning. </a:t>
            </a:r>
          </a:p>
          <a:p>
            <a:pPr algn="just"/>
            <a:r>
              <a:rPr lang="en-US" sz="1400" dirty="0">
                <a:ea typeface="+mn-lt"/>
                <a:cs typeface="+mn-lt"/>
              </a:rPr>
              <a:t>The NHS, on the other hand, must consider the particular difficulties faced by the healthcare industry, such as managing a diverse workforce of healthcare professionals, coordinating their objectives, and promoting a patient-centered culture. </a:t>
            </a:r>
          </a:p>
          <a:p>
            <a:pPr algn="just"/>
            <a:r>
              <a:rPr lang="en-US" sz="1400" dirty="0">
                <a:ea typeface="+mn-lt"/>
                <a:cs typeface="+mn-lt"/>
              </a:rPr>
              <a:t>Finally, a significant emphasis on teamwork, communication, and ethical principles is necessary to deliver high-quality healthcare services.</a:t>
            </a:r>
            <a:endParaRPr lang="en-US" sz="1400" dirty="0">
              <a:cs typeface="Calibri"/>
            </a:endParaRPr>
          </a:p>
        </p:txBody>
      </p:sp>
    </p:spTree>
    <p:extLst>
      <p:ext uri="{BB962C8B-B14F-4D97-AF65-F5344CB8AC3E}">
        <p14:creationId xmlns:p14="http://schemas.microsoft.com/office/powerpoint/2010/main" val="27399360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0741393E-C764-4C6F-8886-35CFF2E4835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 xmlns:a16="http://schemas.microsoft.com/office/drawing/2014/main" id="{390890DC-37FF-4B49-BD4C-FE4232F69B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5552708" cy="6858000"/>
          </a:xfrm>
          <a:custGeom>
            <a:avLst/>
            <a:gdLst>
              <a:gd name="connsiteX0" fmla="*/ 0 w 5552708"/>
              <a:gd name="connsiteY0" fmla="*/ 0 h 6858000"/>
              <a:gd name="connsiteX1" fmla="*/ 5443651 w 5552708"/>
              <a:gd name="connsiteY1" fmla="*/ 0 h 6858000"/>
              <a:gd name="connsiteX2" fmla="*/ 5443781 w 5552708"/>
              <a:gd name="connsiteY2" fmla="*/ 512 h 6858000"/>
              <a:gd name="connsiteX3" fmla="*/ 5444033 w 5552708"/>
              <a:gd name="connsiteY3" fmla="*/ 20501 h 6858000"/>
              <a:gd name="connsiteX4" fmla="*/ 5439390 w 5552708"/>
              <a:gd name="connsiteY4" fmla="*/ 44768 h 6858000"/>
              <a:gd name="connsiteX5" fmla="*/ 5443913 w 5552708"/>
              <a:gd name="connsiteY5" fmla="*/ 104988 h 6858000"/>
              <a:gd name="connsiteX6" fmla="*/ 5458241 w 5552708"/>
              <a:gd name="connsiteY6" fmla="*/ 204162 h 6858000"/>
              <a:gd name="connsiteX7" fmla="*/ 5459763 w 5552708"/>
              <a:gd name="connsiteY7" fmla="*/ 225360 h 6858000"/>
              <a:gd name="connsiteX8" fmla="*/ 5454996 w 5552708"/>
              <a:gd name="connsiteY8" fmla="*/ 243902 h 6858000"/>
              <a:gd name="connsiteX9" fmla="*/ 5448597 w 5552708"/>
              <a:gd name="connsiteY9" fmla="*/ 248483 h 6858000"/>
              <a:gd name="connsiteX10" fmla="*/ 5448458 w 5552708"/>
              <a:gd name="connsiteY10" fmla="*/ 260196 h 6858000"/>
              <a:gd name="connsiteX11" fmla="*/ 5447150 w 5552708"/>
              <a:gd name="connsiteY11" fmla="*/ 263377 h 6858000"/>
              <a:gd name="connsiteX12" fmla="*/ 5459187 w 5552708"/>
              <a:gd name="connsiteY12" fmla="*/ 318691 h 6858000"/>
              <a:gd name="connsiteX13" fmla="*/ 5455708 w 5552708"/>
              <a:gd name="connsiteY13" fmla="*/ 365759 h 6858000"/>
              <a:gd name="connsiteX14" fmla="*/ 5473651 w 5552708"/>
              <a:gd name="connsiteY14" fmla="*/ 492182 h 6858000"/>
              <a:gd name="connsiteX15" fmla="*/ 5481453 w 5552708"/>
              <a:gd name="connsiteY15" fmla="*/ 689666 h 6858000"/>
              <a:gd name="connsiteX16" fmla="*/ 5488233 w 5552708"/>
              <a:gd name="connsiteY16" fmla="*/ 816332 h 6858000"/>
              <a:gd name="connsiteX17" fmla="*/ 5529718 w 5552708"/>
              <a:gd name="connsiteY17" fmla="*/ 891550 h 6858000"/>
              <a:gd name="connsiteX18" fmla="*/ 5536104 w 5552708"/>
              <a:gd name="connsiteY18" fmla="*/ 903318 h 6858000"/>
              <a:gd name="connsiteX19" fmla="*/ 5535257 w 5552708"/>
              <a:gd name="connsiteY19" fmla="*/ 905308 h 6858000"/>
              <a:gd name="connsiteX20" fmla="*/ 5537840 w 5552708"/>
              <a:gd name="connsiteY20" fmla="*/ 920621 h 6858000"/>
              <a:gd name="connsiteX21" fmla="*/ 5541663 w 5552708"/>
              <a:gd name="connsiteY21" fmla="*/ 922876 h 6858000"/>
              <a:gd name="connsiteX22" fmla="*/ 5544456 w 5552708"/>
              <a:gd name="connsiteY22" fmla="*/ 933037 h 6858000"/>
              <a:gd name="connsiteX23" fmla="*/ 5552708 w 5552708"/>
              <a:gd name="connsiteY23" fmla="*/ 952132 h 6858000"/>
              <a:gd name="connsiteX24" fmla="*/ 5551675 w 5552708"/>
              <a:gd name="connsiteY24" fmla="*/ 956570 h 6858000"/>
              <a:gd name="connsiteX25" fmla="*/ 5531341 w 5552708"/>
              <a:gd name="connsiteY25" fmla="*/ 1064863 h 6858000"/>
              <a:gd name="connsiteX26" fmla="*/ 5539998 w 5552708"/>
              <a:gd name="connsiteY26" fmla="*/ 1096340 h 6858000"/>
              <a:gd name="connsiteX27" fmla="*/ 5541075 w 5552708"/>
              <a:gd name="connsiteY27" fmla="*/ 1102915 h 6858000"/>
              <a:gd name="connsiteX28" fmla="*/ 5540822 w 5552708"/>
              <a:gd name="connsiteY28" fmla="*/ 1103143 h 6858000"/>
              <a:gd name="connsiteX29" fmla="*/ 5541413 w 5552708"/>
              <a:gd name="connsiteY29" fmla="*/ 1110274 h 6858000"/>
              <a:gd name="connsiteX30" fmla="*/ 5543038 w 5552708"/>
              <a:gd name="connsiteY30" fmla="*/ 1114901 h 6858000"/>
              <a:gd name="connsiteX31" fmla="*/ 5545128 w 5552708"/>
              <a:gd name="connsiteY31" fmla="*/ 1127652 h 6858000"/>
              <a:gd name="connsiteX32" fmla="*/ 5544028 w 5552708"/>
              <a:gd name="connsiteY32" fmla="*/ 1132698 h 6858000"/>
              <a:gd name="connsiteX33" fmla="*/ 5514811 w 5552708"/>
              <a:gd name="connsiteY33" fmla="*/ 1177140 h 6858000"/>
              <a:gd name="connsiteX34" fmla="*/ 5496402 w 5552708"/>
              <a:gd name="connsiteY34" fmla="*/ 1265293 h 6858000"/>
              <a:gd name="connsiteX35" fmla="*/ 5481620 w 5552708"/>
              <a:gd name="connsiteY35" fmla="*/ 1353039 h 6858000"/>
              <a:gd name="connsiteX36" fmla="*/ 5477938 w 5552708"/>
              <a:gd name="connsiteY36" fmla="*/ 1385038 h 6858000"/>
              <a:gd name="connsiteX37" fmla="*/ 5464009 w 5552708"/>
              <a:gd name="connsiteY37" fmla="*/ 1441067 h 6858000"/>
              <a:gd name="connsiteX38" fmla="*/ 5453063 w 5552708"/>
              <a:gd name="connsiteY38" fmla="*/ 1466104 h 6858000"/>
              <a:gd name="connsiteX39" fmla="*/ 5453368 w 5552708"/>
              <a:gd name="connsiteY39" fmla="*/ 1467310 h 6858000"/>
              <a:gd name="connsiteX40" fmla="*/ 5449849 w 5552708"/>
              <a:gd name="connsiteY40" fmla="*/ 1469198 h 6858000"/>
              <a:gd name="connsiteX41" fmla="*/ 5447717 w 5552708"/>
              <a:gd name="connsiteY41" fmla="*/ 1473816 h 6858000"/>
              <a:gd name="connsiteX42" fmla="*/ 5446906 w 5552708"/>
              <a:gd name="connsiteY42" fmla="*/ 1487106 h 6858000"/>
              <a:gd name="connsiteX43" fmla="*/ 5447429 w 5552708"/>
              <a:gd name="connsiteY43" fmla="*/ 1492218 h 6858000"/>
              <a:gd name="connsiteX44" fmla="*/ 5446434 w 5552708"/>
              <a:gd name="connsiteY44" fmla="*/ 1499455 h 6858000"/>
              <a:gd name="connsiteX45" fmla="*/ 5446146 w 5552708"/>
              <a:gd name="connsiteY45" fmla="*/ 1499600 h 6858000"/>
              <a:gd name="connsiteX46" fmla="*/ 5445728 w 5552708"/>
              <a:gd name="connsiteY46" fmla="*/ 1506449 h 6858000"/>
              <a:gd name="connsiteX47" fmla="*/ 5447013 w 5552708"/>
              <a:gd name="connsiteY47" fmla="*/ 1540420 h 6858000"/>
              <a:gd name="connsiteX48" fmla="*/ 5416036 w 5552708"/>
              <a:gd name="connsiteY48" fmla="*/ 1580834 h 6858000"/>
              <a:gd name="connsiteX49" fmla="*/ 5409252 w 5552708"/>
              <a:gd name="connsiteY49" fmla="*/ 1598373 h 6858000"/>
              <a:gd name="connsiteX50" fmla="*/ 5404223 w 5552708"/>
              <a:gd name="connsiteY50" fmla="*/ 1607549 h 6858000"/>
              <a:gd name="connsiteX51" fmla="*/ 5403003 w 5552708"/>
              <a:gd name="connsiteY51" fmla="*/ 1607994 h 6858000"/>
              <a:gd name="connsiteX52" fmla="*/ 5404366 w 5552708"/>
              <a:gd name="connsiteY52" fmla="*/ 1640580 h 6858000"/>
              <a:gd name="connsiteX53" fmla="*/ 5402429 w 5552708"/>
              <a:gd name="connsiteY53" fmla="*/ 1644617 h 6858000"/>
              <a:gd name="connsiteX54" fmla="*/ 5406027 w 5552708"/>
              <a:gd name="connsiteY54" fmla="*/ 1666228 h 6858000"/>
              <a:gd name="connsiteX55" fmla="*/ 5409538 w 5552708"/>
              <a:gd name="connsiteY55" fmla="*/ 1680703 h 6858000"/>
              <a:gd name="connsiteX56" fmla="*/ 5405582 w 5552708"/>
              <a:gd name="connsiteY56" fmla="*/ 1870222 h 6858000"/>
              <a:gd name="connsiteX57" fmla="*/ 5418948 w 5552708"/>
              <a:gd name="connsiteY57" fmla="*/ 1979530 h 6858000"/>
              <a:gd name="connsiteX58" fmla="*/ 5405060 w 5552708"/>
              <a:gd name="connsiteY58" fmla="*/ 2051964 h 6858000"/>
              <a:gd name="connsiteX59" fmla="*/ 5378701 w 5552708"/>
              <a:gd name="connsiteY59" fmla="*/ 2073120 h 6858000"/>
              <a:gd name="connsiteX60" fmla="*/ 5366006 w 5552708"/>
              <a:gd name="connsiteY60" fmla="*/ 2256053 h 6858000"/>
              <a:gd name="connsiteX61" fmla="*/ 5352501 w 5552708"/>
              <a:gd name="connsiteY61" fmla="*/ 2301374 h 6858000"/>
              <a:gd name="connsiteX62" fmla="*/ 5361572 w 5552708"/>
              <a:gd name="connsiteY62" fmla="*/ 2344135 h 6858000"/>
              <a:gd name="connsiteX63" fmla="*/ 5351776 w 5552708"/>
              <a:gd name="connsiteY63" fmla="*/ 2360013 h 6858000"/>
              <a:gd name="connsiteX64" fmla="*/ 5349856 w 5552708"/>
              <a:gd name="connsiteY64" fmla="*/ 2362723 h 6858000"/>
              <a:gd name="connsiteX65" fmla="*/ 5347182 w 5552708"/>
              <a:gd name="connsiteY65" fmla="*/ 2374239 h 6858000"/>
              <a:gd name="connsiteX66" fmla="*/ 5340172 w 5552708"/>
              <a:gd name="connsiteY66" fmla="*/ 2376629 h 6858000"/>
              <a:gd name="connsiteX67" fmla="*/ 5331662 w 5552708"/>
              <a:gd name="connsiteY67" fmla="*/ 2393351 h 6858000"/>
              <a:gd name="connsiteX68" fmla="*/ 5328482 w 5552708"/>
              <a:gd name="connsiteY68" fmla="*/ 2414790 h 6858000"/>
              <a:gd name="connsiteX69" fmla="*/ 5316501 w 5552708"/>
              <a:gd name="connsiteY69" fmla="*/ 2490864 h 6858000"/>
              <a:gd name="connsiteX70" fmla="*/ 5318378 w 5552708"/>
              <a:gd name="connsiteY70" fmla="*/ 2503797 h 6858000"/>
              <a:gd name="connsiteX71" fmla="*/ 5307008 w 5552708"/>
              <a:gd name="connsiteY71" fmla="*/ 2543608 h 6858000"/>
              <a:gd name="connsiteX72" fmla="*/ 5300817 w 5552708"/>
              <a:gd name="connsiteY72" fmla="*/ 2579627 h 6858000"/>
              <a:gd name="connsiteX73" fmla="*/ 5300491 w 5552708"/>
              <a:gd name="connsiteY73" fmla="*/ 2603469 h 6858000"/>
              <a:gd name="connsiteX74" fmla="*/ 5297327 w 5552708"/>
              <a:gd name="connsiteY74" fmla="*/ 2609298 h 6858000"/>
              <a:gd name="connsiteX75" fmla="*/ 5292648 w 5552708"/>
              <a:gd name="connsiteY75" fmla="*/ 2632709 h 6858000"/>
              <a:gd name="connsiteX76" fmla="*/ 5294499 w 5552708"/>
              <a:gd name="connsiteY76" fmla="*/ 2645215 h 6858000"/>
              <a:gd name="connsiteX77" fmla="*/ 5284921 w 5552708"/>
              <a:gd name="connsiteY77" fmla="*/ 2655995 h 6858000"/>
              <a:gd name="connsiteX78" fmla="*/ 5278681 w 5552708"/>
              <a:gd name="connsiteY78" fmla="*/ 2658097 h 6858000"/>
              <a:gd name="connsiteX79" fmla="*/ 5279052 w 5552708"/>
              <a:gd name="connsiteY79" fmla="*/ 2675265 h 6858000"/>
              <a:gd name="connsiteX80" fmla="*/ 5271485 w 5552708"/>
              <a:gd name="connsiteY80" fmla="*/ 2688260 h 6858000"/>
              <a:gd name="connsiteX81" fmla="*/ 5273609 w 5552708"/>
              <a:gd name="connsiteY81" fmla="*/ 2700785 h 6858000"/>
              <a:gd name="connsiteX82" fmla="*/ 5272098 w 5552708"/>
              <a:gd name="connsiteY82" fmla="*/ 2705655 h 6858000"/>
              <a:gd name="connsiteX83" fmla="*/ 5267605 w 5552708"/>
              <a:gd name="connsiteY83" fmla="*/ 2717660 h 6858000"/>
              <a:gd name="connsiteX84" fmla="*/ 5258449 w 5552708"/>
              <a:gd name="connsiteY84" fmla="*/ 2738177 h 6858000"/>
              <a:gd name="connsiteX85" fmla="*/ 5256679 w 5552708"/>
              <a:gd name="connsiteY85" fmla="*/ 2744727 h 6858000"/>
              <a:gd name="connsiteX86" fmla="*/ 5245116 w 5552708"/>
              <a:gd name="connsiteY86" fmla="*/ 2757932 h 6858000"/>
              <a:gd name="connsiteX87" fmla="*/ 5233122 w 5552708"/>
              <a:gd name="connsiteY87" fmla="*/ 2784915 h 6858000"/>
              <a:gd name="connsiteX88" fmla="*/ 5197792 w 5552708"/>
              <a:gd name="connsiteY88" fmla="*/ 2830475 h 6858000"/>
              <a:gd name="connsiteX89" fmla="*/ 5180199 w 5552708"/>
              <a:gd name="connsiteY89" fmla="*/ 2857691 h 6858000"/>
              <a:gd name="connsiteX90" fmla="*/ 5164940 w 5552708"/>
              <a:gd name="connsiteY90" fmla="*/ 2875644 h 6858000"/>
              <a:gd name="connsiteX91" fmla="*/ 5139323 w 5552708"/>
              <a:gd name="connsiteY91" fmla="*/ 2931296 h 6858000"/>
              <a:gd name="connsiteX92" fmla="*/ 5102390 w 5552708"/>
              <a:gd name="connsiteY92" fmla="*/ 3027705 h 6858000"/>
              <a:gd name="connsiteX93" fmla="*/ 5093321 w 5552708"/>
              <a:gd name="connsiteY93" fmla="*/ 3047244 h 6858000"/>
              <a:gd name="connsiteX94" fmla="*/ 5080729 w 5552708"/>
              <a:gd name="connsiteY94" fmla="*/ 3060118 h 6858000"/>
              <a:gd name="connsiteX95" fmla="*/ 5073626 w 5552708"/>
              <a:gd name="connsiteY95" fmla="*/ 3059690 h 6858000"/>
              <a:gd name="connsiteX96" fmla="*/ 5067867 w 5552708"/>
              <a:gd name="connsiteY96" fmla="*/ 3069806 h 6858000"/>
              <a:gd name="connsiteX97" fmla="*/ 5065335 w 5552708"/>
              <a:gd name="connsiteY97" fmla="*/ 3071678 h 6858000"/>
              <a:gd name="connsiteX98" fmla="*/ 5051806 w 5552708"/>
              <a:gd name="connsiteY98" fmla="*/ 3083233 h 6858000"/>
              <a:gd name="connsiteX99" fmla="*/ 5047824 w 5552708"/>
              <a:gd name="connsiteY99" fmla="*/ 3128247 h 6858000"/>
              <a:gd name="connsiteX100" fmla="*/ 5022444 w 5552708"/>
              <a:gd name="connsiteY100" fmla="*/ 3166893 h 6858000"/>
              <a:gd name="connsiteX101" fmla="*/ 4961916 w 5552708"/>
              <a:gd name="connsiteY101" fmla="*/ 3312149 h 6858000"/>
              <a:gd name="connsiteX102" fmla="*/ 4928070 w 5552708"/>
              <a:gd name="connsiteY102" fmla="*/ 3349450 h 6858000"/>
              <a:gd name="connsiteX103" fmla="*/ 4858652 w 5552708"/>
              <a:gd name="connsiteY103" fmla="*/ 3443841 h 6858000"/>
              <a:gd name="connsiteX104" fmla="*/ 4821392 w 5552708"/>
              <a:gd name="connsiteY104" fmla="*/ 3661714 h 6858000"/>
              <a:gd name="connsiteX105" fmla="*/ 4825147 w 5552708"/>
              <a:gd name="connsiteY105" fmla="*/ 3676668 h 6858000"/>
              <a:gd name="connsiteX106" fmla="*/ 4824341 w 5552708"/>
              <a:gd name="connsiteY106" fmla="*/ 3691352 h 6858000"/>
              <a:gd name="connsiteX107" fmla="*/ 4822735 w 5552708"/>
              <a:gd name="connsiteY107" fmla="*/ 3692500 h 6858000"/>
              <a:gd name="connsiteX108" fmla="*/ 4817318 w 5552708"/>
              <a:gd name="connsiteY108" fmla="*/ 3707640 h 6858000"/>
              <a:gd name="connsiteX109" fmla="*/ 4819146 w 5552708"/>
              <a:gd name="connsiteY109" fmla="*/ 3712253 h 6858000"/>
              <a:gd name="connsiteX110" fmla="*/ 4816373 w 5552708"/>
              <a:gd name="connsiteY110" fmla="*/ 3723048 h 6858000"/>
              <a:gd name="connsiteX111" fmla="*/ 4813460 w 5552708"/>
              <a:gd name="connsiteY111" fmla="*/ 3745409 h 6858000"/>
              <a:gd name="connsiteX112" fmla="*/ 4810527 w 5552708"/>
              <a:gd name="connsiteY112" fmla="*/ 3748566 h 6858000"/>
              <a:gd name="connsiteX113" fmla="*/ 4742720 w 5552708"/>
              <a:gd name="connsiteY113" fmla="*/ 3828954 h 6858000"/>
              <a:gd name="connsiteX114" fmla="*/ 4731784 w 5552708"/>
              <a:gd name="connsiteY114" fmla="*/ 3868871 h 6858000"/>
              <a:gd name="connsiteX115" fmla="*/ 4731481 w 5552708"/>
              <a:gd name="connsiteY115" fmla="*/ 3868898 h 6858000"/>
              <a:gd name="connsiteX116" fmla="*/ 4728490 w 5552708"/>
              <a:gd name="connsiteY116" fmla="*/ 3875525 h 6858000"/>
              <a:gd name="connsiteX117" fmla="*/ 4727500 w 5552708"/>
              <a:gd name="connsiteY117" fmla="*/ 3880683 h 6858000"/>
              <a:gd name="connsiteX118" fmla="*/ 4719663 w 5552708"/>
              <a:gd name="connsiteY118" fmla="*/ 3896892 h 6858000"/>
              <a:gd name="connsiteX119" fmla="*/ 4715899 w 5552708"/>
              <a:gd name="connsiteY119" fmla="*/ 3897345 h 6858000"/>
              <a:gd name="connsiteX120" fmla="*/ 4715832 w 5552708"/>
              <a:gd name="connsiteY120" fmla="*/ 3898632 h 6858000"/>
              <a:gd name="connsiteX121" fmla="*/ 4618476 w 5552708"/>
              <a:gd name="connsiteY121" fmla="*/ 4076334 h 6858000"/>
              <a:gd name="connsiteX122" fmla="*/ 4576303 w 5552708"/>
              <a:gd name="connsiteY122" fmla="*/ 4154580 h 6858000"/>
              <a:gd name="connsiteX123" fmla="*/ 4536795 w 5552708"/>
              <a:gd name="connsiteY123" fmla="*/ 4186216 h 6858000"/>
              <a:gd name="connsiteX124" fmla="*/ 4534335 w 5552708"/>
              <a:gd name="connsiteY124" fmla="*/ 4190678 h 6858000"/>
              <a:gd name="connsiteX125" fmla="*/ 4532585 w 5552708"/>
              <a:gd name="connsiteY125" fmla="*/ 4203860 h 6858000"/>
              <a:gd name="connsiteX126" fmla="*/ 4532745 w 5552708"/>
              <a:gd name="connsiteY126" fmla="*/ 4208983 h 6858000"/>
              <a:gd name="connsiteX127" fmla="*/ 4531239 w 5552708"/>
              <a:gd name="connsiteY127" fmla="*/ 4216126 h 6858000"/>
              <a:gd name="connsiteX128" fmla="*/ 4530941 w 5552708"/>
              <a:gd name="connsiteY128" fmla="*/ 4216251 h 6858000"/>
              <a:gd name="connsiteX129" fmla="*/ 4530039 w 5552708"/>
              <a:gd name="connsiteY129" fmla="*/ 4223045 h 6858000"/>
              <a:gd name="connsiteX130" fmla="*/ 4528920 w 5552708"/>
              <a:gd name="connsiteY130" fmla="*/ 4256957 h 6858000"/>
              <a:gd name="connsiteX131" fmla="*/ 4495092 w 5552708"/>
              <a:gd name="connsiteY131" fmla="*/ 4295227 h 6858000"/>
              <a:gd name="connsiteX132" fmla="*/ 4487069 w 5552708"/>
              <a:gd name="connsiteY132" fmla="*/ 4312260 h 6858000"/>
              <a:gd name="connsiteX133" fmla="*/ 4481391 w 5552708"/>
              <a:gd name="connsiteY133" fmla="*/ 4321074 h 6858000"/>
              <a:gd name="connsiteX134" fmla="*/ 4480140 w 5552708"/>
              <a:gd name="connsiteY134" fmla="*/ 4321443 h 6858000"/>
              <a:gd name="connsiteX135" fmla="*/ 4479199 w 5552708"/>
              <a:gd name="connsiteY135" fmla="*/ 4353976 h 6858000"/>
              <a:gd name="connsiteX136" fmla="*/ 4476976 w 5552708"/>
              <a:gd name="connsiteY136" fmla="*/ 4357874 h 6858000"/>
              <a:gd name="connsiteX137" fmla="*/ 4479044 w 5552708"/>
              <a:gd name="connsiteY137" fmla="*/ 4379621 h 6858000"/>
              <a:gd name="connsiteX138" fmla="*/ 4478683 w 5552708"/>
              <a:gd name="connsiteY138" fmla="*/ 4390568 h 6858000"/>
              <a:gd name="connsiteX139" fmla="*/ 4481532 w 5552708"/>
              <a:gd name="connsiteY139" fmla="*/ 4394254 h 6858000"/>
              <a:gd name="connsiteX140" fmla="*/ 4479499 w 5552708"/>
              <a:gd name="connsiteY140" fmla="*/ 4410114 h 6858000"/>
              <a:gd name="connsiteX141" fmla="*/ 4478153 w 5552708"/>
              <a:gd name="connsiteY141" fmla="*/ 4411710 h 6858000"/>
              <a:gd name="connsiteX142" fmla="*/ 4480616 w 5552708"/>
              <a:gd name="connsiteY142" fmla="*/ 4425622 h 6858000"/>
              <a:gd name="connsiteX143" fmla="*/ 4487688 w 5552708"/>
              <a:gd name="connsiteY143" fmla="*/ 4438292 h 6858000"/>
              <a:gd name="connsiteX144" fmla="*/ 4454727 w 5552708"/>
              <a:gd name="connsiteY144" fmla="*/ 4569970 h 6858000"/>
              <a:gd name="connsiteX145" fmla="*/ 4469804 w 5552708"/>
              <a:gd name="connsiteY145" fmla="*/ 4692415 h 6858000"/>
              <a:gd name="connsiteX146" fmla="*/ 4450795 w 5552708"/>
              <a:gd name="connsiteY146" fmla="*/ 4763659 h 6858000"/>
              <a:gd name="connsiteX147" fmla="*/ 4422945 w 5552708"/>
              <a:gd name="connsiteY147" fmla="*/ 4783049 h 6858000"/>
              <a:gd name="connsiteX148" fmla="*/ 4397314 w 5552708"/>
              <a:gd name="connsiteY148" fmla="*/ 4964397 h 6858000"/>
              <a:gd name="connsiteX149" fmla="*/ 4380606 w 5552708"/>
              <a:gd name="connsiteY149" fmla="*/ 5008665 h 6858000"/>
              <a:gd name="connsiteX150" fmla="*/ 4386649 w 5552708"/>
              <a:gd name="connsiteY150" fmla="*/ 5051823 h 6858000"/>
              <a:gd name="connsiteX151" fmla="*/ 4375733 w 5552708"/>
              <a:gd name="connsiteY151" fmla="*/ 5067011 h 6858000"/>
              <a:gd name="connsiteX152" fmla="*/ 4373624 w 5552708"/>
              <a:gd name="connsiteY152" fmla="*/ 5069584 h 6858000"/>
              <a:gd name="connsiteX153" fmla="*/ 4370134 w 5552708"/>
              <a:gd name="connsiteY153" fmla="*/ 5080883 h 6858000"/>
              <a:gd name="connsiteX154" fmla="*/ 4362957 w 5552708"/>
              <a:gd name="connsiteY154" fmla="*/ 5082819 h 6858000"/>
              <a:gd name="connsiteX155" fmla="*/ 4333195 w 5552708"/>
              <a:gd name="connsiteY155" fmla="*/ 5221840 h 6858000"/>
              <a:gd name="connsiteX156" fmla="*/ 4320037 w 5552708"/>
              <a:gd name="connsiteY156" fmla="*/ 5281999 h 6858000"/>
              <a:gd name="connsiteX157" fmla="*/ 4308816 w 5552708"/>
              <a:gd name="connsiteY157" fmla="*/ 5303704 h 6858000"/>
              <a:gd name="connsiteX158" fmla="*/ 4272244 w 5552708"/>
              <a:gd name="connsiteY158" fmla="*/ 5388756 h 6858000"/>
              <a:gd name="connsiteX159" fmla="*/ 4246915 w 5552708"/>
              <a:gd name="connsiteY159" fmla="*/ 5462809 h 6858000"/>
              <a:gd name="connsiteX160" fmla="*/ 4255030 w 5552708"/>
              <a:gd name="connsiteY160" fmla="*/ 5521632 h 6858000"/>
              <a:gd name="connsiteX161" fmla="*/ 4249277 w 5552708"/>
              <a:gd name="connsiteY161" fmla="*/ 5525636 h 6858000"/>
              <a:gd name="connsiteX162" fmla="*/ 4241924 w 5552708"/>
              <a:gd name="connsiteY162" fmla="*/ 5563850 h 6858000"/>
              <a:gd name="connsiteX163" fmla="*/ 4248240 w 5552708"/>
              <a:gd name="connsiteY163" fmla="*/ 5703386 h 6858000"/>
              <a:gd name="connsiteX164" fmla="*/ 4232982 w 5552708"/>
              <a:gd name="connsiteY164" fmla="*/ 5777907 h 6858000"/>
              <a:gd name="connsiteX165" fmla="*/ 4222394 w 5552708"/>
              <a:gd name="connsiteY165" fmla="*/ 5803443 h 6858000"/>
              <a:gd name="connsiteX166" fmla="*/ 4204974 w 5552708"/>
              <a:gd name="connsiteY166" fmla="*/ 5846279 h 6858000"/>
              <a:gd name="connsiteX167" fmla="*/ 4179217 w 5552708"/>
              <a:gd name="connsiteY167" fmla="*/ 5876046 h 6858000"/>
              <a:gd name="connsiteX168" fmla="*/ 4169698 w 5552708"/>
              <a:gd name="connsiteY168" fmla="*/ 5912761 h 6858000"/>
              <a:gd name="connsiteX169" fmla="*/ 4183963 w 5552708"/>
              <a:gd name="connsiteY169" fmla="*/ 5924201 h 6858000"/>
              <a:gd name="connsiteX170" fmla="*/ 4143073 w 5552708"/>
              <a:gd name="connsiteY170" fmla="*/ 6020347 h 6858000"/>
              <a:gd name="connsiteX171" fmla="*/ 4132699 w 5552708"/>
              <a:gd name="connsiteY171" fmla="*/ 6054447 h 6858000"/>
              <a:gd name="connsiteX172" fmla="*/ 4099744 w 5552708"/>
              <a:gd name="connsiteY172" fmla="*/ 6146773 h 6858000"/>
              <a:gd name="connsiteX173" fmla="*/ 4063216 w 5552708"/>
              <a:gd name="connsiteY173" fmla="*/ 6238624 h 6858000"/>
              <a:gd name="connsiteX174" fmla="*/ 4021696 w 5552708"/>
              <a:gd name="connsiteY174" fmla="*/ 6289517 h 6858000"/>
              <a:gd name="connsiteX175" fmla="*/ 3993817 w 5552708"/>
              <a:gd name="connsiteY175" fmla="*/ 6365399 h 6858000"/>
              <a:gd name="connsiteX176" fmla="*/ 3986236 w 5552708"/>
              <a:gd name="connsiteY176" fmla="*/ 6377584 h 6858000"/>
              <a:gd name="connsiteX177" fmla="*/ 3911599 w 5552708"/>
              <a:gd name="connsiteY177" fmla="*/ 6509659 h 6858000"/>
              <a:gd name="connsiteX178" fmla="*/ 3858869 w 5552708"/>
              <a:gd name="connsiteY178" fmla="*/ 6582751 h 6858000"/>
              <a:gd name="connsiteX179" fmla="*/ 3770950 w 5552708"/>
              <a:gd name="connsiteY179" fmla="*/ 6757987 h 6858000"/>
              <a:gd name="connsiteX180" fmla="*/ 3749766 w 5552708"/>
              <a:gd name="connsiteY180" fmla="*/ 6858000 h 6858000"/>
              <a:gd name="connsiteX181" fmla="*/ 12348 w 5552708"/>
              <a:gd name="connsiteY181" fmla="*/ 6858000 h 6858000"/>
              <a:gd name="connsiteX182" fmla="*/ 0 w 5552708"/>
              <a:gd name="connsiteY182" fmla="*/ 67256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5552708" h="6858000">
                <a:moveTo>
                  <a:pt x="0" y="0"/>
                </a:moveTo>
                <a:lnTo>
                  <a:pt x="5443651" y="0"/>
                </a:lnTo>
                <a:lnTo>
                  <a:pt x="5443781" y="512"/>
                </a:lnTo>
                <a:cubicBezTo>
                  <a:pt x="5446206" y="7309"/>
                  <a:pt x="5449083" y="15278"/>
                  <a:pt x="5444033" y="20501"/>
                </a:cubicBezTo>
                <a:cubicBezTo>
                  <a:pt x="5435420" y="27795"/>
                  <a:pt x="5439966" y="35996"/>
                  <a:pt x="5439390" y="44768"/>
                </a:cubicBezTo>
                <a:cubicBezTo>
                  <a:pt x="5431962" y="55410"/>
                  <a:pt x="5437588" y="94208"/>
                  <a:pt x="5443913" y="104988"/>
                </a:cubicBezTo>
                <a:cubicBezTo>
                  <a:pt x="5467308" y="131885"/>
                  <a:pt x="5440518" y="182050"/>
                  <a:pt x="5458241" y="204162"/>
                </a:cubicBezTo>
                <a:cubicBezTo>
                  <a:pt x="5460281" y="211583"/>
                  <a:pt x="5460566" y="218611"/>
                  <a:pt x="5459763" y="225360"/>
                </a:cubicBezTo>
                <a:lnTo>
                  <a:pt x="5454996" y="243902"/>
                </a:lnTo>
                <a:lnTo>
                  <a:pt x="5448597" y="248483"/>
                </a:lnTo>
                <a:lnTo>
                  <a:pt x="5448458" y="260196"/>
                </a:lnTo>
                <a:lnTo>
                  <a:pt x="5447150" y="263377"/>
                </a:lnTo>
                <a:cubicBezTo>
                  <a:pt x="5448938" y="273127"/>
                  <a:pt x="5457762" y="301628"/>
                  <a:pt x="5459187" y="318691"/>
                </a:cubicBezTo>
                <a:cubicBezTo>
                  <a:pt x="5456617" y="351374"/>
                  <a:pt x="5481393" y="329570"/>
                  <a:pt x="5455708" y="365759"/>
                </a:cubicBezTo>
                <a:cubicBezTo>
                  <a:pt x="5472236" y="419311"/>
                  <a:pt x="5443611" y="447897"/>
                  <a:pt x="5473651" y="492182"/>
                </a:cubicBezTo>
                <a:cubicBezTo>
                  <a:pt x="5483259" y="556102"/>
                  <a:pt x="5473858" y="624576"/>
                  <a:pt x="5481453" y="689666"/>
                </a:cubicBezTo>
                <a:cubicBezTo>
                  <a:pt x="5481825" y="737836"/>
                  <a:pt x="5505966" y="768312"/>
                  <a:pt x="5488233" y="816332"/>
                </a:cubicBezTo>
                <a:cubicBezTo>
                  <a:pt x="5492515" y="818482"/>
                  <a:pt x="5526923" y="887911"/>
                  <a:pt x="5529718" y="891550"/>
                </a:cubicBezTo>
                <a:lnTo>
                  <a:pt x="5536104" y="903318"/>
                </a:lnTo>
                <a:lnTo>
                  <a:pt x="5535257" y="905308"/>
                </a:lnTo>
                <a:cubicBezTo>
                  <a:pt x="5534066" y="913418"/>
                  <a:pt x="5535399" y="917837"/>
                  <a:pt x="5537840" y="920621"/>
                </a:cubicBezTo>
                <a:lnTo>
                  <a:pt x="5541663" y="922876"/>
                </a:lnTo>
                <a:lnTo>
                  <a:pt x="5544456" y="933037"/>
                </a:lnTo>
                <a:lnTo>
                  <a:pt x="5552708" y="952132"/>
                </a:lnTo>
                <a:lnTo>
                  <a:pt x="5551675" y="956570"/>
                </a:lnTo>
                <a:lnTo>
                  <a:pt x="5531341" y="1064863"/>
                </a:lnTo>
                <a:cubicBezTo>
                  <a:pt x="5534620" y="1074818"/>
                  <a:pt x="5537566" y="1085372"/>
                  <a:pt x="5539998" y="1096340"/>
                </a:cubicBezTo>
                <a:lnTo>
                  <a:pt x="5541075" y="1102915"/>
                </a:lnTo>
                <a:lnTo>
                  <a:pt x="5540822" y="1103143"/>
                </a:lnTo>
                <a:cubicBezTo>
                  <a:pt x="5540471" y="1104784"/>
                  <a:pt x="5540605" y="1107024"/>
                  <a:pt x="5541413" y="1110274"/>
                </a:cubicBezTo>
                <a:lnTo>
                  <a:pt x="5543038" y="1114901"/>
                </a:lnTo>
                <a:cubicBezTo>
                  <a:pt x="5543735" y="1119151"/>
                  <a:pt x="5544432" y="1123402"/>
                  <a:pt x="5545128" y="1127652"/>
                </a:cubicBezTo>
                <a:lnTo>
                  <a:pt x="5544028" y="1132698"/>
                </a:lnTo>
                <a:cubicBezTo>
                  <a:pt x="5534609" y="1151029"/>
                  <a:pt x="5496304" y="1149042"/>
                  <a:pt x="5514811" y="1177140"/>
                </a:cubicBezTo>
                <a:cubicBezTo>
                  <a:pt x="5509719" y="1211798"/>
                  <a:pt x="5486957" y="1231445"/>
                  <a:pt x="5496402" y="1265293"/>
                </a:cubicBezTo>
                <a:cubicBezTo>
                  <a:pt x="5491550" y="1297727"/>
                  <a:pt x="5479431" y="1324727"/>
                  <a:pt x="5481620" y="1353039"/>
                </a:cubicBezTo>
                <a:cubicBezTo>
                  <a:pt x="5473631" y="1363324"/>
                  <a:pt x="5469597" y="1373497"/>
                  <a:pt x="5477938" y="1385038"/>
                </a:cubicBezTo>
                <a:cubicBezTo>
                  <a:pt x="5470625" y="1414924"/>
                  <a:pt x="5455771" y="1420367"/>
                  <a:pt x="5464009" y="1441067"/>
                </a:cubicBezTo>
                <a:cubicBezTo>
                  <a:pt x="5439287" y="1455035"/>
                  <a:pt x="5447714" y="1457216"/>
                  <a:pt x="5453063" y="1466104"/>
                </a:cubicBezTo>
                <a:cubicBezTo>
                  <a:pt x="5453164" y="1466506"/>
                  <a:pt x="5453267" y="1466908"/>
                  <a:pt x="5453368" y="1467310"/>
                </a:cubicBezTo>
                <a:lnTo>
                  <a:pt x="5449849" y="1469198"/>
                </a:lnTo>
                <a:lnTo>
                  <a:pt x="5447717" y="1473816"/>
                </a:lnTo>
                <a:lnTo>
                  <a:pt x="5446906" y="1487106"/>
                </a:lnTo>
                <a:cubicBezTo>
                  <a:pt x="5447081" y="1488810"/>
                  <a:pt x="5447254" y="1490514"/>
                  <a:pt x="5447429" y="1492218"/>
                </a:cubicBezTo>
                <a:cubicBezTo>
                  <a:pt x="5447480" y="1495695"/>
                  <a:pt x="5447119" y="1497953"/>
                  <a:pt x="5446434" y="1499455"/>
                </a:cubicBezTo>
                <a:lnTo>
                  <a:pt x="5446146" y="1499600"/>
                </a:lnTo>
                <a:lnTo>
                  <a:pt x="5445728" y="1506449"/>
                </a:lnTo>
                <a:cubicBezTo>
                  <a:pt x="5445627" y="1518090"/>
                  <a:pt x="5446096" y="1529498"/>
                  <a:pt x="5447013" y="1540420"/>
                </a:cubicBezTo>
                <a:cubicBezTo>
                  <a:pt x="5431084" y="1547368"/>
                  <a:pt x="5443219" y="1588924"/>
                  <a:pt x="5416036" y="1580834"/>
                </a:cubicBezTo>
                <a:cubicBezTo>
                  <a:pt x="5416447" y="1595454"/>
                  <a:pt x="5426812" y="1605684"/>
                  <a:pt x="5409252" y="1598373"/>
                </a:cubicBezTo>
                <a:cubicBezTo>
                  <a:pt x="5408864" y="1603115"/>
                  <a:pt x="5406927" y="1605804"/>
                  <a:pt x="5404223" y="1607549"/>
                </a:cubicBezTo>
                <a:lnTo>
                  <a:pt x="5403003" y="1607994"/>
                </a:lnTo>
                <a:lnTo>
                  <a:pt x="5404366" y="1640580"/>
                </a:lnTo>
                <a:lnTo>
                  <a:pt x="5402429" y="1644617"/>
                </a:lnTo>
                <a:cubicBezTo>
                  <a:pt x="5403628" y="1651821"/>
                  <a:pt x="5404828" y="1659024"/>
                  <a:pt x="5406027" y="1666228"/>
                </a:cubicBezTo>
                <a:lnTo>
                  <a:pt x="5409538" y="1680703"/>
                </a:lnTo>
                <a:lnTo>
                  <a:pt x="5405582" y="1870222"/>
                </a:lnTo>
                <a:cubicBezTo>
                  <a:pt x="5407505" y="1917082"/>
                  <a:pt x="5419912" y="1922890"/>
                  <a:pt x="5418948" y="1979530"/>
                </a:cubicBezTo>
                <a:cubicBezTo>
                  <a:pt x="5381653" y="1974789"/>
                  <a:pt x="5447295" y="2092994"/>
                  <a:pt x="5405060" y="2051964"/>
                </a:cubicBezTo>
                <a:cubicBezTo>
                  <a:pt x="5406099" y="2068965"/>
                  <a:pt x="5389286" y="2084064"/>
                  <a:pt x="5378701" y="2073120"/>
                </a:cubicBezTo>
                <a:cubicBezTo>
                  <a:pt x="5397285" y="2126878"/>
                  <a:pt x="5362129" y="2197651"/>
                  <a:pt x="5366006" y="2256053"/>
                </a:cubicBezTo>
                <a:cubicBezTo>
                  <a:pt x="5334011" y="2283221"/>
                  <a:pt x="5362023" y="2269954"/>
                  <a:pt x="5352501" y="2301374"/>
                </a:cubicBezTo>
                <a:cubicBezTo>
                  <a:pt x="5379308" y="2296096"/>
                  <a:pt x="5332887" y="2338416"/>
                  <a:pt x="5361572" y="2344135"/>
                </a:cubicBezTo>
                <a:cubicBezTo>
                  <a:pt x="5358931" y="2349671"/>
                  <a:pt x="5355467" y="2354856"/>
                  <a:pt x="5351776" y="2360013"/>
                </a:cubicBezTo>
                <a:lnTo>
                  <a:pt x="5349856" y="2362723"/>
                </a:lnTo>
                <a:lnTo>
                  <a:pt x="5347182" y="2374239"/>
                </a:lnTo>
                <a:lnTo>
                  <a:pt x="5340172" y="2376629"/>
                </a:lnTo>
                <a:lnTo>
                  <a:pt x="5331662" y="2393351"/>
                </a:lnTo>
                <a:cubicBezTo>
                  <a:pt x="5329441" y="2399746"/>
                  <a:pt x="5328181" y="2406782"/>
                  <a:pt x="5328482" y="2414790"/>
                </a:cubicBezTo>
                <a:cubicBezTo>
                  <a:pt x="5337359" y="2435605"/>
                  <a:pt x="5319289" y="2463646"/>
                  <a:pt x="5316501" y="2490864"/>
                </a:cubicBezTo>
                <a:cubicBezTo>
                  <a:pt x="5317127" y="2495175"/>
                  <a:pt x="5317754" y="2499486"/>
                  <a:pt x="5318378" y="2503797"/>
                </a:cubicBezTo>
                <a:lnTo>
                  <a:pt x="5307008" y="2543608"/>
                </a:lnTo>
                <a:cubicBezTo>
                  <a:pt x="5304307" y="2555015"/>
                  <a:pt x="5302094" y="2566933"/>
                  <a:pt x="5300817" y="2579627"/>
                </a:cubicBezTo>
                <a:lnTo>
                  <a:pt x="5300491" y="2603469"/>
                </a:lnTo>
                <a:lnTo>
                  <a:pt x="5297327" y="2609298"/>
                </a:lnTo>
                <a:cubicBezTo>
                  <a:pt x="5296149" y="2620041"/>
                  <a:pt x="5302481" y="2635343"/>
                  <a:pt x="5292648" y="2632709"/>
                </a:cubicBezTo>
                <a:lnTo>
                  <a:pt x="5294499" y="2645215"/>
                </a:lnTo>
                <a:lnTo>
                  <a:pt x="5284921" y="2655995"/>
                </a:lnTo>
                <a:cubicBezTo>
                  <a:pt x="5282893" y="2657043"/>
                  <a:pt x="5280790" y="2657749"/>
                  <a:pt x="5278681" y="2658097"/>
                </a:cubicBezTo>
                <a:lnTo>
                  <a:pt x="5279052" y="2675265"/>
                </a:lnTo>
                <a:lnTo>
                  <a:pt x="5271485" y="2688260"/>
                </a:lnTo>
                <a:cubicBezTo>
                  <a:pt x="5272192" y="2692435"/>
                  <a:pt x="5272901" y="2696610"/>
                  <a:pt x="5273609" y="2700785"/>
                </a:cubicBezTo>
                <a:lnTo>
                  <a:pt x="5272098" y="2705655"/>
                </a:lnTo>
                <a:lnTo>
                  <a:pt x="5267605" y="2717660"/>
                </a:lnTo>
                <a:cubicBezTo>
                  <a:pt x="5264770" y="2723740"/>
                  <a:pt x="5261426" y="2730522"/>
                  <a:pt x="5258449" y="2738177"/>
                </a:cubicBezTo>
                <a:lnTo>
                  <a:pt x="5256679" y="2744727"/>
                </a:lnTo>
                <a:lnTo>
                  <a:pt x="5245116" y="2757932"/>
                </a:lnTo>
                <a:cubicBezTo>
                  <a:pt x="5236430" y="2767502"/>
                  <a:pt x="5230416" y="2775146"/>
                  <a:pt x="5233122" y="2784915"/>
                </a:cubicBezTo>
                <a:cubicBezTo>
                  <a:pt x="5221620" y="2799359"/>
                  <a:pt x="5193828" y="2806744"/>
                  <a:pt x="5197792" y="2830475"/>
                </a:cubicBezTo>
                <a:cubicBezTo>
                  <a:pt x="5186798" y="2821932"/>
                  <a:pt x="5192955" y="2855565"/>
                  <a:pt x="5180199" y="2857691"/>
                </a:cubicBezTo>
                <a:cubicBezTo>
                  <a:pt x="5170100" y="2858096"/>
                  <a:pt x="5169614" y="2868393"/>
                  <a:pt x="5164940" y="2875644"/>
                </a:cubicBezTo>
                <a:cubicBezTo>
                  <a:pt x="5154127" y="2879787"/>
                  <a:pt x="5139696" y="2917521"/>
                  <a:pt x="5139323" y="2931296"/>
                </a:cubicBezTo>
                <a:cubicBezTo>
                  <a:pt x="5144210" y="2970932"/>
                  <a:pt x="5099528" y="2996158"/>
                  <a:pt x="5102390" y="3027705"/>
                </a:cubicBezTo>
                <a:cubicBezTo>
                  <a:pt x="5100365" y="3035586"/>
                  <a:pt x="5097192" y="3041915"/>
                  <a:pt x="5093321" y="3047244"/>
                </a:cubicBezTo>
                <a:lnTo>
                  <a:pt x="5080729" y="3060118"/>
                </a:lnTo>
                <a:lnTo>
                  <a:pt x="5073626" y="3059690"/>
                </a:lnTo>
                <a:lnTo>
                  <a:pt x="5067867" y="3069806"/>
                </a:lnTo>
                <a:lnTo>
                  <a:pt x="5065335" y="3071678"/>
                </a:lnTo>
                <a:cubicBezTo>
                  <a:pt x="5060475" y="3075234"/>
                  <a:pt x="5055815" y="3078901"/>
                  <a:pt x="5051806" y="3083233"/>
                </a:cubicBezTo>
                <a:cubicBezTo>
                  <a:pt x="5076417" y="3100024"/>
                  <a:pt x="5021773" y="3122856"/>
                  <a:pt x="5047824" y="3128247"/>
                </a:cubicBezTo>
                <a:cubicBezTo>
                  <a:pt x="5030083" y="3154978"/>
                  <a:pt x="5059535" y="3153095"/>
                  <a:pt x="5022444" y="3166893"/>
                </a:cubicBezTo>
                <a:cubicBezTo>
                  <a:pt x="5009215" y="3225035"/>
                  <a:pt x="4960350" y="3252747"/>
                  <a:pt x="4961916" y="3312149"/>
                </a:cubicBezTo>
                <a:cubicBezTo>
                  <a:pt x="4955371" y="3297387"/>
                  <a:pt x="4932004" y="3332561"/>
                  <a:pt x="4928070" y="3349450"/>
                </a:cubicBezTo>
                <a:cubicBezTo>
                  <a:pt x="4901199" y="3293116"/>
                  <a:pt x="4891428" y="3463059"/>
                  <a:pt x="4858652" y="3443841"/>
                </a:cubicBezTo>
                <a:cubicBezTo>
                  <a:pt x="4840872" y="3495884"/>
                  <a:pt x="4832958" y="3617975"/>
                  <a:pt x="4821392" y="3661714"/>
                </a:cubicBezTo>
                <a:cubicBezTo>
                  <a:pt x="4823621" y="3666551"/>
                  <a:pt x="4824768" y="3671561"/>
                  <a:pt x="4825147" y="3676668"/>
                </a:cubicBezTo>
                <a:lnTo>
                  <a:pt x="4824341" y="3691352"/>
                </a:lnTo>
                <a:lnTo>
                  <a:pt x="4822735" y="3692500"/>
                </a:lnTo>
                <a:cubicBezTo>
                  <a:pt x="4817912" y="3698748"/>
                  <a:pt x="4816795" y="3703524"/>
                  <a:pt x="4817318" y="3707640"/>
                </a:cubicBezTo>
                <a:lnTo>
                  <a:pt x="4819146" y="3712253"/>
                </a:lnTo>
                <a:lnTo>
                  <a:pt x="4816373" y="3723048"/>
                </a:lnTo>
                <a:lnTo>
                  <a:pt x="4813460" y="3745409"/>
                </a:lnTo>
                <a:lnTo>
                  <a:pt x="4810527" y="3748566"/>
                </a:lnTo>
                <a:cubicBezTo>
                  <a:pt x="4798737" y="3762490"/>
                  <a:pt x="4755451" y="3809983"/>
                  <a:pt x="4742720" y="3828954"/>
                </a:cubicBezTo>
                <a:lnTo>
                  <a:pt x="4731784" y="3868871"/>
                </a:lnTo>
                <a:lnTo>
                  <a:pt x="4731481" y="3868898"/>
                </a:lnTo>
                <a:cubicBezTo>
                  <a:pt x="4730422" y="3870084"/>
                  <a:pt x="4729442" y="3872132"/>
                  <a:pt x="4728490" y="3875525"/>
                </a:cubicBezTo>
                <a:lnTo>
                  <a:pt x="4727500" y="3880683"/>
                </a:lnTo>
                <a:lnTo>
                  <a:pt x="4719663" y="3896892"/>
                </a:lnTo>
                <a:lnTo>
                  <a:pt x="4715899" y="3897345"/>
                </a:lnTo>
                <a:cubicBezTo>
                  <a:pt x="4715876" y="3897775"/>
                  <a:pt x="4715854" y="3898203"/>
                  <a:pt x="4715832" y="3898632"/>
                </a:cubicBezTo>
                <a:lnTo>
                  <a:pt x="4618476" y="4076334"/>
                </a:lnTo>
                <a:cubicBezTo>
                  <a:pt x="4617399" y="4112851"/>
                  <a:pt x="4590920" y="4122978"/>
                  <a:pt x="4576303" y="4154580"/>
                </a:cubicBezTo>
                <a:cubicBezTo>
                  <a:pt x="4585172" y="4189077"/>
                  <a:pt x="4550681" y="4172136"/>
                  <a:pt x="4536795" y="4186216"/>
                </a:cubicBezTo>
                <a:lnTo>
                  <a:pt x="4534335" y="4190678"/>
                </a:lnTo>
                <a:lnTo>
                  <a:pt x="4532585" y="4203860"/>
                </a:lnTo>
                <a:cubicBezTo>
                  <a:pt x="4532638" y="4205567"/>
                  <a:pt x="4532692" y="4207276"/>
                  <a:pt x="4532745" y="4208983"/>
                </a:cubicBezTo>
                <a:cubicBezTo>
                  <a:pt x="4532551" y="4212450"/>
                  <a:pt x="4532031" y="4214675"/>
                  <a:pt x="4531239" y="4216126"/>
                </a:cubicBezTo>
                <a:lnTo>
                  <a:pt x="4530941" y="4216251"/>
                </a:lnTo>
                <a:lnTo>
                  <a:pt x="4530039" y="4223045"/>
                </a:lnTo>
                <a:cubicBezTo>
                  <a:pt x="4529114" y="4234633"/>
                  <a:pt x="4528779" y="4246020"/>
                  <a:pt x="4528920" y="4256957"/>
                </a:cubicBezTo>
                <a:cubicBezTo>
                  <a:pt x="4512505" y="4262858"/>
                  <a:pt x="4521695" y="4305010"/>
                  <a:pt x="4495092" y="4295227"/>
                </a:cubicBezTo>
                <a:cubicBezTo>
                  <a:pt x="4494469" y="4309813"/>
                  <a:pt x="4504108" y="4320656"/>
                  <a:pt x="4487069" y="4312260"/>
                </a:cubicBezTo>
                <a:cubicBezTo>
                  <a:pt x="4486347" y="4316957"/>
                  <a:pt x="4484219" y="4319510"/>
                  <a:pt x="4481391" y="4321074"/>
                </a:cubicBezTo>
                <a:lnTo>
                  <a:pt x="4480140" y="4321443"/>
                </a:lnTo>
                <a:lnTo>
                  <a:pt x="4479199" y="4353976"/>
                </a:lnTo>
                <a:lnTo>
                  <a:pt x="4476976" y="4357874"/>
                </a:lnTo>
                <a:cubicBezTo>
                  <a:pt x="4477666" y="4365122"/>
                  <a:pt x="4478355" y="4372372"/>
                  <a:pt x="4479044" y="4379621"/>
                </a:cubicBezTo>
                <a:lnTo>
                  <a:pt x="4478683" y="4390568"/>
                </a:lnTo>
                <a:lnTo>
                  <a:pt x="4481532" y="4394254"/>
                </a:lnTo>
                <a:cubicBezTo>
                  <a:pt x="4482969" y="4397909"/>
                  <a:pt x="4482918" y="4402720"/>
                  <a:pt x="4479499" y="4410114"/>
                </a:cubicBezTo>
                <a:lnTo>
                  <a:pt x="4478153" y="4411710"/>
                </a:lnTo>
                <a:lnTo>
                  <a:pt x="4480616" y="4425622"/>
                </a:lnTo>
                <a:cubicBezTo>
                  <a:pt x="4482131" y="4430247"/>
                  <a:pt x="4484387" y="4434528"/>
                  <a:pt x="4487688" y="4438292"/>
                </a:cubicBezTo>
                <a:cubicBezTo>
                  <a:pt x="4457664" y="4477897"/>
                  <a:pt x="4468221" y="4523123"/>
                  <a:pt x="4454727" y="4569970"/>
                </a:cubicBezTo>
                <a:cubicBezTo>
                  <a:pt x="4417898" y="4583966"/>
                  <a:pt x="4440689" y="4674230"/>
                  <a:pt x="4469804" y="4692415"/>
                </a:cubicBezTo>
                <a:cubicBezTo>
                  <a:pt x="4432851" y="4685322"/>
                  <a:pt x="4490117" y="4807198"/>
                  <a:pt x="4450795" y="4763659"/>
                </a:cubicBezTo>
                <a:cubicBezTo>
                  <a:pt x="4450628" y="4780652"/>
                  <a:pt x="4432755" y="4794620"/>
                  <a:pt x="4422945" y="4783049"/>
                </a:cubicBezTo>
                <a:cubicBezTo>
                  <a:pt x="4437721" y="4837759"/>
                  <a:pt x="4397569" y="4905997"/>
                  <a:pt x="4397314" y="4964397"/>
                </a:cubicBezTo>
                <a:cubicBezTo>
                  <a:pt x="4363407" y="4989414"/>
                  <a:pt x="4392349" y="4977986"/>
                  <a:pt x="4380606" y="5008665"/>
                </a:cubicBezTo>
                <a:cubicBezTo>
                  <a:pt x="4407778" y="5005114"/>
                  <a:pt x="4358378" y="5044304"/>
                  <a:pt x="4386649" y="5051823"/>
                </a:cubicBezTo>
                <a:cubicBezTo>
                  <a:pt x="4383620" y="5057169"/>
                  <a:pt x="4379789" y="5062109"/>
                  <a:pt x="4375733" y="5067011"/>
                </a:cubicBezTo>
                <a:lnTo>
                  <a:pt x="4373624" y="5069584"/>
                </a:lnTo>
                <a:lnTo>
                  <a:pt x="4370134" y="5080883"/>
                </a:lnTo>
                <a:lnTo>
                  <a:pt x="4362957" y="5082819"/>
                </a:lnTo>
                <a:lnTo>
                  <a:pt x="4333195" y="5221840"/>
                </a:lnTo>
                <a:cubicBezTo>
                  <a:pt x="4335888" y="5234770"/>
                  <a:pt x="4329894" y="5274591"/>
                  <a:pt x="4320037" y="5281999"/>
                </a:cubicBezTo>
                <a:cubicBezTo>
                  <a:pt x="4316990" y="5290274"/>
                  <a:pt x="4318795" y="5300010"/>
                  <a:pt x="4308816" y="5303704"/>
                </a:cubicBezTo>
                <a:cubicBezTo>
                  <a:pt x="4300851" y="5321498"/>
                  <a:pt x="4282560" y="5362240"/>
                  <a:pt x="4272244" y="5388756"/>
                </a:cubicBezTo>
                <a:cubicBezTo>
                  <a:pt x="4281980" y="5405143"/>
                  <a:pt x="4255067" y="5425092"/>
                  <a:pt x="4246915" y="5462809"/>
                </a:cubicBezTo>
                <a:cubicBezTo>
                  <a:pt x="4258299" y="5480842"/>
                  <a:pt x="4241233" y="5488203"/>
                  <a:pt x="4255030" y="5521632"/>
                </a:cubicBezTo>
                <a:cubicBezTo>
                  <a:pt x="4253005" y="5522647"/>
                  <a:pt x="4251068" y="5523996"/>
                  <a:pt x="4249277" y="5525636"/>
                </a:cubicBezTo>
                <a:cubicBezTo>
                  <a:pt x="4238872" y="5535166"/>
                  <a:pt x="4235581" y="5552275"/>
                  <a:pt x="4241924" y="5563850"/>
                </a:cubicBezTo>
                <a:cubicBezTo>
                  <a:pt x="4259047" y="5616453"/>
                  <a:pt x="4250256" y="5660812"/>
                  <a:pt x="4248240" y="5703386"/>
                </a:cubicBezTo>
                <a:cubicBezTo>
                  <a:pt x="4243085" y="5751111"/>
                  <a:pt x="4218929" y="5715189"/>
                  <a:pt x="4232982" y="5777907"/>
                </a:cubicBezTo>
                <a:cubicBezTo>
                  <a:pt x="4221558" y="5782651"/>
                  <a:pt x="4219728" y="5790057"/>
                  <a:pt x="4222394" y="5803443"/>
                </a:cubicBezTo>
                <a:cubicBezTo>
                  <a:pt x="4219121" y="5826511"/>
                  <a:pt x="4193576" y="5820653"/>
                  <a:pt x="4204974" y="5846279"/>
                </a:cubicBezTo>
                <a:cubicBezTo>
                  <a:pt x="4191825" y="5839931"/>
                  <a:pt x="4191753" y="5888934"/>
                  <a:pt x="4179217" y="5876046"/>
                </a:cubicBezTo>
                <a:cubicBezTo>
                  <a:pt x="4163863" y="5888983"/>
                  <a:pt x="4183376" y="5899672"/>
                  <a:pt x="4169698" y="5912761"/>
                </a:cubicBezTo>
                <a:cubicBezTo>
                  <a:pt x="4164113" y="5929085"/>
                  <a:pt x="4186281" y="5905514"/>
                  <a:pt x="4183963" y="5924201"/>
                </a:cubicBezTo>
                <a:lnTo>
                  <a:pt x="4143073" y="6020347"/>
                </a:lnTo>
                <a:cubicBezTo>
                  <a:pt x="4148635" y="6035084"/>
                  <a:pt x="4142583" y="6045204"/>
                  <a:pt x="4132699" y="6054447"/>
                </a:cubicBezTo>
                <a:cubicBezTo>
                  <a:pt x="4128762" y="6085993"/>
                  <a:pt x="4111337" y="6112491"/>
                  <a:pt x="4099744" y="6146773"/>
                </a:cubicBezTo>
                <a:cubicBezTo>
                  <a:pt x="4101611" y="6186210"/>
                  <a:pt x="4075513" y="6201974"/>
                  <a:pt x="4063216" y="6238624"/>
                </a:cubicBezTo>
                <a:cubicBezTo>
                  <a:pt x="4076714" y="6279119"/>
                  <a:pt x="4027194" y="6257865"/>
                  <a:pt x="4021696" y="6289517"/>
                </a:cubicBezTo>
                <a:cubicBezTo>
                  <a:pt x="4030060" y="6343907"/>
                  <a:pt x="4004638" y="6285373"/>
                  <a:pt x="3993817" y="6365399"/>
                </a:cubicBezTo>
                <a:cubicBezTo>
                  <a:pt x="3996125" y="6370415"/>
                  <a:pt x="3990553" y="6379380"/>
                  <a:pt x="3986236" y="6377584"/>
                </a:cubicBezTo>
                <a:cubicBezTo>
                  <a:pt x="3984044" y="6395147"/>
                  <a:pt x="3911719" y="6484083"/>
                  <a:pt x="3911599" y="6509659"/>
                </a:cubicBezTo>
                <a:cubicBezTo>
                  <a:pt x="3888028" y="6555694"/>
                  <a:pt x="3870378" y="6548451"/>
                  <a:pt x="3858869" y="6582751"/>
                </a:cubicBezTo>
                <a:cubicBezTo>
                  <a:pt x="3834576" y="6620569"/>
                  <a:pt x="3820634" y="6692927"/>
                  <a:pt x="3770950" y="6757987"/>
                </a:cubicBezTo>
                <a:lnTo>
                  <a:pt x="3749766" y="6858000"/>
                </a:lnTo>
                <a:lnTo>
                  <a:pt x="12348" y="6858000"/>
                </a:lnTo>
                <a:lnTo>
                  <a:pt x="0" y="67256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11C14B56-39D9-D946-6BD4-682F618DBCCB}"/>
              </a:ext>
            </a:extLst>
          </p:cNvPr>
          <p:cNvSpPr>
            <a:spLocks noGrp="1"/>
          </p:cNvSpPr>
          <p:nvPr>
            <p:ph type="title"/>
          </p:nvPr>
        </p:nvSpPr>
        <p:spPr>
          <a:xfrm>
            <a:off x="1137038" y="896469"/>
            <a:ext cx="3820630" cy="3005643"/>
          </a:xfrm>
        </p:spPr>
        <p:txBody>
          <a:bodyPr anchor="t">
            <a:normAutofit/>
          </a:bodyPr>
          <a:lstStyle/>
          <a:p>
            <a:r>
              <a:rPr lang="en-US" dirty="0">
                <a:solidFill>
                  <a:schemeClr val="tx1">
                    <a:lumMod val="85000"/>
                    <a:lumOff val="15000"/>
                  </a:schemeClr>
                </a:solidFill>
                <a:ea typeface="+mj-lt"/>
                <a:cs typeface="+mj-lt"/>
              </a:rPr>
              <a:t>Positional and regulatory</a:t>
            </a:r>
            <a:endParaRPr lang="en-US" dirty="0">
              <a:solidFill>
                <a:schemeClr val="tx1">
                  <a:lumMod val="85000"/>
                  <a:lumOff val="15000"/>
                </a:schemeClr>
              </a:solidFill>
            </a:endParaRPr>
          </a:p>
        </p:txBody>
      </p:sp>
      <p:sp>
        <p:nvSpPr>
          <p:cNvPr id="3" name="Content Placeholder 2">
            <a:extLst>
              <a:ext uri="{FF2B5EF4-FFF2-40B4-BE49-F238E27FC236}">
                <a16:creationId xmlns="" xmlns:a16="http://schemas.microsoft.com/office/drawing/2014/main" id="{BE88AEEF-C60B-0D12-63E6-2F6359B1446A}"/>
              </a:ext>
            </a:extLst>
          </p:cNvPr>
          <p:cNvSpPr>
            <a:spLocks noGrp="1"/>
          </p:cNvSpPr>
          <p:nvPr>
            <p:ph idx="1"/>
          </p:nvPr>
        </p:nvSpPr>
        <p:spPr>
          <a:xfrm>
            <a:off x="6096000" y="896469"/>
            <a:ext cx="4957667" cy="5319430"/>
          </a:xfrm>
        </p:spPr>
        <p:txBody>
          <a:bodyPr vert="horz" lIns="91440" tIns="45720" rIns="91440" bIns="45720" rtlCol="0" anchor="t">
            <a:normAutofit/>
          </a:bodyPr>
          <a:lstStyle/>
          <a:p>
            <a:pPr algn="just"/>
            <a:r>
              <a:rPr lang="en-US" sz="1400" dirty="0">
                <a:solidFill>
                  <a:schemeClr val="tx1">
                    <a:lumMod val="85000"/>
                    <a:lumOff val="15000"/>
                  </a:schemeClr>
                </a:solidFill>
                <a:ea typeface="+mn-lt"/>
                <a:cs typeface="+mn-lt"/>
              </a:rPr>
              <a:t>Positional and regulatory variables heavily impact both organizations' HR practices. </a:t>
            </a:r>
            <a:endParaRPr lang="en-US" sz="1400" dirty="0"/>
          </a:p>
          <a:p>
            <a:pPr algn="just"/>
            <a:r>
              <a:rPr lang="en-US" sz="1400" dirty="0">
                <a:solidFill>
                  <a:schemeClr val="tx1">
                    <a:lumMod val="85000"/>
                    <a:lumOff val="15000"/>
                  </a:schemeClr>
                </a:solidFill>
                <a:ea typeface="+mn-lt"/>
                <a:cs typeface="+mn-lt"/>
              </a:rPr>
              <a:t>As a privately held corporation, Google is more able to customize its HR policies and procedures. It can establish performance-based incentives, provide competitive pay scales, and use cutting-edge HR tools. It must still abide by all applicable labor rules and regulations. </a:t>
            </a:r>
          </a:p>
          <a:p>
            <a:pPr algn="just"/>
            <a:r>
              <a:rPr lang="en-US" sz="1400" dirty="0">
                <a:solidFill>
                  <a:schemeClr val="tx1">
                    <a:lumMod val="85000"/>
                    <a:lumOff val="15000"/>
                  </a:schemeClr>
                </a:solidFill>
                <a:ea typeface="+mn-lt"/>
                <a:cs typeface="+mn-lt"/>
              </a:rPr>
              <a:t>The NHS operates inside a stringent regulatory environment that controls hiring, promotions, salary ranges, and working conditions because it is a public organization. It must manage a sizable and diverse workforce while ensuring justice, transparency, and equal chances.</a:t>
            </a:r>
            <a:endParaRPr lang="en-US" sz="1400" dirty="0">
              <a:solidFill>
                <a:schemeClr val="tx1">
                  <a:lumMod val="85000"/>
                  <a:lumOff val="15000"/>
                </a:schemeClr>
              </a:solidFill>
              <a:cs typeface="Calibri"/>
            </a:endParaRPr>
          </a:p>
        </p:txBody>
      </p:sp>
    </p:spTree>
    <p:extLst>
      <p:ext uri="{BB962C8B-B14F-4D97-AF65-F5344CB8AC3E}">
        <p14:creationId xmlns:p14="http://schemas.microsoft.com/office/powerpoint/2010/main" val="26093830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5A0118C5-4F8D-4CF4-BADD-53FEACC6C4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 xmlns:a16="http://schemas.microsoft.com/office/drawing/2014/main" id="{A99050EE-26AF-4253-BD50-F0FCD965A8F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0284" y="575361"/>
            <a:ext cx="5707277" cy="5707277"/>
          </a:xfrm>
          <a:prstGeom prst="ellipse">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A1FA9A40-CAB6-2B72-E913-DB9095A834A7}"/>
              </a:ext>
            </a:extLst>
          </p:cNvPr>
          <p:cNvSpPr>
            <a:spLocks noGrp="1"/>
          </p:cNvSpPr>
          <p:nvPr>
            <p:ph type="title"/>
          </p:nvPr>
        </p:nvSpPr>
        <p:spPr>
          <a:xfrm>
            <a:off x="838200" y="1748452"/>
            <a:ext cx="4974771" cy="3587786"/>
          </a:xfrm>
        </p:spPr>
        <p:txBody>
          <a:bodyPr>
            <a:normAutofit/>
          </a:bodyPr>
          <a:lstStyle/>
          <a:p>
            <a:pPr algn="ctr"/>
            <a:r>
              <a:rPr lang="en-US" dirty="0"/>
              <a:t>Conclusion</a:t>
            </a:r>
          </a:p>
        </p:txBody>
      </p:sp>
      <p:grpSp>
        <p:nvGrpSpPr>
          <p:cNvPr id="12" name="Graphic 190">
            <a:extLst>
              <a:ext uri="{FF2B5EF4-FFF2-40B4-BE49-F238E27FC236}">
                <a16:creationId xmlns="" xmlns:a16="http://schemas.microsoft.com/office/drawing/2014/main" id="{00E015F5-1A99-4E40-BC3D-7707802996B5}"/>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 xmlns:a16="http://schemas.microsoft.com/office/drawing/2014/main" id="{3FE6F571-2BB7-46DA-A3D9-B32ADDC16AF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 xmlns:a16="http://schemas.microsoft.com/office/drawing/2014/main" id="{A905CC16-753C-4B9F-B3E2-C456795AED6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 xmlns:a16="http://schemas.microsoft.com/office/drawing/2014/main" id="{D0C78466-EB6E-45A0-99A6-A00789ACD90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 xmlns:a16="http://schemas.microsoft.com/office/drawing/2014/main" id="{E99F76E4-5DFD-4DBE-B042-66FBCD1182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 xmlns:a16="http://schemas.microsoft.com/office/drawing/2014/main" id="{5468B3A9-705E-43C3-A742-0619B0D8F2E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 xmlns:a16="http://schemas.microsoft.com/office/drawing/2014/main" id="{29D439AD-5D67-497C-B831-D17FC3E592A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 xmlns:a16="http://schemas.microsoft.com/office/drawing/2014/main" id="{23F54BF2-C71C-45C5-9408-3B5E011B0FE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 xmlns:a16="http://schemas.microsoft.com/office/drawing/2014/main" id="{2BBABE17-DB56-44AB-934B-63C07C79F09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 xmlns:a16="http://schemas.microsoft.com/office/drawing/2014/main" id="{CB483D20-A128-4076-AF54-88646172B80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 xmlns:a16="http://schemas.microsoft.com/office/drawing/2014/main" id="{E5EFA818-FDDA-49E9-B11F-E9DC1854A9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 xmlns:a16="http://schemas.microsoft.com/office/drawing/2014/main" id="{EA1F8728-F8F7-4828-A718-A15E7663EAB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 xmlns:a16="http://schemas.microsoft.com/office/drawing/2014/main" id="{8DA1F73F-AA1D-41D7-BAAB-292FD94A3E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 xmlns:a16="http://schemas.microsoft.com/office/drawing/2014/main" id="{D9441DEA-C85E-4B9C-A48D-8437854C4C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 xmlns:a16="http://schemas.microsoft.com/office/drawing/2014/main" id="{15EBAA20-1368-4495-8D7C-820FAD8ECF8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 xmlns:a16="http://schemas.microsoft.com/office/drawing/2014/main" id="{0FB92591-626C-4D2B-A3E6-EC8742D67B2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 xmlns:a16="http://schemas.microsoft.com/office/drawing/2014/main" id="{D392448D-513F-4528-9D8D-A151982041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 xmlns:a16="http://schemas.microsoft.com/office/drawing/2014/main" id="{61946BAE-1546-4EA4-A108-A799BF5D2CA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 xmlns:a16="http://schemas.microsoft.com/office/drawing/2014/main" id="{42A8EC93-6A35-4D37-A8CB-59362BF8750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 xmlns:a16="http://schemas.microsoft.com/office/drawing/2014/main" id="{AFC3ECA2-E914-4D83-ABF9-B9FFD96E92B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 xmlns:a16="http://schemas.microsoft.com/office/drawing/2014/main" id="{712B1108-9AAC-4F10-A64F-0D6963E518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 xmlns:a16="http://schemas.microsoft.com/office/drawing/2014/main" id="{284CDA0C-B2AB-4791-83B1-C053C061D6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 xmlns:a16="http://schemas.microsoft.com/office/drawing/2014/main" id="{F857BF6B-E0CA-49C0-8827-B44CE8B9285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 xmlns:a16="http://schemas.microsoft.com/office/drawing/2014/main" id="{6D7B06A7-ADDF-4F27-B11F-08422FC1808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 xmlns:a16="http://schemas.microsoft.com/office/drawing/2014/main" id="{E8B0DA6C-71D7-4FCB-AE4C-035E0ADB50E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 xmlns:a16="http://schemas.microsoft.com/office/drawing/2014/main" id="{EB078173-ADFB-480D-91A4-4D71C010988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 xmlns:a16="http://schemas.microsoft.com/office/drawing/2014/main" id="{AAA4027A-C97B-4C9A-B04C-EBE2112200A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 xmlns:a16="http://schemas.microsoft.com/office/drawing/2014/main" id="{C06DA92D-C6D0-4C7D-98CF-D9576912EB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 xmlns:a16="http://schemas.microsoft.com/office/drawing/2014/main" id="{D6601653-3941-4C9B-BD39-62EECE23AE6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 xmlns:a16="http://schemas.microsoft.com/office/drawing/2014/main" id="{2BC4A394-4FFE-4BFE-9A59-2B624E07111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 xmlns:a16="http://schemas.microsoft.com/office/drawing/2014/main" id="{EB4EABA5-FDCF-4F6F-8FF1-6FDFF505809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 xmlns:a16="http://schemas.microsoft.com/office/drawing/2014/main" id="{10F3C940-2320-488A-B24C-AB0A4FB539B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 xmlns:a16="http://schemas.microsoft.com/office/drawing/2014/main" id="{F525BA82-37D8-47ED-AFF6-AE57124A4E7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 xmlns:a16="http://schemas.microsoft.com/office/drawing/2014/main" id="{C2D78955-C80F-4DA3-83AA-D28A5A6FADA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 xmlns:a16="http://schemas.microsoft.com/office/drawing/2014/main" id="{BC23DAAC-7C06-4012-8CBB-8E3126B68B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 xmlns:a16="http://schemas.microsoft.com/office/drawing/2014/main" id="{60D19F80-DC80-49EC-8EDD-7889092C181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 xmlns:a16="http://schemas.microsoft.com/office/drawing/2014/main" id="{11F50BB3-EA39-4693-BAE1-1101EF0A410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 xmlns:a16="http://schemas.microsoft.com/office/drawing/2014/main" id="{00EFD45B-69A8-47F6-A5BF-779F7EB49F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 xmlns:a16="http://schemas.microsoft.com/office/drawing/2014/main" id="{9E53C464-7272-4EBC-830B-CB29A969886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 xmlns:a16="http://schemas.microsoft.com/office/drawing/2014/main" id="{B6BF10CE-C2AD-487A-9402-8D5C746ECF0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 xmlns:a16="http://schemas.microsoft.com/office/drawing/2014/main" id="{1064C7FE-F8EB-47EF-97FA-348A520599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 xmlns:a16="http://schemas.microsoft.com/office/drawing/2014/main" id="{A991C553-06A1-4F26-BBBC-80F7E11E7A3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 xmlns:a16="http://schemas.microsoft.com/office/drawing/2014/main" id="{BCE9C081-2191-4C84-956E-F106BB015C9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 xmlns:a16="http://schemas.microsoft.com/office/drawing/2014/main" id="{292F6F03-BC34-40C6-8F17-7A169CD72FE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 xmlns:a16="http://schemas.microsoft.com/office/drawing/2014/main" id="{A5101B80-7351-4F0F-AB7D-3E40B4D2664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 xmlns:a16="http://schemas.microsoft.com/office/drawing/2014/main" id="{0570EE1D-95AC-4660-8E96-7C8A36FEB63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 xmlns:a16="http://schemas.microsoft.com/office/drawing/2014/main" id="{385D9A56-2D15-4E0A-B981-E168F09064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 xmlns:a16="http://schemas.microsoft.com/office/drawing/2014/main" id="{28D0BA2F-9273-4EAA-AD17-C4EFE114038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 xmlns:a16="http://schemas.microsoft.com/office/drawing/2014/main" id="{512CC54E-7976-4DC9-984C-45C2A23A721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 xmlns:a16="http://schemas.microsoft.com/office/drawing/2014/main" id="{C8A3FC72-9FF9-41F6-97E0-45A0FEE9463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 xmlns:a16="http://schemas.microsoft.com/office/drawing/2014/main" id="{48918C16-C9B6-40D5-93A0-DB547B644A3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 xmlns:a16="http://schemas.microsoft.com/office/drawing/2014/main" id="{A05612C6-4858-4854-A3D3-90CF1E1C755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 xmlns:a16="http://schemas.microsoft.com/office/drawing/2014/main" id="{A8E88D77-C726-4008-849C-DA7361F885D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 xmlns:a16="http://schemas.microsoft.com/office/drawing/2014/main" id="{24CFE7CA-C955-4365-90C3-6272CB9A3C5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 xmlns:a16="http://schemas.microsoft.com/office/drawing/2014/main" id="{38B43FC8-B81C-490A-A346-4C6235DA8A5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 xmlns:a16="http://schemas.microsoft.com/office/drawing/2014/main" id="{214D0221-0C97-4C71-B535-7506956EF8B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 xmlns:a16="http://schemas.microsoft.com/office/drawing/2014/main" id="{ED0C44EA-BD25-49A3-9EB8-9D8DED7C19D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 xmlns:a16="http://schemas.microsoft.com/office/drawing/2014/main" id="{A3C9CCF2-15CC-4F7D-87F5-7FFEBAC9C2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 xmlns:a16="http://schemas.microsoft.com/office/drawing/2014/main" id="{8AA321D8-1D2C-472C-A2DB-EBB74498DD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 xmlns:a16="http://schemas.microsoft.com/office/drawing/2014/main" id="{724680C1-4BB5-45DB-A558-82514418CF2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 xmlns:a16="http://schemas.microsoft.com/office/drawing/2014/main" id="{C94F4CEF-82DD-4CFB-8EE3-4AB115F6A07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 xmlns:a16="http://schemas.microsoft.com/office/drawing/2014/main" id="{4F186C9C-C620-4426-A674-E40F808F668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 xmlns:a16="http://schemas.microsoft.com/office/drawing/2014/main" id="{8929942C-BA3F-40EF-94DD-4A5C22C5B7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 xmlns:a16="http://schemas.microsoft.com/office/drawing/2014/main" id="{D234974B-3555-465B-95A7-1C63CE73867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 xmlns:a16="http://schemas.microsoft.com/office/drawing/2014/main" id="{0E38F9FD-48AC-4C3E-9E75-D1C0B555E06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 xmlns:a16="http://schemas.microsoft.com/office/drawing/2014/main" id="{3AA72E26-5C3D-4231-9042-E00AE43E801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 xmlns:a16="http://schemas.microsoft.com/office/drawing/2014/main" id="{6684433D-3C9E-4C19-A801-D51CF3064F1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 xmlns:a16="http://schemas.microsoft.com/office/drawing/2014/main" id="{DADB0C3D-A021-4F40-93B3-76B61334FD9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 xmlns:a16="http://schemas.microsoft.com/office/drawing/2014/main" id="{41781C18-F408-401D-8A86-99FFBB98956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 xmlns:a16="http://schemas.microsoft.com/office/drawing/2014/main" id="{9D958D9F-E4B0-48B1-ADA4-3053AFB5D9C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 xmlns:a16="http://schemas.microsoft.com/office/drawing/2014/main" id="{43EFCD46-F0FB-499C-81B9-3508FE5C8C5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 xmlns:a16="http://schemas.microsoft.com/office/drawing/2014/main" id="{2B6A130F-CB85-4BDA-8DDF-8DAAB2F7D04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 xmlns:a16="http://schemas.microsoft.com/office/drawing/2014/main" id="{9359DA40-CA94-4B1F-9BE6-C800BEEC77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 xmlns:a16="http://schemas.microsoft.com/office/drawing/2014/main" id="{73304FCD-8DAD-4BC8-A16E-84DDCA07FF4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 xmlns:a16="http://schemas.microsoft.com/office/drawing/2014/main" id="{BCB4864C-8F67-4BE7-89CC-664EA25EC5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 xmlns:a16="http://schemas.microsoft.com/office/drawing/2014/main" id="{845F543D-67FC-4640-A2A1-69DA6D05286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 xmlns:a16="http://schemas.microsoft.com/office/drawing/2014/main" id="{DBDB2A9C-60E5-4F7E-BA2B-4DD1595FB97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 xmlns:a16="http://schemas.microsoft.com/office/drawing/2014/main" id="{72B10DA2-D88E-4952-BDB5-102E61B4B2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 xmlns:a16="http://schemas.microsoft.com/office/drawing/2014/main" id="{AC5F5BED-3698-4F52-9977-D8CA2DC031B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 xmlns:a16="http://schemas.microsoft.com/office/drawing/2014/main" id="{E19CCEBC-AD20-45B2-A751-42B40BB31CC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 xmlns:a16="http://schemas.microsoft.com/office/drawing/2014/main" id="{3A978AD9-9A35-4B89-B3BC-61E54AD9EBF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 xmlns:a16="http://schemas.microsoft.com/office/drawing/2014/main" id="{77D8C808-AFC9-42DD-B253-0048903791C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 xmlns:a16="http://schemas.microsoft.com/office/drawing/2014/main" id="{EECD0BF1-7C64-407E-8306-4C447B1D328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 xmlns:a16="http://schemas.microsoft.com/office/drawing/2014/main" id="{953B0F94-AC35-4CB2-878D-1DC7D68BE9A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 xmlns:a16="http://schemas.microsoft.com/office/drawing/2014/main" id="{08EA50C2-BB5F-4368-AA91-67B207C1AB3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 xmlns:a16="http://schemas.microsoft.com/office/drawing/2014/main" id="{DE45A7FE-0A45-45F6-8417-EBDA5A12D83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 xmlns:a16="http://schemas.microsoft.com/office/drawing/2014/main" id="{DA8B8DC8-F88C-432E-A8C2-8D13FE874F0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 xmlns:a16="http://schemas.microsoft.com/office/drawing/2014/main" id="{D02C5430-233D-49F7-B852-181D2B2F615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 xmlns:a16="http://schemas.microsoft.com/office/drawing/2014/main" id="{76DB286F-9E15-441C-8697-57007B76C14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 xmlns:a16="http://schemas.microsoft.com/office/drawing/2014/main" id="{534DC0EE-15B7-44AE-A7DC-8B5E22688A1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 xmlns:a16="http://schemas.microsoft.com/office/drawing/2014/main" id="{4FBE9900-F640-4248-9C4C-EDBE5E00AF6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 xmlns:a16="http://schemas.microsoft.com/office/drawing/2014/main" id="{37FF04AF-F86B-49F8-AAB5-DA696591A1F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 xmlns:a16="http://schemas.microsoft.com/office/drawing/2014/main" id="{710DCFEA-4572-47A3-A6BE-7B21F5758CE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 xmlns:a16="http://schemas.microsoft.com/office/drawing/2014/main" id="{BA42ED8E-CCC8-478F-9EF4-625B633071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 xmlns:a16="http://schemas.microsoft.com/office/drawing/2014/main" id="{146DF8F4-DF09-4E6C-887F-C9269E56A5F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 xmlns:a16="http://schemas.microsoft.com/office/drawing/2014/main" id="{7FF3916E-5C82-4956-A88B-81BFAC91B85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 xmlns:a16="http://schemas.microsoft.com/office/drawing/2014/main" id="{7E5CF7AE-ED45-4AB5-9AEB-56FC964BFAA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 xmlns:a16="http://schemas.microsoft.com/office/drawing/2014/main" id="{7CFB132C-BEB1-4897-B1A4-97422811F6B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 xmlns:a16="http://schemas.microsoft.com/office/drawing/2014/main" id="{4EE49F21-E336-41BC-8256-85A9AB597F3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 xmlns:a16="http://schemas.microsoft.com/office/drawing/2014/main" id="{C62510EE-BDCD-4393-9AD7-2D0C9A722D2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 xmlns:a16="http://schemas.microsoft.com/office/drawing/2014/main" id="{2420F94B-4F00-4C6C-97E3-BA5B5E6871B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 xmlns:a16="http://schemas.microsoft.com/office/drawing/2014/main" id="{E712560A-A110-4132-85D5-21BBBFA8C8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 xmlns:a16="http://schemas.microsoft.com/office/drawing/2014/main" id="{D1E3102B-23D5-43AE-A67D-583AAA52BA2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 xmlns:a16="http://schemas.microsoft.com/office/drawing/2014/main" id="{9D5ABE4E-EB80-423C-BBCE-9C1B77D9B0C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 xmlns:a16="http://schemas.microsoft.com/office/drawing/2014/main" id="{BEB8CCC5-38F5-4892-A00B-14B645BBDF5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 xmlns:a16="http://schemas.microsoft.com/office/drawing/2014/main" id="{8860175F-F7D5-4464-AD61-5B435528FE5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 xmlns:a16="http://schemas.microsoft.com/office/drawing/2014/main" id="{E28C20B0-98AA-4A5B-8CE1-236A3F6CAAC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 xmlns:a16="http://schemas.microsoft.com/office/drawing/2014/main" id="{8A56719F-13F0-4B75-8C04-DAACD8FD86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 xmlns:a16="http://schemas.microsoft.com/office/drawing/2014/main" id="{B30555DA-285C-4859-83DE-B16FF6DB138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 xmlns:a16="http://schemas.microsoft.com/office/drawing/2014/main" id="{67AF00E9-C8D6-41C4-9703-5468F51639D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 xmlns:a16="http://schemas.microsoft.com/office/drawing/2014/main" id="{D07F88BD-A2E8-4F25-BB43-9372C6C9F30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 xmlns:a16="http://schemas.microsoft.com/office/drawing/2014/main" id="{DFAE35DA-8283-4F4B-8C00-FF8EFE39B3C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 xmlns:a16="http://schemas.microsoft.com/office/drawing/2014/main" id="{4340DEBE-A255-48E2-B7B2-AE881651CEC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 xmlns:a16="http://schemas.microsoft.com/office/drawing/2014/main" id="{FE968FB9-507A-4F2E-B346-15995081B1C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 xmlns:a16="http://schemas.microsoft.com/office/drawing/2014/main" id="{4DA99BD8-9C2B-46BF-AA27-ED405540D1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 xmlns:a16="http://schemas.microsoft.com/office/drawing/2014/main" id="{50C84F67-D2C2-48DF-8537-DF99C60240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 xmlns:a16="http://schemas.microsoft.com/office/drawing/2014/main" id="{F5CAEB9A-26A6-4FBF-916B-19FC9B0BFCD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 xmlns:a16="http://schemas.microsoft.com/office/drawing/2014/main" id="{E4DEDE1B-4819-4E4B-849E-330D7DF56C2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 xmlns:a16="http://schemas.microsoft.com/office/drawing/2014/main" id="{C441B73E-F19C-4313-8F46-F600603B360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 xmlns:a16="http://schemas.microsoft.com/office/drawing/2014/main" id="{014FE805-EF51-4859-A6DF-CF75F9A0F5D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 xmlns:a16="http://schemas.microsoft.com/office/drawing/2014/main" id="{624CF2A5-BD9E-4570-8560-063BC70F268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 xmlns:a16="http://schemas.microsoft.com/office/drawing/2014/main" id="{6BEC415C-7946-43B2-9AC8-348B6B5CD0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 xmlns:a16="http://schemas.microsoft.com/office/drawing/2014/main" id="{1B615AD5-3365-43D4-8E16-377A2A2F978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 xmlns:a16="http://schemas.microsoft.com/office/drawing/2014/main" id="{9D184DFD-DD33-491E-90FF-6E4ECA26687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 xmlns:a16="http://schemas.microsoft.com/office/drawing/2014/main" id="{31B62FE1-0262-4B09-ABEA-8AA010137DA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 xmlns:a16="http://schemas.microsoft.com/office/drawing/2014/main" id="{20C539C6-FAA9-4EBE-93D9-1F946E14498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 xmlns:a16="http://schemas.microsoft.com/office/drawing/2014/main" id="{8C6EF3FF-09E5-4099-A49B-CA364A6E837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 xmlns:a16="http://schemas.microsoft.com/office/drawing/2014/main" id="{B3C5E06F-8F1E-4771-AAE4-B34B1D6A3D8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 xmlns:a16="http://schemas.microsoft.com/office/drawing/2014/main" id="{538D5AE9-76CC-4AE4-B026-656EDCB01B8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 xmlns:a16="http://schemas.microsoft.com/office/drawing/2014/main" id="{30F1A9B9-52AB-4527-BD4A-1802F7C9602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 xmlns:a16="http://schemas.microsoft.com/office/drawing/2014/main" id="{46A57D78-C020-4EEF-971D-0C8802889AA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 xmlns:a16="http://schemas.microsoft.com/office/drawing/2014/main" id="{7666D7A3-5ABF-4EDE-A0C5-F2099B2D868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 xmlns:a16="http://schemas.microsoft.com/office/drawing/2014/main" id="{13BC460A-E0FF-4658-A2FD-A3AF4D51DF4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 xmlns:a16="http://schemas.microsoft.com/office/drawing/2014/main" id="{26467CC2-3AB3-4D37-8323-385B7399F7D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 xmlns:a16="http://schemas.microsoft.com/office/drawing/2014/main" id="{563A1F58-33CE-4EDF-B902-3F43F69DA2A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 xmlns:a16="http://schemas.microsoft.com/office/drawing/2014/main" id="{DDCFAB2F-7E88-4A57-999A-2506A1FE719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 xmlns:a16="http://schemas.microsoft.com/office/drawing/2014/main" id="{571BEB66-3787-441F-BB54-80C05C6F130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 xmlns:a16="http://schemas.microsoft.com/office/drawing/2014/main" id="{641DC095-611E-4979-8664-6C0EB878FC1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 xmlns:a16="http://schemas.microsoft.com/office/drawing/2014/main" id="{210B9ECF-D859-4919-A9D6-3208548F00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 xmlns:a16="http://schemas.microsoft.com/office/drawing/2014/main" id="{4FBC31D4-7E98-452C-8A87-822DE0432C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 xmlns:a16="http://schemas.microsoft.com/office/drawing/2014/main" id="{E302346C-F328-435B-87ED-447C6F8542C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 xmlns:a16="http://schemas.microsoft.com/office/drawing/2014/main" id="{B94F507E-9E94-432E-AE8A-A6CB2C5D05C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 xmlns:a16="http://schemas.microsoft.com/office/drawing/2014/main" id="{1FFAC4F0-FD7F-4943-B60E-E276F8B23FD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 xmlns:a16="http://schemas.microsoft.com/office/drawing/2014/main" id="{A8A5D871-92FD-43C3-BF94-0B524FA7D3F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 xmlns:a16="http://schemas.microsoft.com/office/drawing/2014/main" id="{6A79A241-1665-453E-ADD4-18892D4F856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 xmlns:a16="http://schemas.microsoft.com/office/drawing/2014/main" id="{81EABE18-4189-4E07-93C9-9B76673E3E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 xmlns:a16="http://schemas.microsoft.com/office/drawing/2014/main" id="{B658A0EE-6F09-4EF7-B5E7-F23A556BDA8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 xmlns:a16="http://schemas.microsoft.com/office/drawing/2014/main" id="{15EB019C-C95B-4DE3-BD17-DC20F8007A1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 xmlns:a16="http://schemas.microsoft.com/office/drawing/2014/main" id="{2948B3ED-79C1-47C8-B712-0BFB5536C37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 xmlns:a16="http://schemas.microsoft.com/office/drawing/2014/main" id="{13387DB9-900B-422D-90F7-C5C7EB5D59B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 xmlns:a16="http://schemas.microsoft.com/office/drawing/2014/main" id="{48FDCCF3-E6D6-4CD0-9D47-02FE785C7A0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 xmlns:a16="http://schemas.microsoft.com/office/drawing/2014/main" id="{BC14E8F6-33F6-47CE-9A24-EA71D714969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 xmlns:a16="http://schemas.microsoft.com/office/drawing/2014/main" id="{F78CC38F-63FC-4552-B17B-8D79D3C8F8F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 xmlns:a16="http://schemas.microsoft.com/office/drawing/2014/main" id="{89042823-A002-49CE-B03D-ED1291DC13C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 xmlns:a16="http://schemas.microsoft.com/office/drawing/2014/main" id="{96EFC6CE-198B-489B-B1EE-72CE842628B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 xmlns:a16="http://schemas.microsoft.com/office/drawing/2014/main" id="{49FEA23D-54D9-45D7-9325-1E2F638C9C1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 xmlns:a16="http://schemas.microsoft.com/office/drawing/2014/main" id="{2DB04EE3-370F-49CE-BCFE-C2999C3CF28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 xmlns:a16="http://schemas.microsoft.com/office/drawing/2014/main" id="{8BCBCC34-797D-41A8-8AD1-7E03E1BBFFA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 xmlns:a16="http://schemas.microsoft.com/office/drawing/2014/main" id="{AFF5C1F8-0EDE-4835-89E6-1FCB2EA395F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 xmlns:a16="http://schemas.microsoft.com/office/drawing/2014/main" id="{6171D504-6300-457C-AFCC-064DBB3FCC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 xmlns:a16="http://schemas.microsoft.com/office/drawing/2014/main" id="{62ACE739-C8C4-4495-B04C-C3AFC44811C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 xmlns:a16="http://schemas.microsoft.com/office/drawing/2014/main" id="{3F4771CD-CDCA-4FFE-8EF5-E42D1781E7E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 xmlns:a16="http://schemas.microsoft.com/office/drawing/2014/main" id="{A10C0BFE-A8F9-4E21-9DFD-37A4D26C62C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 xmlns:a16="http://schemas.microsoft.com/office/drawing/2014/main" id="{4D8D4EF9-4EF7-4538-A4AE-439F9335EA9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 xmlns:a16="http://schemas.microsoft.com/office/drawing/2014/main" id="{7E0500AB-5662-43B9-95C2-2EC80CC54FF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 xmlns:a16="http://schemas.microsoft.com/office/drawing/2014/main" id="{984021AD-A6A2-4CDA-A953-72FBA7598B9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 xmlns:a16="http://schemas.microsoft.com/office/drawing/2014/main" id="{FD1FBF47-CAC8-4385-9DC7-C9BB6167EA6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 xmlns:a16="http://schemas.microsoft.com/office/drawing/2014/main" id="{FBAEE482-005F-4288-8D66-09EA246C45E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 xmlns:a16="http://schemas.microsoft.com/office/drawing/2014/main" id="{2C5DCF49-33DE-4AFF-818E-42F59F2804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 xmlns:a16="http://schemas.microsoft.com/office/drawing/2014/main" id="{866903F3-208B-46D5-925B-254DC742914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 xmlns:a16="http://schemas.microsoft.com/office/drawing/2014/main" id="{2550D219-E342-4A38-BB89-575C1EE7AAC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 xmlns:a16="http://schemas.microsoft.com/office/drawing/2014/main" id="{5B5485FC-95D0-4660-9594-2C9BD3B776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 xmlns:a16="http://schemas.microsoft.com/office/drawing/2014/main" id="{2EA358DA-C7E8-4DF8-B7D6-CC582956554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 xmlns:a16="http://schemas.microsoft.com/office/drawing/2014/main" id="{7990E8BB-4369-4845-8436-A6F3FE1D11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 xmlns:a16="http://schemas.microsoft.com/office/drawing/2014/main" id="{D6C050C5-1951-434B-A7FE-D271E73F82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 xmlns:a16="http://schemas.microsoft.com/office/drawing/2014/main" id="{773717CC-ECEE-4ABF-BA61-C59F46801775}"/>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 xmlns:a16="http://schemas.microsoft.com/office/drawing/2014/main" id="{9A4FAE41-62DF-4B8E-BD66-8EC206E0E3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 xmlns:a16="http://schemas.microsoft.com/office/drawing/2014/main" id="{564C7F1F-5546-40DC-A16B-C9A3E457771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 xmlns:a16="http://schemas.microsoft.com/office/drawing/2014/main" id="{45583216-FC24-4B75-9703-DBEC401FF89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 xmlns:a16="http://schemas.microsoft.com/office/drawing/2014/main" id="{2FD0A70D-2E7E-4048-8145-0F45EDBBCE0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 xmlns:a16="http://schemas.microsoft.com/office/drawing/2014/main" id="{B703C78E-D176-4455-B7B5-2DB4F418DB9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 xmlns:a16="http://schemas.microsoft.com/office/drawing/2014/main" id="{AD23B98E-D1FB-4BD9-BA4A-060BC8266E2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 xmlns:a16="http://schemas.microsoft.com/office/drawing/2014/main" id="{C1541992-EEDB-4D6B-BDA9-B66E58A1703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 xmlns:a16="http://schemas.microsoft.com/office/drawing/2014/main" id="{08072B3B-B852-4186-ACFE-F614251324D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 xmlns:a16="http://schemas.microsoft.com/office/drawing/2014/main" id="{7B5DD2CA-BCBA-4F3E-B472-840067686AC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 xmlns:a16="http://schemas.microsoft.com/office/drawing/2014/main" id="{C7335DFE-05E4-4D45-B035-1D85E7648EF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 xmlns:a16="http://schemas.microsoft.com/office/drawing/2014/main" id="{ADCF9375-A092-491A-960D-A4DBB376C36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 xmlns:a16="http://schemas.microsoft.com/office/drawing/2014/main" id="{95341599-7E99-490F-9AF8-07EAE5C8DB5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 xmlns:a16="http://schemas.microsoft.com/office/drawing/2014/main" id="{E1C55EB0-818A-46E6-8D53-55031002907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 xmlns:a16="http://schemas.microsoft.com/office/drawing/2014/main" id="{319B036C-5BD8-4F3B-8935-96D50F410D9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 xmlns:a16="http://schemas.microsoft.com/office/drawing/2014/main" id="{A8445880-106C-4DC8-A250-D132F0D6F34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 xmlns:a16="http://schemas.microsoft.com/office/drawing/2014/main" id="{952AA1DD-5DBE-43CD-9B85-63C76269297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 xmlns:a16="http://schemas.microsoft.com/office/drawing/2014/main" id="{2A412466-ED73-4944-83CE-224B1769C23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 xmlns:a16="http://schemas.microsoft.com/office/drawing/2014/main" id="{807E195A-10DB-494C-A547-E1D0C6F616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 xmlns:a16="http://schemas.microsoft.com/office/drawing/2014/main" id="{4CD4AECE-734D-4B90-984F-B2ABFA2B6FD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 xmlns:a16="http://schemas.microsoft.com/office/drawing/2014/main" id="{2927072E-8001-4AD1-A4C4-2EDBA3BF87B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 xmlns:a16="http://schemas.microsoft.com/office/drawing/2014/main" id="{499D6F50-E593-46A3-81D8-73389276B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 xmlns:a16="http://schemas.microsoft.com/office/drawing/2014/main" id="{7A96E600-84B4-452B-AE40-295FC5807E8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 xmlns:a16="http://schemas.microsoft.com/office/drawing/2014/main" id="{CBBA17AC-C1AB-4BFC-A051-457275D1D6A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 xmlns:a16="http://schemas.microsoft.com/office/drawing/2014/main" id="{488E850C-90D5-4D0F-A57D-7809327EF3A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 xmlns:a16="http://schemas.microsoft.com/office/drawing/2014/main" id="{9F98D808-AB13-4D8D-B4C5-9D321534626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 xmlns:a16="http://schemas.microsoft.com/office/drawing/2014/main" id="{95AFFBC0-FF37-4117-86FA-21ABDA17AB6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 xmlns:a16="http://schemas.microsoft.com/office/drawing/2014/main" id="{ED0AC42A-17B0-4154-968C-CAE2A04C28B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 xmlns:a16="http://schemas.microsoft.com/office/drawing/2014/main" id="{4A7A31A0-8490-4B9D-B9CC-7FF28053EB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 xmlns:a16="http://schemas.microsoft.com/office/drawing/2014/main" id="{8188899C-6A74-43D8-B36C-F86B278C89C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 xmlns:a16="http://schemas.microsoft.com/office/drawing/2014/main" id="{1537EAA6-95B6-4674-A7B9-40F9AB7F593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 xmlns:a16="http://schemas.microsoft.com/office/drawing/2014/main" id="{F4B29507-C08F-4764-B703-0EB33A0FACB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 xmlns:a16="http://schemas.microsoft.com/office/drawing/2014/main" id="{4200E500-6A99-47FC-A30F-FA4C85DA8CE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 xmlns:a16="http://schemas.microsoft.com/office/drawing/2014/main" id="{9558677C-76AD-451F-AEEE-C5FEE4179C8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 xmlns:a16="http://schemas.microsoft.com/office/drawing/2014/main" id="{79E472E5-A81A-44E7-AEBA-C3A593497BA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 xmlns:a16="http://schemas.microsoft.com/office/drawing/2014/main" id="{5CD54F54-9E41-4635-A533-6CC6515E13E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 xmlns:a16="http://schemas.microsoft.com/office/drawing/2014/main" id="{B22D6F46-74C0-49D9-8CD8-BC125E973D2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 xmlns:a16="http://schemas.microsoft.com/office/drawing/2014/main" id="{C6FAA6EC-EDF6-4522-ACD8-8D4F7FF8726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 xmlns:a16="http://schemas.microsoft.com/office/drawing/2014/main" id="{5F8364DC-ED1A-482D-A418-7941B199CBC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 xmlns:a16="http://schemas.microsoft.com/office/drawing/2014/main" id="{1896D361-70A8-4528-940B-F306550F883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 xmlns:a16="http://schemas.microsoft.com/office/drawing/2014/main" id="{4D1CB00A-0CE1-4E25-ADCE-9562845F548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 xmlns:a16="http://schemas.microsoft.com/office/drawing/2014/main" id="{E1B6761E-B7C6-4218-B95F-F6DEC0066DB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 xmlns:a16="http://schemas.microsoft.com/office/drawing/2014/main" id="{CA081177-DAC3-4667-91A1-4CC885D4A16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 xmlns:a16="http://schemas.microsoft.com/office/drawing/2014/main" id="{435007DC-BB8D-43BA-9598-AE79AA262E1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 xmlns:a16="http://schemas.microsoft.com/office/drawing/2014/main" id="{46628B8A-02EC-44EF-B52C-5EBAFBCF9CF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 xmlns:a16="http://schemas.microsoft.com/office/drawing/2014/main" id="{2DACEC99-8F4C-495C-8EAA-670A3A02ED7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 xmlns:a16="http://schemas.microsoft.com/office/drawing/2014/main" id="{C8EFEAD4-1425-4357-9D8A-F326DABC6EC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 xmlns:a16="http://schemas.microsoft.com/office/drawing/2014/main" id="{FDA70E94-A082-47D4-B4F8-142AEF1DC3C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 xmlns:a16="http://schemas.microsoft.com/office/drawing/2014/main" id="{10E96E8A-1EEA-4F1D-8CFE-12DC9B9E7AF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 xmlns:a16="http://schemas.microsoft.com/office/drawing/2014/main" id="{B12D7CC4-A548-4FF7-A6B2-9151CFA9E3D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 xmlns:a16="http://schemas.microsoft.com/office/drawing/2014/main" id="{CB3F1C68-B597-4669-87F8-C80124ABE02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 xmlns:a16="http://schemas.microsoft.com/office/drawing/2014/main" id="{A57037D2-0958-4F34-815F-C8CA7F86AEE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 xmlns:a16="http://schemas.microsoft.com/office/drawing/2014/main" id="{30AF3969-3F11-4157-B4B9-33B1314623E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 xmlns:a16="http://schemas.microsoft.com/office/drawing/2014/main" id="{51D613E3-18F5-4426-ADEB-DEC123E16B6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 xmlns:a16="http://schemas.microsoft.com/office/drawing/2014/main" id="{1DC25548-A3A9-4018-A29B-6972D353F9B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 xmlns:a16="http://schemas.microsoft.com/office/drawing/2014/main" id="{7EDE6372-94D2-435D-BD43-A20072D8074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 xmlns:a16="http://schemas.microsoft.com/office/drawing/2014/main" id="{729575A6-77E2-4199-8F0A-27C89330A0C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 xmlns:a16="http://schemas.microsoft.com/office/drawing/2014/main" id="{12EB506D-59AD-4011-80F8-36A2BDB9540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 xmlns:a16="http://schemas.microsoft.com/office/drawing/2014/main" id="{92FD46FA-14EB-46A2-B4A3-ECD1F49BAC6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 xmlns:a16="http://schemas.microsoft.com/office/drawing/2014/main" id="{1CD84E07-49A9-40E3-B34C-91C156C9C60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 xmlns:a16="http://schemas.microsoft.com/office/drawing/2014/main" id="{F3090306-C384-44A0-8C38-77397133BA0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 xmlns:a16="http://schemas.microsoft.com/office/drawing/2014/main" id="{3515E97E-31A4-4273-AB55-8EAD74CB9EB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 xmlns:a16="http://schemas.microsoft.com/office/drawing/2014/main" id="{792F63CA-0494-43E2-A0AA-37C35C83260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 xmlns:a16="http://schemas.microsoft.com/office/drawing/2014/main" id="{5389A040-E4CC-4CE7-8B9F-40ECA9ACE11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 xmlns:a16="http://schemas.microsoft.com/office/drawing/2014/main" id="{1BA51B23-705C-49BE-B606-8A9B623E0A5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 xmlns:a16="http://schemas.microsoft.com/office/drawing/2014/main" id="{B16EF17A-F451-4B5B-9052-33A9116E9DE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 xmlns:a16="http://schemas.microsoft.com/office/drawing/2014/main" id="{1B20B7D1-27D7-4E1A-A317-E9E7A105A9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 xmlns:a16="http://schemas.microsoft.com/office/drawing/2014/main" id="{1E3FADAF-FD1D-45B2-A40D-EBDD536E756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 xmlns:a16="http://schemas.microsoft.com/office/drawing/2014/main" id="{301257BA-BCE2-4479-A04F-A9DBFAF928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 xmlns:a16="http://schemas.microsoft.com/office/drawing/2014/main" id="{619D0ABC-04D9-405A-A52F-5EEC01762AA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 xmlns:a16="http://schemas.microsoft.com/office/drawing/2014/main" id="{123AE5C7-608A-47A7-B7A1-55662B70BF3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 xmlns:a16="http://schemas.microsoft.com/office/drawing/2014/main" id="{957BDA1A-3081-45EB-A31E-3F98EC6DC30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 xmlns:a16="http://schemas.microsoft.com/office/drawing/2014/main" id="{683DDA50-C794-4DC5-8297-CFDEB8DCB4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 xmlns:a16="http://schemas.microsoft.com/office/drawing/2014/main" id="{FA42024A-A832-4635-9CE6-B968232CE8E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 xmlns:a16="http://schemas.microsoft.com/office/drawing/2014/main" id="{564D00AA-3E68-4F56-80A0-08D5DFFB611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 xmlns:a16="http://schemas.microsoft.com/office/drawing/2014/main" id="{D988A711-E3E8-4172-AFE1-60E93FF10AF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 xmlns:a16="http://schemas.microsoft.com/office/drawing/2014/main" id="{7A89FF34-EE34-461C-A3EF-73AC3801B92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 xmlns:a16="http://schemas.microsoft.com/office/drawing/2014/main" id="{80D55E43-BE59-444D-B32B-9C0306A126B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 xmlns:a16="http://schemas.microsoft.com/office/drawing/2014/main" id="{639C823F-B16B-4DF7-BA6E-0D832AAB27D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 xmlns:a16="http://schemas.microsoft.com/office/drawing/2014/main" id="{2E623C08-172F-41EA-90CB-59ED0D583BF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 xmlns:a16="http://schemas.microsoft.com/office/drawing/2014/main" id="{94C0577F-0FF9-47D5-8C6D-FC7B4CC3183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 xmlns:a16="http://schemas.microsoft.com/office/drawing/2014/main" id="{30C80E9D-7909-4C52-ACAD-80FF874F993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 xmlns:a16="http://schemas.microsoft.com/office/drawing/2014/main" id="{2B9598CE-4E74-4A54-BAB8-59379D21146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 xmlns:a16="http://schemas.microsoft.com/office/drawing/2014/main" id="{E7188EAA-47E1-4B73-8682-C74A0421BE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 xmlns:a16="http://schemas.microsoft.com/office/drawing/2014/main" id="{36900E8B-61F2-411F-B29F-A9CDC6E811D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 xmlns:a16="http://schemas.microsoft.com/office/drawing/2014/main" id="{0A25598A-334A-487D-9604-4753EAE81EC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 xmlns:a16="http://schemas.microsoft.com/office/drawing/2014/main" id="{C8DBE472-045A-491C-AB7C-4153EE2B008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 xmlns:a16="http://schemas.microsoft.com/office/drawing/2014/main" id="{2F6DD374-5D5F-48BB-8135-8F37EE2C235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 xmlns:a16="http://schemas.microsoft.com/office/drawing/2014/main" id="{386B8A5A-00D0-4291-937B-931B3F19CD4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 xmlns:a16="http://schemas.microsoft.com/office/drawing/2014/main" id="{89C10BFA-8067-495D-810E-1F4085F7B4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 xmlns:a16="http://schemas.microsoft.com/office/drawing/2014/main" id="{51F94E69-8294-4AB3-A457-3BD4ACF085C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 xmlns:a16="http://schemas.microsoft.com/office/drawing/2014/main" id="{AD2859C5-45C5-4EE2-8272-0FA7A023536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 xmlns:a16="http://schemas.microsoft.com/office/drawing/2014/main" id="{14AFB321-1B9D-41AF-9686-8C689A3F4B1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 xmlns:a16="http://schemas.microsoft.com/office/drawing/2014/main" id="{5C4403F4-D893-4E4C-8DFE-E79AE6A62A6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 xmlns:a16="http://schemas.microsoft.com/office/drawing/2014/main" id="{BA894316-677B-4B51-AF19-0D3FAF96A7D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 xmlns:a16="http://schemas.microsoft.com/office/drawing/2014/main" id="{07FDE9AD-8F5A-44B0-AC7E-30148150D05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 xmlns:a16="http://schemas.microsoft.com/office/drawing/2014/main" id="{A4D0E6BA-489D-4EA4-994E-225F7D078BC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 xmlns:a16="http://schemas.microsoft.com/office/drawing/2014/main" id="{7EDFBCCB-EC92-4860-BBDB-2EC6355FEE2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 xmlns:a16="http://schemas.microsoft.com/office/drawing/2014/main" id="{459DBA8E-2EB0-4C51-A161-2C595B89D49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 xmlns:a16="http://schemas.microsoft.com/office/drawing/2014/main" id="{FB1BA285-9A95-49B7-A098-F38400D92B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 xmlns:a16="http://schemas.microsoft.com/office/drawing/2014/main" id="{D29C405E-90F5-4AB5-8B5F-3CA2F1815A6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 xmlns:a16="http://schemas.microsoft.com/office/drawing/2014/main" id="{F7214FFD-3321-412F-9CA5-4BC6E874F92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 xmlns:a16="http://schemas.microsoft.com/office/drawing/2014/main" id="{5F16C3D8-64A1-443D-92A7-EA97518A63F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 xmlns:a16="http://schemas.microsoft.com/office/drawing/2014/main" id="{7E4EFAB9-436A-4B6B-A16B-8DA3F614A89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 xmlns:a16="http://schemas.microsoft.com/office/drawing/2014/main" id="{037DDFC3-D7A5-443D-8417-D723296DA74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 xmlns:a16="http://schemas.microsoft.com/office/drawing/2014/main" id="{253AC142-F4B4-47E8-BBEE-F7D0F8547FE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 xmlns:a16="http://schemas.microsoft.com/office/drawing/2014/main" id="{890AAA82-94E2-41D0-AE92-9C87195CCBB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 xmlns:a16="http://schemas.microsoft.com/office/drawing/2014/main" id="{FD33B856-EF4E-40FC-BDA0-9E26203D03C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 xmlns:a16="http://schemas.microsoft.com/office/drawing/2014/main" id="{24AEBF58-C8A2-4D00-9AFB-B5012AEA369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 xmlns:a16="http://schemas.microsoft.com/office/drawing/2014/main" id="{21270E55-4211-4529-BDC3-29B80BDF505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 xmlns:a16="http://schemas.microsoft.com/office/drawing/2014/main" id="{16DD7E91-EFBB-4DD7-B30F-4A13C20BEDE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 xmlns:a16="http://schemas.microsoft.com/office/drawing/2014/main" id="{96260F31-66FB-4E2C-801E-701C2B859AA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 xmlns:a16="http://schemas.microsoft.com/office/drawing/2014/main" id="{B5FEE1C9-3961-4400-AD3E-B5AD93A4748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 xmlns:a16="http://schemas.microsoft.com/office/drawing/2014/main" id="{34E1BE05-269F-4A13-99FE-2A973A0E773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 xmlns:a16="http://schemas.microsoft.com/office/drawing/2014/main" id="{2D591FBD-65C6-46C4-AF19-875D652DCF2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 xmlns:a16="http://schemas.microsoft.com/office/drawing/2014/main" id="{85F7E635-CB45-4346-BBFB-10FF0576AF1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 xmlns:a16="http://schemas.microsoft.com/office/drawing/2014/main" id="{3BDAC885-F0B3-4D66-8587-43846529835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 xmlns:a16="http://schemas.microsoft.com/office/drawing/2014/main" id="{3427A7E1-71C9-42CC-9CAF-53642DC4D08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 xmlns:a16="http://schemas.microsoft.com/office/drawing/2014/main" id="{20BF60C4-2E5D-473E-96B6-D22BB8536FD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 xmlns:a16="http://schemas.microsoft.com/office/drawing/2014/main" id="{C4703732-1088-4448-ACC0-D8BD901B2CE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 xmlns:a16="http://schemas.microsoft.com/office/drawing/2014/main" id="{6777D706-23BF-4962-98D3-D5AE7DF4EC4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 xmlns:a16="http://schemas.microsoft.com/office/drawing/2014/main" id="{783FF777-4C59-44D0-9441-2B40E0A70E9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 xmlns:a16="http://schemas.microsoft.com/office/drawing/2014/main" id="{2037F33C-65F4-44B6-9CB2-D32D1552C6C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 xmlns:a16="http://schemas.microsoft.com/office/drawing/2014/main" id="{E73BA403-F3FD-4D76-A516-5698375D643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 xmlns:a16="http://schemas.microsoft.com/office/drawing/2014/main" id="{0AF0D29B-415A-4327-A4B4-B5DC8F0AC0A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 xmlns:a16="http://schemas.microsoft.com/office/drawing/2014/main" id="{374A9388-F55E-4F94-817D-5BFF0B59E7A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 xmlns:a16="http://schemas.microsoft.com/office/drawing/2014/main" id="{30C52183-F223-4E0A-B713-C91589CEB8F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 xmlns:a16="http://schemas.microsoft.com/office/drawing/2014/main" id="{A6BEE030-DC6B-4CB1-A01B-95CC8255258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 xmlns:a16="http://schemas.microsoft.com/office/drawing/2014/main" id="{2D41CF67-37BB-443C-85CF-2A05174FD47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 xmlns:a16="http://schemas.microsoft.com/office/drawing/2014/main" id="{65A449CF-396F-45B8-B268-6824A4E89BB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 xmlns:a16="http://schemas.microsoft.com/office/drawing/2014/main" id="{9C20A7EF-7013-4D6C-ADD8-868A931DF20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 xmlns:a16="http://schemas.microsoft.com/office/drawing/2014/main" id="{F787692C-3BA9-4D4D-82F8-E497797AAED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 xmlns:a16="http://schemas.microsoft.com/office/drawing/2014/main" id="{A6D539D6-A55E-40F5-83AC-A773405241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 xmlns:a16="http://schemas.microsoft.com/office/drawing/2014/main" id="{D4D7922F-CA55-4202-B99F-ED303E70449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 xmlns:a16="http://schemas.microsoft.com/office/drawing/2014/main" id="{4120C846-A602-4B6C-9C07-11D2B0F8A4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 xmlns:a16="http://schemas.microsoft.com/office/drawing/2014/main" id="{84B5D527-4684-45F5-84CE-73642492DB3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 xmlns:a16="http://schemas.microsoft.com/office/drawing/2014/main" id="{FF31CF21-8169-4D45-A115-9CF8D37189D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 xmlns:a16="http://schemas.microsoft.com/office/drawing/2014/main" id="{DA8762B9-9CD8-4676-93F5-6C9358A9404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 xmlns:a16="http://schemas.microsoft.com/office/drawing/2014/main" id="{A183E80A-70D1-4F52-A92D-D396648CCB7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 xmlns:a16="http://schemas.microsoft.com/office/drawing/2014/main" id="{83FBB0F7-E17E-4890-9B66-3625BA14683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 xmlns:a16="http://schemas.microsoft.com/office/drawing/2014/main" id="{708E7BF1-2D4D-44AB-A5CC-0ED91B8462E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 xmlns:a16="http://schemas.microsoft.com/office/drawing/2014/main" id="{4B468C4E-6F63-4172-AE1F-8965744DBC4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 xmlns:a16="http://schemas.microsoft.com/office/drawing/2014/main" id="{974C7149-F567-4D55-8F48-511DCF3A81E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 xmlns:a16="http://schemas.microsoft.com/office/drawing/2014/main" id="{54A551FA-7E10-4D28-9A10-B9A06C0780E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 xmlns:a16="http://schemas.microsoft.com/office/drawing/2014/main" id="{1D04F3C0-CE2C-4B8D-A5BD-0E994FD8D97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 xmlns:a16="http://schemas.microsoft.com/office/drawing/2014/main" id="{D2EA9230-DD52-48A9-B268-56744EA5065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 xmlns:a16="http://schemas.microsoft.com/office/drawing/2014/main" id="{043A05F5-A8CF-4D01-AF12-95D1ECAE4607}"/>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 xmlns:a16="http://schemas.microsoft.com/office/drawing/2014/main" id="{1F47C6BC-BD1A-4291-B018-05E5A72E4B8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 xmlns:a16="http://schemas.microsoft.com/office/drawing/2014/main" id="{E5B89844-FD17-4048-A3F5-35E390C6EF7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 xmlns:a16="http://schemas.microsoft.com/office/drawing/2014/main" id="{B5593F34-8B0E-4D34-9781-B594E2F5D76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 xmlns:a16="http://schemas.microsoft.com/office/drawing/2014/main" id="{4428E4BB-2263-4D19-8254-C9B54B85653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 xmlns:a16="http://schemas.microsoft.com/office/drawing/2014/main" id="{2366216E-6EA2-4872-8370-C5EC22520F4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 xmlns:a16="http://schemas.microsoft.com/office/drawing/2014/main" id="{D66F8E3F-BF33-4F99-A1F0-EB5885BF2CA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 xmlns:a16="http://schemas.microsoft.com/office/drawing/2014/main" id="{EB506747-ED9D-43EA-BD67-DF7971849ED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 xmlns:a16="http://schemas.microsoft.com/office/drawing/2014/main" id="{AC803CE8-FFF7-40EA-AF62-102724C3247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 xmlns:a16="http://schemas.microsoft.com/office/drawing/2014/main" id="{7EF6FFCA-06CC-4395-AEB0-425719A42D8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 xmlns:a16="http://schemas.microsoft.com/office/drawing/2014/main" id="{0D95F285-AAC0-4F32-8665-2677878BD3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 xmlns:a16="http://schemas.microsoft.com/office/drawing/2014/main" id="{8DFCCA2E-BF12-4D26-A5A4-A03387546AB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 xmlns:a16="http://schemas.microsoft.com/office/drawing/2014/main" id="{2ABEAC60-6AC3-4D6A-95F9-2E79F6BE001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 xmlns:a16="http://schemas.microsoft.com/office/drawing/2014/main" id="{FA6015B7-49FE-4729-B2F4-585F0F305FC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 xmlns:a16="http://schemas.microsoft.com/office/drawing/2014/main" id="{D611DEB1-76FE-4625-9449-88E52D15F43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 xmlns:a16="http://schemas.microsoft.com/office/drawing/2014/main" id="{97F031C1-1AA7-4CA7-ADD3-E0577626E19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 xmlns:a16="http://schemas.microsoft.com/office/drawing/2014/main" id="{96F5D0CB-22E6-4536-8403-F42527F31F4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 xmlns:a16="http://schemas.microsoft.com/office/drawing/2014/main" id="{A32718AB-7401-4F66-9C77-E06C3CF7CD8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 xmlns:a16="http://schemas.microsoft.com/office/drawing/2014/main" id="{85B6B5F1-D1E4-45A3-8117-348D02D2A3F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 xmlns:a16="http://schemas.microsoft.com/office/drawing/2014/main" id="{534869FD-184C-42DB-B9DA-293DB67E5E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 xmlns:a16="http://schemas.microsoft.com/office/drawing/2014/main" id="{A781504F-CAFD-4201-B288-8B4A809B43A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 xmlns:a16="http://schemas.microsoft.com/office/drawing/2014/main" id="{D9FC8348-2BA6-4631-8AA7-D63CD898C5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 xmlns:a16="http://schemas.microsoft.com/office/drawing/2014/main" id="{C1AF95A2-64EA-45E2-A43B-1EBD569109B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 xmlns:a16="http://schemas.microsoft.com/office/drawing/2014/main" id="{CFC80050-240D-434A-BFCB-DE4DA4FAFB1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 xmlns:a16="http://schemas.microsoft.com/office/drawing/2014/main" id="{7738771D-9513-A3D9-BDAA-B4C8817A5479}"/>
              </a:ext>
            </a:extLst>
          </p:cNvPr>
          <p:cNvSpPr>
            <a:spLocks noGrp="1"/>
          </p:cNvSpPr>
          <p:nvPr>
            <p:ph idx="1"/>
          </p:nvPr>
        </p:nvSpPr>
        <p:spPr>
          <a:xfrm>
            <a:off x="6477270" y="1130846"/>
            <a:ext cx="4974771" cy="435133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vert="horz" lIns="91440" tIns="45720" rIns="91440" bIns="45720" rtlCol="0" anchor="t">
            <a:normAutofit/>
          </a:bodyPr>
          <a:lstStyle/>
          <a:p>
            <a:pPr algn="just"/>
            <a:r>
              <a:rPr lang="en-US" sz="1400" dirty="0">
                <a:latin typeface="Times New Roman"/>
                <a:cs typeface="Times New Roman"/>
              </a:rPr>
              <a:t>In conclusion, both Google and the NHS have used HR techniques that have proven successful in fostering competitive advantage.</a:t>
            </a:r>
            <a:endParaRPr lang="en-US" sz="1400" dirty="0">
              <a:latin typeface="Calibri" panose="020F0502020204030204"/>
              <a:cs typeface="Calibri" panose="020F0502020204030204"/>
            </a:endParaRPr>
          </a:p>
          <a:p>
            <a:pPr algn="just"/>
            <a:r>
              <a:rPr lang="en-US" sz="1400" dirty="0">
                <a:latin typeface="Times New Roman"/>
                <a:cs typeface="Times New Roman"/>
              </a:rPr>
              <a:t> The NHS's emphasis on patient-centered care has helped it become a leader in the public sector. In contrast, Google's emphasis on innovation and employee empowerment has led to its success in the private sector.</a:t>
            </a:r>
            <a:endParaRPr lang="en-US" sz="1400" dirty="0">
              <a:latin typeface="Calibri" panose="020F0502020204030204"/>
              <a:cs typeface="Calibri" panose="020F0502020204030204"/>
            </a:endParaRPr>
          </a:p>
          <a:p>
            <a:pPr algn="just"/>
            <a:r>
              <a:rPr lang="en-US" sz="1400" dirty="0">
                <a:latin typeface="Times New Roman"/>
                <a:cs typeface="Times New Roman"/>
              </a:rPr>
              <a:t> The contrast between these tactics emphasizes how crucial organizational culture, talent development, and acquisition are to gaining a competitive edge. Based on these conclusions, businesses should establish a balanced strategy incorporating components from both industries. </a:t>
            </a:r>
            <a:endParaRPr lang="en-US" sz="1400" dirty="0">
              <a:latin typeface="Calibri" panose="020F0502020204030204"/>
              <a:cs typeface="Calibri" panose="020F0502020204030204"/>
            </a:endParaRPr>
          </a:p>
          <a:p>
            <a:pPr algn="just"/>
            <a:r>
              <a:rPr lang="en-US" sz="1400" dirty="0">
                <a:latin typeface="Times New Roman"/>
                <a:cs typeface="Times New Roman"/>
              </a:rPr>
              <a:t>This entails encouraging an innovative work environment and employee empowerment while focusing on achieving the organization's goals and satisfying stakeholders. </a:t>
            </a:r>
            <a:endParaRPr lang="en-US" sz="1400" dirty="0">
              <a:latin typeface="Calibri" panose="020F0502020204030204"/>
              <a:cs typeface="Calibri"/>
            </a:endParaRPr>
          </a:p>
          <a:p>
            <a:pPr algn="just"/>
            <a:r>
              <a:rPr lang="en-US" sz="1400" dirty="0">
                <a:latin typeface="Times New Roman"/>
                <a:cs typeface="Times New Roman"/>
              </a:rPr>
              <a:t>In today's dynamic business environment, investing consistently in people acquisition, development, and retention is essential for long-term success and preserving a competitive edge.</a:t>
            </a:r>
            <a:endParaRPr lang="en-US" sz="1400" dirty="0">
              <a:cs typeface="Calibri"/>
            </a:endParaRPr>
          </a:p>
          <a:p>
            <a:pPr algn="just"/>
            <a:endParaRPr lang="en-US" sz="1400" dirty="0">
              <a:cs typeface="Calibri"/>
            </a:endParaRPr>
          </a:p>
        </p:txBody>
      </p:sp>
    </p:spTree>
    <p:extLst>
      <p:ext uri="{BB962C8B-B14F-4D97-AF65-F5344CB8AC3E}">
        <p14:creationId xmlns:p14="http://schemas.microsoft.com/office/powerpoint/2010/main" val="38975949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C9A36457-A5F4-4103-A443-02581C0918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 xmlns:a16="http://schemas.microsoft.com/office/drawing/2014/main" id="{AA5CF486-D9E5-4A66-898A-F3D62B81B1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BBE488F6-0A31-C404-F751-0791E4AF4E24}"/>
              </a:ext>
            </a:extLst>
          </p:cNvPr>
          <p:cNvSpPr>
            <a:spLocks noGrp="1"/>
          </p:cNvSpPr>
          <p:nvPr>
            <p:ph type="title"/>
          </p:nvPr>
        </p:nvSpPr>
        <p:spPr>
          <a:xfrm>
            <a:off x="1137036" y="548640"/>
            <a:ext cx="9916632" cy="1188720"/>
          </a:xfrm>
        </p:spPr>
        <p:txBody>
          <a:bodyPr>
            <a:normAutofit/>
          </a:bodyPr>
          <a:lstStyle/>
          <a:p>
            <a:pPr algn="ctr"/>
            <a:r>
              <a:rPr lang="en-US" dirty="0">
                <a:solidFill>
                  <a:schemeClr val="tx1">
                    <a:lumMod val="85000"/>
                    <a:lumOff val="15000"/>
                  </a:schemeClr>
                </a:solidFill>
                <a:cs typeface="Calibri Light"/>
              </a:rPr>
              <a:t>Recommendations</a:t>
            </a:r>
          </a:p>
        </p:txBody>
      </p:sp>
      <p:graphicFrame>
        <p:nvGraphicFramePr>
          <p:cNvPr id="12" name="Content Placeholder 2">
            <a:extLst>
              <a:ext uri="{FF2B5EF4-FFF2-40B4-BE49-F238E27FC236}">
                <a16:creationId xmlns="" xmlns:a16="http://schemas.microsoft.com/office/drawing/2014/main" id="{16176921-730B-329F-9F67-75A1B9F851A2}"/>
              </a:ext>
            </a:extLst>
          </p:cNvPr>
          <p:cNvGraphicFramePr>
            <a:graphicFrameLocks noGrp="1"/>
          </p:cNvGraphicFramePr>
          <p:nvPr>
            <p:ph idx="1"/>
          </p:nvPr>
        </p:nvGraphicFramePr>
        <p:xfrm>
          <a:off x="1957987" y="2431767"/>
          <a:ext cx="8276026" cy="36851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94339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70DFC902-7D23-471A-B557-B6B6917D7A0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 y="-5705"/>
            <a:ext cx="12191990" cy="1694346"/>
          </a:xfrm>
          <a:prstGeom prst="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a:p>
        </p:txBody>
      </p:sp>
      <p:sp>
        <p:nvSpPr>
          <p:cNvPr id="2" name="Title 1">
            <a:extLst>
              <a:ext uri="{FF2B5EF4-FFF2-40B4-BE49-F238E27FC236}">
                <a16:creationId xmlns="" xmlns:a16="http://schemas.microsoft.com/office/drawing/2014/main" id="{F33F96AC-974A-1D61-7A09-B1D226B0CD3A}"/>
              </a:ext>
            </a:extLst>
          </p:cNvPr>
          <p:cNvSpPr>
            <a:spLocks noGrp="1"/>
          </p:cNvSpPr>
          <p:nvPr>
            <p:ph type="title"/>
          </p:nvPr>
        </p:nvSpPr>
        <p:spPr>
          <a:xfrm>
            <a:off x="1156851" y="637762"/>
            <a:ext cx="9888496" cy="900131"/>
          </a:xfrm>
        </p:spPr>
        <p:txBody>
          <a:bodyPr anchor="t">
            <a:normAutofit/>
          </a:bodyPr>
          <a:lstStyle/>
          <a:p>
            <a:r>
              <a:rPr lang="en-US" sz="4000" dirty="0">
                <a:ln w="0"/>
                <a:effectLst>
                  <a:outerShdw blurRad="38100" dist="19050" dir="2700000" algn="tl" rotWithShape="0">
                    <a:schemeClr val="dk1">
                      <a:alpha val="40000"/>
                    </a:schemeClr>
                  </a:outerShdw>
                </a:effectLst>
                <a:cs typeface="Calibri Light"/>
              </a:rPr>
              <a:t>References</a:t>
            </a:r>
            <a:endParaRPr lang="en-US" sz="4000" dirty="0">
              <a:ln w="0"/>
              <a:effectLst>
                <a:outerShdw blurRad="38100" dist="19050" dir="2700000" algn="tl" rotWithShape="0">
                  <a:schemeClr val="dk1">
                    <a:alpha val="40000"/>
                  </a:schemeClr>
                </a:outerShdw>
              </a:effectLst>
            </a:endParaRPr>
          </a:p>
        </p:txBody>
      </p:sp>
      <p:sp>
        <p:nvSpPr>
          <p:cNvPr id="10" name="Rectangle 9">
            <a:extLst>
              <a:ext uri="{FF2B5EF4-FFF2-40B4-BE49-F238E27FC236}">
                <a16:creationId xmlns="" xmlns:a16="http://schemas.microsoft.com/office/drawing/2014/main" id="{A55D5633-D557-4DCA-982C-FF36EB7A1C0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450D3AD2-FA80-415F-A9CE-54D884561C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59675592-170F-D869-C22C-31CE04C4A263}"/>
              </a:ext>
            </a:extLst>
          </p:cNvPr>
          <p:cNvSpPr>
            <a:spLocks noGrp="1"/>
          </p:cNvSpPr>
          <p:nvPr>
            <p:ph idx="1"/>
          </p:nvPr>
        </p:nvSpPr>
        <p:spPr>
          <a:xfrm>
            <a:off x="0" y="2217343"/>
            <a:ext cx="11961845" cy="4640657"/>
          </a:xfrm>
        </p:spPr>
        <p:txBody>
          <a:bodyPr vert="horz" lIns="91440" tIns="45720" rIns="91440" bIns="45720" rtlCol="0" anchor="t">
            <a:normAutofit/>
          </a:bodyPr>
          <a:lstStyle/>
          <a:p>
            <a:pPr algn="just">
              <a:lnSpc>
                <a:spcPct val="150000"/>
              </a:lnSpc>
              <a:spcBef>
                <a:spcPts val="1200"/>
              </a:spcBef>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Becker, B., and </a:t>
            </a: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Huselid</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M., 2019. The strategic role of HR in driving organizational performance. Harvard Business Review, 97(4), 74-82.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 xmlns:ahyp="http://schemas.microsoft.com/office/drawing/2018/hyperlinkcolor" val="tx"/>
                    </a:ext>
                  </a:extLst>
                </a:hlinkClick>
              </a:rPr>
              <a:t>Sourcing human capital for organizational effectiveness: sourcing strategy, determinants, and alignment: The International Journal of Human Resource Management: Vol 34, No 5 (tandfonline.com)</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Delery</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J. E., and Doty, D. H., 2019. Linking HR practices to competitive advantage: An exploratory study. Human Resource Management, 58(4), 327-342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 xmlns:ahyp="http://schemas.microsoft.com/office/drawing/2018/hyperlinkcolor" val="tx"/>
                    </a:ext>
                  </a:extLst>
                </a:hlinkClick>
              </a:rPr>
              <a:t>Determinants of the formalization of human resource management practices: An empirical study in SMEs in eastern and western China: Journal of Small Business Management: Vol 59, No 4 (tandfonline.com)</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Guest, D. E., 2017. Human resource management and employee well-being: Towards a new analytic framework. Human Resource Management Journal, 27(1), 22-38.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 xmlns:ahyp="http://schemas.microsoft.com/office/drawing/2018/hyperlinkcolor" val="tx"/>
                    </a:ext>
                  </a:extLst>
                </a:hlinkClick>
              </a:rPr>
              <a:t>Human resource management and employee well‐being: towards a new analytic framework - Guest - 2017 - Human Resource Management Journal - Wiley Online Library</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Jiang, K., </a:t>
            </a: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Lepak</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D. P., Hu, J., and Baer, J. C., 2019. How does human resource management influence organizational outcomes? A meta-analytic investigation of mediating mechanisms. Academy of Management Journal, 62(4), 1265-1297.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 xmlns:ahyp="http://schemas.microsoft.com/office/drawing/2018/hyperlinkcolor" val="tx"/>
                    </a:ext>
                  </a:extLst>
                </a:hlinkClick>
              </a:rPr>
              <a:t>How Does Human Resource Management Influence Organizational Outcomes? A Meta-analytic Investigation of Mediating Mechanisms | Academy of Management Journal (aom.org)</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Lawler III, E. E., 2018. Agility and HRM: What does it take to have an agile workforce? Human Resource Management Journal, 28(2), 167-181.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 xmlns:ahyp="http://schemas.microsoft.com/office/drawing/2018/hyperlinkcolor" val="tx"/>
                    </a:ext>
                  </a:extLst>
                </a:hlinkClick>
              </a:rPr>
              <a:t>Implementing labor flexibility: A missing link between acquired labor flexibility and plant performance - ScienceDirect</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Lepak</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D. P., and Snell, S. A., 2018. Examining the human resource architecture: The relationships among human capital, employment, and human resource configurations. Journal of Applied Psychology, 103(4), 393-412.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 xmlns:ahyp="http://schemas.microsoft.com/office/drawing/2018/hyperlinkcolor" val="tx"/>
                    </a:ext>
                  </a:extLst>
                </a:hlinkClick>
              </a:rPr>
              <a:t>Examining the Human Resource Architecture: The Relationships Among Human Capital, Employment, and Human Resource Configurations - David P. </a:t>
            </a:r>
            <a:r>
              <a:rPr lang="en-US" sz="800" u="sng" dirty="0" err="1">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 xmlns:ahyp="http://schemas.microsoft.com/office/drawing/2018/hyperlinkcolor" val="tx"/>
                    </a:ext>
                  </a:extLst>
                </a:hlinkClick>
              </a:rPr>
              <a:t>Lepak</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8">
                  <a:extLst>
                    <a:ext uri="{A12FA001-AC4F-418D-AE19-62706E023703}">
                      <ahyp:hlinkClr xmlns="" xmlns:ahyp="http://schemas.microsoft.com/office/drawing/2018/hyperlinkcolor" val="tx"/>
                    </a:ext>
                  </a:extLst>
                </a:hlinkClick>
              </a:rPr>
              <a:t>, Scott A. Snell, 2002 (sagepub.com)</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Maertz</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Jr, C. P., and Boyar, S. L., 2019. An integrative model of strategic human resource management. Journal of Applied Psychology, 104(1), 1-18.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 xmlns:ahyp="http://schemas.microsoft.com/office/drawing/2018/hyperlinkcolor" val="tx"/>
                    </a:ext>
                  </a:extLst>
                </a:hlinkClick>
              </a:rPr>
              <a:t>Collective Influence of Work–Family Conflict and Work–Family Enrichment on Turnover Intention: Exploring the Moderating Effects of Individual Differences - </a:t>
            </a:r>
            <a:r>
              <a:rPr lang="en-US" sz="800" u="sng" dirty="0" err="1">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 xmlns:ahyp="http://schemas.microsoft.com/office/drawing/2018/hyperlinkcolor" val="tx"/>
                    </a:ext>
                  </a:extLst>
                </a:hlinkClick>
              </a:rPr>
              <a:t>Nimitha</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 xmlns:ahyp="http://schemas.microsoft.com/office/drawing/2018/hyperlinkcolor" val="tx"/>
                    </a:ext>
                  </a:extLst>
                </a:hlinkClick>
              </a:rPr>
              <a:t> </a:t>
            </a:r>
            <a:r>
              <a:rPr lang="en-US" sz="800" u="sng" dirty="0" err="1">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 xmlns:ahyp="http://schemas.microsoft.com/office/drawing/2018/hyperlinkcolor" val="tx"/>
                    </a:ext>
                  </a:extLst>
                </a:hlinkClick>
              </a:rPr>
              <a:t>Aboobaker</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9">
                  <a:extLst>
                    <a:ext uri="{A12FA001-AC4F-418D-AE19-62706E023703}">
                      <ahyp:hlinkClr xmlns="" xmlns:ahyp="http://schemas.microsoft.com/office/drawing/2018/hyperlinkcolor" val="tx"/>
                    </a:ext>
                  </a:extLst>
                </a:hlinkClick>
              </a:rPr>
              <a:t>, Manoj Edward, 2020 (sagepub.com)</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800"/>
              </a:spcAft>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Schuler, R. S., Jackson, S. E., and Jiang, K., 2019. An evidence-based review of HRM-related outcomes in healthcare. Human Resource Management Review, 29(2), 127-139. </a:t>
            </a:r>
            <a:r>
              <a:rPr lang="en-US" sz="800" u="sng" dirty="0">
                <a:effectLst/>
                <a:latin typeface="Times New Roman" panose="02020603050405020304" pitchFamily="18" charset="0"/>
                <a:ea typeface="Calibri" panose="020F0502020204030204" pitchFamily="34" charset="0"/>
                <a:cs typeface="Times New Roman" panose="02020603050405020304" pitchFamily="18" charset="0"/>
                <a:hlinkClick r:id="rId10">
                  <a:extLst>
                    <a:ext uri="{A12FA001-AC4F-418D-AE19-62706E023703}">
                      <ahyp:hlinkClr xmlns="" xmlns:ahyp="http://schemas.microsoft.com/office/drawing/2018/hyperlinkcolor" val="tx"/>
                    </a:ext>
                  </a:extLst>
                </a:hlinkClick>
              </a:rPr>
              <a:t>Full article: Distinctiveness of human resource management in the Asia Pacific region: typologies and levels (tandfonline.com)</a:t>
            </a:r>
            <a:endParaRPr lang="en-IN" sz="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790370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0">
            <a:scrgbClr r="0" g="0" b="0"/>
          </a:lnRef>
          <a:fillRef idx="1001">
            <a:schemeClr val="dk2"/>
          </a:fillRef>
          <a:effectRef idx="0">
            <a:scrgbClr r="0" g="0" b="0"/>
          </a:effectRef>
          <a:fontRef idx="major"/>
        </p:style>
        <p:txBody>
          <a:bodyPr/>
          <a:lstStyle/>
          <a:p>
            <a:pPr algn="ctr"/>
            <a:r>
              <a:rPr lang="en-US" b="1" dirty="0" smtClean="0">
                <a:ln w="6600">
                  <a:solidFill>
                    <a:schemeClr val="accent2"/>
                  </a:solidFill>
                  <a:prstDash val="solid"/>
                </a:ln>
                <a:solidFill>
                  <a:srgbClr val="FFFFFF"/>
                </a:solidFill>
                <a:effectLst>
                  <a:outerShdw dist="38100" dir="2700000" algn="tl" rotWithShape="0">
                    <a:schemeClr val="accent2"/>
                  </a:outerShdw>
                </a:effectLst>
              </a:rPr>
              <a:t>THANK YOU</a:t>
            </a:r>
            <a:endParaRPr lang="en-US" b="1" dirty="0">
              <a:ln w="6600">
                <a:solidFill>
                  <a:schemeClr val="accent2"/>
                </a:solidFill>
                <a:prstDash val="solid"/>
              </a:ln>
              <a:solidFill>
                <a:srgbClr val="FFFFFF"/>
              </a:solidFill>
              <a:effectLst>
                <a:outerShdw dist="38100" dir="2700000" algn="tl" rotWithShape="0">
                  <a:schemeClr val="accent2"/>
                </a:outerShdw>
              </a:effectLst>
            </a:endParaRPr>
          </a:p>
        </p:txBody>
      </p:sp>
      <p:pic>
        <p:nvPicPr>
          <p:cNvPr id="1026" name="Picture 2" descr="University of Wales Trinity Saint David - Crunchbase School ..."/>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62334" y="2218544"/>
            <a:ext cx="4002374" cy="3001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67988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68</TotalTime>
  <Words>1177</Words>
  <Application>Microsoft Office PowerPoint</Application>
  <PresentationFormat>Widescreen</PresentationFormat>
  <Paragraphs>65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      Human Resource Management </vt:lpstr>
      <vt:lpstr>Table Of Contents</vt:lpstr>
      <vt:lpstr>Introduction of the Presentation</vt:lpstr>
      <vt:lpstr>Literature Review Summary - 1</vt:lpstr>
      <vt:lpstr>Literature Review Summary - 2</vt:lpstr>
      <vt:lpstr>Literature Review Summary - 3</vt:lpstr>
      <vt:lpstr>Resource base view theory </vt:lpstr>
      <vt:lpstr>Functional and cultural</vt:lpstr>
      <vt:lpstr>Positional and regulatory</vt:lpstr>
      <vt:lpstr>Conclusion</vt:lpstr>
      <vt:lpstr>Recommendations</vt:lpstr>
      <vt:lpstr>References</vt:lpstr>
      <vt:lpstr>THANK YOU</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Ritik Sharma</dc:creator>
  <cp:lastModifiedBy>user</cp:lastModifiedBy>
  <cp:revision>208</cp:revision>
  <dcterms:created xsi:type="dcterms:W3CDTF">2023-06-07T08:17:04Z</dcterms:created>
  <dcterms:modified xsi:type="dcterms:W3CDTF">2023-07-07T14:47:19Z</dcterms:modified>
</cp:coreProperties>
</file>