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0"/>
  </p:notesMasterIdLst>
  <p:sldIdLst>
    <p:sldId id="266" r:id="rId5"/>
    <p:sldId id="311" r:id="rId6"/>
    <p:sldId id="312" r:id="rId7"/>
    <p:sldId id="310" r:id="rId8"/>
    <p:sldId id="315" r:id="rId9"/>
    <p:sldId id="308" r:id="rId10"/>
    <p:sldId id="313" r:id="rId11"/>
    <p:sldId id="316" r:id="rId12"/>
    <p:sldId id="317" r:id="rId13"/>
    <p:sldId id="319" r:id="rId14"/>
    <p:sldId id="320" r:id="rId15"/>
    <p:sldId id="321" r:id="rId16"/>
    <p:sldId id="322" r:id="rId17"/>
    <p:sldId id="323" r:id="rId18"/>
    <p:sldId id="31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19" autoAdjust="0"/>
  </p:normalViewPr>
  <p:slideViewPr>
    <p:cSldViewPr snapToGrid="0">
      <p:cViewPr varScale="1">
        <p:scale>
          <a:sx n="83" d="100"/>
          <a:sy n="83" d="100"/>
        </p:scale>
        <p:origin x="45" y="3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92"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latin typeface="Arial" panose="020B0604020202020204" pitchFamily="34" charset="0"/>
              <a:cs typeface="Arial" panose="020B0604020202020204" pitchFamily="34" charset="0"/>
            </a:rPr>
            <a:t>The presentation should be supported by credible sources.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Look at academic textbooks, ,academic journal articles and credible newspapers for up-to-date points related to your chosen industry.</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custT="1"/>
      <dgm:spPr/>
      <dgm:t>
        <a:bodyPr/>
        <a:lstStyle/>
        <a:p>
          <a:pPr>
            <a:lnSpc>
              <a:spcPct val="100000"/>
            </a:lnSpc>
            <a:defRPr cap="all"/>
          </a:pPr>
          <a:r>
            <a:rPr lang="en-US" sz="1400" dirty="0">
              <a:solidFill>
                <a:schemeClr val="tx1"/>
              </a:solidFill>
              <a:latin typeface="Arial" panose="020B0604020202020204" pitchFamily="34" charset="0"/>
              <a:cs typeface="Arial" panose="020B0604020202020204" pitchFamily="34" charset="0"/>
            </a:rPr>
            <a:t>Use the university library site to access the periodicals related to your chosen industry .</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291584"/>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679147"/>
          <a:ext cx="1043437" cy="1043437"/>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676584"/>
          <a:ext cx="2981250" cy="817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latin typeface="Arial" panose="020B0604020202020204" pitchFamily="34" charset="0"/>
              <a:cs typeface="Arial" panose="020B0604020202020204" pitchFamily="34" charset="0"/>
            </a:rPr>
            <a:t>The presentation should be supported by credible sources. </a:t>
          </a:r>
        </a:p>
      </dsp:txBody>
      <dsp:txXfrm>
        <a:off x="35606" y="2676584"/>
        <a:ext cx="2981250" cy="817910"/>
      </dsp:txXfrm>
    </dsp:sp>
    <dsp:sp modelId="{543C18BC-1989-44B2-9862-C670C61D3452}">
      <dsp:nvSpPr>
        <dsp:cNvPr id="0" name=""/>
        <dsp:cNvSpPr/>
      </dsp:nvSpPr>
      <dsp:spPr>
        <a:xfrm>
          <a:off x="4119918" y="291584"/>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679147"/>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676584"/>
          <a:ext cx="2981250" cy="817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latin typeface="Arial" panose="020B0604020202020204" pitchFamily="34" charset="0"/>
              <a:cs typeface="Arial" panose="020B0604020202020204" pitchFamily="34" charset="0"/>
            </a:rPr>
            <a:t>Look at academic textbooks, ,academic journal articles and credible newspapers for up-to-date points related to your chosen industry.</a:t>
          </a:r>
        </a:p>
      </dsp:txBody>
      <dsp:txXfrm>
        <a:off x="3538574" y="2676584"/>
        <a:ext cx="2981250" cy="817910"/>
      </dsp:txXfrm>
    </dsp:sp>
    <dsp:sp modelId="{5BDDFF18-9AEC-4E5E-B9AA-33D86F01A63E}">
      <dsp:nvSpPr>
        <dsp:cNvPr id="0" name=""/>
        <dsp:cNvSpPr/>
      </dsp:nvSpPr>
      <dsp:spPr>
        <a:xfrm>
          <a:off x="7622887" y="291584"/>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679147"/>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676584"/>
          <a:ext cx="2981250" cy="817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dirty="0">
              <a:solidFill>
                <a:schemeClr val="tx1"/>
              </a:solidFill>
              <a:latin typeface="Arial" panose="020B0604020202020204" pitchFamily="34" charset="0"/>
              <a:cs typeface="Arial" panose="020B0604020202020204" pitchFamily="34" charset="0"/>
            </a:rPr>
            <a:t>Use the university library site to access the periodicals related to your chosen industry .</a:t>
          </a:r>
        </a:p>
      </dsp:txBody>
      <dsp:txXfrm>
        <a:off x="7041543" y="2676584"/>
        <a:ext cx="2981250" cy="81791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9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9A5DF0-F6BA-4491-BB86-A1736530169D}"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5E7EE3-E5D0-4B92-B1A5-04FC9CEFF9A6}" type="slidenum">
              <a:rPr lang="en-GB" smtClean="0"/>
              <a:t>‹#›</a:t>
            </a:fld>
            <a:endParaRPr lang="en-GB"/>
          </a:p>
        </p:txBody>
      </p:sp>
    </p:spTree>
    <p:extLst>
      <p:ext uri="{BB962C8B-B14F-4D97-AF65-F5344CB8AC3E}">
        <p14:creationId xmlns:p14="http://schemas.microsoft.com/office/powerpoint/2010/main" val="1686323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E7EE3-E5D0-4B92-B1A5-04FC9CEFF9A6}" type="slidenum">
              <a:rPr lang="en-GB" smtClean="0"/>
              <a:t>1</a:t>
            </a:fld>
            <a:endParaRPr lang="en-GB"/>
          </a:p>
        </p:txBody>
      </p:sp>
    </p:spTree>
    <p:extLst>
      <p:ext uri="{BB962C8B-B14F-4D97-AF65-F5344CB8AC3E}">
        <p14:creationId xmlns:p14="http://schemas.microsoft.com/office/powerpoint/2010/main" val="2718163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E7EE3-E5D0-4B92-B1A5-04FC9CEFF9A6}" type="slidenum">
              <a:rPr lang="en-GB" smtClean="0"/>
              <a:t>2</a:t>
            </a:fld>
            <a:endParaRPr lang="en-GB"/>
          </a:p>
        </p:txBody>
      </p:sp>
    </p:spTree>
    <p:extLst>
      <p:ext uri="{BB962C8B-B14F-4D97-AF65-F5344CB8AC3E}">
        <p14:creationId xmlns:p14="http://schemas.microsoft.com/office/powerpoint/2010/main" val="1589876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not going to tell you how many slides to include, but for guidance, you do need to include the following:  A cover slide with your name and student id, and the assignment title – look at the assignment specification for the title – do not create your own.</a:t>
            </a:r>
          </a:p>
          <a:p>
            <a:endParaRPr lang="en-GB" dirty="0"/>
          </a:p>
          <a:p>
            <a:r>
              <a:rPr lang="en-GB" dirty="0"/>
              <a:t>Introduction slide – this sets the scene and tells the audience what the presentation is about.  </a:t>
            </a:r>
          </a:p>
          <a:p>
            <a:endParaRPr lang="en-GB" dirty="0"/>
          </a:p>
          <a:p>
            <a:r>
              <a:rPr lang="en-GB" dirty="0"/>
              <a:t>Avoid overly wordy slides.  </a:t>
            </a:r>
          </a:p>
          <a:p>
            <a:endParaRPr lang="en-GB" dirty="0"/>
          </a:p>
          <a:p>
            <a:r>
              <a:rPr lang="en-GB" dirty="0"/>
              <a:t>The conclusion should tie up your findings and act as the final precursor to the report.  </a:t>
            </a:r>
          </a:p>
          <a:p>
            <a:endParaRPr lang="en-GB" dirty="0"/>
          </a:p>
          <a:p>
            <a:r>
              <a:rPr lang="en-GB" dirty="0"/>
              <a:t>Do not refer to the reference list, just include it.  </a:t>
            </a:r>
          </a:p>
        </p:txBody>
      </p:sp>
      <p:sp>
        <p:nvSpPr>
          <p:cNvPr id="4" name="Slide Number Placeholder 3"/>
          <p:cNvSpPr>
            <a:spLocks noGrp="1"/>
          </p:cNvSpPr>
          <p:nvPr>
            <p:ph type="sldNum" sz="quarter" idx="5"/>
          </p:nvPr>
        </p:nvSpPr>
        <p:spPr/>
        <p:txBody>
          <a:bodyPr/>
          <a:lstStyle/>
          <a:p>
            <a:fld id="{0B5E7EE3-E5D0-4B92-B1A5-04FC9CEFF9A6}" type="slidenum">
              <a:rPr lang="en-GB" smtClean="0"/>
              <a:t>3</a:t>
            </a:fld>
            <a:endParaRPr lang="en-GB"/>
          </a:p>
        </p:txBody>
      </p:sp>
    </p:spTree>
    <p:extLst>
      <p:ext uri="{BB962C8B-B14F-4D97-AF65-F5344CB8AC3E}">
        <p14:creationId xmlns:p14="http://schemas.microsoft.com/office/powerpoint/2010/main" val="908894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10/5/2026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10/5/2026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10/5/2026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10/5/2026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10/5/2026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10/5/2026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10/5/2026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10/5/2026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10/5/2026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10/5/2026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dirty="0"/>
              <a:t>Assignment </a:t>
            </a:r>
            <a:br>
              <a:rPr lang="en-US" dirty="0"/>
            </a:br>
            <a:r>
              <a:rPr lang="en-US" dirty="0"/>
              <a:t>Guidance</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latin typeface="Arial" panose="020B0604020202020204" pitchFamily="34" charset="0"/>
                <a:cs typeface="Arial" panose="020B0604020202020204" pitchFamily="34" charset="0"/>
              </a:rPr>
              <a:t>Assignment – The presentation</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A002D-4A94-227E-EAA9-971149A3268C}"/>
              </a:ext>
            </a:extLst>
          </p:cNvPr>
          <p:cNvSpPr>
            <a:spLocks noGrp="1"/>
          </p:cNvSpPr>
          <p:nvPr>
            <p:ph type="title"/>
          </p:nvPr>
        </p:nvSpPr>
        <p:spPr>
          <a:xfrm>
            <a:off x="643468" y="643467"/>
            <a:ext cx="3073550" cy="5126203"/>
          </a:xfrm>
        </p:spPr>
        <p:txBody>
          <a:bodyPr anchor="ctr">
            <a:normAutofit/>
          </a:bodyPr>
          <a:lstStyle/>
          <a:p>
            <a:pPr algn="r"/>
            <a:r>
              <a:rPr lang="en-GB" dirty="0"/>
              <a:t>Process</a:t>
            </a:r>
            <a:endParaRPr lang="en-GB"/>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031ADD-2D96-6D4B-B0F2-E021DE53CC95}"/>
              </a:ext>
            </a:extLst>
          </p:cNvPr>
          <p:cNvSpPr>
            <a:spLocks noGrp="1"/>
          </p:cNvSpPr>
          <p:nvPr>
            <p:ph idx="1"/>
          </p:nvPr>
        </p:nvSpPr>
        <p:spPr>
          <a:xfrm>
            <a:off x="4363786" y="621697"/>
            <a:ext cx="6791894" cy="5147973"/>
          </a:xfrm>
        </p:spPr>
        <p:txBody>
          <a:bodyPr anchor="ctr">
            <a:normAutofit lnSpcReduction="10000"/>
          </a:bodyPr>
          <a:lstStyle/>
          <a:p>
            <a:r>
              <a:rPr lang="en-GB" dirty="0">
                <a:latin typeface="Arial" panose="020B0604020202020204" pitchFamily="34" charset="0"/>
                <a:cs typeface="Arial" panose="020B0604020202020204" pitchFamily="34" charset="0"/>
              </a:rPr>
              <a:t>Prior to creating your slides, you need to choose your chosen organisation, ensure that 3 years of financial statements are available. </a:t>
            </a:r>
          </a:p>
          <a:p>
            <a:r>
              <a:rPr lang="en-GB" dirty="0">
                <a:latin typeface="Arial" panose="020B0604020202020204" pitchFamily="34" charset="0"/>
                <a:cs typeface="Arial" panose="020B0604020202020204" pitchFamily="34" charset="0"/>
              </a:rPr>
              <a:t>Do some research on them, their background, their position in the market.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Undertake the calculations using the ratios outlined in the assignment – each ratio should be calculated 3 times (once for each year) so that you can compare the results over the three years – ratios involve looking at trends.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Analyse the results and what they could mean for the company</a:t>
            </a:r>
          </a:p>
          <a:p>
            <a:pPr lvl="1"/>
            <a:endParaRPr lang="en-GB" dirty="0"/>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6835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238FF-996F-CE6B-715C-1F822544C73C}"/>
              </a:ext>
            </a:extLst>
          </p:cNvPr>
          <p:cNvSpPr>
            <a:spLocks noGrp="1"/>
          </p:cNvSpPr>
          <p:nvPr>
            <p:ph type="title"/>
          </p:nvPr>
        </p:nvSpPr>
        <p:spPr/>
        <p:txBody>
          <a:bodyPr/>
          <a:lstStyle/>
          <a:p>
            <a:r>
              <a:rPr lang="en-GB" dirty="0"/>
              <a:t>Slide Presentation Guidance</a:t>
            </a:r>
          </a:p>
        </p:txBody>
      </p:sp>
      <p:sp>
        <p:nvSpPr>
          <p:cNvPr id="3" name="Content Placeholder 2">
            <a:extLst>
              <a:ext uri="{FF2B5EF4-FFF2-40B4-BE49-F238E27FC236}">
                <a16:creationId xmlns:a16="http://schemas.microsoft.com/office/drawing/2014/main" id="{DF20EF5F-A1BB-20BB-D651-C606D8DC15ED}"/>
              </a:ext>
            </a:extLst>
          </p:cNvPr>
          <p:cNvSpPr>
            <a:spLocks noGrp="1"/>
          </p:cNvSpPr>
          <p:nvPr>
            <p:ph idx="1"/>
          </p:nvPr>
        </p:nvSpPr>
        <p:spPr/>
        <p:txBody>
          <a:bodyPr>
            <a:normAutofit lnSpcReduction="10000"/>
          </a:bodyPr>
          <a:lstStyle/>
          <a:p>
            <a:r>
              <a:rPr lang="en-GB" b="1" dirty="0">
                <a:latin typeface="Arial" panose="020B0604020202020204" pitchFamily="34" charset="0"/>
                <a:cs typeface="Arial" panose="020B0604020202020204" pitchFamily="34" charset="0"/>
              </a:rPr>
              <a:t>Cover Slide</a:t>
            </a:r>
            <a:r>
              <a:rPr lang="en-GB" dirty="0">
                <a:latin typeface="Arial" panose="020B0604020202020204" pitchFamily="34" charset="0"/>
                <a:cs typeface="Arial" panose="020B0604020202020204" pitchFamily="34" charset="0"/>
              </a:rPr>
              <a:t> – include the name of the assignment (on the assignment specification), your full name and student </a:t>
            </a:r>
            <a:r>
              <a:rPr lang="en-GB" dirty="0" err="1">
                <a:latin typeface="Arial" panose="020B0604020202020204" pitchFamily="34" charset="0"/>
                <a:cs typeface="Arial" panose="020B0604020202020204" pitchFamily="34" charset="0"/>
              </a:rPr>
              <a:t>i.d.</a:t>
            </a:r>
            <a:r>
              <a:rPr lang="en-GB" dirty="0">
                <a:latin typeface="Arial" panose="020B0604020202020204" pitchFamily="34" charset="0"/>
                <a:cs typeface="Arial" panose="020B0604020202020204" pitchFamily="34" charset="0"/>
              </a:rPr>
              <a:t> </a:t>
            </a:r>
          </a:p>
          <a:p>
            <a:r>
              <a:rPr lang="en-GB" b="1" dirty="0">
                <a:latin typeface="Arial" panose="020B0604020202020204" pitchFamily="34" charset="0"/>
                <a:cs typeface="Arial" panose="020B0604020202020204" pitchFamily="34" charset="0"/>
              </a:rPr>
              <a:t>Introduction Slide</a:t>
            </a:r>
          </a:p>
          <a:p>
            <a:r>
              <a:rPr lang="en-GB" b="1" dirty="0">
                <a:latin typeface="Arial" panose="020B0604020202020204" pitchFamily="34" charset="0"/>
                <a:cs typeface="Arial" panose="020B0604020202020204" pitchFamily="34" charset="0"/>
              </a:rPr>
              <a:t>Main Body of Presentation </a:t>
            </a:r>
          </a:p>
          <a:p>
            <a:r>
              <a:rPr lang="en-GB" b="1" dirty="0">
                <a:latin typeface="Arial" panose="020B0604020202020204" pitchFamily="34" charset="0"/>
                <a:cs typeface="Arial" panose="020B0604020202020204" pitchFamily="34" charset="0"/>
              </a:rPr>
              <a:t>Conclusion</a:t>
            </a:r>
          </a:p>
          <a:p>
            <a:r>
              <a:rPr lang="en-GB" b="1" dirty="0">
                <a:latin typeface="Arial" panose="020B0604020202020204" pitchFamily="34" charset="0"/>
                <a:cs typeface="Arial" panose="020B0604020202020204" pitchFamily="34" charset="0"/>
              </a:rPr>
              <a:t>Reference List</a:t>
            </a:r>
            <a:r>
              <a:rPr lang="en-GB" dirty="0">
                <a:latin typeface="Arial" panose="020B0604020202020204" pitchFamily="34" charset="0"/>
                <a:cs typeface="Arial" panose="020B0604020202020204" pitchFamily="34" charset="0"/>
              </a:rPr>
              <a:t> – using Harvard (there is an example of this on the module Moodle page and the final slides of this presentation)</a:t>
            </a:r>
          </a:p>
          <a:p>
            <a:r>
              <a:rPr lang="en-GB" b="1" dirty="0">
                <a:latin typeface="Arial" panose="020B0604020202020204" pitchFamily="34" charset="0"/>
                <a:cs typeface="Arial" panose="020B0604020202020204" pitchFamily="34" charset="0"/>
              </a:rPr>
              <a:t>Appendix Slide </a:t>
            </a:r>
            <a:r>
              <a:rPr lang="en-GB" dirty="0">
                <a:latin typeface="Arial" panose="020B0604020202020204" pitchFamily="34" charset="0"/>
                <a:cs typeface="Arial" panose="020B0604020202020204" pitchFamily="34" charset="0"/>
              </a:rPr>
              <a:t>– include the ratio calculations on this slide – do not read this out during the presentation – this slide is for marking purposes only. </a:t>
            </a:r>
          </a:p>
        </p:txBody>
      </p:sp>
    </p:spTree>
    <p:extLst>
      <p:ext uri="{BB962C8B-B14F-4D97-AF65-F5344CB8AC3E}">
        <p14:creationId xmlns:p14="http://schemas.microsoft.com/office/powerpoint/2010/main" val="4107224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75D701C-E409-29A1-4325-67499CFAD28A}"/>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Points to Note.</a:t>
            </a:r>
          </a:p>
        </p:txBody>
      </p:sp>
      <p:sp>
        <p:nvSpPr>
          <p:cNvPr id="3" name="Content Placeholder 2">
            <a:extLst>
              <a:ext uri="{FF2B5EF4-FFF2-40B4-BE49-F238E27FC236}">
                <a16:creationId xmlns:a16="http://schemas.microsoft.com/office/drawing/2014/main" id="{84B5995F-07B9-5181-2FFA-4075635843D6}"/>
              </a:ext>
            </a:extLst>
          </p:cNvPr>
          <p:cNvSpPr>
            <a:spLocks noGrp="1"/>
          </p:cNvSpPr>
          <p:nvPr>
            <p:ph idx="1"/>
          </p:nvPr>
        </p:nvSpPr>
        <p:spPr>
          <a:xfrm>
            <a:off x="5231958" y="486697"/>
            <a:ext cx="6271784" cy="6184397"/>
          </a:xfrm>
        </p:spPr>
        <p:txBody>
          <a:bodyPr anchor="ctr">
            <a:normAutofit fontScale="92500"/>
          </a:bodyPr>
          <a:lstStyle/>
          <a:p>
            <a:pPr>
              <a:lnSpc>
                <a:spcPct val="10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In the introduction you need to provide insight/background to your chosen company – not an entire history, just enough so that anyone in the audience who has not heard of them can gain an understanding of who they are and what they do i.e. </a:t>
            </a:r>
          </a:p>
          <a:p>
            <a:pPr>
              <a:lnSpc>
                <a:spcPct val="100000"/>
              </a:lnSpc>
            </a:pPr>
            <a:endParaRPr lang="en-GB" sz="1900" dirty="0">
              <a:latin typeface="Arial" panose="020B0604020202020204" pitchFamily="34" charset="0"/>
              <a:ea typeface="Times New Roman" panose="02020603050405020304" pitchFamily="18" charset="0"/>
              <a:cs typeface="Arial" panose="020B0604020202020204" pitchFamily="34" charset="0"/>
            </a:endParaRPr>
          </a:p>
          <a:p>
            <a:pPr lvl="1"/>
            <a:r>
              <a:rPr lang="en-GB" sz="1700" dirty="0">
                <a:effectLst/>
                <a:latin typeface="Arial" panose="020B0604020202020204" pitchFamily="34" charset="0"/>
                <a:ea typeface="Times New Roman" panose="02020603050405020304" pitchFamily="18" charset="0"/>
                <a:cs typeface="Arial" panose="020B0604020202020204" pitchFamily="34" charset="0"/>
              </a:rPr>
              <a:t>Amazon is an American multinational technology company and retail conglomerate focused on e-commerce, cloud computing, digital streaming and artificial intelligence (Harvard, 2026).  </a:t>
            </a:r>
          </a:p>
          <a:p>
            <a:pPr lvl="1"/>
            <a:endParaRPr lang="en-GB" sz="1700" dirty="0">
              <a:effectLst/>
              <a:latin typeface="Arial" panose="020B0604020202020204" pitchFamily="34" charset="0"/>
              <a:ea typeface="Times New Roman" panose="02020603050405020304" pitchFamily="18" charset="0"/>
              <a:cs typeface="Arial" panose="020B0604020202020204" pitchFamily="34" charset="0"/>
            </a:endParaRPr>
          </a:p>
          <a:p>
            <a:pPr lvl="1"/>
            <a:r>
              <a:rPr lang="en-GB" sz="1700" dirty="0">
                <a:latin typeface="Arial" panose="020B0604020202020204" pitchFamily="34" charset="0"/>
                <a:ea typeface="Times New Roman" panose="02020603050405020304" pitchFamily="18" charset="0"/>
                <a:cs typeface="Arial" panose="020B0604020202020204" pitchFamily="34" charset="0"/>
              </a:rPr>
              <a:t>The company was founded in 1994 by Jeff Bezos, and was originally named Cadabra, but renamed Amazon after the American Amazon River to reflect the founder's vision of building the largest bookstore in the world (University of Michigan, 2025). </a:t>
            </a:r>
          </a:p>
          <a:p>
            <a:pPr lvl="1"/>
            <a:endParaRPr lang="en-GB" sz="1700" dirty="0">
              <a:effectLst/>
              <a:latin typeface="Arial" panose="020B0604020202020204" pitchFamily="34" charset="0"/>
              <a:ea typeface="Times New Roman" panose="02020603050405020304" pitchFamily="18" charset="0"/>
              <a:cs typeface="Arial" panose="020B0604020202020204" pitchFamily="34" charset="0"/>
            </a:endParaRPr>
          </a:p>
          <a:p>
            <a:pPr lvl="1"/>
            <a:r>
              <a:rPr lang="en-GB" sz="1700" dirty="0">
                <a:latin typeface="Arial" panose="020B0604020202020204" pitchFamily="34" charset="0"/>
                <a:ea typeface="Times New Roman" panose="02020603050405020304" pitchFamily="18" charset="0"/>
                <a:cs typeface="Arial" panose="020B0604020202020204" pitchFamily="34" charset="0"/>
              </a:rPr>
              <a:t>In 1997 the company was floated on the stock exchange at $18 per share and raised $54,000,000.  That injection of capital facilitated the company’s expansion and diversification from an online bookstore into a consumer electronics and digital entertainment global leader (Harvard, 2026). </a:t>
            </a:r>
            <a:endParaRPr lang="en-GB" sz="17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0000"/>
              </a:lnSpc>
            </a:pPr>
            <a:endParaRPr lang="en-GB" sz="1900" dirty="0">
              <a:latin typeface="Arial" panose="020B0604020202020204" pitchFamily="34" charset="0"/>
            </a:endParaRPr>
          </a:p>
        </p:txBody>
      </p:sp>
    </p:spTree>
    <p:extLst>
      <p:ext uri="{BB962C8B-B14F-4D97-AF65-F5344CB8AC3E}">
        <p14:creationId xmlns:p14="http://schemas.microsoft.com/office/powerpoint/2010/main" val="1379051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D52F94E-2E2C-D86D-0817-C4B0002CC9D6}"/>
              </a:ext>
            </a:extLst>
          </p:cNvPr>
          <p:cNvSpPr>
            <a:spLocks noGrp="1"/>
          </p:cNvSpPr>
          <p:nvPr>
            <p:ph type="title"/>
          </p:nvPr>
        </p:nvSpPr>
        <p:spPr>
          <a:xfrm>
            <a:off x="643467" y="516835"/>
            <a:ext cx="3448259" cy="1666501"/>
          </a:xfrm>
        </p:spPr>
        <p:txBody>
          <a:bodyPr>
            <a:normAutofit/>
          </a:bodyPr>
          <a:lstStyle/>
          <a:p>
            <a:r>
              <a:rPr lang="en-GB" sz="3700">
                <a:solidFill>
                  <a:srgbClr val="FFFFFF"/>
                </a:solidFill>
              </a:rPr>
              <a:t>Use third person pronouns throughout</a:t>
            </a:r>
          </a:p>
        </p:txBody>
      </p:sp>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854379-F03C-B490-B928-C566A82B931F}"/>
              </a:ext>
            </a:extLst>
          </p:cNvPr>
          <p:cNvSpPr>
            <a:spLocks noGrp="1"/>
          </p:cNvSpPr>
          <p:nvPr>
            <p:ph idx="1"/>
          </p:nvPr>
        </p:nvSpPr>
        <p:spPr>
          <a:xfrm>
            <a:off x="643467" y="2546224"/>
            <a:ext cx="3448259" cy="3342747"/>
          </a:xfrm>
        </p:spPr>
        <p:txBody>
          <a:bodyPr>
            <a:normAutofit/>
          </a:bodyPr>
          <a:lstStyle/>
          <a:p>
            <a:r>
              <a:rPr lang="en-GB" sz="2400" dirty="0">
                <a:solidFill>
                  <a:srgbClr val="FFFFFF"/>
                </a:solidFill>
                <a:latin typeface="Arial" panose="020B0604020202020204" pitchFamily="34" charset="0"/>
                <a:cs typeface="Arial" panose="020B0604020202020204" pitchFamily="34" charset="0"/>
              </a:rPr>
              <a:t>Do not speak about yourself or your personal experiences </a:t>
            </a:r>
          </a:p>
        </p:txBody>
      </p:sp>
      <p:pic>
        <p:nvPicPr>
          <p:cNvPr id="5" name="Picture 4" descr="Wood human figure">
            <a:extLst>
              <a:ext uri="{FF2B5EF4-FFF2-40B4-BE49-F238E27FC236}">
                <a16:creationId xmlns:a16="http://schemas.microsoft.com/office/drawing/2014/main" id="{EE4BEB6A-3E1E-C696-3261-04E7FFA5C028}"/>
              </a:ext>
            </a:extLst>
          </p:cNvPr>
          <p:cNvPicPr>
            <a:picLocks noChangeAspect="1"/>
          </p:cNvPicPr>
          <p:nvPr/>
        </p:nvPicPr>
        <p:blipFill>
          <a:blip r:embed="rId2"/>
          <a:srcRect r="26633" b="-1"/>
          <a:stretch>
            <a:fillRect/>
          </a:stretch>
        </p:blipFill>
        <p:spPr>
          <a:xfrm>
            <a:off x="4654296" y="10"/>
            <a:ext cx="7537703" cy="6857990"/>
          </a:xfrm>
          <a:prstGeom prst="rect">
            <a:avLst/>
          </a:prstGeom>
        </p:spPr>
      </p:pic>
    </p:spTree>
    <p:extLst>
      <p:ext uri="{BB962C8B-B14F-4D97-AF65-F5344CB8AC3E}">
        <p14:creationId xmlns:p14="http://schemas.microsoft.com/office/powerpoint/2010/main" val="24396225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Academic Approach</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794261583"/>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AD035-990F-ACAD-E037-DEA71F13622C}"/>
              </a:ext>
            </a:extLst>
          </p:cNvPr>
          <p:cNvSpPr>
            <a:spLocks noGrp="1"/>
          </p:cNvSpPr>
          <p:nvPr>
            <p:ph type="title"/>
          </p:nvPr>
        </p:nvSpPr>
        <p:spPr/>
        <p:txBody>
          <a:bodyPr/>
          <a:lstStyle/>
          <a:p>
            <a:r>
              <a:rPr lang="en-GB" dirty="0"/>
              <a:t>Referring to Academic Sources in a presentation</a:t>
            </a:r>
          </a:p>
        </p:txBody>
      </p:sp>
      <p:sp>
        <p:nvSpPr>
          <p:cNvPr id="3" name="Text Placeholder 2">
            <a:extLst>
              <a:ext uri="{FF2B5EF4-FFF2-40B4-BE49-F238E27FC236}">
                <a16:creationId xmlns:a16="http://schemas.microsoft.com/office/drawing/2014/main" id="{97A5B162-05CC-3195-60C9-3A25C4579C5E}"/>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On the slides</a:t>
            </a:r>
          </a:p>
        </p:txBody>
      </p:sp>
      <p:sp>
        <p:nvSpPr>
          <p:cNvPr id="4" name="Content Placeholder 3">
            <a:extLst>
              <a:ext uri="{FF2B5EF4-FFF2-40B4-BE49-F238E27FC236}">
                <a16:creationId xmlns:a16="http://schemas.microsoft.com/office/drawing/2014/main" id="{CF98D8E7-FE74-F730-EECC-09D263174CEB}"/>
              </a:ext>
            </a:extLst>
          </p:cNvPr>
          <p:cNvSpPr>
            <a:spLocks noGrp="1"/>
          </p:cNvSpPr>
          <p:nvPr>
            <p:ph sz="half" idx="2"/>
          </p:nvPr>
        </p:nvSpPr>
        <p:spPr/>
        <p:txBody>
          <a:bodyPr>
            <a:normAutofit lnSpcReduction="10000"/>
          </a:bodyPr>
          <a:lstStyle/>
          <a:p>
            <a:r>
              <a:rPr lang="en-GB" dirty="0">
                <a:latin typeface="Arial" panose="020B0604020202020204" pitchFamily="34" charset="0"/>
                <a:cs typeface="Arial" panose="020B0604020202020204" pitchFamily="34" charset="0"/>
              </a:rPr>
              <a:t>Scientific Management was developed by Taylor (1911)</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FIFA (2022) World Cup hosted by Qatar</a:t>
            </a:r>
          </a:p>
        </p:txBody>
      </p:sp>
      <p:sp>
        <p:nvSpPr>
          <p:cNvPr id="5" name="Text Placeholder 4">
            <a:extLst>
              <a:ext uri="{FF2B5EF4-FFF2-40B4-BE49-F238E27FC236}">
                <a16:creationId xmlns:a16="http://schemas.microsoft.com/office/drawing/2014/main" id="{46A41A98-A39E-DDD1-16EE-574A93700B93}"/>
              </a:ext>
            </a:extLst>
          </p:cNvPr>
          <p:cNvSpPr>
            <a:spLocks noGrp="1"/>
          </p:cNvSpPr>
          <p:nvPr>
            <p:ph type="body" sz="quarter" idx="3"/>
          </p:nvPr>
        </p:nvSpPr>
        <p:spPr/>
        <p:txBody>
          <a:bodyPr/>
          <a:lstStyle/>
          <a:p>
            <a:r>
              <a:rPr lang="en-GB" dirty="0">
                <a:latin typeface="Arial" panose="020B0604020202020204" pitchFamily="34" charset="0"/>
                <a:cs typeface="Arial" panose="020B0604020202020204" pitchFamily="34" charset="0"/>
              </a:rPr>
              <a:t>Verbally</a:t>
            </a:r>
          </a:p>
        </p:txBody>
      </p:sp>
      <p:sp>
        <p:nvSpPr>
          <p:cNvPr id="6" name="Content Placeholder 5">
            <a:extLst>
              <a:ext uri="{FF2B5EF4-FFF2-40B4-BE49-F238E27FC236}">
                <a16:creationId xmlns:a16="http://schemas.microsoft.com/office/drawing/2014/main" id="{2D11FDC4-A630-D440-FCD7-0CA2B5277B78}"/>
              </a:ext>
            </a:extLst>
          </p:cNvPr>
          <p:cNvSpPr>
            <a:spLocks noGrp="1"/>
          </p:cNvSpPr>
          <p:nvPr>
            <p:ph sz="quarter" idx="4"/>
          </p:nvPr>
        </p:nvSpPr>
        <p:spPr/>
        <p:txBody>
          <a:bodyPr>
            <a:normAutofit lnSpcReduction="10000"/>
          </a:bodyPr>
          <a:lstStyle/>
          <a:p>
            <a:r>
              <a:rPr lang="en-GB" dirty="0">
                <a:latin typeface="Arial" panose="020B0604020202020204" pitchFamily="34" charset="0"/>
                <a:cs typeface="Arial" panose="020B0604020202020204" pitchFamily="34" charset="0"/>
              </a:rPr>
              <a:t>Taylor introduced his scientific management theory in 1911, focusing 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2022 football World Cup is currently taking place in Qatar.  The first time that the competition has been hosted in the Middle East. </a:t>
            </a:r>
          </a:p>
        </p:txBody>
      </p:sp>
    </p:spTree>
    <p:extLst>
      <p:ext uri="{BB962C8B-B14F-4D97-AF65-F5344CB8AC3E}">
        <p14:creationId xmlns:p14="http://schemas.microsoft.com/office/powerpoint/2010/main" val="3038103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08CE6-DA11-52ED-D951-712E7AAD4989}"/>
              </a:ext>
            </a:extLst>
          </p:cNvPr>
          <p:cNvSpPr>
            <a:spLocks noGrp="1"/>
          </p:cNvSpPr>
          <p:nvPr>
            <p:ph type="title"/>
          </p:nvPr>
        </p:nvSpPr>
        <p:spPr/>
        <p:txBody>
          <a:bodyPr/>
          <a:lstStyle/>
          <a:p>
            <a:r>
              <a:rPr lang="en-GB" dirty="0"/>
              <a:t>Main Body of Presentation </a:t>
            </a:r>
          </a:p>
        </p:txBody>
      </p:sp>
      <p:sp>
        <p:nvSpPr>
          <p:cNvPr id="3" name="Content Placeholder 2">
            <a:extLst>
              <a:ext uri="{FF2B5EF4-FFF2-40B4-BE49-F238E27FC236}">
                <a16:creationId xmlns:a16="http://schemas.microsoft.com/office/drawing/2014/main" id="{4ACF5903-B64D-4D4F-FCEA-58A7635ECDF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Do not include a layout of the ratio results, focus on analysis of the results.  For example: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Gross Profit Margin remained reasonably steady over the three-year period,  with 2022 and 2023 showing an average result of 20, with an increase to 20.1 in 2024.  Marr (2014) outlines that a result of 20 or higher for the gross profit margin is within the expected parameters for this ratio. </a:t>
            </a:r>
          </a:p>
        </p:txBody>
      </p:sp>
    </p:spTree>
    <p:extLst>
      <p:ext uri="{BB962C8B-B14F-4D97-AF65-F5344CB8AC3E}">
        <p14:creationId xmlns:p14="http://schemas.microsoft.com/office/powerpoint/2010/main" val="2206059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14FE4-BA9D-F02B-5C3F-D0934247594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3B54D45-3217-65DA-7F2F-CC13F29E8A49}"/>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This is the part of the presentation where you tie up the overall findings of your evaluation of the financial statements following the completion of ratios. </a:t>
            </a:r>
          </a:p>
          <a:p>
            <a:r>
              <a:rPr lang="en-GB" dirty="0">
                <a:latin typeface="Arial" panose="020B0604020202020204" pitchFamily="34" charset="0"/>
                <a:cs typeface="Arial" panose="020B0604020202020204" pitchFamily="34" charset="0"/>
              </a:rPr>
              <a:t>Include applicable sources from the main findings to support the conclusions reached. </a:t>
            </a:r>
          </a:p>
        </p:txBody>
      </p:sp>
    </p:spTree>
    <p:extLst>
      <p:ext uri="{BB962C8B-B14F-4D97-AF65-F5344CB8AC3E}">
        <p14:creationId xmlns:p14="http://schemas.microsoft.com/office/powerpoint/2010/main" val="3505242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97629-CCA1-FD6E-6320-34A9F832858B}"/>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0E527CAD-C5F6-C7FB-99C2-A2FB4CC242F7}"/>
              </a:ext>
            </a:extLst>
          </p:cNvPr>
          <p:cNvSpPr>
            <a:spLocks noGrp="1"/>
          </p:cNvSpPr>
          <p:nvPr>
            <p:ph idx="1"/>
          </p:nvPr>
        </p:nvSpPr>
        <p:spPr>
          <a:xfrm>
            <a:off x="339305" y="1903563"/>
            <a:ext cx="11358113" cy="4330460"/>
          </a:xfrm>
        </p:spPr>
        <p:txBody>
          <a:bodyPr>
            <a:noAutofit/>
          </a:bodyPr>
          <a:lstStyle/>
          <a:p>
            <a:r>
              <a:rPr lang="en-US" dirty="0">
                <a:latin typeface="Arial" panose="020B0604020202020204" pitchFamily="34" charset="0"/>
                <a:cs typeface="Arial" panose="020B0604020202020204" pitchFamily="34" charset="0"/>
              </a:rPr>
              <a:t>Bailey, S. (2015), </a:t>
            </a:r>
            <a:r>
              <a:rPr lang="en-US" i="1" dirty="0">
                <a:latin typeface="Arial" panose="020B0604020202020204" pitchFamily="34" charset="0"/>
                <a:cs typeface="Arial" panose="020B0604020202020204" pitchFamily="34" charset="0"/>
              </a:rPr>
              <a:t>Academic Writing – A Handbook for International Students</a:t>
            </a:r>
            <a:r>
              <a:rPr lang="en-US" dirty="0">
                <a:latin typeface="Arial" panose="020B0604020202020204" pitchFamily="34" charset="0"/>
                <a:cs typeface="Arial" panose="020B0604020202020204" pitchFamily="34" charset="0"/>
              </a:rPr>
              <a:t>, (Fourth Edition), Routledge</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Baker, M.J. &amp; Saren, M. (2016), </a:t>
            </a:r>
            <a:r>
              <a:rPr lang="en-US" i="1" dirty="0">
                <a:latin typeface="Arial" panose="020B0604020202020204" pitchFamily="34" charset="0"/>
                <a:cs typeface="Arial" panose="020B0604020202020204" pitchFamily="34" charset="0"/>
              </a:rPr>
              <a:t>Marketing Theory – A Student Text,</a:t>
            </a:r>
            <a:r>
              <a:rPr lang="en-US" dirty="0">
                <a:latin typeface="Arial" panose="020B0604020202020204" pitchFamily="34" charset="0"/>
                <a:cs typeface="Arial" panose="020B0604020202020204" pitchFamily="34" charset="0"/>
              </a:rPr>
              <a:t> (Third Edition), SAGE</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Cottrell, S. (2010), </a:t>
            </a:r>
            <a:r>
              <a:rPr lang="en-US" i="1" dirty="0">
                <a:latin typeface="Arial" panose="020B0604020202020204" pitchFamily="34" charset="0"/>
                <a:cs typeface="Arial" panose="020B0604020202020204" pitchFamily="34" charset="0"/>
              </a:rPr>
              <a:t>Skills for Success – Personal Development and Employability</a:t>
            </a:r>
            <a:r>
              <a:rPr lang="en-US" dirty="0">
                <a:latin typeface="Arial" panose="020B0604020202020204" pitchFamily="34" charset="0"/>
                <a:cs typeface="Arial" panose="020B0604020202020204" pitchFamily="34" charset="0"/>
              </a:rPr>
              <a:t>, (Second Edition), Palgrave Macmillan</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Cottrell, S. (2011), </a:t>
            </a:r>
            <a:r>
              <a:rPr lang="en-US" i="1" dirty="0">
                <a:latin typeface="Arial" panose="020B0604020202020204" pitchFamily="34" charset="0"/>
                <a:cs typeface="Arial" panose="020B0604020202020204" pitchFamily="34" charset="0"/>
              </a:rPr>
              <a:t>Critical Thinking Skills – Developing Effective Analysis and Argument</a:t>
            </a:r>
            <a:r>
              <a:rPr lang="en-US" dirty="0">
                <a:latin typeface="Arial" panose="020B0604020202020204" pitchFamily="34" charset="0"/>
                <a:cs typeface="Arial" panose="020B0604020202020204" pitchFamily="34" charset="0"/>
              </a:rPr>
              <a:t>, (Second Edition), Palgrave Macmillan</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Cottrell, S. (2012), </a:t>
            </a:r>
            <a:r>
              <a:rPr lang="en-US" i="1" dirty="0">
                <a:latin typeface="Arial" panose="020B0604020202020204" pitchFamily="34" charset="0"/>
                <a:cs typeface="Arial" panose="020B0604020202020204" pitchFamily="34" charset="0"/>
              </a:rPr>
              <a:t>The Exam Skills Handbook – Achieving Peek Performance</a:t>
            </a:r>
            <a:r>
              <a:rPr lang="en-US" dirty="0">
                <a:latin typeface="Arial" panose="020B0604020202020204" pitchFamily="34" charset="0"/>
                <a:cs typeface="Arial" panose="020B0604020202020204" pitchFamily="34" charset="0"/>
              </a:rPr>
              <a:t>, (Second Edition), Palgrave Macmillan</a:t>
            </a:r>
            <a:endParaRPr lang="en-GB" dirty="0">
              <a:latin typeface="Arial" panose="020B0604020202020204" pitchFamily="34" charset="0"/>
              <a:cs typeface="Arial" panose="020B0604020202020204" pitchFamily="34" charset="0"/>
            </a:endParaRPr>
          </a:p>
          <a:p>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1065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7B244-C491-B20E-4EA5-CAA6A96E525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87E5A3C-2C08-44B9-FA46-872FD8F3D680}"/>
              </a:ext>
            </a:extLst>
          </p:cNvPr>
          <p:cNvSpPr>
            <a:spLocks noGrp="1"/>
          </p:cNvSpPr>
          <p:nvPr>
            <p:ph idx="1"/>
          </p:nvPr>
        </p:nvSpPr>
        <p:spPr>
          <a:xfrm>
            <a:off x="655608" y="1886309"/>
            <a:ext cx="10500072" cy="4410974"/>
          </a:xfrm>
        </p:spPr>
        <p:txBody>
          <a:bodyPr>
            <a:normAutofit fontScale="55000" lnSpcReduction="20000"/>
          </a:bodyPr>
          <a:lstStyle/>
          <a:p>
            <a:r>
              <a:rPr lang="en-US" sz="3600" dirty="0">
                <a:latin typeface="Arial" panose="020B0604020202020204" pitchFamily="34" charset="0"/>
                <a:cs typeface="Arial" panose="020B0604020202020204" pitchFamily="34" charset="0"/>
              </a:rPr>
              <a:t>Cottrell, S. (2013), </a:t>
            </a:r>
            <a:r>
              <a:rPr lang="en-US" sz="3600" i="1" dirty="0">
                <a:latin typeface="Arial" panose="020B0604020202020204" pitchFamily="34" charset="0"/>
                <a:cs typeface="Arial" panose="020B0604020202020204" pitchFamily="34" charset="0"/>
              </a:rPr>
              <a:t>The Study Skills Handbook</a:t>
            </a:r>
            <a:r>
              <a:rPr lang="en-US" sz="3600" dirty="0">
                <a:latin typeface="Arial" panose="020B0604020202020204" pitchFamily="34" charset="0"/>
                <a:cs typeface="Arial" panose="020B0604020202020204" pitchFamily="34" charset="0"/>
              </a:rPr>
              <a:t>, (Fourth Edition), Palgrave Macmillan</a:t>
            </a:r>
            <a:endParaRPr lang="en-GB" sz="3600" dirty="0">
              <a:latin typeface="Arial" panose="020B0604020202020204" pitchFamily="34" charset="0"/>
              <a:cs typeface="Arial" panose="020B0604020202020204" pitchFamily="34" charset="0"/>
            </a:endParaRPr>
          </a:p>
          <a:p>
            <a:endParaRPr lang="en-US" sz="3600" dirty="0">
              <a:latin typeface="Arial" panose="020B0604020202020204" pitchFamily="34" charset="0"/>
              <a:cs typeface="Arial" panose="020B0604020202020204" pitchFamily="34" charset="0"/>
            </a:endParaRPr>
          </a:p>
          <a:p>
            <a:r>
              <a:rPr lang="en-US" sz="3600" dirty="0">
                <a:latin typeface="Arial" panose="020B0604020202020204" pitchFamily="34" charset="0"/>
                <a:cs typeface="Arial" panose="020B0604020202020204" pitchFamily="34" charset="0"/>
              </a:rPr>
              <a:t>Cottrell, S. (2014), </a:t>
            </a:r>
            <a:r>
              <a:rPr lang="en-US" sz="3600" i="1" dirty="0">
                <a:latin typeface="Arial" panose="020B0604020202020204" pitchFamily="34" charset="0"/>
                <a:cs typeface="Arial" panose="020B0604020202020204" pitchFamily="34" charset="0"/>
              </a:rPr>
              <a:t>Palgrave Study Skills Dissertations and Project Reports – A Step by Step Guide</a:t>
            </a:r>
            <a:r>
              <a:rPr lang="en-US" sz="3600" dirty="0">
                <a:latin typeface="Arial" panose="020B0604020202020204" pitchFamily="34" charset="0"/>
                <a:cs typeface="Arial" panose="020B0604020202020204" pitchFamily="34" charset="0"/>
              </a:rPr>
              <a:t>, Palgrave Macmillan</a:t>
            </a:r>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r>
              <a:rPr lang="en-US" sz="3600" dirty="0">
                <a:latin typeface="Arial" panose="020B0604020202020204" pitchFamily="34" charset="0"/>
                <a:cs typeface="Arial" panose="020B0604020202020204" pitchFamily="34" charset="0"/>
              </a:rPr>
              <a:t>Cottrell, S. &amp; Morris, N. (2012), </a:t>
            </a:r>
            <a:r>
              <a:rPr lang="en-US" sz="3600" i="1" dirty="0">
                <a:latin typeface="Arial" panose="020B0604020202020204" pitchFamily="34" charset="0"/>
                <a:cs typeface="Arial" panose="020B0604020202020204" pitchFamily="34" charset="0"/>
              </a:rPr>
              <a:t>Study Skills Connected – Using Technology to Support Your Studies</a:t>
            </a:r>
            <a:r>
              <a:rPr lang="en-US" sz="3600" dirty="0">
                <a:latin typeface="Arial" panose="020B0604020202020204" pitchFamily="34" charset="0"/>
                <a:cs typeface="Arial" panose="020B0604020202020204" pitchFamily="34" charset="0"/>
              </a:rPr>
              <a:t>, Palgrave Macmillan</a:t>
            </a:r>
            <a:endParaRPr lang="en-GB" sz="3600" dirty="0">
              <a:latin typeface="Arial" panose="020B0604020202020204" pitchFamily="34" charset="0"/>
              <a:cs typeface="Arial" panose="020B0604020202020204" pitchFamily="34" charset="0"/>
            </a:endParaRPr>
          </a:p>
          <a:p>
            <a:r>
              <a:rPr lang="en-US" sz="3600" dirty="0">
                <a:latin typeface="Arial" panose="020B0604020202020204" pitchFamily="34" charset="0"/>
                <a:cs typeface="Arial" panose="020B0604020202020204" pitchFamily="34" charset="0"/>
              </a:rPr>
              <a:t>Flynn, N. (2012), </a:t>
            </a:r>
            <a:r>
              <a:rPr lang="en-US" sz="3600" i="1" dirty="0">
                <a:latin typeface="Arial" panose="020B0604020202020204" pitchFamily="34" charset="0"/>
                <a:cs typeface="Arial" panose="020B0604020202020204" pitchFamily="34" charset="0"/>
              </a:rPr>
              <a:t>Public Sector Management</a:t>
            </a:r>
            <a:r>
              <a:rPr lang="en-US" sz="3600" dirty="0">
                <a:latin typeface="Arial" panose="020B0604020202020204" pitchFamily="34" charset="0"/>
                <a:cs typeface="Arial" panose="020B0604020202020204" pitchFamily="34" charset="0"/>
              </a:rPr>
              <a:t>, (Sixth Edition), Sage Publications Ltd</a:t>
            </a:r>
            <a:endParaRPr lang="en-GB" sz="3600" dirty="0">
              <a:latin typeface="Arial" panose="020B0604020202020204" pitchFamily="34" charset="0"/>
              <a:cs typeface="Arial" panose="020B0604020202020204" pitchFamily="34" charset="0"/>
            </a:endParaRPr>
          </a:p>
          <a:p>
            <a:pPr marL="0" indent="0">
              <a:buNone/>
            </a:pPr>
            <a:endParaRPr lang="en-GB" sz="3600" dirty="0">
              <a:latin typeface="Arial" panose="020B0604020202020204" pitchFamily="34" charset="0"/>
              <a:cs typeface="Arial" panose="020B0604020202020204" pitchFamily="34" charset="0"/>
            </a:endParaRPr>
          </a:p>
          <a:p>
            <a:r>
              <a:rPr lang="en-US" sz="3600" dirty="0">
                <a:latin typeface="Arial" panose="020B0604020202020204" pitchFamily="34" charset="0"/>
                <a:cs typeface="Arial" panose="020B0604020202020204" pitchFamily="34" charset="0"/>
              </a:rPr>
              <a:t>Gettinger, M. and Seibert, J K. (2002), ‘Contributions of Study Skills to Academic Competence’, </a:t>
            </a:r>
            <a:r>
              <a:rPr lang="en-US" sz="3600" u="sng" dirty="0">
                <a:latin typeface="Arial" panose="020B0604020202020204" pitchFamily="34" charset="0"/>
                <a:cs typeface="Arial" panose="020B0604020202020204" pitchFamily="34" charset="0"/>
              </a:rPr>
              <a:t>School of Psychology Review</a:t>
            </a:r>
            <a:r>
              <a:rPr lang="en-US" sz="3600" dirty="0">
                <a:latin typeface="Arial" panose="020B0604020202020204" pitchFamily="34" charset="0"/>
                <a:cs typeface="Arial" panose="020B0604020202020204" pitchFamily="34" charset="0"/>
              </a:rPr>
              <a:t>, 31:3, pp. 350-365</a:t>
            </a:r>
            <a:endParaRPr lang="en-GB" sz="3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503896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0E311-679A-64EF-42B1-B785FFB68788}"/>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61E05686-B527-328C-1EA3-7F9BE2D18FA5}"/>
              </a:ext>
            </a:extLst>
          </p:cNvPr>
          <p:cNvSpPr>
            <a:spLocks noGrp="1"/>
          </p:cNvSpPr>
          <p:nvPr>
            <p:ph idx="1"/>
          </p:nvPr>
        </p:nvSpPr>
        <p:spPr>
          <a:xfrm>
            <a:off x="638355" y="1943818"/>
            <a:ext cx="10517325" cy="5239109"/>
          </a:xfrm>
        </p:spPr>
        <p:txBody>
          <a:bodyPr>
            <a:normAutofit fontScale="32500" lnSpcReduction="20000"/>
          </a:bodyPr>
          <a:lstStyle/>
          <a:p>
            <a:r>
              <a:rPr lang="en-US" sz="6200" dirty="0">
                <a:latin typeface="Arial" panose="020B0604020202020204" pitchFamily="34" charset="0"/>
                <a:cs typeface="Arial" panose="020B0604020202020204" pitchFamily="34" charset="0"/>
              </a:rPr>
              <a:t>Gopee, N. &amp; Galloway, J. (2014), </a:t>
            </a:r>
            <a:r>
              <a:rPr lang="en-US" sz="6200" i="1" dirty="0">
                <a:latin typeface="Arial" panose="020B0604020202020204" pitchFamily="34" charset="0"/>
                <a:cs typeface="Arial" panose="020B0604020202020204" pitchFamily="34" charset="0"/>
              </a:rPr>
              <a:t>Leadership &amp; Management in Healthcare,</a:t>
            </a:r>
            <a:r>
              <a:rPr lang="en-US" sz="6200" dirty="0">
                <a:latin typeface="Arial" panose="020B0604020202020204" pitchFamily="34" charset="0"/>
                <a:cs typeface="Arial" panose="020B0604020202020204" pitchFamily="34" charset="0"/>
              </a:rPr>
              <a:t> (Second Edition), SAGE</a:t>
            </a:r>
            <a:endParaRPr lang="en-GB" sz="6200" dirty="0">
              <a:latin typeface="Arial" panose="020B0604020202020204" pitchFamily="34" charset="0"/>
              <a:cs typeface="Arial" panose="020B0604020202020204" pitchFamily="34" charset="0"/>
            </a:endParaRPr>
          </a:p>
          <a:p>
            <a:r>
              <a:rPr lang="en-US" sz="6200" dirty="0">
                <a:latin typeface="Arial" panose="020B0604020202020204" pitchFamily="34" charset="0"/>
                <a:cs typeface="Arial" panose="020B0604020202020204" pitchFamily="34" charset="0"/>
              </a:rPr>
              <a:t>Harrison, M., Jakeman, V. &amp; Paterson, K. (2012), </a:t>
            </a:r>
            <a:r>
              <a:rPr lang="en-US" sz="6200" i="1" dirty="0">
                <a:latin typeface="Arial" panose="020B0604020202020204" pitchFamily="34" charset="0"/>
                <a:cs typeface="Arial" panose="020B0604020202020204" pitchFamily="34" charset="0"/>
              </a:rPr>
              <a:t>Improve your Grammar</a:t>
            </a:r>
            <a:r>
              <a:rPr lang="en-US" sz="6200" dirty="0">
                <a:latin typeface="Arial" panose="020B0604020202020204" pitchFamily="34" charset="0"/>
                <a:cs typeface="Arial" panose="020B0604020202020204" pitchFamily="34" charset="0"/>
              </a:rPr>
              <a:t>, Palgrave Macmillan</a:t>
            </a:r>
            <a:endParaRPr lang="en-GB" sz="6200" dirty="0">
              <a:latin typeface="Arial" panose="020B0604020202020204" pitchFamily="34" charset="0"/>
              <a:cs typeface="Arial" panose="020B0604020202020204" pitchFamily="34" charset="0"/>
            </a:endParaRPr>
          </a:p>
          <a:p>
            <a:r>
              <a:rPr lang="en-US" sz="6200" dirty="0">
                <a:latin typeface="Arial" panose="020B0604020202020204" pitchFamily="34" charset="0"/>
                <a:cs typeface="Arial" panose="020B0604020202020204" pitchFamily="34" charset="0"/>
              </a:rPr>
              <a:t>Marchington, M. &amp; Wilkinson, A. (2008), </a:t>
            </a:r>
            <a:r>
              <a:rPr lang="en-US" sz="6200" i="1" dirty="0">
                <a:latin typeface="Arial" panose="020B0604020202020204" pitchFamily="34" charset="0"/>
                <a:cs typeface="Arial" panose="020B0604020202020204" pitchFamily="34" charset="0"/>
              </a:rPr>
              <a:t>Human Resource Management at Work – People Management and Development,</a:t>
            </a:r>
            <a:r>
              <a:rPr lang="en-US" sz="6200" dirty="0">
                <a:latin typeface="Arial" panose="020B0604020202020204" pitchFamily="34" charset="0"/>
                <a:cs typeface="Arial" panose="020B0604020202020204" pitchFamily="34" charset="0"/>
              </a:rPr>
              <a:t> (Fourth Edition), CIPD</a:t>
            </a:r>
            <a:endParaRPr lang="en-GB" sz="6200" dirty="0">
              <a:latin typeface="Arial" panose="020B0604020202020204" pitchFamily="34" charset="0"/>
              <a:cs typeface="Arial" panose="020B0604020202020204" pitchFamily="34" charset="0"/>
            </a:endParaRPr>
          </a:p>
          <a:p>
            <a:r>
              <a:rPr lang="en-US" sz="6200" dirty="0">
                <a:latin typeface="Arial" panose="020B0604020202020204" pitchFamily="34" charset="0"/>
                <a:cs typeface="Arial" panose="020B0604020202020204" pitchFamily="34" charset="0"/>
              </a:rPr>
              <a:t>Mullins, L.J. (2013), </a:t>
            </a:r>
            <a:r>
              <a:rPr lang="en-US" sz="6200" i="1" dirty="0">
                <a:latin typeface="Arial" panose="020B0604020202020204" pitchFamily="34" charset="0"/>
                <a:cs typeface="Arial" panose="020B0604020202020204" pitchFamily="34" charset="0"/>
              </a:rPr>
              <a:t>Management and </a:t>
            </a:r>
            <a:r>
              <a:rPr lang="en-US" sz="6200" i="1" dirty="0" err="1">
                <a:latin typeface="Arial" panose="020B0604020202020204" pitchFamily="34" charset="0"/>
                <a:cs typeface="Arial" panose="020B0604020202020204" pitchFamily="34" charset="0"/>
              </a:rPr>
              <a:t>Organisational</a:t>
            </a:r>
            <a:r>
              <a:rPr lang="en-US" sz="6200" i="1" dirty="0">
                <a:latin typeface="Arial" panose="020B0604020202020204" pitchFamily="34" charset="0"/>
                <a:cs typeface="Arial" panose="020B0604020202020204" pitchFamily="34" charset="0"/>
              </a:rPr>
              <a:t> </a:t>
            </a:r>
            <a:r>
              <a:rPr lang="en-US" sz="6200" i="1" dirty="0" err="1">
                <a:latin typeface="Arial" panose="020B0604020202020204" pitchFamily="34" charset="0"/>
                <a:cs typeface="Arial" panose="020B0604020202020204" pitchFamily="34" charset="0"/>
              </a:rPr>
              <a:t>Behaviour</a:t>
            </a:r>
            <a:r>
              <a:rPr lang="en-US" sz="6200" i="1" dirty="0">
                <a:latin typeface="Arial" panose="020B0604020202020204" pitchFamily="34" charset="0"/>
                <a:cs typeface="Arial" panose="020B0604020202020204" pitchFamily="34" charset="0"/>
              </a:rPr>
              <a:t>,</a:t>
            </a:r>
            <a:r>
              <a:rPr lang="en-US" sz="6200" dirty="0">
                <a:latin typeface="Arial" panose="020B0604020202020204" pitchFamily="34" charset="0"/>
                <a:cs typeface="Arial" panose="020B0604020202020204" pitchFamily="34" charset="0"/>
              </a:rPr>
              <a:t> (Tenth Edition), Pearson</a:t>
            </a:r>
            <a:endParaRPr lang="en-GB" sz="6200" dirty="0">
              <a:latin typeface="Arial" panose="020B0604020202020204" pitchFamily="34" charset="0"/>
              <a:cs typeface="Arial" panose="020B0604020202020204" pitchFamily="34" charset="0"/>
            </a:endParaRPr>
          </a:p>
          <a:p>
            <a:r>
              <a:rPr lang="en-US" sz="6200" dirty="0">
                <a:latin typeface="Arial" panose="020B0604020202020204" pitchFamily="34" charset="0"/>
                <a:cs typeface="Arial" panose="020B0604020202020204" pitchFamily="34" charset="0"/>
              </a:rPr>
              <a:t>Sparrow, M. (2017) ‘</a:t>
            </a:r>
            <a:r>
              <a:rPr lang="en-GB" sz="6200" dirty="0">
                <a:latin typeface="Arial" panose="020B0604020202020204" pitchFamily="34" charset="0"/>
                <a:cs typeface="Arial" panose="020B0604020202020204" pitchFamily="34" charset="0"/>
              </a:rPr>
              <a:t>Merkel raises hopes of Brexit talks being able to move on to trade in December’ [Online] Available: </a:t>
            </a:r>
            <a:r>
              <a:rPr lang="en-GB" sz="6200" u="sng" dirty="0">
                <a:latin typeface="Arial" panose="020B0604020202020204" pitchFamily="34" charset="0"/>
                <a:cs typeface="Arial" panose="020B0604020202020204" pitchFamily="34" charset="0"/>
              </a:rPr>
              <a:t>https://www.theguardian.com/politics/blog/live/2017/oct/19/uk-should-give-up-hope-of-trade-deal-with-eu-tory-grandees-tell-may-politics-live</a:t>
            </a:r>
            <a:r>
              <a:rPr lang="en-GB" sz="6200" dirty="0">
                <a:latin typeface="Arial" panose="020B0604020202020204" pitchFamily="34" charset="0"/>
                <a:cs typeface="Arial" panose="020B0604020202020204" pitchFamily="34" charset="0"/>
              </a:rPr>
              <a:t>, (Accessed 19 October 2017)</a:t>
            </a:r>
          </a:p>
          <a:p>
            <a:br>
              <a:rPr lang="en-GB" sz="6200" baseline="30000" dirty="0">
                <a:latin typeface="Arial" panose="020B0604020202020204" pitchFamily="34" charset="0"/>
                <a:cs typeface="Arial" panose="020B0604020202020204" pitchFamily="34" charset="0"/>
              </a:rPr>
            </a:br>
            <a:endParaRPr lang="en-GB" sz="62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5111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6A666-1DBE-D75B-4107-592F0E53DEA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1061332-F702-3372-126B-8DDC1DDCAB2B}"/>
              </a:ext>
            </a:extLst>
          </p:cNvPr>
          <p:cNvSpPr>
            <a:spLocks noGrp="1"/>
          </p:cNvSpPr>
          <p:nvPr>
            <p:ph idx="1"/>
          </p:nvPr>
        </p:nvSpPr>
        <p:spPr>
          <a:xfrm>
            <a:off x="488830" y="2108201"/>
            <a:ext cx="10666850" cy="3760891"/>
          </a:xfrm>
        </p:spPr>
        <p:txBody>
          <a:bodyPr>
            <a:normAutofit lnSpcReduction="10000"/>
          </a:bodyPr>
          <a:lstStyle/>
          <a:p>
            <a:r>
              <a:rPr lang="en-US" dirty="0">
                <a:latin typeface="Arial" panose="020B0604020202020204" pitchFamily="34" charset="0"/>
                <a:cs typeface="Arial" panose="020B0604020202020204" pitchFamily="34" charset="0"/>
              </a:rPr>
              <a:t>Van Emden, J. &amp; Becker, L. (2010), </a:t>
            </a:r>
            <a:r>
              <a:rPr lang="en-US" u="sng" dirty="0">
                <a:latin typeface="Arial" panose="020B0604020202020204" pitchFamily="34" charset="0"/>
                <a:cs typeface="Arial" panose="020B0604020202020204" pitchFamily="34" charset="0"/>
              </a:rPr>
              <a:t>Presentation Skills for Students</a:t>
            </a:r>
            <a:r>
              <a:rPr lang="en-US" dirty="0">
                <a:latin typeface="Arial" panose="020B0604020202020204" pitchFamily="34" charset="0"/>
                <a:cs typeface="Arial" panose="020B0604020202020204" pitchFamily="34" charset="0"/>
              </a:rPr>
              <a:t>, (Second Edition), Palgrave Macmillan</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UWTSD - University of Wales Trinity Saint David. (2020a), Accounting BA, [Online] https://www.uwtsd.ac.uk/ba-accounting/, (Accessed 10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January 2020)</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UWTSD - University of Wales Trinity Saint David. (2020b), Academic Quality Handbook, [Online] https://www.uwtsd.ac.uk/academic-office/academic-quality-handbook/, (Accessed 11th January 2020)</a:t>
            </a:r>
          </a:p>
          <a:p>
            <a:r>
              <a:rPr lang="en-GB"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65551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B011F-DCA3-F7FC-D9E7-DE09EA54E32D}"/>
              </a:ext>
            </a:extLst>
          </p:cNvPr>
          <p:cNvSpPr>
            <a:spLocks noGrp="1"/>
          </p:cNvSpPr>
          <p:nvPr>
            <p:ph type="title"/>
          </p:nvPr>
        </p:nvSpPr>
        <p:spPr/>
        <p:txBody>
          <a:bodyPr/>
          <a:lstStyle/>
          <a:p>
            <a:r>
              <a:rPr lang="en-GB" dirty="0"/>
              <a:t>Appendix 1</a:t>
            </a:r>
          </a:p>
        </p:txBody>
      </p:sp>
      <p:sp>
        <p:nvSpPr>
          <p:cNvPr id="3" name="Content Placeholder 2">
            <a:extLst>
              <a:ext uri="{FF2B5EF4-FFF2-40B4-BE49-F238E27FC236}">
                <a16:creationId xmlns:a16="http://schemas.microsoft.com/office/drawing/2014/main" id="{E2FC362D-72B0-9B92-475D-915E00C4E26C}"/>
              </a:ext>
            </a:extLst>
          </p:cNvPr>
          <p:cNvSpPr>
            <a:spLocks noGrp="1"/>
          </p:cNvSpPr>
          <p:nvPr>
            <p:ph idx="1"/>
          </p:nvPr>
        </p:nvSpPr>
        <p:spPr>
          <a:xfrm>
            <a:off x="373811" y="2108201"/>
            <a:ext cx="11565147" cy="3760891"/>
          </a:xfrm>
        </p:spPr>
        <p:txBody>
          <a:bodyPr/>
          <a:lstStyle/>
          <a:p>
            <a:r>
              <a:rPr lang="en-GB" b="1" dirty="0">
                <a:latin typeface="Arial" panose="020B0604020202020204" pitchFamily="34" charset="0"/>
                <a:cs typeface="Arial" panose="020B0604020202020204" pitchFamily="34" charset="0"/>
              </a:rPr>
              <a:t>Gross Profit Margin</a:t>
            </a:r>
          </a:p>
          <a:p>
            <a:r>
              <a:rPr lang="en-GB" dirty="0">
                <a:latin typeface="Arial" panose="020B0604020202020204" pitchFamily="34" charset="0"/>
                <a:cs typeface="Arial" panose="020B0604020202020204" pitchFamily="34" charset="0"/>
              </a:rPr>
              <a:t>2022				2023				2024</a:t>
            </a:r>
          </a:p>
          <a:p>
            <a:r>
              <a:rPr lang="en-GB" u="sng" dirty="0">
                <a:latin typeface="Arial" panose="020B0604020202020204" pitchFamily="34" charset="0"/>
                <a:cs typeface="Arial" panose="020B0604020202020204" pitchFamily="34" charset="0"/>
              </a:rPr>
              <a:t>Gross profit margin </a:t>
            </a:r>
            <a:r>
              <a:rPr lang="en-GB" dirty="0">
                <a:latin typeface="Arial" panose="020B0604020202020204" pitchFamily="34" charset="0"/>
                <a:cs typeface="Arial" panose="020B0604020202020204" pitchFamily="34" charset="0"/>
              </a:rPr>
              <a:t>x 100	</a:t>
            </a:r>
            <a:r>
              <a:rPr lang="en-GB" u="sng" dirty="0">
                <a:latin typeface="Arial" panose="020B0604020202020204" pitchFamily="34" charset="0"/>
                <a:cs typeface="Arial" panose="020B0604020202020204" pitchFamily="34" charset="0"/>
              </a:rPr>
              <a:t>Gross profit margin </a:t>
            </a:r>
            <a:r>
              <a:rPr lang="en-GB" dirty="0">
                <a:latin typeface="Arial" panose="020B0604020202020204" pitchFamily="34" charset="0"/>
                <a:cs typeface="Arial" panose="020B0604020202020204" pitchFamily="34" charset="0"/>
              </a:rPr>
              <a:t>x 100	</a:t>
            </a:r>
            <a:r>
              <a:rPr lang="en-GB" u="sng" dirty="0">
                <a:latin typeface="Arial" panose="020B0604020202020204" pitchFamily="34" charset="0"/>
                <a:cs typeface="Arial" panose="020B0604020202020204" pitchFamily="34" charset="0"/>
              </a:rPr>
              <a:t>Gross profit margin </a:t>
            </a:r>
            <a:r>
              <a:rPr lang="en-GB" dirty="0">
                <a:latin typeface="Arial" panose="020B0604020202020204" pitchFamily="34" charset="0"/>
                <a:cs typeface="Arial" panose="020B0604020202020204" pitchFamily="34" charset="0"/>
              </a:rPr>
              <a:t>x 100</a:t>
            </a:r>
          </a:p>
          <a:p>
            <a:r>
              <a:rPr lang="en-GB" dirty="0">
                <a:latin typeface="Arial" panose="020B0604020202020204" pitchFamily="34" charset="0"/>
                <a:cs typeface="Arial" panose="020B0604020202020204" pitchFamily="34" charset="0"/>
              </a:rPr>
              <a:t>Revenue			Revenue			Revenue</a:t>
            </a:r>
          </a:p>
          <a:p>
            <a:r>
              <a:rPr lang="en-GB" dirty="0">
                <a:latin typeface="Arial" panose="020B0604020202020204" pitchFamily="34" charset="0"/>
                <a:cs typeface="Arial" panose="020B0604020202020204" pitchFamily="34" charset="0"/>
              </a:rPr>
              <a:t>=				=				=</a:t>
            </a:r>
          </a:p>
          <a:p>
            <a:pPr lvl="2"/>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Your slides will depict the calculations, not the method. </a:t>
            </a:r>
          </a:p>
          <a:p>
            <a:endParaRPr lang="en-GB" dirty="0"/>
          </a:p>
        </p:txBody>
      </p:sp>
    </p:spTree>
    <p:extLst>
      <p:ext uri="{BB962C8B-B14F-4D97-AF65-F5344CB8AC3E}">
        <p14:creationId xmlns:p14="http://schemas.microsoft.com/office/powerpoint/2010/main" val="1156575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EDDF-8604-93CB-EA76-42F6B57762CE}"/>
              </a:ext>
            </a:extLst>
          </p:cNvPr>
          <p:cNvSpPr>
            <a:spLocks noGrp="1"/>
          </p:cNvSpPr>
          <p:nvPr>
            <p:ph type="title"/>
          </p:nvPr>
        </p:nvSpPr>
        <p:spPr/>
        <p:txBody>
          <a:bodyPr/>
          <a:lstStyle/>
          <a:p>
            <a:r>
              <a:rPr lang="en-GB" dirty="0"/>
              <a:t>Finally…………….</a:t>
            </a:r>
          </a:p>
        </p:txBody>
      </p:sp>
      <p:sp>
        <p:nvSpPr>
          <p:cNvPr id="3" name="Content Placeholder 2">
            <a:extLst>
              <a:ext uri="{FF2B5EF4-FFF2-40B4-BE49-F238E27FC236}">
                <a16:creationId xmlns:a16="http://schemas.microsoft.com/office/drawing/2014/main" id="{037C6185-E93E-B7AD-D813-CDD432984F4C}"/>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Use Arial 20 as a font/size throughout – including the reference list (the reference list will be spread over several slides). </a:t>
            </a:r>
          </a:p>
          <a:p>
            <a:r>
              <a:rPr lang="en-GB" dirty="0">
                <a:latin typeface="Arial" panose="020B0604020202020204" pitchFamily="34" charset="0"/>
                <a:cs typeface="Arial" panose="020B0604020202020204" pitchFamily="34" charset="0"/>
              </a:rPr>
              <a:t>Avoid overly wordy slides – the text on the slides should be an aide memoir, not what you say verbatim during the presentation</a:t>
            </a:r>
          </a:p>
          <a:p>
            <a:r>
              <a:rPr lang="en-GB" dirty="0">
                <a:latin typeface="Arial" panose="020B0604020202020204" pitchFamily="34" charset="0"/>
                <a:cs typeface="Arial" panose="020B0604020202020204" pitchFamily="34" charset="0"/>
              </a:rPr>
              <a:t>You can use notes to aid you through the presentation, but avoid reading from them directly – practice the presentation beforehand – this helps you develop an understanding of the subject and reduce nerves</a:t>
            </a:r>
          </a:p>
        </p:txBody>
      </p:sp>
    </p:spTree>
    <p:extLst>
      <p:ext uri="{BB962C8B-B14F-4D97-AF65-F5344CB8AC3E}">
        <p14:creationId xmlns:p14="http://schemas.microsoft.com/office/powerpoint/2010/main" val="277137353"/>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{022A5961-2CB7-4143-AC94-A2557CF9500B}tf11437505_win32</Template>
  <TotalTime>0</TotalTime>
  <Words>1359</Words>
  <Application>Microsoft Office PowerPoint</Application>
  <PresentationFormat>Widescreen</PresentationFormat>
  <Paragraphs>98</Paragraphs>
  <Slides>15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Georgia Pro Cond Light</vt:lpstr>
      <vt:lpstr>Speak Pro</vt:lpstr>
      <vt:lpstr>RetrospectVTI</vt:lpstr>
      <vt:lpstr>Assignment  Guidance</vt:lpstr>
      <vt:lpstr>Process</vt:lpstr>
      <vt:lpstr>Slide Presentation Guidance</vt:lpstr>
      <vt:lpstr>Points to Note.</vt:lpstr>
      <vt:lpstr>Use third person pronouns throughout</vt:lpstr>
      <vt:lpstr>Academic Approach</vt:lpstr>
      <vt:lpstr>Referring to Academic Sources in a presentation</vt:lpstr>
      <vt:lpstr>Main Body of Presentation </vt:lpstr>
      <vt:lpstr>Conclusion</vt:lpstr>
      <vt:lpstr>Reference List</vt:lpstr>
      <vt:lpstr>Reference List</vt:lpstr>
      <vt:lpstr>Reference List</vt:lpstr>
      <vt:lpstr>Reference List</vt:lpstr>
      <vt:lpstr>Appendix 1</vt:lpstr>
      <vt:lpstr>Finally…………….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dc:title>
  <dc:creator>Marie Pitson</dc:creator>
  <cp:lastModifiedBy>Marie Pitson</cp:lastModifiedBy>
  <cp:revision>5</cp:revision>
  <dcterms:created xsi:type="dcterms:W3CDTF">2022-10-11T14:27:23Z</dcterms:created>
  <dcterms:modified xsi:type="dcterms:W3CDTF">2026-10-05T14:18:42Z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