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an Aref Mohammed Al-Haidari (2504709)" userId="de17661b-c660-4473-a32b-ddb010edeea8" providerId="ADAL" clId="{180853B5-1C61-4899-99F1-E9CA3BEB8772}"/>
    <pc:docChg chg="undo custSel addSld delSld modSld">
      <pc:chgData name="Eman Aref Mohammed Al-Haidari (2504709)" userId="de17661b-c660-4473-a32b-ddb010edeea8" providerId="ADAL" clId="{180853B5-1C61-4899-99F1-E9CA3BEB8772}" dt="2026-06-14T17:44:29.320" v="15291" actId="255"/>
      <pc:docMkLst>
        <pc:docMk/>
      </pc:docMkLst>
      <pc:sldChg chg="modSp mod">
        <pc:chgData name="Eman Aref Mohammed Al-Haidari (2504709)" userId="de17661b-c660-4473-a32b-ddb010edeea8" providerId="ADAL" clId="{180853B5-1C61-4899-99F1-E9CA3BEB8772}" dt="2026-06-14T17:43:55.081" v="15288" actId="20577"/>
        <pc:sldMkLst>
          <pc:docMk/>
          <pc:sldMk cId="2352444537" sldId="256"/>
        </pc:sldMkLst>
        <pc:spChg chg="mod">
          <ac:chgData name="Eman Aref Mohammed Al-Haidari (2504709)" userId="de17661b-c660-4473-a32b-ddb010edeea8" providerId="ADAL" clId="{180853B5-1C61-4899-99F1-E9CA3BEB8772}" dt="2026-06-14T17:41:49.704" v="15215" actId="20577"/>
          <ac:spMkLst>
            <pc:docMk/>
            <pc:sldMk cId="2352444537" sldId="256"/>
            <ac:spMk id="2" creationId="{3699749C-A9F8-BF07-0B1E-BBE1E47B4F90}"/>
          </ac:spMkLst>
        </pc:spChg>
        <pc:spChg chg="mod">
          <ac:chgData name="Eman Aref Mohammed Al-Haidari (2504709)" userId="de17661b-c660-4473-a32b-ddb010edeea8" providerId="ADAL" clId="{180853B5-1C61-4899-99F1-E9CA3BEB8772}" dt="2026-06-14T17:43:55.081" v="15288" actId="20577"/>
          <ac:spMkLst>
            <pc:docMk/>
            <pc:sldMk cId="2352444537" sldId="256"/>
            <ac:spMk id="3" creationId="{296BA428-FB5F-E408-B115-FB0B3FD63D40}"/>
          </ac:spMkLst>
        </pc:spChg>
      </pc:sldChg>
      <pc:sldChg chg="modSp new mod">
        <pc:chgData name="Eman Aref Mohammed Al-Haidari (2504709)" userId="de17661b-c660-4473-a32b-ddb010edeea8" providerId="ADAL" clId="{180853B5-1C61-4899-99F1-E9CA3BEB8772}" dt="2026-06-14T13:15:29.498" v="2506" actId="1076"/>
        <pc:sldMkLst>
          <pc:docMk/>
          <pc:sldMk cId="2076723916" sldId="261"/>
        </pc:sldMkLst>
        <pc:spChg chg="mod">
          <ac:chgData name="Eman Aref Mohammed Al-Haidari (2504709)" userId="de17661b-c660-4473-a32b-ddb010edeea8" providerId="ADAL" clId="{180853B5-1C61-4899-99F1-E9CA3BEB8772}" dt="2026-06-14T13:15:22.669" v="2505" actId="20577"/>
          <ac:spMkLst>
            <pc:docMk/>
            <pc:sldMk cId="2076723916" sldId="261"/>
            <ac:spMk id="2" creationId="{A90E2FEA-108B-7019-3748-2EABB3E9BF97}"/>
          </ac:spMkLst>
        </pc:spChg>
        <pc:spChg chg="mod">
          <ac:chgData name="Eman Aref Mohammed Al-Haidari (2504709)" userId="de17661b-c660-4473-a32b-ddb010edeea8" providerId="ADAL" clId="{180853B5-1C61-4899-99F1-E9CA3BEB8772}" dt="2026-06-14T13:15:29.498" v="2506" actId="1076"/>
          <ac:spMkLst>
            <pc:docMk/>
            <pc:sldMk cId="2076723916" sldId="261"/>
            <ac:spMk id="3" creationId="{45EF11CF-7689-3B37-339E-4FDE31C7047F}"/>
          </ac:spMkLst>
        </pc:spChg>
      </pc:sldChg>
      <pc:sldChg chg="modSp new mod">
        <pc:chgData name="Eman Aref Mohammed Al-Haidari (2504709)" userId="de17661b-c660-4473-a32b-ddb010edeea8" providerId="ADAL" clId="{180853B5-1C61-4899-99F1-E9CA3BEB8772}" dt="2026-06-14T13:10:53.820" v="2464" actId="20577"/>
        <pc:sldMkLst>
          <pc:docMk/>
          <pc:sldMk cId="253689335" sldId="262"/>
        </pc:sldMkLst>
        <pc:spChg chg="mod">
          <ac:chgData name="Eman Aref Mohammed Al-Haidari (2504709)" userId="de17661b-c660-4473-a32b-ddb010edeea8" providerId="ADAL" clId="{180853B5-1C61-4899-99F1-E9CA3BEB8772}" dt="2026-06-14T13:03:34.952" v="1608" actId="20577"/>
          <ac:spMkLst>
            <pc:docMk/>
            <pc:sldMk cId="253689335" sldId="262"/>
            <ac:spMk id="2" creationId="{CC1EDF96-3A03-0D92-C4F2-E1CFD4F9136E}"/>
          </ac:spMkLst>
        </pc:spChg>
        <pc:spChg chg="mod">
          <ac:chgData name="Eman Aref Mohammed Al-Haidari (2504709)" userId="de17661b-c660-4473-a32b-ddb010edeea8" providerId="ADAL" clId="{180853B5-1C61-4899-99F1-E9CA3BEB8772}" dt="2026-06-14T13:10:53.820" v="2464" actId="20577"/>
          <ac:spMkLst>
            <pc:docMk/>
            <pc:sldMk cId="253689335" sldId="262"/>
            <ac:spMk id="3" creationId="{B859562F-2437-46E7-EF2C-F54D9608773B}"/>
          </ac:spMkLst>
        </pc:spChg>
      </pc:sldChg>
      <pc:sldChg chg="modSp new mod">
        <pc:chgData name="Eman Aref Mohammed Al-Haidari (2504709)" userId="de17661b-c660-4473-a32b-ddb010edeea8" providerId="ADAL" clId="{180853B5-1C61-4899-99F1-E9CA3BEB8772}" dt="2026-06-14T13:32:35.804" v="3974" actId="20577"/>
        <pc:sldMkLst>
          <pc:docMk/>
          <pc:sldMk cId="2992923491" sldId="263"/>
        </pc:sldMkLst>
        <pc:spChg chg="mod">
          <ac:chgData name="Eman Aref Mohammed Al-Haidari (2504709)" userId="de17661b-c660-4473-a32b-ddb010edeea8" providerId="ADAL" clId="{180853B5-1C61-4899-99F1-E9CA3BEB8772}" dt="2026-06-14T13:32:35.804" v="3974" actId="20577"/>
          <ac:spMkLst>
            <pc:docMk/>
            <pc:sldMk cId="2992923491" sldId="263"/>
            <ac:spMk id="2" creationId="{319955C7-B0D3-5E4C-506B-DA88C3BB1B57}"/>
          </ac:spMkLst>
        </pc:spChg>
        <pc:spChg chg="mod">
          <ac:chgData name="Eman Aref Mohammed Al-Haidari (2504709)" userId="de17661b-c660-4473-a32b-ddb010edeea8" providerId="ADAL" clId="{180853B5-1C61-4899-99F1-E9CA3BEB8772}" dt="2026-06-14T13:32:28.768" v="3970" actId="20577"/>
          <ac:spMkLst>
            <pc:docMk/>
            <pc:sldMk cId="2992923491" sldId="263"/>
            <ac:spMk id="3" creationId="{72236A9C-0AAF-E5BC-6980-75A2A12E0313}"/>
          </ac:spMkLst>
        </pc:spChg>
      </pc:sldChg>
      <pc:sldChg chg="modSp new mod">
        <pc:chgData name="Eman Aref Mohammed Al-Haidari (2504709)" userId="de17661b-c660-4473-a32b-ddb010edeea8" providerId="ADAL" clId="{180853B5-1C61-4899-99F1-E9CA3BEB8772}" dt="2026-06-14T13:44:14.941" v="5225" actId="20577"/>
        <pc:sldMkLst>
          <pc:docMk/>
          <pc:sldMk cId="3027105449" sldId="264"/>
        </pc:sldMkLst>
        <pc:spChg chg="mod">
          <ac:chgData name="Eman Aref Mohammed Al-Haidari (2504709)" userId="de17661b-c660-4473-a32b-ddb010edeea8" providerId="ADAL" clId="{180853B5-1C61-4899-99F1-E9CA3BEB8772}" dt="2026-06-14T13:33:50.462" v="3995" actId="20577"/>
          <ac:spMkLst>
            <pc:docMk/>
            <pc:sldMk cId="3027105449" sldId="264"/>
            <ac:spMk id="2" creationId="{2C83BBD1-E531-7594-CB1E-6D0BCC2D01F3}"/>
          </ac:spMkLst>
        </pc:spChg>
        <pc:spChg chg="mod">
          <ac:chgData name="Eman Aref Mohammed Al-Haidari (2504709)" userId="de17661b-c660-4473-a32b-ddb010edeea8" providerId="ADAL" clId="{180853B5-1C61-4899-99F1-E9CA3BEB8772}" dt="2026-06-14T13:44:14.941" v="5225" actId="20577"/>
          <ac:spMkLst>
            <pc:docMk/>
            <pc:sldMk cId="3027105449" sldId="264"/>
            <ac:spMk id="3" creationId="{36D30F5F-DAEE-E2B5-7EE8-14BB44B064D2}"/>
          </ac:spMkLst>
        </pc:spChg>
      </pc:sldChg>
      <pc:sldChg chg="modSp new mod">
        <pc:chgData name="Eman Aref Mohammed Al-Haidari (2504709)" userId="de17661b-c660-4473-a32b-ddb010edeea8" providerId="ADAL" clId="{180853B5-1C61-4899-99F1-E9CA3BEB8772}" dt="2026-06-14T13:55:55.619" v="6829" actId="20577"/>
        <pc:sldMkLst>
          <pc:docMk/>
          <pc:sldMk cId="2677919297" sldId="265"/>
        </pc:sldMkLst>
        <pc:spChg chg="mod">
          <ac:chgData name="Eman Aref Mohammed Al-Haidari (2504709)" userId="de17661b-c660-4473-a32b-ddb010edeea8" providerId="ADAL" clId="{180853B5-1C61-4899-99F1-E9CA3BEB8772}" dt="2026-06-14T13:45:23.898" v="5237" actId="20577"/>
          <ac:spMkLst>
            <pc:docMk/>
            <pc:sldMk cId="2677919297" sldId="265"/>
            <ac:spMk id="2" creationId="{7E7F09DD-C5E1-802F-5DDF-51FE83FEF012}"/>
          </ac:spMkLst>
        </pc:spChg>
        <pc:spChg chg="mod">
          <ac:chgData name="Eman Aref Mohammed Al-Haidari (2504709)" userId="de17661b-c660-4473-a32b-ddb010edeea8" providerId="ADAL" clId="{180853B5-1C61-4899-99F1-E9CA3BEB8772}" dt="2026-06-14T13:55:55.619" v="6829" actId="20577"/>
          <ac:spMkLst>
            <pc:docMk/>
            <pc:sldMk cId="2677919297" sldId="265"/>
            <ac:spMk id="3" creationId="{79634259-E872-D2EB-1C8F-7079C155E410}"/>
          </ac:spMkLst>
        </pc:spChg>
      </pc:sldChg>
      <pc:sldChg chg="modSp new mod">
        <pc:chgData name="Eman Aref Mohammed Al-Haidari (2504709)" userId="de17661b-c660-4473-a32b-ddb010edeea8" providerId="ADAL" clId="{180853B5-1C61-4899-99F1-E9CA3BEB8772}" dt="2026-06-14T17:44:29.320" v="15291" actId="255"/>
        <pc:sldMkLst>
          <pc:docMk/>
          <pc:sldMk cId="2317456344" sldId="266"/>
        </pc:sldMkLst>
        <pc:spChg chg="mod">
          <ac:chgData name="Eman Aref Mohammed Al-Haidari (2504709)" userId="de17661b-c660-4473-a32b-ddb010edeea8" providerId="ADAL" clId="{180853B5-1C61-4899-99F1-E9CA3BEB8772}" dt="2026-06-14T14:07:40.025" v="6886" actId="20577"/>
          <ac:spMkLst>
            <pc:docMk/>
            <pc:sldMk cId="2317456344" sldId="266"/>
            <ac:spMk id="2" creationId="{A5DB310D-688E-E06E-C4A7-82CE9A7DDD05}"/>
          </ac:spMkLst>
        </pc:spChg>
        <pc:spChg chg="mod">
          <ac:chgData name="Eman Aref Mohammed Al-Haidari (2504709)" userId="de17661b-c660-4473-a32b-ddb010edeea8" providerId="ADAL" clId="{180853B5-1C61-4899-99F1-E9CA3BEB8772}" dt="2026-06-14T17:44:29.320" v="15291" actId="255"/>
          <ac:spMkLst>
            <pc:docMk/>
            <pc:sldMk cId="2317456344" sldId="266"/>
            <ac:spMk id="3" creationId="{4B90A41F-F871-A658-F198-2607A06D6AF7}"/>
          </ac:spMkLst>
        </pc:spChg>
      </pc:sldChg>
      <pc:sldChg chg="modSp new mod">
        <pc:chgData name="Eman Aref Mohammed Al-Haidari (2504709)" userId="de17661b-c660-4473-a32b-ddb010edeea8" providerId="ADAL" clId="{180853B5-1C61-4899-99F1-E9CA3BEB8772}" dt="2026-06-14T16:28:25.020" v="11356" actId="20577"/>
        <pc:sldMkLst>
          <pc:docMk/>
          <pc:sldMk cId="1134093827" sldId="267"/>
        </pc:sldMkLst>
        <pc:spChg chg="mod">
          <ac:chgData name="Eman Aref Mohammed Al-Haidari (2504709)" userId="de17661b-c660-4473-a32b-ddb010edeea8" providerId="ADAL" clId="{180853B5-1C61-4899-99F1-E9CA3BEB8772}" dt="2026-06-14T16:27:17.847" v="11251" actId="1076"/>
          <ac:spMkLst>
            <pc:docMk/>
            <pc:sldMk cId="1134093827" sldId="267"/>
            <ac:spMk id="2" creationId="{E0658225-32C1-D0F8-1EF7-D4E418AE034C}"/>
          </ac:spMkLst>
        </pc:spChg>
        <pc:spChg chg="mod">
          <ac:chgData name="Eman Aref Mohammed Al-Haidari (2504709)" userId="de17661b-c660-4473-a32b-ddb010edeea8" providerId="ADAL" clId="{180853B5-1C61-4899-99F1-E9CA3BEB8772}" dt="2026-06-14T16:28:25.020" v="11356" actId="20577"/>
          <ac:spMkLst>
            <pc:docMk/>
            <pc:sldMk cId="1134093827" sldId="267"/>
            <ac:spMk id="3" creationId="{8451D939-7D8B-BE4F-AC0A-C6A240337F99}"/>
          </ac:spMkLst>
        </pc:spChg>
      </pc:sldChg>
      <pc:sldChg chg="modSp new mod">
        <pc:chgData name="Eman Aref Mohammed Al-Haidari (2504709)" userId="de17661b-c660-4473-a32b-ddb010edeea8" providerId="ADAL" clId="{180853B5-1C61-4899-99F1-E9CA3BEB8772}" dt="2026-06-14T16:38:47.630" v="12239" actId="20577"/>
        <pc:sldMkLst>
          <pc:docMk/>
          <pc:sldMk cId="33742572" sldId="268"/>
        </pc:sldMkLst>
        <pc:spChg chg="mod">
          <ac:chgData name="Eman Aref Mohammed Al-Haidari (2504709)" userId="de17661b-c660-4473-a32b-ddb010edeea8" providerId="ADAL" clId="{180853B5-1C61-4899-99F1-E9CA3BEB8772}" dt="2026-06-14T16:30:48.179" v="11410" actId="20577"/>
          <ac:spMkLst>
            <pc:docMk/>
            <pc:sldMk cId="33742572" sldId="268"/>
            <ac:spMk id="2" creationId="{2B57257C-9DB9-B018-1CF2-6C41ADCABDC3}"/>
          </ac:spMkLst>
        </pc:spChg>
        <pc:spChg chg="mod">
          <ac:chgData name="Eman Aref Mohammed Al-Haidari (2504709)" userId="de17661b-c660-4473-a32b-ddb010edeea8" providerId="ADAL" clId="{180853B5-1C61-4899-99F1-E9CA3BEB8772}" dt="2026-06-14T16:38:47.630" v="12239" actId="20577"/>
          <ac:spMkLst>
            <pc:docMk/>
            <pc:sldMk cId="33742572" sldId="268"/>
            <ac:spMk id="3" creationId="{F1A9D67D-FAEE-C16A-62C0-0848AD64C542}"/>
          </ac:spMkLst>
        </pc:spChg>
      </pc:sldChg>
      <pc:sldChg chg="modSp new mod">
        <pc:chgData name="Eman Aref Mohammed Al-Haidari (2504709)" userId="de17661b-c660-4473-a32b-ddb010edeea8" providerId="ADAL" clId="{180853B5-1C61-4899-99F1-E9CA3BEB8772}" dt="2026-06-14T16:55:09.949" v="13610" actId="20577"/>
        <pc:sldMkLst>
          <pc:docMk/>
          <pc:sldMk cId="1288795866" sldId="269"/>
        </pc:sldMkLst>
        <pc:spChg chg="mod">
          <ac:chgData name="Eman Aref Mohammed Al-Haidari (2504709)" userId="de17661b-c660-4473-a32b-ddb010edeea8" providerId="ADAL" clId="{180853B5-1C61-4899-99F1-E9CA3BEB8772}" dt="2026-06-14T16:40:32.905" v="12270" actId="20577"/>
          <ac:spMkLst>
            <pc:docMk/>
            <pc:sldMk cId="1288795866" sldId="269"/>
            <ac:spMk id="2" creationId="{8A203A70-01A1-37BC-369B-C8723C657813}"/>
          </ac:spMkLst>
        </pc:spChg>
        <pc:spChg chg="mod">
          <ac:chgData name="Eman Aref Mohammed Al-Haidari (2504709)" userId="de17661b-c660-4473-a32b-ddb010edeea8" providerId="ADAL" clId="{180853B5-1C61-4899-99F1-E9CA3BEB8772}" dt="2026-06-14T16:55:09.949" v="13610" actId="20577"/>
          <ac:spMkLst>
            <pc:docMk/>
            <pc:sldMk cId="1288795866" sldId="269"/>
            <ac:spMk id="3" creationId="{0487C16D-377D-D62A-7D31-0712F4CB398F}"/>
          </ac:spMkLst>
        </pc:spChg>
      </pc:sldChg>
      <pc:sldChg chg="modSp new mod">
        <pc:chgData name="Eman Aref Mohammed Al-Haidari (2504709)" userId="de17661b-c660-4473-a32b-ddb010edeea8" providerId="ADAL" clId="{180853B5-1C61-4899-99F1-E9CA3BEB8772}" dt="2026-06-14T17:03:41.937" v="14130" actId="20577"/>
        <pc:sldMkLst>
          <pc:docMk/>
          <pc:sldMk cId="4281849581" sldId="270"/>
        </pc:sldMkLst>
        <pc:spChg chg="mod">
          <ac:chgData name="Eman Aref Mohammed Al-Haidari (2504709)" userId="de17661b-c660-4473-a32b-ddb010edeea8" providerId="ADAL" clId="{180853B5-1C61-4899-99F1-E9CA3BEB8772}" dt="2026-06-14T16:56:40.949" v="13658" actId="20577"/>
          <ac:spMkLst>
            <pc:docMk/>
            <pc:sldMk cId="4281849581" sldId="270"/>
            <ac:spMk id="2" creationId="{AFAAC849-C326-0AED-6118-2DF0570288DC}"/>
          </ac:spMkLst>
        </pc:spChg>
        <pc:spChg chg="mod">
          <ac:chgData name="Eman Aref Mohammed Al-Haidari (2504709)" userId="de17661b-c660-4473-a32b-ddb010edeea8" providerId="ADAL" clId="{180853B5-1C61-4899-99F1-E9CA3BEB8772}" dt="2026-06-14T17:03:41.937" v="14130" actId="20577"/>
          <ac:spMkLst>
            <pc:docMk/>
            <pc:sldMk cId="4281849581" sldId="270"/>
            <ac:spMk id="3" creationId="{19DB5F45-734A-F09C-DD46-A9175FC4FB8A}"/>
          </ac:spMkLst>
        </pc:spChg>
      </pc:sldChg>
      <pc:sldChg chg="modSp new mod">
        <pc:chgData name="Eman Aref Mohammed Al-Haidari (2504709)" userId="de17661b-c660-4473-a32b-ddb010edeea8" providerId="ADAL" clId="{180853B5-1C61-4899-99F1-E9CA3BEB8772}" dt="2026-06-14T17:10:37.964" v="14448" actId="27636"/>
        <pc:sldMkLst>
          <pc:docMk/>
          <pc:sldMk cId="2256026589" sldId="271"/>
        </pc:sldMkLst>
        <pc:spChg chg="mod">
          <ac:chgData name="Eman Aref Mohammed Al-Haidari (2504709)" userId="de17661b-c660-4473-a32b-ddb010edeea8" providerId="ADAL" clId="{180853B5-1C61-4899-99F1-E9CA3BEB8772}" dt="2026-06-14T17:04:44.482" v="14176" actId="20577"/>
          <ac:spMkLst>
            <pc:docMk/>
            <pc:sldMk cId="2256026589" sldId="271"/>
            <ac:spMk id="2" creationId="{74056D82-6456-2801-5F2F-8A53E9535F45}"/>
          </ac:spMkLst>
        </pc:spChg>
        <pc:spChg chg="mod">
          <ac:chgData name="Eman Aref Mohammed Al-Haidari (2504709)" userId="de17661b-c660-4473-a32b-ddb010edeea8" providerId="ADAL" clId="{180853B5-1C61-4899-99F1-E9CA3BEB8772}" dt="2026-06-14T17:10:37.964" v="14448" actId="27636"/>
          <ac:spMkLst>
            <pc:docMk/>
            <pc:sldMk cId="2256026589" sldId="271"/>
            <ac:spMk id="3" creationId="{42FEB9C0-4742-8AE4-8F54-9CF01296C93E}"/>
          </ac:spMkLst>
        </pc:spChg>
      </pc:sldChg>
      <pc:sldChg chg="modSp new mod">
        <pc:chgData name="Eman Aref Mohammed Al-Haidari (2504709)" userId="de17661b-c660-4473-a32b-ddb010edeea8" providerId="ADAL" clId="{180853B5-1C61-4899-99F1-E9CA3BEB8772}" dt="2026-06-14T17:16:18.175" v="14703" actId="20577"/>
        <pc:sldMkLst>
          <pc:docMk/>
          <pc:sldMk cId="2493962247" sldId="272"/>
        </pc:sldMkLst>
        <pc:spChg chg="mod">
          <ac:chgData name="Eman Aref Mohammed Al-Haidari (2504709)" userId="de17661b-c660-4473-a32b-ddb010edeea8" providerId="ADAL" clId="{180853B5-1C61-4899-99F1-E9CA3BEB8772}" dt="2026-06-14T17:11:22.105" v="14461" actId="5793"/>
          <ac:spMkLst>
            <pc:docMk/>
            <pc:sldMk cId="2493962247" sldId="272"/>
            <ac:spMk id="2" creationId="{CF018ABD-33DB-D668-53F6-D8E46D7E94A8}"/>
          </ac:spMkLst>
        </pc:spChg>
        <pc:spChg chg="mod">
          <ac:chgData name="Eman Aref Mohammed Al-Haidari (2504709)" userId="de17661b-c660-4473-a32b-ddb010edeea8" providerId="ADAL" clId="{180853B5-1C61-4899-99F1-E9CA3BEB8772}" dt="2026-06-14T17:16:18.175" v="14703" actId="20577"/>
          <ac:spMkLst>
            <pc:docMk/>
            <pc:sldMk cId="2493962247" sldId="272"/>
            <ac:spMk id="3" creationId="{C51679D0-7EE2-DA02-65C6-2362220A055D}"/>
          </ac:spMkLst>
        </pc:spChg>
      </pc:sldChg>
      <pc:sldChg chg="modSp new del mod">
        <pc:chgData name="Eman Aref Mohammed Al-Haidari (2504709)" userId="de17661b-c660-4473-a32b-ddb010edeea8" providerId="ADAL" clId="{180853B5-1C61-4899-99F1-E9CA3BEB8772}" dt="2026-06-14T17:34:19.109" v="15141" actId="2696"/>
        <pc:sldMkLst>
          <pc:docMk/>
          <pc:sldMk cId="4185753391" sldId="273"/>
        </pc:sldMkLst>
        <pc:spChg chg="mod">
          <ac:chgData name="Eman Aref Mohammed Al-Haidari (2504709)" userId="de17661b-c660-4473-a32b-ddb010edeea8" providerId="ADAL" clId="{180853B5-1C61-4899-99F1-E9CA3BEB8772}" dt="2026-06-14T17:24:18.024" v="14734" actId="20577"/>
          <ac:spMkLst>
            <pc:docMk/>
            <pc:sldMk cId="4185753391" sldId="273"/>
            <ac:spMk id="2" creationId="{2EAF7615-40AA-C39B-27D7-0EFBE52A11D6}"/>
          </ac:spMkLst>
        </pc:spChg>
        <pc:spChg chg="mod">
          <ac:chgData name="Eman Aref Mohammed Al-Haidari (2504709)" userId="de17661b-c660-4473-a32b-ddb010edeea8" providerId="ADAL" clId="{180853B5-1C61-4899-99F1-E9CA3BEB8772}" dt="2026-06-14T17:25:17.397" v="14737" actId="20577"/>
          <ac:spMkLst>
            <pc:docMk/>
            <pc:sldMk cId="4185753391" sldId="273"/>
            <ac:spMk id="3" creationId="{AFF20EAB-5970-97F2-A1D3-1B21B599ACB4}"/>
          </ac:spMkLst>
        </pc:spChg>
      </pc:sldChg>
      <pc:sldChg chg="modSp new mod">
        <pc:chgData name="Eman Aref Mohammed Al-Haidari (2504709)" userId="de17661b-c660-4473-a32b-ddb010edeea8" providerId="ADAL" clId="{180853B5-1C61-4899-99F1-E9CA3BEB8772}" dt="2026-06-14T17:34:08.465" v="15140" actId="20577"/>
        <pc:sldMkLst>
          <pc:docMk/>
          <pc:sldMk cId="2950025713" sldId="274"/>
        </pc:sldMkLst>
        <pc:spChg chg="mod">
          <ac:chgData name="Eman Aref Mohammed Al-Haidari (2504709)" userId="de17661b-c660-4473-a32b-ddb010edeea8" providerId="ADAL" clId="{180853B5-1C61-4899-99F1-E9CA3BEB8772}" dt="2026-06-14T17:34:08.465" v="15140" actId="20577"/>
          <ac:spMkLst>
            <pc:docMk/>
            <pc:sldMk cId="2950025713" sldId="274"/>
            <ac:spMk id="2" creationId="{0E9CF2B3-934A-4072-981E-E4DD43CB9949}"/>
          </ac:spMkLst>
        </pc:spChg>
        <pc:spChg chg="mod">
          <ac:chgData name="Eman Aref Mohammed Al-Haidari (2504709)" userId="de17661b-c660-4473-a32b-ddb010edeea8" providerId="ADAL" clId="{180853B5-1C61-4899-99F1-E9CA3BEB8772}" dt="2026-06-14T17:32:52.803" v="15069" actId="20577"/>
          <ac:spMkLst>
            <pc:docMk/>
            <pc:sldMk cId="2950025713" sldId="274"/>
            <ac:spMk id="3" creationId="{3E786492-1472-7C75-438A-B16D23391EC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EABA3-113A-7DF2-C47C-8C063B686CB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FE98EE6-6034-3462-7A65-36E99759594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1DAF34B-1E0F-69E9-18B1-921FFD124344}"/>
              </a:ext>
            </a:extLst>
          </p:cNvPr>
          <p:cNvSpPr>
            <a:spLocks noGrp="1"/>
          </p:cNvSpPr>
          <p:nvPr>
            <p:ph type="dt" sz="half" idx="10"/>
          </p:nvPr>
        </p:nvSpPr>
        <p:spPr/>
        <p:txBody>
          <a:bodyPr/>
          <a:lstStyle/>
          <a:p>
            <a:fld id="{05389B4C-A99B-9544-A9B6-E74357ACA8A6}" type="datetimeFigureOut">
              <a:rPr lang="en-US" smtClean="0"/>
              <a:t>6/14/26</a:t>
            </a:fld>
            <a:endParaRPr lang="en-US"/>
          </a:p>
        </p:txBody>
      </p:sp>
      <p:sp>
        <p:nvSpPr>
          <p:cNvPr id="5" name="Footer Placeholder 4">
            <a:extLst>
              <a:ext uri="{FF2B5EF4-FFF2-40B4-BE49-F238E27FC236}">
                <a16:creationId xmlns:a16="http://schemas.microsoft.com/office/drawing/2014/main" id="{AE8B1CE6-9307-D3CC-CC02-164BB618A1E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2F3A73-C8B5-58D5-BB2C-B528C8F534C0}"/>
              </a:ext>
            </a:extLst>
          </p:cNvPr>
          <p:cNvSpPr>
            <a:spLocks noGrp="1"/>
          </p:cNvSpPr>
          <p:nvPr>
            <p:ph type="sldNum" sz="quarter" idx="12"/>
          </p:nvPr>
        </p:nvSpPr>
        <p:spPr/>
        <p:txBody>
          <a:bodyPr/>
          <a:lstStyle/>
          <a:p>
            <a:fld id="{9A573E8A-73CE-9941-A307-26F887AD45E4}" type="slidenum">
              <a:rPr lang="en-US" smtClean="0"/>
              <a:t>‹#›</a:t>
            </a:fld>
            <a:endParaRPr lang="en-US"/>
          </a:p>
        </p:txBody>
      </p:sp>
    </p:spTree>
    <p:extLst>
      <p:ext uri="{BB962C8B-B14F-4D97-AF65-F5344CB8AC3E}">
        <p14:creationId xmlns:p14="http://schemas.microsoft.com/office/powerpoint/2010/main" val="39260735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360EF-55CC-1950-8AB9-835975B8A8D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BB52022-86D0-F6F0-B064-A247F41E84D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276C979-26A2-9985-3E12-A6FCED7AEC2E}"/>
              </a:ext>
            </a:extLst>
          </p:cNvPr>
          <p:cNvSpPr>
            <a:spLocks noGrp="1"/>
          </p:cNvSpPr>
          <p:nvPr>
            <p:ph type="dt" sz="half" idx="10"/>
          </p:nvPr>
        </p:nvSpPr>
        <p:spPr/>
        <p:txBody>
          <a:bodyPr/>
          <a:lstStyle/>
          <a:p>
            <a:fld id="{05389B4C-A99B-9544-A9B6-E74357ACA8A6}" type="datetimeFigureOut">
              <a:rPr lang="en-US" smtClean="0"/>
              <a:t>6/14/26</a:t>
            </a:fld>
            <a:endParaRPr lang="en-US"/>
          </a:p>
        </p:txBody>
      </p:sp>
      <p:sp>
        <p:nvSpPr>
          <p:cNvPr id="5" name="Footer Placeholder 4">
            <a:extLst>
              <a:ext uri="{FF2B5EF4-FFF2-40B4-BE49-F238E27FC236}">
                <a16:creationId xmlns:a16="http://schemas.microsoft.com/office/drawing/2014/main" id="{BD9F05CB-0C20-3F87-F94C-F041F79702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C2DF24-9E9D-4AA1-225A-2683F4D3E9FD}"/>
              </a:ext>
            </a:extLst>
          </p:cNvPr>
          <p:cNvSpPr>
            <a:spLocks noGrp="1"/>
          </p:cNvSpPr>
          <p:nvPr>
            <p:ph type="sldNum" sz="quarter" idx="12"/>
          </p:nvPr>
        </p:nvSpPr>
        <p:spPr/>
        <p:txBody>
          <a:bodyPr/>
          <a:lstStyle/>
          <a:p>
            <a:fld id="{9A573E8A-73CE-9941-A307-26F887AD45E4}" type="slidenum">
              <a:rPr lang="en-US" smtClean="0"/>
              <a:t>‹#›</a:t>
            </a:fld>
            <a:endParaRPr lang="en-US"/>
          </a:p>
        </p:txBody>
      </p:sp>
    </p:spTree>
    <p:extLst>
      <p:ext uri="{BB962C8B-B14F-4D97-AF65-F5344CB8AC3E}">
        <p14:creationId xmlns:p14="http://schemas.microsoft.com/office/powerpoint/2010/main" val="10350419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0F098-F472-D5D2-58F8-16D35AEF18B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0143498-821D-2DB3-60F3-8074772A226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6F51E10-C8CF-5620-F5E5-AEA35422E504}"/>
              </a:ext>
            </a:extLst>
          </p:cNvPr>
          <p:cNvSpPr>
            <a:spLocks noGrp="1"/>
          </p:cNvSpPr>
          <p:nvPr>
            <p:ph type="dt" sz="half" idx="10"/>
          </p:nvPr>
        </p:nvSpPr>
        <p:spPr/>
        <p:txBody>
          <a:bodyPr/>
          <a:lstStyle/>
          <a:p>
            <a:fld id="{05389B4C-A99B-9544-A9B6-E74357ACA8A6}" type="datetimeFigureOut">
              <a:rPr lang="en-US" smtClean="0"/>
              <a:t>6/14/26</a:t>
            </a:fld>
            <a:endParaRPr lang="en-US"/>
          </a:p>
        </p:txBody>
      </p:sp>
      <p:sp>
        <p:nvSpPr>
          <p:cNvPr id="5" name="Footer Placeholder 4">
            <a:extLst>
              <a:ext uri="{FF2B5EF4-FFF2-40B4-BE49-F238E27FC236}">
                <a16:creationId xmlns:a16="http://schemas.microsoft.com/office/drawing/2014/main" id="{F67DE93E-4562-EBEC-DF7E-733D9FFC0F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5BC1F8-D83A-8C1D-1091-2107B98B18DF}"/>
              </a:ext>
            </a:extLst>
          </p:cNvPr>
          <p:cNvSpPr>
            <a:spLocks noGrp="1"/>
          </p:cNvSpPr>
          <p:nvPr>
            <p:ph type="sldNum" sz="quarter" idx="12"/>
          </p:nvPr>
        </p:nvSpPr>
        <p:spPr/>
        <p:txBody>
          <a:bodyPr/>
          <a:lstStyle/>
          <a:p>
            <a:fld id="{9A573E8A-73CE-9941-A307-26F887AD45E4}" type="slidenum">
              <a:rPr lang="en-US" smtClean="0"/>
              <a:t>‹#›</a:t>
            </a:fld>
            <a:endParaRPr lang="en-US"/>
          </a:p>
        </p:txBody>
      </p:sp>
    </p:spTree>
    <p:extLst>
      <p:ext uri="{BB962C8B-B14F-4D97-AF65-F5344CB8AC3E}">
        <p14:creationId xmlns:p14="http://schemas.microsoft.com/office/powerpoint/2010/main" val="42499957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F37C8-9EAA-2AD8-ABAA-16D791EE174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C2F9CF5-B5F1-6DBF-E297-76646A7A9AB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950ADF1-5A74-8752-C01D-584B4A9730E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7FBB419-F317-CBDE-3D85-8D7DF3F92AE7}"/>
              </a:ext>
            </a:extLst>
          </p:cNvPr>
          <p:cNvSpPr>
            <a:spLocks noGrp="1"/>
          </p:cNvSpPr>
          <p:nvPr>
            <p:ph type="dt" sz="half" idx="10"/>
          </p:nvPr>
        </p:nvSpPr>
        <p:spPr/>
        <p:txBody>
          <a:bodyPr/>
          <a:lstStyle/>
          <a:p>
            <a:fld id="{05389B4C-A99B-9544-A9B6-E74357ACA8A6}" type="datetimeFigureOut">
              <a:rPr lang="en-US" smtClean="0"/>
              <a:t>6/14/26</a:t>
            </a:fld>
            <a:endParaRPr lang="en-US"/>
          </a:p>
        </p:txBody>
      </p:sp>
      <p:sp>
        <p:nvSpPr>
          <p:cNvPr id="6" name="Footer Placeholder 5">
            <a:extLst>
              <a:ext uri="{FF2B5EF4-FFF2-40B4-BE49-F238E27FC236}">
                <a16:creationId xmlns:a16="http://schemas.microsoft.com/office/drawing/2014/main" id="{5A686E9F-0C8A-4C08-A098-107D641CD7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C3D5EC0-5B7A-60E6-F43A-F38457D48CD0}"/>
              </a:ext>
            </a:extLst>
          </p:cNvPr>
          <p:cNvSpPr>
            <a:spLocks noGrp="1"/>
          </p:cNvSpPr>
          <p:nvPr>
            <p:ph type="sldNum" sz="quarter" idx="12"/>
          </p:nvPr>
        </p:nvSpPr>
        <p:spPr/>
        <p:txBody>
          <a:bodyPr/>
          <a:lstStyle/>
          <a:p>
            <a:fld id="{9A573E8A-73CE-9941-A307-26F887AD45E4}" type="slidenum">
              <a:rPr lang="en-US" smtClean="0"/>
              <a:t>‹#›</a:t>
            </a:fld>
            <a:endParaRPr lang="en-US"/>
          </a:p>
        </p:txBody>
      </p:sp>
    </p:spTree>
    <p:extLst>
      <p:ext uri="{BB962C8B-B14F-4D97-AF65-F5344CB8AC3E}">
        <p14:creationId xmlns:p14="http://schemas.microsoft.com/office/powerpoint/2010/main" val="16007012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51529-CCA8-F38B-D698-D0537B3838F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86B251B-BAA6-5678-9472-1DC9C399F15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1CE1330-5276-E4CE-8A27-05E26006E25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BFFA0EA-1566-9541-1D04-98106229476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718BB1A-3FFE-DA86-E207-3C8AD7C7B6D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AE6CBFD-AD0F-ACA5-FE53-0907791C6F7B}"/>
              </a:ext>
            </a:extLst>
          </p:cNvPr>
          <p:cNvSpPr>
            <a:spLocks noGrp="1"/>
          </p:cNvSpPr>
          <p:nvPr>
            <p:ph type="dt" sz="half" idx="10"/>
          </p:nvPr>
        </p:nvSpPr>
        <p:spPr/>
        <p:txBody>
          <a:bodyPr/>
          <a:lstStyle/>
          <a:p>
            <a:fld id="{05389B4C-A99B-9544-A9B6-E74357ACA8A6}" type="datetimeFigureOut">
              <a:rPr lang="en-US" smtClean="0"/>
              <a:t>6/14/26</a:t>
            </a:fld>
            <a:endParaRPr lang="en-US"/>
          </a:p>
        </p:txBody>
      </p:sp>
      <p:sp>
        <p:nvSpPr>
          <p:cNvPr id="8" name="Footer Placeholder 7">
            <a:extLst>
              <a:ext uri="{FF2B5EF4-FFF2-40B4-BE49-F238E27FC236}">
                <a16:creationId xmlns:a16="http://schemas.microsoft.com/office/drawing/2014/main" id="{12A8D002-EC21-EDAC-CFBC-D6160E86308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7FF9C7A-F5D2-9587-3D58-3B87A5159A07}"/>
              </a:ext>
            </a:extLst>
          </p:cNvPr>
          <p:cNvSpPr>
            <a:spLocks noGrp="1"/>
          </p:cNvSpPr>
          <p:nvPr>
            <p:ph type="sldNum" sz="quarter" idx="12"/>
          </p:nvPr>
        </p:nvSpPr>
        <p:spPr/>
        <p:txBody>
          <a:bodyPr/>
          <a:lstStyle/>
          <a:p>
            <a:fld id="{9A573E8A-73CE-9941-A307-26F887AD45E4}" type="slidenum">
              <a:rPr lang="en-US" smtClean="0"/>
              <a:t>‹#›</a:t>
            </a:fld>
            <a:endParaRPr lang="en-US"/>
          </a:p>
        </p:txBody>
      </p:sp>
    </p:spTree>
    <p:extLst>
      <p:ext uri="{BB962C8B-B14F-4D97-AF65-F5344CB8AC3E}">
        <p14:creationId xmlns:p14="http://schemas.microsoft.com/office/powerpoint/2010/main" val="20968882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CA653-B3B8-31DA-DD49-D4850D41900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9ECB34DF-0603-F075-6DB5-9A04E57219E1}"/>
              </a:ext>
            </a:extLst>
          </p:cNvPr>
          <p:cNvSpPr>
            <a:spLocks noGrp="1"/>
          </p:cNvSpPr>
          <p:nvPr>
            <p:ph type="dt" sz="half" idx="10"/>
          </p:nvPr>
        </p:nvSpPr>
        <p:spPr/>
        <p:txBody>
          <a:bodyPr/>
          <a:lstStyle/>
          <a:p>
            <a:fld id="{05389B4C-A99B-9544-A9B6-E74357ACA8A6}" type="datetimeFigureOut">
              <a:rPr lang="en-US" smtClean="0"/>
              <a:t>6/14/26</a:t>
            </a:fld>
            <a:endParaRPr lang="en-US"/>
          </a:p>
        </p:txBody>
      </p:sp>
      <p:sp>
        <p:nvSpPr>
          <p:cNvPr id="4" name="Footer Placeholder 3">
            <a:extLst>
              <a:ext uri="{FF2B5EF4-FFF2-40B4-BE49-F238E27FC236}">
                <a16:creationId xmlns:a16="http://schemas.microsoft.com/office/drawing/2014/main" id="{9903166C-EEB7-723C-AC9C-BFE9CDD5C1F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BAF0F40-085E-970F-42FF-A83BCB3D1485}"/>
              </a:ext>
            </a:extLst>
          </p:cNvPr>
          <p:cNvSpPr>
            <a:spLocks noGrp="1"/>
          </p:cNvSpPr>
          <p:nvPr>
            <p:ph type="sldNum" sz="quarter" idx="12"/>
          </p:nvPr>
        </p:nvSpPr>
        <p:spPr/>
        <p:txBody>
          <a:bodyPr/>
          <a:lstStyle/>
          <a:p>
            <a:fld id="{9A573E8A-73CE-9941-A307-26F887AD45E4}" type="slidenum">
              <a:rPr lang="en-US" smtClean="0"/>
              <a:t>‹#›</a:t>
            </a:fld>
            <a:endParaRPr lang="en-US"/>
          </a:p>
        </p:txBody>
      </p:sp>
    </p:spTree>
    <p:extLst>
      <p:ext uri="{BB962C8B-B14F-4D97-AF65-F5344CB8AC3E}">
        <p14:creationId xmlns:p14="http://schemas.microsoft.com/office/powerpoint/2010/main" val="39821523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335F2AD-1EDA-3176-7490-42F7567C02F6}"/>
              </a:ext>
            </a:extLst>
          </p:cNvPr>
          <p:cNvSpPr>
            <a:spLocks noGrp="1"/>
          </p:cNvSpPr>
          <p:nvPr>
            <p:ph type="dt" sz="half" idx="10"/>
          </p:nvPr>
        </p:nvSpPr>
        <p:spPr/>
        <p:txBody>
          <a:bodyPr/>
          <a:lstStyle/>
          <a:p>
            <a:fld id="{05389B4C-A99B-9544-A9B6-E74357ACA8A6}" type="datetimeFigureOut">
              <a:rPr lang="en-US" smtClean="0"/>
              <a:t>6/14/26</a:t>
            </a:fld>
            <a:endParaRPr lang="en-US"/>
          </a:p>
        </p:txBody>
      </p:sp>
      <p:sp>
        <p:nvSpPr>
          <p:cNvPr id="3" name="Footer Placeholder 2">
            <a:extLst>
              <a:ext uri="{FF2B5EF4-FFF2-40B4-BE49-F238E27FC236}">
                <a16:creationId xmlns:a16="http://schemas.microsoft.com/office/drawing/2014/main" id="{D14A26DE-16BA-522C-898B-9FCE7C819F6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857FF23-CD66-0486-CF80-793C886420AD}"/>
              </a:ext>
            </a:extLst>
          </p:cNvPr>
          <p:cNvSpPr>
            <a:spLocks noGrp="1"/>
          </p:cNvSpPr>
          <p:nvPr>
            <p:ph type="sldNum" sz="quarter" idx="12"/>
          </p:nvPr>
        </p:nvSpPr>
        <p:spPr/>
        <p:txBody>
          <a:bodyPr/>
          <a:lstStyle/>
          <a:p>
            <a:fld id="{9A573E8A-73CE-9941-A307-26F887AD45E4}" type="slidenum">
              <a:rPr lang="en-US" smtClean="0"/>
              <a:t>‹#›</a:t>
            </a:fld>
            <a:endParaRPr lang="en-US"/>
          </a:p>
        </p:txBody>
      </p:sp>
    </p:spTree>
    <p:extLst>
      <p:ext uri="{BB962C8B-B14F-4D97-AF65-F5344CB8AC3E}">
        <p14:creationId xmlns:p14="http://schemas.microsoft.com/office/powerpoint/2010/main" val="6022276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DD479-8389-6E52-EECA-F7A181169FC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74E9376-FF1A-EEF1-ACF5-BBA2D193776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BB365D7-4558-797A-7823-ADBC25B45F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1FC209F-3F44-C49F-D668-DD09174F41FA}"/>
              </a:ext>
            </a:extLst>
          </p:cNvPr>
          <p:cNvSpPr>
            <a:spLocks noGrp="1"/>
          </p:cNvSpPr>
          <p:nvPr>
            <p:ph type="dt" sz="half" idx="10"/>
          </p:nvPr>
        </p:nvSpPr>
        <p:spPr/>
        <p:txBody>
          <a:bodyPr/>
          <a:lstStyle/>
          <a:p>
            <a:fld id="{05389B4C-A99B-9544-A9B6-E74357ACA8A6}" type="datetimeFigureOut">
              <a:rPr lang="en-US" smtClean="0"/>
              <a:t>6/14/26</a:t>
            </a:fld>
            <a:endParaRPr lang="en-US"/>
          </a:p>
        </p:txBody>
      </p:sp>
      <p:sp>
        <p:nvSpPr>
          <p:cNvPr id="6" name="Footer Placeholder 5">
            <a:extLst>
              <a:ext uri="{FF2B5EF4-FFF2-40B4-BE49-F238E27FC236}">
                <a16:creationId xmlns:a16="http://schemas.microsoft.com/office/drawing/2014/main" id="{78AC945A-8754-FE95-7875-9AE7D3BC03D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6048731-4244-8E87-D2DB-2866C9E36974}"/>
              </a:ext>
            </a:extLst>
          </p:cNvPr>
          <p:cNvSpPr>
            <a:spLocks noGrp="1"/>
          </p:cNvSpPr>
          <p:nvPr>
            <p:ph type="sldNum" sz="quarter" idx="12"/>
          </p:nvPr>
        </p:nvSpPr>
        <p:spPr/>
        <p:txBody>
          <a:bodyPr/>
          <a:lstStyle/>
          <a:p>
            <a:fld id="{9A573E8A-73CE-9941-A307-26F887AD45E4}" type="slidenum">
              <a:rPr lang="en-US" smtClean="0"/>
              <a:t>‹#›</a:t>
            </a:fld>
            <a:endParaRPr lang="en-US"/>
          </a:p>
        </p:txBody>
      </p:sp>
    </p:spTree>
    <p:extLst>
      <p:ext uri="{BB962C8B-B14F-4D97-AF65-F5344CB8AC3E}">
        <p14:creationId xmlns:p14="http://schemas.microsoft.com/office/powerpoint/2010/main" val="33331462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74E15-A8D3-4EA5-DC58-8CEACBF5F34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4E30D80-07CA-E498-50C1-06C458DA0C9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49A56F0-BA9F-04D7-0292-13C9951F47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01DD7AE-B168-CA11-75FC-59B107B43040}"/>
              </a:ext>
            </a:extLst>
          </p:cNvPr>
          <p:cNvSpPr>
            <a:spLocks noGrp="1"/>
          </p:cNvSpPr>
          <p:nvPr>
            <p:ph type="dt" sz="half" idx="10"/>
          </p:nvPr>
        </p:nvSpPr>
        <p:spPr/>
        <p:txBody>
          <a:bodyPr/>
          <a:lstStyle/>
          <a:p>
            <a:fld id="{05389B4C-A99B-9544-A9B6-E74357ACA8A6}" type="datetimeFigureOut">
              <a:rPr lang="en-US" smtClean="0"/>
              <a:t>6/14/26</a:t>
            </a:fld>
            <a:endParaRPr lang="en-US"/>
          </a:p>
        </p:txBody>
      </p:sp>
      <p:sp>
        <p:nvSpPr>
          <p:cNvPr id="6" name="Footer Placeholder 5">
            <a:extLst>
              <a:ext uri="{FF2B5EF4-FFF2-40B4-BE49-F238E27FC236}">
                <a16:creationId xmlns:a16="http://schemas.microsoft.com/office/drawing/2014/main" id="{EBC371BC-A7FE-E3A5-149E-349D2FE2947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1B7B548-539C-076D-3A48-97C92532CB0F}"/>
              </a:ext>
            </a:extLst>
          </p:cNvPr>
          <p:cNvSpPr>
            <a:spLocks noGrp="1"/>
          </p:cNvSpPr>
          <p:nvPr>
            <p:ph type="sldNum" sz="quarter" idx="12"/>
          </p:nvPr>
        </p:nvSpPr>
        <p:spPr/>
        <p:txBody>
          <a:bodyPr/>
          <a:lstStyle/>
          <a:p>
            <a:fld id="{9A573E8A-73CE-9941-A307-26F887AD45E4}" type="slidenum">
              <a:rPr lang="en-US" smtClean="0"/>
              <a:t>‹#›</a:t>
            </a:fld>
            <a:endParaRPr lang="en-US"/>
          </a:p>
        </p:txBody>
      </p:sp>
    </p:spTree>
    <p:extLst>
      <p:ext uri="{BB962C8B-B14F-4D97-AF65-F5344CB8AC3E}">
        <p14:creationId xmlns:p14="http://schemas.microsoft.com/office/powerpoint/2010/main" val="4533995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F28A9-3F66-1945-258C-6A9DD6CBC30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D048E45-1430-4688-2DC7-7E40ADDA4C8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A62F24-E763-46B2-A3F1-738CF1E4BB6F}"/>
              </a:ext>
            </a:extLst>
          </p:cNvPr>
          <p:cNvSpPr>
            <a:spLocks noGrp="1"/>
          </p:cNvSpPr>
          <p:nvPr>
            <p:ph type="dt" sz="half" idx="10"/>
          </p:nvPr>
        </p:nvSpPr>
        <p:spPr/>
        <p:txBody>
          <a:bodyPr/>
          <a:lstStyle/>
          <a:p>
            <a:fld id="{05389B4C-A99B-9544-A9B6-E74357ACA8A6}" type="datetimeFigureOut">
              <a:rPr lang="en-US" smtClean="0"/>
              <a:t>6/14/26</a:t>
            </a:fld>
            <a:endParaRPr lang="en-US"/>
          </a:p>
        </p:txBody>
      </p:sp>
      <p:sp>
        <p:nvSpPr>
          <p:cNvPr id="5" name="Footer Placeholder 4">
            <a:extLst>
              <a:ext uri="{FF2B5EF4-FFF2-40B4-BE49-F238E27FC236}">
                <a16:creationId xmlns:a16="http://schemas.microsoft.com/office/drawing/2014/main" id="{8B139CEC-67F6-56D5-974B-A6BDEE09C1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1EA8F0-37D5-7DF6-D1E9-2216A7670F21}"/>
              </a:ext>
            </a:extLst>
          </p:cNvPr>
          <p:cNvSpPr>
            <a:spLocks noGrp="1"/>
          </p:cNvSpPr>
          <p:nvPr>
            <p:ph type="sldNum" sz="quarter" idx="12"/>
          </p:nvPr>
        </p:nvSpPr>
        <p:spPr/>
        <p:txBody>
          <a:bodyPr/>
          <a:lstStyle/>
          <a:p>
            <a:fld id="{9A573E8A-73CE-9941-A307-26F887AD45E4}" type="slidenum">
              <a:rPr lang="en-US" smtClean="0"/>
              <a:t>‹#›</a:t>
            </a:fld>
            <a:endParaRPr lang="en-US"/>
          </a:p>
        </p:txBody>
      </p:sp>
    </p:spTree>
    <p:extLst>
      <p:ext uri="{BB962C8B-B14F-4D97-AF65-F5344CB8AC3E}">
        <p14:creationId xmlns:p14="http://schemas.microsoft.com/office/powerpoint/2010/main" val="4821373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D38B843-FF74-904B-551B-239A83996B1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246802C-9BB0-A801-DB91-96C97300769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C0AB201-FECD-8A4D-F9CA-8AA9218AF508}"/>
              </a:ext>
            </a:extLst>
          </p:cNvPr>
          <p:cNvSpPr>
            <a:spLocks noGrp="1"/>
          </p:cNvSpPr>
          <p:nvPr>
            <p:ph type="dt" sz="half" idx="10"/>
          </p:nvPr>
        </p:nvSpPr>
        <p:spPr/>
        <p:txBody>
          <a:bodyPr/>
          <a:lstStyle/>
          <a:p>
            <a:fld id="{05389B4C-A99B-9544-A9B6-E74357ACA8A6}" type="datetimeFigureOut">
              <a:rPr lang="en-US" smtClean="0"/>
              <a:t>6/14/26</a:t>
            </a:fld>
            <a:endParaRPr lang="en-US"/>
          </a:p>
        </p:txBody>
      </p:sp>
      <p:sp>
        <p:nvSpPr>
          <p:cNvPr id="5" name="Footer Placeholder 4">
            <a:extLst>
              <a:ext uri="{FF2B5EF4-FFF2-40B4-BE49-F238E27FC236}">
                <a16:creationId xmlns:a16="http://schemas.microsoft.com/office/drawing/2014/main" id="{8C66C4B5-FBB7-9494-FA28-E09247DFAD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4A4E1EA-3C6A-170F-31F7-F46A8A855337}"/>
              </a:ext>
            </a:extLst>
          </p:cNvPr>
          <p:cNvSpPr>
            <a:spLocks noGrp="1"/>
          </p:cNvSpPr>
          <p:nvPr>
            <p:ph type="sldNum" sz="quarter" idx="12"/>
          </p:nvPr>
        </p:nvSpPr>
        <p:spPr/>
        <p:txBody>
          <a:bodyPr/>
          <a:lstStyle/>
          <a:p>
            <a:fld id="{9A573E8A-73CE-9941-A307-26F887AD45E4}" type="slidenum">
              <a:rPr lang="en-US" smtClean="0"/>
              <a:t>‹#›</a:t>
            </a:fld>
            <a:endParaRPr lang="en-US"/>
          </a:p>
        </p:txBody>
      </p:sp>
    </p:spTree>
    <p:extLst>
      <p:ext uri="{BB962C8B-B14F-4D97-AF65-F5344CB8AC3E}">
        <p14:creationId xmlns:p14="http://schemas.microsoft.com/office/powerpoint/2010/main" val="15414605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34CE810-29FA-2B89-F791-5C4A22D0837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EB84485-75A0-292B-07C3-E55FE1A28A4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13423C5-FB7A-7F33-E590-409CE8F94E3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5389B4C-A99B-9544-A9B6-E74357ACA8A6}" type="datetimeFigureOut">
              <a:rPr lang="en-US" smtClean="0"/>
              <a:t>6/14/26</a:t>
            </a:fld>
            <a:endParaRPr lang="en-US"/>
          </a:p>
        </p:txBody>
      </p:sp>
      <p:sp>
        <p:nvSpPr>
          <p:cNvPr id="5" name="Footer Placeholder 4">
            <a:extLst>
              <a:ext uri="{FF2B5EF4-FFF2-40B4-BE49-F238E27FC236}">
                <a16:creationId xmlns:a16="http://schemas.microsoft.com/office/drawing/2014/main" id="{2E792B39-5F16-BB15-235C-CA60D1B0A1A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A7D78B15-6229-C5B0-8863-4AD82EF6FDC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A573E8A-73CE-9941-A307-26F887AD45E4}" type="slidenum">
              <a:rPr lang="en-US" smtClean="0"/>
              <a:t>‹#›</a:t>
            </a:fld>
            <a:endParaRPr lang="en-US"/>
          </a:p>
        </p:txBody>
      </p:sp>
    </p:spTree>
    <p:extLst>
      <p:ext uri="{BB962C8B-B14F-4D97-AF65-F5344CB8AC3E}">
        <p14:creationId xmlns:p14="http://schemas.microsoft.com/office/powerpoint/2010/main" val="11473641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9749C-A9F8-BF07-0B1E-BBE1E47B4F90}"/>
              </a:ext>
            </a:extLst>
          </p:cNvPr>
          <p:cNvSpPr>
            <a:spLocks noGrp="1"/>
          </p:cNvSpPr>
          <p:nvPr>
            <p:ph type="ctrTitle"/>
          </p:nvPr>
        </p:nvSpPr>
        <p:spPr/>
        <p:txBody>
          <a:bodyPr>
            <a:normAutofit fontScale="90000"/>
          </a:bodyPr>
          <a:lstStyle/>
          <a:p>
            <a:r>
              <a:rPr lang="en-GB" dirty="0"/>
              <a:t>Understanding Issac’s development through </a:t>
            </a:r>
            <a:r>
              <a:rPr lang="en-GB" dirty="0" err="1"/>
              <a:t>Bowlby’s</a:t>
            </a:r>
            <a:r>
              <a:rPr lang="en-GB" dirty="0"/>
              <a:t> attachment theory </a:t>
            </a:r>
            <a:endParaRPr lang="en-US" dirty="0"/>
          </a:p>
        </p:txBody>
      </p:sp>
      <p:sp>
        <p:nvSpPr>
          <p:cNvPr id="3" name="Subtitle 2">
            <a:extLst>
              <a:ext uri="{FF2B5EF4-FFF2-40B4-BE49-F238E27FC236}">
                <a16:creationId xmlns:a16="http://schemas.microsoft.com/office/drawing/2014/main" id="{296BA428-FB5F-E408-B115-FB0B3FD63D40}"/>
              </a:ext>
            </a:extLst>
          </p:cNvPr>
          <p:cNvSpPr>
            <a:spLocks noGrp="1"/>
          </p:cNvSpPr>
          <p:nvPr>
            <p:ph type="subTitle" idx="1"/>
          </p:nvPr>
        </p:nvSpPr>
        <p:spPr/>
        <p:txBody>
          <a:bodyPr/>
          <a:lstStyle/>
          <a:p>
            <a:r>
              <a:rPr lang="en-GB" dirty="0" err="1"/>
              <a:t>Eman</a:t>
            </a:r>
            <a:r>
              <a:rPr lang="en-GB" dirty="0"/>
              <a:t> Al-haidari</a:t>
            </a:r>
          </a:p>
          <a:p>
            <a:r>
              <a:rPr lang="en-GB" dirty="0"/>
              <a:t>Student number: 2504709</a:t>
            </a:r>
          </a:p>
          <a:p>
            <a:r>
              <a:rPr lang="en-GB" dirty="0"/>
              <a:t>Module name: LCHS4010</a:t>
            </a:r>
            <a:endParaRPr lang="en-US" dirty="0"/>
          </a:p>
        </p:txBody>
      </p:sp>
    </p:spTree>
    <p:extLst>
      <p:ext uri="{BB962C8B-B14F-4D97-AF65-F5344CB8AC3E}">
        <p14:creationId xmlns:p14="http://schemas.microsoft.com/office/powerpoint/2010/main" val="23524445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01335-A400-6318-2AA0-C068A94BB411}"/>
              </a:ext>
            </a:extLst>
          </p:cNvPr>
          <p:cNvSpPr>
            <a:spLocks noGrp="1"/>
          </p:cNvSpPr>
          <p:nvPr>
            <p:ph type="title"/>
          </p:nvPr>
        </p:nvSpPr>
        <p:spPr/>
        <p:txBody>
          <a:bodyPr/>
          <a:lstStyle/>
          <a:p>
            <a:r>
              <a:rPr lang="en-GB" dirty="0"/>
              <a:t>Key concept of </a:t>
            </a:r>
            <a:r>
              <a:rPr lang="en-GB" dirty="0" err="1"/>
              <a:t>Bowlby’s</a:t>
            </a:r>
            <a:r>
              <a:rPr lang="en-GB" dirty="0"/>
              <a:t> Attachment Theory</a:t>
            </a:r>
            <a:endParaRPr lang="en-US" dirty="0"/>
          </a:p>
        </p:txBody>
      </p:sp>
      <p:sp>
        <p:nvSpPr>
          <p:cNvPr id="3" name="Content Placeholder 2">
            <a:extLst>
              <a:ext uri="{FF2B5EF4-FFF2-40B4-BE49-F238E27FC236}">
                <a16:creationId xmlns:a16="http://schemas.microsoft.com/office/drawing/2014/main" id="{1B4A0F76-6A47-3CE8-55DF-2F9DF1058331}"/>
              </a:ext>
            </a:extLst>
          </p:cNvPr>
          <p:cNvSpPr>
            <a:spLocks noGrp="1"/>
          </p:cNvSpPr>
          <p:nvPr>
            <p:ph idx="1"/>
          </p:nvPr>
        </p:nvSpPr>
        <p:spPr/>
        <p:txBody>
          <a:bodyPr>
            <a:normAutofit fontScale="62500" lnSpcReduction="20000"/>
          </a:bodyPr>
          <a:lstStyle/>
          <a:p>
            <a:r>
              <a:rPr lang="en-GB" dirty="0"/>
              <a:t>According to </a:t>
            </a:r>
            <a:r>
              <a:rPr lang="en-GB" dirty="0" err="1"/>
              <a:t>Bowlby’s</a:t>
            </a:r>
            <a:r>
              <a:rPr lang="en-GB" dirty="0"/>
              <a:t> attachment theory, children are naturally driven to create close emotional relationship with their primary carers because these connections are necessary for both survival and normal growth (</a:t>
            </a:r>
            <a:r>
              <a:rPr lang="en-GB" dirty="0" err="1"/>
              <a:t>Bowlby</a:t>
            </a:r>
            <a:r>
              <a:rPr lang="en-GB" dirty="0"/>
              <a:t>, 1969). Attachment, which is the emotional bond between a child and carer that offers emotions of security, comfort and protection, is one of the fundamental ideas. According to </a:t>
            </a:r>
            <a:r>
              <a:rPr lang="en-GB" dirty="0" err="1"/>
              <a:t>Bowlby</a:t>
            </a:r>
            <a:r>
              <a:rPr lang="en-GB" dirty="0"/>
              <a:t>, a child forms a solid bond and feels comfortable exploring the world when carers regularly and sensitively attend to their needs. </a:t>
            </a:r>
          </a:p>
          <a:p>
            <a:r>
              <a:rPr lang="en-GB" dirty="0"/>
              <a:t>The secure base, which defines the caregiver’s position as a source of stability from which the child can explore their surroundings and return to when they need reassurance, is another important idea (</a:t>
            </a:r>
            <a:r>
              <a:rPr lang="en-GB" dirty="0" err="1"/>
              <a:t>Bowlby</a:t>
            </a:r>
            <a:r>
              <a:rPr lang="en-GB" dirty="0"/>
              <a:t>, 1988). Children’s emotional health is supported by this safe interaction, which also promotes independence. Additionally, bowlby established the idea of the internal working model, which describes how children’s early attachment experiences shape their mental models of relationships ,others, and themselves. Children who receive honest and loving care are more likely to grow up with positive relationship expectations and to trust others. On the other hand, irregular or interrupted care might cause insecurity and make it harder to build relationships in later life.</a:t>
            </a:r>
          </a:p>
          <a:p>
            <a:r>
              <a:rPr lang="en-GB" dirty="0"/>
              <a:t>Other ideas include separation anxiety, which happens when children are upset when they are away from their attachment figure, and </a:t>
            </a:r>
            <a:r>
              <a:rPr lang="en-GB" dirty="0" err="1"/>
              <a:t>monotropy</a:t>
            </a:r>
            <a:r>
              <a:rPr lang="en-GB" dirty="0"/>
              <a:t>, which claims that children frequently create a single key attachment bond that has the biggest impact on development. According to </a:t>
            </a:r>
            <a:r>
              <a:rPr lang="en-GB" dirty="0" err="1"/>
              <a:t>Bowlby</a:t>
            </a:r>
            <a:r>
              <a:rPr lang="en-GB" dirty="0"/>
              <a:t>, this discomfort is typical attachment behaviour that promotes safety and connection to carers.</a:t>
            </a:r>
          </a:p>
        </p:txBody>
      </p:sp>
    </p:spTree>
    <p:extLst>
      <p:ext uri="{BB962C8B-B14F-4D97-AF65-F5344CB8AC3E}">
        <p14:creationId xmlns:p14="http://schemas.microsoft.com/office/powerpoint/2010/main" val="35862737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AA4E9-A350-CB84-2088-56380C1FDB0E}"/>
              </a:ext>
            </a:extLst>
          </p:cNvPr>
          <p:cNvSpPr>
            <a:spLocks noGrp="1"/>
          </p:cNvSpPr>
          <p:nvPr>
            <p:ph type="title"/>
          </p:nvPr>
        </p:nvSpPr>
        <p:spPr/>
        <p:txBody>
          <a:bodyPr/>
          <a:lstStyle/>
          <a:p>
            <a:r>
              <a:rPr lang="en-GB" dirty="0" err="1"/>
              <a:t>Bowlby’s</a:t>
            </a:r>
            <a:r>
              <a:rPr lang="en-GB" dirty="0"/>
              <a:t> theory development assumptions </a:t>
            </a:r>
            <a:endParaRPr lang="en-US" dirty="0"/>
          </a:p>
        </p:txBody>
      </p:sp>
      <p:sp>
        <p:nvSpPr>
          <p:cNvPr id="3" name="Content Placeholder 2">
            <a:extLst>
              <a:ext uri="{FF2B5EF4-FFF2-40B4-BE49-F238E27FC236}">
                <a16:creationId xmlns:a16="http://schemas.microsoft.com/office/drawing/2014/main" id="{C2A5DF3F-07B0-375D-BF7F-5CCD4BE77508}"/>
              </a:ext>
            </a:extLst>
          </p:cNvPr>
          <p:cNvSpPr>
            <a:spLocks noGrp="1"/>
          </p:cNvSpPr>
          <p:nvPr>
            <p:ph idx="1"/>
          </p:nvPr>
        </p:nvSpPr>
        <p:spPr/>
        <p:txBody>
          <a:bodyPr>
            <a:normAutofit fontScale="70000" lnSpcReduction="20000"/>
          </a:bodyPr>
          <a:lstStyle/>
          <a:p>
            <a:r>
              <a:rPr lang="en-GB" dirty="0" err="1"/>
              <a:t>Bowlby’s</a:t>
            </a:r>
            <a:r>
              <a:rPr lang="en-GB" dirty="0"/>
              <a:t> idea is predicated on a number of theories regarding child development. First of all, he though that children have an inbuilt desire to be close to their carers. It is believed that behaviour	like crying, laughing, and clinging are biological ways for babies to stay in touch with carers (</a:t>
            </a:r>
            <a:r>
              <a:rPr lang="en-GB" dirty="0" err="1"/>
              <a:t>Bowlby</a:t>
            </a:r>
            <a:r>
              <a:rPr lang="en-GB" dirty="0"/>
              <a:t>, 1969).</a:t>
            </a:r>
          </a:p>
          <a:p>
            <a:r>
              <a:rPr lang="en-GB" dirty="0"/>
              <a:t>Secondly, </a:t>
            </a:r>
            <a:r>
              <a:rPr lang="en-GB" dirty="0" err="1"/>
              <a:t>Bowlby</a:t>
            </a:r>
            <a:r>
              <a:rPr lang="en-GB" dirty="0"/>
              <a:t> believed that early experiences had a long-lasting effect on growth. He maintained that a child’s emotional well-being, social influenced by the kind of attachment bonds they create in their early years. While poor attachment and behavioural issues, positive attachment experiences are thought to foster resilience and confidence.</a:t>
            </a:r>
          </a:p>
          <a:p>
            <a:r>
              <a:rPr lang="en-GB" dirty="0"/>
              <a:t>Another presumption is that biological and environmental factors interact to shape development. Although children are naturally drawn to create attachment, whether these attachments become secure or insecure depends on the quality of parenting. As a result </a:t>
            </a:r>
            <a:r>
              <a:rPr lang="en-GB" dirty="0" err="1"/>
              <a:t>Bowlby’s</a:t>
            </a:r>
            <a:r>
              <a:rPr lang="en-GB" dirty="0"/>
              <a:t> theory acknowledges that both nature and nurture have a significant impact on development. </a:t>
            </a:r>
          </a:p>
          <a:p>
            <a:r>
              <a:rPr lang="en-GB" dirty="0"/>
              <a:t>Lastly, </a:t>
            </a:r>
            <a:r>
              <a:rPr lang="en-GB" dirty="0" err="1"/>
              <a:t>Bowlby</a:t>
            </a:r>
            <a:r>
              <a:rPr lang="en-GB" dirty="0"/>
              <a:t> suggested that attachment ties are especially important during a delicate time in early life. It is believed that children’s emotional and social development is greatly impacted by regular and careful caregiving throughout this time. </a:t>
            </a:r>
          </a:p>
          <a:p>
            <a:endParaRPr lang="en-US" dirty="0"/>
          </a:p>
        </p:txBody>
      </p:sp>
    </p:spTree>
    <p:extLst>
      <p:ext uri="{BB962C8B-B14F-4D97-AF65-F5344CB8AC3E}">
        <p14:creationId xmlns:p14="http://schemas.microsoft.com/office/powerpoint/2010/main" val="19984814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01D34-166B-947D-C814-D51D31E67256}"/>
              </a:ext>
            </a:extLst>
          </p:cNvPr>
          <p:cNvSpPr>
            <a:spLocks noGrp="1"/>
          </p:cNvSpPr>
          <p:nvPr>
            <p:ph type="title"/>
          </p:nvPr>
        </p:nvSpPr>
        <p:spPr/>
        <p:txBody>
          <a:bodyPr/>
          <a:lstStyle/>
          <a:p>
            <a:r>
              <a:rPr lang="en-GB" dirty="0"/>
              <a:t>Relevance of </a:t>
            </a:r>
            <a:r>
              <a:rPr lang="en-GB" dirty="0" err="1"/>
              <a:t>Bowlby’s</a:t>
            </a:r>
            <a:r>
              <a:rPr lang="en-GB" dirty="0"/>
              <a:t> theory to early childhood</a:t>
            </a:r>
            <a:endParaRPr lang="en-US" dirty="0"/>
          </a:p>
        </p:txBody>
      </p:sp>
      <p:sp>
        <p:nvSpPr>
          <p:cNvPr id="3" name="Content Placeholder 2">
            <a:extLst>
              <a:ext uri="{FF2B5EF4-FFF2-40B4-BE49-F238E27FC236}">
                <a16:creationId xmlns:a16="http://schemas.microsoft.com/office/drawing/2014/main" id="{8D71B3AA-1803-814D-47F1-7E1F32BCC71E}"/>
              </a:ext>
            </a:extLst>
          </p:cNvPr>
          <p:cNvSpPr>
            <a:spLocks noGrp="1"/>
          </p:cNvSpPr>
          <p:nvPr>
            <p:ph idx="1"/>
          </p:nvPr>
        </p:nvSpPr>
        <p:spPr/>
        <p:txBody>
          <a:bodyPr>
            <a:normAutofit fontScale="70000" lnSpcReduction="20000"/>
          </a:bodyPr>
          <a:lstStyle/>
          <a:p>
            <a:r>
              <a:rPr lang="en-GB" dirty="0"/>
              <a:t>The first five years of life are important for emotional, social, and cognitive development, </a:t>
            </a:r>
            <a:r>
              <a:rPr lang="en-GB" dirty="0" err="1"/>
              <a:t>Bowlby’s</a:t>
            </a:r>
            <a:r>
              <a:rPr lang="en-GB" dirty="0"/>
              <a:t> theory is extremely relevant to early childhood. Children rely significantly on carers to meet their physical and emotional requirements during these years. Children who have secure attachment connections feel safe and trusted, which promotes good emotional control and the growth of self-assurance (</a:t>
            </a:r>
            <a:r>
              <a:rPr lang="en-GB" dirty="0" err="1"/>
              <a:t>Bowlby</a:t>
            </a:r>
            <a:r>
              <a:rPr lang="en-GB" dirty="0"/>
              <a:t>, 1988).</a:t>
            </a:r>
          </a:p>
          <a:p>
            <a:r>
              <a:rPr lang="en-GB" dirty="0"/>
              <a:t>Because attachment security affects children’s capacity to play, form relationship with peers, and take part in educational activities, this idea is especially important in early childhood settings. In general, children who experience emotional security and more open to interacting with others and exploring new places. Children who struggle with attachment, on the other hand, could become isolated, nervous or hesitant to interact with others. </a:t>
            </a:r>
          </a:p>
          <a:p>
            <a:r>
              <a:rPr lang="en-GB" dirty="0"/>
              <a:t>Language development is also influenced by attachment ties. Children and carers can communicate and learn through responsive interactions including chatting, reading, and playing together. According to research, caring and accepting caregiving settings promote positive development outcomes in a number of fields, such as language, social skills, and emotional health (</a:t>
            </a:r>
            <a:r>
              <a:rPr lang="en-GB" dirty="0" err="1"/>
              <a:t>Shonkoff</a:t>
            </a:r>
            <a:r>
              <a:rPr lang="en-GB" dirty="0"/>
              <a:t> and Phillips, 2000) </a:t>
            </a:r>
          </a:p>
          <a:p>
            <a:r>
              <a:rPr lang="en-GB" dirty="0"/>
              <a:t>Understanding attachment theory enables professionals working in early childhood settings to see how important it is to build stable, trustworthy relationships with children and assist families in order to foster successful development outcomes. </a:t>
            </a:r>
          </a:p>
        </p:txBody>
      </p:sp>
    </p:spTree>
    <p:extLst>
      <p:ext uri="{BB962C8B-B14F-4D97-AF65-F5344CB8AC3E}">
        <p14:creationId xmlns:p14="http://schemas.microsoft.com/office/powerpoint/2010/main" val="32922016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51A5E-DE5C-3050-25F5-D03812574F03}"/>
              </a:ext>
            </a:extLst>
          </p:cNvPr>
          <p:cNvSpPr>
            <a:spLocks noGrp="1"/>
          </p:cNvSpPr>
          <p:nvPr>
            <p:ph type="title"/>
          </p:nvPr>
        </p:nvSpPr>
        <p:spPr/>
        <p:txBody>
          <a:bodyPr/>
          <a:lstStyle/>
          <a:p>
            <a:r>
              <a:rPr lang="en-GB" dirty="0"/>
              <a:t>Why </a:t>
            </a:r>
            <a:r>
              <a:rPr lang="en-GB" dirty="0" err="1"/>
              <a:t>Bowlby’s</a:t>
            </a:r>
            <a:r>
              <a:rPr lang="en-GB" dirty="0"/>
              <a:t> theory is appropriate for understanding Isaac’s situation</a:t>
            </a:r>
            <a:endParaRPr lang="en-US" dirty="0"/>
          </a:p>
        </p:txBody>
      </p:sp>
      <p:sp>
        <p:nvSpPr>
          <p:cNvPr id="3" name="Content Placeholder 2">
            <a:extLst>
              <a:ext uri="{FF2B5EF4-FFF2-40B4-BE49-F238E27FC236}">
                <a16:creationId xmlns:a16="http://schemas.microsoft.com/office/drawing/2014/main" id="{A18D6EE8-B3C6-A0AB-2C69-F0BFA2BA6CDF}"/>
              </a:ext>
            </a:extLst>
          </p:cNvPr>
          <p:cNvSpPr>
            <a:spLocks noGrp="1"/>
          </p:cNvSpPr>
          <p:nvPr>
            <p:ph idx="1"/>
          </p:nvPr>
        </p:nvSpPr>
        <p:spPr/>
        <p:txBody>
          <a:bodyPr>
            <a:normAutofit fontScale="55000" lnSpcReduction="20000"/>
          </a:bodyPr>
          <a:lstStyle/>
          <a:p>
            <a:r>
              <a:rPr lang="en-GB" dirty="0"/>
              <a:t>Many of the issues raised in the case study are directly related to attachment and emotional security, </a:t>
            </a:r>
            <a:r>
              <a:rPr lang="en-GB" dirty="0" err="1"/>
              <a:t>Bowlby’s</a:t>
            </a:r>
            <a:r>
              <a:rPr lang="en-GB" dirty="0"/>
              <a:t> attachment theory offers a particularly helpful framework for comprehending Isaac’s experience. Isaac shows a number of traits linked to attachment issues, including as social disengagement, clinginess, separation discomfort, and trouble engaging in group activities. Attachment theory is important to comprehending his development because these behaviours imply that his desire for safety and confidence may not be fully met. </a:t>
            </a:r>
          </a:p>
          <a:p>
            <a:r>
              <a:rPr lang="en-GB" dirty="0"/>
              <a:t>Isaac’s mother is dealing with low-esteem, depression, and lack of social support. According to research, the quality of relationships between carers and children can be impacted by parental mental health issues, which may have an impact on attachment bonding and emotional development (Murray et al. 2010). Isaac’s interactions with carers and other adults may have been less stable and consistent as a result of his recent transfer to London and disrupted childcare arrangements. </a:t>
            </a:r>
            <a:endParaRPr lang="ar-SA" dirty="0"/>
          </a:p>
          <a:p>
            <a:r>
              <a:rPr lang="en-GB" dirty="0"/>
              <a:t>Isaac’s hesitation to interact socially and his speech barrier are also explained by attachment theory. Children learn how to communicate by interacting with peers and responding adults. Opportunities for social learning and language development may be reduced if a child experiences anxiety, withdrawal, or excessive reliance on a carer. Isaac may not yet feel secure enough to use humans as a safe platform for exploring and learning, as evidenced his discomfort during separation and his unwillingness to play on his own.</a:t>
            </a:r>
          </a:p>
          <a:p>
            <a:r>
              <a:rPr lang="en-GB" dirty="0"/>
              <a:t>All things considered, </a:t>
            </a:r>
            <a:r>
              <a:rPr lang="en-GB" dirty="0" err="1"/>
              <a:t>Bowlby’s</a:t>
            </a:r>
            <a:r>
              <a:rPr lang="en-GB" dirty="0"/>
              <a:t> theory offers a thorough explanation of the possible connections between isaac’s early experience, familial situation, and emotional reactions. Additionally, it provides a solid basis for developing treatments aimed at fostering safe interactions, helping his mother, and advancing language, social, and emotional growth.  </a:t>
            </a:r>
            <a:endParaRPr lang="en-US" dirty="0"/>
          </a:p>
        </p:txBody>
      </p:sp>
    </p:spTree>
    <p:extLst>
      <p:ext uri="{BB962C8B-B14F-4D97-AF65-F5344CB8AC3E}">
        <p14:creationId xmlns:p14="http://schemas.microsoft.com/office/powerpoint/2010/main" val="122909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E2FEA-108B-7019-3748-2EABB3E9BF97}"/>
              </a:ext>
            </a:extLst>
          </p:cNvPr>
          <p:cNvSpPr>
            <a:spLocks noGrp="1"/>
          </p:cNvSpPr>
          <p:nvPr>
            <p:ph type="title"/>
          </p:nvPr>
        </p:nvSpPr>
        <p:spPr/>
        <p:txBody>
          <a:bodyPr>
            <a:normAutofit fontScale="90000"/>
          </a:bodyPr>
          <a:lstStyle/>
          <a:p>
            <a:r>
              <a:rPr lang="en-GB" dirty="0"/>
              <a:t>Considering nature and nurture using </a:t>
            </a:r>
            <a:r>
              <a:rPr lang="en-GB" dirty="0" err="1"/>
              <a:t>Bowlby’s</a:t>
            </a:r>
            <a:r>
              <a:rPr lang="en-GB" dirty="0"/>
              <a:t> attachment theory in relation to Isaac’s scenario</a:t>
            </a:r>
            <a:br>
              <a:rPr lang="en-GB" dirty="0"/>
            </a:br>
            <a:r>
              <a:rPr lang="en-GB" dirty="0"/>
              <a:t>nature: biological influence </a:t>
            </a:r>
            <a:endParaRPr lang="en-US" dirty="0"/>
          </a:p>
        </p:txBody>
      </p:sp>
      <p:sp>
        <p:nvSpPr>
          <p:cNvPr id="3" name="Content Placeholder 2">
            <a:extLst>
              <a:ext uri="{FF2B5EF4-FFF2-40B4-BE49-F238E27FC236}">
                <a16:creationId xmlns:a16="http://schemas.microsoft.com/office/drawing/2014/main" id="{45EF11CF-7689-3B37-339E-4FDE31C7047F}"/>
              </a:ext>
            </a:extLst>
          </p:cNvPr>
          <p:cNvSpPr>
            <a:spLocks noGrp="1"/>
          </p:cNvSpPr>
          <p:nvPr>
            <p:ph idx="1"/>
          </p:nvPr>
        </p:nvSpPr>
        <p:spPr>
          <a:xfrm>
            <a:off x="574140" y="2141537"/>
            <a:ext cx="10515600" cy="4351338"/>
          </a:xfrm>
        </p:spPr>
        <p:txBody>
          <a:bodyPr>
            <a:normAutofit fontScale="77500" lnSpcReduction="20000"/>
          </a:bodyPr>
          <a:lstStyle/>
          <a:p>
            <a:r>
              <a:rPr lang="en-GB" dirty="0"/>
              <a:t>Temperament is one biological factor that could have an impact on Isaac’s development. A child’s natural traits, such as their emotional reactions, level of activity, flexibility in the face of change, and capacity for self-control, are referred to as their temperament. According to research, temperament is natural and has a genetic foundation. In Isaac’s case, his natural temperament might affect how he react to routine changes, being away from carers, or unusual circumstances. For example, Isaac might need more reassurance than other children if he has more sensitive or nervous personality and gets upset more easily when he’s away from his main carer. According to </a:t>
            </a:r>
            <a:r>
              <a:rPr lang="en-GB" dirty="0" err="1"/>
              <a:t>Bowlby</a:t>
            </a:r>
            <a:r>
              <a:rPr lang="en-GB" dirty="0"/>
              <a:t> (1969), children are naturally driven to want to be close to their carers because doing so helps them survive. While </a:t>
            </a:r>
            <a:r>
              <a:rPr lang="en-GB" dirty="0" err="1"/>
              <a:t>Bowlby</a:t>
            </a:r>
            <a:r>
              <a:rPr lang="en-GB" dirty="0"/>
              <a:t> highlighted the significance of attachment bonds, he also acknowledged that children’s individual differences may influence the expression of attachment behaviours. As a result, Isaac’s temperament may affect how strongly he reacts to emotions and how well he handles difficulties, but whether he forms a secure or insecure connection is still largely dependent on the level of care he receives. This shows how development can be shaped by the interaction of biological traits and environmental events.  </a:t>
            </a:r>
            <a:endParaRPr lang="en-US" dirty="0"/>
          </a:p>
        </p:txBody>
      </p:sp>
    </p:spTree>
    <p:extLst>
      <p:ext uri="{BB962C8B-B14F-4D97-AF65-F5344CB8AC3E}">
        <p14:creationId xmlns:p14="http://schemas.microsoft.com/office/powerpoint/2010/main" val="20767239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EDF96-3A03-0D92-C4F2-E1CFD4F9136E}"/>
              </a:ext>
            </a:extLst>
          </p:cNvPr>
          <p:cNvSpPr>
            <a:spLocks noGrp="1"/>
          </p:cNvSpPr>
          <p:nvPr>
            <p:ph type="title"/>
          </p:nvPr>
        </p:nvSpPr>
        <p:spPr/>
        <p:txBody>
          <a:bodyPr/>
          <a:lstStyle/>
          <a:p>
            <a:r>
              <a:rPr lang="en-GB" dirty="0"/>
              <a:t>Early brain development</a:t>
            </a:r>
            <a:endParaRPr lang="en-US" dirty="0"/>
          </a:p>
        </p:txBody>
      </p:sp>
      <p:sp>
        <p:nvSpPr>
          <p:cNvPr id="3" name="Content Placeholder 2">
            <a:extLst>
              <a:ext uri="{FF2B5EF4-FFF2-40B4-BE49-F238E27FC236}">
                <a16:creationId xmlns:a16="http://schemas.microsoft.com/office/drawing/2014/main" id="{B859562F-2437-46E7-EF2C-F54D9608773B}"/>
              </a:ext>
            </a:extLst>
          </p:cNvPr>
          <p:cNvSpPr>
            <a:spLocks noGrp="1"/>
          </p:cNvSpPr>
          <p:nvPr>
            <p:ph idx="1"/>
          </p:nvPr>
        </p:nvSpPr>
        <p:spPr/>
        <p:txBody>
          <a:bodyPr>
            <a:normAutofit lnSpcReduction="10000"/>
          </a:bodyPr>
          <a:lstStyle/>
          <a:p>
            <a:r>
              <a:rPr lang="en-GB" dirty="0"/>
              <a:t>Early brain development is another important biological factor in Isaac’s growth. The brain grows quickly in the first few years of life and creates synaptic connection that help with social interactions, learning, emotional control, and memory. According to </a:t>
            </a:r>
            <a:r>
              <a:rPr lang="en-GB" dirty="0" err="1"/>
              <a:t>Bowlby’s</a:t>
            </a:r>
            <a:r>
              <a:rPr lang="en-GB" dirty="0"/>
              <a:t> theory, early attachment experiences are importantly because they help shape a child’s emotional and social development. The parts of the brain in charge of stress management and emotion regulation are more likely to develop successfully if Isaac receives safe and caring treatment. Strong brain connections that allow children to feel secure, </a:t>
            </a:r>
            <a:r>
              <a:rPr lang="en-GB" dirty="0" err="1"/>
              <a:t>confiden</a:t>
            </a:r>
            <a:r>
              <a:rPr lang="en-GB" dirty="0"/>
              <a:t>, and capable of building wholesome relationship can be formed through positive attachment experiences. </a:t>
            </a:r>
            <a:endParaRPr lang="en-US" dirty="0"/>
          </a:p>
        </p:txBody>
      </p:sp>
    </p:spTree>
    <p:extLst>
      <p:ext uri="{BB962C8B-B14F-4D97-AF65-F5344CB8AC3E}">
        <p14:creationId xmlns:p14="http://schemas.microsoft.com/office/powerpoint/2010/main" val="2536893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955C7-B0D3-5E4C-506B-DA88C3BB1B57}"/>
              </a:ext>
            </a:extLst>
          </p:cNvPr>
          <p:cNvSpPr>
            <a:spLocks noGrp="1"/>
          </p:cNvSpPr>
          <p:nvPr>
            <p:ph type="title"/>
          </p:nvPr>
        </p:nvSpPr>
        <p:spPr/>
        <p:txBody>
          <a:bodyPr/>
          <a:lstStyle/>
          <a:p>
            <a:r>
              <a:rPr lang="en-GB" dirty="0"/>
              <a:t>Nurture: Environment influences </a:t>
            </a:r>
            <a:endParaRPr lang="en-US" dirty="0"/>
          </a:p>
        </p:txBody>
      </p:sp>
      <p:sp>
        <p:nvSpPr>
          <p:cNvPr id="3" name="Content Placeholder 2">
            <a:extLst>
              <a:ext uri="{FF2B5EF4-FFF2-40B4-BE49-F238E27FC236}">
                <a16:creationId xmlns:a16="http://schemas.microsoft.com/office/drawing/2014/main" id="{72236A9C-0AAF-E5BC-6980-75A2A12E0313}"/>
              </a:ext>
            </a:extLst>
          </p:cNvPr>
          <p:cNvSpPr>
            <a:spLocks noGrp="1"/>
          </p:cNvSpPr>
          <p:nvPr>
            <p:ph idx="1"/>
          </p:nvPr>
        </p:nvSpPr>
        <p:spPr/>
        <p:txBody>
          <a:bodyPr>
            <a:normAutofit fontScale="77500" lnSpcReduction="20000"/>
          </a:bodyPr>
          <a:lstStyle/>
          <a:p>
            <a:r>
              <a:rPr lang="en-GB" dirty="0"/>
              <a:t>Caregiving:</a:t>
            </a:r>
          </a:p>
          <a:p>
            <a:r>
              <a:rPr lang="en-GB" dirty="0"/>
              <a:t>According to </a:t>
            </a:r>
            <a:r>
              <a:rPr lang="en-GB" dirty="0" err="1"/>
              <a:t>Bowlby’s</a:t>
            </a:r>
            <a:r>
              <a:rPr lang="en-GB" dirty="0"/>
              <a:t> attachment theory, one of the most important environment factors is providing care. According to </a:t>
            </a:r>
            <a:r>
              <a:rPr lang="en-GB" dirty="0" err="1"/>
              <a:t>Bowlby</a:t>
            </a:r>
            <a:r>
              <a:rPr lang="en-GB" dirty="0"/>
              <a:t>, for children to form a stable attachment, they need a relationship with a primary carer that is warm, consistent, and sensitive. In Isaac’s case, the consistency and the amount of care he gets will have a big impact on his social and emotional growth. Isaac is likely to gain the faith and confidence of those around him if carers quickly attend to his needs, comfort him when he is upset and reassure him in trying circumstances. He may feel safe enough to explore his surrounding, become independent, and form wholesome relationship with others due to this solid attachment. According to </a:t>
            </a:r>
            <a:r>
              <a:rPr lang="en-GB" dirty="0" err="1"/>
              <a:t>Bowlby</a:t>
            </a:r>
            <a:r>
              <a:rPr lang="en-GB" dirty="0"/>
              <a:t>, this involves the carer serving as a “secure base” from which the child can interact with the outside world with confidence. However, Isaac may find it difficult to build trust and may develop an insecure attachment style if carers are inconsistent, careless, or emotionally unavailable. His future relationships, emotional control, and self-esteem may all be impacted by these attachment issues. As a result, Isaac’s opinion of himself and other people is greatly influenced by the quality of care.</a:t>
            </a:r>
          </a:p>
        </p:txBody>
      </p:sp>
    </p:spTree>
    <p:extLst>
      <p:ext uri="{BB962C8B-B14F-4D97-AF65-F5344CB8AC3E}">
        <p14:creationId xmlns:p14="http://schemas.microsoft.com/office/powerpoint/2010/main" val="29929234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3BBD1-E531-7594-CB1E-6D0BCC2D01F3}"/>
              </a:ext>
            </a:extLst>
          </p:cNvPr>
          <p:cNvSpPr>
            <a:spLocks noGrp="1"/>
          </p:cNvSpPr>
          <p:nvPr>
            <p:ph type="title"/>
          </p:nvPr>
        </p:nvSpPr>
        <p:spPr/>
        <p:txBody>
          <a:bodyPr/>
          <a:lstStyle/>
          <a:p>
            <a:r>
              <a:rPr lang="en-GB" dirty="0"/>
              <a:t>Social interaction </a:t>
            </a:r>
            <a:endParaRPr lang="en-US" dirty="0"/>
          </a:p>
        </p:txBody>
      </p:sp>
      <p:sp>
        <p:nvSpPr>
          <p:cNvPr id="3" name="Content Placeholder 2">
            <a:extLst>
              <a:ext uri="{FF2B5EF4-FFF2-40B4-BE49-F238E27FC236}">
                <a16:creationId xmlns:a16="http://schemas.microsoft.com/office/drawing/2014/main" id="{36D30F5F-DAEE-E2B5-7EE8-14BB44B064D2}"/>
              </a:ext>
            </a:extLst>
          </p:cNvPr>
          <p:cNvSpPr>
            <a:spLocks noGrp="1"/>
          </p:cNvSpPr>
          <p:nvPr>
            <p:ph idx="1"/>
          </p:nvPr>
        </p:nvSpPr>
        <p:spPr/>
        <p:txBody>
          <a:bodyPr>
            <a:normAutofit fontScale="85000" lnSpcReduction="20000"/>
          </a:bodyPr>
          <a:lstStyle/>
          <a:p>
            <a:r>
              <a:rPr lang="en-GB" dirty="0"/>
              <a:t>Another important environment factor that may have an impact on Isaac’s growth is social interaction. Children develop critical social and emotional skills like communication, working together, empathy, and emotional understanding through frequent encounters with peers, teachers, family members, and carers. Because children who feel safe and supported are more likely to explore and interact with others, </a:t>
            </a:r>
            <a:r>
              <a:rPr lang="en-GB" dirty="0" err="1"/>
              <a:t>bowlby</a:t>
            </a:r>
            <a:r>
              <a:rPr lang="en-GB" dirty="0"/>
              <a:t> </a:t>
            </a:r>
            <a:r>
              <a:rPr lang="en-GB" dirty="0" err="1"/>
              <a:t>aruges</a:t>
            </a:r>
            <a:r>
              <a:rPr lang="en-GB" dirty="0"/>
              <a:t> that strong attachment bonds but groundwork for effective social development. Positive social experiences in Isaac’s case might strengthen his sense of safety and boost his self-confidence in social settings. </a:t>
            </a:r>
            <a:r>
              <a:rPr lang="en-GB" dirty="0" err="1"/>
              <a:t>Bowlby’s</a:t>
            </a:r>
            <a:r>
              <a:rPr lang="en-GB" dirty="0"/>
              <a:t> internal working model, which describes the mental framework children create about themselves, others, and relationships, can also be strengthened by interactions with adults. Isaac is likely to develop positive expectations of relationships and feel deserving of love and care if he regularly encounters compassion, support, and attention from those around him. His capacity to build lasting relationships can be enhanced by these social experience, which can also support healthy emotional growth.   </a:t>
            </a:r>
            <a:endParaRPr lang="en-US" dirty="0"/>
          </a:p>
        </p:txBody>
      </p:sp>
    </p:spTree>
    <p:extLst>
      <p:ext uri="{BB962C8B-B14F-4D97-AF65-F5344CB8AC3E}">
        <p14:creationId xmlns:p14="http://schemas.microsoft.com/office/powerpoint/2010/main" val="30271054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F09DD-C5E1-802F-5DDF-51FE83FEF012}"/>
              </a:ext>
            </a:extLst>
          </p:cNvPr>
          <p:cNvSpPr>
            <a:spLocks noGrp="1"/>
          </p:cNvSpPr>
          <p:nvPr>
            <p:ph type="title"/>
          </p:nvPr>
        </p:nvSpPr>
        <p:spPr/>
        <p:txBody>
          <a:bodyPr/>
          <a:lstStyle/>
          <a:p>
            <a:r>
              <a:rPr lang="en-GB" dirty="0"/>
              <a:t>Transition </a:t>
            </a:r>
            <a:endParaRPr lang="en-US" dirty="0"/>
          </a:p>
        </p:txBody>
      </p:sp>
      <p:sp>
        <p:nvSpPr>
          <p:cNvPr id="3" name="Content Placeholder 2">
            <a:extLst>
              <a:ext uri="{FF2B5EF4-FFF2-40B4-BE49-F238E27FC236}">
                <a16:creationId xmlns:a16="http://schemas.microsoft.com/office/drawing/2014/main" id="{79634259-E872-D2EB-1C8F-7079C155E410}"/>
              </a:ext>
            </a:extLst>
          </p:cNvPr>
          <p:cNvSpPr>
            <a:spLocks noGrp="1"/>
          </p:cNvSpPr>
          <p:nvPr>
            <p:ph idx="1"/>
          </p:nvPr>
        </p:nvSpPr>
        <p:spPr/>
        <p:txBody>
          <a:bodyPr>
            <a:normAutofit fontScale="77500" lnSpcReduction="20000"/>
          </a:bodyPr>
          <a:lstStyle/>
          <a:p>
            <a:r>
              <a:rPr lang="en-GB" dirty="0"/>
              <a:t>Another significant background issue that could affect Isaac’s attachment and development is transition. Starting nursery or school, moving, changing family situations, or adjusting to new carers are example of transitions. Children frequently have to adjust to new habits and surroundings as a result of these changes, which can lead to emotions of uncertainty or fear. </a:t>
            </a:r>
            <a:r>
              <a:rPr lang="en-GB" dirty="0" err="1"/>
              <a:t>Bowlby</a:t>
            </a:r>
            <a:r>
              <a:rPr lang="en-GB" dirty="0"/>
              <a:t> proposed that because attachment figures offer emotional security, young children are especially at risk for the negative effects of being cut off from them. In Isaac’s case, transitions might be simpler to handle if he has formed a stable bond with a trustworthy carer who can offer comfort and stability throughout times of transitions. Children who are securely linked tend to be more resilient because they have faith that help will be there for them when they need it. However, Isaac might feel more anxious, cling, or emotionally distressed during changed that involve frequent separations or instability. By marinating stable routines, providing support, and assisting him in understanding what to expect during the shift, supportive adults can reduce these challenges. This shows how, depending on the resources available, a child’s sense of security can be increased or challenged by environmental events. </a:t>
            </a:r>
            <a:endParaRPr lang="en-US" dirty="0"/>
          </a:p>
        </p:txBody>
      </p:sp>
    </p:spTree>
    <p:extLst>
      <p:ext uri="{BB962C8B-B14F-4D97-AF65-F5344CB8AC3E}">
        <p14:creationId xmlns:p14="http://schemas.microsoft.com/office/powerpoint/2010/main" val="26779192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B310D-688E-E06E-C4A7-82CE9A7DDD05}"/>
              </a:ext>
            </a:extLst>
          </p:cNvPr>
          <p:cNvSpPr>
            <a:spLocks noGrp="1"/>
          </p:cNvSpPr>
          <p:nvPr>
            <p:ph type="title"/>
          </p:nvPr>
        </p:nvSpPr>
        <p:spPr/>
        <p:txBody>
          <a:bodyPr/>
          <a:lstStyle/>
          <a:p>
            <a:r>
              <a:rPr lang="en-GB" dirty="0"/>
              <a:t>Useful theory based techniques to help Isaac </a:t>
            </a:r>
            <a:endParaRPr lang="en-US" dirty="0"/>
          </a:p>
        </p:txBody>
      </p:sp>
      <p:sp>
        <p:nvSpPr>
          <p:cNvPr id="3" name="Content Placeholder 2">
            <a:extLst>
              <a:ext uri="{FF2B5EF4-FFF2-40B4-BE49-F238E27FC236}">
                <a16:creationId xmlns:a16="http://schemas.microsoft.com/office/drawing/2014/main" id="{4B90A41F-F871-A658-F198-2607A06D6AF7}"/>
              </a:ext>
            </a:extLst>
          </p:cNvPr>
          <p:cNvSpPr>
            <a:spLocks noGrp="1"/>
          </p:cNvSpPr>
          <p:nvPr>
            <p:ph idx="1"/>
          </p:nvPr>
        </p:nvSpPr>
        <p:spPr/>
        <p:txBody>
          <a:bodyPr>
            <a:noAutofit/>
          </a:bodyPr>
          <a:lstStyle/>
          <a:p>
            <a:r>
              <a:rPr lang="en-GB" sz="1200" dirty="0"/>
              <a:t>The following techniques could be used in an early childhood settings to promote Isaac’s emotional, social, and cognitive development using </a:t>
            </a:r>
            <a:r>
              <a:rPr lang="en-GB" sz="1200" dirty="0" err="1"/>
              <a:t>Bowlby’s</a:t>
            </a:r>
            <a:r>
              <a:rPr lang="en-GB" sz="1200" dirty="0"/>
              <a:t> attachment theory. Building safe connections, encouraging communication, and assisting Isaac in gaining resilience and self-confidence are the main goals of these treatments. </a:t>
            </a:r>
          </a:p>
          <a:p>
            <a:r>
              <a:rPr lang="en-GB" sz="1200" dirty="0"/>
              <a:t>Attachment based methods: making sure Isaac has a trustworthy person in the environment who is available to offer comfort, assurance, and emotional support would be part of an attachment based method. According to </a:t>
            </a:r>
            <a:r>
              <a:rPr lang="en-GB" sz="1200" dirty="0" err="1"/>
              <a:t>Bowlby</a:t>
            </a:r>
            <a:r>
              <a:rPr lang="en-GB" sz="1200" dirty="0"/>
              <a:t> (1969), children must have stable relationships with responsible people in order to feel comfortable enough to explore and learn. By upholding consistent routines and actively attending to Isaac’s needs, the key person can help him feel secure if he has anxiety during separations or transitions. This safe foundation would promote self-assurance and meant health.</a:t>
            </a:r>
          </a:p>
          <a:p>
            <a:r>
              <a:rPr lang="en-GB" sz="1200" dirty="0"/>
              <a:t>Play based learning: Isaac’s growth can be helped by play based learning since it gives him a secure settings in which to explore, interact and express his feelings. Teachers can encourage social connection and problem-solving abilities through role-playing, pretend play, and creative activities. According to </a:t>
            </a:r>
            <a:r>
              <a:rPr lang="en-GB" sz="1200" dirty="0" err="1"/>
              <a:t>Bowlby’s</a:t>
            </a:r>
            <a:r>
              <a:rPr lang="en-GB" sz="1200" dirty="0"/>
              <a:t> theory, children learn best when they feel emotionally comfortable, therefore regulated play experience can help Isaac grow his independence and confidence while fostering relationships with peers. </a:t>
            </a:r>
          </a:p>
          <a:p>
            <a:r>
              <a:rPr lang="en-GB" sz="1200" dirty="0"/>
              <a:t>Language rich environments: Isaac’s communications and cognitive development would be helped by creation of language rich environment. Teachers can speak with him, read to him on a regular basis, teach him new words, and set an example of clear language in everyday situations. Children’s relationship with adults are improve and their language skills and developed through frequent positive encounters. This strategy supports </a:t>
            </a:r>
            <a:r>
              <a:rPr lang="en-GB" sz="1200" dirty="0" err="1"/>
              <a:t>bowlby’s</a:t>
            </a:r>
            <a:r>
              <a:rPr lang="en-GB" sz="1200" dirty="0"/>
              <a:t> theory that secure attachment and healthy development are made possible by responsive interactions between adults and children. </a:t>
            </a:r>
          </a:p>
          <a:p>
            <a:r>
              <a:rPr lang="en-GB" sz="1200" dirty="0"/>
              <a:t>Parental support and modelling: to maintain consistency between the early years settings and Isaac’s home, constant collaboration with his parents is important. Teachers can discuss techniques to promote safe attachment, include fostering positive communication, upholding traditions and respectfully reacting to Isaac’s feelings in order to teach Isaac how to control his emotions and engage positively with others, parents can also set an example of proper social and emotional behaviours. His sense of stability and security can be enhanced by consistent support in many settings.</a:t>
            </a:r>
          </a:p>
          <a:p>
            <a:r>
              <a:rPr lang="en-GB" sz="1200" dirty="0"/>
              <a:t>Emotional regulation strategies: Isaac can identify, understand, and control his emotions with the help of emotional regulation techniques. To support emotional literacy, teachers can use emotions cards, visual aids, storytelling, quiet ares, and coping strategy modelling. Adults can assist Isaac in identifying his feelings and directing him toward suitable means of expressing them when he becomes angry or irritated. According to </a:t>
            </a:r>
            <a:r>
              <a:rPr lang="en-GB" sz="1200" dirty="0" err="1"/>
              <a:t>Bowlby’s</a:t>
            </a:r>
            <a:r>
              <a:rPr lang="en-GB" sz="1200" dirty="0"/>
              <a:t> theory, children who gets sensitive adult reactions are better able to establish  emotional security, which in turn improves resilience and self-control.  </a:t>
            </a:r>
          </a:p>
        </p:txBody>
      </p:sp>
    </p:spTree>
    <p:extLst>
      <p:ext uri="{BB962C8B-B14F-4D97-AF65-F5344CB8AC3E}">
        <p14:creationId xmlns:p14="http://schemas.microsoft.com/office/powerpoint/2010/main" val="23174563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58225-32C1-D0F8-1EF7-D4E418AE034C}"/>
              </a:ext>
            </a:extLst>
          </p:cNvPr>
          <p:cNvSpPr>
            <a:spLocks noGrp="1"/>
          </p:cNvSpPr>
          <p:nvPr>
            <p:ph type="title"/>
          </p:nvPr>
        </p:nvSpPr>
        <p:spPr>
          <a:xfrm>
            <a:off x="838200" y="189085"/>
            <a:ext cx="10515600" cy="1325563"/>
          </a:xfrm>
        </p:spPr>
        <p:txBody>
          <a:bodyPr/>
          <a:lstStyle/>
          <a:p>
            <a:r>
              <a:rPr lang="en-GB" dirty="0"/>
              <a:t>Critical evaluation of </a:t>
            </a:r>
            <a:r>
              <a:rPr lang="en-GB" dirty="0" err="1"/>
              <a:t>Bowlby’s</a:t>
            </a:r>
            <a:r>
              <a:rPr lang="en-GB" dirty="0"/>
              <a:t> attachment theory in relation to Isaac’s case </a:t>
            </a:r>
            <a:endParaRPr lang="en-US" dirty="0"/>
          </a:p>
        </p:txBody>
      </p:sp>
      <p:sp>
        <p:nvSpPr>
          <p:cNvPr id="3" name="Content Placeholder 2">
            <a:extLst>
              <a:ext uri="{FF2B5EF4-FFF2-40B4-BE49-F238E27FC236}">
                <a16:creationId xmlns:a16="http://schemas.microsoft.com/office/drawing/2014/main" id="{8451D939-7D8B-BE4F-AC0A-C6A240337F99}"/>
              </a:ext>
            </a:extLst>
          </p:cNvPr>
          <p:cNvSpPr>
            <a:spLocks noGrp="1"/>
          </p:cNvSpPr>
          <p:nvPr>
            <p:ph idx="1"/>
          </p:nvPr>
        </p:nvSpPr>
        <p:spPr/>
        <p:txBody>
          <a:bodyPr/>
          <a:lstStyle/>
          <a:p>
            <a:r>
              <a:rPr lang="en-GB" dirty="0"/>
              <a:t>To be able to encourage good social, emotional, and cognitive development, children require a strong emotional attachment with a primary carer, according to </a:t>
            </a:r>
            <a:r>
              <a:rPr lang="en-GB" dirty="0" err="1"/>
              <a:t>Bowlby’s</a:t>
            </a:r>
            <a:r>
              <a:rPr lang="en-GB" dirty="0"/>
              <a:t> attachment theory (1969). Based on </a:t>
            </a:r>
            <a:r>
              <a:rPr lang="en-GB" dirty="0" err="1"/>
              <a:t>Bowlby</a:t>
            </a:r>
            <a:r>
              <a:rPr lang="en-GB" dirty="0"/>
              <a:t>, these early attachment experiences have an impact on a child’s behaviour, relationships, and emotional health in the future. Although the theory offers a helpful framework for understanding Isaac’s behaviour, it has a number of weaknesses that should be taken into account in current early childhood treatment. </a:t>
            </a:r>
            <a:endParaRPr lang="en-US" dirty="0"/>
          </a:p>
        </p:txBody>
      </p:sp>
    </p:spTree>
    <p:extLst>
      <p:ext uri="{BB962C8B-B14F-4D97-AF65-F5344CB8AC3E}">
        <p14:creationId xmlns:p14="http://schemas.microsoft.com/office/powerpoint/2010/main" val="11340938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7257C-9DB9-B018-1CF2-6C41ADCABDC3}"/>
              </a:ext>
            </a:extLst>
          </p:cNvPr>
          <p:cNvSpPr>
            <a:spLocks noGrp="1"/>
          </p:cNvSpPr>
          <p:nvPr>
            <p:ph type="title"/>
          </p:nvPr>
        </p:nvSpPr>
        <p:spPr/>
        <p:txBody>
          <a:bodyPr/>
          <a:lstStyle/>
          <a:p>
            <a:r>
              <a:rPr lang="en-GB" dirty="0"/>
              <a:t>Strengths and usefulness in early years practice </a:t>
            </a:r>
            <a:endParaRPr lang="en-US" dirty="0"/>
          </a:p>
        </p:txBody>
      </p:sp>
      <p:sp>
        <p:nvSpPr>
          <p:cNvPr id="3" name="Content Placeholder 2">
            <a:extLst>
              <a:ext uri="{FF2B5EF4-FFF2-40B4-BE49-F238E27FC236}">
                <a16:creationId xmlns:a16="http://schemas.microsoft.com/office/drawing/2014/main" id="{F1A9D67D-FAEE-C16A-62C0-0848AD64C542}"/>
              </a:ext>
            </a:extLst>
          </p:cNvPr>
          <p:cNvSpPr>
            <a:spLocks noGrp="1"/>
          </p:cNvSpPr>
          <p:nvPr>
            <p:ph idx="1"/>
          </p:nvPr>
        </p:nvSpPr>
        <p:spPr/>
        <p:txBody>
          <a:bodyPr>
            <a:normAutofit fontScale="92500" lnSpcReduction="10000"/>
          </a:bodyPr>
          <a:lstStyle/>
          <a:p>
            <a:r>
              <a:rPr lang="en-GB" dirty="0"/>
              <a:t>The fact that </a:t>
            </a:r>
            <a:r>
              <a:rPr lang="en-GB" dirty="0" err="1"/>
              <a:t>Bowlby’s</a:t>
            </a:r>
            <a:r>
              <a:rPr lang="en-GB" dirty="0"/>
              <a:t> theory emphasises the value of stable relationships in a child’s early years is one of its key advantages. Secure bonds, self-confidence and positive social skills are more likely to develop in children who receive sensitive, responsive, and consistent care (</a:t>
            </a:r>
            <a:r>
              <a:rPr lang="en-GB" dirty="0" err="1"/>
              <a:t>Bowlby</a:t>
            </a:r>
            <a:r>
              <a:rPr lang="en-GB" dirty="0"/>
              <a:t>, 1969).</a:t>
            </a:r>
          </a:p>
          <a:p>
            <a:r>
              <a:rPr lang="en-GB" dirty="0"/>
              <a:t>The idea explains why Isaac struggles to play on his own, becomes quiet during free play, and gets upset when he is away from his mother. Feelings of insecurity may have been increased by his mother’s inability to consistently address his emotional needs due to her depression and lack of social support. Instead than just seeing Isaac as shy or difficult, </a:t>
            </a:r>
            <a:r>
              <a:rPr lang="en-GB" dirty="0" err="1"/>
              <a:t>Bowlby’s</a:t>
            </a:r>
            <a:r>
              <a:rPr lang="en-GB" dirty="0"/>
              <a:t> theory enables teachers to understand these traits as signs of attachments issues. </a:t>
            </a:r>
          </a:p>
          <a:p>
            <a:endParaRPr lang="en-GB" dirty="0"/>
          </a:p>
        </p:txBody>
      </p:sp>
    </p:spTree>
    <p:extLst>
      <p:ext uri="{BB962C8B-B14F-4D97-AF65-F5344CB8AC3E}">
        <p14:creationId xmlns:p14="http://schemas.microsoft.com/office/powerpoint/2010/main" val="337425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03A70-01A1-37BC-369B-C8723C657813}"/>
              </a:ext>
            </a:extLst>
          </p:cNvPr>
          <p:cNvSpPr>
            <a:spLocks noGrp="1"/>
          </p:cNvSpPr>
          <p:nvPr>
            <p:ph type="title"/>
          </p:nvPr>
        </p:nvSpPr>
        <p:spPr/>
        <p:txBody>
          <a:bodyPr/>
          <a:lstStyle/>
          <a:p>
            <a:r>
              <a:rPr lang="en-GB" dirty="0"/>
              <a:t>Limitations and criticisms </a:t>
            </a:r>
            <a:endParaRPr lang="en-US" dirty="0"/>
          </a:p>
        </p:txBody>
      </p:sp>
      <p:sp>
        <p:nvSpPr>
          <p:cNvPr id="3" name="Content Placeholder 2">
            <a:extLst>
              <a:ext uri="{FF2B5EF4-FFF2-40B4-BE49-F238E27FC236}">
                <a16:creationId xmlns:a16="http://schemas.microsoft.com/office/drawing/2014/main" id="{0487C16D-377D-D62A-7D31-0712F4CB398F}"/>
              </a:ext>
            </a:extLst>
          </p:cNvPr>
          <p:cNvSpPr>
            <a:spLocks noGrp="1"/>
          </p:cNvSpPr>
          <p:nvPr>
            <p:ph idx="1"/>
          </p:nvPr>
        </p:nvSpPr>
        <p:spPr/>
        <p:txBody>
          <a:bodyPr>
            <a:normAutofit fontScale="77500" lnSpcReduction="20000"/>
          </a:bodyPr>
          <a:lstStyle/>
          <a:p>
            <a:r>
              <a:rPr lang="en-GB" dirty="0" err="1"/>
              <a:t>Bowlby’s</a:t>
            </a:r>
            <a:r>
              <a:rPr lang="en-GB" dirty="0"/>
              <a:t> idea has been attacked for highlighting the mother-child bond too much, despite its significance. According to recent study, children can develop stable bonds with a number of carers, including fathers, grandparents, foster carers, and early childhood teachers (Schaffer and Emerson, 1964). </a:t>
            </a:r>
            <a:r>
              <a:rPr lang="en-GB" dirty="0" err="1"/>
              <a:t>Bowlby</a:t>
            </a:r>
            <a:r>
              <a:rPr lang="en-GB" dirty="0"/>
              <a:t> proposed that the mother was typically the most significant attachment figure.</a:t>
            </a:r>
          </a:p>
          <a:p>
            <a:r>
              <a:rPr lang="en-GB" dirty="0"/>
              <a:t>Even if his attachment bond with his mother has been impacted by her mental health issues, this assessment is important to Isaac since it implies that having a good relationship with the professionals at the children’s centre could help him feel more secure. </a:t>
            </a:r>
          </a:p>
          <a:p>
            <a:r>
              <a:rPr lang="en-GB" dirty="0" err="1"/>
              <a:t>Bowlby’s</a:t>
            </a:r>
            <a:r>
              <a:rPr lang="en-GB" dirty="0"/>
              <a:t> argument has also been criticised for failing to take wider social and environment factors into account. Attachment experiences could not be only reason for Isaac’s problems. His anxiety, social disengagement, and trouble participating in group activities may have been caused by his recent move to London, the interruption of his childcare arrangements, and the loss of his familiar surroundings. These experience show that elements other than attachment connections have an impact on children’s development. </a:t>
            </a:r>
          </a:p>
        </p:txBody>
      </p:sp>
    </p:spTree>
    <p:extLst>
      <p:ext uri="{BB962C8B-B14F-4D97-AF65-F5344CB8AC3E}">
        <p14:creationId xmlns:p14="http://schemas.microsoft.com/office/powerpoint/2010/main" val="12887958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AC849-C326-0AED-6118-2DF0570288DC}"/>
              </a:ext>
            </a:extLst>
          </p:cNvPr>
          <p:cNvSpPr>
            <a:spLocks noGrp="1"/>
          </p:cNvSpPr>
          <p:nvPr>
            <p:ph type="title"/>
          </p:nvPr>
        </p:nvSpPr>
        <p:spPr/>
        <p:txBody>
          <a:bodyPr/>
          <a:lstStyle/>
          <a:p>
            <a:r>
              <a:rPr lang="en-GB" dirty="0"/>
              <a:t>Cultural, social and contextual considerations</a:t>
            </a:r>
            <a:endParaRPr lang="en-US" dirty="0"/>
          </a:p>
        </p:txBody>
      </p:sp>
      <p:sp>
        <p:nvSpPr>
          <p:cNvPr id="3" name="Content Placeholder 2">
            <a:extLst>
              <a:ext uri="{FF2B5EF4-FFF2-40B4-BE49-F238E27FC236}">
                <a16:creationId xmlns:a16="http://schemas.microsoft.com/office/drawing/2014/main" id="{19DB5F45-734A-F09C-DD46-A9175FC4FB8A}"/>
              </a:ext>
            </a:extLst>
          </p:cNvPr>
          <p:cNvSpPr>
            <a:spLocks noGrp="1"/>
          </p:cNvSpPr>
          <p:nvPr>
            <p:ph idx="1"/>
          </p:nvPr>
        </p:nvSpPr>
        <p:spPr/>
        <p:txBody>
          <a:bodyPr>
            <a:normAutofit fontScale="77500" lnSpcReduction="20000"/>
          </a:bodyPr>
          <a:lstStyle/>
          <a:p>
            <a:r>
              <a:rPr lang="en-GB" dirty="0"/>
              <a:t>The fact that </a:t>
            </a:r>
            <a:r>
              <a:rPr lang="en-GB" dirty="0" err="1"/>
              <a:t>Bowlby’s</a:t>
            </a:r>
            <a:r>
              <a:rPr lang="en-GB" dirty="0"/>
              <a:t> theory was mostly formed from Western viewpoint and might not accurately represent or cultures approaches to parenting is another drawback. Instead of depending mostly on the attachment figure, children in many cultures are raised by several careers and members of the extended family. Secure ties cancel form within these families forms according to research.</a:t>
            </a:r>
          </a:p>
          <a:p>
            <a:r>
              <a:rPr lang="en-GB" dirty="0"/>
              <a:t>In London’s diverse communities, where families come from a wide range of cultural origins with different parenting styles and family structures, this especially important when analysing children’s need, teachers should take cultural beliefs, customs, and caregiving practices into account rather than assuming that all families follow to </a:t>
            </a:r>
            <a:r>
              <a:rPr lang="en-GB" dirty="0" err="1"/>
              <a:t>Bowlby’s</a:t>
            </a:r>
            <a:r>
              <a:rPr lang="en-GB" dirty="0"/>
              <a:t> attachment model. </a:t>
            </a:r>
          </a:p>
          <a:p>
            <a:r>
              <a:rPr lang="en-GB" dirty="0"/>
              <a:t>In Isaac’s case, social factors are also quite important. His mother’s emotional availability and capacity to always attend to Isaac’s needs may be impacted by her depression, loss self-esteem, and lack of support. According to research, children’s emotional growth and attachment security can be greatly impacted by the parents mental health (NICE,2020). Therefore, helping Isaac‘s mother is important to helping him achieve better results.</a:t>
            </a:r>
            <a:endParaRPr lang="en-US" dirty="0"/>
          </a:p>
        </p:txBody>
      </p:sp>
    </p:spTree>
    <p:extLst>
      <p:ext uri="{BB962C8B-B14F-4D97-AF65-F5344CB8AC3E}">
        <p14:creationId xmlns:p14="http://schemas.microsoft.com/office/powerpoint/2010/main" val="42818495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56D82-6456-2801-5F2F-8A53E9535F45}"/>
              </a:ext>
            </a:extLst>
          </p:cNvPr>
          <p:cNvSpPr>
            <a:spLocks noGrp="1"/>
          </p:cNvSpPr>
          <p:nvPr>
            <p:ph type="title"/>
          </p:nvPr>
        </p:nvSpPr>
        <p:spPr/>
        <p:txBody>
          <a:bodyPr/>
          <a:lstStyle/>
          <a:p>
            <a:r>
              <a:rPr lang="en-GB" dirty="0"/>
              <a:t>Relevance to london’s diverse communities </a:t>
            </a:r>
            <a:endParaRPr lang="en-US" dirty="0"/>
          </a:p>
        </p:txBody>
      </p:sp>
      <p:sp>
        <p:nvSpPr>
          <p:cNvPr id="3" name="Content Placeholder 2">
            <a:extLst>
              <a:ext uri="{FF2B5EF4-FFF2-40B4-BE49-F238E27FC236}">
                <a16:creationId xmlns:a16="http://schemas.microsoft.com/office/drawing/2014/main" id="{42FEB9C0-4742-8AE4-8F54-9CF01296C93E}"/>
              </a:ext>
            </a:extLst>
          </p:cNvPr>
          <p:cNvSpPr>
            <a:spLocks noGrp="1"/>
          </p:cNvSpPr>
          <p:nvPr>
            <p:ph idx="1"/>
          </p:nvPr>
        </p:nvSpPr>
        <p:spPr/>
        <p:txBody>
          <a:bodyPr>
            <a:normAutofit fontScale="85000" lnSpcReduction="20000"/>
          </a:bodyPr>
          <a:lstStyle/>
          <a:p>
            <a:r>
              <a:rPr lang="en-GB" dirty="0" err="1"/>
              <a:t>Bowlby’s</a:t>
            </a:r>
            <a:r>
              <a:rPr lang="en-GB" dirty="0"/>
              <a:t> theory is still highly relevant in London since a lot of families who use children’s Centre face barriers like social isolations parental mental health issues, unstable housing and family transitions. Teachers can recognise children who could be at risk and offer the right kind of car having a solid understanding of attachment.</a:t>
            </a:r>
          </a:p>
          <a:p>
            <a:r>
              <a:rPr lang="en-GB" dirty="0"/>
              <a:t>The idea provides useful details on how family stress and stained relationship may have influenced Isaac social interaction issues , clinginess, and separation anxiety. Teachers must apply the theory carefully and acknowledge that culture , social and environmental elements in addition to attachment point influence children’s experience. </a:t>
            </a:r>
          </a:p>
          <a:p>
            <a:r>
              <a:rPr lang="en-GB" dirty="0" err="1"/>
              <a:t>Bowlby’s</a:t>
            </a:r>
            <a:r>
              <a:rPr lang="en-GB" dirty="0"/>
              <a:t> theory works best for London’s diversity populations when appeared with a family centred culture lead to sensitive approach that respects unique family situations and acknowledge different caregiving arrangements. </a:t>
            </a:r>
            <a:endParaRPr lang="en-US" dirty="0"/>
          </a:p>
        </p:txBody>
      </p:sp>
    </p:spTree>
    <p:extLst>
      <p:ext uri="{BB962C8B-B14F-4D97-AF65-F5344CB8AC3E}">
        <p14:creationId xmlns:p14="http://schemas.microsoft.com/office/powerpoint/2010/main" val="22560265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18ABD-33DB-D668-53F6-D8E46D7E94A8}"/>
              </a:ext>
            </a:extLst>
          </p:cNvPr>
          <p:cNvSpPr>
            <a:spLocks noGrp="1"/>
          </p:cNvSpPr>
          <p:nvPr>
            <p:ph type="title"/>
          </p:nvPr>
        </p:nvSpPr>
        <p:spPr/>
        <p:txBody>
          <a:bodyPr/>
          <a:lstStyle/>
          <a:p>
            <a:r>
              <a:rPr lang="en-GB" dirty="0"/>
              <a:t>Conclusion </a:t>
            </a:r>
            <a:endParaRPr lang="en-US" dirty="0"/>
          </a:p>
        </p:txBody>
      </p:sp>
      <p:sp>
        <p:nvSpPr>
          <p:cNvPr id="3" name="Content Placeholder 2">
            <a:extLst>
              <a:ext uri="{FF2B5EF4-FFF2-40B4-BE49-F238E27FC236}">
                <a16:creationId xmlns:a16="http://schemas.microsoft.com/office/drawing/2014/main" id="{C51679D0-7EE2-DA02-65C6-2362220A055D}"/>
              </a:ext>
            </a:extLst>
          </p:cNvPr>
          <p:cNvSpPr>
            <a:spLocks noGrp="1"/>
          </p:cNvSpPr>
          <p:nvPr>
            <p:ph idx="1"/>
          </p:nvPr>
        </p:nvSpPr>
        <p:spPr/>
        <p:txBody>
          <a:bodyPr/>
          <a:lstStyle/>
          <a:p>
            <a:r>
              <a:rPr lang="en-GB" dirty="0"/>
              <a:t>In conclusion many of Isaac’s issues such as his social disconnect, clinging behaviour and separation anxiety can be explained by </a:t>
            </a:r>
            <a:r>
              <a:rPr lang="en-GB" dirty="0" err="1"/>
              <a:t>Bowlby’s</a:t>
            </a:r>
            <a:r>
              <a:rPr lang="en-GB" dirty="0"/>
              <a:t> attachment theory. The concept supports early intervention techniques in early childhood settings and highlights the significance of stable emotional connection. It’s heavy focus on bonding with mothers and it’s limited attention to wider social and cultural impacts are among its drawback. To give complete and successful help in Isaac’s situation and teachers should apply </a:t>
            </a:r>
            <a:r>
              <a:rPr lang="en-GB" dirty="0" err="1"/>
              <a:t>Bowlby’s</a:t>
            </a:r>
            <a:r>
              <a:rPr lang="en-GB" dirty="0"/>
              <a:t> Siri along with knowledge about the family circumstances and social cultural history and current difficulties. </a:t>
            </a:r>
            <a:endParaRPr lang="en-US" dirty="0"/>
          </a:p>
        </p:txBody>
      </p:sp>
    </p:spTree>
    <p:extLst>
      <p:ext uri="{BB962C8B-B14F-4D97-AF65-F5344CB8AC3E}">
        <p14:creationId xmlns:p14="http://schemas.microsoft.com/office/powerpoint/2010/main" val="24939622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CF2B3-934A-4072-981E-E4DD43CB9949}"/>
              </a:ext>
            </a:extLst>
          </p:cNvPr>
          <p:cNvSpPr>
            <a:spLocks noGrp="1"/>
          </p:cNvSpPr>
          <p:nvPr>
            <p:ph type="title"/>
          </p:nvPr>
        </p:nvSpPr>
        <p:spPr/>
        <p:txBody>
          <a:bodyPr/>
          <a:lstStyle/>
          <a:p>
            <a:r>
              <a:rPr lang="en-GB" dirty="0"/>
              <a:t>References</a:t>
            </a:r>
            <a:br>
              <a:rPr lang="en-GB" dirty="0"/>
            </a:br>
            <a:r>
              <a:rPr lang="en-GB" dirty="0"/>
              <a:t>(alphabetically order and Harvard style)</a:t>
            </a:r>
            <a:endParaRPr lang="en-US" dirty="0"/>
          </a:p>
        </p:txBody>
      </p:sp>
      <p:sp>
        <p:nvSpPr>
          <p:cNvPr id="3" name="Content Placeholder 2">
            <a:extLst>
              <a:ext uri="{FF2B5EF4-FFF2-40B4-BE49-F238E27FC236}">
                <a16:creationId xmlns:a16="http://schemas.microsoft.com/office/drawing/2014/main" id="{3E786492-1472-7C75-438A-B16D23391EC9}"/>
              </a:ext>
            </a:extLst>
          </p:cNvPr>
          <p:cNvSpPr>
            <a:spLocks noGrp="1"/>
          </p:cNvSpPr>
          <p:nvPr>
            <p:ph idx="1"/>
          </p:nvPr>
        </p:nvSpPr>
        <p:spPr/>
        <p:txBody>
          <a:bodyPr>
            <a:normAutofit fontScale="47500" lnSpcReduction="20000"/>
          </a:bodyPr>
          <a:lstStyle/>
          <a:p>
            <a:r>
              <a:rPr lang="en-GB" dirty="0" err="1"/>
              <a:t>Bowlby</a:t>
            </a:r>
            <a:r>
              <a:rPr lang="en-GB" dirty="0"/>
              <a:t>, J. (1969) </a:t>
            </a:r>
            <a:r>
              <a:rPr lang="en-GB" dirty="0" err="1"/>
              <a:t>Attchment</a:t>
            </a:r>
            <a:r>
              <a:rPr lang="en-GB" dirty="0"/>
              <a:t> and loss: volume 1 attachment. London: Hogarth press; New York: Basic books.</a:t>
            </a:r>
          </a:p>
          <a:p>
            <a:r>
              <a:rPr lang="en-GB" dirty="0" err="1"/>
              <a:t>Bowlby</a:t>
            </a:r>
            <a:r>
              <a:rPr lang="en-GB" dirty="0"/>
              <a:t>, J. (1988) A secure Base: Parent-child attachment and healthy human development. New York: basic books; London: Rutledge.</a:t>
            </a:r>
          </a:p>
          <a:p>
            <a:r>
              <a:rPr lang="en-GB" b="0" i="0" dirty="0" err="1">
                <a:effectLst/>
                <a:latin typeface="UICTFontTextStyleBody"/>
              </a:rPr>
              <a:t>Bretherton</a:t>
            </a:r>
            <a:r>
              <a:rPr lang="en-GB" b="0" i="0" dirty="0">
                <a:effectLst/>
                <a:latin typeface="UICTFontTextStyleBody"/>
              </a:rPr>
              <a:t>, I. (1992) ‘The origins of attachment theory: John </a:t>
            </a:r>
            <a:r>
              <a:rPr lang="en-GB" b="0" i="0" dirty="0" err="1">
                <a:effectLst/>
                <a:latin typeface="UICTFontTextStyleBody"/>
              </a:rPr>
              <a:t>Bowlby</a:t>
            </a:r>
            <a:r>
              <a:rPr lang="en-GB" b="0" i="0" dirty="0">
                <a:effectLst/>
                <a:latin typeface="UICTFontTextStyleBody"/>
              </a:rPr>
              <a:t> and Mary Ainsworth’, Developmental Psychology, 28(5), pp. 759–775. Available at: https://</a:t>
            </a:r>
            <a:r>
              <a:rPr lang="en-GB" b="0" i="0" dirty="0" err="1">
                <a:effectLst/>
                <a:latin typeface="UICTFontTextStyleBody"/>
              </a:rPr>
              <a:t>psycnet.apa.org</a:t>
            </a:r>
            <a:r>
              <a:rPr lang="en-GB" b="0" i="0" dirty="0">
                <a:effectLst/>
                <a:latin typeface="UICTFontTextStyleBody"/>
              </a:rPr>
              <a:t>/record/1992‑21986‑001 </a:t>
            </a:r>
          </a:p>
          <a:p>
            <a:r>
              <a:rPr lang="en-GB" b="0" i="0" dirty="0">
                <a:effectLst/>
                <a:latin typeface="UICTFontTextStyleBody"/>
              </a:rPr>
              <a:t>Cassidy, J. and Shaver, P.R. (eds.) (2016) Handbook of Attachment: Theory, Research, and Clinical Applications. 3rd </a:t>
            </a:r>
            <a:r>
              <a:rPr lang="en-GB" b="0" i="0" dirty="0" err="1">
                <a:effectLst/>
                <a:latin typeface="UICTFontTextStyleBody"/>
              </a:rPr>
              <a:t>edn</a:t>
            </a:r>
            <a:r>
              <a:rPr lang="en-GB" b="0" i="0" dirty="0">
                <a:effectLst/>
                <a:latin typeface="UICTFontTextStyleBody"/>
              </a:rPr>
              <a:t>. New York: The Guilford Press.</a:t>
            </a:r>
            <a:endParaRPr lang="en-GB" dirty="0">
              <a:effectLst/>
              <a:latin typeface=".AppleSystemUIFont"/>
            </a:endParaRPr>
          </a:p>
          <a:p>
            <a:r>
              <a:rPr lang="en-GB" b="0" i="0" dirty="0" err="1">
                <a:effectLst/>
                <a:latin typeface="UICTFontTextStyleBody"/>
              </a:rPr>
              <a:t>Center</a:t>
            </a:r>
            <a:r>
              <a:rPr lang="en-GB" b="0" i="0" dirty="0">
                <a:effectLst/>
                <a:latin typeface="UICTFontTextStyleBody"/>
              </a:rPr>
              <a:t> on the Developing Child at Harvard University (n.d.) Brain Architecture. Available at: https://developingchild.harvard.edu/science/key‑concepts/brain‑architecture/</a:t>
            </a:r>
            <a:endParaRPr lang="en-GB" dirty="0">
              <a:effectLst/>
              <a:latin typeface=".AppleSystemUIFont"/>
            </a:endParaRPr>
          </a:p>
          <a:p>
            <a:r>
              <a:rPr lang="en-GB" b="0" i="0" dirty="0">
                <a:effectLst/>
                <a:latin typeface="UICTFontTextStyleBody"/>
              </a:rPr>
              <a:t>Department for Education (2024) Statutory Framework for the Early Years Foundation Stage. Available at: https://www.gov.uk/government/publications/early‑years‑foundation‑stage‑statutory‑framework‑2024 (Accessed: 14 June 2026).</a:t>
            </a:r>
            <a:endParaRPr lang="en-GB" dirty="0">
              <a:effectLst/>
              <a:latin typeface=".AppleSystemUIFont"/>
            </a:endParaRPr>
          </a:p>
          <a:p>
            <a:r>
              <a:rPr lang="en-GB" b="0" i="0" dirty="0">
                <a:effectLst/>
                <a:latin typeface="UICTFontTextStyleBody"/>
              </a:rPr>
              <a:t>National Institute for Health and Care Excellence (2020) Antenatal and Postnatal Mental Health: Clinical Management and Service Guidance. NICE Guideline CG192. Available at: https://www.nice.org.uk/guidance/cg192 (Accessed: 14 June 2026).</a:t>
            </a:r>
            <a:endParaRPr lang="en-GB" dirty="0">
              <a:effectLst/>
              <a:latin typeface=".AppleSystemUIFont"/>
            </a:endParaRPr>
          </a:p>
          <a:p>
            <a:r>
              <a:rPr lang="en-GB" b="0" i="0" dirty="0">
                <a:effectLst/>
                <a:latin typeface="UICTFontTextStyleBody"/>
              </a:rPr>
              <a:t>National Scientific Council on the Developing Child (2004) Young Children Develop in an Environment of Relationships. Available at: https://developingchild.harvard.edu/resources/young‑children‑develop‑in‑an‑environment‑of‑relationships/</a:t>
            </a:r>
            <a:endParaRPr lang="en-GB" dirty="0">
              <a:effectLst/>
              <a:latin typeface=".AppleSystemUIFont"/>
            </a:endParaRPr>
          </a:p>
          <a:p>
            <a:r>
              <a:rPr lang="en-GB" b="0" i="0" dirty="0" err="1">
                <a:effectLst/>
                <a:latin typeface="UICTFontTextStyleBody"/>
              </a:rPr>
              <a:t>Rothbart</a:t>
            </a:r>
            <a:r>
              <a:rPr lang="en-GB" b="0" i="0" dirty="0">
                <a:effectLst/>
                <a:latin typeface="UICTFontTextStyleBody"/>
              </a:rPr>
              <a:t>, M.K. (2011) Becoming Who We Are: Temperament and Personality in Development. New York: Guilford Press. Available at: https://www.guilford.com/books/Becoming‑Who‑We‑Are/</a:t>
            </a:r>
            <a:r>
              <a:rPr lang="en-GB" b="0" i="0" dirty="0" err="1">
                <a:effectLst/>
                <a:latin typeface="UICTFontTextStyleBody"/>
              </a:rPr>
              <a:t>Mary‑K‑Rothbart</a:t>
            </a:r>
            <a:r>
              <a:rPr lang="en-GB" b="0" i="0" dirty="0">
                <a:effectLst/>
                <a:latin typeface="UICTFontTextStyleBody"/>
              </a:rPr>
              <a:t>/9781462506163</a:t>
            </a:r>
            <a:endParaRPr lang="en-GB" dirty="0">
              <a:effectLst/>
              <a:latin typeface=".AppleSystemUIFont"/>
            </a:endParaRPr>
          </a:p>
          <a:p>
            <a:r>
              <a:rPr lang="en-GB" b="0" i="0" dirty="0">
                <a:effectLst/>
                <a:latin typeface="UICTFontTextStyleBody"/>
              </a:rPr>
              <a:t>Rutter, M. (1981) Maternal Deprivation Reassessed. 2nd </a:t>
            </a:r>
            <a:r>
              <a:rPr lang="en-GB" b="0" i="0" dirty="0" err="1">
                <a:effectLst/>
                <a:latin typeface="UICTFontTextStyleBody"/>
              </a:rPr>
              <a:t>edn</a:t>
            </a:r>
            <a:r>
              <a:rPr lang="en-GB" b="0" i="0" dirty="0">
                <a:effectLst/>
                <a:latin typeface="UICTFontTextStyleBody"/>
              </a:rPr>
              <a:t>. </a:t>
            </a:r>
            <a:r>
              <a:rPr lang="en-GB" b="0" i="0" dirty="0" err="1">
                <a:effectLst/>
                <a:latin typeface="UICTFontTextStyleBody"/>
              </a:rPr>
              <a:t>Harmondsworth</a:t>
            </a:r>
            <a:r>
              <a:rPr lang="en-GB" b="0" i="0" dirty="0">
                <a:effectLst/>
                <a:latin typeface="UICTFontTextStyleBody"/>
              </a:rPr>
              <a:t>: Penguin.</a:t>
            </a:r>
            <a:endParaRPr lang="en-GB" dirty="0">
              <a:effectLst/>
              <a:latin typeface=".AppleSystemUIFont"/>
            </a:endParaRPr>
          </a:p>
          <a:p>
            <a:r>
              <a:rPr lang="en-GB" b="0" i="0" dirty="0">
                <a:effectLst/>
                <a:latin typeface="UICTFontTextStyleBody"/>
              </a:rPr>
              <a:t>Schaffer, H.R. and Emerson, P.E. (1964) ‘The development of social attachments in infancy’, Monographs of the Society for Research in Child Development, 29(3), pp. 1–77. Available at: https://</a:t>
            </a:r>
            <a:r>
              <a:rPr lang="en-GB" b="0" i="0" dirty="0" err="1">
                <a:effectLst/>
                <a:latin typeface="UICTFontTextStyleBody"/>
              </a:rPr>
              <a:t>onlinelibrary.wiley.com</a:t>
            </a:r>
            <a:r>
              <a:rPr lang="en-GB" b="0" i="0" dirty="0">
                <a:effectLst/>
                <a:latin typeface="UICTFontTextStyleBody"/>
              </a:rPr>
              <a:t>/</a:t>
            </a:r>
            <a:r>
              <a:rPr lang="en-GB" b="0" i="0" dirty="0" err="1">
                <a:effectLst/>
                <a:latin typeface="UICTFontTextStyleBody"/>
              </a:rPr>
              <a:t>doi</a:t>
            </a:r>
            <a:r>
              <a:rPr lang="en-GB" b="0" i="0" dirty="0">
                <a:effectLst/>
                <a:latin typeface="UICTFontTextStyleBody"/>
              </a:rPr>
              <a:t>/abs/10.1111/j.1540‑</a:t>
            </a:r>
            <a:r>
              <a:rPr lang="en-GB" b="0" i="0" dirty="0" err="1">
                <a:effectLst/>
                <a:latin typeface="UICTFontTextStyleBody"/>
              </a:rPr>
              <a:t>5834.1964.tb00366.x</a:t>
            </a:r>
            <a:r>
              <a:rPr lang="en-GB" b="0" i="0" dirty="0">
                <a:effectLst/>
                <a:latin typeface="UICTFontTextStyleBody"/>
              </a:rPr>
              <a:t> (Accessed: 14 June 2026).</a:t>
            </a:r>
          </a:p>
          <a:p>
            <a:endParaRPr lang="en-GB" dirty="0">
              <a:effectLst/>
              <a:latin typeface=".AppleSystemUIFont"/>
            </a:endParaRPr>
          </a:p>
        </p:txBody>
      </p:sp>
    </p:spTree>
    <p:extLst>
      <p:ext uri="{BB962C8B-B14F-4D97-AF65-F5344CB8AC3E}">
        <p14:creationId xmlns:p14="http://schemas.microsoft.com/office/powerpoint/2010/main" val="29500257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18</Slides>
  <Notes>0</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Understanding Issac’s development through Bowlby’s attachment theory </vt:lpstr>
      <vt:lpstr>Key concept of Bowlby’s Attachment Theory</vt:lpstr>
      <vt:lpstr>Bowlby’s theory development assumptions </vt:lpstr>
      <vt:lpstr>Relevance of Bowlby’s theory to early childhood</vt:lpstr>
      <vt:lpstr>Why Bowlby’s theory is appropriate for understanding Isaac’s situation</vt:lpstr>
      <vt:lpstr>Considering nature and nurture using Bowlby’s attachment theory in relation to Isaac’s scenario nature: biological influence </vt:lpstr>
      <vt:lpstr>Early brain development</vt:lpstr>
      <vt:lpstr>Nurture: Environment influences </vt:lpstr>
      <vt:lpstr>Social interaction </vt:lpstr>
      <vt:lpstr>Transition </vt:lpstr>
      <vt:lpstr>Useful theory based techniques to help Isaac </vt:lpstr>
      <vt:lpstr>Critical evaluation of Bowlby’s attachment theory in relation to Isaac’s case </vt:lpstr>
      <vt:lpstr>Strengths and usefulness in early years practice </vt:lpstr>
      <vt:lpstr>Limitations and criticisms </vt:lpstr>
      <vt:lpstr>Cultural, social and contextual considerations</vt:lpstr>
      <vt:lpstr>Relevance to london’s diverse communities </vt:lpstr>
      <vt:lpstr>Conclusion </vt:lpstr>
      <vt:lpstr>References (alphabetically order and Harvard style)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Eman Aref Mohammed Al-Haidari (2504709)</dc:creator>
  <cp:lastModifiedBy>Eman Aref Mohammed Al-Haidari (2504709)</cp:lastModifiedBy>
  <cp:revision>4</cp:revision>
  <dcterms:created xsi:type="dcterms:W3CDTF">2026-06-13T17:51:10Z</dcterms:created>
  <dcterms:modified xsi:type="dcterms:W3CDTF">2026-06-14T17:54:03Z</dcterms:modified>
</cp:coreProperties>
</file>