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7" r:id="rId3"/>
    <p:sldId id="350" r:id="rId4"/>
    <p:sldId id="328" r:id="rId5"/>
    <p:sldId id="329" r:id="rId6"/>
    <p:sldId id="341" r:id="rId7"/>
    <p:sldId id="330" r:id="rId8"/>
    <p:sldId id="333" r:id="rId9"/>
    <p:sldId id="351" r:id="rId10"/>
    <p:sldId id="352" r:id="rId11"/>
    <p:sldId id="353" r:id="rId12"/>
    <p:sldId id="324" r:id="rId13"/>
    <p:sldId id="331" r:id="rId14"/>
    <p:sldId id="332" r:id="rId15"/>
    <p:sldId id="339" r:id="rId16"/>
    <p:sldId id="336" r:id="rId17"/>
    <p:sldId id="337" r:id="rId18"/>
    <p:sldId id="340" r:id="rId19"/>
    <p:sldId id="346" r:id="rId20"/>
    <p:sldId id="348" r:id="rId21"/>
    <p:sldId id="347" r:id="rId22"/>
    <p:sldId id="354" r:id="rId23"/>
    <p:sldId id="349" r:id="rId24"/>
    <p:sldId id="327" r:id="rId25"/>
    <p:sldId id="355" r:id="rId26"/>
    <p:sldId id="335" r:id="rId27"/>
    <p:sldId id="338"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4AD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5" d="100"/>
          <a:sy n="65" d="100"/>
        </p:scale>
        <p:origin x="724" y="40"/>
      </p:cViewPr>
      <p:guideLst/>
    </p:cSldViewPr>
  </p:slideViewPr>
  <p:notesTextViewPr>
    <p:cViewPr>
      <p:scale>
        <a:sx n="1" d="1"/>
        <a:sy n="1" d="1"/>
      </p:scale>
      <p:origin x="0" y="0"/>
    </p:cViewPr>
  </p:notesTextViewPr>
  <p:notesViewPr>
    <p:cSldViewPr snapToGrid="0">
      <p:cViewPr varScale="1">
        <p:scale>
          <a:sx n="56" d="100"/>
          <a:sy n="56" d="100"/>
        </p:scale>
        <p:origin x="1998"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89E021-18CB-4022-A9A0-87681BB1A005}" type="datetimeFigureOut">
              <a:rPr lang="en-GB" smtClean="0"/>
              <a:t>01/11/2019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F5F172-2EF0-40A8-804E-EAE64E30D2E3}" type="slidenum">
              <a:rPr lang="en-GB" smtClean="0"/>
              <a:t>‹#›</a:t>
            </a:fld>
            <a:endParaRPr lang="en-GB"/>
          </a:p>
        </p:txBody>
      </p:sp>
    </p:spTree>
    <p:extLst>
      <p:ext uri="{BB962C8B-B14F-4D97-AF65-F5344CB8AC3E}">
        <p14:creationId xmlns:p14="http://schemas.microsoft.com/office/powerpoint/2010/main" val="13609681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6F5F172-2EF0-40A8-804E-EAE64E30D2E3}" type="slidenum">
              <a:rPr lang="en-GB" smtClean="0"/>
              <a:t>4</a:t>
            </a:fld>
            <a:endParaRPr lang="en-GB"/>
          </a:p>
        </p:txBody>
      </p:sp>
    </p:spTree>
    <p:extLst>
      <p:ext uri="{BB962C8B-B14F-4D97-AF65-F5344CB8AC3E}">
        <p14:creationId xmlns:p14="http://schemas.microsoft.com/office/powerpoint/2010/main" val="1105805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C3BFDE5-4949-4B2B-A996-253756198753}" type="datetimeFigureOut">
              <a:rPr lang="en-GB" smtClean="0"/>
              <a:t>01/11/2019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D560FF2-76CC-4C50-B802-487BB5BB70AD}" type="slidenum">
              <a:rPr lang="en-GB" smtClean="0"/>
              <a:t>‹#›</a:t>
            </a:fld>
            <a:endParaRPr lang="en-GB" dirty="0"/>
          </a:p>
        </p:txBody>
      </p:sp>
    </p:spTree>
    <p:extLst>
      <p:ext uri="{BB962C8B-B14F-4D97-AF65-F5344CB8AC3E}">
        <p14:creationId xmlns:p14="http://schemas.microsoft.com/office/powerpoint/2010/main" val="2660592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C3BFDE5-4949-4B2B-A996-253756198753}" type="datetimeFigureOut">
              <a:rPr lang="en-GB" smtClean="0"/>
              <a:t>01/11/2019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D560FF2-76CC-4C50-B802-487BB5BB70AD}" type="slidenum">
              <a:rPr lang="en-GB" smtClean="0"/>
              <a:t>‹#›</a:t>
            </a:fld>
            <a:endParaRPr lang="en-GB" dirty="0"/>
          </a:p>
        </p:txBody>
      </p:sp>
    </p:spTree>
    <p:extLst>
      <p:ext uri="{BB962C8B-B14F-4D97-AF65-F5344CB8AC3E}">
        <p14:creationId xmlns:p14="http://schemas.microsoft.com/office/powerpoint/2010/main" val="3168560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C3BFDE5-4949-4B2B-A996-253756198753}" type="datetimeFigureOut">
              <a:rPr lang="en-GB" smtClean="0"/>
              <a:t>01/11/2019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D560FF2-76CC-4C50-B802-487BB5BB70AD}" type="slidenum">
              <a:rPr lang="en-GB" smtClean="0"/>
              <a:t>‹#›</a:t>
            </a:fld>
            <a:endParaRPr lang="en-GB" dirty="0"/>
          </a:p>
        </p:txBody>
      </p:sp>
    </p:spTree>
    <p:extLst>
      <p:ext uri="{BB962C8B-B14F-4D97-AF65-F5344CB8AC3E}">
        <p14:creationId xmlns:p14="http://schemas.microsoft.com/office/powerpoint/2010/main" val="31033507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C3BFDE5-4949-4B2B-A996-253756198753}" type="datetimeFigureOut">
              <a:rPr lang="en-GB" smtClean="0"/>
              <a:t>01/11/2019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D560FF2-76CC-4C50-B802-487BB5BB70AD}" type="slidenum">
              <a:rPr lang="en-GB" smtClean="0"/>
              <a:t>‹#›</a:t>
            </a:fld>
            <a:endParaRPr lang="en-GB" dirty="0"/>
          </a:p>
        </p:txBody>
      </p:sp>
    </p:spTree>
    <p:extLst>
      <p:ext uri="{BB962C8B-B14F-4D97-AF65-F5344CB8AC3E}">
        <p14:creationId xmlns:p14="http://schemas.microsoft.com/office/powerpoint/2010/main" val="1541583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C3BFDE5-4949-4B2B-A996-253756198753}" type="datetimeFigureOut">
              <a:rPr lang="en-GB" smtClean="0"/>
              <a:t>01/11/2019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DD560FF2-76CC-4C50-B802-487BB5BB70AD}" type="slidenum">
              <a:rPr lang="en-GB" smtClean="0"/>
              <a:t>‹#›</a:t>
            </a:fld>
            <a:endParaRPr lang="en-GB" dirty="0"/>
          </a:p>
        </p:txBody>
      </p:sp>
    </p:spTree>
    <p:extLst>
      <p:ext uri="{BB962C8B-B14F-4D97-AF65-F5344CB8AC3E}">
        <p14:creationId xmlns:p14="http://schemas.microsoft.com/office/powerpoint/2010/main" val="9325377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C3BFDE5-4949-4B2B-A996-253756198753}" type="datetimeFigureOut">
              <a:rPr lang="en-GB" smtClean="0"/>
              <a:t>01/11/2019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D560FF2-76CC-4C50-B802-487BB5BB70AD}" type="slidenum">
              <a:rPr lang="en-GB" smtClean="0"/>
              <a:t>‹#›</a:t>
            </a:fld>
            <a:endParaRPr lang="en-GB" dirty="0"/>
          </a:p>
        </p:txBody>
      </p:sp>
    </p:spTree>
    <p:extLst>
      <p:ext uri="{BB962C8B-B14F-4D97-AF65-F5344CB8AC3E}">
        <p14:creationId xmlns:p14="http://schemas.microsoft.com/office/powerpoint/2010/main" val="5314504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3BFDE5-4949-4B2B-A996-253756198753}" type="datetimeFigureOut">
              <a:rPr lang="en-GB" smtClean="0"/>
              <a:t>01/11/2019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DD560FF2-76CC-4C50-B802-487BB5BB70AD}" type="slidenum">
              <a:rPr lang="en-GB" smtClean="0"/>
              <a:t>‹#›</a:t>
            </a:fld>
            <a:endParaRPr lang="en-GB" dirty="0"/>
          </a:p>
        </p:txBody>
      </p:sp>
    </p:spTree>
    <p:extLst>
      <p:ext uri="{BB962C8B-B14F-4D97-AF65-F5344CB8AC3E}">
        <p14:creationId xmlns:p14="http://schemas.microsoft.com/office/powerpoint/2010/main" val="34315270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C3BFDE5-4949-4B2B-A996-253756198753}" type="datetimeFigureOut">
              <a:rPr lang="en-GB" smtClean="0"/>
              <a:t>01/11/2019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D560FF2-76CC-4C50-B802-487BB5BB70AD}" type="slidenum">
              <a:rPr lang="en-GB" smtClean="0"/>
              <a:t>‹#›</a:t>
            </a:fld>
            <a:endParaRPr lang="en-GB" dirty="0"/>
          </a:p>
        </p:txBody>
      </p:sp>
    </p:spTree>
    <p:extLst>
      <p:ext uri="{BB962C8B-B14F-4D97-AF65-F5344CB8AC3E}">
        <p14:creationId xmlns:p14="http://schemas.microsoft.com/office/powerpoint/2010/main" val="1726521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C3BFDE5-4949-4B2B-A996-253756198753}" type="datetimeFigureOut">
              <a:rPr lang="en-GB" smtClean="0"/>
              <a:t>01/11/2019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D560FF2-76CC-4C50-B802-487BB5BB70AD}" type="slidenum">
              <a:rPr lang="en-GB" smtClean="0"/>
              <a:t>‹#›</a:t>
            </a:fld>
            <a:endParaRPr lang="en-GB" dirty="0"/>
          </a:p>
        </p:txBody>
      </p:sp>
    </p:spTree>
    <p:extLst>
      <p:ext uri="{BB962C8B-B14F-4D97-AF65-F5344CB8AC3E}">
        <p14:creationId xmlns:p14="http://schemas.microsoft.com/office/powerpoint/2010/main" val="3894729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C3BFDE5-4949-4B2B-A996-253756198753}" type="datetimeFigureOut">
              <a:rPr lang="en-GB" smtClean="0"/>
              <a:t>01/11/2019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D560FF2-76CC-4C50-B802-487BB5BB70AD}" type="slidenum">
              <a:rPr lang="en-GB" smtClean="0"/>
              <a:t>‹#›</a:t>
            </a:fld>
            <a:endParaRPr lang="en-GB" dirty="0"/>
          </a:p>
        </p:txBody>
      </p:sp>
    </p:spTree>
    <p:extLst>
      <p:ext uri="{BB962C8B-B14F-4D97-AF65-F5344CB8AC3E}">
        <p14:creationId xmlns:p14="http://schemas.microsoft.com/office/powerpoint/2010/main" val="32594462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C3BFDE5-4949-4B2B-A996-253756198753}" type="datetimeFigureOut">
              <a:rPr lang="en-GB" smtClean="0"/>
              <a:t>01/11/2019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D560FF2-76CC-4C50-B802-487BB5BB70AD}" type="slidenum">
              <a:rPr lang="en-GB" smtClean="0"/>
              <a:t>‹#›</a:t>
            </a:fld>
            <a:endParaRPr lang="en-GB" dirty="0"/>
          </a:p>
        </p:txBody>
      </p:sp>
    </p:spTree>
    <p:extLst>
      <p:ext uri="{BB962C8B-B14F-4D97-AF65-F5344CB8AC3E}">
        <p14:creationId xmlns:p14="http://schemas.microsoft.com/office/powerpoint/2010/main" val="503561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3BFDE5-4949-4B2B-A996-253756198753}" type="datetimeFigureOut">
              <a:rPr lang="en-GB" smtClean="0"/>
              <a:t>01/11/2019</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D560FF2-76CC-4C50-B802-487BB5BB70AD}" type="slidenum">
              <a:rPr lang="en-GB" smtClean="0"/>
              <a:t>‹#›</a:t>
            </a:fld>
            <a:endParaRPr lang="en-GB" dirty="0"/>
          </a:p>
        </p:txBody>
      </p:sp>
      <p:pic>
        <p:nvPicPr>
          <p:cNvPr id="7" name="Picture 6"/>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9814942" y="6126581"/>
            <a:ext cx="1538858" cy="594894"/>
          </a:xfrm>
          <a:prstGeom prst="rect">
            <a:avLst/>
          </a:prstGeom>
        </p:spPr>
      </p:pic>
      <p:pic>
        <p:nvPicPr>
          <p:cNvPr id="8" name="Picture 7"/>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838200" y="5880637"/>
            <a:ext cx="1187344" cy="772040"/>
          </a:xfrm>
          <a:prstGeom prst="rect">
            <a:avLst/>
          </a:prstGeom>
        </p:spPr>
      </p:pic>
    </p:spTree>
    <p:extLst>
      <p:ext uri="{BB962C8B-B14F-4D97-AF65-F5344CB8AC3E}">
        <p14:creationId xmlns:p14="http://schemas.microsoft.com/office/powerpoint/2010/main" val="27222659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video" Target="https://www.youtube.com/embed/oFebyszqGKA"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www.smartinsights.com/"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socialmention.com/" TargetMode="External"/><Relationship Id="rId2" Type="http://schemas.openxmlformats.org/officeDocument/2006/relationships/hyperlink" Target="http://www.similarweb.com/"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www.hotjar.com/blo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936567" y="1179731"/>
            <a:ext cx="5991496" cy="2387600"/>
          </a:xfrm>
          <a:solidFill>
            <a:schemeClr val="tx1">
              <a:lumMod val="85000"/>
              <a:lumOff val="15000"/>
            </a:schemeClr>
          </a:solidFill>
        </p:spPr>
        <p:txBody>
          <a:bodyPr>
            <a:normAutofit/>
          </a:bodyPr>
          <a:lstStyle/>
          <a:p>
            <a:r>
              <a:rPr lang="en-GB" sz="5400" dirty="0" smtClean="0">
                <a:solidFill>
                  <a:schemeClr val="bg1"/>
                </a:solidFill>
                <a:latin typeface="Arial" panose="020B0604020202020204" pitchFamily="34" charset="0"/>
                <a:cs typeface="Arial" panose="020B0604020202020204" pitchFamily="34" charset="0"/>
              </a:rPr>
              <a:t>CIM Certificate in Professional Marketing </a:t>
            </a:r>
            <a:endParaRPr lang="en-GB" sz="5400" dirty="0">
              <a:solidFill>
                <a:schemeClr val="bg1"/>
              </a:solidFill>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a:xfrm>
            <a:off x="5936568" y="3617739"/>
            <a:ext cx="5991494" cy="1010529"/>
          </a:xfrm>
          <a:solidFill>
            <a:schemeClr val="tx1">
              <a:lumMod val="85000"/>
              <a:lumOff val="15000"/>
            </a:schemeClr>
          </a:solidFill>
        </p:spPr>
        <p:txBody>
          <a:bodyPr>
            <a:normAutofit/>
          </a:bodyPr>
          <a:lstStyle/>
          <a:p>
            <a:r>
              <a:rPr lang="en-GB" sz="3200" dirty="0" smtClean="0">
                <a:solidFill>
                  <a:schemeClr val="bg1"/>
                </a:solidFill>
                <a:latin typeface="Arial" panose="020B0604020202020204" pitchFamily="34" charset="0"/>
                <a:cs typeface="Arial" panose="020B0604020202020204" pitchFamily="34" charset="0"/>
              </a:rPr>
              <a:t>Digital Marketing </a:t>
            </a:r>
            <a:endParaRPr lang="en-GB" sz="3200" dirty="0">
              <a:solidFill>
                <a:schemeClr val="bg1"/>
              </a:solidFill>
              <a:latin typeface="Arial" panose="020B0604020202020204" pitchFamily="34" charset="0"/>
              <a:cs typeface="Arial" panose="020B0604020202020204"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179731"/>
            <a:ext cx="5795889" cy="3448537"/>
          </a:xfrm>
          <a:prstGeom prst="rect">
            <a:avLst/>
          </a:prstGeom>
        </p:spPr>
      </p:pic>
    </p:spTree>
    <p:extLst>
      <p:ext uri="{BB962C8B-B14F-4D97-AF65-F5344CB8AC3E}">
        <p14:creationId xmlns:p14="http://schemas.microsoft.com/office/powerpoint/2010/main" val="13020808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5082" y="238515"/>
            <a:ext cx="11676185" cy="1325563"/>
          </a:xfrm>
          <a:solidFill>
            <a:schemeClr val="tx1">
              <a:lumMod val="85000"/>
              <a:lumOff val="15000"/>
            </a:schemeClr>
          </a:solidFill>
        </p:spPr>
        <p:txBody>
          <a:bodyPr/>
          <a:lstStyle/>
          <a:p>
            <a:r>
              <a:rPr lang="en-GB" dirty="0" smtClean="0">
                <a:solidFill>
                  <a:schemeClr val="bg1"/>
                </a:solidFill>
                <a:latin typeface="Arial" panose="020B0604020202020204" pitchFamily="34" charset="0"/>
                <a:cs typeface="Arial" panose="020B0604020202020204" pitchFamily="34" charset="0"/>
              </a:rPr>
              <a:t>Digital in Action </a:t>
            </a:r>
            <a:endParaRPr lang="en-GB"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25083" y="2036640"/>
            <a:ext cx="11676185" cy="4351338"/>
          </a:xfrm>
        </p:spPr>
        <p:txBody>
          <a:bodyPr/>
          <a:lstStyle/>
          <a:p>
            <a:r>
              <a:rPr lang="en-GB" b="1" dirty="0" smtClean="0"/>
              <a:t>LO 6 Apply the key principles involved in monitoring and measuring digital marketing effectiveness </a:t>
            </a:r>
            <a:endParaRPr lang="en-GB" b="1" dirty="0"/>
          </a:p>
        </p:txBody>
      </p:sp>
    </p:spTree>
    <p:extLst>
      <p:ext uri="{BB962C8B-B14F-4D97-AF65-F5344CB8AC3E}">
        <p14:creationId xmlns:p14="http://schemas.microsoft.com/office/powerpoint/2010/main" val="37346756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1"/>
          </a:solidFill>
        </p:spPr>
        <p:txBody>
          <a:bodyPr/>
          <a:lstStyle/>
          <a:p>
            <a:r>
              <a:rPr lang="en-GB" dirty="0" smtClean="0">
                <a:solidFill>
                  <a:schemeClr val="bg1"/>
                </a:solidFill>
              </a:rPr>
              <a:t>Task </a:t>
            </a:r>
            <a:endParaRPr lang="en-GB" dirty="0">
              <a:solidFill>
                <a:schemeClr val="bg1"/>
              </a:solidFill>
            </a:endParaRPr>
          </a:p>
        </p:txBody>
      </p:sp>
      <p:sp>
        <p:nvSpPr>
          <p:cNvPr id="3" name="Content Placeholder 2"/>
          <p:cNvSpPr>
            <a:spLocks noGrp="1"/>
          </p:cNvSpPr>
          <p:nvPr>
            <p:ph idx="1"/>
          </p:nvPr>
        </p:nvSpPr>
        <p:spPr/>
        <p:txBody>
          <a:bodyPr/>
          <a:lstStyle/>
          <a:p>
            <a:pPr marL="0" indent="0">
              <a:buNone/>
            </a:pPr>
            <a:r>
              <a:rPr lang="en-GB" dirty="0" smtClean="0"/>
              <a:t>Read web analytics insights into the customer journey – Highlight key points, considering what we have covered in the module, and be prepared to discuss in class </a:t>
            </a:r>
            <a:endParaRPr lang="en-GB" dirty="0"/>
          </a:p>
        </p:txBody>
      </p:sp>
    </p:spTree>
    <p:extLst>
      <p:ext uri="{BB962C8B-B14F-4D97-AF65-F5344CB8AC3E}">
        <p14:creationId xmlns:p14="http://schemas.microsoft.com/office/powerpoint/2010/main" val="24075400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1"/>
          </a:solidFill>
        </p:spPr>
        <p:txBody>
          <a:bodyPr/>
          <a:lstStyle/>
          <a:p>
            <a:r>
              <a:rPr lang="en-GB" dirty="0" smtClean="0">
                <a:solidFill>
                  <a:schemeClr val="bg1"/>
                </a:solidFill>
              </a:rPr>
              <a:t>Objectives</a:t>
            </a:r>
            <a:endParaRPr lang="en-GB" dirty="0">
              <a:solidFill>
                <a:schemeClr val="bg1"/>
              </a:solidFill>
            </a:endParaRPr>
          </a:p>
        </p:txBody>
      </p:sp>
      <p:sp>
        <p:nvSpPr>
          <p:cNvPr id="3" name="Content Placeholder 2"/>
          <p:cNvSpPr>
            <a:spLocks noGrp="1"/>
          </p:cNvSpPr>
          <p:nvPr>
            <p:ph idx="1"/>
          </p:nvPr>
        </p:nvSpPr>
        <p:spPr>
          <a:xfrm>
            <a:off x="838200" y="1690688"/>
            <a:ext cx="10515600" cy="4351338"/>
          </a:xfrm>
        </p:spPr>
        <p:txBody>
          <a:bodyPr>
            <a:normAutofit fontScale="92500" lnSpcReduction="20000"/>
          </a:bodyPr>
          <a:lstStyle/>
          <a:p>
            <a:r>
              <a:rPr lang="en-GB" dirty="0" smtClean="0"/>
              <a:t>REACH</a:t>
            </a:r>
          </a:p>
          <a:p>
            <a:pPr lvl="1"/>
            <a:r>
              <a:rPr lang="en-GB" dirty="0" smtClean="0"/>
              <a:t>Provide information </a:t>
            </a:r>
          </a:p>
          <a:p>
            <a:r>
              <a:rPr lang="en-GB" dirty="0" smtClean="0"/>
              <a:t>ACT</a:t>
            </a:r>
          </a:p>
          <a:p>
            <a:pPr lvl="1"/>
            <a:r>
              <a:rPr lang="en-GB" dirty="0" smtClean="0"/>
              <a:t>Generate leads</a:t>
            </a:r>
          </a:p>
          <a:p>
            <a:pPr marL="457200" lvl="1" indent="0">
              <a:buNone/>
            </a:pPr>
            <a:endParaRPr lang="en-GB" dirty="0" smtClean="0"/>
          </a:p>
          <a:p>
            <a:r>
              <a:rPr lang="en-GB" dirty="0" smtClean="0"/>
              <a:t>CONVERT </a:t>
            </a:r>
          </a:p>
          <a:p>
            <a:pPr lvl="1"/>
            <a:r>
              <a:rPr lang="en-GB" dirty="0" smtClean="0"/>
              <a:t>Get people to register </a:t>
            </a:r>
          </a:p>
          <a:p>
            <a:pPr lvl="1"/>
            <a:r>
              <a:rPr lang="en-GB" dirty="0" smtClean="0"/>
              <a:t>Purchase online (instantly)</a:t>
            </a:r>
          </a:p>
          <a:p>
            <a:pPr lvl="1"/>
            <a:r>
              <a:rPr lang="en-GB" dirty="0" smtClean="0"/>
              <a:t>Build brand values or change attitudes </a:t>
            </a:r>
          </a:p>
          <a:p>
            <a:pPr lvl="1"/>
            <a:r>
              <a:rPr lang="en-GB" dirty="0" smtClean="0"/>
              <a:t>Order placement </a:t>
            </a:r>
          </a:p>
          <a:p>
            <a:r>
              <a:rPr lang="en-GB" dirty="0" smtClean="0"/>
              <a:t>ENGAGE </a:t>
            </a:r>
          </a:p>
          <a:p>
            <a:pPr lvl="1"/>
            <a:r>
              <a:rPr lang="en-GB" dirty="0" smtClean="0"/>
              <a:t>Deliver customer service</a:t>
            </a:r>
          </a:p>
          <a:p>
            <a:pPr lvl="1"/>
            <a:r>
              <a:rPr lang="en-GB" dirty="0" smtClean="0"/>
              <a:t>Seek reviews </a:t>
            </a:r>
          </a:p>
        </p:txBody>
      </p:sp>
      <p:sp>
        <p:nvSpPr>
          <p:cNvPr id="4" name="TextBox 3"/>
          <p:cNvSpPr txBox="1"/>
          <p:nvPr/>
        </p:nvSpPr>
        <p:spPr>
          <a:xfrm>
            <a:off x="7093526" y="2092035"/>
            <a:ext cx="4391891" cy="2554545"/>
          </a:xfrm>
          <a:prstGeom prst="rect">
            <a:avLst/>
          </a:prstGeom>
          <a:noFill/>
        </p:spPr>
        <p:txBody>
          <a:bodyPr wrap="square" rtlCol="0">
            <a:spAutoFit/>
          </a:bodyPr>
          <a:lstStyle/>
          <a:p>
            <a:r>
              <a:rPr lang="en-GB" sz="3200" b="1" dirty="0" smtClean="0"/>
              <a:t>Remember:</a:t>
            </a:r>
          </a:p>
          <a:p>
            <a:r>
              <a:rPr lang="en-GB" sz="3200" u="sng" dirty="0" smtClean="0"/>
              <a:t>D</a:t>
            </a:r>
            <a:r>
              <a:rPr lang="en-GB" sz="3200" dirty="0" smtClean="0"/>
              <a:t> –Differentiate</a:t>
            </a:r>
          </a:p>
          <a:p>
            <a:r>
              <a:rPr lang="en-GB" sz="3200" u="sng" dirty="0" smtClean="0"/>
              <a:t>R</a:t>
            </a:r>
            <a:r>
              <a:rPr lang="en-GB" sz="3200" dirty="0" smtClean="0"/>
              <a:t> – Remind/reassure</a:t>
            </a:r>
          </a:p>
          <a:p>
            <a:r>
              <a:rPr lang="en-GB" sz="3200" u="sng" dirty="0" smtClean="0"/>
              <a:t>I</a:t>
            </a:r>
            <a:r>
              <a:rPr lang="en-GB" sz="3200" dirty="0" smtClean="0"/>
              <a:t> – Inform</a:t>
            </a:r>
          </a:p>
          <a:p>
            <a:r>
              <a:rPr lang="en-GB" sz="3200" u="sng" dirty="0" smtClean="0"/>
              <a:t>P</a:t>
            </a:r>
            <a:r>
              <a:rPr lang="en-GB" sz="3200" dirty="0" smtClean="0"/>
              <a:t> – Persuade </a:t>
            </a:r>
            <a:endParaRPr lang="en-GB" sz="3200" dirty="0"/>
          </a:p>
        </p:txBody>
      </p:sp>
    </p:spTree>
    <p:extLst>
      <p:ext uri="{BB962C8B-B14F-4D97-AF65-F5344CB8AC3E}">
        <p14:creationId xmlns:p14="http://schemas.microsoft.com/office/powerpoint/2010/main" val="16292616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1"/>
          </a:solidFill>
        </p:spPr>
        <p:txBody>
          <a:bodyPr/>
          <a:lstStyle/>
          <a:p>
            <a:r>
              <a:rPr lang="en-GB" dirty="0" smtClean="0">
                <a:solidFill>
                  <a:schemeClr val="bg1"/>
                </a:solidFill>
              </a:rPr>
              <a:t>Objectives Using the 5S Model </a:t>
            </a:r>
            <a:endParaRPr lang="en-GB" dirty="0">
              <a:solidFill>
                <a:schemeClr val="bg1"/>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49169013"/>
              </p:ext>
            </p:extLst>
          </p:nvPr>
        </p:nvGraphicFramePr>
        <p:xfrm>
          <a:off x="838200" y="1825625"/>
          <a:ext cx="10515600" cy="3576320"/>
        </p:xfrm>
        <a:graphic>
          <a:graphicData uri="http://schemas.openxmlformats.org/drawingml/2006/table">
            <a:tbl>
              <a:tblPr firstRow="1" bandRow="1">
                <a:tableStyleId>{5C22544A-7EE6-4342-B048-85BDC9FD1C3A}</a:tableStyleId>
              </a:tblPr>
              <a:tblGrid>
                <a:gridCol w="962891">
                  <a:extLst>
                    <a:ext uri="{9D8B030D-6E8A-4147-A177-3AD203B41FA5}">
                      <a16:colId xmlns:a16="http://schemas.microsoft.com/office/drawing/2014/main" val="854132682"/>
                    </a:ext>
                  </a:extLst>
                </a:gridCol>
                <a:gridCol w="2881745">
                  <a:extLst>
                    <a:ext uri="{9D8B030D-6E8A-4147-A177-3AD203B41FA5}">
                      <a16:colId xmlns:a16="http://schemas.microsoft.com/office/drawing/2014/main" val="407585703"/>
                    </a:ext>
                  </a:extLst>
                </a:gridCol>
                <a:gridCol w="6670964">
                  <a:extLst>
                    <a:ext uri="{9D8B030D-6E8A-4147-A177-3AD203B41FA5}">
                      <a16:colId xmlns:a16="http://schemas.microsoft.com/office/drawing/2014/main" val="4218437834"/>
                    </a:ext>
                  </a:extLst>
                </a:gridCol>
              </a:tblGrid>
              <a:tr h="370840">
                <a:tc>
                  <a:txBody>
                    <a:bodyPr/>
                    <a:lstStyle/>
                    <a:p>
                      <a:pPr algn="ctr"/>
                      <a:r>
                        <a:rPr lang="en-GB" dirty="0" smtClean="0"/>
                        <a:t>S</a:t>
                      </a:r>
                      <a:endParaRPr lang="en-GB" dirty="0"/>
                    </a:p>
                  </a:txBody>
                  <a:tcPr/>
                </a:tc>
                <a:tc>
                  <a:txBody>
                    <a:bodyPr/>
                    <a:lstStyle/>
                    <a:p>
                      <a:r>
                        <a:rPr lang="en-GB" dirty="0" smtClean="0"/>
                        <a:t>Detail </a:t>
                      </a:r>
                      <a:endParaRPr lang="en-GB" dirty="0"/>
                    </a:p>
                  </a:txBody>
                  <a:tcPr/>
                </a:tc>
                <a:tc>
                  <a:txBody>
                    <a:bodyPr/>
                    <a:lstStyle/>
                    <a:p>
                      <a:r>
                        <a:rPr lang="en-GB" dirty="0" smtClean="0"/>
                        <a:t>SMART </a:t>
                      </a:r>
                      <a:endParaRPr lang="en-GB" dirty="0"/>
                    </a:p>
                  </a:txBody>
                  <a:tcPr/>
                </a:tc>
                <a:extLst>
                  <a:ext uri="{0D108BD9-81ED-4DB2-BD59-A6C34878D82A}">
                    <a16:rowId xmlns:a16="http://schemas.microsoft.com/office/drawing/2014/main" val="189475041"/>
                  </a:ext>
                </a:extLst>
              </a:tr>
              <a:tr h="370840">
                <a:tc>
                  <a:txBody>
                    <a:bodyPr/>
                    <a:lstStyle/>
                    <a:p>
                      <a:r>
                        <a:rPr lang="en-GB" dirty="0" smtClean="0"/>
                        <a:t>Sell</a:t>
                      </a:r>
                      <a:endParaRPr lang="en-GB" dirty="0"/>
                    </a:p>
                  </a:txBody>
                  <a:tcPr/>
                </a:tc>
                <a:tc>
                  <a:txBody>
                    <a:bodyPr/>
                    <a:lstStyle/>
                    <a:p>
                      <a:r>
                        <a:rPr lang="en-GB" dirty="0" smtClean="0"/>
                        <a:t>No of new clients needed</a:t>
                      </a:r>
                      <a:endParaRPr lang="en-GB" dirty="0"/>
                    </a:p>
                  </a:txBody>
                  <a:tcPr/>
                </a:tc>
                <a:tc>
                  <a:txBody>
                    <a:bodyPr/>
                    <a:lstStyle/>
                    <a:p>
                      <a:r>
                        <a:rPr lang="en-GB" dirty="0" smtClean="0"/>
                        <a:t>Increase</a:t>
                      </a:r>
                      <a:r>
                        <a:rPr lang="en-GB" baseline="0" dirty="0" smtClean="0"/>
                        <a:t> web sales by 30% within 12 months </a:t>
                      </a:r>
                      <a:endParaRPr lang="en-GB" dirty="0"/>
                    </a:p>
                  </a:txBody>
                  <a:tcPr/>
                </a:tc>
                <a:extLst>
                  <a:ext uri="{0D108BD9-81ED-4DB2-BD59-A6C34878D82A}">
                    <a16:rowId xmlns:a16="http://schemas.microsoft.com/office/drawing/2014/main" val="2469565403"/>
                  </a:ext>
                </a:extLst>
              </a:tr>
              <a:tr h="370840">
                <a:tc>
                  <a:txBody>
                    <a:bodyPr/>
                    <a:lstStyle/>
                    <a:p>
                      <a:r>
                        <a:rPr lang="en-GB" dirty="0" smtClean="0"/>
                        <a:t>Serve</a:t>
                      </a:r>
                      <a:endParaRPr lang="en-GB" dirty="0"/>
                    </a:p>
                  </a:txBody>
                  <a:tcPr/>
                </a:tc>
                <a:tc>
                  <a:txBody>
                    <a:bodyPr/>
                    <a:lstStyle/>
                    <a:p>
                      <a:r>
                        <a:rPr lang="en-GB" dirty="0" smtClean="0"/>
                        <a:t>How can we improve</a:t>
                      </a:r>
                      <a:r>
                        <a:rPr lang="en-GB" baseline="0" dirty="0" smtClean="0"/>
                        <a:t> our offering for our customers </a:t>
                      </a:r>
                      <a:endParaRPr lang="en-GB" dirty="0"/>
                    </a:p>
                  </a:txBody>
                  <a:tcPr/>
                </a:tc>
                <a:tc>
                  <a:txBody>
                    <a:bodyPr/>
                    <a:lstStyle/>
                    <a:p>
                      <a:r>
                        <a:rPr lang="en-GB" dirty="0" smtClean="0"/>
                        <a:t>Develop Chat function within</a:t>
                      </a:r>
                      <a:r>
                        <a:rPr lang="en-GB" baseline="0" dirty="0" smtClean="0"/>
                        <a:t> 6 months </a:t>
                      </a:r>
                      <a:endParaRPr lang="en-GB" dirty="0"/>
                    </a:p>
                  </a:txBody>
                  <a:tcPr/>
                </a:tc>
                <a:extLst>
                  <a:ext uri="{0D108BD9-81ED-4DB2-BD59-A6C34878D82A}">
                    <a16:rowId xmlns:a16="http://schemas.microsoft.com/office/drawing/2014/main" val="3620415657"/>
                  </a:ext>
                </a:extLst>
              </a:tr>
              <a:tr h="311670">
                <a:tc>
                  <a:txBody>
                    <a:bodyPr/>
                    <a:lstStyle/>
                    <a:p>
                      <a:r>
                        <a:rPr lang="en-GB" dirty="0" smtClean="0"/>
                        <a:t>Speak </a:t>
                      </a:r>
                      <a:endParaRPr lang="en-GB" dirty="0"/>
                    </a:p>
                  </a:txBody>
                  <a:tcPr/>
                </a:tc>
                <a:tc>
                  <a:txBody>
                    <a:bodyPr/>
                    <a:lstStyle/>
                    <a:p>
                      <a:r>
                        <a:rPr lang="en-GB" dirty="0" smtClean="0"/>
                        <a:t>What information can we provide </a:t>
                      </a:r>
                      <a:endParaRPr lang="en-GB" dirty="0"/>
                    </a:p>
                  </a:txBody>
                  <a:tcPr/>
                </a:tc>
                <a:tc>
                  <a:txBody>
                    <a:bodyPr/>
                    <a:lstStyle/>
                    <a:p>
                      <a:r>
                        <a:rPr lang="en-GB" dirty="0" smtClean="0"/>
                        <a:t>Offe</a:t>
                      </a:r>
                      <a:r>
                        <a:rPr lang="en-GB" baseline="0" dirty="0" smtClean="0"/>
                        <a:t>r 24/7 chat now facility to answer questions by potential buyers within 6 months of website </a:t>
                      </a:r>
                      <a:r>
                        <a:rPr lang="en-GB" baseline="0" dirty="0" err="1" smtClean="0"/>
                        <a:t>lauch</a:t>
                      </a:r>
                      <a:r>
                        <a:rPr lang="en-GB" baseline="0" dirty="0" smtClean="0"/>
                        <a:t>. </a:t>
                      </a:r>
                    </a:p>
                  </a:txBody>
                  <a:tcPr/>
                </a:tc>
                <a:extLst>
                  <a:ext uri="{0D108BD9-81ED-4DB2-BD59-A6C34878D82A}">
                    <a16:rowId xmlns:a16="http://schemas.microsoft.com/office/drawing/2014/main" val="3699385931"/>
                  </a:ext>
                </a:extLst>
              </a:tr>
              <a:tr h="370840">
                <a:tc>
                  <a:txBody>
                    <a:bodyPr/>
                    <a:lstStyle/>
                    <a:p>
                      <a:r>
                        <a:rPr lang="en-GB" dirty="0" smtClean="0"/>
                        <a:t>Save</a:t>
                      </a:r>
                      <a:endParaRPr lang="en-GB" dirty="0"/>
                    </a:p>
                  </a:txBody>
                  <a:tcPr/>
                </a:tc>
                <a:tc>
                  <a:txBody>
                    <a:bodyPr/>
                    <a:lstStyle/>
                    <a:p>
                      <a:r>
                        <a:rPr lang="en-GB" dirty="0" smtClean="0"/>
                        <a:t>Increase efficiency,</a:t>
                      </a:r>
                      <a:r>
                        <a:rPr lang="en-GB" baseline="0" dirty="0" smtClean="0"/>
                        <a:t> save costs and identify areas of improvement</a:t>
                      </a:r>
                      <a:endParaRPr lang="en-GB" dirty="0"/>
                    </a:p>
                  </a:txBody>
                  <a:tcPr/>
                </a:tc>
                <a:tc>
                  <a:txBody>
                    <a:bodyPr/>
                    <a:lstStyle/>
                    <a:p>
                      <a:r>
                        <a:rPr lang="en-GB" dirty="0" smtClean="0"/>
                        <a:t>Create</a:t>
                      </a:r>
                      <a:r>
                        <a:rPr lang="en-GB" baseline="0" dirty="0" smtClean="0"/>
                        <a:t> and launch mobile app, saving time for mobile customers and increasing online conversions by June 2019.  </a:t>
                      </a:r>
                      <a:endParaRPr lang="en-GB" dirty="0"/>
                    </a:p>
                  </a:txBody>
                  <a:tcPr/>
                </a:tc>
                <a:extLst>
                  <a:ext uri="{0D108BD9-81ED-4DB2-BD59-A6C34878D82A}">
                    <a16:rowId xmlns:a16="http://schemas.microsoft.com/office/drawing/2014/main" val="4081672670"/>
                  </a:ext>
                </a:extLst>
              </a:tr>
              <a:tr h="370840">
                <a:tc>
                  <a:txBody>
                    <a:bodyPr/>
                    <a:lstStyle/>
                    <a:p>
                      <a:r>
                        <a:rPr lang="en-GB" dirty="0" smtClean="0"/>
                        <a:t>Sizzle </a:t>
                      </a:r>
                      <a:endParaRPr lang="en-GB" dirty="0"/>
                    </a:p>
                  </a:txBody>
                  <a:tcPr/>
                </a:tc>
                <a:tc>
                  <a:txBody>
                    <a:bodyPr/>
                    <a:lstStyle/>
                    <a:p>
                      <a:r>
                        <a:rPr lang="en-GB" dirty="0" smtClean="0"/>
                        <a:t>Wow factor!</a:t>
                      </a:r>
                      <a:r>
                        <a:rPr lang="en-GB" baseline="0" dirty="0" smtClean="0"/>
                        <a:t> </a:t>
                      </a:r>
                      <a:endParaRPr lang="en-GB" dirty="0"/>
                    </a:p>
                  </a:txBody>
                  <a:tcPr/>
                </a:tc>
                <a:tc>
                  <a:txBody>
                    <a:bodyPr/>
                    <a:lstStyle/>
                    <a:p>
                      <a:r>
                        <a:rPr lang="en-GB" dirty="0" smtClean="0"/>
                        <a:t>Developing</a:t>
                      </a:r>
                      <a:r>
                        <a:rPr lang="en-GB" baseline="0" dirty="0" smtClean="0"/>
                        <a:t> AR function to offer 360 tours, integrating into website by clearing 2019  </a:t>
                      </a:r>
                      <a:endParaRPr lang="en-GB" dirty="0"/>
                    </a:p>
                  </a:txBody>
                  <a:tcPr/>
                </a:tc>
                <a:extLst>
                  <a:ext uri="{0D108BD9-81ED-4DB2-BD59-A6C34878D82A}">
                    <a16:rowId xmlns:a16="http://schemas.microsoft.com/office/drawing/2014/main" val="3201367671"/>
                  </a:ext>
                </a:extLst>
              </a:tr>
            </a:tbl>
          </a:graphicData>
        </a:graphic>
      </p:graphicFrame>
    </p:spTree>
    <p:extLst>
      <p:ext uri="{BB962C8B-B14F-4D97-AF65-F5344CB8AC3E}">
        <p14:creationId xmlns:p14="http://schemas.microsoft.com/office/powerpoint/2010/main" val="5276167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2782" y="960870"/>
            <a:ext cx="10515600" cy="4608657"/>
          </a:xfrm>
          <a:solidFill>
            <a:schemeClr val="tx1"/>
          </a:solidFill>
        </p:spPr>
        <p:txBody>
          <a:bodyPr>
            <a:normAutofit/>
          </a:bodyPr>
          <a:lstStyle/>
          <a:p>
            <a:r>
              <a:rPr lang="en-GB" dirty="0" smtClean="0">
                <a:solidFill>
                  <a:schemeClr val="bg1"/>
                </a:solidFill>
              </a:rPr>
              <a:t>What do we measure? </a:t>
            </a:r>
            <a:br>
              <a:rPr lang="en-GB" dirty="0" smtClean="0">
                <a:solidFill>
                  <a:schemeClr val="bg1"/>
                </a:solidFill>
              </a:rPr>
            </a:br>
            <a:r>
              <a:rPr lang="en-GB" dirty="0" smtClean="0">
                <a:solidFill>
                  <a:schemeClr val="bg1"/>
                </a:solidFill>
              </a:rPr>
              <a:t>And </a:t>
            </a:r>
            <a:br>
              <a:rPr lang="en-GB" dirty="0" smtClean="0">
                <a:solidFill>
                  <a:schemeClr val="bg1"/>
                </a:solidFill>
              </a:rPr>
            </a:br>
            <a:r>
              <a:rPr lang="en-GB" dirty="0" smtClean="0">
                <a:solidFill>
                  <a:schemeClr val="bg1"/>
                </a:solidFill>
              </a:rPr>
              <a:t>Why?</a:t>
            </a:r>
            <a:endParaRPr lang="en-GB" dirty="0">
              <a:solidFill>
                <a:schemeClr val="bg1"/>
              </a:solidFill>
            </a:endParaRPr>
          </a:p>
        </p:txBody>
      </p:sp>
    </p:spTree>
    <p:extLst>
      <p:ext uri="{BB962C8B-B14F-4D97-AF65-F5344CB8AC3E}">
        <p14:creationId xmlns:p14="http://schemas.microsoft.com/office/powerpoint/2010/main" val="21223153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8709" y="240434"/>
            <a:ext cx="10515600" cy="1325563"/>
          </a:xfrm>
          <a:solidFill>
            <a:schemeClr val="tx1"/>
          </a:solidFill>
        </p:spPr>
        <p:txBody>
          <a:bodyPr/>
          <a:lstStyle/>
          <a:p>
            <a:r>
              <a:rPr lang="en-GB" dirty="0" smtClean="0">
                <a:solidFill>
                  <a:schemeClr val="bg1"/>
                </a:solidFill>
              </a:rPr>
              <a:t>Measurement and Control  </a:t>
            </a:r>
            <a:endParaRPr lang="en-GB" dirty="0">
              <a:solidFill>
                <a:schemeClr val="bg1"/>
              </a:solidFill>
            </a:endParaRPr>
          </a:p>
        </p:txBody>
      </p:sp>
      <p:sp>
        <p:nvSpPr>
          <p:cNvPr id="3" name="Content Placeholder 2"/>
          <p:cNvSpPr>
            <a:spLocks noGrp="1"/>
          </p:cNvSpPr>
          <p:nvPr>
            <p:ph idx="1"/>
          </p:nvPr>
        </p:nvSpPr>
        <p:spPr>
          <a:xfrm>
            <a:off x="408709" y="1565997"/>
            <a:ext cx="3359727" cy="4351338"/>
          </a:xfrm>
        </p:spPr>
        <p:txBody>
          <a:bodyPr>
            <a:noAutofit/>
          </a:bodyPr>
          <a:lstStyle/>
          <a:p>
            <a:pPr marL="0" indent="0">
              <a:buNone/>
            </a:pPr>
            <a:r>
              <a:rPr lang="en-GB" b="1" dirty="0" smtClean="0"/>
              <a:t>REACH </a:t>
            </a:r>
          </a:p>
          <a:p>
            <a:pPr marL="0" indent="0">
              <a:buNone/>
            </a:pPr>
            <a:endParaRPr lang="en-GB" sz="2000" dirty="0" smtClean="0"/>
          </a:p>
          <a:p>
            <a:r>
              <a:rPr lang="en-GB" sz="2000" dirty="0" smtClean="0"/>
              <a:t>Awareness</a:t>
            </a:r>
          </a:p>
          <a:p>
            <a:r>
              <a:rPr lang="en-GB" sz="2000" dirty="0" smtClean="0"/>
              <a:t>Visitor numbers </a:t>
            </a:r>
          </a:p>
          <a:p>
            <a:r>
              <a:rPr lang="en-GB" sz="2000" dirty="0" smtClean="0"/>
              <a:t>Followers/Fans</a:t>
            </a:r>
          </a:p>
          <a:p>
            <a:pPr marL="0" indent="0">
              <a:buNone/>
            </a:pPr>
            <a:endParaRPr lang="en-GB" sz="900" dirty="0" smtClean="0"/>
          </a:p>
          <a:p>
            <a:pPr marL="0" indent="0">
              <a:buNone/>
            </a:pPr>
            <a:r>
              <a:rPr lang="en-GB" b="1" dirty="0"/>
              <a:t>ACT</a:t>
            </a:r>
          </a:p>
          <a:p>
            <a:pPr marL="0" indent="0">
              <a:buNone/>
            </a:pPr>
            <a:r>
              <a:rPr lang="en-GB" sz="2000" dirty="0"/>
              <a:t>How the audience interacts</a:t>
            </a:r>
          </a:p>
          <a:p>
            <a:pPr marL="0" indent="0">
              <a:buNone/>
            </a:pPr>
            <a:r>
              <a:rPr lang="en-GB" sz="2000" dirty="0"/>
              <a:t>Bounce Rates</a:t>
            </a:r>
          </a:p>
          <a:p>
            <a:pPr marL="0" indent="0">
              <a:buNone/>
            </a:pPr>
            <a:r>
              <a:rPr lang="en-GB" sz="2000" dirty="0"/>
              <a:t>Dwell Time/Pages visited</a:t>
            </a:r>
          </a:p>
          <a:p>
            <a:pPr marL="0" indent="0">
              <a:buNone/>
            </a:pPr>
            <a:endParaRPr lang="en-GB" sz="900" dirty="0"/>
          </a:p>
        </p:txBody>
      </p:sp>
      <p:sp>
        <p:nvSpPr>
          <p:cNvPr id="4" name="Content Placeholder 2"/>
          <p:cNvSpPr txBox="1">
            <a:spLocks/>
          </p:cNvSpPr>
          <p:nvPr/>
        </p:nvSpPr>
        <p:spPr>
          <a:xfrm>
            <a:off x="6913418" y="1565997"/>
            <a:ext cx="4010891"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smtClean="0"/>
              <a:t>ENGAGE </a:t>
            </a:r>
            <a:endParaRPr lang="en-GB" b="1" dirty="0"/>
          </a:p>
          <a:p>
            <a:pPr marL="0" indent="0">
              <a:buNone/>
            </a:pPr>
            <a:endParaRPr lang="en-GB" sz="2000" dirty="0"/>
          </a:p>
          <a:p>
            <a:r>
              <a:rPr lang="en-GB" sz="2000" dirty="0"/>
              <a:t>Bookings</a:t>
            </a:r>
          </a:p>
          <a:p>
            <a:r>
              <a:rPr lang="en-GB" sz="2000" dirty="0"/>
              <a:t>Reviews</a:t>
            </a:r>
          </a:p>
          <a:p>
            <a:r>
              <a:rPr lang="en-GB" sz="2000" dirty="0"/>
              <a:t>Recommendations</a:t>
            </a:r>
          </a:p>
          <a:p>
            <a:r>
              <a:rPr lang="en-GB" sz="2000" dirty="0"/>
              <a:t>WOM/content </a:t>
            </a:r>
            <a:r>
              <a:rPr lang="en-GB" sz="2000" dirty="0" smtClean="0"/>
              <a:t>sharing</a:t>
            </a:r>
          </a:p>
          <a:p>
            <a:pPr marL="0" indent="0">
              <a:buNone/>
            </a:pPr>
            <a:endParaRPr lang="en-GB" sz="2000" dirty="0"/>
          </a:p>
          <a:p>
            <a:pPr marL="0" indent="0">
              <a:buNone/>
            </a:pPr>
            <a:r>
              <a:rPr lang="en-GB" b="1" dirty="0"/>
              <a:t>CONVERT</a:t>
            </a:r>
            <a:r>
              <a:rPr lang="en-GB" sz="2000" dirty="0"/>
              <a:t> 	</a:t>
            </a:r>
          </a:p>
          <a:p>
            <a:r>
              <a:rPr lang="en-GB" sz="2000" dirty="0"/>
              <a:t>Achieve conversion goals </a:t>
            </a:r>
          </a:p>
          <a:p>
            <a:r>
              <a:rPr lang="en-GB" sz="2000" dirty="0"/>
              <a:t>Sales/repeat bookings</a:t>
            </a:r>
          </a:p>
          <a:p>
            <a:r>
              <a:rPr lang="en-GB" sz="2000" dirty="0"/>
              <a:t>Downloads</a:t>
            </a:r>
          </a:p>
          <a:p>
            <a:pPr marL="0" indent="0">
              <a:buFont typeface="Arial" panose="020B0604020202020204" pitchFamily="34" charset="0"/>
              <a:buNone/>
            </a:pPr>
            <a:endParaRPr lang="en-GB" sz="900" dirty="0" smtClean="0"/>
          </a:p>
          <a:p>
            <a:pPr marL="0" indent="0">
              <a:buFont typeface="Arial" panose="020B0604020202020204" pitchFamily="34" charset="0"/>
              <a:buNone/>
            </a:pPr>
            <a:endParaRPr lang="en-GB" sz="900" dirty="0"/>
          </a:p>
        </p:txBody>
      </p:sp>
    </p:spTree>
    <p:extLst>
      <p:ext uri="{BB962C8B-B14F-4D97-AF65-F5344CB8AC3E}">
        <p14:creationId xmlns:p14="http://schemas.microsoft.com/office/powerpoint/2010/main" val="22990629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1"/>
          </a:solidFill>
        </p:spPr>
        <p:txBody>
          <a:bodyPr/>
          <a:lstStyle/>
          <a:p>
            <a:r>
              <a:rPr lang="en-GB" dirty="0" smtClean="0">
                <a:solidFill>
                  <a:schemeClr val="bg1"/>
                </a:solidFill>
              </a:rPr>
              <a:t>Purpose of measurement</a:t>
            </a:r>
            <a:endParaRPr lang="en-GB" dirty="0">
              <a:solidFill>
                <a:schemeClr val="bg1"/>
              </a:solidFill>
            </a:endParaRPr>
          </a:p>
        </p:txBody>
      </p:sp>
      <p:sp>
        <p:nvSpPr>
          <p:cNvPr id="3" name="Content Placeholder 2"/>
          <p:cNvSpPr>
            <a:spLocks noGrp="1"/>
          </p:cNvSpPr>
          <p:nvPr>
            <p:ph idx="1"/>
          </p:nvPr>
        </p:nvSpPr>
        <p:spPr/>
        <p:txBody>
          <a:bodyPr/>
          <a:lstStyle/>
          <a:p>
            <a:r>
              <a:rPr lang="en-GB" dirty="0" smtClean="0"/>
              <a:t>ROMI/LTV </a:t>
            </a:r>
          </a:p>
          <a:p>
            <a:pPr lvl="1"/>
            <a:r>
              <a:rPr lang="en-GB" dirty="0" smtClean="0"/>
              <a:t>Life Time Value “ Estimated value of a customer considering past, current and future revenue” </a:t>
            </a:r>
          </a:p>
          <a:p>
            <a:r>
              <a:rPr lang="en-GB" dirty="0" smtClean="0"/>
              <a:t>Strategy/decisions</a:t>
            </a:r>
          </a:p>
          <a:p>
            <a:r>
              <a:rPr lang="en-GB" dirty="0" smtClean="0"/>
              <a:t>Improvements</a:t>
            </a:r>
          </a:p>
          <a:p>
            <a:r>
              <a:rPr lang="en-GB" dirty="0" smtClean="0"/>
              <a:t>Marketing mix decisions</a:t>
            </a:r>
          </a:p>
          <a:p>
            <a:r>
              <a:rPr lang="en-GB" dirty="0" smtClean="0"/>
              <a:t>Marketing productivity </a:t>
            </a:r>
            <a:endParaRPr lang="en-GB" dirty="0"/>
          </a:p>
        </p:txBody>
      </p:sp>
    </p:spTree>
    <p:extLst>
      <p:ext uri="{BB962C8B-B14F-4D97-AF65-F5344CB8AC3E}">
        <p14:creationId xmlns:p14="http://schemas.microsoft.com/office/powerpoint/2010/main" val="33188652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solidFill>
            <a:schemeClr val="tx1"/>
          </a:solidFill>
        </p:spPr>
        <p:txBody>
          <a:bodyPr/>
          <a:lstStyle/>
          <a:p>
            <a:r>
              <a:rPr lang="en-US" altLang="en-US" dirty="0" smtClean="0">
                <a:solidFill>
                  <a:schemeClr val="bg1"/>
                </a:solidFill>
              </a:rPr>
              <a:t>5M’s – Managing social interactions </a:t>
            </a:r>
          </a:p>
        </p:txBody>
      </p:sp>
      <p:sp>
        <p:nvSpPr>
          <p:cNvPr id="30722" name="Content Placeholder 2"/>
          <p:cNvSpPr>
            <a:spLocks noGrp="1"/>
          </p:cNvSpPr>
          <p:nvPr>
            <p:ph idx="1"/>
          </p:nvPr>
        </p:nvSpPr>
        <p:spPr>
          <a:xfrm>
            <a:off x="838199" y="1776721"/>
            <a:ext cx="10409903" cy="4525962"/>
          </a:xfrm>
        </p:spPr>
        <p:txBody>
          <a:bodyPr>
            <a:normAutofit/>
          </a:bodyPr>
          <a:lstStyle/>
          <a:p>
            <a:pPr marL="0" indent="0">
              <a:buNone/>
              <a:defRPr/>
            </a:pPr>
            <a:r>
              <a:rPr lang="en-US" altLang="en-US" sz="2000" dirty="0"/>
              <a:t>The 5Ms are another useful framework for reviewing strategy implementation, they are:</a:t>
            </a:r>
          </a:p>
          <a:p>
            <a:pPr>
              <a:defRPr/>
            </a:pPr>
            <a:endParaRPr lang="en-US" altLang="en-US" sz="2000" dirty="0"/>
          </a:p>
          <a:p>
            <a:pPr>
              <a:defRPr/>
            </a:pPr>
            <a:r>
              <a:rPr lang="en-US" altLang="en-US" sz="2000" dirty="0"/>
              <a:t>1. </a:t>
            </a:r>
            <a:r>
              <a:rPr lang="en-US" altLang="en-US" sz="2000" b="1" dirty="0"/>
              <a:t>Monitoring</a:t>
            </a:r>
            <a:r>
              <a:rPr lang="en-US" altLang="en-US" sz="2000" dirty="0"/>
              <a:t>. Reviewing the method of social listening and deriving insights from these.</a:t>
            </a:r>
          </a:p>
          <a:p>
            <a:pPr>
              <a:defRPr/>
            </a:pPr>
            <a:r>
              <a:rPr lang="en-US" altLang="en-US" sz="2000" dirty="0"/>
              <a:t>2. </a:t>
            </a:r>
            <a:r>
              <a:rPr lang="en-US" altLang="en-US" sz="2000" b="1" dirty="0"/>
              <a:t>Mapping</a:t>
            </a:r>
            <a:r>
              <a:rPr lang="en-US" altLang="en-US" sz="2000" dirty="0"/>
              <a:t>. Finding relationships between an individual customer or grouped segments using different social platforms, e.g. Facebook and Twitter or email marketing.</a:t>
            </a:r>
          </a:p>
          <a:p>
            <a:pPr>
              <a:defRPr/>
            </a:pPr>
            <a:r>
              <a:rPr lang="en-US" altLang="en-US" sz="2000" dirty="0"/>
              <a:t>3. </a:t>
            </a:r>
            <a:r>
              <a:rPr lang="en-US" altLang="en-US" sz="2000" b="1" dirty="0"/>
              <a:t>Management</a:t>
            </a:r>
            <a:r>
              <a:rPr lang="en-US" altLang="en-US" sz="2000" dirty="0"/>
              <a:t>. Processes for implementing and reviewing strategy. More detail on campaign management would be helpful here.</a:t>
            </a:r>
          </a:p>
          <a:p>
            <a:pPr>
              <a:defRPr/>
            </a:pPr>
            <a:r>
              <a:rPr lang="en-US" altLang="en-US" sz="2000" dirty="0"/>
              <a:t>4. </a:t>
            </a:r>
            <a:r>
              <a:rPr lang="en-US" altLang="en-US" sz="2000" b="1" dirty="0"/>
              <a:t>Middleware</a:t>
            </a:r>
            <a:r>
              <a:rPr lang="en-US" altLang="en-US" sz="2000" dirty="0"/>
              <a:t>. The software tools and APIs used to monitor and gather insight.</a:t>
            </a:r>
          </a:p>
          <a:p>
            <a:pPr>
              <a:defRPr/>
            </a:pPr>
            <a:r>
              <a:rPr lang="en-US" altLang="en-US" sz="2000" dirty="0"/>
              <a:t>5. </a:t>
            </a:r>
            <a:r>
              <a:rPr lang="en-US" altLang="en-US" sz="2000" b="1" dirty="0"/>
              <a:t>Measurement</a:t>
            </a:r>
            <a:r>
              <a:rPr lang="en-US" altLang="en-US" sz="2000" dirty="0"/>
              <a:t>. The measures used to assess social marketing effectiveness and ROI.</a:t>
            </a:r>
          </a:p>
        </p:txBody>
      </p:sp>
    </p:spTree>
    <p:extLst>
      <p:ext uri="{BB962C8B-B14F-4D97-AF65-F5344CB8AC3E}">
        <p14:creationId xmlns:p14="http://schemas.microsoft.com/office/powerpoint/2010/main" val="64148779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solidFill>
            <a:schemeClr val="tx1"/>
          </a:solidFill>
        </p:spPr>
        <p:txBody>
          <a:bodyPr/>
          <a:lstStyle/>
          <a:p>
            <a:r>
              <a:rPr lang="en-US" altLang="en-US" dirty="0" smtClean="0">
                <a:solidFill>
                  <a:schemeClr val="bg1"/>
                </a:solidFill>
              </a:rPr>
              <a:t>Engagement  </a:t>
            </a:r>
          </a:p>
        </p:txBody>
      </p:sp>
      <p:sp>
        <p:nvSpPr>
          <p:cNvPr id="3" name="Content Placeholder 2"/>
          <p:cNvSpPr>
            <a:spLocks noGrp="1"/>
          </p:cNvSpPr>
          <p:nvPr>
            <p:ph idx="1"/>
          </p:nvPr>
        </p:nvSpPr>
        <p:spPr/>
        <p:txBody>
          <a:bodyPr/>
          <a:lstStyle/>
          <a:p>
            <a:pPr>
              <a:defRPr/>
            </a:pPr>
            <a:r>
              <a:rPr lang="en-US" dirty="0" smtClean="0"/>
              <a:t>Customer Engagement:</a:t>
            </a:r>
          </a:p>
          <a:p>
            <a:pPr lvl="1">
              <a:defRPr/>
            </a:pPr>
            <a:r>
              <a:rPr lang="en-US" dirty="0" smtClean="0"/>
              <a:t>Repeated interactions that strengthen the emotional, psychological or  physical investment a customer has in a brand</a:t>
            </a:r>
          </a:p>
          <a:p>
            <a:pPr marL="457200" lvl="1" indent="0" algn="ctr">
              <a:buNone/>
              <a:defRPr/>
            </a:pPr>
            <a:r>
              <a:rPr lang="en-US" b="1" dirty="0" smtClean="0"/>
              <a:t>CHALLENGED BY</a:t>
            </a:r>
          </a:p>
          <a:p>
            <a:pPr>
              <a:defRPr/>
            </a:pPr>
            <a:r>
              <a:rPr lang="en-US" dirty="0" smtClean="0"/>
              <a:t>Media fragmentation:</a:t>
            </a:r>
          </a:p>
          <a:p>
            <a:pPr lvl="1">
              <a:defRPr/>
            </a:pPr>
            <a:r>
              <a:rPr lang="en-US" dirty="0" smtClean="0"/>
              <a:t>Describes a trend to increasing choice and consumption of a range of media in terms of different channels such as web and mobile and also within channels  </a:t>
            </a:r>
            <a:r>
              <a:rPr lang="en-US" dirty="0" err="1" smtClean="0"/>
              <a:t>eg</a:t>
            </a:r>
            <a:r>
              <a:rPr lang="en-US" dirty="0" smtClean="0"/>
              <a:t> </a:t>
            </a:r>
            <a:r>
              <a:rPr lang="en-US" dirty="0" err="1" smtClean="0"/>
              <a:t>tv</a:t>
            </a:r>
            <a:r>
              <a:rPr lang="en-US" dirty="0" smtClean="0"/>
              <a:t> channels, radio stations, more websites</a:t>
            </a:r>
            <a:endParaRPr lang="en-US" dirty="0"/>
          </a:p>
        </p:txBody>
      </p:sp>
    </p:spTree>
    <p:extLst>
      <p:ext uri="{BB962C8B-B14F-4D97-AF65-F5344CB8AC3E}">
        <p14:creationId xmlns:p14="http://schemas.microsoft.com/office/powerpoint/2010/main" val="28718272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Content Placeholder 2"/>
          <p:cNvSpPr>
            <a:spLocks noGrp="1"/>
          </p:cNvSpPr>
          <p:nvPr>
            <p:ph idx="1"/>
          </p:nvPr>
        </p:nvSpPr>
        <p:spPr>
          <a:xfrm>
            <a:off x="838200" y="1101213"/>
            <a:ext cx="10515600" cy="5075750"/>
          </a:xfrm>
        </p:spPr>
        <p:txBody>
          <a:bodyPr/>
          <a:lstStyle/>
          <a:p>
            <a:pPr marL="0" indent="0">
              <a:buNone/>
            </a:pPr>
            <a:r>
              <a:rPr lang="en-US" altLang="en-US" dirty="0" smtClean="0"/>
              <a:t>Forrester (2007) has developed a framework to measure online engagement through the customer lifecycle and away from a brands own site:</a:t>
            </a:r>
          </a:p>
          <a:p>
            <a:pPr marL="0" indent="0">
              <a:buNone/>
            </a:pPr>
            <a:endParaRPr lang="en-US" altLang="en-US" dirty="0" smtClean="0"/>
          </a:p>
          <a:p>
            <a:pPr lvl="1"/>
            <a:r>
              <a:rPr lang="en-US" altLang="en-US" dirty="0" smtClean="0"/>
              <a:t>Involvement: website visits, time spent, pages viewed</a:t>
            </a:r>
          </a:p>
          <a:p>
            <a:pPr lvl="1"/>
            <a:r>
              <a:rPr lang="en-US" altLang="en-US" dirty="0" smtClean="0"/>
              <a:t>Interaction: comments, reviews</a:t>
            </a:r>
          </a:p>
          <a:p>
            <a:pPr lvl="1"/>
            <a:r>
              <a:rPr lang="en-US" altLang="en-US" dirty="0" smtClean="0"/>
              <a:t>Intimacy: sentiment tracking on third party sites including blogs and reviews</a:t>
            </a:r>
          </a:p>
          <a:p>
            <a:pPr lvl="1"/>
            <a:r>
              <a:rPr lang="en-US" altLang="en-US" dirty="0" smtClean="0"/>
              <a:t>Influence: advocacy indicated by such measures as likelihood to recommend to a friend</a:t>
            </a:r>
          </a:p>
        </p:txBody>
      </p:sp>
    </p:spTree>
    <p:extLst>
      <p:ext uri="{BB962C8B-B14F-4D97-AF65-F5344CB8AC3E}">
        <p14:creationId xmlns:p14="http://schemas.microsoft.com/office/powerpoint/2010/main" val="256408904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1"/>
          </a:solidFill>
        </p:spPr>
        <p:txBody>
          <a:bodyPr/>
          <a:lstStyle/>
          <a:p>
            <a:r>
              <a:rPr lang="en-GB" dirty="0" smtClean="0">
                <a:solidFill>
                  <a:schemeClr val="bg1"/>
                </a:solidFill>
              </a:rPr>
              <a:t>Consider how we measure….paid, earned and owned media </a:t>
            </a:r>
            <a:endParaRPr lang="en-GB" dirty="0">
              <a:solidFill>
                <a:schemeClr val="bg1"/>
              </a:solidFill>
            </a:endParaRPr>
          </a:p>
        </p:txBody>
      </p:sp>
      <p:sp>
        <p:nvSpPr>
          <p:cNvPr id="3" name="Content Placeholder 2"/>
          <p:cNvSpPr>
            <a:spLocks noGrp="1"/>
          </p:cNvSpPr>
          <p:nvPr>
            <p:ph idx="1"/>
          </p:nvPr>
        </p:nvSpPr>
        <p:spPr/>
        <p:txBody>
          <a:bodyPr>
            <a:normAutofit fontScale="92500" lnSpcReduction="10000"/>
          </a:bodyPr>
          <a:lstStyle/>
          <a:p>
            <a:r>
              <a:rPr lang="en-GB" dirty="0" smtClean="0"/>
              <a:t>Paid</a:t>
            </a:r>
          </a:p>
          <a:p>
            <a:pPr lvl="1"/>
            <a:r>
              <a:rPr lang="en-GB" dirty="0"/>
              <a:t>Paid search</a:t>
            </a:r>
          </a:p>
          <a:p>
            <a:pPr lvl="1"/>
            <a:r>
              <a:rPr lang="en-GB" dirty="0"/>
              <a:t>Display ads</a:t>
            </a:r>
          </a:p>
          <a:p>
            <a:pPr lvl="1"/>
            <a:r>
              <a:rPr lang="en-GB" dirty="0"/>
              <a:t>Affiliate marketing </a:t>
            </a:r>
            <a:endParaRPr lang="en-GB" dirty="0" smtClean="0"/>
          </a:p>
          <a:p>
            <a:r>
              <a:rPr lang="en-GB" dirty="0" smtClean="0"/>
              <a:t>Earned</a:t>
            </a:r>
          </a:p>
          <a:p>
            <a:pPr lvl="1"/>
            <a:r>
              <a:rPr lang="en-GB" dirty="0" smtClean="0"/>
              <a:t>WOM</a:t>
            </a:r>
          </a:p>
          <a:p>
            <a:pPr lvl="1"/>
            <a:r>
              <a:rPr lang="en-GB" dirty="0" smtClean="0"/>
              <a:t>Social networks</a:t>
            </a:r>
          </a:p>
          <a:p>
            <a:pPr lvl="1"/>
            <a:r>
              <a:rPr lang="en-GB" dirty="0" smtClean="0"/>
              <a:t>Editorial </a:t>
            </a:r>
          </a:p>
          <a:p>
            <a:r>
              <a:rPr lang="en-GB" dirty="0" smtClean="0"/>
              <a:t>Owned</a:t>
            </a:r>
          </a:p>
          <a:p>
            <a:pPr lvl="1"/>
            <a:r>
              <a:rPr lang="en-GB" dirty="0" smtClean="0"/>
              <a:t>Website</a:t>
            </a:r>
          </a:p>
          <a:p>
            <a:pPr lvl="1"/>
            <a:r>
              <a:rPr lang="en-GB" dirty="0" smtClean="0"/>
              <a:t>Blogs</a:t>
            </a:r>
          </a:p>
          <a:p>
            <a:pPr lvl="1"/>
            <a:r>
              <a:rPr lang="en-GB" dirty="0" smtClean="0"/>
              <a:t>Mobile apps </a:t>
            </a:r>
          </a:p>
          <a:p>
            <a:endParaRPr lang="en-GB" dirty="0" smtClean="0"/>
          </a:p>
          <a:p>
            <a:endParaRPr lang="en-GB" dirty="0"/>
          </a:p>
          <a:p>
            <a:endParaRPr lang="en-GB" dirty="0"/>
          </a:p>
        </p:txBody>
      </p:sp>
    </p:spTree>
    <p:extLst>
      <p:ext uri="{BB962C8B-B14F-4D97-AF65-F5344CB8AC3E}">
        <p14:creationId xmlns:p14="http://schemas.microsoft.com/office/powerpoint/2010/main" val="2172968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1"/>
          </a:solidFill>
        </p:spPr>
        <p:txBody>
          <a:bodyPr/>
          <a:lstStyle/>
          <a:p>
            <a:r>
              <a:rPr lang="en-GB" dirty="0" smtClean="0">
                <a:solidFill>
                  <a:schemeClr val="bg1"/>
                </a:solidFill>
              </a:rPr>
              <a:t>Platforms </a:t>
            </a:r>
            <a:endParaRPr lang="en-GB" dirty="0">
              <a:solidFill>
                <a:schemeClr val="bg1"/>
              </a:solidFill>
            </a:endParaRPr>
          </a:p>
        </p:txBody>
      </p:sp>
      <p:sp>
        <p:nvSpPr>
          <p:cNvPr id="3" name="Content Placeholder 2"/>
          <p:cNvSpPr>
            <a:spLocks noGrp="1"/>
          </p:cNvSpPr>
          <p:nvPr>
            <p:ph idx="1"/>
          </p:nvPr>
        </p:nvSpPr>
        <p:spPr/>
        <p:txBody>
          <a:bodyPr/>
          <a:lstStyle/>
          <a:p>
            <a:r>
              <a:rPr lang="en-GB" dirty="0" smtClean="0"/>
              <a:t>Google analytics</a:t>
            </a:r>
          </a:p>
          <a:p>
            <a:r>
              <a:rPr lang="en-GB" dirty="0" smtClean="0"/>
              <a:t>Buffer </a:t>
            </a:r>
          </a:p>
          <a:p>
            <a:r>
              <a:rPr lang="en-GB" dirty="0" err="1" smtClean="0"/>
              <a:t>Hootsuite</a:t>
            </a:r>
            <a:endParaRPr lang="en-GB" dirty="0" smtClean="0"/>
          </a:p>
          <a:p>
            <a:r>
              <a:rPr lang="en-GB" dirty="0" smtClean="0"/>
              <a:t>Meltwater </a:t>
            </a:r>
          </a:p>
          <a:p>
            <a:r>
              <a:rPr lang="en-GB" dirty="0" err="1" smtClean="0"/>
              <a:t>Hotjar</a:t>
            </a:r>
            <a:endParaRPr lang="en-GB" dirty="0" smtClean="0"/>
          </a:p>
          <a:p>
            <a:endParaRPr lang="en-GB" dirty="0"/>
          </a:p>
          <a:p>
            <a:pPr marL="0" indent="0">
              <a:buNone/>
            </a:pPr>
            <a:r>
              <a:rPr lang="en-GB" dirty="0" smtClean="0"/>
              <a:t>Others?  </a:t>
            </a:r>
            <a:endParaRPr lang="en-GB" dirty="0"/>
          </a:p>
        </p:txBody>
      </p:sp>
    </p:spTree>
    <p:extLst>
      <p:ext uri="{BB962C8B-B14F-4D97-AF65-F5344CB8AC3E}">
        <p14:creationId xmlns:p14="http://schemas.microsoft.com/office/powerpoint/2010/main" val="244592942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1"/>
          </a:solidFill>
        </p:spPr>
        <p:txBody>
          <a:bodyPr/>
          <a:lstStyle/>
          <a:p>
            <a:r>
              <a:rPr lang="en-GB" dirty="0">
                <a:solidFill>
                  <a:schemeClr val="bg1"/>
                </a:solidFill>
              </a:rPr>
              <a:t>Measuring digital campaigns </a:t>
            </a:r>
          </a:p>
        </p:txBody>
      </p:sp>
      <p:pic>
        <p:nvPicPr>
          <p:cNvPr id="4" name="oFebyszqGKA"/>
          <p:cNvPicPr>
            <a:picLocks noGrp="1" noRot="1" noChangeAspect="1"/>
          </p:cNvPicPr>
          <p:nvPr>
            <p:ph idx="1"/>
            <a:videoFile r:link="rId1"/>
          </p:nvPr>
        </p:nvPicPr>
        <p:blipFill>
          <a:blip r:embed="rId3"/>
          <a:stretch>
            <a:fillRect/>
          </a:stretch>
        </p:blipFill>
        <p:spPr>
          <a:xfrm>
            <a:off x="2992582" y="1970809"/>
            <a:ext cx="6608618" cy="3717348"/>
          </a:xfrm>
          <a:prstGeom prst="rect">
            <a:avLst/>
          </a:prstGeom>
        </p:spPr>
      </p:pic>
    </p:spTree>
    <p:extLst>
      <p:ext uri="{BB962C8B-B14F-4D97-AF65-F5344CB8AC3E}">
        <p14:creationId xmlns:p14="http://schemas.microsoft.com/office/powerpoint/2010/main" val="1819503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1"/>
          </a:solidFill>
        </p:spPr>
        <p:txBody>
          <a:bodyPr/>
          <a:lstStyle/>
          <a:p>
            <a:r>
              <a:rPr lang="en-GB" dirty="0" smtClean="0">
                <a:solidFill>
                  <a:schemeClr val="bg1"/>
                </a:solidFill>
              </a:rPr>
              <a:t>KPI’s</a:t>
            </a:r>
            <a:endParaRPr lang="en-GB" dirty="0">
              <a:solidFill>
                <a:schemeClr val="bg1"/>
              </a:solidFill>
            </a:endParaRPr>
          </a:p>
        </p:txBody>
      </p:sp>
      <p:pic>
        <p:nvPicPr>
          <p:cNvPr id="4" name="Content Placeholder 3"/>
          <p:cNvPicPr>
            <a:picLocks noGrp="1" noChangeAspect="1"/>
          </p:cNvPicPr>
          <p:nvPr>
            <p:ph idx="1"/>
          </p:nvPr>
        </p:nvPicPr>
        <p:blipFill>
          <a:blip r:embed="rId2"/>
          <a:stretch>
            <a:fillRect/>
          </a:stretch>
        </p:blipFill>
        <p:spPr>
          <a:xfrm>
            <a:off x="1040929" y="2507599"/>
            <a:ext cx="10367317" cy="2577019"/>
          </a:xfrm>
          <a:prstGeom prst="rect">
            <a:avLst/>
          </a:prstGeom>
        </p:spPr>
      </p:pic>
      <p:sp>
        <p:nvSpPr>
          <p:cNvPr id="5" name="TextBox 4"/>
          <p:cNvSpPr txBox="1"/>
          <p:nvPr/>
        </p:nvSpPr>
        <p:spPr>
          <a:xfrm>
            <a:off x="2119745" y="5444836"/>
            <a:ext cx="4668982" cy="369332"/>
          </a:xfrm>
          <a:prstGeom prst="rect">
            <a:avLst/>
          </a:prstGeom>
          <a:noFill/>
        </p:spPr>
        <p:txBody>
          <a:bodyPr wrap="square" rtlCol="0">
            <a:spAutoFit/>
          </a:bodyPr>
          <a:lstStyle/>
          <a:p>
            <a:r>
              <a:rPr lang="en-GB" dirty="0" smtClean="0"/>
              <a:t>Source: </a:t>
            </a:r>
            <a:r>
              <a:rPr lang="en-GB" dirty="0" smtClean="0">
                <a:hlinkClick r:id="rId3"/>
              </a:rPr>
              <a:t>www.smartinsights.com</a:t>
            </a:r>
            <a:r>
              <a:rPr lang="en-GB" dirty="0" smtClean="0"/>
              <a:t> </a:t>
            </a:r>
            <a:endParaRPr lang="en-GB" dirty="0"/>
          </a:p>
        </p:txBody>
      </p:sp>
    </p:spTree>
    <p:extLst>
      <p:ext uri="{BB962C8B-B14F-4D97-AF65-F5344CB8AC3E}">
        <p14:creationId xmlns:p14="http://schemas.microsoft.com/office/powerpoint/2010/main" val="33597100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1"/>
          </a:solidFill>
        </p:spPr>
        <p:txBody>
          <a:bodyPr/>
          <a:lstStyle/>
          <a:p>
            <a:r>
              <a:rPr lang="en-GB" dirty="0" smtClean="0">
                <a:solidFill>
                  <a:schemeClr val="bg1"/>
                </a:solidFill>
              </a:rPr>
              <a:t>Question?</a:t>
            </a:r>
            <a:endParaRPr lang="en-GB" dirty="0">
              <a:solidFill>
                <a:schemeClr val="bg1"/>
              </a:solidFill>
            </a:endParaRPr>
          </a:p>
        </p:txBody>
      </p:sp>
      <p:sp>
        <p:nvSpPr>
          <p:cNvPr id="3" name="Content Placeholder 2"/>
          <p:cNvSpPr>
            <a:spLocks noGrp="1"/>
          </p:cNvSpPr>
          <p:nvPr>
            <p:ph idx="1"/>
          </p:nvPr>
        </p:nvSpPr>
        <p:spPr/>
        <p:txBody>
          <a:bodyPr/>
          <a:lstStyle/>
          <a:p>
            <a:pPr marL="0" indent="0">
              <a:buNone/>
            </a:pPr>
            <a:r>
              <a:rPr lang="en-GB" dirty="0" smtClean="0"/>
              <a:t>What metrics do you currently have in place to measure your digital marketing activity?</a:t>
            </a:r>
          </a:p>
          <a:p>
            <a:pPr marL="0" indent="0">
              <a:buNone/>
            </a:pPr>
            <a:endParaRPr lang="en-GB" dirty="0"/>
          </a:p>
          <a:p>
            <a:pPr marL="0" indent="0">
              <a:buNone/>
            </a:pPr>
            <a:r>
              <a:rPr lang="en-GB" dirty="0" smtClean="0"/>
              <a:t>Check it </a:t>
            </a:r>
            <a:r>
              <a:rPr lang="en-GB" dirty="0"/>
              <a:t>out with </a:t>
            </a:r>
            <a:r>
              <a:rPr lang="en-GB" dirty="0" smtClean="0">
                <a:hlinkClick r:id="rId2"/>
              </a:rPr>
              <a:t>www.similarweb.com</a:t>
            </a:r>
            <a:r>
              <a:rPr lang="en-GB" dirty="0"/>
              <a:t> and </a:t>
            </a:r>
            <a:r>
              <a:rPr lang="en-GB" dirty="0" smtClean="0">
                <a:hlinkClick r:id="rId3"/>
              </a:rPr>
              <a:t>www.socialmention.com</a:t>
            </a:r>
            <a:r>
              <a:rPr lang="en-GB" dirty="0" smtClean="0"/>
              <a:t>  </a:t>
            </a:r>
            <a:endParaRPr lang="en-GB" dirty="0"/>
          </a:p>
        </p:txBody>
      </p:sp>
    </p:spTree>
    <p:extLst>
      <p:ext uri="{BB962C8B-B14F-4D97-AF65-F5344CB8AC3E}">
        <p14:creationId xmlns:p14="http://schemas.microsoft.com/office/powerpoint/2010/main" val="37528528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1"/>
          </a:solidFill>
        </p:spPr>
        <p:txBody>
          <a:bodyPr/>
          <a:lstStyle/>
          <a:p>
            <a:r>
              <a:rPr lang="en-GB" dirty="0" smtClean="0">
                <a:solidFill>
                  <a:schemeClr val="bg1"/>
                </a:solidFill>
              </a:rPr>
              <a:t>For example….</a:t>
            </a:r>
            <a:endParaRPr lang="en-GB" dirty="0">
              <a:solidFill>
                <a:schemeClr val="bg1"/>
              </a:solidFill>
            </a:endParaRPr>
          </a:p>
        </p:txBody>
      </p:sp>
      <p:sp>
        <p:nvSpPr>
          <p:cNvPr id="3" name="Content Placeholder 2"/>
          <p:cNvSpPr>
            <a:spLocks noGrp="1"/>
          </p:cNvSpPr>
          <p:nvPr>
            <p:ph idx="1"/>
          </p:nvPr>
        </p:nvSpPr>
        <p:spPr/>
        <p:txBody>
          <a:bodyPr>
            <a:normAutofit fontScale="92500" lnSpcReduction="10000"/>
          </a:bodyPr>
          <a:lstStyle/>
          <a:p>
            <a:r>
              <a:rPr lang="en-GB" dirty="0" smtClean="0"/>
              <a:t>Website activity to measure the effectiveness of SEO?</a:t>
            </a:r>
          </a:p>
          <a:p>
            <a:r>
              <a:rPr lang="en-GB" dirty="0" smtClean="0"/>
              <a:t>Offline activity to drive people to your website? Unique visitors? number of visits? Duration and repeat visits</a:t>
            </a:r>
          </a:p>
          <a:p>
            <a:r>
              <a:rPr lang="en-GB" dirty="0" smtClean="0"/>
              <a:t>Click through rates from display advertising?</a:t>
            </a:r>
          </a:p>
          <a:p>
            <a:r>
              <a:rPr lang="en-GB" dirty="0" smtClean="0"/>
              <a:t>Social metrics – followers, comments, likes, retweets, mentions, channel views, subscribers</a:t>
            </a:r>
          </a:p>
          <a:p>
            <a:r>
              <a:rPr lang="en-GB" dirty="0" smtClean="0"/>
              <a:t>Use of # or other key words </a:t>
            </a:r>
          </a:p>
          <a:p>
            <a:r>
              <a:rPr lang="en-GB" dirty="0" smtClean="0"/>
              <a:t>Downloads of app?</a:t>
            </a:r>
          </a:p>
          <a:p>
            <a:r>
              <a:rPr lang="en-GB" dirty="0" smtClean="0"/>
              <a:t>Entry into competitions</a:t>
            </a:r>
          </a:p>
          <a:p>
            <a:r>
              <a:rPr lang="en-GB" dirty="0" smtClean="0"/>
              <a:t>Sentiment analysis – positive/negative views</a:t>
            </a:r>
          </a:p>
          <a:p>
            <a:endParaRPr lang="en-GB" dirty="0"/>
          </a:p>
        </p:txBody>
      </p:sp>
    </p:spTree>
    <p:extLst>
      <p:ext uri="{BB962C8B-B14F-4D97-AF65-F5344CB8AC3E}">
        <p14:creationId xmlns:p14="http://schemas.microsoft.com/office/powerpoint/2010/main" val="4373581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45126" y="151894"/>
            <a:ext cx="10404765" cy="6581415"/>
          </a:xfrm>
        </p:spPr>
      </p:pic>
    </p:spTree>
    <p:extLst>
      <p:ext uri="{BB962C8B-B14F-4D97-AF65-F5344CB8AC3E}">
        <p14:creationId xmlns:p14="http://schemas.microsoft.com/office/powerpoint/2010/main" val="21783103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1"/>
          </a:solidFill>
        </p:spPr>
        <p:txBody>
          <a:bodyPr/>
          <a:lstStyle/>
          <a:p>
            <a:r>
              <a:rPr lang="en-GB" dirty="0" smtClean="0">
                <a:solidFill>
                  <a:schemeClr val="bg1"/>
                </a:solidFill>
              </a:rPr>
              <a:t>Personas </a:t>
            </a:r>
            <a:endParaRPr lang="en-GB" dirty="0">
              <a:solidFill>
                <a:schemeClr val="bg1"/>
              </a:solidFill>
            </a:endParaRPr>
          </a:p>
        </p:txBody>
      </p:sp>
      <p:sp>
        <p:nvSpPr>
          <p:cNvPr id="3" name="Content Placeholder 2"/>
          <p:cNvSpPr>
            <a:spLocks noGrp="1"/>
          </p:cNvSpPr>
          <p:nvPr>
            <p:ph idx="1"/>
          </p:nvPr>
        </p:nvSpPr>
        <p:spPr/>
        <p:txBody>
          <a:bodyPr/>
          <a:lstStyle/>
          <a:p>
            <a:pPr marL="0" indent="0">
              <a:buNone/>
            </a:pPr>
            <a:r>
              <a:rPr lang="en-GB" dirty="0"/>
              <a:t>https://buffer.com/library/marketing-personas-beginners-guide</a:t>
            </a:r>
          </a:p>
        </p:txBody>
      </p:sp>
    </p:spTree>
    <p:extLst>
      <p:ext uri="{BB962C8B-B14F-4D97-AF65-F5344CB8AC3E}">
        <p14:creationId xmlns:p14="http://schemas.microsoft.com/office/powerpoint/2010/main" val="10302931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46897" y="133814"/>
            <a:ext cx="7262788" cy="5708612"/>
          </a:xfrm>
        </p:spPr>
      </p:pic>
      <p:sp>
        <p:nvSpPr>
          <p:cNvPr id="5" name="TextBox 4"/>
          <p:cNvSpPr txBox="1"/>
          <p:nvPr/>
        </p:nvSpPr>
        <p:spPr>
          <a:xfrm>
            <a:off x="2665141" y="6043961"/>
            <a:ext cx="5620215" cy="369332"/>
          </a:xfrm>
          <a:prstGeom prst="rect">
            <a:avLst/>
          </a:prstGeom>
          <a:noFill/>
        </p:spPr>
        <p:txBody>
          <a:bodyPr wrap="square" rtlCol="0">
            <a:spAutoFit/>
          </a:bodyPr>
          <a:lstStyle/>
          <a:p>
            <a:r>
              <a:rPr lang="en-GB" dirty="0" smtClean="0"/>
              <a:t>Source: https</a:t>
            </a:r>
            <a:r>
              <a:rPr lang="en-GB" dirty="0"/>
              <a:t>://www.quicksprout.com/customer-persona/</a:t>
            </a:r>
          </a:p>
        </p:txBody>
      </p:sp>
    </p:spTree>
    <p:extLst>
      <p:ext uri="{BB962C8B-B14F-4D97-AF65-F5344CB8AC3E}">
        <p14:creationId xmlns:p14="http://schemas.microsoft.com/office/powerpoint/2010/main" val="23493773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1220" y="335628"/>
            <a:ext cx="10515600" cy="1325563"/>
          </a:xfrm>
          <a:solidFill>
            <a:schemeClr val="tx1"/>
          </a:solidFill>
        </p:spPr>
        <p:txBody>
          <a:bodyPr/>
          <a:lstStyle/>
          <a:p>
            <a:r>
              <a:rPr lang="en-GB" dirty="0" smtClean="0">
                <a:solidFill>
                  <a:schemeClr val="bg1"/>
                </a:solidFill>
              </a:rPr>
              <a:t>Example </a:t>
            </a:r>
            <a:endParaRPr lang="en-GB" dirty="0">
              <a:solidFill>
                <a:schemeClr val="bg1"/>
              </a:solidFill>
            </a:endParaRPr>
          </a:p>
        </p:txBody>
      </p:sp>
      <p:sp>
        <p:nvSpPr>
          <p:cNvPr id="3" name="Content Placeholder 2"/>
          <p:cNvSpPr>
            <a:spLocks noGrp="1"/>
          </p:cNvSpPr>
          <p:nvPr>
            <p:ph idx="1"/>
          </p:nvPr>
        </p:nvSpPr>
        <p:spPr>
          <a:xfrm>
            <a:off x="512379" y="1917290"/>
            <a:ext cx="11332779" cy="4420447"/>
          </a:xfrm>
        </p:spPr>
        <p:txBody>
          <a:bodyPr>
            <a:normAutofit/>
          </a:bodyPr>
          <a:lstStyle/>
          <a:p>
            <a:r>
              <a:rPr lang="en-GB" sz="3500" dirty="0"/>
              <a:t>I</a:t>
            </a:r>
            <a:r>
              <a:rPr lang="en-GB" sz="3500" dirty="0" smtClean="0"/>
              <a:t>nformation </a:t>
            </a:r>
            <a:r>
              <a:rPr lang="en-GB" sz="3500" dirty="0"/>
              <a:t>on this marketing profile such as the customer’s name, age, and </a:t>
            </a:r>
            <a:r>
              <a:rPr lang="en-GB" sz="3500" dirty="0" smtClean="0"/>
              <a:t>race.</a:t>
            </a:r>
          </a:p>
          <a:p>
            <a:r>
              <a:rPr lang="en-GB" sz="3500" dirty="0" smtClean="0"/>
              <a:t>Kyle has </a:t>
            </a:r>
            <a:r>
              <a:rPr lang="en-GB" sz="3500" dirty="0"/>
              <a:t>two kids and enjoys playing </a:t>
            </a:r>
            <a:r>
              <a:rPr lang="en-GB" sz="3500" dirty="0" smtClean="0"/>
              <a:t>hockey. - These </a:t>
            </a:r>
            <a:r>
              <a:rPr lang="en-GB" sz="3500" dirty="0"/>
              <a:t>factors impact his need for an SUV</a:t>
            </a:r>
            <a:r>
              <a:rPr lang="en-GB" sz="3500" dirty="0" smtClean="0"/>
              <a:t>.</a:t>
            </a:r>
            <a:endParaRPr lang="en-GB" sz="3500" dirty="0"/>
          </a:p>
          <a:p>
            <a:r>
              <a:rPr lang="en-GB" sz="3500" dirty="0"/>
              <a:t>Since Kyle has children, he can’t buy a coupe. Plus, safety is important to a family </a:t>
            </a:r>
            <a:r>
              <a:rPr lang="en-GB" sz="3500" dirty="0" smtClean="0"/>
              <a:t>man. Since </a:t>
            </a:r>
            <a:r>
              <a:rPr lang="en-GB" sz="3500" dirty="0"/>
              <a:t>SUVs are larger, he might feel safer driving his kids in a full-size vehicle.</a:t>
            </a:r>
          </a:p>
          <a:p>
            <a:endParaRPr lang="en-GB" sz="3500" dirty="0"/>
          </a:p>
          <a:p>
            <a:endParaRPr lang="en-GB" dirty="0"/>
          </a:p>
        </p:txBody>
      </p:sp>
    </p:spTree>
    <p:extLst>
      <p:ext uri="{BB962C8B-B14F-4D97-AF65-F5344CB8AC3E}">
        <p14:creationId xmlns:p14="http://schemas.microsoft.com/office/powerpoint/2010/main" val="35607365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85135"/>
            <a:ext cx="10515600" cy="5891828"/>
          </a:xfrm>
        </p:spPr>
        <p:txBody>
          <a:bodyPr>
            <a:normAutofit/>
          </a:bodyPr>
          <a:lstStyle/>
          <a:p>
            <a:r>
              <a:rPr lang="en-GB" dirty="0"/>
              <a:t>The fact that he plays hockey means he needs room in his car for big, heavy, and bulky equipment, so an SUV makes the most sense.</a:t>
            </a:r>
          </a:p>
          <a:p>
            <a:pPr marL="0" indent="0">
              <a:buNone/>
            </a:pPr>
            <a:endParaRPr lang="en-GB" dirty="0" smtClean="0"/>
          </a:p>
          <a:p>
            <a:pPr marL="0" indent="0">
              <a:buNone/>
            </a:pPr>
            <a:r>
              <a:rPr lang="en-GB" dirty="0" smtClean="0"/>
              <a:t>More detailed info includes:</a:t>
            </a:r>
          </a:p>
          <a:p>
            <a:pPr marL="0" indent="0">
              <a:buNone/>
            </a:pPr>
            <a:endParaRPr lang="en-GB" dirty="0"/>
          </a:p>
          <a:p>
            <a:r>
              <a:rPr lang="en-GB" dirty="0"/>
              <a:t>T</a:t>
            </a:r>
            <a:r>
              <a:rPr lang="en-GB" dirty="0" smtClean="0"/>
              <a:t>he </a:t>
            </a:r>
            <a:r>
              <a:rPr lang="en-GB" dirty="0"/>
              <a:t>number of miles he drives to work each day, which is why fuel economy is important to him. The profile also includes some recreational activities he uses his car for such as family vacations, coaching, and driving his kids to and from their sporting events.</a:t>
            </a:r>
          </a:p>
          <a:p>
            <a:endParaRPr lang="en-GB" dirty="0"/>
          </a:p>
          <a:p>
            <a:pPr marL="0" indent="0">
              <a:buNone/>
            </a:pPr>
            <a:r>
              <a:rPr lang="en-GB" dirty="0" smtClean="0"/>
              <a:t>How could this be different to another 42 year old male from the same area and what impact might that have? </a:t>
            </a:r>
            <a:endParaRPr lang="en-GB" dirty="0"/>
          </a:p>
        </p:txBody>
      </p:sp>
    </p:spTree>
    <p:extLst>
      <p:ext uri="{BB962C8B-B14F-4D97-AF65-F5344CB8AC3E}">
        <p14:creationId xmlns:p14="http://schemas.microsoft.com/office/powerpoint/2010/main" val="32558344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1"/>
          </a:solidFill>
        </p:spPr>
        <p:txBody>
          <a:bodyPr/>
          <a:lstStyle/>
          <a:p>
            <a:r>
              <a:rPr lang="en-GB" dirty="0" smtClean="0">
                <a:solidFill>
                  <a:schemeClr val="bg1"/>
                </a:solidFill>
              </a:rPr>
              <a:t>Task </a:t>
            </a:r>
            <a:endParaRPr lang="en-GB" dirty="0">
              <a:solidFill>
                <a:schemeClr val="bg1"/>
              </a:solidFill>
            </a:endParaRPr>
          </a:p>
        </p:txBody>
      </p:sp>
      <p:sp>
        <p:nvSpPr>
          <p:cNvPr id="3" name="Content Placeholder 2"/>
          <p:cNvSpPr>
            <a:spLocks noGrp="1"/>
          </p:cNvSpPr>
          <p:nvPr>
            <p:ph idx="1"/>
          </p:nvPr>
        </p:nvSpPr>
        <p:spPr/>
        <p:txBody>
          <a:bodyPr/>
          <a:lstStyle/>
          <a:p>
            <a:pPr marL="0" indent="0">
              <a:buNone/>
            </a:pPr>
            <a:r>
              <a:rPr lang="en-GB" dirty="0" smtClean="0"/>
              <a:t> </a:t>
            </a:r>
          </a:p>
          <a:p>
            <a:r>
              <a:rPr lang="en-GB" dirty="0" smtClean="0"/>
              <a:t>Create a customer persons for 1 segment of your market </a:t>
            </a:r>
          </a:p>
          <a:p>
            <a:r>
              <a:rPr lang="en-GB" dirty="0" smtClean="0"/>
              <a:t>How might you tailor your marketing campaigns to this segment based on the knowledge you have from your persona </a:t>
            </a:r>
          </a:p>
        </p:txBody>
      </p:sp>
    </p:spTree>
    <p:extLst>
      <p:ext uri="{BB962C8B-B14F-4D97-AF65-F5344CB8AC3E}">
        <p14:creationId xmlns:p14="http://schemas.microsoft.com/office/powerpoint/2010/main" val="10650900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8500" y="2422525"/>
            <a:ext cx="10515600" cy="1325563"/>
          </a:xfrm>
          <a:solidFill>
            <a:schemeClr val="tx1"/>
          </a:solidFill>
        </p:spPr>
        <p:txBody>
          <a:bodyPr/>
          <a:lstStyle/>
          <a:p>
            <a:r>
              <a:rPr lang="en-GB" dirty="0" smtClean="0">
                <a:solidFill>
                  <a:schemeClr val="bg1"/>
                </a:solidFill>
              </a:rPr>
              <a:t>Assignment hint and tips  </a:t>
            </a:r>
            <a:endParaRPr lang="en-GB" dirty="0">
              <a:solidFill>
                <a:schemeClr val="bg1"/>
              </a:solidFill>
            </a:endParaRPr>
          </a:p>
        </p:txBody>
      </p:sp>
    </p:spTree>
    <p:extLst>
      <p:ext uri="{BB962C8B-B14F-4D97-AF65-F5344CB8AC3E}">
        <p14:creationId xmlns:p14="http://schemas.microsoft.com/office/powerpoint/2010/main" val="17146480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7025" y="2144764"/>
            <a:ext cx="10515600" cy="1325563"/>
          </a:xfrm>
          <a:solidFill>
            <a:schemeClr val="tx1"/>
          </a:solidFill>
        </p:spPr>
        <p:txBody>
          <a:bodyPr/>
          <a:lstStyle/>
          <a:p>
            <a:r>
              <a:rPr lang="en-GB" dirty="0" smtClean="0">
                <a:solidFill>
                  <a:schemeClr val="bg1"/>
                </a:solidFill>
              </a:rPr>
              <a:t>Examiner Report </a:t>
            </a:r>
            <a:endParaRPr lang="en-GB" dirty="0">
              <a:solidFill>
                <a:schemeClr val="bg1"/>
              </a:solidFill>
            </a:endParaRPr>
          </a:p>
        </p:txBody>
      </p:sp>
    </p:spTree>
    <p:extLst>
      <p:ext uri="{BB962C8B-B14F-4D97-AF65-F5344CB8AC3E}">
        <p14:creationId xmlns:p14="http://schemas.microsoft.com/office/powerpoint/2010/main" val="110545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1"/>
          </a:solidFill>
        </p:spPr>
        <p:txBody>
          <a:bodyPr/>
          <a:lstStyle/>
          <a:p>
            <a:r>
              <a:rPr lang="en-GB" dirty="0" smtClean="0">
                <a:solidFill>
                  <a:schemeClr val="bg1"/>
                </a:solidFill>
              </a:rPr>
              <a:t>General </a:t>
            </a:r>
            <a:endParaRPr lang="en-GB" dirty="0">
              <a:solidFill>
                <a:schemeClr val="bg1"/>
              </a:solidFill>
            </a:endParaRPr>
          </a:p>
        </p:txBody>
      </p:sp>
      <p:sp>
        <p:nvSpPr>
          <p:cNvPr id="3" name="Content Placeholder 2"/>
          <p:cNvSpPr>
            <a:spLocks noGrp="1"/>
          </p:cNvSpPr>
          <p:nvPr>
            <p:ph idx="1"/>
          </p:nvPr>
        </p:nvSpPr>
        <p:spPr/>
        <p:txBody>
          <a:bodyPr/>
          <a:lstStyle/>
          <a:p>
            <a:r>
              <a:rPr lang="en-GB" dirty="0" smtClean="0"/>
              <a:t>Follow required format</a:t>
            </a:r>
          </a:p>
          <a:p>
            <a:r>
              <a:rPr lang="en-GB" dirty="0" smtClean="0"/>
              <a:t>Check command words</a:t>
            </a:r>
          </a:p>
          <a:p>
            <a:r>
              <a:rPr lang="en-GB" dirty="0" smtClean="0"/>
              <a:t>Link to the scenario</a:t>
            </a:r>
          </a:p>
          <a:p>
            <a:r>
              <a:rPr lang="en-GB" dirty="0" smtClean="0"/>
              <a:t>Keep to word count and check marks allocated!</a:t>
            </a:r>
          </a:p>
          <a:p>
            <a:r>
              <a:rPr lang="en-GB" dirty="0" smtClean="0"/>
              <a:t>All answers in 1 document word/PDF and uploaded to the digital platform </a:t>
            </a:r>
          </a:p>
          <a:p>
            <a:r>
              <a:rPr lang="en-GB" dirty="0" smtClean="0"/>
              <a:t>Link the tasks – do not repeat </a:t>
            </a:r>
          </a:p>
          <a:p>
            <a:endParaRPr lang="en-GB" dirty="0"/>
          </a:p>
        </p:txBody>
      </p:sp>
    </p:spTree>
    <p:extLst>
      <p:ext uri="{BB962C8B-B14F-4D97-AF65-F5344CB8AC3E}">
        <p14:creationId xmlns:p14="http://schemas.microsoft.com/office/powerpoint/2010/main" val="9303163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1"/>
          </a:solidFill>
        </p:spPr>
        <p:txBody>
          <a:bodyPr/>
          <a:lstStyle/>
          <a:p>
            <a:r>
              <a:rPr lang="en-GB" dirty="0" smtClean="0">
                <a:solidFill>
                  <a:schemeClr val="bg1"/>
                </a:solidFill>
              </a:rPr>
              <a:t>Check out…</a:t>
            </a:r>
            <a:endParaRPr lang="en-GB" dirty="0">
              <a:solidFill>
                <a:schemeClr val="bg1"/>
              </a:solidFill>
            </a:endParaRPr>
          </a:p>
        </p:txBody>
      </p:sp>
      <p:sp>
        <p:nvSpPr>
          <p:cNvPr id="3" name="Content Placeholder 2"/>
          <p:cNvSpPr>
            <a:spLocks noGrp="1"/>
          </p:cNvSpPr>
          <p:nvPr>
            <p:ph idx="1"/>
          </p:nvPr>
        </p:nvSpPr>
        <p:spPr/>
        <p:txBody>
          <a:bodyPr/>
          <a:lstStyle/>
          <a:p>
            <a:r>
              <a:rPr lang="en-GB" dirty="0">
                <a:hlinkClick r:id="rId2"/>
              </a:rPr>
              <a:t>https://www.hotjar.com/blog</a:t>
            </a:r>
            <a:r>
              <a:rPr lang="en-GB" dirty="0" smtClean="0">
                <a:hlinkClick r:id="rId2"/>
              </a:rPr>
              <a:t>/</a:t>
            </a:r>
            <a:r>
              <a:rPr lang="en-GB" dirty="0" smtClean="0"/>
              <a:t> </a:t>
            </a:r>
          </a:p>
          <a:p>
            <a:r>
              <a:rPr lang="en-GB"/>
              <a:t>https://www.hotjar.com/blog/user-personas</a:t>
            </a:r>
            <a:r>
              <a:rPr lang="en-GB" smtClean="0"/>
              <a:t>/</a:t>
            </a:r>
            <a:r>
              <a:rPr lang="en-GB" dirty="0" smtClean="0"/>
              <a:t> </a:t>
            </a:r>
            <a:endParaRPr lang="en-GB" dirty="0"/>
          </a:p>
        </p:txBody>
      </p:sp>
    </p:spTree>
    <p:extLst>
      <p:ext uri="{BB962C8B-B14F-4D97-AF65-F5344CB8AC3E}">
        <p14:creationId xmlns:p14="http://schemas.microsoft.com/office/powerpoint/2010/main" val="37477682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2331</TotalTime>
  <Words>839</Words>
  <Application>Microsoft Office PowerPoint</Application>
  <PresentationFormat>Widescreen</PresentationFormat>
  <Paragraphs>163</Paragraphs>
  <Slides>27</Slides>
  <Notes>1</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27</vt:i4>
      </vt:variant>
    </vt:vector>
  </HeadingPairs>
  <TitlesOfParts>
    <vt:vector size="31" baseType="lpstr">
      <vt:lpstr>Arial</vt:lpstr>
      <vt:lpstr>Calibri</vt:lpstr>
      <vt:lpstr>Calibri Light</vt:lpstr>
      <vt:lpstr>Office Theme</vt:lpstr>
      <vt:lpstr>CIM Certificate in Professional Marketing </vt:lpstr>
      <vt:lpstr>Digital in Action </vt:lpstr>
      <vt:lpstr>Task </vt:lpstr>
      <vt:lpstr>Objectives</vt:lpstr>
      <vt:lpstr>Objectives Using the 5S Model </vt:lpstr>
      <vt:lpstr>What do we measure?  And  Why?</vt:lpstr>
      <vt:lpstr>Measurement and Control  </vt:lpstr>
      <vt:lpstr>Purpose of measurement</vt:lpstr>
      <vt:lpstr>5M’s – Managing social interactions </vt:lpstr>
      <vt:lpstr>Engagement  </vt:lpstr>
      <vt:lpstr>PowerPoint Presentation</vt:lpstr>
      <vt:lpstr>Consider how we measure….paid, earned and owned media </vt:lpstr>
      <vt:lpstr>Platforms </vt:lpstr>
      <vt:lpstr>Measuring digital campaigns </vt:lpstr>
      <vt:lpstr>KPI’s</vt:lpstr>
      <vt:lpstr>Question?</vt:lpstr>
      <vt:lpstr>For example….</vt:lpstr>
      <vt:lpstr>PowerPoint Presentation</vt:lpstr>
      <vt:lpstr>Personas </vt:lpstr>
      <vt:lpstr>PowerPoint Presentation</vt:lpstr>
      <vt:lpstr>Example </vt:lpstr>
      <vt:lpstr>PowerPoint Presentation</vt:lpstr>
      <vt:lpstr>Task </vt:lpstr>
      <vt:lpstr>Assignment hint and tips  </vt:lpstr>
      <vt:lpstr>Examiner Report </vt:lpstr>
      <vt:lpstr>General </vt:lpstr>
      <vt:lpstr>Check out…</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CIM Certificate in Professional Marketing</dc:title>
  <dc:creator>Beth Cummings</dc:creator>
  <cp:lastModifiedBy>Cummings Beth.</cp:lastModifiedBy>
  <cp:revision>122</cp:revision>
  <dcterms:created xsi:type="dcterms:W3CDTF">2018-10-02T07:12:32Z</dcterms:created>
  <dcterms:modified xsi:type="dcterms:W3CDTF">2019-11-01T18:56:00Z</dcterms:modified>
</cp:coreProperties>
</file>