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0" d="100"/>
          <a:sy n="60" d="100"/>
        </p:scale>
        <p:origin x="78" y="10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150" y="802299"/>
            <a:ext cx="8634824" cy="2541431"/>
          </a:xfrm>
        </p:spPr>
        <p:txBody>
          <a:bodyPr bIns="0" anchor="b">
            <a:normAutofit/>
          </a:bodyPr>
          <a:lstStyle>
            <a:lvl1pPr algn="l">
              <a:defRPr sz="659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150" y="3531205"/>
            <a:ext cx="8634823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799" b="0" cap="all" baseline="0">
                <a:solidFill>
                  <a:schemeClr val="tx1"/>
                </a:solidFill>
              </a:defRPr>
            </a:lvl1pPr>
            <a:lvl2pPr marL="457063" indent="0" algn="ctr">
              <a:buNone/>
              <a:defRPr sz="1799"/>
            </a:lvl2pPr>
            <a:lvl3pPr marL="914126" indent="0" algn="ctr">
              <a:buNone/>
              <a:defRPr sz="1799"/>
            </a:lvl3pPr>
            <a:lvl4pPr marL="1371189" indent="0" algn="ctr">
              <a:buNone/>
              <a:defRPr sz="1600"/>
            </a:lvl4pPr>
            <a:lvl5pPr marL="1828251" indent="0" algn="ctr">
              <a:buNone/>
              <a:defRPr sz="1600"/>
            </a:lvl5pPr>
            <a:lvl6pPr marL="2285314" indent="0" algn="ctr">
              <a:buNone/>
              <a:defRPr sz="1600"/>
            </a:lvl6pPr>
            <a:lvl7pPr marL="2742377" indent="0" algn="ctr">
              <a:buNone/>
              <a:defRPr sz="1600"/>
            </a:lvl7pPr>
            <a:lvl8pPr marL="3199440" indent="0" algn="ctr">
              <a:buNone/>
              <a:defRPr sz="1600"/>
            </a:lvl8pPr>
            <a:lvl9pPr marL="365650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5871" y="329308"/>
            <a:ext cx="4972620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290" y="798973"/>
            <a:ext cx="810808" cy="503578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150" y="3528542"/>
            <a:ext cx="863482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49562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517" y="1847088"/>
            <a:ext cx="960502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0301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3860" y="1756130"/>
            <a:ext cx="8640903" cy="1887950"/>
          </a:xfrm>
        </p:spPr>
        <p:txBody>
          <a:bodyPr anchor="b">
            <a:normAutofit/>
          </a:bodyPr>
          <a:lstStyle>
            <a:lvl1pPr algn="l">
              <a:defRPr sz="35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3861" y="3806196"/>
            <a:ext cx="8628198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799">
                <a:solidFill>
                  <a:schemeClr val="tx1"/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3861" y="3804985"/>
            <a:ext cx="862819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1556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8840" y="804890"/>
            <a:ext cx="9603134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6954" y="2010879"/>
            <a:ext cx="464394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2101" y="2017343"/>
            <a:ext cx="464394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517" y="1847088"/>
            <a:ext cx="960502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2608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815" y="804164"/>
            <a:ext cx="9605159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6814" y="2019550"/>
            <a:ext cx="464394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199" b="0" cap="all" baseline="0">
                <a:solidFill>
                  <a:schemeClr val="accent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6814" y="2824270"/>
            <a:ext cx="464394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0692" y="2023004"/>
            <a:ext cx="464394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199" b="0" cap="all" baseline="0">
                <a:solidFill>
                  <a:schemeClr val="accent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0692" y="2821491"/>
            <a:ext cx="464394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517" y="1847088"/>
            <a:ext cx="960502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745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517" y="1847088"/>
            <a:ext cx="960502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7453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011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295" y="798973"/>
            <a:ext cx="3272247" cy="2247117"/>
          </a:xfrm>
        </p:spPr>
        <p:txBody>
          <a:bodyPr anchor="b">
            <a:normAutofit/>
          </a:bodyPr>
          <a:lstStyle>
            <a:lvl1pPr algn="l">
              <a:defRPr sz="23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2401" y="798974"/>
            <a:ext cx="6010904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295" y="3205492"/>
            <a:ext cx="3274160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7903" y="3205491"/>
            <a:ext cx="32686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7627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5440" y="482171"/>
            <a:ext cx="4073472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0828" y="1129513"/>
            <a:ext cx="5530887" cy="1830584"/>
          </a:xfrm>
        </p:spPr>
        <p:txBody>
          <a:bodyPr anchor="b">
            <a:normAutofit/>
          </a:bodyPr>
          <a:lstStyle>
            <a:lvl1pPr>
              <a:defRPr sz="31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2274" y="1122543"/>
            <a:ext cx="2790444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199"/>
            </a:lvl1pPr>
            <a:lvl2pPr marL="457063" indent="0">
              <a:buNone/>
              <a:defRPr sz="2799"/>
            </a:lvl2pPr>
            <a:lvl3pPr marL="914126" indent="0">
              <a:buNone/>
              <a:defRPr sz="2399"/>
            </a:lvl3pPr>
            <a:lvl4pPr marL="1371189" indent="0">
              <a:buNone/>
              <a:defRPr sz="1999"/>
            </a:lvl4pPr>
            <a:lvl5pPr marL="1828251" indent="0">
              <a:buNone/>
              <a:defRPr sz="1999"/>
            </a:lvl5pPr>
            <a:lvl6pPr marL="2285314" indent="0">
              <a:buNone/>
              <a:defRPr sz="1999"/>
            </a:lvl6pPr>
            <a:lvl7pPr marL="2742377" indent="0">
              <a:buNone/>
              <a:defRPr sz="1999"/>
            </a:lvl7pPr>
            <a:lvl8pPr marL="3199440" indent="0">
              <a:buNone/>
              <a:defRPr sz="1999"/>
            </a:lvl8pPr>
            <a:lvl9pPr marL="3656503" indent="0">
              <a:buNone/>
              <a:defRPr sz="1999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9951" y="3145992"/>
            <a:ext cx="5522965" cy="2003742"/>
          </a:xfrm>
        </p:spPr>
        <p:txBody>
          <a:bodyPr>
            <a:normAutofit/>
          </a:bodyPr>
          <a:lstStyle>
            <a:lvl1pPr marL="0" indent="0" algn="l">
              <a:buNone/>
              <a:defRPr sz="1799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005" y="5469857"/>
            <a:ext cx="5525912" cy="320123"/>
          </a:xfrm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005" y="318641"/>
            <a:ext cx="5539561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005" y="3143605"/>
            <a:ext cx="552591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199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517" y="1847088"/>
            <a:ext cx="960502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7413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6653" y="798974"/>
            <a:ext cx="1615321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296" y="798974"/>
            <a:ext cx="7826791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6653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6825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7"/>
            <a:ext cx="12188825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88825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202" y="804520"/>
            <a:ext cx="9600774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202" y="2015733"/>
            <a:ext cx="9600774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2171" y="330370"/>
            <a:ext cx="3499803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201" y="329308"/>
            <a:ext cx="5937289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79935" y="798973"/>
            <a:ext cx="810808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799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88825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2833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126" rtl="0" eaLnBrk="1" latinLnBrk="0" hangingPunct="1">
        <a:lnSpc>
          <a:spcPct val="90000"/>
        </a:lnSpc>
        <a:spcBef>
          <a:spcPct val="0"/>
        </a:spcBef>
        <a:buNone/>
        <a:defRPr sz="3199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531" indent="-228531" algn="l" defTabSz="914126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999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594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799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2657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99720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6783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3846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0908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7971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5034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5319081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dirty="0"/>
              <a:t>Move More, Feel Better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123542"/>
            <a:ext cx="6451493" cy="4185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900"/>
            </a:pPr>
            <a:r>
              <a:rPr lang="en-GB" dirty="0"/>
              <a:t>Uzma Rani</a:t>
            </a:r>
          </a:p>
          <a:p>
            <a:pPr>
              <a:defRPr sz="1900"/>
            </a:pPr>
            <a:r>
              <a:rPr lang="en-GB" dirty="0"/>
              <a:t>Student number – 2245024</a:t>
            </a:r>
          </a:p>
          <a:p>
            <a:pPr>
              <a:defRPr sz="1900"/>
            </a:pPr>
            <a:r>
              <a:rPr lang="en-GB" dirty="0"/>
              <a:t>Module code – LCHS7000</a:t>
            </a:r>
          </a:p>
          <a:p>
            <a:pPr>
              <a:defRPr sz="1900"/>
            </a:pPr>
            <a:endParaRPr lang="en-GB" dirty="0"/>
          </a:p>
          <a:p>
            <a:pPr>
              <a:defRPr sz="1900"/>
            </a:pPr>
            <a:endParaRPr lang="en-GB" dirty="0"/>
          </a:p>
          <a:p>
            <a:pPr>
              <a:defRPr sz="1900"/>
            </a:pPr>
            <a:r>
              <a:rPr dirty="0"/>
              <a:t>Exercise and Physical Activity Campaign</a:t>
            </a:r>
          </a:p>
          <a:p>
            <a:pPr>
              <a:defRPr sz="1900"/>
            </a:pPr>
            <a:r>
              <a:rPr dirty="0"/>
              <a:t>Target Group</a:t>
            </a:r>
            <a:r>
              <a:rPr lang="en-US" dirty="0"/>
              <a:t> -</a:t>
            </a:r>
            <a:r>
              <a:rPr dirty="0"/>
              <a:t> Older Adults (65+)</a:t>
            </a:r>
          </a:p>
          <a:p>
            <a:pPr>
              <a:defRPr sz="1900"/>
            </a:pPr>
            <a:r>
              <a:rPr dirty="0"/>
              <a:t>Helping older adults become more active.</a:t>
            </a:r>
          </a:p>
          <a:p>
            <a:pPr>
              <a:defRPr sz="1900"/>
            </a:pPr>
            <a:r>
              <a:rPr dirty="0"/>
              <a:t>8-week community program.</a:t>
            </a:r>
          </a:p>
          <a:p>
            <a:pPr>
              <a:defRPr sz="1900"/>
            </a:pPr>
            <a:endParaRPr dirty="0"/>
          </a:p>
          <a:p>
            <a:pPr>
              <a:defRPr sz="1900"/>
            </a:pPr>
            <a:endParaRPr lang="en-GB" dirty="0"/>
          </a:p>
          <a:p>
            <a:pPr>
              <a:defRPr sz="1900"/>
            </a:pPr>
            <a:endParaRPr lang="en-GB" dirty="0"/>
          </a:p>
          <a:p>
            <a:pPr>
              <a:defRPr sz="1900"/>
            </a:pPr>
            <a:endParaRPr lang="en-GB" dirty="0"/>
          </a:p>
          <a:p>
            <a:pPr>
              <a:defRPr sz="1900"/>
            </a:pPr>
            <a:endParaRPr dirty="0"/>
          </a:p>
        </p:txBody>
      </p:sp>
      <p:pic>
        <p:nvPicPr>
          <p:cNvPr id="5" name="Picture 4" descr="7,100+ Group Of Seniors Walking In Park Stock Photos, Pictures &amp;  Royalty-Free Images - iStock">
            <a:extLst>
              <a:ext uri="{FF2B5EF4-FFF2-40B4-BE49-F238E27FC236}">
                <a16:creationId xmlns:a16="http://schemas.microsoft.com/office/drawing/2014/main" id="{520EA59C-9BCD-B15B-5A40-FAC4ADB59E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8693" y="1128241"/>
            <a:ext cx="4465160" cy="318106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88825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88825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88825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517" y="1847088"/>
            <a:ext cx="960502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656347B-EF3F-2F5A-AF12-C0F7B86E04E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t="14807" r="-1" b="582"/>
          <a:stretch>
            <a:fillRect/>
          </a:stretch>
        </p:blipFill>
        <p:spPr>
          <a:xfrm>
            <a:off x="304" y="10"/>
            <a:ext cx="12188521" cy="6857990"/>
          </a:xfrm>
          <a:prstGeom prst="rect">
            <a:avLst/>
          </a:prstGeom>
        </p:spPr>
      </p:pic>
      <p:sp>
        <p:nvSpPr>
          <p:cNvPr id="23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1386" y="443732"/>
            <a:ext cx="810808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25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5340" y="540921"/>
            <a:ext cx="4972619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88825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129976" y="1193800"/>
            <a:ext cx="3192219" cy="4699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3200" cap="all">
                <a:latin typeface="+mj-lt"/>
                <a:ea typeface="+mj-ea"/>
                <a:cs typeface="+mj-cs"/>
              </a:rPr>
              <a:t>8 Week Activity Plan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083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4975340" y="1193800"/>
            <a:ext cx="6083506" cy="4699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Aim: Help older adults exercise in a safe and enjoyable way.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Week 1 - Meet the group and go short walk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Week 2 - Chair exercises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Week 3 - Balance exercises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Week 4 - Stretching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Week 5 - Resistance band exercises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Week 6 - Longer group walk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Week 7 - Light fitness games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Week 8 – Review, celebration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Each session lasts about one hour with a warmup and cool down.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endParaRPr lang="en-US" sz="1600" dirty="0"/>
          </a:p>
        </p:txBody>
      </p:sp>
      <p:sp>
        <p:nvSpPr>
          <p:cNvPr id="31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1217" y="6007878"/>
            <a:ext cx="34998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02DA677-C58A-4FCE-A9A0-E66A42EBD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88825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D85B319-9C30-4D92-B664-CA444ECD7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88825" cy="74295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7573C1E-3785-43C9-A262-1DA9DF97F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88825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85D4A50-6846-431E-A61E-5C6DC099CF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517" y="1847088"/>
            <a:ext cx="960502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Old Man Watching Tv Images – Browse 23,488 Stock Photos, Vectors, and Video  | Adobe Stock">
            <a:extLst>
              <a:ext uri="{FF2B5EF4-FFF2-40B4-BE49-F238E27FC236}">
                <a16:creationId xmlns:a16="http://schemas.microsoft.com/office/drawing/2014/main" id="{9490BBD4-30B7-E33B-C4C9-E85BA75468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848" r="849" b="-1"/>
          <a:stretch>
            <a:fillRect/>
          </a:stretch>
        </p:blipFill>
        <p:spPr>
          <a:xfrm>
            <a:off x="1" y="10"/>
            <a:ext cx="6092822" cy="6857990"/>
          </a:xfrm>
          <a:prstGeom prst="rect">
            <a:avLst/>
          </a:prstGeom>
        </p:spPr>
      </p:pic>
      <p:pic>
        <p:nvPicPr>
          <p:cNvPr id="6" name="Picture 5" descr="228,500+ Older People Walking Stock Photos, Pictures &amp; Royalty-Free Images  - iStock | Older people walking outside, Active older people walking, Group  of older people walking">
            <a:extLst>
              <a:ext uri="{FF2B5EF4-FFF2-40B4-BE49-F238E27FC236}">
                <a16:creationId xmlns:a16="http://schemas.microsoft.com/office/drawing/2014/main" id="{74D12F47-7D75-E47D-3743-E9743DDC920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9032" r="1665" b="-1"/>
          <a:stretch>
            <a:fillRect/>
          </a:stretch>
        </p:blipFill>
        <p:spPr>
          <a:xfrm>
            <a:off x="6086830" y="45420"/>
            <a:ext cx="609282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3356D18-B5E6-44B1-ADBC-7094E0DCC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86179" y="1353662"/>
            <a:ext cx="4413291" cy="4150676"/>
          </a:xfrm>
          <a:prstGeom prst="rect">
            <a:avLst/>
          </a:prstGeom>
          <a:solidFill>
            <a:srgbClr val="000001">
              <a:alpha val="8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E7A374D-06C5-4ECA-9F91-7183DD3D8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2071" y="2579935"/>
            <a:ext cx="4069519" cy="0"/>
          </a:xfrm>
          <a:prstGeom prst="line">
            <a:avLst/>
          </a:prstGeom>
          <a:ln w="31750">
            <a:solidFill>
              <a:srgbClr val="A26151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4052072" y="1530700"/>
            <a:ext cx="4069518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3200" cap="all" dirty="0">
                <a:solidFill>
                  <a:srgbClr val="FFFFFE"/>
                </a:solidFill>
                <a:latin typeface="+mj-lt"/>
                <a:ea typeface="+mj-ea"/>
                <a:cs typeface="+mj-cs"/>
              </a:rPr>
              <a:t>Rationale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052072" y="2626781"/>
            <a:ext cx="4069518" cy="26136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rgbClr val="A2615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50" dirty="0">
                <a:solidFill>
                  <a:srgbClr val="FFFFFE"/>
                </a:solidFill>
              </a:rPr>
              <a:t>Many older adults do not exercise enough each week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rgbClr val="A2615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50" dirty="0">
                <a:solidFill>
                  <a:srgbClr val="FFFFFE"/>
                </a:solidFill>
              </a:rPr>
              <a:t>The NHS says adults should stay active to stay healthy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rgbClr val="A2615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50" dirty="0">
                <a:solidFill>
                  <a:srgbClr val="FFFFFE"/>
                </a:solidFill>
              </a:rPr>
              <a:t>Exercise helps people stay strong and independent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rgbClr val="A2615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50" dirty="0">
                <a:solidFill>
                  <a:srgbClr val="FFFFFE"/>
                </a:solidFill>
              </a:rPr>
              <a:t>Around 1 in 3 older adults do not meet the activity </a:t>
            </a:r>
            <a:r>
              <a:rPr lang="en-US" sz="1450" dirty="0" err="1">
                <a:solidFill>
                  <a:srgbClr val="FFFFFE"/>
                </a:solidFill>
              </a:rPr>
              <a:t>stanards</a:t>
            </a:r>
            <a:endParaRPr lang="en-US" sz="1450" dirty="0">
              <a:solidFill>
                <a:srgbClr val="FFFFFE"/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rgbClr val="A2615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50" dirty="0">
                <a:solidFill>
                  <a:srgbClr val="FFFFFE"/>
                </a:solidFill>
              </a:rPr>
              <a:t>Our campaign gives people an easy way to start exercising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rgbClr val="A26151"/>
              </a:buClr>
              <a:buSzPct val="100000"/>
              <a:defRPr sz="1900"/>
            </a:pPr>
            <a:endParaRPr lang="en-US" sz="1300" dirty="0">
              <a:solidFill>
                <a:srgbClr val="FFFFFE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EA869E1-F851-4A52-92F5-77E592B76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88825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083AD55-8296-44BD-8E14-DD2DDBC35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88825" cy="74295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BF46B26-15FC-4C5A-94FA-AE9ED64B5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88825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ADF1045-FC61-45F9-B214-2286C9675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517" y="1847088"/>
            <a:ext cx="960502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ED2B910-B28F-4A54-B17C-8B7E5893A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52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545F118-1DF8-46A9-8A77-B3D9422CE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97421" y="1847088"/>
            <a:ext cx="55465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5195103" y="804519"/>
            <a:ext cx="5548912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3200" cap="all" dirty="0">
                <a:latin typeface="+mj-lt"/>
                <a:ea typeface="+mj-ea"/>
                <a:cs typeface="+mj-cs"/>
              </a:rPr>
              <a:t>Short and Long Term Effects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CAB7D27-148D-4082-B160-72FAD580D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88825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6" name="Picture 5" descr="How an Inactive Lifestyle Can Hurt You | https://thearborsassistedliving.com">
            <a:extLst>
              <a:ext uri="{FF2B5EF4-FFF2-40B4-BE49-F238E27FC236}">
                <a16:creationId xmlns:a16="http://schemas.microsoft.com/office/drawing/2014/main" id="{0037F6FC-7378-99D1-C1C1-72A6BE5302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433" y="481108"/>
            <a:ext cx="3733056" cy="2491815"/>
          </a:xfrm>
          <a:prstGeom prst="rect">
            <a:avLst/>
          </a:prstGeom>
        </p:spPr>
      </p:pic>
      <p:pic>
        <p:nvPicPr>
          <p:cNvPr id="5" name="Picture 4" descr="Pine Park Health | Staying Active as We Age and the Benefits of Exercise">
            <a:extLst>
              <a:ext uri="{FF2B5EF4-FFF2-40B4-BE49-F238E27FC236}">
                <a16:creationId xmlns:a16="http://schemas.microsoft.com/office/drawing/2014/main" id="{356437D5-3098-0C0C-FF8A-7BD564A47D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1637" y="3137516"/>
            <a:ext cx="3734648" cy="249287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195103" y="2015732"/>
            <a:ext cx="5548912" cy="379151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00" dirty="0"/>
              <a:t>Short term: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00" dirty="0"/>
              <a:t>• Less energy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00" dirty="0"/>
              <a:t>• Poor sleep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00" dirty="0"/>
              <a:t>• Low mood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00" dirty="0"/>
              <a:t>• Weight gain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endParaRPr lang="en-US" sz="1400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00" dirty="0"/>
              <a:t>Long term: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00" dirty="0"/>
              <a:t>• Heart disease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00" dirty="0"/>
              <a:t>• Type 2 diabetes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00" dirty="0"/>
              <a:t>• Weak muscles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00" dirty="0"/>
              <a:t>• More falls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00" dirty="0"/>
              <a:t>• Less independence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endParaRPr lang="en-US" sz="1400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defRPr sz="1900"/>
            </a:pPr>
            <a:endParaRPr lang="en-US" sz="10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CD88FC76-F691-462A-BCF9-0BA4F5DE6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88825" cy="742950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3204A7E-B7E9-42D0-9DC4-B82FDC8C4B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88825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88825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88825" cy="74295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88825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517" y="1847088"/>
            <a:ext cx="960502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The Best Exercises for Older Adults - Baton Rouge Clinic">
            <a:extLst>
              <a:ext uri="{FF2B5EF4-FFF2-40B4-BE49-F238E27FC236}">
                <a16:creationId xmlns:a16="http://schemas.microsoft.com/office/drawing/2014/main" id="{31294C87-DB9B-2AFE-7C0C-D5CA3493E64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t="15707" r="-1" b="-1"/>
          <a:stretch>
            <a:fillRect/>
          </a:stretch>
        </p:blipFill>
        <p:spPr>
          <a:xfrm>
            <a:off x="304" y="10"/>
            <a:ext cx="12188521" cy="6857990"/>
          </a:xfrm>
          <a:prstGeom prst="rect">
            <a:avLst/>
          </a:prstGeom>
        </p:spPr>
      </p:pic>
      <p:sp>
        <p:nvSpPr>
          <p:cNvPr id="2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1386" y="443732"/>
            <a:ext cx="810808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2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5340" y="540921"/>
            <a:ext cx="4972619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88825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129976" y="1193800"/>
            <a:ext cx="3192219" cy="4699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3200" cap="all">
                <a:latin typeface="+mj-lt"/>
                <a:ea typeface="+mj-ea"/>
                <a:cs typeface="+mj-cs"/>
              </a:rPr>
              <a:t>Campaign Aims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083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4975340" y="1193800"/>
            <a:ext cx="6083506" cy="4699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900" dirty="0"/>
              <a:t>Aim 1: Help older adults become more active.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900" dirty="0"/>
              <a:t>Measure: Attendance each week.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endParaRPr lang="en-US" sz="1900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900" dirty="0"/>
              <a:t>Aim 2: Improve fitness and strength.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900" dirty="0"/>
              <a:t>Measure: Ask if daily tasks become easier.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endParaRPr lang="en-US" sz="1900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900" dirty="0"/>
              <a:t>Aim 3: Improve confidence and wellbeing.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900" dirty="0"/>
              <a:t>Measure: Before and after questionnaire.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endParaRPr lang="en-US" sz="1900" dirty="0"/>
          </a:p>
        </p:txBody>
      </p:sp>
      <p:sp>
        <p:nvSpPr>
          <p:cNvPr id="2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1217" y="6007878"/>
            <a:ext cx="34998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88825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88825" cy="74295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88825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517" y="1847088"/>
            <a:ext cx="960502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2,000+ Clipboard Checklist White Background Stock Illustrations,  Royalty-Free Vector Graphics &amp; Clip Art - iStock">
            <a:extLst>
              <a:ext uri="{FF2B5EF4-FFF2-40B4-BE49-F238E27FC236}">
                <a16:creationId xmlns:a16="http://schemas.microsoft.com/office/drawing/2014/main" id="{D18C7FE3-F251-FF63-D0EF-A63E26027BD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t="21342" b="33645"/>
          <a:stretch>
            <a:fillRect/>
          </a:stretch>
        </p:blipFill>
        <p:spPr>
          <a:xfrm>
            <a:off x="304" y="10"/>
            <a:ext cx="12188521" cy="6857990"/>
          </a:xfrm>
          <a:prstGeom prst="rect">
            <a:avLst/>
          </a:prstGeom>
        </p:spPr>
      </p:pic>
      <p:sp>
        <p:nvSpPr>
          <p:cNvPr id="2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1386" y="443732"/>
            <a:ext cx="810808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2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5340" y="540921"/>
            <a:ext cx="4972619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88825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129976" y="1193800"/>
            <a:ext cx="3192219" cy="4699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3200" cap="all">
                <a:latin typeface="+mj-lt"/>
                <a:ea typeface="+mj-ea"/>
                <a:cs typeface="+mj-cs"/>
              </a:rPr>
              <a:t>Campaign Evaluation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083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4975340" y="1193800"/>
            <a:ext cx="6083506" cy="4699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2000" dirty="0"/>
              <a:t>Before the program: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2000" dirty="0"/>
              <a:t>• Questionnaire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endParaRPr lang="en-US" sz="2000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2000" dirty="0"/>
              <a:t>During the program: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2000" dirty="0"/>
              <a:t>• Attendance register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2000" dirty="0"/>
              <a:t>• Weekly feedback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endParaRPr lang="en-US" sz="2000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2000" dirty="0"/>
              <a:t>After the program: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2000" dirty="0"/>
              <a:t>• Final questionnaire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2000" dirty="0"/>
              <a:t>• Group discussion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endParaRPr lang="en-US" sz="2000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2000" dirty="0"/>
              <a:t>This helps us see if the campaign was successful.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endParaRPr lang="en-US" sz="1500" dirty="0"/>
          </a:p>
        </p:txBody>
      </p:sp>
      <p:sp>
        <p:nvSpPr>
          <p:cNvPr id="2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1217" y="6007878"/>
            <a:ext cx="34998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88825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88825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88825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517" y="1847088"/>
            <a:ext cx="960502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BB14454-D00C-4958-BB39-F5F9F3AC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52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8A657A7-C4E5-425B-98FA-BB817FF7B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6149" y="1847088"/>
            <a:ext cx="35194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7216150" y="804520"/>
            <a:ext cx="3519450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3200" cap="all">
                <a:latin typeface="+mj-lt"/>
                <a:ea typeface="+mj-ea"/>
                <a:cs typeface="+mj-cs"/>
              </a:rPr>
              <a:t>Campaign Poster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1084370-0E70-4003-9787-3490FCC20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88825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B7C66D2-22E8-4E8F-829B-050BFA7C8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072" y="482171"/>
            <a:ext cx="6102741" cy="5149101"/>
            <a:chOff x="7463259" y="583365"/>
            <a:chExt cx="6104330" cy="5181928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F0B78D6F-1F61-4DBB-8F5A-934BB850D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610433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23EA261D-1F8C-4BE5-8586-3C1CC5CE8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5471354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Exercise can help you stay happy, healthy as you age | UK Healthcare">
            <a:extLst>
              <a:ext uri="{FF2B5EF4-FFF2-40B4-BE49-F238E27FC236}">
                <a16:creationId xmlns:a16="http://schemas.microsoft.com/office/drawing/2014/main" id="{8E6ABE0E-50D4-FC8E-4377-C4C10A1F011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6089" b="-3"/>
          <a:stretch>
            <a:fillRect/>
          </a:stretch>
        </p:blipFill>
        <p:spPr>
          <a:xfrm>
            <a:off x="1270891" y="1116345"/>
            <a:ext cx="4823892" cy="386617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216149" y="2015732"/>
            <a:ext cx="3519451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00" dirty="0"/>
              <a:t>MOVE MORE, FEEL BETTER!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00" dirty="0"/>
              <a:t>FREE 8 WEEK EXERCISE PROGRAMME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00" dirty="0"/>
              <a:t>• Improve your fitness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00" dirty="0"/>
              <a:t>• Meet new people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00" dirty="0"/>
              <a:t>• Better balance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00" dirty="0"/>
              <a:t>• Better health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00" dirty="0"/>
              <a:t>• Everyone welcome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endParaRPr lang="en-US" sz="1400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00" dirty="0"/>
              <a:t>Monday 10am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400" dirty="0"/>
              <a:t>Community Centre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defRPr sz="1900"/>
            </a:pPr>
            <a:endParaRPr lang="en-US" sz="1200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3635D2BC-4EDA-4A3E-83BF-035608099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88825" cy="74295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3C86EB9-7FA9-42F7-B348-A7FD17436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88825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E724B9E8-02C8-4B2E-8770-A00A67760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88825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B8AE548-0BFA-4792-9962-3375923C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88825" cy="74295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7639EF4-FA83-4D85-90FE-B831AF283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88825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7F5183C-A26A-4229-984A-7FCEB7EE2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517" y="1847088"/>
            <a:ext cx="960502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1451200" y="804519"/>
            <a:ext cx="96007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3200" cap="all">
                <a:latin typeface="+mj-lt"/>
                <a:ea typeface="+mj-ea"/>
                <a:cs typeface="+mj-cs"/>
              </a:rPr>
              <a:t>Partners and Organisations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451202" y="2015734"/>
            <a:ext cx="4168251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NHS - Promotes healthy lifestyles.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Age UK - Supports older adults.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Local Leisure Centre - Provides exercise classes.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GP Surgery - Can tell patients about the program.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These organizations can help people join the campaign.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defRPr sz="1900"/>
            </a:pPr>
            <a:endParaRPr lang="en-US" sz="1500" dirty="0"/>
          </a:p>
        </p:txBody>
      </p:sp>
      <p:pic>
        <p:nvPicPr>
          <p:cNvPr id="6" name="Picture 5" descr="Age UK | LinkedIn">
            <a:extLst>
              <a:ext uri="{FF2B5EF4-FFF2-40B4-BE49-F238E27FC236}">
                <a16:creationId xmlns:a16="http://schemas.microsoft.com/office/drawing/2014/main" id="{F7A6C977-588F-E488-E35C-F832430128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6852" y="2545679"/>
            <a:ext cx="2390719" cy="2390719"/>
          </a:xfrm>
          <a:prstGeom prst="rect">
            <a:avLst/>
          </a:prstGeom>
        </p:spPr>
      </p:pic>
      <p:pic>
        <p:nvPicPr>
          <p:cNvPr id="7" name="Picture 6" descr="Stanley Leisure Centre">
            <a:extLst>
              <a:ext uri="{FF2B5EF4-FFF2-40B4-BE49-F238E27FC236}">
                <a16:creationId xmlns:a16="http://schemas.microsoft.com/office/drawing/2014/main" id="{35625F60-216E-8DDD-1F43-9AA6A3FDC6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1858" y="2248958"/>
            <a:ext cx="2390116" cy="1176559"/>
          </a:xfrm>
          <a:prstGeom prst="rect">
            <a:avLst/>
          </a:prstGeom>
        </p:spPr>
      </p:pic>
      <p:pic>
        <p:nvPicPr>
          <p:cNvPr id="5" name="Picture 4" descr="File:National Health Service (England) logo.svg - Wikimedia Commons">
            <a:extLst>
              <a:ext uri="{FF2B5EF4-FFF2-40B4-BE49-F238E27FC236}">
                <a16:creationId xmlns:a16="http://schemas.microsoft.com/office/drawing/2014/main" id="{61197FFC-5B14-F40E-6C29-02587CE94E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61858" y="4159646"/>
            <a:ext cx="2390116" cy="97038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88825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88825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88825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517" y="1847088"/>
            <a:ext cx="960502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nformation Leaflet Template | KS1 Design Templates | Twinkl">
            <a:extLst>
              <a:ext uri="{FF2B5EF4-FFF2-40B4-BE49-F238E27FC236}">
                <a16:creationId xmlns:a16="http://schemas.microsoft.com/office/drawing/2014/main" id="{6CCAB555-0408-8D43-53B5-030AD3963F8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l="5055" r="6082"/>
          <a:stretch>
            <a:fillRect/>
          </a:stretch>
        </p:blipFill>
        <p:spPr>
          <a:xfrm>
            <a:off x="304" y="10"/>
            <a:ext cx="12188521" cy="6857990"/>
          </a:xfrm>
          <a:prstGeom prst="rect">
            <a:avLst/>
          </a:prstGeom>
        </p:spPr>
      </p:pic>
      <p:sp>
        <p:nvSpPr>
          <p:cNvPr id="20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1386" y="443732"/>
            <a:ext cx="810808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22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5340" y="540921"/>
            <a:ext cx="4972619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88825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129976" y="1193800"/>
            <a:ext cx="3192219" cy="4699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3200" cap="all">
                <a:latin typeface="+mj-lt"/>
                <a:ea typeface="+mj-ea"/>
                <a:cs typeface="+mj-cs"/>
              </a:rPr>
              <a:t>Resources Used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083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4975340" y="1193800"/>
            <a:ext cx="6083506" cy="4699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900" dirty="0"/>
              <a:t>Our campaign will use: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900" dirty="0"/>
              <a:t>• Posters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900" dirty="0"/>
              <a:t>• Leaflets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900" dirty="0"/>
              <a:t>• Facebook posts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900" dirty="0"/>
              <a:t>• Community notice boards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900" dirty="0"/>
              <a:t>• Exercise videos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endParaRPr lang="en-US" sz="1900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900" dirty="0"/>
              <a:t>These help more people hear about the program.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defRPr sz="1900"/>
            </a:pPr>
            <a:endParaRPr lang="en-US" sz="1900" dirty="0"/>
          </a:p>
        </p:txBody>
      </p:sp>
      <p:sp>
        <p:nvSpPr>
          <p:cNvPr id="28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1217" y="6007878"/>
            <a:ext cx="34998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88825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88825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88825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517" y="1847088"/>
            <a:ext cx="960502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8 Low-Impact Workouts and Exercises for Seniors - SilverSneakers">
            <a:extLst>
              <a:ext uri="{FF2B5EF4-FFF2-40B4-BE49-F238E27FC236}">
                <a16:creationId xmlns:a16="http://schemas.microsoft.com/office/drawing/2014/main" id="{9B140A9E-7661-5FED-DBA8-DD28CC2AA86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grayscl/>
          </a:blip>
          <a:srcRect t="3839" r="-1" b="21139"/>
          <a:stretch>
            <a:fillRect/>
          </a:stretch>
        </p:blipFill>
        <p:spPr>
          <a:xfrm>
            <a:off x="304" y="10"/>
            <a:ext cx="12188521" cy="6857990"/>
          </a:xfrm>
          <a:prstGeom prst="rect">
            <a:avLst/>
          </a:prstGeom>
        </p:spPr>
      </p:pic>
      <p:sp>
        <p:nvSpPr>
          <p:cNvPr id="20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1386" y="443732"/>
            <a:ext cx="810808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22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5340" y="540921"/>
            <a:ext cx="4972619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88825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129976" y="1193800"/>
            <a:ext cx="3192219" cy="4699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3200" cap="all">
                <a:latin typeface="+mj-lt"/>
                <a:ea typeface="+mj-ea"/>
                <a:cs typeface="+mj-cs"/>
              </a:rPr>
              <a:t>Benefits of Exercise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083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4975340" y="1193800"/>
            <a:ext cx="6083506" cy="4699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Physical benefits: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• Stronger muscles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• Better balance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• Healthier heart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endParaRPr lang="en-US" sz="1600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Mental benefits: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• Better mood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• Better sleep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endParaRPr lang="en-US" sz="1600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Social benefits: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• Meet new people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• Less loneliness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endParaRPr lang="en-US" sz="1500" dirty="0"/>
          </a:p>
        </p:txBody>
      </p:sp>
      <p:sp>
        <p:nvSpPr>
          <p:cNvPr id="28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1217" y="6007878"/>
            <a:ext cx="34998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65760" y="1828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Barriers to Exercise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731520"/>
            <a:ext cx="6401368" cy="272382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900"/>
            </a:pPr>
            <a:r>
              <a:rPr dirty="0"/>
              <a:t>Health Belief Model - Some people think exercise will not help.</a:t>
            </a:r>
          </a:p>
          <a:p>
            <a:pPr>
              <a:defRPr sz="1900"/>
            </a:pPr>
            <a:r>
              <a:rPr dirty="0"/>
              <a:t>Theory of Planned Behavior - Some people lack confidence.</a:t>
            </a:r>
          </a:p>
          <a:p>
            <a:pPr>
              <a:defRPr sz="1900"/>
            </a:pPr>
            <a:r>
              <a:rPr dirty="0"/>
              <a:t>Stages of Change - Some people are not ready.</a:t>
            </a:r>
          </a:p>
          <a:p>
            <a:pPr>
              <a:defRPr sz="1900"/>
            </a:pPr>
            <a:endParaRPr dirty="0"/>
          </a:p>
          <a:p>
            <a:pPr>
              <a:defRPr sz="1900"/>
            </a:pPr>
            <a:r>
              <a:rPr dirty="0"/>
              <a:t>Other barriers:</a:t>
            </a:r>
          </a:p>
          <a:p>
            <a:pPr>
              <a:defRPr sz="1900"/>
            </a:pPr>
            <a:r>
              <a:rPr dirty="0"/>
              <a:t>• Poor health</a:t>
            </a:r>
          </a:p>
          <a:p>
            <a:pPr>
              <a:defRPr sz="1900"/>
            </a:pPr>
            <a:r>
              <a:rPr dirty="0"/>
              <a:t>• No transport</a:t>
            </a:r>
          </a:p>
          <a:p>
            <a:pPr>
              <a:defRPr sz="1900"/>
            </a:pPr>
            <a:r>
              <a:rPr dirty="0"/>
              <a:t>• Fear of injury</a:t>
            </a:r>
          </a:p>
          <a:p>
            <a:pPr>
              <a:defRPr sz="1900"/>
            </a:pP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88825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88825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88825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517" y="1847088"/>
            <a:ext cx="960502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630F413-44CE-4746-9821-9E0107978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52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2D671B1-B099-4F9C-B9CC-9D22B4DAF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88825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7554024" y="707475"/>
            <a:ext cx="3156755" cy="13120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2800" cap="all">
                <a:latin typeface="+mj-lt"/>
                <a:ea typeface="+mj-ea"/>
                <a:cs typeface="+mj-cs"/>
              </a:rPr>
              <a:t>Solutions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552FBEF-FA69-427B-8245-0A518E051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4024" y="2146542"/>
            <a:ext cx="315675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4" name="Title 1">
            <a:extLst>
              <a:ext uri="{FF2B5EF4-FFF2-40B4-BE49-F238E27FC236}">
                <a16:creationId xmlns:a16="http://schemas.microsoft.com/office/drawing/2014/main" id="{898488B7-DBD3-40E7-B54B-4DA6C5693E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201" y="3122496"/>
            <a:ext cx="3529238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5" name="Picture 4" descr="Personal Training For Seniors">
            <a:extLst>
              <a:ext uri="{FF2B5EF4-FFF2-40B4-BE49-F238E27FC236}">
                <a16:creationId xmlns:a16="http://schemas.microsoft.com/office/drawing/2014/main" id="{32442531-5E5A-03F9-CF92-746B3EAACA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052" y="1538765"/>
            <a:ext cx="5759519" cy="384447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552170" y="2273608"/>
            <a:ext cx="3158610" cy="39409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Our campaign will: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• Offer free sessions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• Use easy exercises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• Have friendly instructors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• Hold sessions locally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• Let everyone work at their own pace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• Encourage family support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endParaRPr lang="en-US" sz="1600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900"/>
            </a:pPr>
            <a:r>
              <a:rPr lang="en-US" sz="1600" dirty="0"/>
              <a:t>These ideas help older adults feel more confident.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65760" y="1828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731520"/>
            <a:ext cx="5839740" cy="184665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900"/>
            </a:pPr>
            <a:r>
              <a:rPr dirty="0"/>
              <a:t>NHS (2024) Physical Activity Guidelines.</a:t>
            </a:r>
          </a:p>
          <a:p>
            <a:pPr>
              <a:defRPr sz="1900"/>
            </a:pPr>
            <a:r>
              <a:rPr dirty="0"/>
              <a:t>Age UK (2024) Staying Active in Later Life.</a:t>
            </a:r>
          </a:p>
          <a:p>
            <a:pPr>
              <a:defRPr sz="1900"/>
            </a:pPr>
            <a:r>
              <a:rPr dirty="0"/>
              <a:t>Office for Health Improvement and Disparities (2023).</a:t>
            </a:r>
          </a:p>
          <a:p>
            <a:pPr>
              <a:defRPr sz="1900"/>
            </a:pPr>
            <a:r>
              <a:rPr dirty="0"/>
              <a:t>Sport England (2024) Active Lives Survey.</a:t>
            </a:r>
          </a:p>
          <a:p>
            <a:pPr>
              <a:defRPr sz="1900"/>
            </a:pPr>
            <a:r>
              <a:rPr dirty="0"/>
              <a:t>World Health Organization (2022) Physical Activity Facts.</a:t>
            </a:r>
          </a:p>
          <a:p>
            <a:pPr>
              <a:defRPr sz="1900"/>
            </a:pP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46</TotalTime>
  <Words>572</Words>
  <Application>Microsoft Office PowerPoint</Application>
  <PresentationFormat>Custom</PresentationFormat>
  <Paragraphs>129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Gill Sans MT</vt:lpstr>
      <vt:lpstr>Gallery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User1</dc:creator>
  <cp:keywords/>
  <dc:description>generated using python-pptx</dc:description>
  <cp:lastModifiedBy>(Y12) Zain Adam</cp:lastModifiedBy>
  <cp:revision>2</cp:revision>
  <dcterms:created xsi:type="dcterms:W3CDTF">2013-01-27T09:14:16Z</dcterms:created>
  <dcterms:modified xsi:type="dcterms:W3CDTF">2026-06-20T23:21:18Z</dcterms:modified>
  <cp:category/>
</cp:coreProperties>
</file>