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8"/>
  </p:notesMasterIdLst>
  <p:sldIdLst>
    <p:sldId id="256" r:id="rId2"/>
    <p:sldId id="1023" r:id="rId3"/>
    <p:sldId id="1026" r:id="rId4"/>
    <p:sldId id="1020" r:id="rId5"/>
    <p:sldId id="1056" r:id="rId6"/>
    <p:sldId id="1057" r:id="rId7"/>
    <p:sldId id="1000" r:id="rId8"/>
    <p:sldId id="1025" r:id="rId9"/>
    <p:sldId id="1060" r:id="rId10"/>
    <p:sldId id="1069" r:id="rId11"/>
    <p:sldId id="1063" r:id="rId12"/>
    <p:sldId id="1071" r:id="rId13"/>
    <p:sldId id="1067" r:id="rId14"/>
    <p:sldId id="1068" r:id="rId15"/>
    <p:sldId id="1066" r:id="rId16"/>
    <p:sldId id="1070" r:id="rId17"/>
    <p:sldId id="1036" r:id="rId18"/>
    <p:sldId id="1072" r:id="rId19"/>
    <p:sldId id="1073" r:id="rId20"/>
    <p:sldId id="1003" r:id="rId21"/>
    <p:sldId id="1075" r:id="rId22"/>
    <p:sldId id="1018" r:id="rId23"/>
    <p:sldId id="317" r:id="rId24"/>
    <p:sldId id="1019" r:id="rId25"/>
    <p:sldId id="1076" r:id="rId26"/>
    <p:sldId id="98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8000"/>
    <a:srgbClr val="CC66FF"/>
    <a:srgbClr val="FF6600"/>
    <a:srgbClr val="996600"/>
    <a:srgbClr val="C9C9C9"/>
    <a:srgbClr val="CECECE"/>
    <a:srgbClr val="CC6600"/>
    <a:srgbClr val="C0C0C0"/>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4E8C07-9C10-4091-A1B0-11FE5294FBFB}" v="19" dt="2024-10-16T10:47:09.0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026" autoAdjust="0"/>
  </p:normalViewPr>
  <p:slideViewPr>
    <p:cSldViewPr snapToGrid="0">
      <p:cViewPr>
        <p:scale>
          <a:sx n="95" d="100"/>
          <a:sy n="95" d="100"/>
        </p:scale>
        <p:origin x="1074" y="-31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C84E8C07-9C10-4091-A1B0-11FE5294FBFB}"/>
    <pc:docChg chg="custSel modSld">
      <pc:chgData name="Ewa Kazimierska" userId="8edb7084-dccb-4d8f-9cfb-38098ea1d667" providerId="ADAL" clId="{C84E8C07-9C10-4091-A1B0-11FE5294FBFB}" dt="2024-10-16T10:52:13.226" v="355" actId="6549"/>
      <pc:docMkLst>
        <pc:docMk/>
      </pc:docMkLst>
      <pc:sldChg chg="modSp mod">
        <pc:chgData name="Ewa Kazimierska" userId="8edb7084-dccb-4d8f-9cfb-38098ea1d667" providerId="ADAL" clId="{C84E8C07-9C10-4091-A1B0-11FE5294FBFB}" dt="2024-10-16T09:56:00.089" v="8" actId="20577"/>
        <pc:sldMkLst>
          <pc:docMk/>
          <pc:sldMk cId="0" sldId="256"/>
        </pc:sldMkLst>
        <pc:spChg chg="mod">
          <ac:chgData name="Ewa Kazimierska" userId="8edb7084-dccb-4d8f-9cfb-38098ea1d667" providerId="ADAL" clId="{C84E8C07-9C10-4091-A1B0-11FE5294FBFB}" dt="2024-10-16T09:56:00.089" v="8" actId="20577"/>
          <ac:spMkLst>
            <pc:docMk/>
            <pc:sldMk cId="0" sldId="256"/>
            <ac:spMk id="2" creationId="{7345B756-E6BC-4DCB-AC11-111AA36E0CAE}"/>
          </ac:spMkLst>
        </pc:spChg>
      </pc:sldChg>
      <pc:sldChg chg="addSp delSp modSp mod">
        <pc:chgData name="Ewa Kazimierska" userId="8edb7084-dccb-4d8f-9cfb-38098ea1d667" providerId="ADAL" clId="{C84E8C07-9C10-4091-A1B0-11FE5294FBFB}" dt="2024-10-16T10:02:14.989" v="103" actId="1076"/>
        <pc:sldMkLst>
          <pc:docMk/>
          <pc:sldMk cId="3048504904" sldId="1020"/>
        </pc:sldMkLst>
        <pc:spChg chg="add mod">
          <ac:chgData name="Ewa Kazimierska" userId="8edb7084-dccb-4d8f-9cfb-38098ea1d667" providerId="ADAL" clId="{C84E8C07-9C10-4091-A1B0-11FE5294FBFB}" dt="2024-10-16T10:02:14.989" v="103" actId="1076"/>
          <ac:spMkLst>
            <pc:docMk/>
            <pc:sldMk cId="3048504904" sldId="1020"/>
            <ac:spMk id="40" creationId="{68EB22C7-FD9F-4335-ACA2-5CAC500FE009}"/>
          </ac:spMkLst>
        </pc:spChg>
        <pc:spChg chg="add del mod">
          <ac:chgData name="Ewa Kazimierska" userId="8edb7084-dccb-4d8f-9cfb-38098ea1d667" providerId="ADAL" clId="{C84E8C07-9C10-4091-A1B0-11FE5294FBFB}" dt="2024-10-16T10:01:03.330" v="98"/>
          <ac:spMkLst>
            <pc:docMk/>
            <pc:sldMk cId="3048504904" sldId="1020"/>
            <ac:spMk id="41" creationId="{F3346E52-10CF-4E6E-9508-0AF10705B7EE}"/>
          </ac:spMkLst>
        </pc:spChg>
        <pc:spChg chg="add del mod">
          <ac:chgData name="Ewa Kazimierska" userId="8edb7084-dccb-4d8f-9cfb-38098ea1d667" providerId="ADAL" clId="{C84E8C07-9C10-4091-A1B0-11FE5294FBFB}" dt="2024-10-16T10:01:02.827" v="97"/>
          <ac:spMkLst>
            <pc:docMk/>
            <pc:sldMk cId="3048504904" sldId="1020"/>
            <ac:spMk id="42" creationId="{A86F06A0-577E-4B86-888D-2633EEEE2B36}"/>
          </ac:spMkLst>
        </pc:spChg>
        <pc:spChg chg="add mod">
          <ac:chgData name="Ewa Kazimierska" userId="8edb7084-dccb-4d8f-9cfb-38098ea1d667" providerId="ADAL" clId="{C84E8C07-9C10-4091-A1B0-11FE5294FBFB}" dt="2024-10-16T10:01:28.952" v="102" actId="20577"/>
          <ac:spMkLst>
            <pc:docMk/>
            <pc:sldMk cId="3048504904" sldId="1020"/>
            <ac:spMk id="43" creationId="{404B83E2-7CF5-41F2-ABEA-DF956E8B187E}"/>
          </ac:spMkLst>
        </pc:spChg>
      </pc:sldChg>
      <pc:sldChg chg="modSp mod">
        <pc:chgData name="Ewa Kazimierska" userId="8edb7084-dccb-4d8f-9cfb-38098ea1d667" providerId="ADAL" clId="{C84E8C07-9C10-4091-A1B0-11FE5294FBFB}" dt="2024-10-16T09:56:53.828" v="38" actId="313"/>
        <pc:sldMkLst>
          <pc:docMk/>
          <pc:sldMk cId="564550070" sldId="1023"/>
        </pc:sldMkLst>
        <pc:spChg chg="mod">
          <ac:chgData name="Ewa Kazimierska" userId="8edb7084-dccb-4d8f-9cfb-38098ea1d667" providerId="ADAL" clId="{C84E8C07-9C10-4091-A1B0-11FE5294FBFB}" dt="2024-10-16T09:56:53.828" v="38" actId="313"/>
          <ac:spMkLst>
            <pc:docMk/>
            <pc:sldMk cId="564550070" sldId="1023"/>
            <ac:spMk id="3" creationId="{B5B092C5-3CB9-43F0-AF30-2E888BEBC0F6}"/>
          </ac:spMkLst>
        </pc:spChg>
      </pc:sldChg>
      <pc:sldChg chg="modSp">
        <pc:chgData name="Ewa Kazimierska" userId="8edb7084-dccb-4d8f-9cfb-38098ea1d667" providerId="ADAL" clId="{C84E8C07-9C10-4091-A1B0-11FE5294FBFB}" dt="2024-10-16T10:12:10.992" v="215" actId="113"/>
        <pc:sldMkLst>
          <pc:docMk/>
          <pc:sldMk cId="2425806240" sldId="1025"/>
        </pc:sldMkLst>
        <pc:spChg chg="mod">
          <ac:chgData name="Ewa Kazimierska" userId="8edb7084-dccb-4d8f-9cfb-38098ea1d667" providerId="ADAL" clId="{C84E8C07-9C10-4091-A1B0-11FE5294FBFB}" dt="2024-10-16T10:11:55.991" v="212" actId="207"/>
          <ac:spMkLst>
            <pc:docMk/>
            <pc:sldMk cId="2425806240" sldId="1025"/>
            <ac:spMk id="4" creationId="{CFBB1F51-B174-4FA5-8FAA-062CED782435}"/>
          </ac:spMkLst>
        </pc:spChg>
        <pc:spChg chg="mod">
          <ac:chgData name="Ewa Kazimierska" userId="8edb7084-dccb-4d8f-9cfb-38098ea1d667" providerId="ADAL" clId="{C84E8C07-9C10-4091-A1B0-11FE5294FBFB}" dt="2024-10-16T10:11:55.991" v="212" actId="207"/>
          <ac:spMkLst>
            <pc:docMk/>
            <pc:sldMk cId="2425806240" sldId="1025"/>
            <ac:spMk id="17" creationId="{CAEB8683-1CF7-42A8-A063-40FDBF5BA8F8}"/>
          </ac:spMkLst>
        </pc:spChg>
        <pc:spChg chg="mod">
          <ac:chgData name="Ewa Kazimierska" userId="8edb7084-dccb-4d8f-9cfb-38098ea1d667" providerId="ADAL" clId="{C84E8C07-9C10-4091-A1B0-11FE5294FBFB}" dt="2024-10-16T10:12:10.992" v="215" actId="113"/>
          <ac:spMkLst>
            <pc:docMk/>
            <pc:sldMk cId="2425806240" sldId="1025"/>
            <ac:spMk id="19" creationId="{302E6B2D-54C5-4331-86F7-92E2C32EA8C2}"/>
          </ac:spMkLst>
        </pc:spChg>
        <pc:grpChg chg="mod">
          <ac:chgData name="Ewa Kazimierska" userId="8edb7084-dccb-4d8f-9cfb-38098ea1d667" providerId="ADAL" clId="{C84E8C07-9C10-4091-A1B0-11FE5294FBFB}" dt="2024-10-16T10:11:55.991" v="212" actId="207"/>
          <ac:grpSpMkLst>
            <pc:docMk/>
            <pc:sldMk cId="2425806240" sldId="1025"/>
            <ac:grpSpMk id="2" creationId="{DBBC7293-0E14-449B-9D1E-D4B015C9763F}"/>
          </ac:grpSpMkLst>
        </pc:grpChg>
      </pc:sldChg>
      <pc:sldChg chg="modSp mod">
        <pc:chgData name="Ewa Kazimierska" userId="8edb7084-dccb-4d8f-9cfb-38098ea1d667" providerId="ADAL" clId="{C84E8C07-9C10-4091-A1B0-11FE5294FBFB}" dt="2024-10-16T09:57:38.282" v="39" actId="6549"/>
        <pc:sldMkLst>
          <pc:docMk/>
          <pc:sldMk cId="1622289253" sldId="1026"/>
        </pc:sldMkLst>
        <pc:spChg chg="mod">
          <ac:chgData name="Ewa Kazimierska" userId="8edb7084-dccb-4d8f-9cfb-38098ea1d667" providerId="ADAL" clId="{C84E8C07-9C10-4091-A1B0-11FE5294FBFB}" dt="2024-10-16T09:57:38.282" v="39" actId="6549"/>
          <ac:spMkLst>
            <pc:docMk/>
            <pc:sldMk cId="1622289253" sldId="1026"/>
            <ac:spMk id="6" creationId="{E5C65349-9866-41AD-B3CE-4EFA144558C7}"/>
          </ac:spMkLst>
        </pc:spChg>
      </pc:sldChg>
      <pc:sldChg chg="addSp modSp mod modNotesTx">
        <pc:chgData name="Ewa Kazimierska" userId="8edb7084-dccb-4d8f-9cfb-38098ea1d667" providerId="ADAL" clId="{C84E8C07-9C10-4091-A1B0-11FE5294FBFB}" dt="2024-10-16T10:08:16.731" v="211" actId="6549"/>
        <pc:sldMkLst>
          <pc:docMk/>
          <pc:sldMk cId="2395523193" sldId="1056"/>
        </pc:sldMkLst>
        <pc:spChg chg="mod">
          <ac:chgData name="Ewa Kazimierska" userId="8edb7084-dccb-4d8f-9cfb-38098ea1d667" providerId="ADAL" clId="{C84E8C07-9C10-4091-A1B0-11FE5294FBFB}" dt="2024-10-16T10:05:00.781" v="104" actId="1076"/>
          <ac:spMkLst>
            <pc:docMk/>
            <pc:sldMk cId="2395523193" sldId="1056"/>
            <ac:spMk id="6" creationId="{74FA5636-11BC-4328-B073-103B567A9F88}"/>
          </ac:spMkLst>
        </pc:spChg>
        <pc:spChg chg="add mod">
          <ac:chgData name="Ewa Kazimierska" userId="8edb7084-dccb-4d8f-9cfb-38098ea1d667" providerId="ADAL" clId="{C84E8C07-9C10-4091-A1B0-11FE5294FBFB}" dt="2024-10-16T10:07:38.371" v="210" actId="20577"/>
          <ac:spMkLst>
            <pc:docMk/>
            <pc:sldMk cId="2395523193" sldId="1056"/>
            <ac:spMk id="7" creationId="{10D8E4AC-18F4-4AC8-B7FA-96E6AD04C153}"/>
          </ac:spMkLst>
        </pc:spChg>
        <pc:spChg chg="add">
          <ac:chgData name="Ewa Kazimierska" userId="8edb7084-dccb-4d8f-9cfb-38098ea1d667" providerId="ADAL" clId="{C84E8C07-9C10-4091-A1B0-11FE5294FBFB}" dt="2024-10-16T10:05:15.208" v="107" actId="22"/>
          <ac:spMkLst>
            <pc:docMk/>
            <pc:sldMk cId="2395523193" sldId="1056"/>
            <ac:spMk id="9" creationId="{0534105D-5026-4A7F-972D-72B8851D90D3}"/>
          </ac:spMkLst>
        </pc:spChg>
      </pc:sldChg>
      <pc:sldChg chg="addSp delSp modSp mod">
        <pc:chgData name="Ewa Kazimierska" userId="8edb7084-dccb-4d8f-9cfb-38098ea1d667" providerId="ADAL" clId="{C84E8C07-9C10-4091-A1B0-11FE5294FBFB}" dt="2024-10-16T10:44:36.079" v="341" actId="14100"/>
        <pc:sldMkLst>
          <pc:docMk/>
          <pc:sldMk cId="184175331" sldId="1060"/>
        </pc:sldMkLst>
        <pc:spChg chg="mod">
          <ac:chgData name="Ewa Kazimierska" userId="8edb7084-dccb-4d8f-9cfb-38098ea1d667" providerId="ADAL" clId="{C84E8C07-9C10-4091-A1B0-11FE5294FBFB}" dt="2024-10-16T10:37:28.789" v="236" actId="1037"/>
          <ac:spMkLst>
            <pc:docMk/>
            <pc:sldMk cId="184175331" sldId="1060"/>
            <ac:spMk id="8" creationId="{09B0A293-FD82-4133-83FF-B39ABA0AD39B}"/>
          </ac:spMkLst>
        </pc:spChg>
        <pc:spChg chg="mod">
          <ac:chgData name="Ewa Kazimierska" userId="8edb7084-dccb-4d8f-9cfb-38098ea1d667" providerId="ADAL" clId="{C84E8C07-9C10-4091-A1B0-11FE5294FBFB}" dt="2024-10-16T10:37:28.789" v="236" actId="1037"/>
          <ac:spMkLst>
            <pc:docMk/>
            <pc:sldMk cId="184175331" sldId="1060"/>
            <ac:spMk id="9" creationId="{DF8AD80E-65FF-4502-BAE2-4E83278CC39D}"/>
          </ac:spMkLst>
        </pc:spChg>
        <pc:spChg chg="mod">
          <ac:chgData name="Ewa Kazimierska" userId="8edb7084-dccb-4d8f-9cfb-38098ea1d667" providerId="ADAL" clId="{C84E8C07-9C10-4091-A1B0-11FE5294FBFB}" dt="2024-10-16T10:37:28.789" v="236" actId="1037"/>
          <ac:spMkLst>
            <pc:docMk/>
            <pc:sldMk cId="184175331" sldId="1060"/>
            <ac:spMk id="10" creationId="{260AB875-DD8F-421C-AE53-E8A793A9FB38}"/>
          </ac:spMkLst>
        </pc:spChg>
        <pc:spChg chg="mod">
          <ac:chgData name="Ewa Kazimierska" userId="8edb7084-dccb-4d8f-9cfb-38098ea1d667" providerId="ADAL" clId="{C84E8C07-9C10-4091-A1B0-11FE5294FBFB}" dt="2024-10-16T10:37:28.789" v="236" actId="1037"/>
          <ac:spMkLst>
            <pc:docMk/>
            <pc:sldMk cId="184175331" sldId="1060"/>
            <ac:spMk id="11" creationId="{103B1992-2F7D-4135-BD4B-354BE102BA62}"/>
          </ac:spMkLst>
        </pc:spChg>
        <pc:spChg chg="add del mod">
          <ac:chgData name="Ewa Kazimierska" userId="8edb7084-dccb-4d8f-9cfb-38098ea1d667" providerId="ADAL" clId="{C84E8C07-9C10-4091-A1B0-11FE5294FBFB}" dt="2024-10-16T10:42:10.357" v="321" actId="478"/>
          <ac:spMkLst>
            <pc:docMk/>
            <pc:sldMk cId="184175331" sldId="1060"/>
            <ac:spMk id="12" creationId="{3C009F59-0194-4E28-91A9-72D00E61B063}"/>
          </ac:spMkLst>
        </pc:spChg>
        <pc:spChg chg="add mod">
          <ac:chgData name="Ewa Kazimierska" userId="8edb7084-dccb-4d8f-9cfb-38098ea1d667" providerId="ADAL" clId="{C84E8C07-9C10-4091-A1B0-11FE5294FBFB}" dt="2024-10-16T10:39:14.378" v="315" actId="1076"/>
          <ac:spMkLst>
            <pc:docMk/>
            <pc:sldMk cId="184175331" sldId="1060"/>
            <ac:spMk id="13" creationId="{6AD8876E-7F11-4100-B489-39E9D5C33645}"/>
          </ac:spMkLst>
        </pc:spChg>
        <pc:spChg chg="add mod">
          <ac:chgData name="Ewa Kazimierska" userId="8edb7084-dccb-4d8f-9cfb-38098ea1d667" providerId="ADAL" clId="{C84E8C07-9C10-4091-A1B0-11FE5294FBFB}" dt="2024-10-16T10:40:32.278" v="318" actId="1076"/>
          <ac:spMkLst>
            <pc:docMk/>
            <pc:sldMk cId="184175331" sldId="1060"/>
            <ac:spMk id="14" creationId="{988E8C1B-1F1F-400E-B8B5-354216BDEF7B}"/>
          </ac:spMkLst>
        </pc:spChg>
        <pc:spChg chg="add del mod">
          <ac:chgData name="Ewa Kazimierska" userId="8edb7084-dccb-4d8f-9cfb-38098ea1d667" providerId="ADAL" clId="{C84E8C07-9C10-4091-A1B0-11FE5294FBFB}" dt="2024-10-16T10:40:43.169" v="319" actId="478"/>
          <ac:spMkLst>
            <pc:docMk/>
            <pc:sldMk cId="184175331" sldId="1060"/>
            <ac:spMk id="15" creationId="{55B33F95-B332-4E7A-A53A-34F5F471BA65}"/>
          </ac:spMkLst>
        </pc:spChg>
        <pc:spChg chg="add mod">
          <ac:chgData name="Ewa Kazimierska" userId="8edb7084-dccb-4d8f-9cfb-38098ea1d667" providerId="ADAL" clId="{C84E8C07-9C10-4091-A1B0-11FE5294FBFB}" dt="2024-10-16T10:38:31.447" v="312" actId="207"/>
          <ac:spMkLst>
            <pc:docMk/>
            <pc:sldMk cId="184175331" sldId="1060"/>
            <ac:spMk id="16" creationId="{29039D2B-2330-4543-8EA2-65BA3B4B5C5C}"/>
          </ac:spMkLst>
        </pc:spChg>
        <pc:spChg chg="add mod">
          <ac:chgData name="Ewa Kazimierska" userId="8edb7084-dccb-4d8f-9cfb-38098ea1d667" providerId="ADAL" clId="{C84E8C07-9C10-4091-A1B0-11FE5294FBFB}" dt="2024-10-16T10:42:32.940" v="326" actId="20577"/>
          <ac:spMkLst>
            <pc:docMk/>
            <pc:sldMk cId="184175331" sldId="1060"/>
            <ac:spMk id="17" creationId="{2B8478C7-AB79-413E-9658-2317A385E79D}"/>
          </ac:spMkLst>
        </pc:spChg>
        <pc:spChg chg="add mod">
          <ac:chgData name="Ewa Kazimierska" userId="8edb7084-dccb-4d8f-9cfb-38098ea1d667" providerId="ADAL" clId="{C84E8C07-9C10-4091-A1B0-11FE5294FBFB}" dt="2024-10-16T10:44:36.079" v="341" actId="14100"/>
          <ac:spMkLst>
            <pc:docMk/>
            <pc:sldMk cId="184175331" sldId="1060"/>
            <ac:spMk id="18" creationId="{39A0EDB6-04DF-4683-886E-4BB37050A89C}"/>
          </ac:spMkLst>
        </pc:spChg>
        <pc:grpChg chg="mod">
          <ac:chgData name="Ewa Kazimierska" userId="8edb7084-dccb-4d8f-9cfb-38098ea1d667" providerId="ADAL" clId="{C84E8C07-9C10-4091-A1B0-11FE5294FBFB}" dt="2024-10-16T10:37:36.317" v="262" actId="1038"/>
          <ac:grpSpMkLst>
            <pc:docMk/>
            <pc:sldMk cId="184175331" sldId="1060"/>
            <ac:grpSpMk id="7" creationId="{31ED8E23-C7E8-43DC-8AD4-756F71F939F3}"/>
          </ac:grpSpMkLst>
        </pc:grpChg>
      </pc:sldChg>
      <pc:sldChg chg="addSp modSp mod modNotesTx">
        <pc:chgData name="Ewa Kazimierska" userId="8edb7084-dccb-4d8f-9cfb-38098ea1d667" providerId="ADAL" clId="{C84E8C07-9C10-4091-A1B0-11FE5294FBFB}" dt="2024-10-16T10:48:33.681" v="348" actId="6549"/>
        <pc:sldMkLst>
          <pc:docMk/>
          <pc:sldMk cId="1538053972" sldId="1063"/>
        </pc:sldMkLst>
        <pc:spChg chg="mod">
          <ac:chgData name="Ewa Kazimierska" userId="8edb7084-dccb-4d8f-9cfb-38098ea1d667" providerId="ADAL" clId="{C84E8C07-9C10-4091-A1B0-11FE5294FBFB}" dt="2024-10-16T10:47:09.086" v="343" actId="20577"/>
          <ac:spMkLst>
            <pc:docMk/>
            <pc:sldMk cId="1538053972" sldId="1063"/>
            <ac:spMk id="8" creationId="{DA975697-C12A-47CF-B781-ED1F55EF526B}"/>
          </ac:spMkLst>
        </pc:spChg>
        <pc:spChg chg="add mod">
          <ac:chgData name="Ewa Kazimierska" userId="8edb7084-dccb-4d8f-9cfb-38098ea1d667" providerId="ADAL" clId="{C84E8C07-9C10-4091-A1B0-11FE5294FBFB}" dt="2024-10-16T10:48:07.077" v="347" actId="1582"/>
          <ac:spMkLst>
            <pc:docMk/>
            <pc:sldMk cId="1538053972" sldId="1063"/>
            <ac:spMk id="12" creationId="{0059386F-B9D0-4EAC-8C3B-BC824B8E9123}"/>
          </ac:spMkLst>
        </pc:spChg>
      </pc:sldChg>
      <pc:sldChg chg="modNotesTx">
        <pc:chgData name="Ewa Kazimierska" userId="8edb7084-dccb-4d8f-9cfb-38098ea1d667" providerId="ADAL" clId="{C84E8C07-9C10-4091-A1B0-11FE5294FBFB}" dt="2024-10-16T10:44:58.699" v="342" actId="6549"/>
        <pc:sldMkLst>
          <pc:docMk/>
          <pc:sldMk cId="2295393724" sldId="1069"/>
        </pc:sldMkLst>
      </pc:sldChg>
      <pc:sldChg chg="modSp mod">
        <pc:chgData name="Ewa Kazimierska" userId="8edb7084-dccb-4d8f-9cfb-38098ea1d667" providerId="ADAL" clId="{C84E8C07-9C10-4091-A1B0-11FE5294FBFB}" dt="2024-10-16T10:50:37.352" v="354" actId="6549"/>
        <pc:sldMkLst>
          <pc:docMk/>
          <pc:sldMk cId="2314947637" sldId="1070"/>
        </pc:sldMkLst>
        <pc:spChg chg="mod">
          <ac:chgData name="Ewa Kazimierska" userId="8edb7084-dccb-4d8f-9cfb-38098ea1d667" providerId="ADAL" clId="{C84E8C07-9C10-4091-A1B0-11FE5294FBFB}" dt="2024-10-16T10:50:37.352" v="354" actId="6549"/>
          <ac:spMkLst>
            <pc:docMk/>
            <pc:sldMk cId="2314947637" sldId="1070"/>
            <ac:spMk id="4" creationId="{D8C0D0EE-D365-4D38-B00F-75B77A46E31D}"/>
          </ac:spMkLst>
        </pc:spChg>
      </pc:sldChg>
      <pc:sldChg chg="modNotesTx">
        <pc:chgData name="Ewa Kazimierska" userId="8edb7084-dccb-4d8f-9cfb-38098ea1d667" providerId="ADAL" clId="{C84E8C07-9C10-4091-A1B0-11FE5294FBFB}" dt="2024-10-16T10:52:13.226" v="355" actId="6549"/>
        <pc:sldMkLst>
          <pc:docMk/>
          <pc:sldMk cId="4060593220" sldId="10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reactions slow down as the reactants are used up. In other words, the average reaction rate changes from one interval to the next as the reaction proceeds. The reaction rate may also change over the time interval during which the change in concentration is being measured. To make sure that the reaction rate applies to a given instant in the course of the reaction, we should make our two concentration measurements as close together in time as possible. The best approximation to the rate at a single for instant is obtained by drawing a tangent to the plot of concentration against time. The slope of this tangent is called the </a:t>
            </a:r>
            <a:r>
              <a:rPr lang="en-GB" b="1" dirty="0"/>
              <a:t>instantaneous rate </a:t>
            </a:r>
            <a:r>
              <a:rPr lang="en-GB" dirty="0"/>
              <a:t>of the reaction. </a:t>
            </a:r>
          </a:p>
          <a:p>
            <a:endParaRPr lang="en-GB" dirty="0"/>
          </a:p>
          <a:p>
            <a:r>
              <a:rPr lang="en-GB" dirty="0"/>
              <a:t>To set up an expression for the instantaneous rate of a reaction, we consider two times, t and t + </a:t>
            </a:r>
            <a:r>
              <a:rPr lang="en-US" sz="1200" dirty="0">
                <a:solidFill>
                  <a:srgbClr val="FF0000"/>
                </a:solidFill>
                <a:cs typeface="Calibri" panose="020F0502020204030204" pitchFamily="34" charset="0"/>
                <a:sym typeface="Symbol"/>
              </a:rPr>
              <a:t></a:t>
            </a:r>
            <a:r>
              <a:rPr lang="en-GB" dirty="0"/>
              <a:t>t, to be a short time apart. We determine the concentration of a reactant or product at those times and find the average rate (rate = </a:t>
            </a:r>
            <a:r>
              <a:rPr lang="en-US" sz="1200" dirty="0">
                <a:solidFill>
                  <a:srgbClr val="FF0000"/>
                </a:solidFill>
                <a:cs typeface="Calibri" panose="020F0502020204030204" pitchFamily="34" charset="0"/>
                <a:sym typeface="Symbol"/>
              </a:rPr>
              <a:t>[R]/t)</a:t>
            </a:r>
            <a:r>
              <a:rPr lang="en-GB" dirty="0"/>
              <a:t>. Then we decrease the interval and repeat the calculation. We can imagine continuing the process until the interval </a:t>
            </a:r>
            <a:r>
              <a:rPr lang="en-US" sz="1200" dirty="0">
                <a:solidFill>
                  <a:srgbClr val="FF0000"/>
                </a:solidFill>
                <a:cs typeface="Calibri" panose="020F0502020204030204" pitchFamily="34" charset="0"/>
                <a:sym typeface="Symbol"/>
              </a:rPr>
              <a:t></a:t>
            </a:r>
            <a:r>
              <a:rPr lang="en-GB" dirty="0"/>
              <a:t>t has become infinitely small, denoted dt and change in molar concentration of a reactant R has become infinitesimal (denoted d[R]). Then we define the instantaneous rate as the ratio:. rate of disappearance of R = - d[R] / dt and rate of appearance of P = - d[P] / dt. These  expressions show that the rate is equal to the derivative of [P] with respect to time. The differential coefficients d[R]/dt and d[P]/dt are the mathematical expressions for the slope of the tangent drawn to a curve at the time of interest. Similarly, the unique instantaneous rate of reaction is defined as rate of rection = -1/a d[A]/dt = -1/b d[B]/dt= 1/c d[C]/dt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5</a:t>
            </a:fld>
            <a:endParaRPr lang="en-GB"/>
          </a:p>
        </p:txBody>
      </p:sp>
    </p:spTree>
    <p:extLst>
      <p:ext uri="{BB962C8B-B14F-4D97-AF65-F5344CB8AC3E}">
        <p14:creationId xmlns:p14="http://schemas.microsoft.com/office/powerpoint/2010/main" val="207173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base on </a:t>
            </a:r>
            <a:r>
              <a:rPr lang="en-GB" dirty="0" err="1"/>
              <a:t>colissions</a:t>
            </a:r>
            <a:r>
              <a:rPr lang="en-GB" dirty="0"/>
              <a:t> </a:t>
            </a:r>
          </a:p>
        </p:txBody>
      </p:sp>
      <p:sp>
        <p:nvSpPr>
          <p:cNvPr id="4" name="Slide Number Placeholder 3"/>
          <p:cNvSpPr>
            <a:spLocks noGrp="1"/>
          </p:cNvSpPr>
          <p:nvPr>
            <p:ph type="sldNum" sz="quarter" idx="5"/>
          </p:nvPr>
        </p:nvSpPr>
        <p:spPr/>
        <p:txBody>
          <a:bodyPr/>
          <a:lstStyle/>
          <a:p>
            <a:fld id="{DE12F7A3-8BB9-4D71-B39C-1E6C03030FD3}" type="slidenum">
              <a:rPr lang="en-GB" smtClean="0"/>
              <a:t>6</a:t>
            </a:fld>
            <a:endParaRPr lang="en-GB"/>
          </a:p>
        </p:txBody>
      </p:sp>
    </p:spTree>
    <p:extLst>
      <p:ext uri="{BB962C8B-B14F-4D97-AF65-F5344CB8AC3E}">
        <p14:creationId xmlns:p14="http://schemas.microsoft.com/office/powerpoint/2010/main" val="3356559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order of a reaction cannot be predicted from the chemical equation; a rate law is an empirical law.. That is, a rate law is an experimentally determined characteristic of the reaction and cannot be written down from the stoichiometry of the chemical equation for the reaction.</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2671001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10</a:t>
            </a:fld>
            <a:endParaRPr lang="en-GB"/>
          </a:p>
        </p:txBody>
      </p:sp>
    </p:spTree>
    <p:extLst>
      <p:ext uri="{BB962C8B-B14F-4D97-AF65-F5344CB8AC3E}">
        <p14:creationId xmlns:p14="http://schemas.microsoft.com/office/powerpoint/2010/main" val="1256248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11</a:t>
            </a:fld>
            <a:endParaRPr lang="en-GB"/>
          </a:p>
        </p:txBody>
      </p:sp>
    </p:spTree>
    <p:extLst>
      <p:ext uri="{BB962C8B-B14F-4D97-AF65-F5344CB8AC3E}">
        <p14:creationId xmlns:p14="http://schemas.microsoft.com/office/powerpoint/2010/main" val="37792319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2799204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14</a:t>
            </a:fld>
            <a:endParaRPr lang="en-GB"/>
          </a:p>
        </p:txBody>
      </p:sp>
    </p:spTree>
    <p:extLst>
      <p:ext uri="{BB962C8B-B14F-4D97-AF65-F5344CB8AC3E}">
        <p14:creationId xmlns:p14="http://schemas.microsoft.com/office/powerpoint/2010/main" val="2799204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2799204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ntegrated</a:t>
            </a:r>
            <a:r>
              <a:rPr lang="en-GB" dirty="0"/>
              <a:t> rate laws are important in chemistry for several reasons, as they provide essential insights into the kinetics of chemical reactions. Here's why they are significant:</a:t>
            </a:r>
          </a:p>
          <a:p>
            <a:r>
              <a:rPr lang="en-GB" b="1" dirty="0"/>
              <a:t>1. Predicting Concentration Over Time:</a:t>
            </a:r>
          </a:p>
          <a:p>
            <a:r>
              <a:rPr lang="en-GB" dirty="0"/>
              <a:t>Integrated rate laws allow chemists to predict how the concentration of reactants (or products) changes over time. This is crucial for understanding how long a reaction will take to reach a certain point or to determine the half-life of a substance.</a:t>
            </a:r>
          </a:p>
          <a:p>
            <a:r>
              <a:rPr lang="en-GB" b="1" dirty="0"/>
              <a:t>2. Determining Reaction Order:</a:t>
            </a:r>
          </a:p>
          <a:p>
            <a:r>
              <a:rPr lang="en-GB" dirty="0"/>
              <a:t>By experimentally measuring concentrations and plotting the data in various ways (e.g., concentration vs. time, ln(concentration) vs. time, or 1/concentration vs. time), chemists can determine the reaction order. Reaction order is vital because it tells us how the rate of the reaction depends on the concentration of reactants, which directly impacts how we can control or optimise the reaction.</a:t>
            </a:r>
          </a:p>
          <a:p>
            <a:r>
              <a:rPr lang="en-GB" b="1" dirty="0"/>
              <a:t>3. Calculating Rate Constants (k):</a:t>
            </a:r>
          </a:p>
          <a:p>
            <a:r>
              <a:rPr lang="en-GB" dirty="0"/>
              <a:t>The integrated rate law helps determine the rate constant </a:t>
            </a:r>
            <a:r>
              <a:rPr lang="en-GB" dirty="0" err="1"/>
              <a:t>kkk</a:t>
            </a:r>
            <a:r>
              <a:rPr lang="en-GB" dirty="0"/>
              <a:t>, which quantifies how fast a reaction occurs. Knowing </a:t>
            </a:r>
            <a:r>
              <a:rPr lang="en-GB" dirty="0" err="1"/>
              <a:t>kkk</a:t>
            </a:r>
            <a:r>
              <a:rPr lang="en-GB" dirty="0"/>
              <a:t> is crucial for:</a:t>
            </a:r>
          </a:p>
          <a:p>
            <a:pPr>
              <a:buFont typeface="Arial" panose="020B0604020202020204" pitchFamily="34" charset="0"/>
              <a:buChar char="•"/>
            </a:pPr>
            <a:r>
              <a:rPr lang="en-GB" dirty="0"/>
              <a:t>Designing industrial processes (e.g., optimising reaction conditions in manufacturing).</a:t>
            </a:r>
          </a:p>
          <a:p>
            <a:pPr>
              <a:buFont typeface="Arial" panose="020B0604020202020204" pitchFamily="34" charset="0"/>
              <a:buChar char="•"/>
            </a:pPr>
            <a:r>
              <a:rPr lang="en-GB" dirty="0"/>
              <a:t>Understanding biological and environmental reaction rates (e.g., drug metabolism, pollution breakdown).</a:t>
            </a:r>
          </a:p>
          <a:p>
            <a:pPr>
              <a:buFont typeface="Arial" panose="020B0604020202020204" pitchFamily="34" charset="0"/>
              <a:buChar char="•"/>
            </a:pPr>
            <a:r>
              <a:rPr lang="en-GB" dirty="0"/>
              <a:t>Comparing the rates of different reactions.</a:t>
            </a:r>
          </a:p>
          <a:p>
            <a:r>
              <a:rPr lang="en-GB" b="1" dirty="0"/>
              <a:t>4. Half-Life Calculations:</a:t>
            </a:r>
          </a:p>
          <a:p>
            <a:r>
              <a:rPr lang="en-GB" dirty="0"/>
              <a:t>For first-order reactions, the integrated rate law allows the calculation of the half-life (the time it takes for the concentration of a reactant to drop to half its initial value). This is particularly important in fields like pharmacology (drug dosing), nuclear chemistry (radioactive decay), and environmental science (degradation of pollutants).</a:t>
            </a:r>
          </a:p>
          <a:p>
            <a:r>
              <a:rPr lang="en-GB" b="1" dirty="0"/>
              <a:t>i5. Understanding Mechanisms:</a:t>
            </a:r>
          </a:p>
          <a:p>
            <a:r>
              <a:rPr lang="en-GB" dirty="0"/>
              <a:t>The form of the integrated rate law can give insights into the reaction mechanism (i.e., how the reaction proceeds at the molecular level). Different mechanisms will have different rate laws, so studying how concentrations change over time helps in proposing and verifying mechanisms.</a:t>
            </a:r>
          </a:p>
          <a:p>
            <a:r>
              <a:rPr lang="en-GB" b="1" dirty="0"/>
              <a:t>6. Controlling Reactions:</a:t>
            </a:r>
          </a:p>
          <a:p>
            <a:r>
              <a:rPr lang="en-GB" dirty="0"/>
              <a:t>In industrial or laboratory settings, understanding the relationship between time and reactant concentration (via integrated rate laws) helps in controlling reactions more efficiently. For example, knowing when a reaction will be complete allows better scheduling of process steps in production.</a:t>
            </a:r>
          </a:p>
          <a:p>
            <a:r>
              <a:rPr lang="en-GB" b="1" dirty="0"/>
              <a:t>7. Environmental and Safety Implications:</a:t>
            </a:r>
          </a:p>
          <a:p>
            <a:r>
              <a:rPr lang="en-GB" dirty="0"/>
              <a:t>In environmental chemistry and safety, integrated rate laws are used to predict how long hazardous chemicals will persist in the environment or how quickly they will break down. This information is key in risk assessments and regulatory compliance.</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16</a:t>
            </a:fld>
            <a:endParaRPr lang="en-GB"/>
          </a:p>
        </p:txBody>
      </p:sp>
    </p:spTree>
    <p:extLst>
      <p:ext uri="{BB962C8B-B14F-4D97-AF65-F5344CB8AC3E}">
        <p14:creationId xmlns:p14="http://schemas.microsoft.com/office/powerpoint/2010/main" val="4230682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Radioactive Decay</a:t>
            </a:r>
            <a:r>
              <a:rPr lang="en-GB" dirty="0"/>
              <a:t>:</a:t>
            </a:r>
            <a:br>
              <a:rPr lang="en-GB" dirty="0"/>
            </a:br>
            <a:r>
              <a:rPr lang="en-GB" dirty="0"/>
              <a:t>Determines how long radioactive materials (e.g., depleted uranium) remain hazardous; critical for safety, storage, and disposal.</a:t>
            </a:r>
          </a:p>
          <a:p>
            <a:pPr>
              <a:buFont typeface="Arial" panose="020B0604020202020204" pitchFamily="34" charset="0"/>
              <a:buChar char="•"/>
            </a:pPr>
            <a:r>
              <a:rPr lang="en-GB" b="1" dirty="0"/>
              <a:t>Safety &amp; Environmental Impact</a:t>
            </a:r>
            <a:r>
              <a:rPr lang="en-GB" dirty="0"/>
              <a:t>:</a:t>
            </a:r>
            <a:br>
              <a:rPr lang="en-GB" dirty="0"/>
            </a:br>
            <a:r>
              <a:rPr lang="en-GB" dirty="0"/>
              <a:t>Assesses the persistence of hazardous substances in the environment after detonation or disposal, aiding in contamination management.</a:t>
            </a:r>
          </a:p>
          <a:p>
            <a:pPr>
              <a:buFont typeface="Arial" panose="020B0604020202020204" pitchFamily="34" charset="0"/>
              <a:buChar char="•"/>
            </a:pPr>
            <a:r>
              <a:rPr lang="en-GB" b="1" dirty="0"/>
              <a:t>Storage &amp; Handling</a:t>
            </a:r>
            <a:r>
              <a:rPr lang="en-GB" dirty="0"/>
              <a:t>:</a:t>
            </a:r>
            <a:br>
              <a:rPr lang="en-GB" dirty="0"/>
            </a:br>
            <a:r>
              <a:rPr lang="en-GB" dirty="0"/>
              <a:t>Helps define safe storage periods for explosives, as degradation over time can increase sensitivity and risk.</a:t>
            </a:r>
          </a:p>
          <a:p>
            <a:pPr>
              <a:buFont typeface="Arial" panose="020B0604020202020204" pitchFamily="34" charset="0"/>
              <a:buChar char="•"/>
            </a:pPr>
            <a:r>
              <a:rPr lang="en-GB" b="1" dirty="0"/>
              <a:t>Disposal &amp; Decommissioning</a:t>
            </a:r>
            <a:r>
              <a:rPr lang="en-GB" dirty="0"/>
              <a:t>:</a:t>
            </a:r>
            <a:br>
              <a:rPr lang="en-GB" dirty="0"/>
            </a:br>
            <a:r>
              <a:rPr lang="en-GB" dirty="0"/>
              <a:t>Guides safe disposal of munitions; critical for managing long-term hazards in nuclear ordnance.</a:t>
            </a:r>
          </a:p>
          <a:p>
            <a:pPr>
              <a:buFont typeface="Arial" panose="020B0604020202020204" pitchFamily="34" charset="0"/>
              <a:buChar char="•"/>
            </a:pPr>
            <a:r>
              <a:rPr lang="en-GB" b="1" dirty="0"/>
              <a:t>Operational Planning</a:t>
            </a:r>
            <a:r>
              <a:rPr lang="en-GB" dirty="0"/>
              <a:t>:</a:t>
            </a:r>
            <a:br>
              <a:rPr lang="en-GB" dirty="0"/>
            </a:br>
            <a:r>
              <a:rPr lang="en-GB" dirty="0"/>
              <a:t>Ensures explosives maintain effectiveness within time-sensitive operational windows.</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18</a:t>
            </a:fld>
            <a:endParaRPr lang="en-GB"/>
          </a:p>
        </p:txBody>
      </p:sp>
    </p:spTree>
    <p:extLst>
      <p:ext uri="{BB962C8B-B14F-4D97-AF65-F5344CB8AC3E}">
        <p14:creationId xmlns:p14="http://schemas.microsoft.com/office/powerpoint/2010/main" val="1626175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21</a:t>
            </a:fld>
            <a:endParaRPr lang="en-GB"/>
          </a:p>
        </p:txBody>
      </p:sp>
    </p:spTree>
    <p:extLst>
      <p:ext uri="{BB962C8B-B14F-4D97-AF65-F5344CB8AC3E}">
        <p14:creationId xmlns:p14="http://schemas.microsoft.com/office/powerpoint/2010/main" val="26175521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Boltzman</a:t>
            </a:r>
            <a:r>
              <a:rPr lang="en-GB" dirty="0"/>
              <a:t> gives us the fraction of molecules that achieve the energy required to take part in reaction.  If we multiply that by the number of collisions at the correct orientations per second, we obtain the number of reactions per second.  Arrhenius (1889) postulated that the </a:t>
            </a:r>
            <a:r>
              <a:rPr lang="en-GB" u="sng" dirty="0"/>
              <a:t>rate</a:t>
            </a:r>
            <a:r>
              <a:rPr lang="en-GB" dirty="0"/>
              <a:t> at which a reaction takes place is related to temperature according to:</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24056501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1594715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36258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863857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68023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727602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1090463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3845993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11077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84788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19442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5191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061558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947006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86692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656774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869314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977131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14/10/2024</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623996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9356772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135560" y="1628800"/>
            <a:ext cx="8136904" cy="2387600"/>
          </a:xfrm>
        </p:spPr>
        <p:txBody>
          <a:bodyPr/>
          <a:lstStyle/>
          <a:p>
            <a:r>
              <a:rPr lang="en-GB" dirty="0"/>
              <a:t>Advanced KINETICS</a:t>
            </a:r>
            <a:br>
              <a:rPr lang="en-GB" dirty="0"/>
            </a:br>
            <a:br>
              <a:rPr lang="en-GB" dirty="0"/>
            </a:br>
            <a:r>
              <a:rPr lang="en-GB" sz="4000" dirty="0"/>
              <a:t>Lecture 6</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9" y="5301208"/>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5383-3FA1-4F9A-8195-C6BF0B7454F6}"/>
              </a:ext>
            </a:extLst>
          </p:cNvPr>
          <p:cNvSpPr>
            <a:spLocks noGrp="1"/>
          </p:cNvSpPr>
          <p:nvPr>
            <p:ph type="title"/>
          </p:nvPr>
        </p:nvSpPr>
        <p:spPr>
          <a:xfrm>
            <a:off x="649615" y="55880"/>
            <a:ext cx="10364451" cy="883734"/>
          </a:xfrm>
        </p:spPr>
        <p:txBody>
          <a:bodyPr/>
          <a:lstStyle/>
          <a:p>
            <a:r>
              <a:rPr lang="en-GB"/>
              <a:t>Today’s lecture</a:t>
            </a:r>
          </a:p>
        </p:txBody>
      </p:sp>
      <p:sp>
        <p:nvSpPr>
          <p:cNvPr id="3" name="Content Placeholder 2">
            <a:extLst>
              <a:ext uri="{FF2B5EF4-FFF2-40B4-BE49-F238E27FC236}">
                <a16:creationId xmlns:a16="http://schemas.microsoft.com/office/drawing/2014/main" id="{B5B092C5-3CB9-43F0-AF30-2E888BEBC0F6}"/>
              </a:ext>
            </a:extLst>
          </p:cNvPr>
          <p:cNvSpPr>
            <a:spLocks noGrp="1"/>
          </p:cNvSpPr>
          <p:nvPr>
            <p:ph sz="quarter" idx="13"/>
          </p:nvPr>
        </p:nvSpPr>
        <p:spPr>
          <a:xfrm>
            <a:off x="847734" y="1488252"/>
            <a:ext cx="10363826" cy="3424107"/>
          </a:xfrm>
        </p:spPr>
        <p:txBody>
          <a:bodyPr/>
          <a:lstStyle/>
          <a:p>
            <a:r>
              <a:rPr lang="en-GB" dirty="0"/>
              <a:t>Average vs instantaneous rate</a:t>
            </a:r>
          </a:p>
          <a:p>
            <a:r>
              <a:rPr lang="en-GB" dirty="0"/>
              <a:t>Kinetics and factors affecting it</a:t>
            </a:r>
          </a:p>
          <a:p>
            <a:pPr lvl="1"/>
            <a:r>
              <a:rPr lang="en-GB" dirty="0"/>
              <a:t>Concentration (rate law)</a:t>
            </a:r>
          </a:p>
          <a:p>
            <a:pPr lvl="1"/>
            <a:r>
              <a:rPr lang="en-GB" dirty="0"/>
              <a:t>Temperature (Arrhenius equation &amp; activation energy)</a:t>
            </a:r>
          </a:p>
          <a:p>
            <a:pPr lvl="1"/>
            <a:r>
              <a:rPr lang="en-GB" dirty="0"/>
              <a:t>Catalyst</a:t>
            </a:r>
          </a:p>
          <a:p>
            <a:r>
              <a:rPr lang="en-GB" dirty="0"/>
              <a:t>Integrated rate law</a:t>
            </a:r>
          </a:p>
          <a:p>
            <a:r>
              <a:rPr lang="en-GB" dirty="0"/>
              <a:t>Half life</a:t>
            </a:r>
          </a:p>
          <a:p>
            <a:pPr lvl="1"/>
            <a:endParaRPr lang="en-GB" dirty="0"/>
          </a:p>
          <a:p>
            <a:pPr lvl="1"/>
            <a:endParaRPr lang="en-GB" dirty="0"/>
          </a:p>
        </p:txBody>
      </p:sp>
    </p:spTree>
    <p:extLst>
      <p:ext uri="{BB962C8B-B14F-4D97-AF65-F5344CB8AC3E}">
        <p14:creationId xmlns:p14="http://schemas.microsoft.com/office/powerpoint/2010/main" val="564550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EEE0EF1-21D5-48B0-B05D-D4788BFAAD6F}"/>
              </a:ext>
            </a:extLst>
          </p:cNvPr>
          <p:cNvSpPr txBox="1"/>
          <p:nvPr/>
        </p:nvSpPr>
        <p:spPr>
          <a:xfrm>
            <a:off x="1214432" y="4580014"/>
            <a:ext cx="3188693" cy="523220"/>
          </a:xfrm>
          <a:prstGeom prst="rect">
            <a:avLst/>
          </a:prstGeom>
          <a:noFill/>
        </p:spPr>
        <p:txBody>
          <a:bodyPr wrap="none" rtlCol="0">
            <a:spAutoFit/>
          </a:bodyPr>
          <a:lstStyle/>
          <a:p>
            <a:r>
              <a:rPr lang="en-US" sz="2800" b="1" dirty="0" err="1">
                <a:solidFill>
                  <a:srgbClr val="FF0000"/>
                </a:solidFill>
                <a:cs typeface="Calibri" panose="020F0502020204030204" pitchFamily="34" charset="0"/>
              </a:rPr>
              <a:t>aA</a:t>
            </a:r>
            <a:r>
              <a:rPr lang="en-US" sz="2800" b="1" dirty="0">
                <a:cs typeface="Calibri" panose="020F0502020204030204" pitchFamily="34" charset="0"/>
              </a:rPr>
              <a:t> + </a:t>
            </a:r>
            <a:r>
              <a:rPr lang="en-US" sz="2800" b="1" dirty="0" err="1">
                <a:solidFill>
                  <a:srgbClr val="CC66FF"/>
                </a:solidFill>
                <a:cs typeface="Calibri" panose="020F0502020204030204" pitchFamily="34" charset="0"/>
              </a:rPr>
              <a:t>bB</a:t>
            </a:r>
            <a:r>
              <a:rPr lang="en-US" sz="2800" b="1" dirty="0">
                <a:cs typeface="Calibri" panose="020F0502020204030204" pitchFamily="34" charset="0"/>
              </a:rPr>
              <a:t> → </a:t>
            </a:r>
            <a:r>
              <a:rPr lang="en-US" sz="2800" b="1" dirty="0" err="1">
                <a:solidFill>
                  <a:srgbClr val="00B050"/>
                </a:solidFill>
                <a:cs typeface="Calibri" panose="020F0502020204030204" pitchFamily="34" charset="0"/>
              </a:rPr>
              <a:t>cC</a:t>
            </a:r>
            <a:r>
              <a:rPr lang="en-US" sz="2800" b="1" dirty="0">
                <a:cs typeface="Calibri" panose="020F0502020204030204" pitchFamily="34" charset="0"/>
              </a:rPr>
              <a:t> +</a:t>
            </a:r>
            <a:r>
              <a:rPr lang="en-US" sz="2800" b="1" dirty="0">
                <a:solidFill>
                  <a:srgbClr val="0070C0"/>
                </a:solidFill>
                <a:cs typeface="Calibri" panose="020F0502020204030204" pitchFamily="34" charset="0"/>
              </a:rPr>
              <a:t> </a:t>
            </a:r>
            <a:r>
              <a:rPr lang="en-US" sz="2800" b="1" dirty="0" err="1">
                <a:solidFill>
                  <a:srgbClr val="0070C0"/>
                </a:solidFill>
                <a:cs typeface="Calibri" panose="020F0502020204030204" pitchFamily="34" charset="0"/>
              </a:rPr>
              <a:t>dD</a:t>
            </a:r>
            <a:endParaRPr lang="en-US" sz="2800" b="1" dirty="0">
              <a:solidFill>
                <a:srgbClr val="0070C0"/>
              </a:solidFill>
              <a:cs typeface="Calibri" panose="020F0502020204030204" pitchFamily="34" charset="0"/>
            </a:endParaRPr>
          </a:p>
        </p:txBody>
      </p:sp>
      <p:grpSp>
        <p:nvGrpSpPr>
          <p:cNvPr id="8" name="Group 7">
            <a:extLst>
              <a:ext uri="{FF2B5EF4-FFF2-40B4-BE49-F238E27FC236}">
                <a16:creationId xmlns:a16="http://schemas.microsoft.com/office/drawing/2014/main" id="{62DD8554-BDB1-4AC3-BED8-0A43A410B4B9}"/>
              </a:ext>
            </a:extLst>
          </p:cNvPr>
          <p:cNvGrpSpPr/>
          <p:nvPr/>
        </p:nvGrpSpPr>
        <p:grpSpPr>
          <a:xfrm>
            <a:off x="4903290" y="4449301"/>
            <a:ext cx="6374935" cy="865288"/>
            <a:chOff x="3359822" y="788772"/>
            <a:chExt cx="7045375" cy="865288"/>
          </a:xfrm>
        </p:grpSpPr>
        <p:sp>
          <p:nvSpPr>
            <p:cNvPr id="9" name="TextBox 8">
              <a:extLst>
                <a:ext uri="{FF2B5EF4-FFF2-40B4-BE49-F238E27FC236}">
                  <a16:creationId xmlns:a16="http://schemas.microsoft.com/office/drawing/2014/main" id="{414064A7-3E14-49CB-A13B-DEEAE469F6B9}"/>
                </a:ext>
              </a:extLst>
            </p:cNvPr>
            <p:cNvSpPr txBox="1"/>
            <p:nvPr/>
          </p:nvSpPr>
          <p:spPr>
            <a:xfrm>
              <a:off x="3359822" y="943673"/>
              <a:ext cx="1653093" cy="710387"/>
            </a:xfrm>
            <a:prstGeom prst="rect">
              <a:avLst/>
            </a:prstGeom>
            <a:noFill/>
          </p:spPr>
          <p:txBody>
            <a:bodyPr wrap="none" rtlCol="0">
              <a:spAutoFit/>
            </a:bodyPr>
            <a:lstStyle/>
            <a:p>
              <a:pPr>
                <a:lnSpc>
                  <a:spcPts val="1500"/>
                </a:lnSpc>
              </a:pPr>
              <a:r>
                <a:rPr lang="en-US" sz="2800" dirty="0">
                  <a:solidFill>
                    <a:srgbClr val="FF0000"/>
                  </a:solidFill>
                  <a:cs typeface="Calibri" panose="020F0502020204030204" pitchFamily="34" charset="0"/>
                  <a:sym typeface="Symbol"/>
                </a:rPr>
                <a:t>   1 [A]</a:t>
              </a:r>
            </a:p>
            <a:p>
              <a:pPr>
                <a:lnSpc>
                  <a:spcPts val="1500"/>
                </a:lnSpc>
              </a:pPr>
              <a:r>
                <a:rPr lang="en-US" sz="2800" dirty="0">
                  <a:solidFill>
                    <a:srgbClr val="FF0000"/>
                  </a:solidFill>
                  <a:cs typeface="Calibri" panose="020F0502020204030204" pitchFamily="34" charset="0"/>
                  <a:sym typeface="Symbol"/>
                </a:rPr>
                <a:t> </a:t>
              </a:r>
              <a:r>
                <a:rPr lang="en-US" sz="2800" b="1" dirty="0">
                  <a:solidFill>
                    <a:srgbClr val="FF0000"/>
                  </a:solidFill>
                  <a:cs typeface="Calibri" panose="020F0502020204030204" pitchFamily="34" charset="0"/>
                  <a:sym typeface="Symbol"/>
                </a:rPr>
                <a:t>- </a:t>
              </a:r>
              <a:r>
                <a:rPr lang="en-US" sz="2800" dirty="0">
                  <a:solidFill>
                    <a:srgbClr val="FF0000"/>
                  </a:solidFill>
                  <a:cs typeface="Calibri" panose="020F0502020204030204" pitchFamily="34" charset="0"/>
                  <a:sym typeface="Symbol"/>
                </a:rPr>
                <a:t>-- ----- </a:t>
              </a:r>
            </a:p>
            <a:p>
              <a:pPr>
                <a:lnSpc>
                  <a:spcPts val="1500"/>
                </a:lnSpc>
              </a:pPr>
              <a:r>
                <a:rPr lang="en-US" sz="2800" dirty="0">
                  <a:solidFill>
                    <a:srgbClr val="FF0000"/>
                  </a:solidFill>
                  <a:cs typeface="Calibri" panose="020F0502020204030204" pitchFamily="34" charset="0"/>
                  <a:sym typeface="Symbol"/>
                </a:rPr>
                <a:t>   a  t</a:t>
              </a:r>
              <a:endParaRPr lang="en-US" sz="2800" dirty="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2D858373-CF67-424F-B912-8B91A6F20657}"/>
                </a:ext>
              </a:extLst>
            </p:cNvPr>
            <p:cNvSpPr txBox="1"/>
            <p:nvPr/>
          </p:nvSpPr>
          <p:spPr>
            <a:xfrm>
              <a:off x="5148656" y="929187"/>
              <a:ext cx="1943135" cy="710387"/>
            </a:xfrm>
            <a:prstGeom prst="rect">
              <a:avLst/>
            </a:prstGeom>
            <a:noFill/>
          </p:spPr>
          <p:txBody>
            <a:bodyPr wrap="square" rtlCol="0">
              <a:spAutoFit/>
            </a:bodyPr>
            <a:lstStyle/>
            <a:p>
              <a:pPr>
                <a:lnSpc>
                  <a:spcPts val="1500"/>
                </a:lnSpc>
              </a:pPr>
              <a:r>
                <a:rPr lang="en-US" sz="2800" dirty="0">
                  <a:solidFill>
                    <a:srgbClr val="CC66FF"/>
                  </a:solidFill>
                  <a:cs typeface="Calibri" panose="020F0502020204030204" pitchFamily="34" charset="0"/>
                  <a:sym typeface="Symbol"/>
                </a:rPr>
                <a:t>   1  [</a:t>
              </a:r>
              <a:r>
                <a:rPr lang="en-US" sz="2800" dirty="0">
                  <a:solidFill>
                    <a:srgbClr val="CC66FF"/>
                  </a:solidFill>
                  <a:cs typeface="Calibri" panose="020F0502020204030204" pitchFamily="34" charset="0"/>
                </a:rPr>
                <a:t>B</a:t>
              </a:r>
              <a:r>
                <a:rPr lang="en-US" sz="2800" dirty="0">
                  <a:solidFill>
                    <a:srgbClr val="CC66FF"/>
                  </a:solidFill>
                  <a:cs typeface="Calibri" panose="020F0502020204030204" pitchFamily="34" charset="0"/>
                  <a:sym typeface="Symbol"/>
                </a:rPr>
                <a:t>]</a:t>
              </a:r>
            </a:p>
            <a:p>
              <a:pPr>
                <a:lnSpc>
                  <a:spcPts val="1500"/>
                </a:lnSpc>
              </a:pPr>
              <a:r>
                <a:rPr lang="en-US" sz="2800" dirty="0">
                  <a:solidFill>
                    <a:srgbClr val="CC66FF"/>
                  </a:solidFill>
                  <a:cs typeface="Calibri" panose="020F0502020204030204" pitchFamily="34" charset="0"/>
                  <a:sym typeface="Symbol"/>
                </a:rPr>
                <a:t> </a:t>
              </a:r>
              <a:r>
                <a:rPr lang="en-US" sz="2800" b="1" dirty="0">
                  <a:solidFill>
                    <a:srgbClr val="CC66FF"/>
                  </a:solidFill>
                  <a:cs typeface="Calibri" panose="020F0502020204030204" pitchFamily="34" charset="0"/>
                  <a:sym typeface="Symbol"/>
                </a:rPr>
                <a:t>- </a:t>
              </a:r>
              <a:r>
                <a:rPr lang="en-US" sz="2800" dirty="0">
                  <a:solidFill>
                    <a:srgbClr val="CC66FF"/>
                  </a:solidFill>
                  <a:cs typeface="Calibri" panose="020F0502020204030204" pitchFamily="34" charset="0"/>
                  <a:sym typeface="Symbol"/>
                </a:rPr>
                <a:t>-- ------ </a:t>
              </a:r>
            </a:p>
            <a:p>
              <a:pPr>
                <a:lnSpc>
                  <a:spcPts val="1500"/>
                </a:lnSpc>
              </a:pPr>
              <a:r>
                <a:rPr lang="en-US" sz="2800" dirty="0">
                  <a:solidFill>
                    <a:srgbClr val="CC66FF"/>
                  </a:solidFill>
                  <a:cs typeface="Calibri" panose="020F0502020204030204" pitchFamily="34" charset="0"/>
                  <a:sym typeface="Symbol"/>
                </a:rPr>
                <a:t>    b  t</a:t>
              </a:r>
              <a:endParaRPr lang="en-US" sz="2800" dirty="0">
                <a:solidFill>
                  <a:srgbClr val="CC66FF"/>
                </a:solidFill>
                <a:cs typeface="Calibri" panose="020F0502020204030204" pitchFamily="34" charset="0"/>
              </a:endParaRPr>
            </a:p>
          </p:txBody>
        </p:sp>
        <p:sp>
          <p:nvSpPr>
            <p:cNvPr id="12" name="TextBox 11">
              <a:extLst>
                <a:ext uri="{FF2B5EF4-FFF2-40B4-BE49-F238E27FC236}">
                  <a16:creationId xmlns:a16="http://schemas.microsoft.com/office/drawing/2014/main" id="{7F0057A4-B7A5-4EEC-8600-F2E9BD5DA968}"/>
                </a:ext>
              </a:extLst>
            </p:cNvPr>
            <p:cNvSpPr txBox="1"/>
            <p:nvPr/>
          </p:nvSpPr>
          <p:spPr>
            <a:xfrm>
              <a:off x="5177803" y="936413"/>
              <a:ext cx="199230" cy="523220"/>
            </a:xfrm>
            <a:prstGeom prst="rect">
              <a:avLst/>
            </a:prstGeom>
            <a:noFill/>
          </p:spPr>
          <p:txBody>
            <a:bodyPr wrap="none" rtlCol="0">
              <a:spAutoFit/>
            </a:bodyPr>
            <a:lstStyle/>
            <a:p>
              <a:endParaRPr lang="en-US" sz="2800" b="1" dirty="0">
                <a:solidFill>
                  <a:srgbClr val="CC66FF"/>
                </a:solidFill>
                <a:cs typeface="Calibri" panose="020F0502020204030204" pitchFamily="34" charset="0"/>
              </a:endParaRPr>
            </a:p>
          </p:txBody>
        </p:sp>
        <p:sp>
          <p:nvSpPr>
            <p:cNvPr id="13" name="TextBox 12">
              <a:extLst>
                <a:ext uri="{FF2B5EF4-FFF2-40B4-BE49-F238E27FC236}">
                  <a16:creationId xmlns:a16="http://schemas.microsoft.com/office/drawing/2014/main" id="{C6E4B2A0-A5E3-4DD9-8808-9C028B893119}"/>
                </a:ext>
              </a:extLst>
            </p:cNvPr>
            <p:cNvSpPr txBox="1"/>
            <p:nvPr/>
          </p:nvSpPr>
          <p:spPr>
            <a:xfrm>
              <a:off x="7084913" y="939137"/>
              <a:ext cx="1645535" cy="710387"/>
            </a:xfrm>
            <a:prstGeom prst="rect">
              <a:avLst/>
            </a:prstGeom>
            <a:noFill/>
          </p:spPr>
          <p:txBody>
            <a:bodyPr wrap="square" rtlCol="0">
              <a:spAutoFit/>
            </a:bodyPr>
            <a:lstStyle/>
            <a:p>
              <a:pPr>
                <a:lnSpc>
                  <a:spcPts val="1500"/>
                </a:lnSpc>
              </a:pPr>
              <a:r>
                <a:rPr lang="en-US" sz="2800" dirty="0">
                  <a:solidFill>
                    <a:srgbClr val="00B050"/>
                  </a:solidFill>
                  <a:cs typeface="Calibri" panose="020F0502020204030204" pitchFamily="34" charset="0"/>
                  <a:sym typeface="Symbol"/>
                </a:rPr>
                <a:t> </a:t>
              </a:r>
              <a:r>
                <a:rPr lang="en-US" sz="2800" dirty="0">
                  <a:solidFill>
                    <a:srgbClr val="008000"/>
                  </a:solidFill>
                  <a:cs typeface="Calibri" panose="020F0502020204030204" pitchFamily="34" charset="0"/>
                  <a:sym typeface="Symbol"/>
                </a:rPr>
                <a:t>1  [C]</a:t>
              </a:r>
            </a:p>
            <a:p>
              <a:pPr>
                <a:lnSpc>
                  <a:spcPts val="1500"/>
                </a:lnSpc>
              </a:pPr>
              <a:r>
                <a:rPr lang="en-US" sz="2800" dirty="0">
                  <a:solidFill>
                    <a:srgbClr val="008000"/>
                  </a:solidFill>
                  <a:cs typeface="Calibri" panose="020F0502020204030204" pitchFamily="34" charset="0"/>
                  <a:sym typeface="Symbol"/>
                </a:rPr>
                <a:t> -- ------- </a:t>
              </a:r>
            </a:p>
            <a:p>
              <a:pPr>
                <a:lnSpc>
                  <a:spcPts val="1500"/>
                </a:lnSpc>
              </a:pPr>
              <a:r>
                <a:rPr lang="en-US" sz="2800" dirty="0">
                  <a:solidFill>
                    <a:srgbClr val="008000"/>
                  </a:solidFill>
                  <a:cs typeface="Calibri" panose="020F0502020204030204" pitchFamily="34" charset="0"/>
                  <a:sym typeface="Symbol"/>
                </a:rPr>
                <a:t>  c  t</a:t>
              </a:r>
              <a:endParaRPr lang="en-US" sz="2800" dirty="0">
                <a:solidFill>
                  <a:srgbClr val="008000"/>
                </a:solidFill>
                <a:cs typeface="Calibri" panose="020F0502020204030204" pitchFamily="34" charset="0"/>
              </a:endParaRPr>
            </a:p>
          </p:txBody>
        </p:sp>
        <p:sp>
          <p:nvSpPr>
            <p:cNvPr id="14" name="TextBox 13">
              <a:extLst>
                <a:ext uri="{FF2B5EF4-FFF2-40B4-BE49-F238E27FC236}">
                  <a16:creationId xmlns:a16="http://schemas.microsoft.com/office/drawing/2014/main" id="{D8F14170-CE8C-410D-AD07-32E65EBBBDE7}"/>
                </a:ext>
              </a:extLst>
            </p:cNvPr>
            <p:cNvSpPr txBox="1"/>
            <p:nvPr/>
          </p:nvSpPr>
          <p:spPr>
            <a:xfrm>
              <a:off x="8954376" y="919485"/>
              <a:ext cx="1450821" cy="710387"/>
            </a:xfrm>
            <a:prstGeom prst="rect">
              <a:avLst/>
            </a:prstGeom>
            <a:noFill/>
          </p:spPr>
          <p:txBody>
            <a:bodyPr wrap="none" rtlCol="0">
              <a:spAutoFit/>
            </a:bodyPr>
            <a:lstStyle/>
            <a:p>
              <a:pPr>
                <a:lnSpc>
                  <a:spcPts val="1500"/>
                </a:lnSpc>
              </a:pPr>
              <a:r>
                <a:rPr lang="en-US" sz="2800" dirty="0">
                  <a:solidFill>
                    <a:srgbClr val="0070C0"/>
                  </a:solidFill>
                  <a:cs typeface="Calibri" panose="020F0502020204030204" pitchFamily="34" charset="0"/>
                  <a:sym typeface="Symbol"/>
                </a:rPr>
                <a:t>1  [</a:t>
              </a:r>
              <a:r>
                <a:rPr lang="en-US" sz="2800" dirty="0">
                  <a:solidFill>
                    <a:srgbClr val="0070C0"/>
                  </a:solidFill>
                  <a:cs typeface="Calibri" panose="020F0502020204030204" pitchFamily="34" charset="0"/>
                </a:rPr>
                <a:t>D</a:t>
              </a:r>
              <a:r>
                <a:rPr lang="en-US" sz="2800" dirty="0">
                  <a:solidFill>
                    <a:srgbClr val="0070C0"/>
                  </a:solidFill>
                  <a:cs typeface="Calibri" panose="020F0502020204030204" pitchFamily="34" charset="0"/>
                  <a:sym typeface="Symbol"/>
                </a:rPr>
                <a:t>]</a:t>
              </a:r>
            </a:p>
            <a:p>
              <a:pPr>
                <a:lnSpc>
                  <a:spcPts val="1500"/>
                </a:lnSpc>
              </a:pPr>
              <a:r>
                <a:rPr lang="en-US" sz="2800" dirty="0">
                  <a:solidFill>
                    <a:srgbClr val="0070C0"/>
                  </a:solidFill>
                  <a:cs typeface="Calibri" panose="020F0502020204030204" pitchFamily="34" charset="0"/>
                  <a:sym typeface="Symbol"/>
                </a:rPr>
                <a:t>-- ------ </a:t>
              </a:r>
            </a:p>
            <a:p>
              <a:pPr>
                <a:lnSpc>
                  <a:spcPts val="1500"/>
                </a:lnSpc>
              </a:pPr>
              <a:r>
                <a:rPr lang="en-US" sz="2800" dirty="0">
                  <a:solidFill>
                    <a:srgbClr val="0070C0"/>
                  </a:solidFill>
                  <a:cs typeface="Calibri" panose="020F0502020204030204" pitchFamily="34" charset="0"/>
                  <a:sym typeface="Symbol"/>
                </a:rPr>
                <a:t>d   t</a:t>
              </a:r>
              <a:endParaRPr lang="en-US" sz="2800" dirty="0">
                <a:solidFill>
                  <a:srgbClr val="0070C0"/>
                </a:solidFill>
                <a:cs typeface="Calibri" panose="020F0502020204030204" pitchFamily="34" charset="0"/>
              </a:endParaRPr>
            </a:p>
          </p:txBody>
        </p:sp>
        <p:sp>
          <p:nvSpPr>
            <p:cNvPr id="15" name="TextBox 14">
              <a:extLst>
                <a:ext uri="{FF2B5EF4-FFF2-40B4-BE49-F238E27FC236}">
                  <a16:creationId xmlns:a16="http://schemas.microsoft.com/office/drawing/2014/main" id="{FA217377-F9AA-4D5B-B38C-342BAAFF56C6}"/>
                </a:ext>
              </a:extLst>
            </p:cNvPr>
            <p:cNvSpPr txBox="1"/>
            <p:nvPr/>
          </p:nvSpPr>
          <p:spPr>
            <a:xfrm>
              <a:off x="8568866" y="970042"/>
              <a:ext cx="456753" cy="523220"/>
            </a:xfrm>
            <a:prstGeom prst="rect">
              <a:avLst/>
            </a:prstGeom>
            <a:noFill/>
          </p:spPr>
          <p:txBody>
            <a:bodyPr wrap="none" rtlCol="0">
              <a:spAutoFit/>
            </a:bodyPr>
            <a:lstStyle/>
            <a:p>
              <a:r>
                <a:rPr lang="en-US" sz="2800" dirty="0">
                  <a:cs typeface="Calibri" panose="020F0502020204030204" pitchFamily="34" charset="0"/>
                </a:rPr>
                <a:t>=</a:t>
              </a:r>
              <a:endParaRPr lang="en-US" sz="2800" b="1" dirty="0">
                <a:solidFill>
                  <a:srgbClr val="00B050"/>
                </a:solidFill>
                <a:cs typeface="Calibri" panose="020F0502020204030204" pitchFamily="34" charset="0"/>
              </a:endParaRPr>
            </a:p>
          </p:txBody>
        </p:sp>
        <p:sp>
          <p:nvSpPr>
            <p:cNvPr id="16" name="TextBox 15">
              <a:extLst>
                <a:ext uri="{FF2B5EF4-FFF2-40B4-BE49-F238E27FC236}">
                  <a16:creationId xmlns:a16="http://schemas.microsoft.com/office/drawing/2014/main" id="{88B72E27-C751-4F11-8A1C-ACFDC1E6EAB8}"/>
                </a:ext>
              </a:extLst>
            </p:cNvPr>
            <p:cNvSpPr txBox="1"/>
            <p:nvPr/>
          </p:nvSpPr>
          <p:spPr>
            <a:xfrm>
              <a:off x="6795128" y="973325"/>
              <a:ext cx="222991" cy="523220"/>
            </a:xfrm>
            <a:prstGeom prst="rect">
              <a:avLst/>
            </a:prstGeom>
            <a:noFill/>
          </p:spPr>
          <p:txBody>
            <a:bodyPr wrap="square" rtlCol="0">
              <a:spAutoFit/>
            </a:bodyPr>
            <a:lstStyle/>
            <a:p>
              <a:r>
                <a:rPr lang="en-US" sz="2800" dirty="0">
                  <a:cs typeface="Calibri" panose="020F0502020204030204" pitchFamily="34" charset="0"/>
                </a:rPr>
                <a:t>=</a:t>
              </a:r>
              <a:endParaRPr lang="en-US" sz="2800" b="1" dirty="0">
                <a:solidFill>
                  <a:srgbClr val="00B050"/>
                </a:solidFill>
                <a:cs typeface="Calibri" panose="020F0502020204030204" pitchFamily="34" charset="0"/>
              </a:endParaRPr>
            </a:p>
          </p:txBody>
        </p:sp>
        <p:sp>
          <p:nvSpPr>
            <p:cNvPr id="20" name="TextBox 19">
              <a:extLst>
                <a:ext uri="{FF2B5EF4-FFF2-40B4-BE49-F238E27FC236}">
                  <a16:creationId xmlns:a16="http://schemas.microsoft.com/office/drawing/2014/main" id="{BE9F05B8-935B-41EA-B293-F006311C443C}"/>
                </a:ext>
              </a:extLst>
            </p:cNvPr>
            <p:cNvSpPr txBox="1"/>
            <p:nvPr/>
          </p:nvSpPr>
          <p:spPr>
            <a:xfrm>
              <a:off x="4832324" y="973325"/>
              <a:ext cx="456753" cy="523220"/>
            </a:xfrm>
            <a:prstGeom prst="rect">
              <a:avLst/>
            </a:prstGeom>
            <a:noFill/>
          </p:spPr>
          <p:txBody>
            <a:bodyPr wrap="none" rtlCol="0">
              <a:spAutoFit/>
            </a:bodyPr>
            <a:lstStyle/>
            <a:p>
              <a:r>
                <a:rPr lang="en-US" sz="2800" dirty="0">
                  <a:cs typeface="Calibri" panose="020F0502020204030204" pitchFamily="34" charset="0"/>
                </a:rPr>
                <a:t>=</a:t>
              </a:r>
              <a:endParaRPr lang="en-US" sz="2800" b="1" dirty="0">
                <a:solidFill>
                  <a:srgbClr val="00B050"/>
                </a:solidFill>
                <a:cs typeface="Calibri" panose="020F0502020204030204" pitchFamily="34" charset="0"/>
              </a:endParaRPr>
            </a:p>
          </p:txBody>
        </p:sp>
        <p:sp>
          <p:nvSpPr>
            <p:cNvPr id="21" name="Rectangle 20">
              <a:extLst>
                <a:ext uri="{FF2B5EF4-FFF2-40B4-BE49-F238E27FC236}">
                  <a16:creationId xmlns:a16="http://schemas.microsoft.com/office/drawing/2014/main" id="{ABF919FD-D2A7-440D-BE83-6FF3C0D0CF62}"/>
                </a:ext>
              </a:extLst>
            </p:cNvPr>
            <p:cNvSpPr/>
            <p:nvPr/>
          </p:nvSpPr>
          <p:spPr>
            <a:xfrm>
              <a:off x="3426618" y="788772"/>
              <a:ext cx="6978579"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24" name="TextBox 23">
            <a:extLst>
              <a:ext uri="{FF2B5EF4-FFF2-40B4-BE49-F238E27FC236}">
                <a16:creationId xmlns:a16="http://schemas.microsoft.com/office/drawing/2014/main" id="{AC4DE4B6-0B12-4313-A3D2-BA3F3D80F8CB}"/>
              </a:ext>
            </a:extLst>
          </p:cNvPr>
          <p:cNvSpPr txBox="1"/>
          <p:nvPr/>
        </p:nvSpPr>
        <p:spPr>
          <a:xfrm>
            <a:off x="1214432" y="3077364"/>
            <a:ext cx="7235827" cy="523220"/>
          </a:xfrm>
          <a:prstGeom prst="rect">
            <a:avLst/>
          </a:prstGeom>
          <a:noFill/>
        </p:spPr>
        <p:txBody>
          <a:bodyPr wrap="none" rtlCol="0">
            <a:spAutoFit/>
          </a:bodyPr>
          <a:lstStyle/>
          <a:p>
            <a:r>
              <a:rPr lang="en-US" sz="2800" dirty="0">
                <a:solidFill>
                  <a:srgbClr val="0000FF"/>
                </a:solidFill>
                <a:cs typeface="Calibri" panose="020F0502020204030204" pitchFamily="34" charset="0"/>
              </a:rPr>
              <a:t>Rate of reaction =                                        =</a:t>
            </a:r>
          </a:p>
        </p:txBody>
      </p:sp>
      <p:sp>
        <p:nvSpPr>
          <p:cNvPr id="25" name="TextBox 24">
            <a:extLst>
              <a:ext uri="{FF2B5EF4-FFF2-40B4-BE49-F238E27FC236}">
                <a16:creationId xmlns:a16="http://schemas.microsoft.com/office/drawing/2014/main" id="{B223BC77-C22D-41A5-B388-DF9234FEFFA4}"/>
              </a:ext>
            </a:extLst>
          </p:cNvPr>
          <p:cNvSpPr txBox="1"/>
          <p:nvPr/>
        </p:nvSpPr>
        <p:spPr>
          <a:xfrm>
            <a:off x="4055601" y="3069265"/>
            <a:ext cx="3791423" cy="678199"/>
          </a:xfrm>
          <a:prstGeom prst="rect">
            <a:avLst/>
          </a:prstGeom>
          <a:noFill/>
        </p:spPr>
        <p:txBody>
          <a:bodyPr wrap="none" rtlCol="0">
            <a:spAutoFit/>
          </a:bodyPr>
          <a:lstStyle/>
          <a:p>
            <a:pPr algn="ctr">
              <a:lnSpc>
                <a:spcPts val="1400"/>
              </a:lnSpc>
            </a:pPr>
            <a:r>
              <a:rPr lang="en-US" sz="2800" dirty="0">
                <a:solidFill>
                  <a:srgbClr val="7030A0"/>
                </a:solidFill>
                <a:cs typeface="Calibri" panose="020F0502020204030204" pitchFamily="34" charset="0"/>
              </a:rPr>
              <a:t>Change of concentration</a:t>
            </a:r>
          </a:p>
          <a:p>
            <a:pPr algn="ctr">
              <a:lnSpc>
                <a:spcPts val="1400"/>
              </a:lnSpc>
            </a:pPr>
            <a:r>
              <a:rPr lang="en-US" sz="2800" dirty="0">
                <a:cs typeface="Calibri" panose="020F0502020204030204" pitchFamily="34" charset="0"/>
              </a:rPr>
              <a:t>------------------------------</a:t>
            </a:r>
          </a:p>
          <a:p>
            <a:pPr algn="ctr">
              <a:lnSpc>
                <a:spcPts val="1400"/>
              </a:lnSpc>
            </a:pPr>
            <a:r>
              <a:rPr lang="en-US" sz="2800" dirty="0">
                <a:solidFill>
                  <a:srgbClr val="00B050"/>
                </a:solidFill>
                <a:cs typeface="Calibri" panose="020F0502020204030204" pitchFamily="34" charset="0"/>
              </a:rPr>
              <a:t>Change of time</a:t>
            </a:r>
          </a:p>
        </p:txBody>
      </p:sp>
      <p:sp>
        <p:nvSpPr>
          <p:cNvPr id="26" name="TextBox 25">
            <a:extLst>
              <a:ext uri="{FF2B5EF4-FFF2-40B4-BE49-F238E27FC236}">
                <a16:creationId xmlns:a16="http://schemas.microsoft.com/office/drawing/2014/main" id="{D40F75E9-AC98-4240-98EF-81A07CA1D6FB}"/>
              </a:ext>
            </a:extLst>
          </p:cNvPr>
          <p:cNvSpPr txBox="1"/>
          <p:nvPr/>
        </p:nvSpPr>
        <p:spPr>
          <a:xfrm>
            <a:off x="8142819" y="3094148"/>
            <a:ext cx="1146468" cy="675121"/>
          </a:xfrm>
          <a:prstGeom prst="rect">
            <a:avLst/>
          </a:prstGeom>
          <a:noFill/>
        </p:spPr>
        <p:txBody>
          <a:bodyPr wrap="none" rtlCol="0">
            <a:spAutoFit/>
          </a:bodyPr>
          <a:lstStyle/>
          <a:p>
            <a:pPr algn="ctr">
              <a:lnSpc>
                <a:spcPts val="1400"/>
              </a:lnSpc>
            </a:pPr>
            <a:r>
              <a:rPr lang="en-US" sz="2800" dirty="0">
                <a:solidFill>
                  <a:srgbClr val="7030A0"/>
                </a:solidFill>
                <a:cs typeface="Calibri" panose="020F0502020204030204" pitchFamily="34" charset="0"/>
                <a:sym typeface="Symbol"/>
              </a:rPr>
              <a:t></a:t>
            </a:r>
            <a:r>
              <a:rPr lang="en-US" sz="2800" dirty="0">
                <a:solidFill>
                  <a:srgbClr val="7030A0"/>
                </a:solidFill>
                <a:cs typeface="Calibri" panose="020F0502020204030204" pitchFamily="34" charset="0"/>
              </a:rPr>
              <a:t>[X]</a:t>
            </a:r>
          </a:p>
          <a:p>
            <a:pPr algn="ctr">
              <a:lnSpc>
                <a:spcPts val="1400"/>
              </a:lnSpc>
            </a:pPr>
            <a:r>
              <a:rPr lang="en-US" sz="2800" dirty="0">
                <a:cs typeface="Calibri" panose="020F0502020204030204" pitchFamily="34" charset="0"/>
              </a:rPr>
              <a:t>--------</a:t>
            </a:r>
          </a:p>
          <a:p>
            <a:pPr algn="ctr">
              <a:lnSpc>
                <a:spcPts val="1400"/>
              </a:lnSpc>
            </a:pPr>
            <a:r>
              <a:rPr lang="en-US" sz="2800" dirty="0">
                <a:solidFill>
                  <a:srgbClr val="00B050"/>
                </a:solidFill>
                <a:cs typeface="Calibri" panose="020F0502020204030204" pitchFamily="34" charset="0"/>
                <a:sym typeface="Symbol"/>
              </a:rPr>
              <a:t>t</a:t>
            </a:r>
            <a:endParaRPr lang="en-US" sz="2800" dirty="0">
              <a:solidFill>
                <a:srgbClr val="00B050"/>
              </a:solidFill>
              <a:cs typeface="Calibri" panose="020F0502020204030204" pitchFamily="34" charset="0"/>
            </a:endParaRPr>
          </a:p>
        </p:txBody>
      </p:sp>
      <p:sp>
        <p:nvSpPr>
          <p:cNvPr id="6" name="TextBox 5">
            <a:extLst>
              <a:ext uri="{FF2B5EF4-FFF2-40B4-BE49-F238E27FC236}">
                <a16:creationId xmlns:a16="http://schemas.microsoft.com/office/drawing/2014/main" id="{E5C65349-9866-41AD-B3CE-4EFA144558C7}"/>
              </a:ext>
            </a:extLst>
          </p:cNvPr>
          <p:cNvSpPr txBox="1"/>
          <p:nvPr/>
        </p:nvSpPr>
        <p:spPr>
          <a:xfrm>
            <a:off x="1214432" y="957996"/>
            <a:ext cx="9623177" cy="1569660"/>
          </a:xfrm>
          <a:prstGeom prst="rect">
            <a:avLst/>
          </a:prstGeom>
          <a:noFill/>
        </p:spPr>
        <p:txBody>
          <a:bodyPr wrap="square" rtlCol="0">
            <a:spAutoFit/>
          </a:bodyPr>
          <a:lstStyle/>
          <a:p>
            <a:r>
              <a:rPr lang="en-GB" sz="2400" dirty="0">
                <a:solidFill>
                  <a:srgbClr val="0070C0"/>
                </a:solidFill>
              </a:rPr>
              <a:t>The </a:t>
            </a:r>
            <a:r>
              <a:rPr lang="en-GB" sz="2400" b="1" dirty="0">
                <a:solidFill>
                  <a:srgbClr val="0000FF"/>
                </a:solidFill>
              </a:rPr>
              <a:t>average rate of reaction </a:t>
            </a:r>
            <a:r>
              <a:rPr lang="en-GB" sz="2400" dirty="0">
                <a:solidFill>
                  <a:srgbClr val="0070C0"/>
                </a:solidFill>
              </a:rPr>
              <a:t>is a measure of how the concentration of a reactant or product changes over a specified time during a chemical reaction. It represents the overall rate at which reactants are consumed or products are formed over that period. </a:t>
            </a:r>
          </a:p>
        </p:txBody>
      </p:sp>
      <p:sp>
        <p:nvSpPr>
          <p:cNvPr id="32" name="TextBox 31">
            <a:extLst>
              <a:ext uri="{FF2B5EF4-FFF2-40B4-BE49-F238E27FC236}">
                <a16:creationId xmlns:a16="http://schemas.microsoft.com/office/drawing/2014/main" id="{85D027DE-2EAB-44D1-9BF0-377A36C1150C}"/>
              </a:ext>
            </a:extLst>
          </p:cNvPr>
          <p:cNvSpPr txBox="1"/>
          <p:nvPr/>
        </p:nvSpPr>
        <p:spPr>
          <a:xfrm>
            <a:off x="9448751" y="3103723"/>
            <a:ext cx="1239442" cy="523220"/>
          </a:xfrm>
          <a:prstGeom prst="rect">
            <a:avLst/>
          </a:prstGeom>
          <a:noFill/>
        </p:spPr>
        <p:txBody>
          <a:bodyPr wrap="none" lIns="91440" tIns="45720" rIns="91440" bIns="45720" rtlCol="0" anchor="t">
            <a:spAutoFit/>
          </a:bodyPr>
          <a:lstStyle/>
          <a:p>
            <a:r>
              <a:rPr lang="en-GB" sz="2800" dirty="0">
                <a:solidFill>
                  <a:srgbClr val="7030A0"/>
                </a:solidFill>
                <a:cs typeface="Calibri" panose="020F0502020204030204" pitchFamily="34" charset="0"/>
              </a:rPr>
              <a:t>mol/L</a:t>
            </a:r>
            <a:r>
              <a:rPr lang="en-GB" sz="2800" dirty="0">
                <a:cs typeface="Calibri" panose="020F0502020204030204" pitchFamily="34" charset="0"/>
              </a:rPr>
              <a:t>-</a:t>
            </a:r>
            <a:r>
              <a:rPr lang="en-GB" sz="2800" dirty="0">
                <a:solidFill>
                  <a:srgbClr val="00B050"/>
                </a:solidFill>
                <a:cs typeface="Calibri" panose="020F0502020204030204" pitchFamily="34" charset="0"/>
              </a:rPr>
              <a:t>s</a:t>
            </a:r>
          </a:p>
        </p:txBody>
      </p:sp>
      <p:sp>
        <p:nvSpPr>
          <p:cNvPr id="2" name="Title 1">
            <a:extLst>
              <a:ext uri="{FF2B5EF4-FFF2-40B4-BE49-F238E27FC236}">
                <a16:creationId xmlns:a16="http://schemas.microsoft.com/office/drawing/2014/main" id="{BE4D3B71-B3D9-4EB2-BD06-60911ED3C636}"/>
              </a:ext>
            </a:extLst>
          </p:cNvPr>
          <p:cNvSpPr>
            <a:spLocks noGrp="1"/>
          </p:cNvSpPr>
          <p:nvPr>
            <p:ph type="title"/>
          </p:nvPr>
        </p:nvSpPr>
        <p:spPr>
          <a:xfrm>
            <a:off x="913774" y="1"/>
            <a:ext cx="10364451" cy="1108364"/>
          </a:xfrm>
        </p:spPr>
        <p:txBody>
          <a:bodyPr/>
          <a:lstStyle/>
          <a:p>
            <a:r>
              <a:rPr lang="en-GB" dirty="0"/>
              <a:t>Average rate of reaction</a:t>
            </a:r>
          </a:p>
        </p:txBody>
      </p:sp>
      <p:sp>
        <p:nvSpPr>
          <p:cNvPr id="4" name="TextBox 3">
            <a:extLst>
              <a:ext uri="{FF2B5EF4-FFF2-40B4-BE49-F238E27FC236}">
                <a16:creationId xmlns:a16="http://schemas.microsoft.com/office/drawing/2014/main" id="{676CD1CC-A4F9-48E4-8102-E36B9AF7A0E4}"/>
              </a:ext>
            </a:extLst>
          </p:cNvPr>
          <p:cNvSpPr txBox="1"/>
          <p:nvPr/>
        </p:nvSpPr>
        <p:spPr>
          <a:xfrm>
            <a:off x="1542473" y="6022109"/>
            <a:ext cx="9972602" cy="369332"/>
          </a:xfrm>
          <a:prstGeom prst="rect">
            <a:avLst/>
          </a:prstGeom>
          <a:noFill/>
        </p:spPr>
        <p:txBody>
          <a:bodyPr wrap="none" rtlCol="0">
            <a:spAutoFit/>
          </a:bodyPr>
          <a:lstStyle/>
          <a:p>
            <a:r>
              <a:rPr lang="en-GB" dirty="0">
                <a:solidFill>
                  <a:srgbClr val="FF0000"/>
                </a:solidFill>
              </a:rPr>
              <a:t>For a reaction in a gas phase the pressures of reactants and products are used instead of concentrations</a:t>
            </a:r>
          </a:p>
        </p:txBody>
      </p:sp>
    </p:spTree>
    <p:extLst>
      <p:ext uri="{BB962C8B-B14F-4D97-AF65-F5344CB8AC3E}">
        <p14:creationId xmlns:p14="http://schemas.microsoft.com/office/powerpoint/2010/main" val="1622289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D3B71-B3D9-4EB2-BD06-60911ED3C636}"/>
              </a:ext>
            </a:extLst>
          </p:cNvPr>
          <p:cNvSpPr>
            <a:spLocks noGrp="1"/>
          </p:cNvSpPr>
          <p:nvPr>
            <p:ph type="title"/>
          </p:nvPr>
        </p:nvSpPr>
        <p:spPr>
          <a:xfrm>
            <a:off x="913774" y="1"/>
            <a:ext cx="10364451" cy="1108364"/>
          </a:xfrm>
        </p:spPr>
        <p:txBody>
          <a:bodyPr/>
          <a:lstStyle/>
          <a:p>
            <a:r>
              <a:rPr lang="en-GB" dirty="0"/>
              <a:t>Average rate of reaction</a:t>
            </a:r>
          </a:p>
        </p:txBody>
      </p:sp>
      <p:pic>
        <p:nvPicPr>
          <p:cNvPr id="22" name="Picture 21">
            <a:extLst>
              <a:ext uri="{FF2B5EF4-FFF2-40B4-BE49-F238E27FC236}">
                <a16:creationId xmlns:a16="http://schemas.microsoft.com/office/drawing/2014/main" id="{7B701B9A-AE10-479B-93EA-C1644CDF3888}"/>
              </a:ext>
            </a:extLst>
          </p:cNvPr>
          <p:cNvPicPr>
            <a:picLocks noChangeAspect="1"/>
          </p:cNvPicPr>
          <p:nvPr/>
        </p:nvPicPr>
        <p:blipFill>
          <a:blip r:embed="rId2"/>
          <a:stretch>
            <a:fillRect/>
          </a:stretch>
        </p:blipFill>
        <p:spPr>
          <a:xfrm>
            <a:off x="90245" y="786393"/>
            <a:ext cx="5808737" cy="4675161"/>
          </a:xfrm>
          <a:prstGeom prst="rect">
            <a:avLst/>
          </a:prstGeom>
        </p:spPr>
      </p:pic>
      <p:grpSp>
        <p:nvGrpSpPr>
          <p:cNvPr id="37" name="Group 36">
            <a:extLst>
              <a:ext uri="{FF2B5EF4-FFF2-40B4-BE49-F238E27FC236}">
                <a16:creationId xmlns:a16="http://schemas.microsoft.com/office/drawing/2014/main" id="{47B39BF1-874B-4BFD-8030-980FC74B31B4}"/>
              </a:ext>
            </a:extLst>
          </p:cNvPr>
          <p:cNvGrpSpPr/>
          <p:nvPr/>
        </p:nvGrpSpPr>
        <p:grpSpPr>
          <a:xfrm>
            <a:off x="6293017" y="786392"/>
            <a:ext cx="5808737" cy="4675161"/>
            <a:chOff x="1303263" y="2007155"/>
            <a:chExt cx="5279594" cy="4248726"/>
          </a:xfrm>
        </p:grpSpPr>
        <p:grpSp>
          <p:nvGrpSpPr>
            <p:cNvPr id="33" name="Group 32">
              <a:extLst>
                <a:ext uri="{FF2B5EF4-FFF2-40B4-BE49-F238E27FC236}">
                  <a16:creationId xmlns:a16="http://schemas.microsoft.com/office/drawing/2014/main" id="{519275DD-270B-4F20-82D7-6F00F365EA20}"/>
                </a:ext>
              </a:extLst>
            </p:cNvPr>
            <p:cNvGrpSpPr/>
            <p:nvPr/>
          </p:nvGrpSpPr>
          <p:grpSpPr>
            <a:xfrm>
              <a:off x="1303263" y="2007155"/>
              <a:ext cx="5279594" cy="4248726"/>
              <a:chOff x="5973661" y="1108365"/>
              <a:chExt cx="5987365" cy="4248726"/>
            </a:xfrm>
          </p:grpSpPr>
          <p:pic>
            <p:nvPicPr>
              <p:cNvPr id="34" name="Picture 33">
                <a:extLst>
                  <a:ext uri="{FF2B5EF4-FFF2-40B4-BE49-F238E27FC236}">
                    <a16:creationId xmlns:a16="http://schemas.microsoft.com/office/drawing/2014/main" id="{C4AED95B-68E9-49E8-8177-9100E5C418F8}"/>
                  </a:ext>
                </a:extLst>
              </p:cNvPr>
              <p:cNvPicPr>
                <a:picLocks noChangeAspect="1"/>
              </p:cNvPicPr>
              <p:nvPr/>
            </p:nvPicPr>
            <p:blipFill rotWithShape="1">
              <a:blip r:embed="rId3"/>
              <a:srcRect b="11723"/>
              <a:stretch/>
            </p:blipFill>
            <p:spPr>
              <a:xfrm>
                <a:off x="5973661" y="1108365"/>
                <a:ext cx="5987365" cy="4248726"/>
              </a:xfrm>
              <a:prstGeom prst="rect">
                <a:avLst/>
              </a:prstGeom>
            </p:spPr>
          </p:pic>
          <p:sp>
            <p:nvSpPr>
              <p:cNvPr id="35" name="Rectangle 34">
                <a:extLst>
                  <a:ext uri="{FF2B5EF4-FFF2-40B4-BE49-F238E27FC236}">
                    <a16:creationId xmlns:a16="http://schemas.microsoft.com/office/drawing/2014/main" id="{D0630F97-2CFD-4193-A5A6-8CA0EC003C80}"/>
                  </a:ext>
                </a:extLst>
              </p:cNvPr>
              <p:cNvSpPr/>
              <p:nvPr/>
            </p:nvSpPr>
            <p:spPr>
              <a:xfrm>
                <a:off x="10557164" y="1307237"/>
                <a:ext cx="721061" cy="9715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4F83A148-5A32-4903-9614-55792A23F37A}"/>
                  </a:ext>
                </a:extLst>
              </p:cNvPr>
              <p:cNvSpPr/>
              <p:nvPr/>
            </p:nvSpPr>
            <p:spPr>
              <a:xfrm>
                <a:off x="10769855" y="1639023"/>
                <a:ext cx="826655" cy="9715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30" name="Picture 29">
              <a:extLst>
                <a:ext uri="{FF2B5EF4-FFF2-40B4-BE49-F238E27FC236}">
                  <a16:creationId xmlns:a16="http://schemas.microsoft.com/office/drawing/2014/main" id="{910BF823-C9A6-41C3-B5F5-D4ECF28909B7}"/>
                </a:ext>
              </a:extLst>
            </p:cNvPr>
            <p:cNvPicPr>
              <a:picLocks noChangeAspect="1"/>
            </p:cNvPicPr>
            <p:nvPr/>
          </p:nvPicPr>
          <p:blipFill rotWithShape="1">
            <a:blip r:embed="rId4"/>
            <a:srcRect l="6149" t="4642" r="18871" b="3630"/>
            <a:stretch/>
          </p:blipFill>
          <p:spPr>
            <a:xfrm>
              <a:off x="1625599" y="2206027"/>
              <a:ext cx="4285674" cy="3902071"/>
            </a:xfrm>
            <a:prstGeom prst="rect">
              <a:avLst/>
            </a:prstGeom>
          </p:spPr>
        </p:pic>
      </p:grpSp>
      <p:sp>
        <p:nvSpPr>
          <p:cNvPr id="39" name="TextBox 38">
            <a:extLst>
              <a:ext uri="{FF2B5EF4-FFF2-40B4-BE49-F238E27FC236}">
                <a16:creationId xmlns:a16="http://schemas.microsoft.com/office/drawing/2014/main" id="{A49E5B79-4739-4D1F-92CC-912B51B3057E}"/>
              </a:ext>
            </a:extLst>
          </p:cNvPr>
          <p:cNvSpPr txBox="1"/>
          <p:nvPr/>
        </p:nvSpPr>
        <p:spPr>
          <a:xfrm>
            <a:off x="2216726" y="5748441"/>
            <a:ext cx="7758545" cy="646331"/>
          </a:xfrm>
          <a:prstGeom prst="rect">
            <a:avLst/>
          </a:prstGeom>
          <a:noFill/>
        </p:spPr>
        <p:txBody>
          <a:bodyPr wrap="square">
            <a:spAutoFit/>
          </a:bodyPr>
          <a:lstStyle/>
          <a:p>
            <a:r>
              <a:rPr lang="en-GB" dirty="0"/>
              <a:t>The average rate of reaction can be determined from a graph that plots the concentration (or pressure) of a reactant or product as a function of time. </a:t>
            </a:r>
          </a:p>
        </p:txBody>
      </p:sp>
      <p:sp>
        <p:nvSpPr>
          <p:cNvPr id="40" name="TextBox 39">
            <a:extLst>
              <a:ext uri="{FF2B5EF4-FFF2-40B4-BE49-F238E27FC236}">
                <a16:creationId xmlns:a16="http://schemas.microsoft.com/office/drawing/2014/main" id="{68EB22C7-FD9F-4335-ACA2-5CAC500FE009}"/>
              </a:ext>
            </a:extLst>
          </p:cNvPr>
          <p:cNvSpPr txBox="1"/>
          <p:nvPr/>
        </p:nvSpPr>
        <p:spPr>
          <a:xfrm>
            <a:off x="3124542" y="2272277"/>
            <a:ext cx="2193293" cy="675121"/>
          </a:xfrm>
          <a:prstGeom prst="rect">
            <a:avLst/>
          </a:prstGeom>
          <a:noFill/>
        </p:spPr>
        <p:txBody>
          <a:bodyPr wrap="none" rtlCol="0">
            <a:spAutoFit/>
          </a:bodyPr>
          <a:lstStyle/>
          <a:p>
            <a:pPr algn="ctr">
              <a:lnSpc>
                <a:spcPts val="1400"/>
              </a:lnSpc>
            </a:pPr>
            <a:r>
              <a:rPr lang="en-US" sz="2800" dirty="0">
                <a:solidFill>
                  <a:srgbClr val="7030A0"/>
                </a:solidFill>
                <a:cs typeface="Calibri" panose="020F0502020204030204" pitchFamily="34" charset="0"/>
                <a:sym typeface="Symbol"/>
              </a:rPr>
              <a:t>              </a:t>
            </a:r>
            <a:r>
              <a:rPr lang="en-US" sz="2800" dirty="0">
                <a:solidFill>
                  <a:srgbClr val="7030A0"/>
                </a:solidFill>
                <a:cs typeface="Calibri" panose="020F0502020204030204" pitchFamily="34" charset="0"/>
              </a:rPr>
              <a:t>[R]</a:t>
            </a:r>
          </a:p>
          <a:p>
            <a:pPr algn="ctr">
              <a:lnSpc>
                <a:spcPts val="1400"/>
              </a:lnSpc>
            </a:pPr>
            <a:r>
              <a:rPr lang="en-US" sz="2800" dirty="0">
                <a:solidFill>
                  <a:srgbClr val="0000FF"/>
                </a:solidFill>
                <a:cs typeface="Calibri" panose="020F0502020204030204" pitchFamily="34" charset="0"/>
              </a:rPr>
              <a:t>rate </a:t>
            </a:r>
            <a:r>
              <a:rPr lang="en-US" sz="2800" dirty="0">
                <a:cs typeface="Calibri" panose="020F0502020204030204" pitchFamily="34" charset="0"/>
              </a:rPr>
              <a:t>= </a:t>
            </a:r>
            <a:r>
              <a:rPr lang="en-US" sz="2800" b="1" dirty="0">
                <a:cs typeface="Calibri" panose="020F0502020204030204" pitchFamily="34" charset="0"/>
              </a:rPr>
              <a:t>- </a:t>
            </a:r>
            <a:r>
              <a:rPr lang="en-US" sz="2800" dirty="0">
                <a:cs typeface="Calibri" panose="020F0502020204030204" pitchFamily="34" charset="0"/>
              </a:rPr>
              <a:t>------</a:t>
            </a:r>
          </a:p>
          <a:p>
            <a:pPr algn="ctr">
              <a:lnSpc>
                <a:spcPts val="1400"/>
              </a:lnSpc>
            </a:pPr>
            <a:r>
              <a:rPr lang="en-US" sz="2800" dirty="0">
                <a:solidFill>
                  <a:srgbClr val="00B050"/>
                </a:solidFill>
                <a:cs typeface="Calibri" panose="020F0502020204030204" pitchFamily="34" charset="0"/>
                <a:sym typeface="Symbol"/>
              </a:rPr>
              <a:t>              t</a:t>
            </a:r>
            <a:endParaRPr lang="en-US" sz="2800" dirty="0">
              <a:solidFill>
                <a:srgbClr val="00B050"/>
              </a:solidFill>
              <a:cs typeface="Calibri" panose="020F0502020204030204" pitchFamily="34" charset="0"/>
            </a:endParaRPr>
          </a:p>
        </p:txBody>
      </p:sp>
      <p:sp>
        <p:nvSpPr>
          <p:cNvPr id="43" name="TextBox 42">
            <a:extLst>
              <a:ext uri="{FF2B5EF4-FFF2-40B4-BE49-F238E27FC236}">
                <a16:creationId xmlns:a16="http://schemas.microsoft.com/office/drawing/2014/main" id="{404B83E2-7CF5-41F2-ABEA-DF956E8B187E}"/>
              </a:ext>
            </a:extLst>
          </p:cNvPr>
          <p:cNvSpPr txBox="1"/>
          <p:nvPr/>
        </p:nvSpPr>
        <p:spPr>
          <a:xfrm>
            <a:off x="9307307" y="2281894"/>
            <a:ext cx="2271456" cy="675121"/>
          </a:xfrm>
          <a:prstGeom prst="rect">
            <a:avLst/>
          </a:prstGeom>
          <a:noFill/>
        </p:spPr>
        <p:txBody>
          <a:bodyPr wrap="none" rtlCol="0">
            <a:spAutoFit/>
          </a:bodyPr>
          <a:lstStyle/>
          <a:p>
            <a:pPr algn="ctr">
              <a:lnSpc>
                <a:spcPts val="1400"/>
              </a:lnSpc>
            </a:pPr>
            <a:r>
              <a:rPr lang="en-US" sz="2800" dirty="0">
                <a:solidFill>
                  <a:srgbClr val="7030A0"/>
                </a:solidFill>
                <a:cs typeface="Calibri" panose="020F0502020204030204" pitchFamily="34" charset="0"/>
                <a:sym typeface="Symbol"/>
              </a:rPr>
              <a:t>              </a:t>
            </a:r>
            <a:r>
              <a:rPr lang="en-US" sz="2800" dirty="0">
                <a:solidFill>
                  <a:srgbClr val="7030A0"/>
                </a:solidFill>
                <a:cs typeface="Calibri" panose="020F0502020204030204" pitchFamily="34" charset="0"/>
              </a:rPr>
              <a:t>[P]</a:t>
            </a:r>
          </a:p>
          <a:p>
            <a:pPr algn="ctr">
              <a:lnSpc>
                <a:spcPts val="1400"/>
              </a:lnSpc>
            </a:pPr>
            <a:r>
              <a:rPr lang="en-US" sz="2800" dirty="0">
                <a:solidFill>
                  <a:srgbClr val="0000FF"/>
                </a:solidFill>
                <a:cs typeface="Calibri" panose="020F0502020204030204" pitchFamily="34" charset="0"/>
              </a:rPr>
              <a:t>rate </a:t>
            </a:r>
            <a:r>
              <a:rPr lang="en-US" sz="2800" dirty="0">
                <a:cs typeface="Calibri" panose="020F0502020204030204" pitchFamily="34" charset="0"/>
              </a:rPr>
              <a:t>= </a:t>
            </a:r>
            <a:r>
              <a:rPr lang="en-US" sz="2800" b="1" dirty="0">
                <a:cs typeface="Calibri" panose="020F0502020204030204" pitchFamily="34" charset="0"/>
              </a:rPr>
              <a:t>+ </a:t>
            </a:r>
            <a:r>
              <a:rPr lang="en-US" sz="2800" dirty="0">
                <a:cs typeface="Calibri" panose="020F0502020204030204" pitchFamily="34" charset="0"/>
              </a:rPr>
              <a:t>------</a:t>
            </a:r>
          </a:p>
          <a:p>
            <a:pPr algn="ctr">
              <a:lnSpc>
                <a:spcPts val="1400"/>
              </a:lnSpc>
            </a:pPr>
            <a:r>
              <a:rPr lang="en-US" sz="2800" dirty="0">
                <a:solidFill>
                  <a:srgbClr val="00B050"/>
                </a:solidFill>
                <a:cs typeface="Calibri" panose="020F0502020204030204" pitchFamily="34" charset="0"/>
                <a:sym typeface="Symbol"/>
              </a:rPr>
              <a:t>              t</a:t>
            </a:r>
            <a:endParaRPr lang="en-US" sz="2800" dirty="0">
              <a:solidFill>
                <a:srgbClr val="00B050"/>
              </a:solidFill>
              <a:cs typeface="Calibri" panose="020F0502020204030204" pitchFamily="34" charset="0"/>
            </a:endParaRPr>
          </a:p>
        </p:txBody>
      </p:sp>
    </p:spTree>
    <p:extLst>
      <p:ext uri="{BB962C8B-B14F-4D97-AF65-F5344CB8AC3E}">
        <p14:creationId xmlns:p14="http://schemas.microsoft.com/office/powerpoint/2010/main" val="3048504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346AF-BF46-46B7-BA01-24F799D9B9A7}"/>
              </a:ext>
            </a:extLst>
          </p:cNvPr>
          <p:cNvSpPr>
            <a:spLocks noGrp="1"/>
          </p:cNvSpPr>
          <p:nvPr>
            <p:ph type="title"/>
          </p:nvPr>
        </p:nvSpPr>
        <p:spPr>
          <a:xfrm>
            <a:off x="913774" y="1"/>
            <a:ext cx="10364451" cy="1085850"/>
          </a:xfrm>
        </p:spPr>
        <p:txBody>
          <a:bodyPr/>
          <a:lstStyle/>
          <a:p>
            <a:r>
              <a:rPr lang="en-GB" dirty="0"/>
              <a:t>Instantaneous rate of reaction</a:t>
            </a:r>
          </a:p>
        </p:txBody>
      </p:sp>
      <p:pic>
        <p:nvPicPr>
          <p:cNvPr id="3" name="Picture 2">
            <a:extLst>
              <a:ext uri="{FF2B5EF4-FFF2-40B4-BE49-F238E27FC236}">
                <a16:creationId xmlns:a16="http://schemas.microsoft.com/office/drawing/2014/main" id="{208828CF-CEAC-40D8-88A0-CFF9AAF369E5}"/>
              </a:ext>
            </a:extLst>
          </p:cNvPr>
          <p:cNvPicPr>
            <a:picLocks noChangeAspect="1"/>
          </p:cNvPicPr>
          <p:nvPr/>
        </p:nvPicPr>
        <p:blipFill>
          <a:blip r:embed="rId3"/>
          <a:stretch>
            <a:fillRect/>
          </a:stretch>
        </p:blipFill>
        <p:spPr>
          <a:xfrm>
            <a:off x="129936" y="1220802"/>
            <a:ext cx="5185013" cy="3979196"/>
          </a:xfrm>
          <a:prstGeom prst="rect">
            <a:avLst/>
          </a:prstGeom>
        </p:spPr>
      </p:pic>
      <p:pic>
        <p:nvPicPr>
          <p:cNvPr id="5" name="Picture 4">
            <a:extLst>
              <a:ext uri="{FF2B5EF4-FFF2-40B4-BE49-F238E27FC236}">
                <a16:creationId xmlns:a16="http://schemas.microsoft.com/office/drawing/2014/main" id="{0E5B3E5B-6EF2-41B4-BC8C-27DFF53D3E0B}"/>
              </a:ext>
            </a:extLst>
          </p:cNvPr>
          <p:cNvPicPr>
            <a:picLocks noChangeAspect="1"/>
          </p:cNvPicPr>
          <p:nvPr/>
        </p:nvPicPr>
        <p:blipFill>
          <a:blip r:embed="rId4"/>
          <a:stretch>
            <a:fillRect/>
          </a:stretch>
        </p:blipFill>
        <p:spPr>
          <a:xfrm>
            <a:off x="6024458" y="1019175"/>
            <a:ext cx="5409035" cy="4362450"/>
          </a:xfrm>
          <a:prstGeom prst="rect">
            <a:avLst/>
          </a:prstGeom>
        </p:spPr>
      </p:pic>
      <p:sp>
        <p:nvSpPr>
          <p:cNvPr id="6" name="TextBox 5">
            <a:extLst>
              <a:ext uri="{FF2B5EF4-FFF2-40B4-BE49-F238E27FC236}">
                <a16:creationId xmlns:a16="http://schemas.microsoft.com/office/drawing/2014/main" id="{74FA5636-11BC-4328-B073-103B567A9F88}"/>
              </a:ext>
            </a:extLst>
          </p:cNvPr>
          <p:cNvSpPr txBox="1"/>
          <p:nvPr/>
        </p:nvSpPr>
        <p:spPr>
          <a:xfrm>
            <a:off x="811530" y="5497212"/>
            <a:ext cx="9886361" cy="369332"/>
          </a:xfrm>
          <a:prstGeom prst="rect">
            <a:avLst/>
          </a:prstGeom>
          <a:noFill/>
        </p:spPr>
        <p:txBody>
          <a:bodyPr wrap="none" rtlCol="0">
            <a:spAutoFit/>
          </a:bodyPr>
          <a:lstStyle/>
          <a:p>
            <a:r>
              <a:rPr lang="en-GB" dirty="0"/>
              <a:t>Instantaneous rate is defined as the rate at any instant in time an it is the slope of the tangent to the curve</a:t>
            </a:r>
          </a:p>
        </p:txBody>
      </p:sp>
      <p:sp>
        <p:nvSpPr>
          <p:cNvPr id="7" name="TextBox 6">
            <a:extLst>
              <a:ext uri="{FF2B5EF4-FFF2-40B4-BE49-F238E27FC236}">
                <a16:creationId xmlns:a16="http://schemas.microsoft.com/office/drawing/2014/main" id="{10D8E4AC-18F4-4AC8-B7FA-96E6AD04C153}"/>
              </a:ext>
            </a:extLst>
          </p:cNvPr>
          <p:cNvSpPr txBox="1"/>
          <p:nvPr/>
        </p:nvSpPr>
        <p:spPr>
          <a:xfrm>
            <a:off x="811530" y="5866544"/>
            <a:ext cx="9886360" cy="646331"/>
          </a:xfrm>
          <a:prstGeom prst="rect">
            <a:avLst/>
          </a:prstGeom>
          <a:noFill/>
        </p:spPr>
        <p:txBody>
          <a:bodyPr wrap="square">
            <a:spAutoFit/>
          </a:bodyPr>
          <a:lstStyle/>
          <a:p>
            <a:r>
              <a:rPr lang="en-GB" dirty="0"/>
              <a:t>When interval </a:t>
            </a:r>
            <a:r>
              <a:rPr lang="en-US" sz="1800" dirty="0">
                <a:cs typeface="Calibri" panose="020F0502020204030204" pitchFamily="34" charset="0"/>
                <a:sym typeface="Symbol"/>
              </a:rPr>
              <a:t></a:t>
            </a:r>
            <a:r>
              <a:rPr lang="en-GB" dirty="0"/>
              <a:t>t has become infinitely small, denoted </a:t>
            </a:r>
            <a:r>
              <a:rPr lang="en-GB" i="1" dirty="0"/>
              <a:t>dt</a:t>
            </a:r>
            <a:r>
              <a:rPr lang="en-GB" dirty="0"/>
              <a:t> and change in molar concentration of a reactant/product </a:t>
            </a:r>
            <a:r>
              <a:rPr lang="en-US" sz="1800" dirty="0">
                <a:cs typeface="Calibri" panose="020F0502020204030204" pitchFamily="34" charset="0"/>
                <a:sym typeface="Symbol"/>
              </a:rPr>
              <a:t></a:t>
            </a:r>
            <a:r>
              <a:rPr lang="en-GB" dirty="0"/>
              <a:t>R/</a:t>
            </a:r>
            <a:r>
              <a:rPr lang="en-US" sz="1800" dirty="0">
                <a:cs typeface="Calibri" panose="020F0502020204030204" pitchFamily="34" charset="0"/>
                <a:sym typeface="Symbol"/>
              </a:rPr>
              <a:t>P</a:t>
            </a:r>
            <a:r>
              <a:rPr lang="en-GB" dirty="0"/>
              <a:t> has become infinitesimal (denoted d[R]/d[P]). </a:t>
            </a:r>
          </a:p>
        </p:txBody>
      </p:sp>
      <p:sp>
        <p:nvSpPr>
          <p:cNvPr id="9" name="TextBox 8">
            <a:extLst>
              <a:ext uri="{FF2B5EF4-FFF2-40B4-BE49-F238E27FC236}">
                <a16:creationId xmlns:a16="http://schemas.microsoft.com/office/drawing/2014/main" id="{0534105D-5026-4A7F-972D-72B8851D90D3}"/>
              </a:ext>
            </a:extLst>
          </p:cNvPr>
          <p:cNvSpPr txBox="1"/>
          <p:nvPr/>
        </p:nvSpPr>
        <p:spPr>
          <a:xfrm>
            <a:off x="3047163" y="3246846"/>
            <a:ext cx="6094324" cy="369332"/>
          </a:xfrm>
          <a:prstGeom prst="rect">
            <a:avLst/>
          </a:prstGeom>
          <a:noFill/>
        </p:spPr>
        <p:txBody>
          <a:bodyPr wrap="square">
            <a:spAutoFit/>
          </a:bodyPr>
          <a:lstStyle/>
          <a:p>
            <a:r>
              <a:rPr lang="en-US" sz="1800" dirty="0">
                <a:solidFill>
                  <a:srgbClr val="FF0000"/>
                </a:solidFill>
                <a:cs typeface="Calibri" panose="020F0502020204030204" pitchFamily="34" charset="0"/>
                <a:sym typeface="Symbol"/>
              </a:rPr>
              <a:t></a:t>
            </a:r>
            <a:endParaRPr lang="en-GB" dirty="0"/>
          </a:p>
        </p:txBody>
      </p:sp>
    </p:spTree>
    <p:extLst>
      <p:ext uri="{BB962C8B-B14F-4D97-AF65-F5344CB8AC3E}">
        <p14:creationId xmlns:p14="http://schemas.microsoft.com/office/powerpoint/2010/main" val="2395523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33BE72-4132-4025-8957-6E34B5B06CE3}"/>
              </a:ext>
            </a:extLst>
          </p:cNvPr>
          <p:cNvSpPr txBox="1"/>
          <p:nvPr/>
        </p:nvSpPr>
        <p:spPr>
          <a:xfrm>
            <a:off x="50800" y="223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FACTORS AFFECTING RATE OF REACTION</a:t>
            </a:r>
            <a:endParaRPr lang="en-GB" sz="3600" b="1">
              <a:effectLst>
                <a:outerShdw blurRad="38100" dist="38100" dir="2700000" algn="tl">
                  <a:srgbClr val="000000">
                    <a:alpha val="43137"/>
                  </a:srgbClr>
                </a:outerShdw>
              </a:effectLst>
            </a:endParaRPr>
          </a:p>
        </p:txBody>
      </p:sp>
      <p:sp>
        <p:nvSpPr>
          <p:cNvPr id="40" name="TextBox 39">
            <a:extLst>
              <a:ext uri="{FF2B5EF4-FFF2-40B4-BE49-F238E27FC236}">
                <a16:creationId xmlns:a16="http://schemas.microsoft.com/office/drawing/2014/main" id="{3E635438-E786-418A-82CF-380E25E5D15B}"/>
              </a:ext>
            </a:extLst>
          </p:cNvPr>
          <p:cNvSpPr txBox="1"/>
          <p:nvPr/>
        </p:nvSpPr>
        <p:spPr>
          <a:xfrm>
            <a:off x="50800" y="820785"/>
            <a:ext cx="12141199" cy="519353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dirty="0">
                <a:cs typeface="Calibri" panose="020F0502020204030204" pitchFamily="34" charset="0"/>
              </a:rPr>
              <a:t>concentration of reactants – as the concentration of reactants increase, so does that reactant molecules will collide and rate of reaction increases</a:t>
            </a:r>
          </a:p>
          <a:p>
            <a:pPr marL="285750" indent="-285750">
              <a:lnSpc>
                <a:spcPct val="150000"/>
              </a:lnSpc>
              <a:buFont typeface="Arial" panose="020B0604020202020204" pitchFamily="34" charset="0"/>
              <a:buChar char="•"/>
            </a:pPr>
            <a:r>
              <a:rPr lang="en-GB" sz="2800" dirty="0">
                <a:cs typeface="Calibri" panose="020F0502020204030204" pitchFamily="34" charset="0"/>
              </a:rPr>
              <a:t>temperature of reaction – as temperature increases the reaction rate increases, reactant molecules have more kinetic energy, move faster and collide more often and with more energy </a:t>
            </a:r>
          </a:p>
          <a:p>
            <a:pPr marL="285750" indent="-285750">
              <a:lnSpc>
                <a:spcPct val="150000"/>
              </a:lnSpc>
              <a:buFont typeface="Arial" panose="020B0604020202020204" pitchFamily="34" charset="0"/>
              <a:buChar char="•"/>
            </a:pPr>
            <a:r>
              <a:rPr lang="en-GB" sz="2800" dirty="0">
                <a:cs typeface="Calibri" panose="020F0502020204030204" pitchFamily="34" charset="0"/>
              </a:rPr>
              <a:t>particle size of a solid (large surface area) </a:t>
            </a:r>
          </a:p>
          <a:p>
            <a:pPr marL="285750" indent="-285750">
              <a:lnSpc>
                <a:spcPct val="150000"/>
              </a:lnSpc>
              <a:buFont typeface="Arial" panose="020B0604020202020204" pitchFamily="34" charset="0"/>
              <a:buChar char="•"/>
            </a:pPr>
            <a:r>
              <a:rPr lang="en-GB" sz="2800" dirty="0">
                <a:cs typeface="Calibri" panose="020F0502020204030204" pitchFamily="34" charset="0"/>
              </a:rPr>
              <a:t>presence of catalyst – catalyst increases chemical reaction by changing the mechanism</a:t>
            </a:r>
          </a:p>
        </p:txBody>
      </p:sp>
    </p:spTree>
    <p:extLst>
      <p:ext uri="{BB962C8B-B14F-4D97-AF65-F5344CB8AC3E}">
        <p14:creationId xmlns:p14="http://schemas.microsoft.com/office/powerpoint/2010/main" val="3413880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(DIFFERENTIAL) RATE LAW </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0F94C81-A525-4AAC-A8F7-E6EDE08BF2EB}"/>
              </a:ext>
            </a:extLst>
          </p:cNvPr>
          <p:cNvSpPr txBox="1"/>
          <p:nvPr/>
        </p:nvSpPr>
        <p:spPr>
          <a:xfrm>
            <a:off x="561001" y="851776"/>
            <a:ext cx="4245722" cy="2608215"/>
          </a:xfrm>
          <a:prstGeom prst="rect">
            <a:avLst/>
          </a:prstGeom>
          <a:noFill/>
          <a:ln w="19050">
            <a:solidFill>
              <a:srgbClr val="0000FF"/>
            </a:solidFill>
          </a:ln>
        </p:spPr>
        <p:txBody>
          <a:bodyPr wrap="square" rtlCol="0">
            <a:spAutoFit/>
          </a:bodyPr>
          <a:lstStyle/>
          <a:p>
            <a:pPr>
              <a:lnSpc>
                <a:spcPct val="150000"/>
              </a:lnSpc>
            </a:pPr>
            <a:r>
              <a:rPr lang="en-GB" sz="2800" b="1" dirty="0">
                <a:solidFill>
                  <a:srgbClr val="00B0F0"/>
                </a:solidFill>
                <a:cs typeface="Calibri" panose="020F0502020204030204" pitchFamily="34" charset="0"/>
              </a:rPr>
              <a:t>rate of reaction measured experimentally </a:t>
            </a:r>
            <a:r>
              <a:rPr lang="en-GB" sz="2800" b="1" u="sng" dirty="0">
                <a:solidFill>
                  <a:srgbClr val="00B0F0"/>
                </a:solidFill>
                <a:cs typeface="Calibri" panose="020F0502020204030204" pitchFamily="34" charset="0"/>
              </a:rPr>
              <a:t>at any stage </a:t>
            </a:r>
            <a:r>
              <a:rPr lang="en-GB" sz="2800" b="1" dirty="0">
                <a:solidFill>
                  <a:srgbClr val="00B0F0"/>
                </a:solidFill>
                <a:cs typeface="Calibri" panose="020F0502020204030204" pitchFamily="34" charset="0"/>
              </a:rPr>
              <a:t>of the reaction as a function of concentration</a:t>
            </a:r>
          </a:p>
        </p:txBody>
      </p:sp>
      <p:sp>
        <p:nvSpPr>
          <p:cNvPr id="3" name="TextBox 2">
            <a:extLst>
              <a:ext uri="{FF2B5EF4-FFF2-40B4-BE49-F238E27FC236}">
                <a16:creationId xmlns:a16="http://schemas.microsoft.com/office/drawing/2014/main" id="{90BBD380-C201-4225-8102-0E873EE2CFD3}"/>
              </a:ext>
            </a:extLst>
          </p:cNvPr>
          <p:cNvSpPr txBox="1"/>
          <p:nvPr/>
        </p:nvSpPr>
        <p:spPr>
          <a:xfrm>
            <a:off x="7999676" y="1661520"/>
            <a:ext cx="2452594" cy="523220"/>
          </a:xfrm>
          <a:prstGeom prst="rect">
            <a:avLst/>
          </a:prstGeom>
          <a:noFill/>
        </p:spPr>
        <p:txBody>
          <a:bodyPr wrap="none" rtlCol="0">
            <a:spAutoFit/>
          </a:bodyPr>
          <a:lstStyle/>
          <a:p>
            <a:r>
              <a:rPr lang="en-GB" sz="2800">
                <a:solidFill>
                  <a:srgbClr val="0000FF"/>
                </a:solidFill>
                <a:cs typeface="Calibri" panose="020F0502020204030204" pitchFamily="34" charset="0"/>
              </a:rPr>
              <a:t>rate</a:t>
            </a:r>
            <a:r>
              <a:rPr lang="en-GB" sz="2800">
                <a:cs typeface="Calibri" panose="020F0502020204030204" pitchFamily="34" charset="0"/>
              </a:rPr>
              <a:t> = </a:t>
            </a:r>
            <a:r>
              <a:rPr lang="en-GB" sz="2800" b="1">
                <a:cs typeface="Calibri" panose="020F0502020204030204" pitchFamily="34" charset="0"/>
              </a:rPr>
              <a:t>k</a:t>
            </a:r>
            <a:r>
              <a:rPr lang="en-GB" sz="2800" b="1" baseline="-25000">
                <a:cs typeface="Calibri" panose="020F0502020204030204" pitchFamily="34" charset="0"/>
              </a:rPr>
              <a:t>1</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a</a:t>
            </a:r>
            <a:endParaRPr lang="en-GB" sz="2800" baseline="30000">
              <a:cs typeface="Calibri" panose="020F0502020204030204" pitchFamily="34" charset="0"/>
            </a:endParaRPr>
          </a:p>
        </p:txBody>
      </p:sp>
      <p:sp>
        <p:nvSpPr>
          <p:cNvPr id="6" name="TextBox 5">
            <a:extLst>
              <a:ext uri="{FF2B5EF4-FFF2-40B4-BE49-F238E27FC236}">
                <a16:creationId xmlns:a16="http://schemas.microsoft.com/office/drawing/2014/main" id="{CAF74D75-F89B-4E71-AEC3-16B59BCCBF02}"/>
              </a:ext>
            </a:extLst>
          </p:cNvPr>
          <p:cNvSpPr txBox="1"/>
          <p:nvPr/>
        </p:nvSpPr>
        <p:spPr>
          <a:xfrm>
            <a:off x="1390796" y="6205779"/>
            <a:ext cx="9117601" cy="461665"/>
          </a:xfrm>
          <a:prstGeom prst="rect">
            <a:avLst/>
          </a:prstGeom>
          <a:noFill/>
        </p:spPr>
        <p:txBody>
          <a:bodyPr wrap="square" rtlCol="0">
            <a:spAutoFit/>
          </a:bodyPr>
          <a:lstStyle/>
          <a:p>
            <a:r>
              <a:rPr lang="en-GB" sz="2400" b="1">
                <a:solidFill>
                  <a:srgbClr val="0000FF"/>
                </a:solidFill>
                <a:cs typeface="Calibri" panose="020F0502020204030204" pitchFamily="34" charset="0"/>
              </a:rPr>
              <a:t>every reaction has its own characteristic rate law and rate constant k </a:t>
            </a:r>
            <a:endParaRPr lang="en-GB" sz="2400">
              <a:cs typeface="Calibri" panose="020F0502020204030204" pitchFamily="34" charset="0"/>
            </a:endParaRPr>
          </a:p>
        </p:txBody>
      </p:sp>
      <p:sp>
        <p:nvSpPr>
          <p:cNvPr id="10" name="TextBox 9">
            <a:extLst>
              <a:ext uri="{FF2B5EF4-FFF2-40B4-BE49-F238E27FC236}">
                <a16:creationId xmlns:a16="http://schemas.microsoft.com/office/drawing/2014/main" id="{9DDA4629-089E-4731-8BED-416A494A8021}"/>
              </a:ext>
            </a:extLst>
          </p:cNvPr>
          <p:cNvSpPr txBox="1"/>
          <p:nvPr/>
        </p:nvSpPr>
        <p:spPr>
          <a:xfrm>
            <a:off x="561001" y="3779253"/>
            <a:ext cx="11169182" cy="954107"/>
          </a:xfrm>
          <a:prstGeom prst="rect">
            <a:avLst/>
          </a:prstGeom>
          <a:noFill/>
        </p:spPr>
        <p:txBody>
          <a:bodyPr wrap="square" rtlCol="0">
            <a:spAutoFit/>
          </a:bodyPr>
          <a:lstStyle/>
          <a:p>
            <a:r>
              <a:rPr lang="en-GB" sz="2800" b="1">
                <a:cs typeface="Calibri" panose="020F0502020204030204" pitchFamily="34" charset="0"/>
              </a:rPr>
              <a:t>k</a:t>
            </a:r>
            <a:r>
              <a:rPr lang="en-GB" sz="2800">
                <a:cs typeface="Calibri" panose="020F0502020204030204" pitchFamily="34" charset="0"/>
              </a:rPr>
              <a:t> - </a:t>
            </a:r>
            <a:r>
              <a:rPr lang="en-GB" sz="2800" b="1">
                <a:solidFill>
                  <a:srgbClr val="0070C0"/>
                </a:solidFill>
                <a:effectLst>
                  <a:outerShdw blurRad="38100" dist="38100" dir="2700000" algn="tl">
                    <a:srgbClr val="000000">
                      <a:alpha val="43137"/>
                    </a:srgbClr>
                  </a:outerShdw>
                </a:effectLst>
                <a:cs typeface="Calibri" panose="020F0502020204030204" pitchFamily="34" charset="0"/>
              </a:rPr>
              <a:t>rate constant </a:t>
            </a:r>
            <a:r>
              <a:rPr lang="en-GB" sz="2800">
                <a:solidFill>
                  <a:srgbClr val="00B0F0"/>
                </a:solidFill>
                <a:cs typeface="Calibri" panose="020F0502020204030204" pitchFamily="34" charset="0"/>
              </a:rPr>
              <a:t>independent of concentration but depends on temperature and has to be determined experimentally </a:t>
            </a:r>
          </a:p>
        </p:txBody>
      </p:sp>
      <p:sp>
        <p:nvSpPr>
          <p:cNvPr id="7" name="TextBox 6">
            <a:extLst>
              <a:ext uri="{FF2B5EF4-FFF2-40B4-BE49-F238E27FC236}">
                <a16:creationId xmlns:a16="http://schemas.microsoft.com/office/drawing/2014/main" id="{8189B0C3-267F-41BC-82E3-D418CE1A71BA}"/>
              </a:ext>
            </a:extLst>
          </p:cNvPr>
          <p:cNvSpPr txBox="1"/>
          <p:nvPr/>
        </p:nvSpPr>
        <p:spPr>
          <a:xfrm>
            <a:off x="561001" y="4992516"/>
            <a:ext cx="11148289" cy="954107"/>
          </a:xfrm>
          <a:prstGeom prst="rect">
            <a:avLst/>
          </a:prstGeom>
          <a:noFill/>
        </p:spPr>
        <p:txBody>
          <a:bodyPr wrap="square" rtlCol="0">
            <a:spAutoFit/>
          </a:bodyPr>
          <a:lstStyle/>
          <a:p>
            <a:r>
              <a:rPr lang="en-GB" sz="2800">
                <a:cs typeface="Calibri" panose="020F0502020204030204" pitchFamily="34" charset="0"/>
              </a:rPr>
              <a:t>a, b, c – </a:t>
            </a:r>
            <a:r>
              <a:rPr lang="en-GB" sz="2800" b="1">
                <a:solidFill>
                  <a:srgbClr val="0070C0"/>
                </a:solidFill>
                <a:effectLst>
                  <a:outerShdw blurRad="38100" dist="38100" dir="2700000" algn="tl">
                    <a:srgbClr val="000000">
                      <a:alpha val="43137"/>
                    </a:srgbClr>
                  </a:outerShdw>
                </a:effectLst>
                <a:cs typeface="Calibri" panose="020F0502020204030204" pitchFamily="34" charset="0"/>
              </a:rPr>
              <a:t>order of reaction </a:t>
            </a:r>
            <a:r>
              <a:rPr lang="en-GB" sz="2800">
                <a:solidFill>
                  <a:srgbClr val="00B0F0"/>
                </a:solidFill>
                <a:cs typeface="Calibri" panose="020F0502020204030204" pitchFamily="34" charset="0"/>
              </a:rPr>
              <a:t>in</a:t>
            </a:r>
            <a:r>
              <a:rPr lang="en-GB" sz="2800">
                <a:cs typeface="Calibri" panose="020F0502020204030204" pitchFamily="34" charset="0"/>
              </a:rPr>
              <a:t> </a:t>
            </a:r>
            <a:r>
              <a:rPr lang="en-GB" sz="2800">
                <a:solidFill>
                  <a:srgbClr val="FF0000"/>
                </a:solidFill>
                <a:cs typeface="Calibri" panose="020F0502020204030204" pitchFamily="34" charset="0"/>
              </a:rPr>
              <a:t>A</a:t>
            </a:r>
            <a:r>
              <a:rPr lang="en-GB" sz="2800">
                <a:cs typeface="Calibri" panose="020F0502020204030204" pitchFamily="34" charset="0"/>
              </a:rPr>
              <a:t>, </a:t>
            </a:r>
            <a:r>
              <a:rPr lang="en-GB" sz="2800">
                <a:solidFill>
                  <a:srgbClr val="CC66FF"/>
                </a:solidFill>
                <a:cs typeface="Calibri" panose="020F0502020204030204" pitchFamily="34" charset="0"/>
              </a:rPr>
              <a:t>B</a:t>
            </a:r>
            <a:r>
              <a:rPr lang="en-GB" sz="2800">
                <a:cs typeface="Calibri" panose="020F0502020204030204" pitchFamily="34" charset="0"/>
              </a:rPr>
              <a:t>, </a:t>
            </a:r>
            <a:r>
              <a:rPr lang="en-GB" sz="2800">
                <a:solidFill>
                  <a:srgbClr val="00B050"/>
                </a:solidFill>
                <a:cs typeface="Calibri" panose="020F0502020204030204" pitchFamily="34" charset="0"/>
              </a:rPr>
              <a:t>C</a:t>
            </a:r>
            <a:r>
              <a:rPr lang="en-GB" sz="2800">
                <a:cs typeface="Calibri" panose="020F0502020204030204" pitchFamily="34" charset="0"/>
              </a:rPr>
              <a:t>  </a:t>
            </a:r>
            <a:r>
              <a:rPr lang="en-GB" sz="2800">
                <a:solidFill>
                  <a:srgbClr val="00B0F0"/>
                </a:solidFill>
                <a:cs typeface="Calibri" panose="020F0502020204030204" pitchFamily="34" charset="0"/>
              </a:rPr>
              <a:t>(0, 1, 2) ; the power to which the concentration of a species is raised in the rate law</a:t>
            </a:r>
          </a:p>
        </p:txBody>
      </p:sp>
      <p:sp>
        <p:nvSpPr>
          <p:cNvPr id="9" name="TextBox 8">
            <a:extLst>
              <a:ext uri="{FF2B5EF4-FFF2-40B4-BE49-F238E27FC236}">
                <a16:creationId xmlns:a16="http://schemas.microsoft.com/office/drawing/2014/main" id="{B2FA83A7-AC3E-48BC-BB1B-3B28B47498B9}"/>
              </a:ext>
            </a:extLst>
          </p:cNvPr>
          <p:cNvSpPr txBox="1"/>
          <p:nvPr/>
        </p:nvSpPr>
        <p:spPr>
          <a:xfrm>
            <a:off x="6611806" y="1661520"/>
            <a:ext cx="1130438" cy="523220"/>
          </a:xfrm>
          <a:prstGeom prst="rect">
            <a:avLst/>
          </a:prstGeom>
          <a:noFill/>
        </p:spPr>
        <p:txBody>
          <a:bodyPr wrap="none" rtlCol="0">
            <a:spAutoFit/>
          </a:bodyPr>
          <a:lstStyle/>
          <a:p>
            <a:r>
              <a:rPr lang="en-GB" sz="2800" dirty="0">
                <a:solidFill>
                  <a:srgbClr val="FF0000"/>
                </a:solidFill>
              </a:rPr>
              <a:t>A</a:t>
            </a:r>
            <a:r>
              <a:rPr lang="en-GB" sz="2800" dirty="0"/>
              <a:t> </a:t>
            </a:r>
            <a:r>
              <a:rPr lang="en-GB" sz="2800" dirty="0">
                <a:sym typeface="Wingdings" panose="05000000000000000000" pitchFamily="2" charset="2"/>
              </a:rPr>
              <a:t> </a:t>
            </a:r>
            <a:r>
              <a:rPr lang="en-GB" sz="2800" dirty="0">
                <a:solidFill>
                  <a:srgbClr val="CC66FF"/>
                </a:solidFill>
                <a:sym typeface="Wingdings" panose="05000000000000000000" pitchFamily="2" charset="2"/>
              </a:rPr>
              <a:t>B</a:t>
            </a:r>
            <a:endParaRPr lang="en-GB" sz="2800" dirty="0">
              <a:solidFill>
                <a:srgbClr val="CC66FF"/>
              </a:solidFill>
            </a:endParaRPr>
          </a:p>
        </p:txBody>
      </p:sp>
      <p:sp>
        <p:nvSpPr>
          <p:cNvPr id="15" name="TextBox 14">
            <a:extLst>
              <a:ext uri="{FF2B5EF4-FFF2-40B4-BE49-F238E27FC236}">
                <a16:creationId xmlns:a16="http://schemas.microsoft.com/office/drawing/2014/main" id="{29F2C744-C024-403A-870D-01F75DFFBBCD}"/>
              </a:ext>
            </a:extLst>
          </p:cNvPr>
          <p:cNvSpPr txBox="1"/>
          <p:nvPr/>
        </p:nvSpPr>
        <p:spPr>
          <a:xfrm>
            <a:off x="7947438" y="2284125"/>
            <a:ext cx="3355086" cy="523220"/>
          </a:xfrm>
          <a:prstGeom prst="rect">
            <a:avLst/>
          </a:prstGeom>
          <a:noFill/>
        </p:spPr>
        <p:txBody>
          <a:bodyPr wrap="none" rtlCol="0">
            <a:spAutoFit/>
          </a:bodyPr>
          <a:lstStyle/>
          <a:p>
            <a:r>
              <a:rPr lang="en-GB" sz="2800" dirty="0">
                <a:solidFill>
                  <a:srgbClr val="0000FF"/>
                </a:solidFill>
                <a:cs typeface="Calibri" panose="020F0502020204030204" pitchFamily="34" charset="0"/>
              </a:rPr>
              <a:t>rate</a:t>
            </a:r>
            <a:r>
              <a:rPr lang="en-GB" sz="2800" dirty="0">
                <a:cs typeface="Calibri" panose="020F0502020204030204" pitchFamily="34" charset="0"/>
              </a:rPr>
              <a:t> = </a:t>
            </a:r>
            <a:r>
              <a:rPr lang="en-GB" sz="2800" b="1" dirty="0">
                <a:cs typeface="Calibri" panose="020F0502020204030204" pitchFamily="34" charset="0"/>
              </a:rPr>
              <a:t>k</a:t>
            </a:r>
            <a:r>
              <a:rPr lang="en-GB" sz="2800" b="1" baseline="-25000" dirty="0">
                <a:cs typeface="Calibri" panose="020F0502020204030204" pitchFamily="34" charset="0"/>
              </a:rPr>
              <a:t>2</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  [</a:t>
            </a:r>
            <a:r>
              <a:rPr lang="en-GB" sz="2800" dirty="0">
                <a:solidFill>
                  <a:srgbClr val="CC66FF"/>
                </a:solidFill>
                <a:cs typeface="Calibri" panose="020F0502020204030204" pitchFamily="34" charset="0"/>
                <a:sym typeface="Symbol" panose="05050102010706020507" pitchFamily="18" charset="2"/>
              </a:rPr>
              <a:t>B</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b</a:t>
            </a:r>
            <a:endParaRPr lang="en-GB" sz="2800" baseline="30000" dirty="0">
              <a:cs typeface="Calibri" panose="020F0502020204030204" pitchFamily="34" charset="0"/>
            </a:endParaRPr>
          </a:p>
        </p:txBody>
      </p:sp>
      <p:sp>
        <p:nvSpPr>
          <p:cNvPr id="16" name="TextBox 15">
            <a:extLst>
              <a:ext uri="{FF2B5EF4-FFF2-40B4-BE49-F238E27FC236}">
                <a16:creationId xmlns:a16="http://schemas.microsoft.com/office/drawing/2014/main" id="{A50D14C7-310F-4349-8101-4FC90A56BA21}"/>
              </a:ext>
            </a:extLst>
          </p:cNvPr>
          <p:cNvSpPr txBox="1"/>
          <p:nvPr/>
        </p:nvSpPr>
        <p:spPr>
          <a:xfrm>
            <a:off x="5991648" y="2286319"/>
            <a:ext cx="1784463" cy="523220"/>
          </a:xfrm>
          <a:prstGeom prst="rect">
            <a:avLst/>
          </a:prstGeom>
          <a:noFill/>
        </p:spPr>
        <p:txBody>
          <a:bodyPr wrap="none" rtlCol="0">
            <a:spAutoFit/>
          </a:bodyPr>
          <a:lstStyle/>
          <a:p>
            <a:r>
              <a:rPr lang="en-GB" sz="2800" dirty="0">
                <a:solidFill>
                  <a:srgbClr val="FF0000"/>
                </a:solidFill>
              </a:rPr>
              <a:t>A</a:t>
            </a:r>
            <a:r>
              <a:rPr lang="en-GB" sz="2800" dirty="0"/>
              <a:t> + </a:t>
            </a:r>
            <a:r>
              <a:rPr lang="en-GB" sz="2800" dirty="0">
                <a:solidFill>
                  <a:srgbClr val="CC66FF"/>
                </a:solidFill>
                <a:sym typeface="Wingdings" panose="05000000000000000000" pitchFamily="2" charset="2"/>
              </a:rPr>
              <a:t>B</a:t>
            </a:r>
            <a:r>
              <a:rPr lang="en-GB" sz="2800" dirty="0"/>
              <a:t> </a:t>
            </a:r>
            <a:r>
              <a:rPr lang="en-GB" sz="2800" dirty="0">
                <a:sym typeface="Wingdings" panose="05000000000000000000" pitchFamily="2" charset="2"/>
              </a:rPr>
              <a:t> </a:t>
            </a:r>
            <a:r>
              <a:rPr lang="en-GB" sz="2800" dirty="0">
                <a:solidFill>
                  <a:srgbClr val="00B050"/>
                </a:solidFill>
                <a:sym typeface="Wingdings" panose="05000000000000000000" pitchFamily="2" charset="2"/>
              </a:rPr>
              <a:t>C</a:t>
            </a:r>
            <a:endParaRPr lang="en-GB" sz="2800" dirty="0">
              <a:solidFill>
                <a:srgbClr val="00B050"/>
              </a:solidFill>
            </a:endParaRPr>
          </a:p>
        </p:txBody>
      </p:sp>
      <p:sp>
        <p:nvSpPr>
          <p:cNvPr id="20" name="TextBox 19">
            <a:extLst>
              <a:ext uri="{FF2B5EF4-FFF2-40B4-BE49-F238E27FC236}">
                <a16:creationId xmlns:a16="http://schemas.microsoft.com/office/drawing/2014/main" id="{58C1A175-E412-4376-83B3-C4B7E5F5C264}"/>
              </a:ext>
            </a:extLst>
          </p:cNvPr>
          <p:cNvSpPr txBox="1"/>
          <p:nvPr/>
        </p:nvSpPr>
        <p:spPr>
          <a:xfrm>
            <a:off x="7937630" y="2855674"/>
            <a:ext cx="4254370" cy="523220"/>
          </a:xfrm>
          <a:prstGeom prst="rect">
            <a:avLst/>
          </a:prstGeom>
          <a:noFill/>
        </p:spPr>
        <p:txBody>
          <a:bodyPr wrap="none" rtlCol="0">
            <a:spAutoFit/>
          </a:bodyPr>
          <a:lstStyle/>
          <a:p>
            <a:r>
              <a:rPr lang="en-GB" sz="2800">
                <a:solidFill>
                  <a:srgbClr val="0000FF"/>
                </a:solidFill>
                <a:cs typeface="Calibri" panose="020F0502020204030204" pitchFamily="34" charset="0"/>
              </a:rPr>
              <a:t>rate</a:t>
            </a:r>
            <a:r>
              <a:rPr lang="en-GB" sz="2800">
                <a:cs typeface="Calibri" panose="020F0502020204030204" pitchFamily="34" charset="0"/>
              </a:rPr>
              <a:t> = </a:t>
            </a:r>
            <a:r>
              <a:rPr lang="en-GB" sz="2800" b="1">
                <a:cs typeface="Calibri" panose="020F0502020204030204" pitchFamily="34" charset="0"/>
              </a:rPr>
              <a:t>k</a:t>
            </a:r>
            <a:r>
              <a:rPr lang="en-GB" sz="2800" b="1" baseline="-25000">
                <a:cs typeface="Calibri" panose="020F0502020204030204" pitchFamily="34" charset="0"/>
              </a:rPr>
              <a:t>3</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  [</a:t>
            </a:r>
            <a:r>
              <a:rPr lang="en-GB" sz="2800">
                <a:solidFill>
                  <a:srgbClr val="CC66FF"/>
                </a:solidFill>
                <a:cs typeface="Calibri" panose="020F0502020204030204" pitchFamily="34" charset="0"/>
                <a:sym typeface="Symbol" panose="05050102010706020507" pitchFamily="18" charset="2"/>
              </a:rPr>
              <a:t>B</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b</a:t>
            </a:r>
            <a:r>
              <a:rPr lang="en-GB" sz="2800">
                <a:cs typeface="Calibri" panose="020F0502020204030204" pitchFamily="34" charset="0"/>
                <a:sym typeface="Symbol" panose="05050102010706020507" pitchFamily="18" charset="2"/>
              </a:rPr>
              <a:t>  [</a:t>
            </a:r>
            <a:r>
              <a:rPr lang="en-GB" sz="2800">
                <a:solidFill>
                  <a:srgbClr val="00B050"/>
                </a:solidFill>
                <a:cs typeface="Calibri" panose="020F0502020204030204" pitchFamily="34" charset="0"/>
                <a:sym typeface="Symbol" panose="05050102010706020507" pitchFamily="18" charset="2"/>
              </a:rPr>
              <a:t>C</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c</a:t>
            </a:r>
            <a:endParaRPr lang="en-GB" sz="2800" baseline="30000">
              <a:cs typeface="Calibri" panose="020F0502020204030204" pitchFamily="34" charset="0"/>
            </a:endParaRPr>
          </a:p>
        </p:txBody>
      </p:sp>
      <p:sp>
        <p:nvSpPr>
          <p:cNvPr id="21" name="TextBox 20">
            <a:extLst>
              <a:ext uri="{FF2B5EF4-FFF2-40B4-BE49-F238E27FC236}">
                <a16:creationId xmlns:a16="http://schemas.microsoft.com/office/drawing/2014/main" id="{529E43C1-26BB-4677-AE44-C741B11151B0}"/>
              </a:ext>
            </a:extLst>
          </p:cNvPr>
          <p:cNvSpPr txBox="1"/>
          <p:nvPr/>
        </p:nvSpPr>
        <p:spPr>
          <a:xfrm>
            <a:off x="5341837" y="2922734"/>
            <a:ext cx="2438488" cy="523220"/>
          </a:xfrm>
          <a:prstGeom prst="rect">
            <a:avLst/>
          </a:prstGeom>
          <a:noFill/>
        </p:spPr>
        <p:txBody>
          <a:bodyPr wrap="none" rtlCol="0">
            <a:spAutoFit/>
          </a:bodyPr>
          <a:lstStyle/>
          <a:p>
            <a:r>
              <a:rPr lang="en-GB" sz="2800" dirty="0">
                <a:solidFill>
                  <a:srgbClr val="FF0000"/>
                </a:solidFill>
              </a:rPr>
              <a:t>A</a:t>
            </a:r>
            <a:r>
              <a:rPr lang="en-GB" sz="2800" dirty="0"/>
              <a:t> + </a:t>
            </a:r>
            <a:r>
              <a:rPr lang="en-GB" sz="2800" dirty="0">
                <a:solidFill>
                  <a:srgbClr val="CC66FF"/>
                </a:solidFill>
                <a:sym typeface="Wingdings" panose="05000000000000000000" pitchFamily="2" charset="2"/>
              </a:rPr>
              <a:t>B</a:t>
            </a:r>
            <a:r>
              <a:rPr lang="en-GB" sz="2800" dirty="0"/>
              <a:t> + </a:t>
            </a:r>
            <a:r>
              <a:rPr lang="en-GB" sz="2800" dirty="0">
                <a:solidFill>
                  <a:srgbClr val="00B050"/>
                </a:solidFill>
                <a:sym typeface="Wingdings" panose="05000000000000000000" pitchFamily="2" charset="2"/>
              </a:rPr>
              <a:t>C</a:t>
            </a:r>
            <a:r>
              <a:rPr lang="en-GB" sz="2800" dirty="0"/>
              <a:t> </a:t>
            </a:r>
            <a:r>
              <a:rPr lang="en-GB" sz="2800" dirty="0">
                <a:sym typeface="Wingdings" panose="05000000000000000000" pitchFamily="2" charset="2"/>
              </a:rPr>
              <a:t> </a:t>
            </a:r>
            <a:r>
              <a:rPr lang="en-GB" sz="2800" dirty="0">
                <a:solidFill>
                  <a:srgbClr val="0070C0"/>
                </a:solidFill>
                <a:sym typeface="Wingdings" panose="05000000000000000000" pitchFamily="2" charset="2"/>
              </a:rPr>
              <a:t>D</a:t>
            </a:r>
            <a:endParaRPr lang="en-GB" sz="2800" dirty="0">
              <a:solidFill>
                <a:srgbClr val="0070C0"/>
              </a:solidFill>
            </a:endParaRPr>
          </a:p>
        </p:txBody>
      </p:sp>
      <p:sp>
        <p:nvSpPr>
          <p:cNvPr id="22" name="Rectangle 21">
            <a:extLst>
              <a:ext uri="{FF2B5EF4-FFF2-40B4-BE49-F238E27FC236}">
                <a16:creationId xmlns:a16="http://schemas.microsoft.com/office/drawing/2014/main" id="{0A0071F1-15EB-4A14-9357-359FA03FBB91}"/>
              </a:ext>
            </a:extLst>
          </p:cNvPr>
          <p:cNvSpPr/>
          <p:nvPr/>
        </p:nvSpPr>
        <p:spPr>
          <a:xfrm>
            <a:off x="7937630" y="1687663"/>
            <a:ext cx="2552058"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sp>
        <p:nvSpPr>
          <p:cNvPr id="4" name="TextBox 3">
            <a:extLst>
              <a:ext uri="{FF2B5EF4-FFF2-40B4-BE49-F238E27FC236}">
                <a16:creationId xmlns:a16="http://schemas.microsoft.com/office/drawing/2014/main" id="{3FDC0267-3632-4E75-9501-DD159EE19D41}"/>
              </a:ext>
            </a:extLst>
          </p:cNvPr>
          <p:cNvSpPr txBox="1"/>
          <p:nvPr/>
        </p:nvSpPr>
        <p:spPr>
          <a:xfrm>
            <a:off x="7867081" y="1021416"/>
            <a:ext cx="1218795" cy="461665"/>
          </a:xfrm>
          <a:prstGeom prst="rect">
            <a:avLst/>
          </a:prstGeom>
          <a:noFill/>
        </p:spPr>
        <p:txBody>
          <a:bodyPr wrap="none" rtlCol="0">
            <a:spAutoFit/>
          </a:bodyPr>
          <a:lstStyle/>
          <a:p>
            <a:r>
              <a:rPr lang="en-GB" sz="2400" dirty="0"/>
              <a:t>rate law</a:t>
            </a:r>
          </a:p>
        </p:txBody>
      </p:sp>
    </p:spTree>
    <p:extLst>
      <p:ext uri="{BB962C8B-B14F-4D97-AF65-F5344CB8AC3E}">
        <p14:creationId xmlns:p14="http://schemas.microsoft.com/office/powerpoint/2010/main" val="58780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EFFECT OF CONCENTRATION</a:t>
            </a:r>
            <a:endParaRPr lang="en-GB" sz="3600" b="1">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0BBD380-C201-4225-8102-0E873EE2CFD3}"/>
              </a:ext>
            </a:extLst>
          </p:cNvPr>
          <p:cNvSpPr txBox="1"/>
          <p:nvPr/>
        </p:nvSpPr>
        <p:spPr>
          <a:xfrm>
            <a:off x="3092047" y="1613806"/>
            <a:ext cx="2452594" cy="523220"/>
          </a:xfrm>
          <a:prstGeom prst="rect">
            <a:avLst/>
          </a:prstGeom>
          <a:noFill/>
        </p:spPr>
        <p:txBody>
          <a:bodyPr wrap="none" rtlCol="0">
            <a:spAutoFit/>
          </a:bodyPr>
          <a:lstStyle/>
          <a:p>
            <a:r>
              <a:rPr lang="en-GB" sz="2800">
                <a:solidFill>
                  <a:srgbClr val="0000FF"/>
                </a:solidFill>
                <a:cs typeface="Calibri" panose="020F0502020204030204" pitchFamily="34" charset="0"/>
              </a:rPr>
              <a:t>rate</a:t>
            </a:r>
            <a:r>
              <a:rPr lang="en-GB" sz="2800">
                <a:cs typeface="Calibri" panose="020F0502020204030204" pitchFamily="34" charset="0"/>
              </a:rPr>
              <a:t> = </a:t>
            </a:r>
            <a:r>
              <a:rPr lang="en-GB" sz="2800" b="1">
                <a:cs typeface="Calibri" panose="020F0502020204030204" pitchFamily="34" charset="0"/>
              </a:rPr>
              <a:t>k</a:t>
            </a:r>
            <a:r>
              <a:rPr lang="en-GB" sz="2800" b="1" baseline="-25000">
                <a:cs typeface="Calibri" panose="020F0502020204030204" pitchFamily="34" charset="0"/>
              </a:rPr>
              <a:t>1</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a</a:t>
            </a:r>
            <a:endParaRPr lang="en-GB" sz="2800" baseline="30000">
              <a:cs typeface="Calibri" panose="020F0502020204030204" pitchFamily="34" charset="0"/>
            </a:endParaRPr>
          </a:p>
        </p:txBody>
      </p:sp>
      <p:sp>
        <p:nvSpPr>
          <p:cNvPr id="7" name="TextBox 6">
            <a:extLst>
              <a:ext uri="{FF2B5EF4-FFF2-40B4-BE49-F238E27FC236}">
                <a16:creationId xmlns:a16="http://schemas.microsoft.com/office/drawing/2014/main" id="{8189B0C3-267F-41BC-82E3-D418CE1A71BA}"/>
              </a:ext>
            </a:extLst>
          </p:cNvPr>
          <p:cNvSpPr txBox="1"/>
          <p:nvPr/>
        </p:nvSpPr>
        <p:spPr>
          <a:xfrm>
            <a:off x="792326" y="554367"/>
            <a:ext cx="11148289" cy="954107"/>
          </a:xfrm>
          <a:prstGeom prst="rect">
            <a:avLst/>
          </a:prstGeom>
          <a:noFill/>
        </p:spPr>
        <p:txBody>
          <a:bodyPr wrap="square" rtlCol="0">
            <a:spAutoFit/>
          </a:bodyPr>
          <a:lstStyle/>
          <a:p>
            <a:r>
              <a:rPr lang="en-GB" sz="2800">
                <a:cs typeface="Calibri" panose="020F0502020204030204" pitchFamily="34" charset="0"/>
              </a:rPr>
              <a:t>a, b, c – </a:t>
            </a:r>
            <a:r>
              <a:rPr lang="en-GB" sz="2800" b="1">
                <a:solidFill>
                  <a:srgbClr val="0070C0"/>
                </a:solidFill>
                <a:effectLst>
                  <a:outerShdw blurRad="38100" dist="38100" dir="2700000" algn="tl">
                    <a:srgbClr val="000000">
                      <a:alpha val="43137"/>
                    </a:srgbClr>
                  </a:outerShdw>
                </a:effectLst>
                <a:cs typeface="Calibri" panose="020F0502020204030204" pitchFamily="34" charset="0"/>
              </a:rPr>
              <a:t>order of reaction </a:t>
            </a:r>
            <a:r>
              <a:rPr lang="en-GB" sz="2800">
                <a:solidFill>
                  <a:srgbClr val="00B0F0"/>
                </a:solidFill>
                <a:cs typeface="Calibri" panose="020F0502020204030204" pitchFamily="34" charset="0"/>
              </a:rPr>
              <a:t>in</a:t>
            </a:r>
            <a:r>
              <a:rPr lang="en-GB" sz="2800">
                <a:cs typeface="Calibri" panose="020F0502020204030204" pitchFamily="34" charset="0"/>
              </a:rPr>
              <a:t> </a:t>
            </a:r>
            <a:r>
              <a:rPr lang="en-GB" sz="2800">
                <a:solidFill>
                  <a:srgbClr val="FF0000"/>
                </a:solidFill>
                <a:cs typeface="Calibri" panose="020F0502020204030204" pitchFamily="34" charset="0"/>
              </a:rPr>
              <a:t>A</a:t>
            </a:r>
            <a:r>
              <a:rPr lang="en-GB" sz="2800">
                <a:cs typeface="Calibri" panose="020F0502020204030204" pitchFamily="34" charset="0"/>
              </a:rPr>
              <a:t>, </a:t>
            </a:r>
            <a:r>
              <a:rPr lang="en-GB" sz="2800">
                <a:solidFill>
                  <a:srgbClr val="CC66FF"/>
                </a:solidFill>
                <a:cs typeface="Calibri" panose="020F0502020204030204" pitchFamily="34" charset="0"/>
              </a:rPr>
              <a:t>B</a:t>
            </a:r>
            <a:r>
              <a:rPr lang="en-GB" sz="2800">
                <a:cs typeface="Calibri" panose="020F0502020204030204" pitchFamily="34" charset="0"/>
              </a:rPr>
              <a:t>, </a:t>
            </a:r>
            <a:r>
              <a:rPr lang="en-GB" sz="2800">
                <a:solidFill>
                  <a:srgbClr val="00B050"/>
                </a:solidFill>
                <a:cs typeface="Calibri" panose="020F0502020204030204" pitchFamily="34" charset="0"/>
              </a:rPr>
              <a:t>C</a:t>
            </a:r>
            <a:r>
              <a:rPr lang="en-GB" sz="2800">
                <a:cs typeface="Calibri" panose="020F0502020204030204" pitchFamily="34" charset="0"/>
              </a:rPr>
              <a:t>  </a:t>
            </a:r>
            <a:r>
              <a:rPr lang="en-GB" sz="2800">
                <a:solidFill>
                  <a:srgbClr val="00B0F0"/>
                </a:solidFill>
                <a:cs typeface="Calibri" panose="020F0502020204030204" pitchFamily="34" charset="0"/>
              </a:rPr>
              <a:t>(0, 1, 2); the power to which the concentration of a species is raised in the rate law</a:t>
            </a:r>
          </a:p>
        </p:txBody>
      </p:sp>
      <p:sp>
        <p:nvSpPr>
          <p:cNvPr id="9" name="TextBox 8">
            <a:extLst>
              <a:ext uri="{FF2B5EF4-FFF2-40B4-BE49-F238E27FC236}">
                <a16:creationId xmlns:a16="http://schemas.microsoft.com/office/drawing/2014/main" id="{B2FA83A7-AC3E-48BC-BB1B-3B28B47498B9}"/>
              </a:ext>
            </a:extLst>
          </p:cNvPr>
          <p:cNvSpPr txBox="1"/>
          <p:nvPr/>
        </p:nvSpPr>
        <p:spPr>
          <a:xfrm>
            <a:off x="1204014" y="1633054"/>
            <a:ext cx="1130438" cy="523220"/>
          </a:xfrm>
          <a:prstGeom prst="rect">
            <a:avLst/>
          </a:prstGeom>
          <a:noFill/>
        </p:spPr>
        <p:txBody>
          <a:bodyPr wrap="none" rtlCol="0">
            <a:spAutoFit/>
          </a:bodyPr>
          <a:lstStyle/>
          <a:p>
            <a:r>
              <a:rPr lang="en-GB" sz="2800">
                <a:solidFill>
                  <a:srgbClr val="FF0000"/>
                </a:solidFill>
              </a:rPr>
              <a:t>A</a:t>
            </a:r>
            <a:r>
              <a:rPr lang="en-GB" sz="2800"/>
              <a:t> </a:t>
            </a:r>
            <a:r>
              <a:rPr lang="en-GB" sz="2800">
                <a:sym typeface="Wingdings" panose="05000000000000000000" pitchFamily="2" charset="2"/>
              </a:rPr>
              <a:t> </a:t>
            </a:r>
            <a:r>
              <a:rPr lang="en-GB" sz="2800">
                <a:solidFill>
                  <a:srgbClr val="CC66FF"/>
                </a:solidFill>
                <a:sym typeface="Wingdings" panose="05000000000000000000" pitchFamily="2" charset="2"/>
              </a:rPr>
              <a:t>B</a:t>
            </a:r>
            <a:endParaRPr lang="en-GB" sz="2800">
              <a:solidFill>
                <a:srgbClr val="CC66FF"/>
              </a:solidFill>
            </a:endParaRPr>
          </a:p>
        </p:txBody>
      </p:sp>
      <p:sp>
        <p:nvSpPr>
          <p:cNvPr id="23" name="TextBox 22">
            <a:extLst>
              <a:ext uri="{FF2B5EF4-FFF2-40B4-BE49-F238E27FC236}">
                <a16:creationId xmlns:a16="http://schemas.microsoft.com/office/drawing/2014/main" id="{B47FC1C5-7E42-46C9-AF70-F9D5784167A5}"/>
              </a:ext>
            </a:extLst>
          </p:cNvPr>
          <p:cNvSpPr txBox="1"/>
          <p:nvPr/>
        </p:nvSpPr>
        <p:spPr>
          <a:xfrm>
            <a:off x="1103725" y="5849786"/>
            <a:ext cx="9937214" cy="830997"/>
          </a:xfrm>
          <a:prstGeom prst="rect">
            <a:avLst/>
          </a:prstGeom>
          <a:noFill/>
        </p:spPr>
        <p:txBody>
          <a:bodyPr wrap="square" rtlCol="0">
            <a:spAutoFit/>
          </a:bodyPr>
          <a:lstStyle/>
          <a:p>
            <a:r>
              <a:rPr lang="en-GB" sz="2400" dirty="0">
                <a:solidFill>
                  <a:srgbClr val="0000FF"/>
                </a:solidFill>
                <a:cs typeface="Calibri" panose="020F0502020204030204" pitchFamily="34" charset="0"/>
              </a:rPr>
              <a:t>a + b + c  - overall order of reaction with respect to a reactant is an indication of how the reaction takes place, </a:t>
            </a:r>
            <a:r>
              <a:rPr lang="en-GB" sz="2400" u="sng" dirty="0">
                <a:solidFill>
                  <a:srgbClr val="0000FF"/>
                </a:solidFill>
                <a:cs typeface="Calibri" panose="020F0502020204030204" pitchFamily="34" charset="0"/>
              </a:rPr>
              <a:t>not its stoichiometry </a:t>
            </a:r>
            <a:r>
              <a:rPr lang="en-GB" sz="2400" dirty="0">
                <a:solidFill>
                  <a:srgbClr val="0000FF"/>
                </a:solidFill>
                <a:cs typeface="Calibri" panose="020F0502020204030204" pitchFamily="34" charset="0"/>
              </a:rPr>
              <a:t>!!!</a:t>
            </a:r>
          </a:p>
        </p:txBody>
      </p:sp>
      <p:grpSp>
        <p:nvGrpSpPr>
          <p:cNvPr id="2" name="Group 1">
            <a:extLst>
              <a:ext uri="{FF2B5EF4-FFF2-40B4-BE49-F238E27FC236}">
                <a16:creationId xmlns:a16="http://schemas.microsoft.com/office/drawing/2014/main" id="{DBBC7293-0E14-449B-9D1E-D4B015C9763F}"/>
              </a:ext>
            </a:extLst>
          </p:cNvPr>
          <p:cNvGrpSpPr/>
          <p:nvPr/>
        </p:nvGrpSpPr>
        <p:grpSpPr>
          <a:xfrm>
            <a:off x="81973" y="2515793"/>
            <a:ext cx="11980718" cy="1625766"/>
            <a:chOff x="81973" y="2515793"/>
            <a:chExt cx="13603590" cy="1625766"/>
          </a:xfrm>
        </p:grpSpPr>
        <p:sp>
          <p:nvSpPr>
            <p:cNvPr id="4" name="TextBox 3">
              <a:extLst>
                <a:ext uri="{FF2B5EF4-FFF2-40B4-BE49-F238E27FC236}">
                  <a16:creationId xmlns:a16="http://schemas.microsoft.com/office/drawing/2014/main" id="{CFBB1F51-B174-4FA5-8FAA-062CED782435}"/>
                </a:ext>
              </a:extLst>
            </p:cNvPr>
            <p:cNvSpPr txBox="1"/>
            <p:nvPr/>
          </p:nvSpPr>
          <p:spPr>
            <a:xfrm>
              <a:off x="81973" y="2515793"/>
              <a:ext cx="13603590" cy="338554"/>
            </a:xfrm>
            <a:prstGeom prst="rect">
              <a:avLst/>
            </a:prstGeom>
            <a:noFill/>
          </p:spPr>
          <p:txBody>
            <a:bodyPr wrap="square" rtlCol="0">
              <a:spAutoFit/>
            </a:bodyPr>
            <a:lstStyle/>
            <a:p>
              <a:r>
                <a:rPr lang="en-GB" sz="1600"/>
                <a:t>A reaction A </a:t>
              </a:r>
              <a:r>
                <a:rPr lang="en-GB" sz="1600">
                  <a:sym typeface="Wingdings" panose="05000000000000000000" pitchFamily="2" charset="2"/>
                </a:rPr>
                <a:t> B is </a:t>
              </a:r>
              <a:r>
                <a:rPr lang="en-GB" sz="1600">
                  <a:solidFill>
                    <a:srgbClr val="FF0000"/>
                  </a:solidFill>
                  <a:sym typeface="Wingdings" panose="05000000000000000000" pitchFamily="2" charset="2"/>
                </a:rPr>
                <a:t>FIRST</a:t>
              </a:r>
              <a:r>
                <a:rPr lang="en-GB" sz="1600">
                  <a:sym typeface="Wingdings" panose="05000000000000000000" pitchFamily="2" charset="2"/>
                </a:rPr>
                <a:t> order in A. How much the rate of this reaction will change if the concentration of A was doubled? What is the unit of k?</a:t>
              </a:r>
              <a:endParaRPr lang="en-GB" sz="1600"/>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CAEB8683-1CF7-42A8-A063-40FDBF5BA8F8}"/>
                    </a:ext>
                  </a:extLst>
                </p:cNvPr>
                <p:cNvSpPr txBox="1"/>
                <p:nvPr/>
              </p:nvSpPr>
              <p:spPr>
                <a:xfrm>
                  <a:off x="544795" y="2885125"/>
                  <a:ext cx="11517634" cy="1256434"/>
                </a:xfrm>
                <a:prstGeom prst="rect">
                  <a:avLst/>
                </a:prstGeom>
                <a:noFill/>
              </p:spPr>
              <p:txBody>
                <a:bodyPr wrap="none" rtlCol="0">
                  <a:spAutoFit/>
                </a:bodyPr>
                <a:lstStyle/>
                <a:p>
                  <a:r>
                    <a:rPr lang="en-GB" sz="2000" dirty="0">
                      <a:cs typeface="Calibri" panose="020F0502020204030204" pitchFamily="34" charset="0"/>
                    </a:rPr>
                    <a:t>rate = </a:t>
                  </a:r>
                  <a:r>
                    <a:rPr lang="en-GB" sz="2000" b="1" dirty="0">
                      <a:cs typeface="Calibri" panose="020F0502020204030204" pitchFamily="34" charset="0"/>
                    </a:rPr>
                    <a:t>k</a:t>
                  </a:r>
                  <a:r>
                    <a:rPr lang="en-GB" sz="2000" dirty="0">
                      <a:cs typeface="Calibri" panose="020F0502020204030204" pitchFamily="34" charset="0"/>
                    </a:rPr>
                    <a:t> </a:t>
                  </a:r>
                  <a:r>
                    <a:rPr lang="en-GB" sz="2000" dirty="0">
                      <a:cs typeface="Calibri" panose="020F0502020204030204" pitchFamily="34" charset="0"/>
                      <a:sym typeface="Symbol" panose="05050102010706020507" pitchFamily="18" charset="2"/>
                    </a:rPr>
                    <a:t> [A]</a:t>
                  </a:r>
                  <a:r>
                    <a:rPr lang="en-GB" sz="2000" b="1" baseline="30000" dirty="0">
                      <a:solidFill>
                        <a:srgbClr val="FF0000"/>
                      </a:solidFill>
                      <a:cs typeface="Calibri" panose="020F0502020204030204" pitchFamily="34" charset="0"/>
                      <a:sym typeface="Symbol" panose="05050102010706020507" pitchFamily="18" charset="2"/>
                    </a:rPr>
                    <a:t>1</a:t>
                  </a:r>
                  <a:r>
                    <a:rPr lang="en-GB" sz="2000" dirty="0">
                      <a:cs typeface="Calibri" panose="020F0502020204030204" pitchFamily="34" charset="0"/>
                      <a:sym typeface="Symbol" panose="05050102010706020507" pitchFamily="18" charset="2"/>
                    </a:rPr>
                    <a:t>      a = 1; if we double [A],  rate = k  [2A]</a:t>
                  </a:r>
                  <a:r>
                    <a:rPr lang="en-GB" sz="2000" b="1" baseline="30000" dirty="0">
                      <a:solidFill>
                        <a:srgbClr val="FF0000"/>
                      </a:solidFill>
                      <a:cs typeface="Calibri" panose="020F0502020204030204" pitchFamily="34" charset="0"/>
                      <a:sym typeface="Symbol" panose="05050102010706020507" pitchFamily="18" charset="2"/>
                    </a:rPr>
                    <a:t>1 </a:t>
                  </a:r>
                  <a:r>
                    <a:rPr lang="en-GB" sz="2000" b="1" dirty="0">
                      <a:solidFill>
                        <a:srgbClr val="FF0000"/>
                      </a:solidFill>
                      <a:cs typeface="Calibri" panose="020F0502020204030204" pitchFamily="34" charset="0"/>
                      <a:sym typeface="Symbol" panose="05050102010706020507" pitchFamily="18" charset="2"/>
                    </a:rPr>
                    <a:t> </a:t>
                  </a:r>
                  <a:r>
                    <a:rPr lang="en-GB" sz="2000" dirty="0">
                      <a:cs typeface="Calibri" panose="020F0502020204030204" pitchFamily="34" charset="0"/>
                      <a:sym typeface="Symbol" panose="05050102010706020507" pitchFamily="18" charset="2"/>
                    </a:rPr>
                    <a:t>=&gt; rate will increase by factor of 2</a:t>
                  </a:r>
                </a:p>
                <a:p>
                  <a:endParaRPr lang="en-GB" sz="2000" b="0" i="0" dirty="0">
                    <a:solidFill>
                      <a:schemeClr val="tx1"/>
                    </a:solidFill>
                    <a:latin typeface="Cambria Math" panose="02040503050406030204" pitchFamily="18" charset="0"/>
                    <a:cs typeface="Calibri" panose="020F0502020204030204" pitchFamily="34" charset="0"/>
                    <a:sym typeface="Symbol" panose="05050102010706020507" pitchFamily="18" charset="2"/>
                  </a:endParaRPr>
                </a:p>
                <a:p>
                  <a:r>
                    <a:rPr lang="en-GB" sz="2000" dirty="0">
                      <a:solidFill>
                        <a:srgbClr val="00B050"/>
                      </a:solidFill>
                      <a:cs typeface="Calibri" panose="020F0502020204030204" pitchFamily="34" charset="0"/>
                      <a:sym typeface="Symbol" panose="05050102010706020507" pitchFamily="18" charset="2"/>
                    </a:rPr>
                    <a:t>unit of k: </a:t>
                  </a:r>
                  <a14:m>
                    <m:oMath xmlns:m="http://schemas.openxmlformats.org/officeDocument/2006/math">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k</m:t>
                      </m:r>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sSupPr>
                            <m:e>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A</m:t>
                              </m:r>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e>
                            <m:sup>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1</m:t>
                              </m:r>
                            </m:sup>
                          </m:sSup>
                        </m:den>
                      </m:f>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L</m:t>
                              </m:r>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s</m:t>
                              </m:r>
                            </m:den>
                          </m:f>
                        </m:num>
                        <m:den>
                          <m:f>
                            <m:fPr>
                              <m:type m:val="skw"/>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L</m:t>
                              </m:r>
                            </m:den>
                          </m:f>
                        </m:den>
                      </m:f>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sSup>
                        <m:sSupPr>
                          <m:ctrlPr>
                            <a:rPr lang="en-GB" sz="2000" b="1"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sSupPr>
                        <m:e>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𝐬</m:t>
                          </m:r>
                        </m:e>
                        <m:sup>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𝟏</m:t>
                          </m:r>
                        </m:sup>
                      </m:sSup>
                    </m:oMath>
                  </a14:m>
                  <a:r>
                    <a:rPr lang="en-GB" sz="2000" b="1" baseline="30000" dirty="0">
                      <a:solidFill>
                        <a:srgbClr val="00B050"/>
                      </a:solidFill>
                      <a:cs typeface="Calibri" panose="020F0502020204030204" pitchFamily="34" charset="0"/>
                    </a:rPr>
                    <a:t> </a:t>
                  </a:r>
                </a:p>
              </p:txBody>
            </p:sp>
          </mc:Choice>
          <mc:Fallback>
            <p:sp>
              <p:nvSpPr>
                <p:cNvPr id="17" name="TextBox 16">
                  <a:extLst>
                    <a:ext uri="{FF2B5EF4-FFF2-40B4-BE49-F238E27FC236}">
                      <a16:creationId xmlns:a16="http://schemas.microsoft.com/office/drawing/2014/main" id="{CAEB8683-1CF7-42A8-A063-40FDBF5BA8F8}"/>
                    </a:ext>
                  </a:extLst>
                </p:cNvPr>
                <p:cNvSpPr txBox="1">
                  <a:spLocks noRot="1" noChangeAspect="1" noMove="1" noResize="1" noEditPoints="1" noAdjustHandles="1" noChangeArrowheads="1" noChangeShapeType="1" noTextEdit="1"/>
                </p:cNvSpPr>
                <p:nvPr/>
              </p:nvSpPr>
              <p:spPr>
                <a:xfrm>
                  <a:off x="544795" y="2885125"/>
                  <a:ext cx="11517634" cy="1256434"/>
                </a:xfrm>
                <a:prstGeom prst="rect">
                  <a:avLst/>
                </a:prstGeom>
                <a:blipFill>
                  <a:blip r:embed="rId2"/>
                  <a:stretch>
                    <a:fillRect l="-601" t="-2913"/>
                  </a:stretch>
                </a:blipFill>
              </p:spPr>
              <p:txBody>
                <a:bodyPr/>
                <a:lstStyle/>
                <a:p>
                  <a:r>
                    <a:rPr lang="en-GB">
                      <a:noFill/>
                    </a:rPr>
                    <a:t> </a:t>
                  </a:r>
                </a:p>
              </p:txBody>
            </p:sp>
          </mc:Fallback>
        </mc:AlternateContent>
      </p:grpSp>
      <p:sp>
        <p:nvSpPr>
          <p:cNvPr id="18" name="TextBox 17">
            <a:extLst>
              <a:ext uri="{FF2B5EF4-FFF2-40B4-BE49-F238E27FC236}">
                <a16:creationId xmlns:a16="http://schemas.microsoft.com/office/drawing/2014/main" id="{2C5E10E6-74CD-4112-886B-EB5A77750E5D}"/>
              </a:ext>
            </a:extLst>
          </p:cNvPr>
          <p:cNvSpPr txBox="1"/>
          <p:nvPr/>
        </p:nvSpPr>
        <p:spPr>
          <a:xfrm>
            <a:off x="0" y="4304809"/>
            <a:ext cx="12368753" cy="338554"/>
          </a:xfrm>
          <a:prstGeom prst="rect">
            <a:avLst/>
          </a:prstGeom>
          <a:noFill/>
        </p:spPr>
        <p:txBody>
          <a:bodyPr wrap="square" rtlCol="0">
            <a:spAutoFit/>
          </a:bodyPr>
          <a:lstStyle/>
          <a:p>
            <a:r>
              <a:rPr lang="en-GB" sz="1600"/>
              <a:t>A reaction A </a:t>
            </a:r>
            <a:r>
              <a:rPr lang="en-GB" sz="1600">
                <a:sym typeface="Wingdings" panose="05000000000000000000" pitchFamily="2" charset="2"/>
              </a:rPr>
              <a:t> B is </a:t>
            </a:r>
            <a:r>
              <a:rPr lang="en-GB" sz="1600">
                <a:solidFill>
                  <a:srgbClr val="FF0000"/>
                </a:solidFill>
                <a:sym typeface="Wingdings" panose="05000000000000000000" pitchFamily="2" charset="2"/>
              </a:rPr>
              <a:t>SECOND</a:t>
            </a:r>
            <a:r>
              <a:rPr lang="en-GB" sz="1600">
                <a:sym typeface="Wingdings" panose="05000000000000000000" pitchFamily="2" charset="2"/>
              </a:rPr>
              <a:t> order in A. How much the rate of this reaction will change if the concentration of A was doubled? What is the unit of k?</a:t>
            </a:r>
            <a:endParaRPr lang="en-GB" sz="1600"/>
          </a:p>
        </p:txBody>
      </p:sp>
      <mc:AlternateContent xmlns:mc="http://schemas.openxmlformats.org/markup-compatibility/2006">
        <mc:Choice xmlns:a14="http://schemas.microsoft.com/office/drawing/2010/main" Requires="a14">
          <p:sp>
            <p:nvSpPr>
              <p:cNvPr id="19" name="TextBox 18">
                <a:extLst>
                  <a:ext uri="{FF2B5EF4-FFF2-40B4-BE49-F238E27FC236}">
                    <a16:creationId xmlns:a16="http://schemas.microsoft.com/office/drawing/2014/main" id="{302E6B2D-54C5-4331-86F7-92E2C32EA8C2}"/>
                  </a:ext>
                </a:extLst>
              </p:cNvPr>
              <p:cNvSpPr txBox="1"/>
              <p:nvPr/>
            </p:nvSpPr>
            <p:spPr>
              <a:xfrm>
                <a:off x="479647" y="4721139"/>
                <a:ext cx="10143611" cy="1151597"/>
              </a:xfrm>
              <a:prstGeom prst="rect">
                <a:avLst/>
              </a:prstGeom>
              <a:noFill/>
            </p:spPr>
            <p:txBody>
              <a:bodyPr wrap="none" rtlCol="0">
                <a:spAutoFit/>
              </a:bodyPr>
              <a:lstStyle/>
              <a:p>
                <a:r>
                  <a:rPr lang="en-GB" sz="2000" dirty="0">
                    <a:cs typeface="Calibri" panose="020F0502020204030204" pitchFamily="34" charset="0"/>
                  </a:rPr>
                  <a:t>rate = </a:t>
                </a:r>
                <a:r>
                  <a:rPr lang="en-GB" sz="2000" b="1" dirty="0">
                    <a:cs typeface="Calibri" panose="020F0502020204030204" pitchFamily="34" charset="0"/>
                  </a:rPr>
                  <a:t>k</a:t>
                </a:r>
                <a:r>
                  <a:rPr lang="en-GB" sz="2000" dirty="0">
                    <a:cs typeface="Calibri" panose="020F0502020204030204" pitchFamily="34" charset="0"/>
                  </a:rPr>
                  <a:t> </a:t>
                </a:r>
                <a:r>
                  <a:rPr lang="en-GB" sz="2000" dirty="0">
                    <a:cs typeface="Calibri" panose="020F0502020204030204" pitchFamily="34" charset="0"/>
                    <a:sym typeface="Symbol" panose="05050102010706020507" pitchFamily="18" charset="2"/>
                  </a:rPr>
                  <a:t> [A]</a:t>
                </a:r>
                <a:r>
                  <a:rPr lang="en-GB" sz="2000" b="1" baseline="30000" dirty="0">
                    <a:solidFill>
                      <a:srgbClr val="FF0000"/>
                    </a:solidFill>
                    <a:cs typeface="Calibri" panose="020F0502020204030204" pitchFamily="34" charset="0"/>
                    <a:sym typeface="Symbol" panose="05050102010706020507" pitchFamily="18" charset="2"/>
                  </a:rPr>
                  <a:t>2</a:t>
                </a:r>
                <a:r>
                  <a:rPr lang="en-GB" sz="2000" dirty="0">
                    <a:cs typeface="Calibri" panose="020F0502020204030204" pitchFamily="34" charset="0"/>
                    <a:sym typeface="Symbol" panose="05050102010706020507" pitchFamily="18" charset="2"/>
                  </a:rPr>
                  <a:t>      a = 2; if we double [A],  rate = k  [2A]</a:t>
                </a:r>
                <a:r>
                  <a:rPr lang="en-GB" sz="2000" b="1" baseline="30000" dirty="0">
                    <a:solidFill>
                      <a:srgbClr val="FF0000"/>
                    </a:solidFill>
                    <a:cs typeface="Calibri" panose="020F0502020204030204" pitchFamily="34" charset="0"/>
                    <a:sym typeface="Symbol" panose="05050102010706020507" pitchFamily="18" charset="2"/>
                  </a:rPr>
                  <a:t>2 </a:t>
                </a:r>
                <a:r>
                  <a:rPr lang="en-GB" sz="2000" b="1" dirty="0">
                    <a:solidFill>
                      <a:srgbClr val="FF0000"/>
                    </a:solidFill>
                    <a:cs typeface="Calibri" panose="020F0502020204030204" pitchFamily="34" charset="0"/>
                    <a:sym typeface="Symbol" panose="05050102010706020507" pitchFamily="18" charset="2"/>
                  </a:rPr>
                  <a:t> </a:t>
                </a:r>
                <a:r>
                  <a:rPr lang="en-GB" sz="2000" dirty="0">
                    <a:cs typeface="Calibri" panose="020F0502020204030204" pitchFamily="34" charset="0"/>
                    <a:sym typeface="Symbol" panose="05050102010706020507" pitchFamily="18" charset="2"/>
                  </a:rPr>
                  <a:t>=&gt; rate will increase by factor of 4</a:t>
                </a:r>
              </a:p>
              <a:p>
                <a14:m>
                  <m:oMath xmlns:m="http://schemas.openxmlformats.org/officeDocument/2006/math">
                    <m:r>
                      <m:rPr>
                        <m:nor/>
                      </m:rPr>
                      <a:rPr lang="en-GB" sz="2000" dirty="0" smtClean="0">
                        <a:solidFill>
                          <a:srgbClr val="00B050"/>
                        </a:solidFill>
                        <a:cs typeface="Calibri" panose="020F0502020204030204" pitchFamily="34" charset="0"/>
                        <a:sym typeface="Symbol" panose="05050102010706020507" pitchFamily="18" charset="2"/>
                      </a:rPr>
                      <m:t>unit</m:t>
                    </m:r>
                    <m:r>
                      <m:rPr>
                        <m:nor/>
                      </m:rPr>
                      <a:rPr lang="en-GB" sz="2000" dirty="0" smtClean="0">
                        <a:solidFill>
                          <a:srgbClr val="00B050"/>
                        </a:solidFill>
                        <a:cs typeface="Calibri" panose="020F0502020204030204" pitchFamily="34" charset="0"/>
                        <a:sym typeface="Symbol" panose="05050102010706020507" pitchFamily="18" charset="2"/>
                      </a:rPr>
                      <m:t> </m:t>
                    </m:r>
                    <m:r>
                      <m:rPr>
                        <m:nor/>
                      </m:rPr>
                      <a:rPr lang="en-GB" sz="2000" dirty="0" smtClean="0">
                        <a:solidFill>
                          <a:srgbClr val="00B050"/>
                        </a:solidFill>
                        <a:cs typeface="Calibri" panose="020F0502020204030204" pitchFamily="34" charset="0"/>
                        <a:sym typeface="Symbol" panose="05050102010706020507" pitchFamily="18" charset="2"/>
                      </a:rPr>
                      <m:t>of</m:t>
                    </m:r>
                    <m:r>
                      <m:rPr>
                        <m:nor/>
                      </m:rPr>
                      <a:rPr lang="en-GB" sz="2000" dirty="0" smtClean="0">
                        <a:solidFill>
                          <a:srgbClr val="00B050"/>
                        </a:solidFill>
                        <a:cs typeface="Calibri" panose="020F0502020204030204" pitchFamily="34" charset="0"/>
                        <a:sym typeface="Symbol" panose="05050102010706020507" pitchFamily="18" charset="2"/>
                      </a:rPr>
                      <m:t> </m:t>
                    </m:r>
                    <m:r>
                      <m:rPr>
                        <m:nor/>
                      </m:rPr>
                      <a:rPr lang="en-GB" sz="2000" dirty="0" smtClean="0">
                        <a:solidFill>
                          <a:srgbClr val="00B050"/>
                        </a:solidFill>
                        <a:cs typeface="Calibri" panose="020F0502020204030204" pitchFamily="34" charset="0"/>
                        <a:sym typeface="Symbol" panose="05050102010706020507" pitchFamily="18" charset="2"/>
                      </a:rPr>
                      <m:t>k</m:t>
                    </m:r>
                    <m:r>
                      <m:rPr>
                        <m:nor/>
                      </m:rPr>
                      <a:rPr lang="en-GB" sz="2000" dirty="0" smtClean="0">
                        <a:solidFill>
                          <a:srgbClr val="00B050"/>
                        </a:solidFill>
                        <a:cs typeface="Calibri" panose="020F0502020204030204" pitchFamily="34" charset="0"/>
                        <a:sym typeface="Symbol" panose="05050102010706020507" pitchFamily="18" charset="2"/>
                      </a:rPr>
                      <m:t>:</m:t>
                    </m:r>
                    <m:r>
                      <a:rPr lang="en-GB" sz="2000" b="0" i="0" dirty="0" smtClean="0">
                        <a:solidFill>
                          <a:srgbClr val="00B050"/>
                        </a:solidFill>
                        <a:latin typeface="Cambria Math" panose="02040503050406030204" pitchFamily="18" charset="0"/>
                        <a:cs typeface="Calibri" panose="020F0502020204030204" pitchFamily="34" charset="0"/>
                        <a:sym typeface="Symbol" panose="05050102010706020507" pitchFamily="18" charset="2"/>
                      </a:rPr>
                      <m:t>  </m:t>
                    </m:r>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k</m:t>
                    </m:r>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sSupPr>
                          <m:e>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A</m:t>
                            </m:r>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e>
                          <m:sup>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2</m:t>
                            </m:r>
                          </m:sup>
                        </m:sSup>
                      </m:den>
                    </m:f>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L</m:t>
                            </m:r>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s</m:t>
                            </m:r>
                          </m:den>
                        </m:f>
                      </m:num>
                      <m:den>
                        <m:f>
                          <m:fPr>
                            <m:type m:val="skw"/>
                            <m:ctrlPr>
                              <a:rPr lang="en-GB" sz="2000" b="0"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mol</m:t>
                            </m:r>
                            <m:r>
                              <a:rPr lang="en-GB" sz="2000" b="0" i="0" baseline="30000" smtClean="0">
                                <a:solidFill>
                                  <a:srgbClr val="00B050"/>
                                </a:solidFill>
                                <a:latin typeface="Cambria Math" panose="02040503050406030204" pitchFamily="18" charset="0"/>
                                <a:cs typeface="Calibri" panose="020F0502020204030204" pitchFamily="34" charset="0"/>
                                <a:sym typeface="Symbol" panose="05050102010706020507" pitchFamily="18" charset="2"/>
                              </a:rPr>
                              <m:t>2</m:t>
                            </m:r>
                          </m:num>
                          <m:den>
                            <m:r>
                              <m:rPr>
                                <m:sty m:val="p"/>
                              </m:rP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L</m:t>
                            </m:r>
                            <m:r>
                              <a:rPr lang="en-GB" sz="2000" b="0" i="0" baseline="30000" smtClean="0">
                                <a:solidFill>
                                  <a:srgbClr val="00B050"/>
                                </a:solidFill>
                                <a:latin typeface="Cambria Math" panose="02040503050406030204" pitchFamily="18" charset="0"/>
                                <a:cs typeface="Calibri" panose="020F0502020204030204" pitchFamily="34" charset="0"/>
                                <a:sym typeface="Symbol" panose="05050102010706020507" pitchFamily="18" charset="2"/>
                              </a:rPr>
                              <m:t>2</m:t>
                            </m:r>
                          </m:den>
                        </m:f>
                      </m:den>
                    </m:f>
                    <m:r>
                      <a:rPr lang="en-GB" sz="2000" b="0"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1"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𝐋</m:t>
                        </m:r>
                      </m:num>
                      <m:den>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𝐦𝐨𝐥</m:t>
                        </m:r>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𝐬</m:t>
                        </m:r>
                      </m:den>
                    </m:f>
                  </m:oMath>
                </a14:m>
                <a:r>
                  <a:rPr lang="en-GB" sz="2000" b="1" baseline="30000" dirty="0">
                    <a:solidFill>
                      <a:srgbClr val="00B050"/>
                    </a:solidFill>
                    <a:cs typeface="Calibri" panose="020F0502020204030204" pitchFamily="34" charset="0"/>
                  </a:rPr>
                  <a:t> </a:t>
                </a:r>
              </a:p>
              <a:p>
                <a:endParaRPr lang="en-GB" sz="2000" baseline="30000" dirty="0">
                  <a:solidFill>
                    <a:schemeClr val="tx1"/>
                  </a:solidFill>
                  <a:cs typeface="Calibri" panose="020F0502020204030204" pitchFamily="34" charset="0"/>
                </a:endParaRPr>
              </a:p>
            </p:txBody>
          </p:sp>
        </mc:Choice>
        <mc:Fallback>
          <p:sp>
            <p:nvSpPr>
              <p:cNvPr id="19" name="TextBox 18">
                <a:extLst>
                  <a:ext uri="{FF2B5EF4-FFF2-40B4-BE49-F238E27FC236}">
                    <a16:creationId xmlns:a16="http://schemas.microsoft.com/office/drawing/2014/main" id="{302E6B2D-54C5-4331-86F7-92E2C32EA8C2}"/>
                  </a:ext>
                </a:extLst>
              </p:cNvPr>
              <p:cNvSpPr txBox="1">
                <a:spLocks noRot="1" noChangeAspect="1" noMove="1" noResize="1" noEditPoints="1" noAdjustHandles="1" noChangeArrowheads="1" noChangeShapeType="1" noTextEdit="1"/>
              </p:cNvSpPr>
              <p:nvPr/>
            </p:nvSpPr>
            <p:spPr>
              <a:xfrm>
                <a:off x="479647" y="4721139"/>
                <a:ext cx="10143611" cy="1151597"/>
              </a:xfrm>
              <a:prstGeom prst="rect">
                <a:avLst/>
              </a:prstGeom>
              <a:blipFill>
                <a:blip r:embed="rId3"/>
                <a:stretch>
                  <a:fillRect l="-661" t="-3175"/>
                </a:stretch>
              </a:blipFill>
            </p:spPr>
            <p:txBody>
              <a:bodyPr/>
              <a:lstStyle/>
              <a:p>
                <a:r>
                  <a:rPr lang="en-GB">
                    <a:noFill/>
                  </a:rPr>
                  <a:t> </a:t>
                </a:r>
              </a:p>
            </p:txBody>
          </p:sp>
        </mc:Fallback>
      </mc:AlternateContent>
      <p:sp>
        <p:nvSpPr>
          <p:cNvPr id="6" name="Rectangle 5">
            <a:extLst>
              <a:ext uri="{FF2B5EF4-FFF2-40B4-BE49-F238E27FC236}">
                <a16:creationId xmlns:a16="http://schemas.microsoft.com/office/drawing/2014/main" id="{32F39CBB-FE1B-4D44-B2CC-51242D58E068}"/>
              </a:ext>
            </a:extLst>
          </p:cNvPr>
          <p:cNvSpPr/>
          <p:nvPr/>
        </p:nvSpPr>
        <p:spPr>
          <a:xfrm>
            <a:off x="0" y="2515793"/>
            <a:ext cx="12192000" cy="1625766"/>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46872C0-6E76-4ED6-A2A5-06C73FEC7E9B}"/>
              </a:ext>
            </a:extLst>
          </p:cNvPr>
          <p:cNvSpPr/>
          <p:nvPr/>
        </p:nvSpPr>
        <p:spPr>
          <a:xfrm>
            <a:off x="-23668" y="4299441"/>
            <a:ext cx="12192000" cy="1392463"/>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5806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F442-6D28-4535-9A32-38CF76E9DE63}"/>
              </a:ext>
            </a:extLst>
          </p:cNvPr>
          <p:cNvSpPr>
            <a:spLocks noGrp="1"/>
          </p:cNvSpPr>
          <p:nvPr>
            <p:ph type="title"/>
          </p:nvPr>
        </p:nvSpPr>
        <p:spPr>
          <a:xfrm>
            <a:off x="913774" y="1"/>
            <a:ext cx="10364451" cy="1040130"/>
          </a:xfrm>
        </p:spPr>
        <p:txBody>
          <a:bodyPr/>
          <a:lstStyle/>
          <a:p>
            <a:r>
              <a:rPr lang="en-GB" dirty="0"/>
              <a:t>Effect of concentration</a:t>
            </a:r>
          </a:p>
        </p:txBody>
      </p:sp>
      <p:grpSp>
        <p:nvGrpSpPr>
          <p:cNvPr id="7" name="Group 6">
            <a:extLst>
              <a:ext uri="{FF2B5EF4-FFF2-40B4-BE49-F238E27FC236}">
                <a16:creationId xmlns:a16="http://schemas.microsoft.com/office/drawing/2014/main" id="{31ED8E23-C7E8-43DC-8AD4-756F71F939F3}"/>
              </a:ext>
            </a:extLst>
          </p:cNvPr>
          <p:cNvGrpSpPr/>
          <p:nvPr/>
        </p:nvGrpSpPr>
        <p:grpSpPr>
          <a:xfrm>
            <a:off x="2603888" y="1099857"/>
            <a:ext cx="7785267" cy="4057650"/>
            <a:chOff x="2021673" y="882632"/>
            <a:chExt cx="7785267" cy="4057650"/>
          </a:xfrm>
        </p:grpSpPr>
        <p:pic>
          <p:nvPicPr>
            <p:cNvPr id="4" name="Picture 3">
              <a:extLst>
                <a:ext uri="{FF2B5EF4-FFF2-40B4-BE49-F238E27FC236}">
                  <a16:creationId xmlns:a16="http://schemas.microsoft.com/office/drawing/2014/main" id="{3C17C2A4-177F-4C29-9871-A40B50F64A67}"/>
                </a:ext>
              </a:extLst>
            </p:cNvPr>
            <p:cNvPicPr>
              <a:picLocks noChangeAspect="1"/>
            </p:cNvPicPr>
            <p:nvPr/>
          </p:nvPicPr>
          <p:blipFill rotWithShape="1">
            <a:blip r:embed="rId2"/>
            <a:srcRect l="21854" t="12212" r="2336" b="17520"/>
            <a:stretch/>
          </p:blipFill>
          <p:spPr>
            <a:xfrm>
              <a:off x="2021673" y="882632"/>
              <a:ext cx="7783830" cy="3815098"/>
            </a:xfrm>
            <a:prstGeom prst="rect">
              <a:avLst/>
            </a:prstGeom>
          </p:spPr>
        </p:pic>
        <p:pic>
          <p:nvPicPr>
            <p:cNvPr id="5" name="Picture 4">
              <a:extLst>
                <a:ext uri="{FF2B5EF4-FFF2-40B4-BE49-F238E27FC236}">
                  <a16:creationId xmlns:a16="http://schemas.microsoft.com/office/drawing/2014/main" id="{F00D17C0-7D51-4260-B6B9-A64DFCE43B27}"/>
                </a:ext>
              </a:extLst>
            </p:cNvPr>
            <p:cNvPicPr>
              <a:picLocks noChangeAspect="1"/>
            </p:cNvPicPr>
            <p:nvPr/>
          </p:nvPicPr>
          <p:blipFill rotWithShape="1">
            <a:blip r:embed="rId3"/>
            <a:srcRect t="80022"/>
            <a:stretch/>
          </p:blipFill>
          <p:spPr>
            <a:xfrm>
              <a:off x="2021673" y="3989070"/>
              <a:ext cx="7785267" cy="951212"/>
            </a:xfrm>
            <a:prstGeom prst="rect">
              <a:avLst/>
            </a:prstGeom>
          </p:spPr>
        </p:pic>
      </p:grpSp>
      <p:sp>
        <p:nvSpPr>
          <p:cNvPr id="8" name="TextBox 7">
            <a:extLst>
              <a:ext uri="{FF2B5EF4-FFF2-40B4-BE49-F238E27FC236}">
                <a16:creationId xmlns:a16="http://schemas.microsoft.com/office/drawing/2014/main" id="{09B0A293-FD82-4133-83FF-B39ABA0AD39B}"/>
              </a:ext>
            </a:extLst>
          </p:cNvPr>
          <p:cNvSpPr txBox="1"/>
          <p:nvPr/>
        </p:nvSpPr>
        <p:spPr>
          <a:xfrm>
            <a:off x="154867" y="2249766"/>
            <a:ext cx="2262351" cy="461665"/>
          </a:xfrm>
          <a:prstGeom prst="rect">
            <a:avLst/>
          </a:prstGeom>
          <a:noFill/>
        </p:spPr>
        <p:txBody>
          <a:bodyPr wrap="none" rtlCol="0">
            <a:spAutoFit/>
          </a:bodyPr>
          <a:lstStyle/>
          <a:p>
            <a:r>
              <a:rPr lang="en-GB" sz="2400" dirty="0">
                <a:solidFill>
                  <a:srgbClr val="0000FF"/>
                </a:solidFill>
              </a:rPr>
              <a:t>rate</a:t>
            </a:r>
            <a:r>
              <a:rPr lang="en-GB" sz="2400" dirty="0"/>
              <a:t> = k [</a:t>
            </a:r>
            <a:r>
              <a:rPr lang="en-GB" sz="2400" dirty="0">
                <a:solidFill>
                  <a:srgbClr val="FF0000"/>
                </a:solidFill>
              </a:rPr>
              <a:t>A</a:t>
            </a:r>
            <a:r>
              <a:rPr lang="en-GB" sz="2400" dirty="0"/>
              <a:t>]</a:t>
            </a:r>
            <a:r>
              <a:rPr lang="en-GB" sz="2400" baseline="30000" dirty="0"/>
              <a:t>0</a:t>
            </a:r>
            <a:r>
              <a:rPr lang="en-GB" sz="2400" dirty="0"/>
              <a:t> = k</a:t>
            </a:r>
          </a:p>
        </p:txBody>
      </p:sp>
      <p:sp>
        <p:nvSpPr>
          <p:cNvPr id="9" name="TextBox 8">
            <a:extLst>
              <a:ext uri="{FF2B5EF4-FFF2-40B4-BE49-F238E27FC236}">
                <a16:creationId xmlns:a16="http://schemas.microsoft.com/office/drawing/2014/main" id="{DF8AD80E-65FF-4502-BAE2-4E83278CC39D}"/>
              </a:ext>
            </a:extLst>
          </p:cNvPr>
          <p:cNvSpPr txBox="1"/>
          <p:nvPr/>
        </p:nvSpPr>
        <p:spPr>
          <a:xfrm>
            <a:off x="103946" y="2977882"/>
            <a:ext cx="2699970" cy="461665"/>
          </a:xfrm>
          <a:prstGeom prst="rect">
            <a:avLst/>
          </a:prstGeom>
          <a:noFill/>
        </p:spPr>
        <p:txBody>
          <a:bodyPr wrap="none" rtlCol="0">
            <a:spAutoFit/>
          </a:bodyPr>
          <a:lstStyle/>
          <a:p>
            <a:r>
              <a:rPr lang="en-GB" sz="2400" dirty="0">
                <a:solidFill>
                  <a:srgbClr val="0000FF"/>
                </a:solidFill>
              </a:rPr>
              <a:t>rate</a:t>
            </a:r>
            <a:r>
              <a:rPr lang="en-GB" sz="2400" dirty="0"/>
              <a:t> = k [</a:t>
            </a:r>
            <a:r>
              <a:rPr lang="en-GB" sz="2400" dirty="0">
                <a:solidFill>
                  <a:srgbClr val="FF0000"/>
                </a:solidFill>
              </a:rPr>
              <a:t>A</a:t>
            </a:r>
            <a:r>
              <a:rPr lang="en-GB" sz="2400" dirty="0"/>
              <a:t>]</a:t>
            </a:r>
            <a:r>
              <a:rPr lang="en-GB" sz="2400" baseline="30000" dirty="0"/>
              <a:t>1</a:t>
            </a:r>
            <a:r>
              <a:rPr lang="en-GB" sz="2400" dirty="0"/>
              <a:t> = k [</a:t>
            </a:r>
            <a:r>
              <a:rPr lang="en-GB" sz="2400" dirty="0">
                <a:solidFill>
                  <a:srgbClr val="FF0000"/>
                </a:solidFill>
              </a:rPr>
              <a:t>A</a:t>
            </a:r>
            <a:r>
              <a:rPr lang="en-GB" sz="2400" dirty="0"/>
              <a:t>]</a:t>
            </a:r>
          </a:p>
        </p:txBody>
      </p:sp>
      <p:sp>
        <p:nvSpPr>
          <p:cNvPr id="10" name="TextBox 9">
            <a:extLst>
              <a:ext uri="{FF2B5EF4-FFF2-40B4-BE49-F238E27FC236}">
                <a16:creationId xmlns:a16="http://schemas.microsoft.com/office/drawing/2014/main" id="{260AB875-DD8F-421C-AE53-E8A793A9FB38}"/>
              </a:ext>
            </a:extLst>
          </p:cNvPr>
          <p:cNvSpPr txBox="1"/>
          <p:nvPr/>
        </p:nvSpPr>
        <p:spPr>
          <a:xfrm>
            <a:off x="103946" y="3695451"/>
            <a:ext cx="1752596" cy="461665"/>
          </a:xfrm>
          <a:prstGeom prst="rect">
            <a:avLst/>
          </a:prstGeom>
          <a:noFill/>
        </p:spPr>
        <p:txBody>
          <a:bodyPr wrap="none" rtlCol="0">
            <a:spAutoFit/>
          </a:bodyPr>
          <a:lstStyle/>
          <a:p>
            <a:r>
              <a:rPr lang="en-GB" sz="2400" dirty="0">
                <a:solidFill>
                  <a:srgbClr val="0000FF"/>
                </a:solidFill>
              </a:rPr>
              <a:t>rate</a:t>
            </a:r>
            <a:r>
              <a:rPr lang="en-GB" sz="2400" dirty="0"/>
              <a:t> = k [</a:t>
            </a:r>
            <a:r>
              <a:rPr lang="en-GB" sz="2400" dirty="0">
                <a:solidFill>
                  <a:srgbClr val="FF0000"/>
                </a:solidFill>
              </a:rPr>
              <a:t>A</a:t>
            </a:r>
            <a:r>
              <a:rPr lang="en-GB" sz="2400" dirty="0"/>
              <a:t>]</a:t>
            </a:r>
            <a:r>
              <a:rPr lang="en-GB" sz="2400" baseline="30000" dirty="0"/>
              <a:t>2</a:t>
            </a:r>
            <a:endParaRPr lang="en-GB" sz="2400" dirty="0"/>
          </a:p>
        </p:txBody>
      </p:sp>
      <p:sp>
        <p:nvSpPr>
          <p:cNvPr id="11" name="TextBox 10">
            <a:extLst>
              <a:ext uri="{FF2B5EF4-FFF2-40B4-BE49-F238E27FC236}">
                <a16:creationId xmlns:a16="http://schemas.microsoft.com/office/drawing/2014/main" id="{103B1992-2F7D-4135-BD4B-354BE102BA62}"/>
              </a:ext>
            </a:extLst>
          </p:cNvPr>
          <p:cNvSpPr txBox="1"/>
          <p:nvPr/>
        </p:nvSpPr>
        <p:spPr>
          <a:xfrm>
            <a:off x="154867" y="4355723"/>
            <a:ext cx="2053960" cy="461665"/>
          </a:xfrm>
          <a:prstGeom prst="rect">
            <a:avLst/>
          </a:prstGeom>
          <a:noFill/>
        </p:spPr>
        <p:txBody>
          <a:bodyPr wrap="none" rtlCol="0">
            <a:spAutoFit/>
          </a:bodyPr>
          <a:lstStyle/>
          <a:p>
            <a:r>
              <a:rPr lang="en-GB" sz="2400" dirty="0">
                <a:solidFill>
                  <a:srgbClr val="0000FF"/>
                </a:solidFill>
              </a:rPr>
              <a:t>rate</a:t>
            </a:r>
            <a:r>
              <a:rPr lang="en-GB" sz="2400" dirty="0"/>
              <a:t> = k [</a:t>
            </a:r>
            <a:r>
              <a:rPr lang="en-GB" sz="2400" dirty="0">
                <a:solidFill>
                  <a:srgbClr val="FF0000"/>
                </a:solidFill>
              </a:rPr>
              <a:t>A</a:t>
            </a:r>
            <a:r>
              <a:rPr lang="en-GB" sz="2400" dirty="0"/>
              <a:t>]</a:t>
            </a:r>
            <a:r>
              <a:rPr lang="en-GB" sz="2400" baseline="30000" dirty="0"/>
              <a:t>1/2</a:t>
            </a:r>
            <a:r>
              <a:rPr lang="en-GB" sz="2400" dirty="0"/>
              <a:t> </a:t>
            </a:r>
            <a:endParaRPr lang="en-GB" sz="2400" baseline="30000" dirty="0"/>
          </a:p>
        </p:txBody>
      </p:sp>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6AD8876E-7F11-4100-B489-39E9D5C33645}"/>
                  </a:ext>
                </a:extLst>
              </p:cNvPr>
              <p:cNvSpPr txBox="1"/>
              <p:nvPr/>
            </p:nvSpPr>
            <p:spPr>
              <a:xfrm>
                <a:off x="10387718" y="3016514"/>
                <a:ext cx="736164" cy="470000"/>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sSup>
                        <m:sSupPr>
                          <m:ctrlPr>
                            <a:rPr lang="en-GB" sz="2400" b="1"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sSupPr>
                        <m:e>
                          <m:r>
                            <a:rPr lang="en-GB" sz="24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𝐬</m:t>
                          </m:r>
                        </m:e>
                        <m:sup>
                          <m:r>
                            <a:rPr lang="en-GB" sz="24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a:rPr lang="en-GB" sz="24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𝟏</m:t>
                          </m:r>
                        </m:sup>
                      </m:sSup>
                    </m:oMath>
                  </m:oMathPara>
                </a14:m>
                <a:endParaRPr lang="en-GB" sz="2400" dirty="0"/>
              </a:p>
            </p:txBody>
          </p:sp>
        </mc:Choice>
        <mc:Fallback>
          <p:sp>
            <p:nvSpPr>
              <p:cNvPr id="13" name="TextBox 12">
                <a:extLst>
                  <a:ext uri="{FF2B5EF4-FFF2-40B4-BE49-F238E27FC236}">
                    <a16:creationId xmlns:a16="http://schemas.microsoft.com/office/drawing/2014/main" id="{6AD8876E-7F11-4100-B489-39E9D5C33645}"/>
                  </a:ext>
                </a:extLst>
              </p:cNvPr>
              <p:cNvSpPr txBox="1">
                <a:spLocks noRot="1" noChangeAspect="1" noMove="1" noResize="1" noEditPoints="1" noAdjustHandles="1" noChangeArrowheads="1" noChangeShapeType="1" noTextEdit="1"/>
              </p:cNvSpPr>
              <p:nvPr/>
            </p:nvSpPr>
            <p:spPr>
              <a:xfrm>
                <a:off x="10387718" y="3016514"/>
                <a:ext cx="736164" cy="470000"/>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988E8C1B-1F1F-400E-B8B5-354216BDEF7B}"/>
                  </a:ext>
                </a:extLst>
              </p:cNvPr>
              <p:cNvSpPr txBox="1"/>
              <p:nvPr/>
            </p:nvSpPr>
            <p:spPr>
              <a:xfrm>
                <a:off x="10381644" y="3535417"/>
                <a:ext cx="1148263" cy="668516"/>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f>
                        <m:fPr>
                          <m:ctrlPr>
                            <a:rPr lang="en-GB" sz="2000" b="1"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𝐋</m:t>
                          </m:r>
                        </m:num>
                        <m:den>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𝐦𝐨𝐥</m:t>
                          </m:r>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𝐬</m:t>
                          </m:r>
                        </m:den>
                      </m:f>
                    </m:oMath>
                  </m:oMathPara>
                </a14:m>
                <a:endParaRPr lang="en-GB" sz="2000" dirty="0"/>
              </a:p>
            </p:txBody>
          </p:sp>
        </mc:Choice>
        <mc:Fallback>
          <p:sp>
            <p:nvSpPr>
              <p:cNvPr id="14" name="TextBox 13">
                <a:extLst>
                  <a:ext uri="{FF2B5EF4-FFF2-40B4-BE49-F238E27FC236}">
                    <a16:creationId xmlns:a16="http://schemas.microsoft.com/office/drawing/2014/main" id="{988E8C1B-1F1F-400E-B8B5-354216BDEF7B}"/>
                  </a:ext>
                </a:extLst>
              </p:cNvPr>
              <p:cNvSpPr txBox="1">
                <a:spLocks noRot="1" noChangeAspect="1" noMove="1" noResize="1" noEditPoints="1" noAdjustHandles="1" noChangeArrowheads="1" noChangeShapeType="1" noTextEdit="1"/>
              </p:cNvSpPr>
              <p:nvPr/>
            </p:nvSpPr>
            <p:spPr>
              <a:xfrm>
                <a:off x="10381644" y="3535417"/>
                <a:ext cx="1148263" cy="668516"/>
              </a:xfrm>
              <a:prstGeom prst="rect">
                <a:avLst/>
              </a:prstGeom>
              <a:blipFill>
                <a:blip r:embed="rId5"/>
                <a:stretch>
                  <a:fillRect/>
                </a:stretch>
              </a:blipFill>
            </p:spPr>
            <p:txBody>
              <a:bodyPr/>
              <a:lstStyle/>
              <a:p>
                <a:r>
                  <a:rPr lang="en-GB">
                    <a:noFill/>
                  </a:rPr>
                  <a:t> </a:t>
                </a:r>
              </a:p>
            </p:txBody>
          </p:sp>
        </mc:Fallback>
      </mc:AlternateContent>
      <p:sp>
        <p:nvSpPr>
          <p:cNvPr id="16" name="TextBox 15">
            <a:extLst>
              <a:ext uri="{FF2B5EF4-FFF2-40B4-BE49-F238E27FC236}">
                <a16:creationId xmlns:a16="http://schemas.microsoft.com/office/drawing/2014/main" id="{29039D2B-2330-4543-8EA2-65BA3B4B5C5C}"/>
              </a:ext>
            </a:extLst>
          </p:cNvPr>
          <p:cNvSpPr txBox="1"/>
          <p:nvPr/>
        </p:nvSpPr>
        <p:spPr>
          <a:xfrm>
            <a:off x="10409517" y="1479634"/>
            <a:ext cx="1296189" cy="461665"/>
          </a:xfrm>
          <a:prstGeom prst="rect">
            <a:avLst/>
          </a:prstGeom>
          <a:noFill/>
        </p:spPr>
        <p:txBody>
          <a:bodyPr wrap="none" rtlCol="0">
            <a:spAutoFit/>
          </a:bodyPr>
          <a:lstStyle/>
          <a:p>
            <a:r>
              <a:rPr lang="en-GB" sz="2400" b="1" dirty="0"/>
              <a:t>Unit of k</a:t>
            </a:r>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2B8478C7-AB79-413E-9658-2317A385E79D}"/>
                  </a:ext>
                </a:extLst>
              </p:cNvPr>
              <p:cNvSpPr txBox="1"/>
              <p:nvPr/>
            </p:nvSpPr>
            <p:spPr>
              <a:xfrm>
                <a:off x="10381643" y="2105446"/>
                <a:ext cx="827662" cy="676917"/>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f>
                        <m:fPr>
                          <m:ctrlPr>
                            <a:rPr lang="en-GB" sz="2000" b="1" i="1" smtClean="0">
                              <a:solidFill>
                                <a:srgbClr val="00B050"/>
                              </a:solidFill>
                              <a:latin typeface="Cambria Math" panose="02040503050406030204" pitchFamily="18" charset="0"/>
                              <a:cs typeface="Calibri" panose="020F0502020204030204" pitchFamily="34" charset="0"/>
                              <a:sym typeface="Symbol" panose="05050102010706020507" pitchFamily="18" charset="2"/>
                            </a:rPr>
                          </m:ctrlPr>
                        </m:fPr>
                        <m:num>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𝐦𝐨𝐥</m:t>
                          </m:r>
                        </m:num>
                        <m:den>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𝐋</m:t>
                          </m:r>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m:t>
                          </m:r>
                          <m:r>
                            <a:rPr lang="en-GB" sz="2000" b="1" i="0" smtClean="0">
                              <a:solidFill>
                                <a:srgbClr val="00B050"/>
                              </a:solidFill>
                              <a:latin typeface="Cambria Math" panose="02040503050406030204" pitchFamily="18" charset="0"/>
                              <a:cs typeface="Calibri" panose="020F0502020204030204" pitchFamily="34" charset="0"/>
                              <a:sym typeface="Symbol" panose="05050102010706020507" pitchFamily="18" charset="2"/>
                            </a:rPr>
                            <m:t>𝐬</m:t>
                          </m:r>
                        </m:den>
                      </m:f>
                    </m:oMath>
                  </m:oMathPara>
                </a14:m>
                <a:endParaRPr lang="en-GB" sz="2000" dirty="0"/>
              </a:p>
            </p:txBody>
          </p:sp>
        </mc:Choice>
        <mc:Fallback>
          <p:sp>
            <p:nvSpPr>
              <p:cNvPr id="17" name="TextBox 16">
                <a:extLst>
                  <a:ext uri="{FF2B5EF4-FFF2-40B4-BE49-F238E27FC236}">
                    <a16:creationId xmlns:a16="http://schemas.microsoft.com/office/drawing/2014/main" id="{2B8478C7-AB79-413E-9658-2317A385E79D}"/>
                  </a:ext>
                </a:extLst>
              </p:cNvPr>
              <p:cNvSpPr txBox="1">
                <a:spLocks noRot="1" noChangeAspect="1" noMove="1" noResize="1" noEditPoints="1" noAdjustHandles="1" noChangeArrowheads="1" noChangeShapeType="1" noTextEdit="1"/>
              </p:cNvSpPr>
              <p:nvPr/>
            </p:nvSpPr>
            <p:spPr>
              <a:xfrm>
                <a:off x="10381643" y="2105446"/>
                <a:ext cx="827662" cy="676917"/>
              </a:xfrm>
              <a:prstGeom prst="rect">
                <a:avLst/>
              </a:prstGeom>
              <a:blipFill>
                <a:blip r:embed="rId6"/>
                <a:stretch>
                  <a:fillRect/>
                </a:stretch>
              </a:blipFill>
            </p:spPr>
            <p:txBody>
              <a:bodyPr/>
              <a:lstStyle/>
              <a:p>
                <a:r>
                  <a:rPr lang="en-GB">
                    <a:noFill/>
                  </a:rPr>
                  <a:t> </a:t>
                </a:r>
              </a:p>
            </p:txBody>
          </p:sp>
        </mc:Fallback>
      </mc:AlternateContent>
      <p:sp>
        <p:nvSpPr>
          <p:cNvPr id="18" name="TextBox 17">
            <a:extLst>
              <a:ext uri="{FF2B5EF4-FFF2-40B4-BE49-F238E27FC236}">
                <a16:creationId xmlns:a16="http://schemas.microsoft.com/office/drawing/2014/main" id="{39A0EDB6-04DF-4683-886E-4BB37050A89C}"/>
              </a:ext>
            </a:extLst>
          </p:cNvPr>
          <p:cNvSpPr txBox="1"/>
          <p:nvPr/>
        </p:nvSpPr>
        <p:spPr>
          <a:xfrm>
            <a:off x="10251831" y="4465513"/>
            <a:ext cx="1940169" cy="461665"/>
          </a:xfrm>
          <a:prstGeom prst="rect">
            <a:avLst/>
          </a:prstGeom>
          <a:noFill/>
        </p:spPr>
        <p:txBody>
          <a:bodyPr wrap="square">
            <a:spAutoFit/>
          </a:bodyPr>
          <a:lstStyle/>
          <a:p>
            <a:r>
              <a:rPr lang="en-GB" sz="2400" b="1" dirty="0">
                <a:solidFill>
                  <a:srgbClr val="00B050"/>
                </a:solidFill>
              </a:rPr>
              <a:t>L</a:t>
            </a:r>
            <a:r>
              <a:rPr lang="en-GB" sz="2400" b="1" baseline="30000" dirty="0">
                <a:solidFill>
                  <a:srgbClr val="00B050"/>
                </a:solidFill>
              </a:rPr>
              <a:t>1/2</a:t>
            </a:r>
            <a:r>
              <a:rPr lang="en-GB" sz="2400" b="1" dirty="0">
                <a:solidFill>
                  <a:srgbClr val="00B050"/>
                </a:solidFill>
              </a:rPr>
              <a:t>mol</a:t>
            </a:r>
            <a:r>
              <a:rPr lang="en-GB" sz="2400" b="1" baseline="30000" dirty="0">
                <a:solidFill>
                  <a:srgbClr val="00B050"/>
                </a:solidFill>
              </a:rPr>
              <a:t>−1/2</a:t>
            </a:r>
            <a:r>
              <a:rPr lang="en-GB" sz="2400" b="1" dirty="0">
                <a:solidFill>
                  <a:srgbClr val="00B050"/>
                </a:solidFill>
              </a:rPr>
              <a:t>s</a:t>
            </a:r>
            <a:r>
              <a:rPr lang="en-GB" sz="2400" b="1" baseline="30000" dirty="0">
                <a:solidFill>
                  <a:srgbClr val="00B050"/>
                </a:solidFill>
              </a:rPr>
              <a:t>−1</a:t>
            </a:r>
          </a:p>
        </p:txBody>
      </p:sp>
    </p:spTree>
    <p:extLst>
      <p:ext uri="{BB962C8B-B14F-4D97-AF65-F5344CB8AC3E}">
        <p14:creationId xmlns:p14="http://schemas.microsoft.com/office/powerpoint/2010/main" val="184175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E5869-726B-4AD2-B944-F43C59F920A2}"/>
              </a:ext>
            </a:extLst>
          </p:cNvPr>
          <p:cNvSpPr>
            <a:spLocks noGrp="1"/>
          </p:cNvSpPr>
          <p:nvPr>
            <p:ph type="title"/>
          </p:nvPr>
        </p:nvSpPr>
        <p:spPr>
          <a:xfrm>
            <a:off x="913774" y="1"/>
            <a:ext cx="10364451" cy="1174044"/>
          </a:xfrm>
        </p:spPr>
        <p:txBody>
          <a:bodyPr/>
          <a:lstStyle/>
          <a:p>
            <a:r>
              <a:rPr lang="en-GB" dirty="0"/>
              <a:t>Integrated rate law</a:t>
            </a:r>
          </a:p>
        </p:txBody>
      </p:sp>
      <p:sp>
        <p:nvSpPr>
          <p:cNvPr id="4" name="TextBox 3">
            <a:extLst>
              <a:ext uri="{FF2B5EF4-FFF2-40B4-BE49-F238E27FC236}">
                <a16:creationId xmlns:a16="http://schemas.microsoft.com/office/drawing/2014/main" id="{B6E1DA8C-8BF0-4C15-A546-C0D9B4DE24E5}"/>
              </a:ext>
            </a:extLst>
          </p:cNvPr>
          <p:cNvSpPr txBox="1"/>
          <p:nvPr/>
        </p:nvSpPr>
        <p:spPr>
          <a:xfrm>
            <a:off x="913774" y="1286934"/>
            <a:ext cx="10509957" cy="3900876"/>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800" dirty="0">
                <a:solidFill>
                  <a:srgbClr val="0070C0"/>
                </a:solidFill>
              </a:rPr>
              <a:t>The </a:t>
            </a:r>
            <a:r>
              <a:rPr lang="en-GB" sz="2800" b="1" dirty="0">
                <a:solidFill>
                  <a:srgbClr val="0000FF"/>
                </a:solidFill>
              </a:rPr>
              <a:t>integrated rate law </a:t>
            </a:r>
            <a:r>
              <a:rPr lang="en-GB" sz="2800" dirty="0">
                <a:solidFill>
                  <a:srgbClr val="0070C0"/>
                </a:solidFill>
              </a:rPr>
              <a:t>in chemistry describes the concentration of a reactant as a function of time for a given reaction order </a:t>
            </a:r>
          </a:p>
          <a:p>
            <a:pPr marL="342900" indent="-342900">
              <a:lnSpc>
                <a:spcPct val="150000"/>
              </a:lnSpc>
              <a:buFont typeface="Arial" panose="020B0604020202020204" pitchFamily="34" charset="0"/>
              <a:buChar char="•"/>
            </a:pPr>
            <a:r>
              <a:rPr lang="en-GB" sz="2800" dirty="0">
                <a:solidFill>
                  <a:srgbClr val="0070C0"/>
                </a:solidFill>
              </a:rPr>
              <a:t>It is derived from the differential rate law (how the rate of reaction depends on reactant concentration) </a:t>
            </a:r>
          </a:p>
          <a:p>
            <a:pPr marL="342900" indent="-342900">
              <a:lnSpc>
                <a:spcPct val="150000"/>
              </a:lnSpc>
              <a:buFont typeface="Arial" panose="020B0604020202020204" pitchFamily="34" charset="0"/>
              <a:buChar char="•"/>
            </a:pPr>
            <a:r>
              <a:rPr lang="en-GB" sz="2800" dirty="0">
                <a:solidFill>
                  <a:srgbClr val="0070C0"/>
                </a:solidFill>
              </a:rPr>
              <a:t>The integrated rate law varies depending on the reaction order (e.g., zero-order, first-order, or second-order).</a:t>
            </a:r>
          </a:p>
        </p:txBody>
      </p:sp>
    </p:spTree>
    <p:extLst>
      <p:ext uri="{BB962C8B-B14F-4D97-AF65-F5344CB8AC3E}">
        <p14:creationId xmlns:p14="http://schemas.microsoft.com/office/powerpoint/2010/main" val="2295393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822C3-94D1-4639-BDD6-3AAD671DC48D}"/>
              </a:ext>
            </a:extLst>
          </p:cNvPr>
          <p:cNvSpPr>
            <a:spLocks noGrp="1"/>
          </p:cNvSpPr>
          <p:nvPr>
            <p:ph type="title"/>
          </p:nvPr>
        </p:nvSpPr>
        <p:spPr>
          <a:xfrm>
            <a:off x="913774" y="1"/>
            <a:ext cx="10364451" cy="1017270"/>
          </a:xfrm>
        </p:spPr>
        <p:txBody>
          <a:bodyPr>
            <a:normAutofit/>
          </a:bodyPr>
          <a:lstStyle/>
          <a:p>
            <a:r>
              <a:rPr lang="en-GB" dirty="0"/>
              <a:t>First order reaction</a:t>
            </a:r>
          </a:p>
        </p:txBody>
      </p:sp>
      <p:sp>
        <p:nvSpPr>
          <p:cNvPr id="3" name="TextBox 2">
            <a:extLst>
              <a:ext uri="{FF2B5EF4-FFF2-40B4-BE49-F238E27FC236}">
                <a16:creationId xmlns:a16="http://schemas.microsoft.com/office/drawing/2014/main" id="{590E09FB-EA1B-4C56-AC02-D8BB2E07E0E5}"/>
              </a:ext>
            </a:extLst>
          </p:cNvPr>
          <p:cNvSpPr txBox="1"/>
          <p:nvPr/>
        </p:nvSpPr>
        <p:spPr>
          <a:xfrm>
            <a:off x="-1" y="847938"/>
            <a:ext cx="12192000" cy="1785104"/>
          </a:xfrm>
          <a:prstGeom prst="rect">
            <a:avLst/>
          </a:prstGeom>
          <a:noFill/>
        </p:spPr>
        <p:txBody>
          <a:bodyPr wrap="square" rtlCol="0">
            <a:spAutoFit/>
          </a:bodyPr>
          <a:lstStyle/>
          <a:p>
            <a:pPr marL="342900" indent="-342900">
              <a:buFont typeface="Arial" panose="020B0604020202020204" pitchFamily="34" charset="0"/>
              <a:buChar char="•"/>
            </a:pPr>
            <a:r>
              <a:rPr lang="en-GB" sz="2200" dirty="0"/>
              <a:t>an expression for the concentration of a reactant A at a time t given that the initial molar concentration of A is [A]</a:t>
            </a:r>
            <a:r>
              <a:rPr lang="en-GB" sz="2200" baseline="-25000" dirty="0"/>
              <a:t>0</a:t>
            </a:r>
            <a:r>
              <a:rPr lang="en-GB" sz="2200" dirty="0"/>
              <a:t>.</a:t>
            </a:r>
          </a:p>
          <a:p>
            <a:pPr marL="342900" indent="-342900">
              <a:buFont typeface="Arial" panose="020B0604020202020204" pitchFamily="34" charset="0"/>
              <a:buChar char="•"/>
            </a:pPr>
            <a:r>
              <a:rPr lang="en-GB" sz="2200" dirty="0"/>
              <a:t>the rate law for the consumption of A as: -</a:t>
            </a:r>
            <a:r>
              <a:rPr lang="en-GB" sz="2200" i="1" dirty="0"/>
              <a:t>d</a:t>
            </a:r>
            <a:r>
              <a:rPr lang="en-GB" sz="2200" dirty="0"/>
              <a:t>[A]/</a:t>
            </a:r>
            <a:r>
              <a:rPr lang="en-GB" sz="2200" i="1" dirty="0"/>
              <a:t>d</a:t>
            </a:r>
            <a:r>
              <a:rPr lang="en-GB" sz="2200" dirty="0"/>
              <a:t>t = k[A]</a:t>
            </a:r>
          </a:p>
          <a:p>
            <a:pPr marL="342900" indent="-342900">
              <a:buFont typeface="Arial" panose="020B0604020202020204" pitchFamily="34" charset="0"/>
              <a:buChar char="•"/>
            </a:pPr>
            <a:r>
              <a:rPr lang="en-GB" sz="2200" dirty="0"/>
              <a:t>since the instantaneous rate is a derivative of concentration with respect to time, we can use the techniques of integral calculus to find the original function, the concentration [A] as a function of time. </a:t>
            </a:r>
          </a:p>
        </p:txBody>
      </p:sp>
      <p:sp>
        <p:nvSpPr>
          <p:cNvPr id="4" name="TextBox 3">
            <a:extLst>
              <a:ext uri="{FF2B5EF4-FFF2-40B4-BE49-F238E27FC236}">
                <a16:creationId xmlns:a16="http://schemas.microsoft.com/office/drawing/2014/main" id="{2F483473-75A0-42DC-B994-B7973AC4365B}"/>
              </a:ext>
            </a:extLst>
          </p:cNvPr>
          <p:cNvSpPr txBox="1"/>
          <p:nvPr/>
        </p:nvSpPr>
        <p:spPr>
          <a:xfrm>
            <a:off x="463417" y="2703357"/>
            <a:ext cx="8282197" cy="4154984"/>
          </a:xfrm>
          <a:prstGeom prst="rect">
            <a:avLst/>
          </a:prstGeom>
          <a:noFill/>
        </p:spPr>
        <p:txBody>
          <a:bodyPr wrap="square" rtlCol="0">
            <a:spAutoFit/>
          </a:bodyPr>
          <a:lstStyle/>
          <a:p>
            <a:pPr marL="342900" indent="-342900">
              <a:buFont typeface="Arial" panose="020B0604020202020204" pitchFamily="34" charset="0"/>
              <a:buChar char="•"/>
            </a:pPr>
            <a:r>
              <a:rPr lang="en-GB" sz="2200" dirty="0"/>
              <a:t>First we divide both sides by [A] and multiply through by –dt: </a:t>
            </a:r>
          </a:p>
          <a:p>
            <a:endParaRPr lang="en-GB" sz="2200" dirty="0"/>
          </a:p>
          <a:p>
            <a:pPr marL="342900" indent="-342900">
              <a:buFont typeface="Arial" panose="020B0604020202020204" pitchFamily="34" charset="0"/>
              <a:buChar char="•"/>
            </a:pPr>
            <a:r>
              <a:rPr lang="en-GB" sz="2200" dirty="0"/>
              <a:t>Now we integrate both sides between the limits, t = 0 (when [A] = [A]</a:t>
            </a:r>
            <a:r>
              <a:rPr lang="en-GB" sz="2200" baseline="-25000" dirty="0"/>
              <a:t>0</a:t>
            </a:r>
            <a:r>
              <a:rPr lang="en-GB" sz="2200" dirty="0"/>
              <a:t>) and the time of interest, t (when [A] = [A]</a:t>
            </a:r>
            <a:r>
              <a:rPr lang="en-GB" sz="2200" baseline="-25000" dirty="0"/>
              <a:t>t</a:t>
            </a:r>
            <a:r>
              <a:rPr lang="en-GB" sz="2200" dirty="0"/>
              <a:t>):</a:t>
            </a:r>
          </a:p>
          <a:p>
            <a:pPr/>
            <a:endParaRPr lang="en-GB" sz="2200" dirty="0"/>
          </a:p>
          <a:p>
            <a:pPr marL="342900" indent="-342900">
              <a:buFont typeface="Arial" panose="020B0604020202020204" pitchFamily="34" charset="0"/>
              <a:buChar char="•"/>
            </a:pPr>
            <a:r>
              <a:rPr lang="en-GB" sz="2200" dirty="0"/>
              <a:t>To evaluate the integral on the left, we use:</a:t>
            </a:r>
          </a:p>
          <a:p>
            <a:pPr/>
            <a:endParaRPr lang="en-GB" sz="2200" dirty="0"/>
          </a:p>
          <a:p>
            <a:r>
              <a:rPr lang="en-GB" sz="2200" dirty="0"/>
              <a:t>and obtain: </a:t>
            </a:r>
          </a:p>
          <a:p>
            <a:endParaRPr lang="en-GB" sz="2200" dirty="0"/>
          </a:p>
          <a:p>
            <a:pPr marL="342900" indent="-342900">
              <a:buFont typeface="Arial" panose="020B0604020202020204" pitchFamily="34" charset="0"/>
              <a:buChar char="•"/>
            </a:pPr>
            <a:r>
              <a:rPr lang="en-GB" sz="2200" dirty="0"/>
              <a:t>The integral over time is simply equal to t, so we conclude that</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When we take anti logarithms of both sides, we obtained:</a:t>
            </a: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7A252610-13D7-47D4-81DA-2176B0B9354B}"/>
                  </a:ext>
                </a:extLst>
              </p:cNvPr>
              <p:cNvSpPr txBox="1"/>
              <p:nvPr/>
            </p:nvSpPr>
            <p:spPr>
              <a:xfrm>
                <a:off x="7551437" y="2711072"/>
                <a:ext cx="2917369" cy="430887"/>
              </a:xfrm>
              <a:prstGeom prst="rect">
                <a:avLst/>
              </a:prstGeom>
              <a:noFill/>
            </p:spPr>
            <p:txBody>
              <a:bodyPr wrap="square" rtlCol="0">
                <a:spAutoFit/>
              </a:bodyPr>
              <a:lstStyle/>
              <a:p>
                <a14:m>
                  <m:oMathPara xmlns:m="http://schemas.openxmlformats.org/officeDocument/2006/math">
                    <m:oMathParaPr>
                      <m:jc m:val="centerGroup"/>
                    </m:oMathParaPr>
                    <m:oMath xmlns:m="http://schemas.openxmlformats.org/officeDocument/2006/math">
                      <m:r>
                        <m:rPr>
                          <m:nor/>
                        </m:rPr>
                        <a:rPr lang="en-GB" sz="2200" b="0" i="1" dirty="0" smtClean="0">
                          <a:solidFill>
                            <a:srgbClr val="00B0F0"/>
                          </a:solidFill>
                        </a:rPr>
                        <m:t>d</m:t>
                      </m:r>
                      <m:r>
                        <m:rPr>
                          <m:nor/>
                        </m:rPr>
                        <a:rPr lang="en-GB" sz="2200" i="1" dirty="0" smtClean="0">
                          <a:solidFill>
                            <a:srgbClr val="00B0F0"/>
                          </a:solidFill>
                        </a:rPr>
                        <m:t>[</m:t>
                      </m:r>
                      <m:r>
                        <m:rPr>
                          <m:nor/>
                        </m:rPr>
                        <a:rPr lang="en-GB" sz="2200" i="1" dirty="0" smtClean="0">
                          <a:solidFill>
                            <a:srgbClr val="00B0F0"/>
                          </a:solidFill>
                        </a:rPr>
                        <m:t>A</m:t>
                      </m:r>
                      <m:r>
                        <m:rPr>
                          <m:nor/>
                        </m:rPr>
                        <a:rPr lang="en-GB" sz="2200" i="1" dirty="0" smtClean="0">
                          <a:solidFill>
                            <a:srgbClr val="00B0F0"/>
                          </a:solidFill>
                        </a:rPr>
                        <m:t>]/[</m:t>
                      </m:r>
                      <m:r>
                        <m:rPr>
                          <m:nor/>
                        </m:rPr>
                        <a:rPr lang="en-GB" sz="2200" i="1" dirty="0" smtClean="0">
                          <a:solidFill>
                            <a:srgbClr val="00B0F0"/>
                          </a:solidFill>
                        </a:rPr>
                        <m:t>A</m:t>
                      </m:r>
                      <m:r>
                        <m:rPr>
                          <m:nor/>
                        </m:rPr>
                        <a:rPr lang="en-GB" sz="2200" i="1" dirty="0" smtClean="0">
                          <a:solidFill>
                            <a:srgbClr val="00B0F0"/>
                          </a:solidFill>
                        </a:rPr>
                        <m:t>] = -</m:t>
                      </m:r>
                      <m:r>
                        <m:rPr>
                          <m:nor/>
                        </m:rPr>
                        <a:rPr lang="en-GB" sz="2200" i="1" dirty="0" smtClean="0">
                          <a:solidFill>
                            <a:srgbClr val="00B0F0"/>
                          </a:solidFill>
                        </a:rPr>
                        <m:t>kdt</m:t>
                      </m:r>
                    </m:oMath>
                  </m:oMathPara>
                </a14:m>
                <a:endParaRPr lang="en-GB" sz="2200" i="1" dirty="0">
                  <a:solidFill>
                    <a:srgbClr val="00B0F0"/>
                  </a:solidFill>
                </a:endParaRPr>
              </a:p>
            </p:txBody>
          </p:sp>
        </mc:Choice>
        <mc:Fallback>
          <p:sp>
            <p:nvSpPr>
              <p:cNvPr id="5" name="TextBox 4">
                <a:extLst>
                  <a:ext uri="{FF2B5EF4-FFF2-40B4-BE49-F238E27FC236}">
                    <a16:creationId xmlns:a16="http://schemas.microsoft.com/office/drawing/2014/main" id="{7A252610-13D7-47D4-81DA-2176B0B9354B}"/>
                  </a:ext>
                </a:extLst>
              </p:cNvPr>
              <p:cNvSpPr txBox="1">
                <a:spLocks noRot="1" noChangeAspect="1" noMove="1" noResize="1" noEditPoints="1" noAdjustHandles="1" noChangeArrowheads="1" noChangeShapeType="1" noTextEdit="1"/>
              </p:cNvSpPr>
              <p:nvPr/>
            </p:nvSpPr>
            <p:spPr>
              <a:xfrm>
                <a:off x="7551437" y="2711072"/>
                <a:ext cx="2917369" cy="430887"/>
              </a:xfrm>
              <a:prstGeom prst="rect">
                <a:avLst/>
              </a:prstGeom>
              <a:blipFill>
                <a:blip r:embed="rId3"/>
                <a:stretch>
                  <a:fillRect b="-17143"/>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6B90C3E1-DBE8-4CB5-8B7F-990CE5E08037}"/>
                  </a:ext>
                </a:extLst>
              </p:cNvPr>
              <p:cNvSpPr txBox="1"/>
              <p:nvPr/>
            </p:nvSpPr>
            <p:spPr>
              <a:xfrm>
                <a:off x="8745614" y="3274640"/>
                <a:ext cx="3313762" cy="12516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ctrlPr>
                            <a:rPr lang="en-GB" sz="2200" i="1" smtClean="0">
                              <a:solidFill>
                                <a:srgbClr val="00B0F0"/>
                              </a:solidFill>
                              <a:latin typeface="Cambria Math" panose="02040503050406030204" pitchFamily="18" charset="0"/>
                            </a:rPr>
                          </m:ctrlPr>
                        </m:naryPr>
                        <m:sub>
                          <m:r>
                            <m:rPr>
                              <m:brk m:alnAt="23"/>
                            </m:rPr>
                            <a:rPr lang="en-GB" sz="2200" b="0" i="1" smtClean="0">
                              <a:solidFill>
                                <a:srgbClr val="00B0F0"/>
                              </a:solidFill>
                              <a:latin typeface="Cambria Math" panose="02040503050406030204" pitchFamily="18" charset="0"/>
                            </a:rPr>
                            <m:t>[</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sub>
                        <m:sup>
                          <m:r>
                            <a:rPr lang="en-GB" sz="2200" b="0" i="1" smtClean="0">
                              <a:solidFill>
                                <a:srgbClr val="00B0F0"/>
                              </a:solidFill>
                              <a:latin typeface="Cambria Math" panose="02040503050406030204" pitchFamily="18" charset="0"/>
                            </a:rPr>
                            <m:t>[</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sup>
                        <m:e>
                          <m:f>
                            <m:fPr>
                              <m:ctrlPr>
                                <a:rPr lang="en-GB" sz="2200" i="1" smtClean="0">
                                  <a:solidFill>
                                    <a:srgbClr val="00B0F0"/>
                                  </a:solidFill>
                                  <a:latin typeface="Cambria Math" panose="02040503050406030204" pitchFamily="18" charset="0"/>
                                </a:rPr>
                              </m:ctrlPr>
                            </m:fPr>
                            <m:num>
                              <m:r>
                                <a:rPr lang="en-GB" sz="2200" b="0" i="1" smtClean="0">
                                  <a:solidFill>
                                    <a:srgbClr val="00B0F0"/>
                                  </a:solidFill>
                                  <a:latin typeface="Cambria Math" panose="02040503050406030204" pitchFamily="18" charset="0"/>
                                </a:rPr>
                                <m:t>𝑑</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num>
                            <m:den>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den>
                          </m:f>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𝑘</m:t>
                          </m:r>
                          <m:nary>
                            <m:naryPr>
                              <m:ctrlPr>
                                <a:rPr lang="en-GB" sz="2200" b="0" i="1" smtClean="0">
                                  <a:solidFill>
                                    <a:srgbClr val="00B0F0"/>
                                  </a:solidFill>
                                  <a:latin typeface="Cambria Math" panose="02040503050406030204" pitchFamily="18" charset="0"/>
                                </a:rPr>
                              </m:ctrlPr>
                            </m:naryPr>
                            <m:sub>
                              <m:r>
                                <m:rPr>
                                  <m:brk m:alnAt="23"/>
                                </m:rPr>
                                <a:rPr lang="en-GB" sz="2200" b="0" i="1" smtClean="0">
                                  <a:solidFill>
                                    <a:srgbClr val="00B0F0"/>
                                  </a:solidFill>
                                  <a:latin typeface="Cambria Math" panose="02040503050406030204" pitchFamily="18" charset="0"/>
                                </a:rPr>
                                <m:t>0</m:t>
                              </m:r>
                            </m:sub>
                            <m:sup>
                              <m:r>
                                <a:rPr lang="en-GB" sz="2200" b="0" i="1" smtClean="0">
                                  <a:solidFill>
                                    <a:srgbClr val="00B0F0"/>
                                  </a:solidFill>
                                  <a:latin typeface="Cambria Math" panose="02040503050406030204" pitchFamily="18" charset="0"/>
                                </a:rPr>
                                <m:t>𝑡</m:t>
                              </m:r>
                            </m:sup>
                            <m:e>
                              <m:r>
                                <a:rPr lang="en-GB" sz="2200" b="0" i="1" smtClean="0">
                                  <a:solidFill>
                                    <a:srgbClr val="00B0F0"/>
                                  </a:solidFill>
                                  <a:latin typeface="Cambria Math" panose="02040503050406030204" pitchFamily="18" charset="0"/>
                                </a:rPr>
                                <m:t>𝑑𝑡</m:t>
                              </m:r>
                            </m:e>
                          </m:nary>
                        </m:e>
                      </m:nary>
                    </m:oMath>
                  </m:oMathPara>
                </a14:m>
                <a:endParaRPr lang="en-GB" sz="2200" dirty="0"/>
              </a:p>
              <a:p>
                <a:endParaRPr lang="en-GB" sz="2200" dirty="0"/>
              </a:p>
            </p:txBody>
          </p:sp>
        </mc:Choice>
        <mc:Fallback>
          <p:sp>
            <p:nvSpPr>
              <p:cNvPr id="6" name="TextBox 5">
                <a:extLst>
                  <a:ext uri="{FF2B5EF4-FFF2-40B4-BE49-F238E27FC236}">
                    <a16:creationId xmlns:a16="http://schemas.microsoft.com/office/drawing/2014/main" id="{6B90C3E1-DBE8-4CB5-8B7F-990CE5E08037}"/>
                  </a:ext>
                </a:extLst>
              </p:cNvPr>
              <p:cNvSpPr txBox="1">
                <a:spLocks noRot="1" noChangeAspect="1" noMove="1" noResize="1" noEditPoints="1" noAdjustHandles="1" noChangeArrowheads="1" noChangeShapeType="1" noTextEdit="1"/>
              </p:cNvSpPr>
              <p:nvPr/>
            </p:nvSpPr>
            <p:spPr>
              <a:xfrm>
                <a:off x="8745614" y="3274640"/>
                <a:ext cx="3313762" cy="1251625"/>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C1F13DFA-7FF4-4C1A-A98A-980F85D95B4C}"/>
                  </a:ext>
                </a:extLst>
              </p:cNvPr>
              <p:cNvSpPr txBox="1"/>
              <p:nvPr/>
            </p:nvSpPr>
            <p:spPr>
              <a:xfrm>
                <a:off x="6096000" y="4052058"/>
                <a:ext cx="3901590" cy="980397"/>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limLoc m:val="undOvr"/>
                          <m:subHide m:val="on"/>
                          <m:supHide m:val="on"/>
                          <m:ctrlPr>
                            <a:rPr lang="en-GB" sz="2200" i="1" smtClean="0">
                              <a:solidFill>
                                <a:srgbClr val="00B0F0"/>
                              </a:solidFill>
                              <a:latin typeface="Cambria Math" panose="02040503050406030204" pitchFamily="18" charset="0"/>
                            </a:rPr>
                          </m:ctrlPr>
                        </m:naryPr>
                        <m:sub/>
                        <m:sup/>
                        <m:e>
                          <m:f>
                            <m:fPr>
                              <m:ctrlPr>
                                <a:rPr lang="en-GB" sz="2200" i="1" smtClean="0">
                                  <a:solidFill>
                                    <a:srgbClr val="00B0F0"/>
                                  </a:solidFill>
                                  <a:latin typeface="Cambria Math" panose="02040503050406030204" pitchFamily="18" charset="0"/>
                                </a:rPr>
                              </m:ctrlPr>
                            </m:fPr>
                            <m:num>
                              <m:r>
                                <a:rPr lang="en-GB" sz="2200" b="0" i="1" smtClean="0">
                                  <a:solidFill>
                                    <a:srgbClr val="00B0F0"/>
                                  </a:solidFill>
                                  <a:latin typeface="Cambria Math" panose="02040503050406030204" pitchFamily="18" charset="0"/>
                                </a:rPr>
                                <m:t>𝑑𝑥</m:t>
                              </m:r>
                            </m:num>
                            <m:den>
                              <m:r>
                                <a:rPr lang="en-GB" sz="2200" b="0" i="1" smtClean="0">
                                  <a:solidFill>
                                    <a:srgbClr val="00B0F0"/>
                                  </a:solidFill>
                                  <a:latin typeface="Cambria Math" panose="02040503050406030204" pitchFamily="18" charset="0"/>
                                </a:rPr>
                                <m:t>𝑥</m:t>
                              </m:r>
                            </m:den>
                          </m:f>
                          <m:r>
                            <a:rPr lang="en-GB" sz="2200" b="0" i="1" smtClean="0">
                              <a:solidFill>
                                <a:srgbClr val="00B0F0"/>
                              </a:solidFill>
                              <a:latin typeface="Cambria Math" panose="02040503050406030204" pitchFamily="18" charset="0"/>
                            </a:rPr>
                            <m:t>=</m:t>
                          </m:r>
                          <m:func>
                            <m:funcPr>
                              <m:ctrlPr>
                                <a:rPr lang="en-GB" sz="2200" b="0" i="1" smtClean="0">
                                  <a:solidFill>
                                    <a:srgbClr val="00B0F0"/>
                                  </a:solidFill>
                                  <a:latin typeface="Cambria Math" panose="02040503050406030204" pitchFamily="18" charset="0"/>
                                </a:rPr>
                              </m:ctrlPr>
                            </m:funcPr>
                            <m:fName>
                              <m:r>
                                <m:rPr>
                                  <m:sty m:val="p"/>
                                </m:rPr>
                                <a:rPr lang="en-GB" sz="2200" b="0" i="0" smtClean="0">
                                  <a:solidFill>
                                    <a:srgbClr val="00B0F0"/>
                                  </a:solidFill>
                                  <a:latin typeface="Cambria Math" panose="02040503050406030204" pitchFamily="18" charset="0"/>
                                </a:rPr>
                                <m:t>ln</m:t>
                              </m:r>
                            </m:fName>
                            <m:e>
                              <m:r>
                                <a:rPr lang="en-GB" sz="2200" b="0" i="1" smtClean="0">
                                  <a:solidFill>
                                    <a:srgbClr val="00B0F0"/>
                                  </a:solidFill>
                                  <a:latin typeface="Cambria Math" panose="02040503050406030204" pitchFamily="18" charset="0"/>
                                </a:rPr>
                                <m:t>𝑥</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𝑐𝑜𝑛𝑠𝑡𝑎𝑛𝑡</m:t>
                              </m:r>
                            </m:e>
                          </m:func>
                        </m:e>
                      </m:nary>
                    </m:oMath>
                  </m:oMathPara>
                </a14:m>
                <a:endParaRPr lang="en-GB" sz="2200" dirty="0"/>
              </a:p>
            </p:txBody>
          </p:sp>
        </mc:Choice>
        <mc:Fallback>
          <p:sp>
            <p:nvSpPr>
              <p:cNvPr id="7" name="TextBox 6">
                <a:extLst>
                  <a:ext uri="{FF2B5EF4-FFF2-40B4-BE49-F238E27FC236}">
                    <a16:creationId xmlns:a16="http://schemas.microsoft.com/office/drawing/2014/main" id="{C1F13DFA-7FF4-4C1A-A98A-980F85D95B4C}"/>
                  </a:ext>
                </a:extLst>
              </p:cNvPr>
              <p:cNvSpPr txBox="1">
                <a:spLocks noRot="1" noChangeAspect="1" noMove="1" noResize="1" noEditPoints="1" noAdjustHandles="1" noChangeArrowheads="1" noChangeShapeType="1" noTextEdit="1"/>
              </p:cNvSpPr>
              <p:nvPr/>
            </p:nvSpPr>
            <p:spPr>
              <a:xfrm>
                <a:off x="6096000" y="4052058"/>
                <a:ext cx="3901590" cy="980397"/>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DA975697-C12A-47CF-B781-ED1F55EF526B}"/>
                  </a:ext>
                </a:extLst>
              </p:cNvPr>
              <p:cNvSpPr txBox="1"/>
              <p:nvPr/>
            </p:nvSpPr>
            <p:spPr>
              <a:xfrm>
                <a:off x="1843317" y="4748308"/>
                <a:ext cx="10348683" cy="91307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ctrlPr>
                            <a:rPr lang="en-GB" sz="2200" i="1" smtClean="0">
                              <a:solidFill>
                                <a:srgbClr val="00B0F0"/>
                              </a:solidFill>
                              <a:latin typeface="Cambria Math" panose="02040503050406030204" pitchFamily="18" charset="0"/>
                            </a:rPr>
                          </m:ctrlPr>
                        </m:naryPr>
                        <m:sub>
                          <m:r>
                            <m:rPr>
                              <m:brk m:alnAt="23"/>
                            </m:rPr>
                            <a:rPr lang="en-GB" sz="2200" b="0" i="1" smtClean="0">
                              <a:solidFill>
                                <a:srgbClr val="00B0F0"/>
                              </a:solidFill>
                              <a:latin typeface="Cambria Math" panose="02040503050406030204" pitchFamily="18" charset="0"/>
                            </a:rPr>
                            <m:t>[</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sub>
                        <m:sup>
                          <m:r>
                            <a:rPr lang="en-GB" sz="2200" b="0" i="1" smtClean="0">
                              <a:solidFill>
                                <a:srgbClr val="00B0F0"/>
                              </a:solidFill>
                              <a:latin typeface="Cambria Math" panose="02040503050406030204" pitchFamily="18" charset="0"/>
                            </a:rPr>
                            <m:t>[</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sup>
                        <m:e>
                          <m:f>
                            <m:fPr>
                              <m:ctrlPr>
                                <a:rPr lang="en-GB" sz="2200" i="1" smtClean="0">
                                  <a:solidFill>
                                    <a:srgbClr val="00B0F0"/>
                                  </a:solidFill>
                                  <a:latin typeface="Cambria Math" panose="02040503050406030204" pitchFamily="18" charset="0"/>
                                </a:rPr>
                              </m:ctrlPr>
                            </m:fPr>
                            <m:num>
                              <m:r>
                                <a:rPr lang="en-GB" sz="2200" b="0" i="1" smtClean="0">
                                  <a:solidFill>
                                    <a:srgbClr val="00B0F0"/>
                                  </a:solidFill>
                                  <a:latin typeface="Cambria Math" panose="02040503050406030204" pitchFamily="18" charset="0"/>
                                </a:rPr>
                                <m:t>𝑑</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num>
                            <m:den>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den>
                          </m:f>
                          <m:r>
                            <a:rPr lang="en-GB" sz="2200" b="0" i="1" smtClean="0">
                              <a:solidFill>
                                <a:srgbClr val="00B0F0"/>
                              </a:solidFill>
                              <a:latin typeface="Cambria Math" panose="02040503050406030204" pitchFamily="18" charset="0"/>
                            </a:rPr>
                            <m:t>=(</m:t>
                          </m:r>
                          <m:func>
                            <m:funcPr>
                              <m:ctrlPr>
                                <a:rPr lang="en-GB" sz="2200" b="0" i="1" smtClean="0">
                                  <a:solidFill>
                                    <a:srgbClr val="00B0F0"/>
                                  </a:solidFill>
                                  <a:latin typeface="Cambria Math" panose="02040503050406030204" pitchFamily="18" charset="0"/>
                                </a:rPr>
                              </m:ctrlPr>
                            </m:funcPr>
                            <m:fName>
                              <m:r>
                                <m:rPr>
                                  <m:sty m:val="p"/>
                                </m:rPr>
                                <a:rPr lang="en-GB" sz="2200" b="0" i="0" smtClean="0">
                                  <a:solidFill>
                                    <a:srgbClr val="00B0F0"/>
                                  </a:solidFill>
                                  <a:latin typeface="Cambria Math" panose="02040503050406030204" pitchFamily="18" charset="0"/>
                                </a:rPr>
                                <m:t>ln</m:t>
                              </m:r>
                            </m:fName>
                            <m:e>
                              <m:d>
                                <m:dPr>
                                  <m:begChr m:val="["/>
                                  <m:ctrlPr>
                                    <a:rPr lang="en-GB" sz="2200" b="0" i="1" smtClean="0">
                                      <a:solidFill>
                                        <a:srgbClr val="00B0F0"/>
                                      </a:solidFill>
                                      <a:latin typeface="Cambria Math" panose="02040503050406030204" pitchFamily="18" charset="0"/>
                                    </a:rPr>
                                  </m:ctrlPr>
                                </m:dPr>
                                <m:e>
                                  <m:r>
                                    <a:rPr lang="en-GB" sz="2200" b="0" i="1" smtClean="0">
                                      <a:solidFill>
                                        <a:srgbClr val="00B0F0"/>
                                      </a:solidFill>
                                      <a:latin typeface="Cambria Math" panose="02040503050406030204" pitchFamily="18" charset="0"/>
                                    </a:rPr>
                                    <m:t>𝐴</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𝑐𝑜𝑛𝑠𝑡𝑎𝑛𝑡</m:t>
                                  </m:r>
                                </m:e>
                              </m:d>
                            </m:e>
                          </m:func>
                          <m:r>
                            <a:rPr lang="en-GB" sz="2200" b="0" i="1" smtClean="0">
                              <a:solidFill>
                                <a:srgbClr val="00B0F0"/>
                              </a:solidFill>
                              <a:latin typeface="Cambria Math" panose="02040503050406030204" pitchFamily="18" charset="0"/>
                            </a:rPr>
                            <m:t>−(</m:t>
                          </m:r>
                          <m:r>
                            <m:rPr>
                              <m:sty m:val="p"/>
                            </m:rPr>
                            <a:rPr lang="en-GB" sz="2200" b="0" i="0" smtClean="0">
                              <a:solidFill>
                                <a:srgbClr val="00B0F0"/>
                              </a:solidFill>
                              <a:latin typeface="Cambria Math" panose="02040503050406030204" pitchFamily="18" charset="0"/>
                            </a:rPr>
                            <m:t>ln</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𝑐𝑜𝑛𝑠𝑡𝑎𝑛𝑡</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m:t>
                          </m:r>
                          <m:r>
                            <m:rPr>
                              <m:sty m:val="p"/>
                            </m:rPr>
                            <a:rPr lang="en-GB" sz="2200" b="0" i="0" smtClean="0">
                              <a:solidFill>
                                <a:srgbClr val="00B0F0"/>
                              </a:solidFill>
                              <a:latin typeface="Cambria Math" panose="02040503050406030204" pitchFamily="18" charset="0"/>
                            </a:rPr>
                            <m:t>ln</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r>
                            <a:rPr lang="en-GB" sz="2200" b="0" i="1" smtClean="0">
                              <a:solidFill>
                                <a:srgbClr val="00B0F0"/>
                              </a:solidFill>
                              <a:latin typeface="Cambria Math" panose="02040503050406030204" pitchFamily="18" charset="0"/>
                            </a:rPr>
                            <m:t>−</m:t>
                          </m:r>
                          <m:r>
                            <m:rPr>
                              <m:sty m:val="p"/>
                            </m:rPr>
                            <a:rPr lang="en-GB" sz="2200" b="0" i="0" smtClean="0">
                              <a:solidFill>
                                <a:srgbClr val="00B0F0"/>
                              </a:solidFill>
                              <a:latin typeface="Cambria Math" panose="02040503050406030204" pitchFamily="18" charset="0"/>
                            </a:rPr>
                            <m:t>ln</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𝑙𝑛</m:t>
                          </m:r>
                          <m:f>
                            <m:fPr>
                              <m:ctrlPr>
                                <a:rPr lang="en-GB" sz="2200" b="0" i="1" smtClean="0">
                                  <a:solidFill>
                                    <a:srgbClr val="00B0F0"/>
                                  </a:solidFill>
                                  <a:latin typeface="Cambria Math" panose="02040503050406030204" pitchFamily="18" charset="0"/>
                                </a:rPr>
                              </m:ctrlPr>
                            </m:fPr>
                            <m:num>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num>
                            <m:den>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den>
                          </m:f>
                          <m:r>
                            <a:rPr lang="en-GB" sz="2200" b="0" i="1" smtClean="0">
                              <a:solidFill>
                                <a:srgbClr val="00B0F0"/>
                              </a:solidFill>
                              <a:latin typeface="Cambria Math" panose="02040503050406030204" pitchFamily="18" charset="0"/>
                            </a:rPr>
                            <m:t> </m:t>
                          </m:r>
                        </m:e>
                      </m:nary>
                    </m:oMath>
                  </m:oMathPara>
                </a14:m>
                <a:endParaRPr lang="en-GB" sz="2200" dirty="0"/>
              </a:p>
            </p:txBody>
          </p:sp>
        </mc:Choice>
        <mc:Fallback>
          <p:sp>
            <p:nvSpPr>
              <p:cNvPr id="8" name="TextBox 7">
                <a:extLst>
                  <a:ext uri="{FF2B5EF4-FFF2-40B4-BE49-F238E27FC236}">
                    <a16:creationId xmlns:a16="http://schemas.microsoft.com/office/drawing/2014/main" id="{DA975697-C12A-47CF-B781-ED1F55EF526B}"/>
                  </a:ext>
                </a:extLst>
              </p:cNvPr>
              <p:cNvSpPr txBox="1">
                <a:spLocks noRot="1" noChangeAspect="1" noMove="1" noResize="1" noEditPoints="1" noAdjustHandles="1" noChangeArrowheads="1" noChangeShapeType="1" noTextEdit="1"/>
              </p:cNvSpPr>
              <p:nvPr/>
            </p:nvSpPr>
            <p:spPr>
              <a:xfrm>
                <a:off x="1843317" y="4748308"/>
                <a:ext cx="10348683" cy="913070"/>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9" name="TextBox 8">
                <a:extLst>
                  <a:ext uri="{FF2B5EF4-FFF2-40B4-BE49-F238E27FC236}">
                    <a16:creationId xmlns:a16="http://schemas.microsoft.com/office/drawing/2014/main" id="{843FA344-E0DB-49F7-BDAC-121B014C6706}"/>
                  </a:ext>
                </a:extLst>
              </p:cNvPr>
              <p:cNvSpPr txBox="1"/>
              <p:nvPr/>
            </p:nvSpPr>
            <p:spPr>
              <a:xfrm>
                <a:off x="7431314" y="5543245"/>
                <a:ext cx="2917369" cy="798617"/>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2200" b="0" i="1" smtClean="0">
                          <a:solidFill>
                            <a:srgbClr val="00B0F0"/>
                          </a:solidFill>
                          <a:latin typeface="Cambria Math" panose="02040503050406030204" pitchFamily="18" charset="0"/>
                        </a:rPr>
                        <m:t>𝑙𝑛</m:t>
                      </m:r>
                      <m:f>
                        <m:fPr>
                          <m:ctrlPr>
                            <a:rPr lang="en-GB" sz="2200" b="0" i="1" smtClean="0">
                              <a:solidFill>
                                <a:srgbClr val="00B0F0"/>
                              </a:solidFill>
                              <a:latin typeface="Cambria Math" panose="02040503050406030204" pitchFamily="18" charset="0"/>
                            </a:rPr>
                          </m:ctrlPr>
                        </m:fPr>
                        <m:num>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num>
                        <m:den>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den>
                      </m:f>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𝑘𝑡</m:t>
                      </m:r>
                    </m:oMath>
                  </m:oMathPara>
                </a14:m>
                <a:endParaRPr lang="en-GB" sz="2200" dirty="0">
                  <a:solidFill>
                    <a:srgbClr val="00B0F0"/>
                  </a:solidFill>
                </a:endParaRPr>
              </a:p>
            </p:txBody>
          </p:sp>
        </mc:Choice>
        <mc:Fallback>
          <p:sp>
            <p:nvSpPr>
              <p:cNvPr id="9" name="TextBox 8">
                <a:extLst>
                  <a:ext uri="{FF2B5EF4-FFF2-40B4-BE49-F238E27FC236}">
                    <a16:creationId xmlns:a16="http://schemas.microsoft.com/office/drawing/2014/main" id="{843FA344-E0DB-49F7-BDAC-121B014C6706}"/>
                  </a:ext>
                </a:extLst>
              </p:cNvPr>
              <p:cNvSpPr txBox="1">
                <a:spLocks noRot="1" noChangeAspect="1" noMove="1" noResize="1" noEditPoints="1" noAdjustHandles="1" noChangeArrowheads="1" noChangeShapeType="1" noTextEdit="1"/>
              </p:cNvSpPr>
              <p:nvPr/>
            </p:nvSpPr>
            <p:spPr>
              <a:xfrm>
                <a:off x="7431314" y="5543245"/>
                <a:ext cx="2917369" cy="798617"/>
              </a:xfrm>
              <a:prstGeom prst="rect">
                <a:avLst/>
              </a:prstGeom>
              <a:blipFill>
                <a:blip r:embed="rId7"/>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AD3E4B7E-0043-48AE-97BE-CEBCC417D8CC}"/>
                  </a:ext>
                </a:extLst>
              </p:cNvPr>
              <p:cNvSpPr txBox="1"/>
              <p:nvPr/>
            </p:nvSpPr>
            <p:spPr>
              <a:xfrm>
                <a:off x="5883548" y="6324806"/>
                <a:ext cx="6175828" cy="44409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200" b="1" i="1" smtClean="0">
                              <a:solidFill>
                                <a:srgbClr val="00B0F0"/>
                              </a:solidFill>
                              <a:latin typeface="Cambria Math" panose="02040503050406030204" pitchFamily="18" charset="0"/>
                            </a:rPr>
                          </m:ctrlPr>
                        </m:sSubPr>
                        <m:e>
                          <m:r>
                            <a:rPr lang="en-GB" sz="2200" b="1" i="1" smtClean="0">
                              <a:solidFill>
                                <a:srgbClr val="00B0F0"/>
                              </a:solidFill>
                              <a:latin typeface="Cambria Math" panose="02040503050406030204" pitchFamily="18" charset="0"/>
                            </a:rPr>
                            <m:t>[</m:t>
                          </m:r>
                          <m:r>
                            <a:rPr lang="en-GB" sz="2200" b="1" i="1" smtClean="0">
                              <a:solidFill>
                                <a:srgbClr val="00B0F0"/>
                              </a:solidFill>
                              <a:latin typeface="Cambria Math" panose="02040503050406030204" pitchFamily="18" charset="0"/>
                            </a:rPr>
                            <m:t>𝑨</m:t>
                          </m:r>
                          <m:r>
                            <a:rPr lang="en-GB" sz="2200" b="1" i="1" smtClean="0">
                              <a:solidFill>
                                <a:srgbClr val="00B0F0"/>
                              </a:solidFill>
                              <a:latin typeface="Cambria Math" panose="02040503050406030204" pitchFamily="18" charset="0"/>
                            </a:rPr>
                            <m:t>]</m:t>
                          </m:r>
                        </m:e>
                        <m:sub>
                          <m:r>
                            <a:rPr lang="en-GB" sz="2200" b="1" i="1" smtClean="0">
                              <a:solidFill>
                                <a:srgbClr val="00B0F0"/>
                              </a:solidFill>
                              <a:latin typeface="Cambria Math" panose="02040503050406030204" pitchFamily="18" charset="0"/>
                            </a:rPr>
                            <m:t>𝒕</m:t>
                          </m:r>
                        </m:sub>
                      </m:sSub>
                      <m:r>
                        <a:rPr lang="en-GB" sz="2200" b="1" i="1" smtClean="0">
                          <a:solidFill>
                            <a:srgbClr val="00B0F0"/>
                          </a:solidFill>
                          <a:latin typeface="Cambria Math" panose="02040503050406030204" pitchFamily="18" charset="0"/>
                        </a:rPr>
                        <m:t>=</m:t>
                      </m:r>
                      <m:sSub>
                        <m:sSubPr>
                          <m:ctrlPr>
                            <a:rPr lang="en-GB" sz="2200" b="1" i="1" smtClean="0">
                              <a:solidFill>
                                <a:srgbClr val="00B0F0"/>
                              </a:solidFill>
                              <a:latin typeface="Cambria Math" panose="02040503050406030204" pitchFamily="18" charset="0"/>
                            </a:rPr>
                          </m:ctrlPr>
                        </m:sSubPr>
                        <m:e>
                          <m:r>
                            <a:rPr lang="en-GB" sz="2200" b="1" i="1" smtClean="0">
                              <a:solidFill>
                                <a:srgbClr val="00B0F0"/>
                              </a:solidFill>
                              <a:latin typeface="Cambria Math" panose="02040503050406030204" pitchFamily="18" charset="0"/>
                            </a:rPr>
                            <m:t>[</m:t>
                          </m:r>
                          <m:r>
                            <a:rPr lang="en-GB" sz="2200" b="1" i="1" smtClean="0">
                              <a:solidFill>
                                <a:srgbClr val="00B0F0"/>
                              </a:solidFill>
                              <a:latin typeface="Cambria Math" panose="02040503050406030204" pitchFamily="18" charset="0"/>
                            </a:rPr>
                            <m:t>𝑨</m:t>
                          </m:r>
                          <m:r>
                            <a:rPr lang="en-GB" sz="2200" b="1" i="1" smtClean="0">
                              <a:solidFill>
                                <a:srgbClr val="00B0F0"/>
                              </a:solidFill>
                              <a:latin typeface="Cambria Math" panose="02040503050406030204" pitchFamily="18" charset="0"/>
                            </a:rPr>
                            <m:t>]</m:t>
                          </m:r>
                        </m:e>
                        <m:sub>
                          <m:r>
                            <a:rPr lang="en-GB" sz="2200" b="1" i="1" smtClean="0">
                              <a:solidFill>
                                <a:srgbClr val="00B0F0"/>
                              </a:solidFill>
                              <a:latin typeface="Cambria Math" panose="02040503050406030204" pitchFamily="18" charset="0"/>
                            </a:rPr>
                            <m:t>𝟎</m:t>
                          </m:r>
                        </m:sub>
                      </m:sSub>
                      <m:sSup>
                        <m:sSupPr>
                          <m:ctrlPr>
                            <a:rPr lang="en-GB" sz="2200" b="1" i="1" smtClean="0">
                              <a:solidFill>
                                <a:srgbClr val="00B0F0"/>
                              </a:solidFill>
                              <a:latin typeface="Cambria Math" panose="02040503050406030204" pitchFamily="18" charset="0"/>
                            </a:rPr>
                          </m:ctrlPr>
                        </m:sSupPr>
                        <m:e>
                          <m:r>
                            <a:rPr lang="en-GB" sz="2200" b="1" i="1" smtClean="0">
                              <a:solidFill>
                                <a:srgbClr val="00B0F0"/>
                              </a:solidFill>
                              <a:latin typeface="Cambria Math" panose="02040503050406030204" pitchFamily="18" charset="0"/>
                            </a:rPr>
                            <m:t>𝒆</m:t>
                          </m:r>
                        </m:e>
                        <m:sup>
                          <m:r>
                            <a:rPr lang="en-GB" sz="2200" b="1" i="1" smtClean="0">
                              <a:solidFill>
                                <a:srgbClr val="00B0F0"/>
                              </a:solidFill>
                              <a:latin typeface="Cambria Math" panose="02040503050406030204" pitchFamily="18" charset="0"/>
                            </a:rPr>
                            <m:t>−</m:t>
                          </m:r>
                          <m:r>
                            <a:rPr lang="en-GB" sz="2200" b="1" i="1" smtClean="0">
                              <a:solidFill>
                                <a:srgbClr val="00B0F0"/>
                              </a:solidFill>
                              <a:latin typeface="Cambria Math" panose="02040503050406030204" pitchFamily="18" charset="0"/>
                            </a:rPr>
                            <m:t>𝒌𝒕</m:t>
                          </m:r>
                        </m:sup>
                      </m:sSup>
                    </m:oMath>
                  </m:oMathPara>
                </a14:m>
                <a:endParaRPr lang="en-GB" sz="2200" b="1" dirty="0">
                  <a:solidFill>
                    <a:srgbClr val="00B0F0"/>
                  </a:solidFill>
                </a:endParaRPr>
              </a:p>
            </p:txBody>
          </p:sp>
        </mc:Choice>
        <mc:Fallback>
          <p:sp>
            <p:nvSpPr>
              <p:cNvPr id="11" name="TextBox 10">
                <a:extLst>
                  <a:ext uri="{FF2B5EF4-FFF2-40B4-BE49-F238E27FC236}">
                    <a16:creationId xmlns:a16="http://schemas.microsoft.com/office/drawing/2014/main" id="{AD3E4B7E-0043-48AE-97BE-CEBCC417D8CC}"/>
                  </a:ext>
                </a:extLst>
              </p:cNvPr>
              <p:cNvSpPr txBox="1">
                <a:spLocks noRot="1" noChangeAspect="1" noMove="1" noResize="1" noEditPoints="1" noAdjustHandles="1" noChangeArrowheads="1" noChangeShapeType="1" noTextEdit="1"/>
              </p:cNvSpPr>
              <p:nvPr/>
            </p:nvSpPr>
            <p:spPr>
              <a:xfrm>
                <a:off x="5883548" y="6324806"/>
                <a:ext cx="6175828" cy="444096"/>
              </a:xfrm>
              <a:prstGeom prst="rect">
                <a:avLst/>
              </a:prstGeom>
              <a:blipFill>
                <a:blip r:embed="rId8"/>
                <a:stretch>
                  <a:fillRect b="-18056"/>
                </a:stretch>
              </a:blipFill>
            </p:spPr>
            <p:txBody>
              <a:bodyPr/>
              <a:lstStyle/>
              <a:p>
                <a:r>
                  <a:rPr lang="en-GB">
                    <a:noFill/>
                  </a:rPr>
                  <a:t> </a:t>
                </a:r>
              </a:p>
            </p:txBody>
          </p:sp>
        </mc:Fallback>
      </mc:AlternateContent>
      <p:sp>
        <p:nvSpPr>
          <p:cNvPr id="12" name="Rectangle 11">
            <a:extLst>
              <a:ext uri="{FF2B5EF4-FFF2-40B4-BE49-F238E27FC236}">
                <a16:creationId xmlns:a16="http://schemas.microsoft.com/office/drawing/2014/main" id="{0059386F-B9D0-4EAC-8C3B-BC824B8E9123}"/>
              </a:ext>
            </a:extLst>
          </p:cNvPr>
          <p:cNvSpPr/>
          <p:nvPr/>
        </p:nvSpPr>
        <p:spPr>
          <a:xfrm>
            <a:off x="7968343" y="5543245"/>
            <a:ext cx="2130250" cy="1251625"/>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8053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lved The integrated rate laws for zero-, first-, and | Chegg.com">
            <a:extLst>
              <a:ext uri="{FF2B5EF4-FFF2-40B4-BE49-F238E27FC236}">
                <a16:creationId xmlns:a16="http://schemas.microsoft.com/office/drawing/2014/main" id="{BF42988E-D794-4CC6-A761-C545D73631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168" y="290286"/>
            <a:ext cx="10760609" cy="606276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D888AEE-EB8C-465D-90E7-B4434ED47CCA}"/>
              </a:ext>
            </a:extLst>
          </p:cNvPr>
          <p:cNvSpPr/>
          <p:nvPr/>
        </p:nvSpPr>
        <p:spPr>
          <a:xfrm>
            <a:off x="8098971" y="1494971"/>
            <a:ext cx="2699658" cy="580572"/>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3063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87CC51-7931-4C8B-BC08-A4F22FD13248}"/>
              </a:ext>
            </a:extLst>
          </p:cNvPr>
          <p:cNvPicPr>
            <a:picLocks noChangeAspect="1"/>
          </p:cNvPicPr>
          <p:nvPr/>
        </p:nvPicPr>
        <p:blipFill>
          <a:blip r:embed="rId3"/>
          <a:stretch>
            <a:fillRect/>
          </a:stretch>
        </p:blipFill>
        <p:spPr>
          <a:xfrm>
            <a:off x="771272" y="2480431"/>
            <a:ext cx="10999813" cy="4142335"/>
          </a:xfrm>
          <a:prstGeom prst="rect">
            <a:avLst/>
          </a:prstGeom>
        </p:spPr>
      </p:pic>
      <p:sp>
        <p:nvSpPr>
          <p:cNvPr id="9" name="TextBox 8">
            <a:extLst>
              <a:ext uri="{FF2B5EF4-FFF2-40B4-BE49-F238E27FC236}">
                <a16:creationId xmlns:a16="http://schemas.microsoft.com/office/drawing/2014/main" id="{0650AAFC-9490-4134-A30F-06A13B9D321D}"/>
              </a:ext>
            </a:extLst>
          </p:cNvPr>
          <p:cNvSpPr txBox="1"/>
          <p:nvPr/>
        </p:nvSpPr>
        <p:spPr>
          <a:xfrm>
            <a:off x="160294" y="1095436"/>
            <a:ext cx="11871412" cy="1384995"/>
          </a:xfrm>
          <a:prstGeom prst="rect">
            <a:avLst/>
          </a:prstGeom>
          <a:noFill/>
        </p:spPr>
        <p:txBody>
          <a:bodyPr wrap="square">
            <a:spAutoFit/>
          </a:bodyPr>
          <a:lstStyle/>
          <a:p>
            <a:r>
              <a:rPr lang="en-GB" sz="2800" dirty="0"/>
              <a:t>For a first order reaction, the plot of natural log of [A] versus time is a straight line with k = - slope of the line. Other graphs are curved for a first order reaction.</a:t>
            </a:r>
          </a:p>
          <a:p>
            <a:endParaRPr lang="en-GB" sz="2800" dirty="0"/>
          </a:p>
        </p:txBody>
      </p:sp>
      <p:sp>
        <p:nvSpPr>
          <p:cNvPr id="2" name="Title 1">
            <a:extLst>
              <a:ext uri="{FF2B5EF4-FFF2-40B4-BE49-F238E27FC236}">
                <a16:creationId xmlns:a16="http://schemas.microsoft.com/office/drawing/2014/main" id="{AF1B6326-85EC-4CEB-A270-E2B1FEA36341}"/>
              </a:ext>
            </a:extLst>
          </p:cNvPr>
          <p:cNvSpPr>
            <a:spLocks noGrp="1"/>
          </p:cNvSpPr>
          <p:nvPr>
            <p:ph type="title"/>
          </p:nvPr>
        </p:nvSpPr>
        <p:spPr>
          <a:xfrm>
            <a:off x="913774" y="1"/>
            <a:ext cx="10364451" cy="1200330"/>
          </a:xfrm>
        </p:spPr>
        <p:txBody>
          <a:bodyPr/>
          <a:lstStyle/>
          <a:p>
            <a:r>
              <a:rPr lang="en-GB" dirty="0"/>
              <a:t>First order reaction</a:t>
            </a:r>
          </a:p>
        </p:txBody>
      </p:sp>
    </p:spTree>
    <p:extLst>
      <p:ext uri="{BB962C8B-B14F-4D97-AF65-F5344CB8AC3E}">
        <p14:creationId xmlns:p14="http://schemas.microsoft.com/office/powerpoint/2010/main" val="807017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Graphs of concentration versus time, log concentration versus time and reciprocal of concentration versus time for a second order reaction.">
            <a:extLst>
              <a:ext uri="{FF2B5EF4-FFF2-40B4-BE49-F238E27FC236}">
                <a16:creationId xmlns:a16="http://schemas.microsoft.com/office/drawing/2014/main" id="{D30F504A-C39E-482D-9487-8D64BA6427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024" y="2601460"/>
            <a:ext cx="10661952" cy="399823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8B025A5-0229-47BD-A8F7-ECD3349771ED}"/>
              </a:ext>
            </a:extLst>
          </p:cNvPr>
          <p:cNvSpPr txBox="1"/>
          <p:nvPr/>
        </p:nvSpPr>
        <p:spPr>
          <a:xfrm>
            <a:off x="364059" y="1303318"/>
            <a:ext cx="11463882" cy="954107"/>
          </a:xfrm>
          <a:prstGeom prst="rect">
            <a:avLst/>
          </a:prstGeom>
          <a:noFill/>
        </p:spPr>
        <p:txBody>
          <a:bodyPr wrap="square">
            <a:spAutoFit/>
          </a:bodyPr>
          <a:lstStyle/>
          <a:p>
            <a:r>
              <a:rPr lang="en-GB" sz="2800" dirty="0"/>
              <a:t>For a second order reaction, the plot of 1/[A] versus time is a straight line with k = slope of the line. Other graphs are curved for a second order reaction.</a:t>
            </a:r>
          </a:p>
        </p:txBody>
      </p:sp>
      <p:sp>
        <p:nvSpPr>
          <p:cNvPr id="2" name="Title 1">
            <a:extLst>
              <a:ext uri="{FF2B5EF4-FFF2-40B4-BE49-F238E27FC236}">
                <a16:creationId xmlns:a16="http://schemas.microsoft.com/office/drawing/2014/main" id="{5376F6D7-05B7-4408-A52E-2D7593E35352}"/>
              </a:ext>
            </a:extLst>
          </p:cNvPr>
          <p:cNvSpPr>
            <a:spLocks noGrp="1"/>
          </p:cNvSpPr>
          <p:nvPr>
            <p:ph type="title"/>
          </p:nvPr>
        </p:nvSpPr>
        <p:spPr>
          <a:xfrm>
            <a:off x="913774" y="0"/>
            <a:ext cx="10364451" cy="1596177"/>
          </a:xfrm>
        </p:spPr>
        <p:txBody>
          <a:bodyPr/>
          <a:lstStyle/>
          <a:p>
            <a:r>
              <a:rPr lang="en-GB" dirty="0"/>
              <a:t>Second order </a:t>
            </a:r>
            <a:r>
              <a:rPr lang="en-GB" dirty="0" err="1"/>
              <a:t>reACTION</a:t>
            </a:r>
            <a:endParaRPr lang="en-GB" dirty="0"/>
          </a:p>
        </p:txBody>
      </p:sp>
    </p:spTree>
    <p:extLst>
      <p:ext uri="{BB962C8B-B14F-4D97-AF65-F5344CB8AC3E}">
        <p14:creationId xmlns:p14="http://schemas.microsoft.com/office/powerpoint/2010/main" val="3537564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CB7E16-1075-4D33-BA28-0B9EFF698AF2}"/>
              </a:ext>
            </a:extLst>
          </p:cNvPr>
          <p:cNvPicPr>
            <a:picLocks noChangeAspect="1"/>
          </p:cNvPicPr>
          <p:nvPr/>
        </p:nvPicPr>
        <p:blipFill>
          <a:blip r:embed="rId3"/>
          <a:stretch>
            <a:fillRect/>
          </a:stretch>
        </p:blipFill>
        <p:spPr>
          <a:xfrm>
            <a:off x="397850" y="2144889"/>
            <a:ext cx="11396299" cy="4058956"/>
          </a:xfrm>
          <a:prstGeom prst="rect">
            <a:avLst/>
          </a:prstGeom>
        </p:spPr>
      </p:pic>
      <p:sp>
        <p:nvSpPr>
          <p:cNvPr id="7" name="TextBox 6">
            <a:extLst>
              <a:ext uri="{FF2B5EF4-FFF2-40B4-BE49-F238E27FC236}">
                <a16:creationId xmlns:a16="http://schemas.microsoft.com/office/drawing/2014/main" id="{226F62C2-9AB6-4FC5-958C-97DBAEC6AA43}"/>
              </a:ext>
            </a:extLst>
          </p:cNvPr>
          <p:cNvSpPr txBox="1"/>
          <p:nvPr/>
        </p:nvSpPr>
        <p:spPr>
          <a:xfrm>
            <a:off x="718796" y="1072445"/>
            <a:ext cx="10754405" cy="1384995"/>
          </a:xfrm>
          <a:prstGeom prst="rect">
            <a:avLst/>
          </a:prstGeom>
          <a:noFill/>
        </p:spPr>
        <p:txBody>
          <a:bodyPr wrap="square">
            <a:spAutoFit/>
          </a:bodyPr>
          <a:lstStyle/>
          <a:p>
            <a:r>
              <a:rPr lang="en-GB" sz="2800" dirty="0"/>
              <a:t>For a zero order reaction, the plot of [A] versus time is a straight line with k = - slope of the line. Other graphs are curved for a zero order reaction.</a:t>
            </a:r>
          </a:p>
          <a:p>
            <a:endParaRPr lang="en-GB" sz="2800" dirty="0"/>
          </a:p>
        </p:txBody>
      </p:sp>
      <p:sp>
        <p:nvSpPr>
          <p:cNvPr id="2" name="Title 1">
            <a:extLst>
              <a:ext uri="{FF2B5EF4-FFF2-40B4-BE49-F238E27FC236}">
                <a16:creationId xmlns:a16="http://schemas.microsoft.com/office/drawing/2014/main" id="{E689FECB-9919-481C-9A77-29A75C7CBD0F}"/>
              </a:ext>
            </a:extLst>
          </p:cNvPr>
          <p:cNvSpPr>
            <a:spLocks noGrp="1"/>
          </p:cNvSpPr>
          <p:nvPr>
            <p:ph type="title"/>
          </p:nvPr>
        </p:nvSpPr>
        <p:spPr>
          <a:xfrm>
            <a:off x="913774" y="1"/>
            <a:ext cx="10364451" cy="1072444"/>
          </a:xfrm>
        </p:spPr>
        <p:txBody>
          <a:bodyPr/>
          <a:lstStyle/>
          <a:p>
            <a:r>
              <a:rPr lang="en-GB" dirty="0"/>
              <a:t>Zero order reaction</a:t>
            </a:r>
          </a:p>
        </p:txBody>
      </p:sp>
    </p:spTree>
    <p:extLst>
      <p:ext uri="{BB962C8B-B14F-4D97-AF65-F5344CB8AC3E}">
        <p14:creationId xmlns:p14="http://schemas.microsoft.com/office/powerpoint/2010/main" val="4211287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A1C36-F75C-4D68-8D7A-E0B7BBACE7E1}"/>
              </a:ext>
            </a:extLst>
          </p:cNvPr>
          <p:cNvSpPr>
            <a:spLocks noGrp="1"/>
          </p:cNvSpPr>
          <p:nvPr>
            <p:ph type="title"/>
          </p:nvPr>
        </p:nvSpPr>
        <p:spPr>
          <a:xfrm>
            <a:off x="913774" y="0"/>
            <a:ext cx="10364451" cy="1161143"/>
          </a:xfrm>
        </p:spPr>
        <p:txBody>
          <a:bodyPr/>
          <a:lstStyle/>
          <a:p>
            <a:r>
              <a:rPr lang="en-GB" dirty="0"/>
              <a:t>IMORTANCE OF INTEGRATED RATE LAWS</a:t>
            </a:r>
          </a:p>
        </p:txBody>
      </p:sp>
      <p:sp>
        <p:nvSpPr>
          <p:cNvPr id="4" name="TextBox 3">
            <a:extLst>
              <a:ext uri="{FF2B5EF4-FFF2-40B4-BE49-F238E27FC236}">
                <a16:creationId xmlns:a16="http://schemas.microsoft.com/office/drawing/2014/main" id="{D8C0D0EE-D365-4D38-B00F-75B77A46E31D}"/>
              </a:ext>
            </a:extLst>
          </p:cNvPr>
          <p:cNvSpPr txBox="1"/>
          <p:nvPr/>
        </p:nvSpPr>
        <p:spPr>
          <a:xfrm>
            <a:off x="239485" y="990883"/>
            <a:ext cx="11713029" cy="482920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600" dirty="0"/>
              <a:t>Allow prediction of reactant/product concentration changes over time. </a:t>
            </a:r>
          </a:p>
          <a:p>
            <a:pPr marL="285750" indent="-285750">
              <a:lnSpc>
                <a:spcPct val="150000"/>
              </a:lnSpc>
              <a:buFont typeface="Arial" panose="020B0604020202020204" pitchFamily="34" charset="0"/>
              <a:buChar char="•"/>
            </a:pPr>
            <a:r>
              <a:rPr lang="en-GB" sz="2600" dirty="0"/>
              <a:t>Help find reaction order that is crucial for controlling and optimising reactions.</a:t>
            </a:r>
          </a:p>
          <a:p>
            <a:pPr marL="285750" indent="-285750">
              <a:lnSpc>
                <a:spcPct val="150000"/>
              </a:lnSpc>
              <a:buFont typeface="Arial" panose="020B0604020202020204" pitchFamily="34" charset="0"/>
              <a:buChar char="•"/>
            </a:pPr>
            <a:r>
              <a:rPr lang="en-GB" sz="2600" dirty="0"/>
              <a:t>Allow calculating rate constant (k) (determines how fast a reaction occurs, essential for industrial and environmental applications).</a:t>
            </a:r>
          </a:p>
          <a:p>
            <a:pPr marL="285750" indent="-285750">
              <a:lnSpc>
                <a:spcPct val="150000"/>
              </a:lnSpc>
              <a:buFont typeface="Arial" panose="020B0604020202020204" pitchFamily="34" charset="0"/>
              <a:buChar char="•"/>
            </a:pPr>
            <a:r>
              <a:rPr lang="en-GB" sz="2600" dirty="0"/>
              <a:t>Key for calculating half-life in first-order reactions.</a:t>
            </a:r>
          </a:p>
          <a:p>
            <a:pPr marL="285750" indent="-285750">
              <a:lnSpc>
                <a:spcPct val="150000"/>
              </a:lnSpc>
              <a:buFont typeface="Arial" panose="020B0604020202020204" pitchFamily="34" charset="0"/>
              <a:buChar char="•"/>
            </a:pPr>
            <a:r>
              <a:rPr lang="en-GB" sz="2600" dirty="0"/>
              <a:t>Provide insights into reaction mechanisms by studying concentration changes.</a:t>
            </a:r>
          </a:p>
          <a:p>
            <a:pPr marL="285750" indent="-285750">
              <a:lnSpc>
                <a:spcPct val="150000"/>
              </a:lnSpc>
              <a:buFont typeface="Arial" panose="020B0604020202020204" pitchFamily="34" charset="0"/>
              <a:buChar char="•"/>
            </a:pPr>
            <a:r>
              <a:rPr lang="en-GB" sz="2600" dirty="0"/>
              <a:t>Useful for efficient control of reaction processes in industrial and lab settings.</a:t>
            </a:r>
          </a:p>
          <a:p>
            <a:pPr marL="285750" indent="-285750">
              <a:lnSpc>
                <a:spcPct val="150000"/>
              </a:lnSpc>
              <a:buFont typeface="Arial" panose="020B0604020202020204" pitchFamily="34" charset="0"/>
              <a:buChar char="•"/>
            </a:pPr>
            <a:r>
              <a:rPr lang="en-GB" sz="2600" dirty="0"/>
              <a:t>Predict chemical persistence and breakdown, vital for environmental risk assessment.</a:t>
            </a:r>
          </a:p>
        </p:txBody>
      </p:sp>
    </p:spTree>
    <p:extLst>
      <p:ext uri="{BB962C8B-B14F-4D97-AF65-F5344CB8AC3E}">
        <p14:creationId xmlns:p14="http://schemas.microsoft.com/office/powerpoint/2010/main" val="2314947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7A8B4-1E18-4EA9-A763-363DF8696F49}"/>
              </a:ext>
            </a:extLst>
          </p:cNvPr>
          <p:cNvSpPr>
            <a:spLocks noGrp="1"/>
          </p:cNvSpPr>
          <p:nvPr>
            <p:ph type="title"/>
          </p:nvPr>
        </p:nvSpPr>
        <p:spPr>
          <a:xfrm>
            <a:off x="913774" y="0"/>
            <a:ext cx="10364451" cy="1133909"/>
          </a:xfrm>
        </p:spPr>
        <p:txBody>
          <a:bodyPr/>
          <a:lstStyle/>
          <a:p>
            <a:r>
              <a:rPr lang="en-GB" dirty="0"/>
              <a:t>Half life</a:t>
            </a:r>
          </a:p>
        </p:txBody>
      </p:sp>
      <p:pic>
        <p:nvPicPr>
          <p:cNvPr id="4" name="Picture 3">
            <a:extLst>
              <a:ext uri="{FF2B5EF4-FFF2-40B4-BE49-F238E27FC236}">
                <a16:creationId xmlns:a16="http://schemas.microsoft.com/office/drawing/2014/main" id="{FB9EE4A6-A806-467E-975E-5A775041F4C1}"/>
              </a:ext>
            </a:extLst>
          </p:cNvPr>
          <p:cNvPicPr>
            <a:picLocks noChangeAspect="1"/>
          </p:cNvPicPr>
          <p:nvPr/>
        </p:nvPicPr>
        <p:blipFill>
          <a:blip r:embed="rId2"/>
          <a:stretch>
            <a:fillRect/>
          </a:stretch>
        </p:blipFill>
        <p:spPr>
          <a:xfrm>
            <a:off x="714407" y="873122"/>
            <a:ext cx="8023192" cy="5775473"/>
          </a:xfrm>
          <a:prstGeom prst="rect">
            <a:avLst/>
          </a:prstGeom>
        </p:spPr>
      </p:pic>
      <p:sp>
        <p:nvSpPr>
          <p:cNvPr id="6" name="TextBox 5">
            <a:extLst>
              <a:ext uri="{FF2B5EF4-FFF2-40B4-BE49-F238E27FC236}">
                <a16:creationId xmlns:a16="http://schemas.microsoft.com/office/drawing/2014/main" id="{1BD40D6E-328A-4652-BB0C-EAB599467EFB}"/>
              </a:ext>
            </a:extLst>
          </p:cNvPr>
          <p:cNvSpPr txBox="1"/>
          <p:nvPr/>
        </p:nvSpPr>
        <p:spPr>
          <a:xfrm>
            <a:off x="4572186" y="958039"/>
            <a:ext cx="7619814" cy="2802819"/>
          </a:xfrm>
          <a:prstGeom prst="rect">
            <a:avLst/>
          </a:prstGeom>
          <a:noFill/>
        </p:spPr>
        <p:txBody>
          <a:bodyPr wrap="square">
            <a:spAutoFit/>
          </a:bodyPr>
          <a:lstStyle/>
          <a:p>
            <a:pPr>
              <a:lnSpc>
                <a:spcPct val="150000"/>
              </a:lnSpc>
            </a:pPr>
            <a:r>
              <a:rPr lang="en-GB" sz="2400" dirty="0">
                <a:solidFill>
                  <a:srgbClr val="00B0F0"/>
                </a:solidFill>
              </a:rPr>
              <a:t>The </a:t>
            </a:r>
            <a:r>
              <a:rPr lang="en-GB" sz="2400" b="1" dirty="0">
                <a:solidFill>
                  <a:srgbClr val="0000FF"/>
                </a:solidFill>
              </a:rPr>
              <a:t>half-life</a:t>
            </a:r>
            <a:r>
              <a:rPr lang="en-GB" sz="2400" dirty="0">
                <a:solidFill>
                  <a:srgbClr val="00B0F0"/>
                </a:solidFill>
              </a:rPr>
              <a:t> of a substance is the amount of time it takes for half of the initial quantity of a reactant (or substance) to decay or decompose. In chemistry, particularly in first-order reactions, the half-life is constant and does not depend on the initial concentration of the substance.</a:t>
            </a:r>
          </a:p>
        </p:txBody>
      </p:sp>
    </p:spTree>
    <p:extLst>
      <p:ext uri="{BB962C8B-B14F-4D97-AF65-F5344CB8AC3E}">
        <p14:creationId xmlns:p14="http://schemas.microsoft.com/office/powerpoint/2010/main" val="30080146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9EFFE-9EBE-4CAD-95AC-85FC5CD5E4E7}"/>
              </a:ext>
            </a:extLst>
          </p:cNvPr>
          <p:cNvSpPr>
            <a:spLocks noGrp="1"/>
          </p:cNvSpPr>
          <p:nvPr>
            <p:ph type="title"/>
          </p:nvPr>
        </p:nvSpPr>
        <p:spPr>
          <a:xfrm>
            <a:off x="913774" y="0"/>
            <a:ext cx="10364451" cy="1596177"/>
          </a:xfrm>
        </p:spPr>
        <p:txBody>
          <a:bodyPr/>
          <a:lstStyle/>
          <a:p>
            <a:r>
              <a:rPr lang="en-GB" dirty="0"/>
              <a:t>Importance of half-life in OME</a:t>
            </a:r>
          </a:p>
        </p:txBody>
      </p:sp>
      <p:sp>
        <p:nvSpPr>
          <p:cNvPr id="4" name="TextBox 3">
            <a:extLst>
              <a:ext uri="{FF2B5EF4-FFF2-40B4-BE49-F238E27FC236}">
                <a16:creationId xmlns:a16="http://schemas.microsoft.com/office/drawing/2014/main" id="{5DF88F39-3E7D-4405-9AEC-2AA12F84B3D8}"/>
              </a:ext>
            </a:extLst>
          </p:cNvPr>
          <p:cNvSpPr txBox="1"/>
          <p:nvPr/>
        </p:nvSpPr>
        <p:spPr>
          <a:xfrm>
            <a:off x="224970" y="1122740"/>
            <a:ext cx="11531601" cy="542937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600" dirty="0"/>
              <a:t>Determines how long radioactive materials (e.g., depleted uranium) remain hazardous (critical for safety, storage, and disposal).</a:t>
            </a:r>
          </a:p>
          <a:p>
            <a:pPr marL="285750" indent="-285750">
              <a:lnSpc>
                <a:spcPct val="150000"/>
              </a:lnSpc>
              <a:buFont typeface="Arial" panose="020B0604020202020204" pitchFamily="34" charset="0"/>
              <a:buChar char="•"/>
            </a:pPr>
            <a:r>
              <a:rPr lang="en-GB" sz="2600" dirty="0"/>
              <a:t>Assesses the persistence of hazardous substances in the environment after detonation or disposal.</a:t>
            </a:r>
          </a:p>
          <a:p>
            <a:pPr marL="285750" indent="-285750">
              <a:lnSpc>
                <a:spcPct val="150000"/>
              </a:lnSpc>
              <a:buFont typeface="Arial" panose="020B0604020202020204" pitchFamily="34" charset="0"/>
              <a:buChar char="•"/>
            </a:pPr>
            <a:r>
              <a:rPr lang="en-GB" sz="2600" dirty="0"/>
              <a:t>Helps define safe storage periods for explosives, as degradation over time can increase sensitivity and risk.</a:t>
            </a:r>
          </a:p>
          <a:p>
            <a:pPr marL="285750" indent="-285750">
              <a:lnSpc>
                <a:spcPct val="150000"/>
              </a:lnSpc>
              <a:buFont typeface="Arial" panose="020B0604020202020204" pitchFamily="34" charset="0"/>
              <a:buChar char="•"/>
            </a:pPr>
            <a:r>
              <a:rPr lang="en-GB" sz="2600" dirty="0"/>
              <a:t>Guides safe disposal of munitions (critical for managing long-term hazards in nuclear ordnance) </a:t>
            </a:r>
          </a:p>
          <a:p>
            <a:pPr marL="285750" indent="-285750">
              <a:lnSpc>
                <a:spcPct val="150000"/>
              </a:lnSpc>
              <a:buFont typeface="Arial" panose="020B0604020202020204" pitchFamily="34" charset="0"/>
              <a:buChar char="•"/>
            </a:pPr>
            <a:r>
              <a:rPr lang="en-GB" sz="2600" dirty="0"/>
              <a:t>Ensures explosives maintain effectiveness within time-sensitive operational windows.</a:t>
            </a:r>
          </a:p>
        </p:txBody>
      </p:sp>
    </p:spTree>
    <p:extLst>
      <p:ext uri="{BB962C8B-B14F-4D97-AF65-F5344CB8AC3E}">
        <p14:creationId xmlns:p14="http://schemas.microsoft.com/office/powerpoint/2010/main" val="2007852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C224E-3352-4BC1-BC9A-E07703299BAE}"/>
              </a:ext>
            </a:extLst>
          </p:cNvPr>
          <p:cNvSpPr>
            <a:spLocks noGrp="1"/>
          </p:cNvSpPr>
          <p:nvPr>
            <p:ph type="title"/>
          </p:nvPr>
        </p:nvSpPr>
        <p:spPr>
          <a:xfrm>
            <a:off x="913774" y="1"/>
            <a:ext cx="10364451" cy="1233714"/>
          </a:xfrm>
        </p:spPr>
        <p:txBody>
          <a:bodyPr/>
          <a:lstStyle/>
          <a:p>
            <a:r>
              <a:rPr lang="en-GB" dirty="0"/>
              <a:t>Half life of reactions</a:t>
            </a:r>
          </a:p>
        </p:txBody>
      </p:sp>
      <p:pic>
        <p:nvPicPr>
          <p:cNvPr id="2050" name="Picture 2" descr="Half-Life of a Reaction - Chemistry Steps">
            <a:extLst>
              <a:ext uri="{FF2B5EF4-FFF2-40B4-BE49-F238E27FC236}">
                <a16:creationId xmlns:a16="http://schemas.microsoft.com/office/drawing/2014/main" id="{37F91DBA-D877-427E-B9E0-FB7E248AF8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993"/>
          <a:stretch/>
        </p:blipFill>
        <p:spPr bwMode="auto">
          <a:xfrm>
            <a:off x="587315" y="1233714"/>
            <a:ext cx="11169256" cy="5624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167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A72F53-90F4-4224-BB5D-5B6618641CE8}"/>
              </a:ext>
            </a:extLst>
          </p:cNvPr>
          <p:cNvSpPr txBox="1"/>
          <p:nvPr/>
        </p:nvSpPr>
        <p:spPr>
          <a:xfrm>
            <a:off x="0" y="-18766"/>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THE KINETICS OF EXPLOSIONS</a:t>
            </a:r>
            <a:endParaRPr lang="en-GB" sz="3600" b="1">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8253470-B9AA-47FF-A10C-7E833F7A246E}"/>
              </a:ext>
            </a:extLst>
          </p:cNvPr>
          <p:cNvSpPr txBox="1"/>
          <p:nvPr/>
        </p:nvSpPr>
        <p:spPr>
          <a:xfrm>
            <a:off x="0" y="480964"/>
            <a:ext cx="12192000" cy="1569660"/>
          </a:xfrm>
          <a:prstGeom prst="rect">
            <a:avLst/>
          </a:prstGeom>
          <a:noFill/>
        </p:spPr>
        <p:txBody>
          <a:bodyPr wrap="square">
            <a:spAutoFit/>
          </a:bodyPr>
          <a:lstStyle/>
          <a:p>
            <a:pPr marL="285750" indent="-285750">
              <a:buFont typeface="Arial" panose="020B0604020202020204" pitchFamily="34" charset="0"/>
              <a:buChar char="•"/>
            </a:pPr>
            <a:r>
              <a:rPr lang="en-US" sz="2400" b="1">
                <a:solidFill>
                  <a:srgbClr val="00B0F0"/>
                </a:solidFill>
                <a:cs typeface="Calibri" panose="020F0502020204030204" pitchFamily="34" charset="0"/>
              </a:rPr>
              <a:t>exothermic reaction </a:t>
            </a:r>
            <a:r>
              <a:rPr lang="en-US" sz="2400">
                <a:solidFill>
                  <a:srgbClr val="000000"/>
                </a:solidFill>
                <a:cs typeface="Calibri" panose="020F0502020204030204" pitchFamily="34" charset="0"/>
              </a:rPr>
              <a:t>– energy of reactants &gt; energy of products</a:t>
            </a:r>
          </a:p>
          <a:p>
            <a:pPr marL="285750" indent="-285750">
              <a:buFont typeface="Arial" panose="020B0604020202020204" pitchFamily="34" charset="0"/>
              <a:buChar char="•"/>
            </a:pPr>
            <a:r>
              <a:rPr lang="en-US" sz="2400">
                <a:solidFill>
                  <a:srgbClr val="000000"/>
                </a:solidFill>
                <a:cs typeface="Calibri" panose="020F0502020204030204" pitchFamily="34" charset="0"/>
              </a:rPr>
              <a:t>energy is needed to start the reaction </a:t>
            </a:r>
          </a:p>
          <a:p>
            <a:pPr marL="285750" indent="-285750">
              <a:buFont typeface="Arial" panose="020B0604020202020204" pitchFamily="34" charset="0"/>
              <a:buChar char="•"/>
            </a:pPr>
            <a:r>
              <a:rPr lang="en-US" sz="2400" b="1">
                <a:solidFill>
                  <a:srgbClr val="00B0F0"/>
                </a:solidFill>
                <a:cs typeface="Calibri" panose="020F0502020204030204" pitchFamily="34" charset="0"/>
              </a:rPr>
              <a:t>activation energy (</a:t>
            </a:r>
            <a:r>
              <a:rPr lang="en-US" sz="2400" b="1" err="1">
                <a:solidFill>
                  <a:srgbClr val="00B0F0"/>
                </a:solidFill>
                <a:cs typeface="Calibri" panose="020F0502020204030204" pitchFamily="34" charset="0"/>
              </a:rPr>
              <a:t>E</a:t>
            </a:r>
            <a:r>
              <a:rPr lang="en-US" sz="2400" b="1" baseline="-25000" err="1">
                <a:solidFill>
                  <a:srgbClr val="00B0F0"/>
                </a:solidFill>
                <a:cs typeface="Calibri" panose="020F0502020204030204" pitchFamily="34" charset="0"/>
              </a:rPr>
              <a:t>a</a:t>
            </a:r>
            <a:r>
              <a:rPr lang="en-US" sz="2400" b="1">
                <a:solidFill>
                  <a:srgbClr val="00B0F0"/>
                </a:solidFill>
                <a:cs typeface="Calibri" panose="020F0502020204030204" pitchFamily="34" charset="0"/>
              </a:rPr>
              <a:t>) -</a:t>
            </a:r>
            <a:r>
              <a:rPr lang="en-US" sz="2400">
                <a:solidFill>
                  <a:srgbClr val="000000"/>
                </a:solidFill>
                <a:cs typeface="Calibri" panose="020F0502020204030204" pitchFamily="34" charset="0"/>
              </a:rPr>
              <a:t> energy needed to break bonds in the reactants and to allow the less stable intermediates, or activated complex, before the products are formed </a:t>
            </a:r>
            <a:endParaRPr lang="en-GB" sz="2400">
              <a:cs typeface="Calibri" panose="020F0502020204030204" pitchFamily="34" charset="0"/>
            </a:endParaRPr>
          </a:p>
        </p:txBody>
      </p:sp>
      <p:pic>
        <p:nvPicPr>
          <p:cNvPr id="6" name="Picture 5">
            <a:extLst>
              <a:ext uri="{FF2B5EF4-FFF2-40B4-BE49-F238E27FC236}">
                <a16:creationId xmlns:a16="http://schemas.microsoft.com/office/drawing/2014/main" id="{F869BAFA-AA2E-4674-81A9-FAA8C5097E73}"/>
              </a:ext>
            </a:extLst>
          </p:cNvPr>
          <p:cNvPicPr>
            <a:picLocks noChangeAspect="1"/>
          </p:cNvPicPr>
          <p:nvPr/>
        </p:nvPicPr>
        <p:blipFill>
          <a:blip r:embed="rId2"/>
          <a:stretch>
            <a:fillRect/>
          </a:stretch>
        </p:blipFill>
        <p:spPr>
          <a:xfrm>
            <a:off x="2850979" y="2055895"/>
            <a:ext cx="5329846" cy="4186052"/>
          </a:xfrm>
          <a:prstGeom prst="rect">
            <a:avLst/>
          </a:prstGeom>
          <a:solidFill>
            <a:schemeClr val="bg1"/>
          </a:solidFill>
        </p:spPr>
      </p:pic>
      <p:sp>
        <p:nvSpPr>
          <p:cNvPr id="28" name="TextBox 27">
            <a:extLst>
              <a:ext uri="{FF2B5EF4-FFF2-40B4-BE49-F238E27FC236}">
                <a16:creationId xmlns:a16="http://schemas.microsoft.com/office/drawing/2014/main" id="{CC435015-0B0D-4523-A45F-DC1E58FC9FBA}"/>
              </a:ext>
            </a:extLst>
          </p:cNvPr>
          <p:cNvSpPr txBox="1"/>
          <p:nvPr/>
        </p:nvSpPr>
        <p:spPr>
          <a:xfrm>
            <a:off x="5982177" y="2398228"/>
            <a:ext cx="6000716" cy="369332"/>
          </a:xfrm>
          <a:prstGeom prst="rect">
            <a:avLst/>
          </a:prstGeom>
          <a:noFill/>
        </p:spPr>
        <p:txBody>
          <a:bodyPr wrap="square" lIns="91440" tIns="45720" rIns="91440" bIns="45720" anchor="t">
            <a:spAutoFit/>
          </a:bodyPr>
          <a:lstStyle/>
          <a:p>
            <a:endParaRPr lang="en-GB">
              <a:solidFill>
                <a:srgbClr val="000000"/>
              </a:solidFill>
              <a:cs typeface="Calibri"/>
            </a:endParaRPr>
          </a:p>
        </p:txBody>
      </p:sp>
      <p:sp>
        <p:nvSpPr>
          <p:cNvPr id="31" name="TextBox 30">
            <a:extLst>
              <a:ext uri="{FF2B5EF4-FFF2-40B4-BE49-F238E27FC236}">
                <a16:creationId xmlns:a16="http://schemas.microsoft.com/office/drawing/2014/main" id="{92EA4087-7D6F-4506-B979-CE08747E2EDF}"/>
              </a:ext>
            </a:extLst>
          </p:cNvPr>
          <p:cNvSpPr txBox="1"/>
          <p:nvPr/>
        </p:nvSpPr>
        <p:spPr>
          <a:xfrm>
            <a:off x="972611" y="6233106"/>
            <a:ext cx="10339412" cy="646331"/>
          </a:xfrm>
          <a:prstGeom prst="rect">
            <a:avLst/>
          </a:prstGeom>
          <a:noFill/>
        </p:spPr>
        <p:txBody>
          <a:bodyPr wrap="square" rtlCol="0">
            <a:spAutoFit/>
          </a:bodyPr>
          <a:lstStyle/>
          <a:p>
            <a:r>
              <a:rPr lang="en-GB">
                <a:solidFill>
                  <a:srgbClr val="FF6600"/>
                </a:solidFill>
              </a:rPr>
              <a:t>The values for </a:t>
            </a:r>
            <a:r>
              <a:rPr lang="en-GB" err="1">
                <a:solidFill>
                  <a:srgbClr val="FF6600"/>
                </a:solidFill>
              </a:rPr>
              <a:t>E</a:t>
            </a:r>
            <a:r>
              <a:rPr lang="en-GB" baseline="-25000" err="1">
                <a:solidFill>
                  <a:srgbClr val="FF6600"/>
                </a:solidFill>
              </a:rPr>
              <a:t>a</a:t>
            </a:r>
            <a:r>
              <a:rPr lang="en-GB">
                <a:solidFill>
                  <a:srgbClr val="FF6600"/>
                </a:solidFill>
              </a:rPr>
              <a:t> can be used to measure the ease with which an explosive composition will initiate (the larger </a:t>
            </a:r>
            <a:r>
              <a:rPr lang="en-GB" err="1">
                <a:solidFill>
                  <a:srgbClr val="FF6600"/>
                </a:solidFill>
              </a:rPr>
              <a:t>E</a:t>
            </a:r>
            <a:r>
              <a:rPr lang="en-GB" baseline="-25000" err="1">
                <a:solidFill>
                  <a:srgbClr val="FF6600"/>
                </a:solidFill>
              </a:rPr>
              <a:t>a</a:t>
            </a:r>
            <a:r>
              <a:rPr lang="en-GB" baseline="-25000">
                <a:solidFill>
                  <a:srgbClr val="FF6600"/>
                </a:solidFill>
              </a:rPr>
              <a:t> </a:t>
            </a:r>
            <a:r>
              <a:rPr lang="en-GB">
                <a:solidFill>
                  <a:srgbClr val="FF6600"/>
                </a:solidFill>
              </a:rPr>
              <a:t>, the more difficult it will be to initiate the explosive composition) </a:t>
            </a:r>
          </a:p>
        </p:txBody>
      </p:sp>
    </p:spTree>
    <p:extLst>
      <p:ext uri="{BB962C8B-B14F-4D97-AF65-F5344CB8AC3E}">
        <p14:creationId xmlns:p14="http://schemas.microsoft.com/office/powerpoint/2010/main" val="1684350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DBC419-B743-43B3-8AC7-31D286FB78E4}"/>
              </a:ext>
            </a:extLst>
          </p:cNvPr>
          <p:cNvSpPr txBox="1"/>
          <p:nvPr/>
        </p:nvSpPr>
        <p:spPr>
          <a:xfrm>
            <a:off x="508803" y="824889"/>
            <a:ext cx="11174394" cy="1107996"/>
          </a:xfrm>
          <a:prstGeom prst="rect">
            <a:avLst/>
          </a:prstGeom>
          <a:noFill/>
        </p:spPr>
        <p:txBody>
          <a:bodyPr wrap="square">
            <a:spAutoFit/>
          </a:bodyPr>
          <a:lstStyle/>
          <a:p>
            <a:r>
              <a:rPr lang="en-GB" sz="2200" dirty="0">
                <a:solidFill>
                  <a:srgbClr val="0070C0"/>
                </a:solidFill>
              </a:rPr>
              <a:t>The </a:t>
            </a:r>
            <a:r>
              <a:rPr lang="en-GB" sz="2200" b="1" dirty="0">
                <a:solidFill>
                  <a:srgbClr val="0000FF"/>
                </a:solidFill>
              </a:rPr>
              <a:t>Maxwell-Boltzmann distribution </a:t>
            </a:r>
            <a:r>
              <a:rPr lang="en-GB" sz="2200" dirty="0">
                <a:solidFill>
                  <a:srgbClr val="0070C0"/>
                </a:solidFill>
              </a:rPr>
              <a:t>(1872) describes how available energy is distributed among molecules in a gaseous system at thermal equilibrium. It tells us how the energy of particles is spread across the population in a given system at a certain temperature. It's a probability function.</a:t>
            </a:r>
          </a:p>
        </p:txBody>
      </p:sp>
      <p:sp>
        <p:nvSpPr>
          <p:cNvPr id="2" name="Title 1">
            <a:extLst>
              <a:ext uri="{FF2B5EF4-FFF2-40B4-BE49-F238E27FC236}">
                <a16:creationId xmlns:a16="http://schemas.microsoft.com/office/drawing/2014/main" id="{E91F09F8-CB43-4A42-A644-92BA763B6F36}"/>
              </a:ext>
            </a:extLst>
          </p:cNvPr>
          <p:cNvSpPr>
            <a:spLocks noGrp="1"/>
          </p:cNvSpPr>
          <p:nvPr>
            <p:ph type="title"/>
          </p:nvPr>
        </p:nvSpPr>
        <p:spPr>
          <a:xfrm>
            <a:off x="984113" y="1"/>
            <a:ext cx="10364451" cy="1034980"/>
          </a:xfrm>
        </p:spPr>
        <p:txBody>
          <a:bodyPr/>
          <a:lstStyle/>
          <a:p>
            <a:r>
              <a:rPr lang="en-GB" dirty="0"/>
              <a:t>Boltzmann distribution</a:t>
            </a:r>
          </a:p>
        </p:txBody>
      </p:sp>
      <p:sp>
        <p:nvSpPr>
          <p:cNvPr id="6" name="TextBox 5">
            <a:extLst>
              <a:ext uri="{FF2B5EF4-FFF2-40B4-BE49-F238E27FC236}">
                <a16:creationId xmlns:a16="http://schemas.microsoft.com/office/drawing/2014/main" id="{601B8861-16CB-474B-AC3E-C0ABF2AD33A7}"/>
              </a:ext>
            </a:extLst>
          </p:cNvPr>
          <p:cNvSpPr txBox="1"/>
          <p:nvPr/>
        </p:nvSpPr>
        <p:spPr>
          <a:xfrm>
            <a:off x="5055995" y="2157608"/>
            <a:ext cx="6875374" cy="1200329"/>
          </a:xfrm>
          <a:prstGeom prst="rect">
            <a:avLst/>
          </a:prstGeom>
          <a:noFill/>
        </p:spPr>
        <p:txBody>
          <a:bodyPr wrap="square">
            <a:spAutoFit/>
          </a:bodyPr>
          <a:lstStyle/>
          <a:p>
            <a:r>
              <a:rPr lang="en-GB" dirty="0"/>
              <a:t>Individual molecules have different energies and are constantly colliding, transferring energy with other molecules – either gaining or losing it.</a:t>
            </a:r>
          </a:p>
          <a:p>
            <a:r>
              <a:rPr lang="en-GB" dirty="0"/>
              <a:t>At a given temperature, only a certain amount of energy is available for all molecules of gas within a system. </a:t>
            </a:r>
          </a:p>
        </p:txBody>
      </p:sp>
      <p:pic>
        <p:nvPicPr>
          <p:cNvPr id="3" name="Picture 2">
            <a:extLst>
              <a:ext uri="{FF2B5EF4-FFF2-40B4-BE49-F238E27FC236}">
                <a16:creationId xmlns:a16="http://schemas.microsoft.com/office/drawing/2014/main" id="{4EA24748-ABE3-4DF4-8C2B-A6144E412E10}"/>
              </a:ext>
            </a:extLst>
          </p:cNvPr>
          <p:cNvPicPr>
            <a:picLocks noChangeAspect="1"/>
          </p:cNvPicPr>
          <p:nvPr/>
        </p:nvPicPr>
        <p:blipFill>
          <a:blip r:embed="rId3"/>
          <a:stretch>
            <a:fillRect/>
          </a:stretch>
        </p:blipFill>
        <p:spPr>
          <a:xfrm>
            <a:off x="385448" y="1992077"/>
            <a:ext cx="4087742" cy="4131295"/>
          </a:xfrm>
          <a:prstGeom prst="rect">
            <a:avLst/>
          </a:prstGeom>
        </p:spPr>
      </p:pic>
      <p:sp>
        <p:nvSpPr>
          <p:cNvPr id="8" name="TextBox 7">
            <a:extLst>
              <a:ext uri="{FF2B5EF4-FFF2-40B4-BE49-F238E27FC236}">
                <a16:creationId xmlns:a16="http://schemas.microsoft.com/office/drawing/2014/main" id="{6DAAEC83-C3EB-4AFC-B186-066CDD8481C2}"/>
              </a:ext>
            </a:extLst>
          </p:cNvPr>
          <p:cNvSpPr txBox="1"/>
          <p:nvPr/>
        </p:nvSpPr>
        <p:spPr>
          <a:xfrm>
            <a:off x="5707204" y="4545280"/>
            <a:ext cx="6099348" cy="584775"/>
          </a:xfrm>
          <a:prstGeom prst="rect">
            <a:avLst/>
          </a:prstGeom>
          <a:noFill/>
        </p:spPr>
        <p:txBody>
          <a:bodyPr wrap="square">
            <a:spAutoFit/>
          </a:bodyPr>
          <a:lstStyle/>
          <a:p>
            <a:r>
              <a:rPr lang="en-GB" sz="3200" b="1" dirty="0">
                <a:cs typeface="Calibri" panose="020F0502020204030204" pitchFamily="34" charset="0"/>
              </a:rPr>
              <a:t>p</a:t>
            </a:r>
            <a:r>
              <a:rPr lang="en-GB" sz="3200" dirty="0">
                <a:cs typeface="Calibri" panose="020F0502020204030204" pitchFamily="34" charset="0"/>
              </a:rPr>
              <a:t> </a:t>
            </a:r>
            <a:r>
              <a:rPr lang="en-GB" sz="3200" dirty="0">
                <a:cs typeface="Calibri" panose="020F0502020204030204" pitchFamily="34" charset="0"/>
                <a:sym typeface="Symbol" panose="05050102010706020507" pitchFamily="18" charset="2"/>
              </a:rPr>
              <a:t></a:t>
            </a:r>
            <a:r>
              <a:rPr lang="en-GB" sz="3200" dirty="0">
                <a:cs typeface="Calibri" panose="020F0502020204030204" pitchFamily="34" charset="0"/>
              </a:rPr>
              <a:t> e</a:t>
            </a:r>
            <a:r>
              <a:rPr lang="en-GB" sz="3200" baseline="30000" dirty="0">
                <a:cs typeface="Calibri" panose="020F0502020204030204" pitchFamily="34" charset="0"/>
              </a:rPr>
              <a:t>-</a:t>
            </a:r>
            <a:r>
              <a:rPr lang="en-GB" sz="3200" baseline="30000" dirty="0" err="1">
                <a:solidFill>
                  <a:srgbClr val="00B050"/>
                </a:solidFill>
                <a:cs typeface="Calibri" panose="020F0502020204030204" pitchFamily="34" charset="0"/>
              </a:rPr>
              <a:t>E</a:t>
            </a:r>
            <a:r>
              <a:rPr lang="en-GB" sz="2400" baseline="30000" dirty="0" err="1">
                <a:solidFill>
                  <a:srgbClr val="00B050"/>
                </a:solidFill>
                <a:cs typeface="Calibri" panose="020F0502020204030204" pitchFamily="34" charset="0"/>
              </a:rPr>
              <a:t>a</a:t>
            </a:r>
            <a:r>
              <a:rPr lang="en-GB" sz="3200" baseline="30000" dirty="0">
                <a:cs typeface="Calibri" panose="020F0502020204030204" pitchFamily="34" charset="0"/>
              </a:rPr>
              <a:t>/</a:t>
            </a:r>
            <a:r>
              <a:rPr lang="en-GB" sz="3200" baseline="30000" dirty="0">
                <a:solidFill>
                  <a:srgbClr val="996600"/>
                </a:solidFill>
                <a:cs typeface="Calibri" panose="020F0502020204030204" pitchFamily="34" charset="0"/>
              </a:rPr>
              <a:t>R</a:t>
            </a:r>
            <a:r>
              <a:rPr lang="en-GB" sz="3200" baseline="30000" dirty="0">
                <a:solidFill>
                  <a:srgbClr val="0000FF"/>
                </a:solidFill>
                <a:cs typeface="Calibri" panose="020F0502020204030204" pitchFamily="34" charset="0"/>
              </a:rPr>
              <a:t>T</a:t>
            </a:r>
            <a:endParaRPr lang="en-GB" sz="3200" dirty="0">
              <a:solidFill>
                <a:srgbClr val="0000FF"/>
              </a:solidFill>
              <a:cs typeface="Calibri" panose="020F0502020204030204" pitchFamily="34" charset="0"/>
            </a:endParaRPr>
          </a:p>
        </p:txBody>
      </p:sp>
      <p:sp>
        <p:nvSpPr>
          <p:cNvPr id="10" name="TextBox 9">
            <a:extLst>
              <a:ext uri="{FF2B5EF4-FFF2-40B4-BE49-F238E27FC236}">
                <a16:creationId xmlns:a16="http://schemas.microsoft.com/office/drawing/2014/main" id="{D6BA379A-CB38-4F80-A789-97D4FE079AC8}"/>
              </a:ext>
            </a:extLst>
          </p:cNvPr>
          <p:cNvSpPr txBox="1"/>
          <p:nvPr/>
        </p:nvSpPr>
        <p:spPr>
          <a:xfrm>
            <a:off x="5055994" y="3596059"/>
            <a:ext cx="6875373" cy="646331"/>
          </a:xfrm>
          <a:prstGeom prst="rect">
            <a:avLst/>
          </a:prstGeom>
          <a:noFill/>
        </p:spPr>
        <p:txBody>
          <a:bodyPr wrap="square">
            <a:spAutoFit/>
          </a:bodyPr>
          <a:lstStyle/>
          <a:p>
            <a:r>
              <a:rPr lang="en-GB" dirty="0"/>
              <a:t>Boltzmann postulated that the number of molecules attaining a specific energy is related to temperature according to:</a:t>
            </a:r>
          </a:p>
        </p:txBody>
      </p:sp>
      <p:sp>
        <p:nvSpPr>
          <p:cNvPr id="11" name="TextBox 10">
            <a:extLst>
              <a:ext uri="{FF2B5EF4-FFF2-40B4-BE49-F238E27FC236}">
                <a16:creationId xmlns:a16="http://schemas.microsoft.com/office/drawing/2014/main" id="{76CD720B-93AD-4C85-848A-9A36A36A343A}"/>
              </a:ext>
            </a:extLst>
          </p:cNvPr>
          <p:cNvSpPr txBox="1"/>
          <p:nvPr/>
        </p:nvSpPr>
        <p:spPr>
          <a:xfrm>
            <a:off x="7163843" y="5294447"/>
            <a:ext cx="4767524" cy="1477328"/>
          </a:xfrm>
          <a:prstGeom prst="rect">
            <a:avLst/>
          </a:prstGeom>
          <a:noFill/>
        </p:spPr>
        <p:txBody>
          <a:bodyPr wrap="none" rtlCol="0">
            <a:spAutoFit/>
          </a:bodyPr>
          <a:lstStyle/>
          <a:p>
            <a:r>
              <a:rPr lang="en-GB" i="1" dirty="0"/>
              <a:t>p - the fraction of molecules attaining energy E [J]</a:t>
            </a:r>
          </a:p>
          <a:p>
            <a:r>
              <a:rPr lang="en-GB" i="1" dirty="0" err="1"/>
              <a:t>E</a:t>
            </a:r>
            <a:r>
              <a:rPr lang="en-GB" i="1" baseline="-25000" dirty="0" err="1"/>
              <a:t>a</a:t>
            </a:r>
            <a:r>
              <a:rPr lang="en-GB" i="1" dirty="0"/>
              <a:t> - activation energy [J] </a:t>
            </a:r>
          </a:p>
          <a:p>
            <a:r>
              <a:rPr lang="en-GB" i="1" dirty="0"/>
              <a:t>R – gas constant (8.3145 J/mol-K)</a:t>
            </a:r>
          </a:p>
          <a:p>
            <a:r>
              <a:rPr lang="en-GB" i="1" dirty="0"/>
              <a:t>T - temperature [K]</a:t>
            </a:r>
          </a:p>
          <a:p>
            <a:endParaRPr lang="en-GB" dirty="0"/>
          </a:p>
        </p:txBody>
      </p:sp>
    </p:spTree>
    <p:extLst>
      <p:ext uri="{BB962C8B-B14F-4D97-AF65-F5344CB8AC3E}">
        <p14:creationId xmlns:p14="http://schemas.microsoft.com/office/powerpoint/2010/main" val="4060593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1D308F-84EB-4078-9A42-CD3B68AA2197}"/>
              </a:ext>
            </a:extLst>
          </p:cNvPr>
          <p:cNvSpPr txBox="1"/>
          <p:nvPr/>
        </p:nvSpPr>
        <p:spPr>
          <a:xfrm>
            <a:off x="0" y="-6289"/>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EFFECT OF TEMPERATURE</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551D509-9A94-46DC-BA07-F708F363AAC5}"/>
              </a:ext>
            </a:extLst>
          </p:cNvPr>
          <p:cNvSpPr txBox="1"/>
          <p:nvPr/>
        </p:nvSpPr>
        <p:spPr>
          <a:xfrm>
            <a:off x="370040" y="955472"/>
            <a:ext cx="3158172" cy="523220"/>
          </a:xfrm>
          <a:prstGeom prst="rect">
            <a:avLst/>
          </a:prstGeom>
          <a:noFill/>
        </p:spPr>
        <p:txBody>
          <a:bodyPr wrap="none" rtlCol="0">
            <a:spAutoFit/>
          </a:bodyPr>
          <a:lstStyle/>
          <a:p>
            <a:r>
              <a:rPr lang="en-GB" sz="2800" b="1">
                <a:solidFill>
                  <a:srgbClr val="0000FF"/>
                </a:solidFill>
                <a:cs typeface="Calibri" panose="020F0502020204030204" pitchFamily="34" charset="0"/>
              </a:rPr>
              <a:t>Arrhenius equation:</a:t>
            </a:r>
          </a:p>
        </p:txBody>
      </p:sp>
      <p:sp>
        <p:nvSpPr>
          <p:cNvPr id="3" name="TextBox 2">
            <a:extLst>
              <a:ext uri="{FF2B5EF4-FFF2-40B4-BE49-F238E27FC236}">
                <a16:creationId xmlns:a16="http://schemas.microsoft.com/office/drawing/2014/main" id="{FD00698F-E718-4B4C-8BE6-2B57A5D8F7B4}"/>
              </a:ext>
            </a:extLst>
          </p:cNvPr>
          <p:cNvSpPr txBox="1"/>
          <p:nvPr/>
        </p:nvSpPr>
        <p:spPr>
          <a:xfrm>
            <a:off x="4367722" y="948628"/>
            <a:ext cx="1850186" cy="523220"/>
          </a:xfrm>
          <a:prstGeom prst="rect">
            <a:avLst/>
          </a:prstGeom>
          <a:noFill/>
        </p:spPr>
        <p:txBody>
          <a:bodyPr wrap="none" rtlCol="0">
            <a:spAutoFit/>
          </a:bodyPr>
          <a:lstStyle/>
          <a:p>
            <a:r>
              <a:rPr lang="en-GB" sz="2800" b="1" dirty="0">
                <a:cs typeface="Calibri" panose="020F0502020204030204" pitchFamily="34" charset="0"/>
              </a:rPr>
              <a:t>k</a:t>
            </a:r>
            <a:r>
              <a:rPr lang="en-GB" sz="2800" dirty="0">
                <a:cs typeface="Calibri" panose="020F0502020204030204" pitchFamily="34" charset="0"/>
              </a:rPr>
              <a:t> = </a:t>
            </a:r>
            <a:r>
              <a:rPr lang="en-GB" sz="2800" dirty="0">
                <a:solidFill>
                  <a:srgbClr val="FF6600"/>
                </a:solidFill>
                <a:cs typeface="Calibri" panose="020F0502020204030204" pitchFamily="34" charset="0"/>
              </a:rPr>
              <a:t>A</a:t>
            </a:r>
            <a:r>
              <a:rPr lang="en-GB" sz="2800" dirty="0">
                <a:cs typeface="Calibri" panose="020F0502020204030204" pitchFamily="34" charset="0"/>
              </a:rPr>
              <a:t>e</a:t>
            </a:r>
            <a:r>
              <a:rPr lang="en-GB" sz="2800" baseline="30000" dirty="0">
                <a:cs typeface="Calibri" panose="020F0502020204030204" pitchFamily="34" charset="0"/>
              </a:rPr>
              <a:t>-</a:t>
            </a:r>
            <a:r>
              <a:rPr lang="en-GB" sz="2800" baseline="30000" dirty="0" err="1">
                <a:solidFill>
                  <a:srgbClr val="00B050"/>
                </a:solidFill>
                <a:cs typeface="Calibri" panose="020F0502020204030204" pitchFamily="34" charset="0"/>
              </a:rPr>
              <a:t>Ea</a:t>
            </a:r>
            <a:r>
              <a:rPr lang="en-GB" sz="2800" baseline="30000" dirty="0">
                <a:cs typeface="Calibri" panose="020F0502020204030204" pitchFamily="34" charset="0"/>
              </a:rPr>
              <a:t>/</a:t>
            </a:r>
            <a:r>
              <a:rPr lang="en-GB" sz="2800" baseline="30000" dirty="0">
                <a:solidFill>
                  <a:srgbClr val="996600"/>
                </a:solidFill>
                <a:cs typeface="Calibri" panose="020F0502020204030204" pitchFamily="34" charset="0"/>
              </a:rPr>
              <a:t>R</a:t>
            </a:r>
            <a:r>
              <a:rPr lang="en-GB" sz="2800" baseline="30000" dirty="0">
                <a:solidFill>
                  <a:srgbClr val="0000FF"/>
                </a:solidFill>
                <a:cs typeface="Calibri" panose="020F0502020204030204" pitchFamily="34" charset="0"/>
              </a:rPr>
              <a:t>T</a:t>
            </a:r>
            <a:endParaRPr lang="en-GB" sz="2800" dirty="0">
              <a:solidFill>
                <a:srgbClr val="0000FF"/>
              </a:solidFill>
              <a:cs typeface="Calibri" panose="020F0502020204030204" pitchFamily="34" charset="0"/>
            </a:endParaRPr>
          </a:p>
        </p:txBody>
      </p:sp>
      <p:sp>
        <p:nvSpPr>
          <p:cNvPr id="4" name="TextBox 3">
            <a:extLst>
              <a:ext uri="{FF2B5EF4-FFF2-40B4-BE49-F238E27FC236}">
                <a16:creationId xmlns:a16="http://schemas.microsoft.com/office/drawing/2014/main" id="{A61EE9A5-DF9D-437D-9F9F-7AA497412719}"/>
              </a:ext>
            </a:extLst>
          </p:cNvPr>
          <p:cNvSpPr txBox="1"/>
          <p:nvPr/>
        </p:nvSpPr>
        <p:spPr>
          <a:xfrm>
            <a:off x="8073466" y="-11642"/>
            <a:ext cx="3217227" cy="1477328"/>
          </a:xfrm>
          <a:prstGeom prst="rect">
            <a:avLst/>
          </a:prstGeom>
          <a:noFill/>
        </p:spPr>
        <p:txBody>
          <a:bodyPr wrap="none" rtlCol="0">
            <a:spAutoFit/>
          </a:bodyPr>
          <a:lstStyle/>
          <a:p>
            <a:r>
              <a:rPr lang="en-GB" b="1">
                <a:cs typeface="Calibri" panose="020F0502020204030204" pitchFamily="34" charset="0"/>
              </a:rPr>
              <a:t>k</a:t>
            </a:r>
            <a:r>
              <a:rPr lang="en-GB">
                <a:cs typeface="Calibri" panose="020F0502020204030204" pitchFamily="34" charset="0"/>
              </a:rPr>
              <a:t> – rate constant</a:t>
            </a:r>
          </a:p>
          <a:p>
            <a:r>
              <a:rPr lang="en-GB">
                <a:solidFill>
                  <a:srgbClr val="FF6600"/>
                </a:solidFill>
                <a:cs typeface="Calibri" panose="020F0502020204030204" pitchFamily="34" charset="0"/>
              </a:rPr>
              <a:t>A</a:t>
            </a:r>
            <a:r>
              <a:rPr lang="en-GB">
                <a:cs typeface="Calibri" panose="020F0502020204030204" pitchFamily="34" charset="0"/>
              </a:rPr>
              <a:t> – constant for a given material</a:t>
            </a:r>
          </a:p>
          <a:p>
            <a:r>
              <a:rPr lang="en-GB" err="1">
                <a:solidFill>
                  <a:srgbClr val="00B050"/>
                </a:solidFill>
                <a:cs typeface="Calibri" panose="020F0502020204030204" pitchFamily="34" charset="0"/>
              </a:rPr>
              <a:t>E</a:t>
            </a:r>
            <a:r>
              <a:rPr lang="en-GB" baseline="-25000" err="1">
                <a:solidFill>
                  <a:srgbClr val="00B050"/>
                </a:solidFill>
                <a:cs typeface="Calibri" panose="020F0502020204030204" pitchFamily="34" charset="0"/>
              </a:rPr>
              <a:t>a</a:t>
            </a:r>
            <a:r>
              <a:rPr lang="en-GB">
                <a:cs typeface="Calibri" panose="020F0502020204030204" pitchFamily="34" charset="0"/>
              </a:rPr>
              <a:t> – activation energy, kJ/mol</a:t>
            </a:r>
          </a:p>
          <a:p>
            <a:r>
              <a:rPr lang="en-GB">
                <a:solidFill>
                  <a:srgbClr val="996600"/>
                </a:solidFill>
                <a:cs typeface="Calibri" panose="020F0502020204030204" pitchFamily="34" charset="0"/>
              </a:rPr>
              <a:t>R</a:t>
            </a:r>
            <a:r>
              <a:rPr lang="en-GB">
                <a:cs typeface="Calibri" panose="020F0502020204030204" pitchFamily="34" charset="0"/>
              </a:rPr>
              <a:t> – gas constant, 8.314 J/mol-K</a:t>
            </a:r>
          </a:p>
          <a:p>
            <a:r>
              <a:rPr lang="en-GB">
                <a:solidFill>
                  <a:srgbClr val="0000FF"/>
                </a:solidFill>
                <a:cs typeface="Calibri" panose="020F0502020204030204" pitchFamily="34" charset="0"/>
              </a:rPr>
              <a:t>T</a:t>
            </a:r>
            <a:r>
              <a:rPr lang="en-GB">
                <a:cs typeface="Calibri" panose="020F0502020204030204" pitchFamily="34" charset="0"/>
              </a:rPr>
              <a:t> – temperature, K</a:t>
            </a:r>
          </a:p>
        </p:txBody>
      </p:sp>
      <p:sp>
        <p:nvSpPr>
          <p:cNvPr id="11" name="TextBox 10">
            <a:extLst>
              <a:ext uri="{FF2B5EF4-FFF2-40B4-BE49-F238E27FC236}">
                <a16:creationId xmlns:a16="http://schemas.microsoft.com/office/drawing/2014/main" id="{723A5BCE-243D-41CC-B313-D3376C011698}"/>
              </a:ext>
            </a:extLst>
          </p:cNvPr>
          <p:cNvSpPr txBox="1"/>
          <p:nvPr/>
        </p:nvSpPr>
        <p:spPr>
          <a:xfrm>
            <a:off x="944703" y="3685207"/>
            <a:ext cx="9575522" cy="830997"/>
          </a:xfrm>
          <a:prstGeom prst="rect">
            <a:avLst/>
          </a:prstGeom>
          <a:noFill/>
        </p:spPr>
        <p:txBody>
          <a:bodyPr wrap="square">
            <a:spAutoFit/>
          </a:bodyPr>
          <a:lstStyle/>
          <a:p>
            <a:r>
              <a:rPr lang="en-GB" sz="2400" dirty="0">
                <a:cs typeface="Calibri" panose="020F0502020204030204" pitchFamily="34" charset="0"/>
              </a:rPr>
              <a:t>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quantifies the fraction of colliding molecules that result in a reaction</a:t>
            </a:r>
          </a:p>
          <a:p>
            <a:endParaRPr lang="en-GB" sz="2400" dirty="0">
              <a:cs typeface="Calibri" panose="020F0502020204030204" pitchFamily="34" charset="0"/>
            </a:endParaRPr>
          </a:p>
        </p:txBody>
      </p:sp>
      <p:sp>
        <p:nvSpPr>
          <p:cNvPr id="8" name="TextBox 7">
            <a:extLst>
              <a:ext uri="{FF2B5EF4-FFF2-40B4-BE49-F238E27FC236}">
                <a16:creationId xmlns:a16="http://schemas.microsoft.com/office/drawing/2014/main" id="{AE5B99BC-45AF-499B-B105-40678B1F0407}"/>
              </a:ext>
            </a:extLst>
          </p:cNvPr>
          <p:cNvSpPr txBox="1"/>
          <p:nvPr/>
        </p:nvSpPr>
        <p:spPr>
          <a:xfrm>
            <a:off x="370040" y="5584772"/>
            <a:ext cx="12144481" cy="1200329"/>
          </a:xfrm>
          <a:prstGeom prst="rect">
            <a:avLst/>
          </a:prstGeom>
          <a:noFill/>
        </p:spPr>
        <p:txBody>
          <a:bodyPr wrap="square" rtlCol="0">
            <a:spAutoFit/>
          </a:bodyPr>
          <a:lstStyle/>
          <a:p>
            <a:r>
              <a:rPr lang="en-GB" sz="2400" b="1" err="1">
                <a:solidFill>
                  <a:srgbClr val="00B0F0"/>
                </a:solidFill>
                <a:cs typeface="Calibri" panose="020F0502020204030204" pitchFamily="34" charset="0"/>
              </a:rPr>
              <a:t>Ea</a:t>
            </a:r>
            <a:r>
              <a:rPr lang="en-GB" sz="2400" b="1">
                <a:solidFill>
                  <a:srgbClr val="00B0F0"/>
                </a:solidFill>
                <a:cs typeface="Calibri" panose="020F0502020204030204" pitchFamily="34" charset="0"/>
              </a:rPr>
              <a:t>, A (primary explosives, PE) &lt; </a:t>
            </a:r>
            <a:r>
              <a:rPr lang="en-GB" sz="2400" b="1" err="1">
                <a:solidFill>
                  <a:srgbClr val="00B0F0"/>
                </a:solidFill>
                <a:cs typeface="Calibri" panose="020F0502020204030204" pitchFamily="34" charset="0"/>
              </a:rPr>
              <a:t>Ea</a:t>
            </a:r>
            <a:r>
              <a:rPr lang="en-GB" sz="2400" b="1">
                <a:solidFill>
                  <a:srgbClr val="00B0F0"/>
                </a:solidFill>
                <a:cs typeface="Calibri" panose="020F0502020204030204" pitchFamily="34" charset="0"/>
              </a:rPr>
              <a:t>, A (secondary explosives, SE)</a:t>
            </a:r>
          </a:p>
          <a:p>
            <a:endParaRPr lang="en-GB" sz="2400" b="1">
              <a:solidFill>
                <a:srgbClr val="00B0F0"/>
              </a:solidFill>
              <a:cs typeface="Calibri" panose="020F0502020204030204" pitchFamily="34" charset="0"/>
            </a:endParaRPr>
          </a:p>
          <a:p>
            <a:r>
              <a:rPr lang="en-GB" sz="2400" b="1">
                <a:solidFill>
                  <a:srgbClr val="00B0F0"/>
                </a:solidFill>
                <a:cs typeface="Calibri" panose="020F0502020204030204" pitchFamily="34" charset="0"/>
              </a:rPr>
              <a:t>Less energy needed to initiate PE </a:t>
            </a:r>
            <a:r>
              <a:rPr lang="en-GB" sz="2400" b="1">
                <a:solidFill>
                  <a:srgbClr val="00B0F0"/>
                </a:solidFill>
                <a:cs typeface="Calibri" panose="020F0502020204030204" pitchFamily="34" charset="0"/>
                <a:sym typeface="Wingdings" panose="05000000000000000000" pitchFamily="2" charset="2"/>
              </a:rPr>
              <a:t> more sensitive to external stimuli (friction, light, etc)</a:t>
            </a:r>
            <a:endParaRPr lang="en-GB" sz="2400" b="1">
              <a:solidFill>
                <a:srgbClr val="00B0F0"/>
              </a:solidFill>
              <a:cs typeface="Calibri" panose="020F0502020204030204" pitchFamily="34" charset="0"/>
            </a:endParaRPr>
          </a:p>
        </p:txBody>
      </p:sp>
      <p:sp>
        <p:nvSpPr>
          <p:cNvPr id="6" name="TextBox 5">
            <a:extLst>
              <a:ext uri="{FF2B5EF4-FFF2-40B4-BE49-F238E27FC236}">
                <a16:creationId xmlns:a16="http://schemas.microsoft.com/office/drawing/2014/main" id="{7E6F1923-B0C3-446C-814C-E6DA7AF6CE53}"/>
              </a:ext>
            </a:extLst>
          </p:cNvPr>
          <p:cNvSpPr txBox="1"/>
          <p:nvPr/>
        </p:nvSpPr>
        <p:spPr>
          <a:xfrm>
            <a:off x="944703" y="2547260"/>
            <a:ext cx="9895583" cy="1200329"/>
          </a:xfrm>
          <a:prstGeom prst="rect">
            <a:avLst/>
          </a:prstGeom>
          <a:noFill/>
        </p:spPr>
        <p:txBody>
          <a:bodyPr wrap="square" rtlCol="0">
            <a:spAutoFit/>
          </a:bodyPr>
          <a:lstStyle/>
          <a:p>
            <a:r>
              <a:rPr lang="en-GB" sz="2400" dirty="0">
                <a:solidFill>
                  <a:srgbClr val="FF6600"/>
                </a:solidFill>
                <a:cs typeface="Calibri" panose="020F0502020204030204" pitchFamily="34" charset="0"/>
              </a:rPr>
              <a:t>A</a:t>
            </a:r>
            <a:r>
              <a:rPr lang="en-GB" sz="2400" dirty="0">
                <a:cs typeface="Calibri" panose="020F0502020204030204" pitchFamily="34" charset="0"/>
              </a:rPr>
              <a:t> – collision factor related to the frequency and orientation; determined from the number of collisions per unit volume per second between the molecules</a:t>
            </a:r>
          </a:p>
          <a:p>
            <a:endParaRPr lang="en-GB" sz="2400" dirty="0">
              <a:cs typeface="Calibri" panose="020F0502020204030204" pitchFamily="34" charset="0"/>
            </a:endParaRPr>
          </a:p>
        </p:txBody>
      </p:sp>
      <p:sp>
        <p:nvSpPr>
          <p:cNvPr id="14" name="TextBox 13">
            <a:extLst>
              <a:ext uri="{FF2B5EF4-FFF2-40B4-BE49-F238E27FC236}">
                <a16:creationId xmlns:a16="http://schemas.microsoft.com/office/drawing/2014/main" id="{FA0CDEC9-03C9-4D07-A0D9-E44714A805CD}"/>
              </a:ext>
            </a:extLst>
          </p:cNvPr>
          <p:cNvSpPr txBox="1"/>
          <p:nvPr/>
        </p:nvSpPr>
        <p:spPr>
          <a:xfrm>
            <a:off x="1055235" y="4422774"/>
            <a:ext cx="3793624" cy="1200329"/>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 = 0, 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1 and all colliding molecules react</a:t>
            </a:r>
          </a:p>
          <a:p>
            <a:endParaRPr lang="en-GB" sz="2400" dirty="0">
              <a:cs typeface="Calibri" panose="020F0502020204030204" pitchFamily="34" charset="0"/>
            </a:endParaRPr>
          </a:p>
        </p:txBody>
      </p:sp>
      <p:sp>
        <p:nvSpPr>
          <p:cNvPr id="16" name="TextBox 15">
            <a:extLst>
              <a:ext uri="{FF2B5EF4-FFF2-40B4-BE49-F238E27FC236}">
                <a16:creationId xmlns:a16="http://schemas.microsoft.com/office/drawing/2014/main" id="{3605CD23-E338-4772-AF86-0E1395B058EC}"/>
              </a:ext>
            </a:extLst>
          </p:cNvPr>
          <p:cNvSpPr txBox="1"/>
          <p:nvPr/>
        </p:nvSpPr>
        <p:spPr>
          <a:xfrm>
            <a:off x="5998821" y="4422774"/>
            <a:ext cx="6058500" cy="830997"/>
          </a:xfrm>
          <a:prstGeom prst="rect">
            <a:avLst/>
          </a:prstGeom>
          <a:noFill/>
        </p:spPr>
        <p:txBody>
          <a:bodyPr wrap="square">
            <a:spAutoFit/>
          </a:bodyPr>
          <a:lstStyle/>
          <a:p>
            <a:r>
              <a:rPr lang="en-GB" sz="2400">
                <a:cs typeface="Calibri" panose="020F0502020204030204" pitchFamily="34" charset="0"/>
              </a:rPr>
              <a:t>if </a:t>
            </a:r>
            <a:r>
              <a:rPr lang="en-GB" sz="2400" err="1">
                <a:solidFill>
                  <a:srgbClr val="00B050"/>
                </a:solidFill>
                <a:cs typeface="Calibri" panose="020F0502020204030204" pitchFamily="34" charset="0"/>
              </a:rPr>
              <a:t>E</a:t>
            </a:r>
            <a:r>
              <a:rPr lang="en-GB" sz="2400" baseline="-25000" err="1">
                <a:solidFill>
                  <a:srgbClr val="00B050"/>
                </a:solidFill>
                <a:cs typeface="Calibri" panose="020F0502020204030204" pitchFamily="34" charset="0"/>
              </a:rPr>
              <a:t>a</a:t>
            </a:r>
            <a:r>
              <a:rPr lang="en-GB" sz="2400">
                <a:cs typeface="Calibri" panose="020F0502020204030204" pitchFamily="34" charset="0"/>
              </a:rPr>
              <a:t>/</a:t>
            </a:r>
            <a:r>
              <a:rPr lang="en-GB" sz="2400">
                <a:solidFill>
                  <a:srgbClr val="996600"/>
                </a:solidFill>
                <a:cs typeface="Calibri" panose="020F0502020204030204" pitchFamily="34" charset="0"/>
              </a:rPr>
              <a:t>R</a:t>
            </a:r>
            <a:r>
              <a:rPr lang="en-GB" sz="2400">
                <a:solidFill>
                  <a:srgbClr val="0000FF"/>
                </a:solidFill>
                <a:cs typeface="Calibri" panose="020F0502020204030204" pitchFamily="34" charset="0"/>
              </a:rPr>
              <a:t>T</a:t>
            </a:r>
            <a:r>
              <a:rPr lang="en-GB" sz="2400">
                <a:cs typeface="Calibri" panose="020F0502020204030204" pitchFamily="34" charset="0"/>
              </a:rPr>
              <a:t> &gt;&gt; 1, </a:t>
            </a:r>
            <a:r>
              <a:rPr lang="en-GB" sz="2400" err="1">
                <a:solidFill>
                  <a:srgbClr val="00B050"/>
                </a:solidFill>
                <a:cs typeface="Calibri" panose="020F0502020204030204" pitchFamily="34" charset="0"/>
              </a:rPr>
              <a:t>Ea</a:t>
            </a:r>
            <a:r>
              <a:rPr lang="en-GB" sz="2400">
                <a:cs typeface="Calibri" panose="020F0502020204030204" pitchFamily="34" charset="0"/>
              </a:rPr>
              <a:t> &gt;&gt; </a:t>
            </a:r>
            <a:r>
              <a:rPr lang="en-GB" sz="2400">
                <a:solidFill>
                  <a:srgbClr val="996600"/>
                </a:solidFill>
                <a:cs typeface="Calibri" panose="020F0502020204030204" pitchFamily="34" charset="0"/>
              </a:rPr>
              <a:t>R</a:t>
            </a:r>
            <a:r>
              <a:rPr lang="en-GB" sz="2400">
                <a:solidFill>
                  <a:srgbClr val="0000FF"/>
                </a:solidFill>
                <a:cs typeface="Calibri" panose="020F0502020204030204" pitchFamily="34" charset="0"/>
              </a:rPr>
              <a:t>T</a:t>
            </a:r>
            <a:r>
              <a:rPr lang="en-GB" sz="2400">
                <a:cs typeface="Calibri" panose="020F0502020204030204" pitchFamily="34" charset="0"/>
              </a:rPr>
              <a:t> (high activation energy), majority of molecules do not react</a:t>
            </a:r>
          </a:p>
        </p:txBody>
      </p:sp>
      <p:sp>
        <p:nvSpPr>
          <p:cNvPr id="15" name="Rectangle 14">
            <a:extLst>
              <a:ext uri="{FF2B5EF4-FFF2-40B4-BE49-F238E27FC236}">
                <a16:creationId xmlns:a16="http://schemas.microsoft.com/office/drawing/2014/main" id="{BB6871DD-D008-466D-9F46-4262EAFFF500}"/>
              </a:ext>
            </a:extLst>
          </p:cNvPr>
          <p:cNvSpPr/>
          <p:nvPr/>
        </p:nvSpPr>
        <p:spPr>
          <a:xfrm>
            <a:off x="4118535" y="938762"/>
            <a:ext cx="2552058"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sp>
        <p:nvSpPr>
          <p:cNvPr id="7" name="TextBox 6">
            <a:extLst>
              <a:ext uri="{FF2B5EF4-FFF2-40B4-BE49-F238E27FC236}">
                <a16:creationId xmlns:a16="http://schemas.microsoft.com/office/drawing/2014/main" id="{18097BE1-FC19-4587-9C37-1A428194EC09}"/>
              </a:ext>
            </a:extLst>
          </p:cNvPr>
          <p:cNvSpPr txBox="1"/>
          <p:nvPr/>
        </p:nvSpPr>
        <p:spPr>
          <a:xfrm>
            <a:off x="862215" y="1573227"/>
            <a:ext cx="9978071" cy="830997"/>
          </a:xfrm>
          <a:prstGeom prst="rect">
            <a:avLst/>
          </a:prstGeom>
          <a:noFill/>
        </p:spPr>
        <p:txBody>
          <a:bodyPr wrap="square" rtlCol="0">
            <a:spAutoFit/>
          </a:bodyPr>
          <a:lstStyle/>
          <a:p>
            <a:r>
              <a:rPr lang="en-GB" sz="2400" dirty="0">
                <a:solidFill>
                  <a:srgbClr val="0070C0"/>
                </a:solidFill>
              </a:rPr>
              <a:t>quantitatively describes how the rate constant (𝑘) of a chemical reaction depends on temperature and activation energy</a:t>
            </a:r>
          </a:p>
        </p:txBody>
      </p:sp>
    </p:spTree>
    <p:extLst>
      <p:ext uri="{BB962C8B-B14F-4D97-AF65-F5344CB8AC3E}">
        <p14:creationId xmlns:p14="http://schemas.microsoft.com/office/powerpoint/2010/main" val="1131582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34799B-2C7C-514F-86E8-3B560DD7D9F8}"/>
              </a:ext>
            </a:extLst>
          </p:cNvPr>
          <p:cNvSpPr txBox="1"/>
          <p:nvPr/>
        </p:nvSpPr>
        <p:spPr>
          <a:xfrm>
            <a:off x="766056" y="2520328"/>
            <a:ext cx="1713931" cy="769441"/>
          </a:xfrm>
          <a:prstGeom prst="rect">
            <a:avLst/>
          </a:prstGeom>
          <a:noFill/>
        </p:spPr>
        <p:txBody>
          <a:bodyPr wrap="none" rtlCol="0">
            <a:spAutoFit/>
          </a:bodyPr>
          <a:lstStyle/>
          <a:p>
            <a:r>
              <a:rPr lang="en-GB" sz="4400" dirty="0"/>
              <a:t>k = Ae </a:t>
            </a:r>
          </a:p>
        </p:txBody>
      </p:sp>
      <p:grpSp>
        <p:nvGrpSpPr>
          <p:cNvPr id="9" name="Group 8">
            <a:extLst>
              <a:ext uri="{FF2B5EF4-FFF2-40B4-BE49-F238E27FC236}">
                <a16:creationId xmlns:a16="http://schemas.microsoft.com/office/drawing/2014/main" id="{7A0F2AE5-6000-514E-B72B-9492DFC13C44}"/>
              </a:ext>
            </a:extLst>
          </p:cNvPr>
          <p:cNvGrpSpPr/>
          <p:nvPr/>
        </p:nvGrpSpPr>
        <p:grpSpPr>
          <a:xfrm>
            <a:off x="2314270" y="1689801"/>
            <a:ext cx="691536" cy="1214244"/>
            <a:chOff x="6358759" y="2942897"/>
            <a:chExt cx="691536" cy="1214244"/>
          </a:xfrm>
        </p:grpSpPr>
        <p:sp>
          <p:nvSpPr>
            <p:cNvPr id="3" name="TextBox 2">
              <a:extLst>
                <a:ext uri="{FF2B5EF4-FFF2-40B4-BE49-F238E27FC236}">
                  <a16:creationId xmlns:a16="http://schemas.microsoft.com/office/drawing/2014/main" id="{B2950DAF-67D8-484B-A1C0-356987D7B0E7}"/>
                </a:ext>
              </a:extLst>
            </p:cNvPr>
            <p:cNvSpPr txBox="1"/>
            <p:nvPr/>
          </p:nvSpPr>
          <p:spPr>
            <a:xfrm>
              <a:off x="6358759" y="2942897"/>
              <a:ext cx="691536" cy="646331"/>
            </a:xfrm>
            <a:prstGeom prst="rect">
              <a:avLst/>
            </a:prstGeom>
            <a:noFill/>
          </p:spPr>
          <p:txBody>
            <a:bodyPr wrap="none" rtlCol="0">
              <a:spAutoFit/>
            </a:bodyPr>
            <a:lstStyle/>
            <a:p>
              <a:r>
                <a:rPr lang="en-GB" sz="3600" dirty="0"/>
                <a:t>-</a:t>
              </a:r>
              <a:r>
                <a:rPr lang="en-GB" sz="3600" dirty="0" err="1"/>
                <a:t>E</a:t>
              </a:r>
              <a:r>
                <a:rPr lang="en-GB" sz="3600" baseline="-25000" dirty="0" err="1"/>
                <a:t>a</a:t>
              </a:r>
              <a:endParaRPr lang="en-GB" sz="3600" baseline="-25000" dirty="0"/>
            </a:p>
          </p:txBody>
        </p:sp>
        <p:sp>
          <p:nvSpPr>
            <p:cNvPr id="6" name="TextBox 5">
              <a:extLst>
                <a:ext uri="{FF2B5EF4-FFF2-40B4-BE49-F238E27FC236}">
                  <a16:creationId xmlns:a16="http://schemas.microsoft.com/office/drawing/2014/main" id="{4AF242CC-93C0-BC41-AB8D-AE48802E8183}"/>
                </a:ext>
              </a:extLst>
            </p:cNvPr>
            <p:cNvSpPr txBox="1"/>
            <p:nvPr/>
          </p:nvSpPr>
          <p:spPr>
            <a:xfrm>
              <a:off x="6358759" y="3037490"/>
              <a:ext cx="643125" cy="646331"/>
            </a:xfrm>
            <a:prstGeom prst="rect">
              <a:avLst/>
            </a:prstGeom>
            <a:noFill/>
          </p:spPr>
          <p:txBody>
            <a:bodyPr wrap="none" rtlCol="0">
              <a:spAutoFit/>
            </a:bodyPr>
            <a:lstStyle/>
            <a:p>
              <a:r>
                <a:rPr lang="en-GB" sz="3600" dirty="0"/>
                <a:t>__</a:t>
              </a:r>
            </a:p>
          </p:txBody>
        </p:sp>
        <p:sp>
          <p:nvSpPr>
            <p:cNvPr id="7" name="TextBox 6">
              <a:extLst>
                <a:ext uri="{FF2B5EF4-FFF2-40B4-BE49-F238E27FC236}">
                  <a16:creationId xmlns:a16="http://schemas.microsoft.com/office/drawing/2014/main" id="{CACED4C0-3911-2C44-AB17-A049C65BC1FD}"/>
                </a:ext>
              </a:extLst>
            </p:cNvPr>
            <p:cNvSpPr txBox="1"/>
            <p:nvPr/>
          </p:nvSpPr>
          <p:spPr>
            <a:xfrm>
              <a:off x="6382195" y="3510810"/>
              <a:ext cx="654666" cy="646331"/>
            </a:xfrm>
            <a:prstGeom prst="rect">
              <a:avLst/>
            </a:prstGeom>
            <a:noFill/>
          </p:spPr>
          <p:txBody>
            <a:bodyPr wrap="none" rtlCol="0">
              <a:spAutoFit/>
            </a:bodyPr>
            <a:lstStyle/>
            <a:p>
              <a:r>
                <a:rPr lang="en-GB" sz="3600" dirty="0"/>
                <a:t>RT</a:t>
              </a:r>
            </a:p>
          </p:txBody>
        </p:sp>
      </p:grpSp>
      <p:sp>
        <p:nvSpPr>
          <p:cNvPr id="11" name="TextBox 10">
            <a:extLst>
              <a:ext uri="{FF2B5EF4-FFF2-40B4-BE49-F238E27FC236}">
                <a16:creationId xmlns:a16="http://schemas.microsoft.com/office/drawing/2014/main" id="{38846E38-3C77-134B-AC69-0403065FD2C2}"/>
              </a:ext>
            </a:extLst>
          </p:cNvPr>
          <p:cNvSpPr txBox="1"/>
          <p:nvPr/>
        </p:nvSpPr>
        <p:spPr>
          <a:xfrm>
            <a:off x="451264" y="3974373"/>
            <a:ext cx="3698705" cy="769441"/>
          </a:xfrm>
          <a:prstGeom prst="rect">
            <a:avLst/>
          </a:prstGeom>
          <a:noFill/>
        </p:spPr>
        <p:txBody>
          <a:bodyPr wrap="none" rtlCol="0">
            <a:spAutoFit/>
          </a:bodyPr>
          <a:lstStyle/>
          <a:p>
            <a:r>
              <a:rPr lang="en-GB" sz="4400" dirty="0"/>
              <a:t>ln k = -</a:t>
            </a:r>
            <a:r>
              <a:rPr lang="en-GB" sz="4400" dirty="0" err="1"/>
              <a:t>E</a:t>
            </a:r>
            <a:r>
              <a:rPr lang="en-GB" sz="4400" baseline="-25000" dirty="0" err="1"/>
              <a:t>a</a:t>
            </a:r>
            <a:r>
              <a:rPr lang="en-GB" sz="4400" dirty="0"/>
              <a:t> + ln A </a:t>
            </a:r>
          </a:p>
        </p:txBody>
      </p:sp>
      <p:sp>
        <p:nvSpPr>
          <p:cNvPr id="13" name="TextBox 12">
            <a:extLst>
              <a:ext uri="{FF2B5EF4-FFF2-40B4-BE49-F238E27FC236}">
                <a16:creationId xmlns:a16="http://schemas.microsoft.com/office/drawing/2014/main" id="{70554856-5347-0A4A-9FE1-AB88ACCA53C9}"/>
              </a:ext>
            </a:extLst>
          </p:cNvPr>
          <p:cNvSpPr txBox="1"/>
          <p:nvPr/>
        </p:nvSpPr>
        <p:spPr>
          <a:xfrm>
            <a:off x="1973282" y="4801901"/>
            <a:ext cx="654666" cy="646331"/>
          </a:xfrm>
          <a:prstGeom prst="rect">
            <a:avLst/>
          </a:prstGeom>
          <a:noFill/>
        </p:spPr>
        <p:txBody>
          <a:bodyPr wrap="none" rtlCol="0">
            <a:spAutoFit/>
          </a:bodyPr>
          <a:lstStyle/>
          <a:p>
            <a:r>
              <a:rPr lang="en-GB" sz="3600" dirty="0"/>
              <a:t>RT</a:t>
            </a:r>
          </a:p>
        </p:txBody>
      </p:sp>
      <p:sp>
        <p:nvSpPr>
          <p:cNvPr id="15" name="TextBox 14">
            <a:extLst>
              <a:ext uri="{FF2B5EF4-FFF2-40B4-BE49-F238E27FC236}">
                <a16:creationId xmlns:a16="http://schemas.microsoft.com/office/drawing/2014/main" id="{C6F94F3D-6B9E-8343-AAA0-CD2820D78904}"/>
              </a:ext>
            </a:extLst>
          </p:cNvPr>
          <p:cNvSpPr txBox="1"/>
          <p:nvPr/>
        </p:nvSpPr>
        <p:spPr>
          <a:xfrm>
            <a:off x="2003098" y="4301254"/>
            <a:ext cx="595035" cy="584775"/>
          </a:xfrm>
          <a:prstGeom prst="rect">
            <a:avLst/>
          </a:prstGeom>
          <a:noFill/>
        </p:spPr>
        <p:txBody>
          <a:bodyPr wrap="none" rtlCol="0">
            <a:spAutoFit/>
          </a:bodyPr>
          <a:lstStyle/>
          <a:p>
            <a:r>
              <a:rPr lang="en-GB" sz="3200" dirty="0"/>
              <a:t>__</a:t>
            </a:r>
          </a:p>
        </p:txBody>
      </p:sp>
      <p:cxnSp>
        <p:nvCxnSpPr>
          <p:cNvPr id="16" name="Straight Connector 15">
            <a:extLst>
              <a:ext uri="{FF2B5EF4-FFF2-40B4-BE49-F238E27FC236}">
                <a16:creationId xmlns:a16="http://schemas.microsoft.com/office/drawing/2014/main" id="{D7AAC589-53B7-E54F-B0FD-D0FC10600F64}"/>
              </a:ext>
            </a:extLst>
          </p:cNvPr>
          <p:cNvCxnSpPr/>
          <p:nvPr/>
        </p:nvCxnSpPr>
        <p:spPr>
          <a:xfrm>
            <a:off x="5307194" y="1672565"/>
            <a:ext cx="0" cy="358346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5F536F9-54B8-6E4C-BBC1-F77384FE0968}"/>
              </a:ext>
            </a:extLst>
          </p:cNvPr>
          <p:cNvCxnSpPr>
            <a:cxnSpLocks/>
          </p:cNvCxnSpPr>
          <p:nvPr/>
        </p:nvCxnSpPr>
        <p:spPr>
          <a:xfrm flipH="1">
            <a:off x="5296685" y="5272501"/>
            <a:ext cx="6190734" cy="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0709210-7B37-0F49-BC8C-3DF2C24B11AD}"/>
              </a:ext>
            </a:extLst>
          </p:cNvPr>
          <p:cNvCxnSpPr>
            <a:cxnSpLocks/>
          </p:cNvCxnSpPr>
          <p:nvPr/>
        </p:nvCxnSpPr>
        <p:spPr>
          <a:xfrm>
            <a:off x="10641338" y="5204539"/>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Arc 18">
            <a:extLst>
              <a:ext uri="{FF2B5EF4-FFF2-40B4-BE49-F238E27FC236}">
                <a16:creationId xmlns:a16="http://schemas.microsoft.com/office/drawing/2014/main" id="{776BFA7E-2E7E-C844-A852-7B58F6CD9670}"/>
              </a:ext>
            </a:extLst>
          </p:cNvPr>
          <p:cNvSpPr/>
          <p:nvPr/>
        </p:nvSpPr>
        <p:spPr>
          <a:xfrm>
            <a:off x="5208340" y="4106846"/>
            <a:ext cx="98854" cy="271849"/>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ECCB0248-ECB1-BF45-933B-BDBAFF7213B1}"/>
              </a:ext>
            </a:extLst>
          </p:cNvPr>
          <p:cNvCxnSpPr>
            <a:cxnSpLocks/>
          </p:cNvCxnSpPr>
          <p:nvPr/>
        </p:nvCxnSpPr>
        <p:spPr>
          <a:xfrm rot="16200000">
            <a:off x="5307194" y="2984445"/>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4A406A4-EFF9-8C43-ABEF-C05322DF0569}"/>
              </a:ext>
            </a:extLst>
          </p:cNvPr>
          <p:cNvCxnSpPr>
            <a:cxnSpLocks/>
          </p:cNvCxnSpPr>
          <p:nvPr/>
        </p:nvCxnSpPr>
        <p:spPr>
          <a:xfrm rot="16200000">
            <a:off x="5298953" y="4100677"/>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CFA119F-3751-654A-B866-FA1F95399A3A}"/>
              </a:ext>
            </a:extLst>
          </p:cNvPr>
          <p:cNvCxnSpPr>
            <a:cxnSpLocks/>
          </p:cNvCxnSpPr>
          <p:nvPr/>
        </p:nvCxnSpPr>
        <p:spPr>
          <a:xfrm rot="16200000">
            <a:off x="5298953" y="1878724"/>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4DEA64F-9C50-4F49-8018-FC5FBBE0A02D}"/>
              </a:ext>
            </a:extLst>
          </p:cNvPr>
          <p:cNvCxnSpPr>
            <a:cxnSpLocks/>
          </p:cNvCxnSpPr>
          <p:nvPr/>
        </p:nvCxnSpPr>
        <p:spPr>
          <a:xfrm>
            <a:off x="4924271" y="2405922"/>
            <a:ext cx="6563148" cy="1700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7EA4095-EBF2-3F43-90BE-A77582F77979}"/>
              </a:ext>
            </a:extLst>
          </p:cNvPr>
          <p:cNvCxnSpPr>
            <a:cxnSpLocks/>
          </p:cNvCxnSpPr>
          <p:nvPr/>
        </p:nvCxnSpPr>
        <p:spPr>
          <a:xfrm>
            <a:off x="6516038" y="5220309"/>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08720F2-72B0-DF40-9E06-DC2B16900E62}"/>
              </a:ext>
            </a:extLst>
          </p:cNvPr>
          <p:cNvCxnSpPr>
            <a:cxnSpLocks/>
          </p:cNvCxnSpPr>
          <p:nvPr/>
        </p:nvCxnSpPr>
        <p:spPr>
          <a:xfrm>
            <a:off x="7882381" y="5209799"/>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653D2E9-CAA0-FD41-8584-3CA1DC1A7218}"/>
              </a:ext>
            </a:extLst>
          </p:cNvPr>
          <p:cNvCxnSpPr>
            <a:cxnSpLocks/>
          </p:cNvCxnSpPr>
          <p:nvPr/>
        </p:nvCxnSpPr>
        <p:spPr>
          <a:xfrm>
            <a:off x="9301272" y="5199287"/>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D6CF03-64E4-AD44-B8BF-F51870BFEE10}"/>
              </a:ext>
            </a:extLst>
          </p:cNvPr>
          <p:cNvSpPr/>
          <p:nvPr/>
        </p:nvSpPr>
        <p:spPr>
          <a:xfrm>
            <a:off x="4373026" y="3094963"/>
            <a:ext cx="841897" cy="646331"/>
          </a:xfrm>
          <a:prstGeom prst="rect">
            <a:avLst/>
          </a:prstGeom>
        </p:spPr>
        <p:txBody>
          <a:bodyPr wrap="none">
            <a:spAutoFit/>
          </a:bodyPr>
          <a:lstStyle/>
          <a:p>
            <a:r>
              <a:rPr lang="en-GB" sz="3600" i="1" dirty="0"/>
              <a:t>ln k</a:t>
            </a:r>
            <a:endParaRPr lang="en-GB" sz="3600" dirty="0"/>
          </a:p>
        </p:txBody>
      </p:sp>
      <p:sp>
        <p:nvSpPr>
          <p:cNvPr id="28" name="Rectangle 27">
            <a:extLst>
              <a:ext uri="{FF2B5EF4-FFF2-40B4-BE49-F238E27FC236}">
                <a16:creationId xmlns:a16="http://schemas.microsoft.com/office/drawing/2014/main" id="{092C96DB-550E-BB42-8AC1-FCC8F96596D2}"/>
              </a:ext>
            </a:extLst>
          </p:cNvPr>
          <p:cNvSpPr/>
          <p:nvPr/>
        </p:nvSpPr>
        <p:spPr>
          <a:xfrm>
            <a:off x="8286037" y="5485090"/>
            <a:ext cx="821059" cy="646331"/>
          </a:xfrm>
          <a:prstGeom prst="rect">
            <a:avLst/>
          </a:prstGeom>
        </p:spPr>
        <p:txBody>
          <a:bodyPr wrap="none">
            <a:spAutoFit/>
          </a:bodyPr>
          <a:lstStyle/>
          <a:p>
            <a:r>
              <a:rPr lang="en-GB" sz="3600" dirty="0"/>
              <a:t>1/T</a:t>
            </a:r>
          </a:p>
        </p:txBody>
      </p:sp>
      <p:sp>
        <p:nvSpPr>
          <p:cNvPr id="29" name="TextBox 28">
            <a:extLst>
              <a:ext uri="{FF2B5EF4-FFF2-40B4-BE49-F238E27FC236}">
                <a16:creationId xmlns:a16="http://schemas.microsoft.com/office/drawing/2014/main" id="{2C36DD6C-0027-454C-8E9C-CE5435BA737A}"/>
              </a:ext>
            </a:extLst>
          </p:cNvPr>
          <p:cNvSpPr txBox="1"/>
          <p:nvPr/>
        </p:nvSpPr>
        <p:spPr>
          <a:xfrm>
            <a:off x="8467153" y="3824166"/>
            <a:ext cx="561051" cy="646331"/>
          </a:xfrm>
          <a:prstGeom prst="rect">
            <a:avLst/>
          </a:prstGeom>
          <a:noFill/>
        </p:spPr>
        <p:txBody>
          <a:bodyPr wrap="none" rtlCol="0">
            <a:spAutoFit/>
          </a:bodyPr>
          <a:lstStyle/>
          <a:p>
            <a:r>
              <a:rPr lang="en-GB" sz="3600" i="1" dirty="0" err="1"/>
              <a:t>E</a:t>
            </a:r>
            <a:r>
              <a:rPr lang="en-GB" sz="3600" i="1" baseline="-25000" dirty="0" err="1"/>
              <a:t>a</a:t>
            </a:r>
            <a:endParaRPr lang="en-GB" sz="3600" i="1" dirty="0"/>
          </a:p>
        </p:txBody>
      </p:sp>
      <p:sp>
        <p:nvSpPr>
          <p:cNvPr id="30" name="TextBox 29">
            <a:extLst>
              <a:ext uri="{FF2B5EF4-FFF2-40B4-BE49-F238E27FC236}">
                <a16:creationId xmlns:a16="http://schemas.microsoft.com/office/drawing/2014/main" id="{5AE047DD-E318-8D45-8C27-D1BB5BF5EE5D}"/>
              </a:ext>
            </a:extLst>
          </p:cNvPr>
          <p:cNvSpPr txBox="1"/>
          <p:nvPr/>
        </p:nvSpPr>
        <p:spPr>
          <a:xfrm>
            <a:off x="8467153" y="4107945"/>
            <a:ext cx="543739" cy="523220"/>
          </a:xfrm>
          <a:prstGeom prst="rect">
            <a:avLst/>
          </a:prstGeom>
          <a:noFill/>
        </p:spPr>
        <p:txBody>
          <a:bodyPr wrap="none" rtlCol="0">
            <a:spAutoFit/>
          </a:bodyPr>
          <a:lstStyle/>
          <a:p>
            <a:r>
              <a:rPr lang="en-GB" sz="2800" dirty="0"/>
              <a:t>__</a:t>
            </a:r>
          </a:p>
        </p:txBody>
      </p:sp>
      <p:sp>
        <p:nvSpPr>
          <p:cNvPr id="31" name="TextBox 30">
            <a:extLst>
              <a:ext uri="{FF2B5EF4-FFF2-40B4-BE49-F238E27FC236}">
                <a16:creationId xmlns:a16="http://schemas.microsoft.com/office/drawing/2014/main" id="{B234ED72-B7BA-E74B-B5EF-63341DFC3576}"/>
              </a:ext>
            </a:extLst>
          </p:cNvPr>
          <p:cNvSpPr txBox="1"/>
          <p:nvPr/>
        </p:nvSpPr>
        <p:spPr>
          <a:xfrm>
            <a:off x="8560515" y="4478735"/>
            <a:ext cx="434734" cy="646331"/>
          </a:xfrm>
          <a:prstGeom prst="rect">
            <a:avLst/>
          </a:prstGeom>
          <a:noFill/>
        </p:spPr>
        <p:txBody>
          <a:bodyPr wrap="none" rtlCol="0">
            <a:spAutoFit/>
          </a:bodyPr>
          <a:lstStyle/>
          <a:p>
            <a:r>
              <a:rPr lang="en-GB" sz="3600" dirty="0"/>
              <a:t>R</a:t>
            </a:r>
          </a:p>
        </p:txBody>
      </p:sp>
      <p:sp>
        <p:nvSpPr>
          <p:cNvPr id="32" name="Rectangle 31">
            <a:extLst>
              <a:ext uri="{FF2B5EF4-FFF2-40B4-BE49-F238E27FC236}">
                <a16:creationId xmlns:a16="http://schemas.microsoft.com/office/drawing/2014/main" id="{D263FF83-F9D2-0046-88AE-D3C10B97EA62}"/>
              </a:ext>
            </a:extLst>
          </p:cNvPr>
          <p:cNvSpPr/>
          <p:nvPr/>
        </p:nvSpPr>
        <p:spPr>
          <a:xfrm>
            <a:off x="6930795" y="4152684"/>
            <a:ext cx="1596078" cy="584775"/>
          </a:xfrm>
          <a:prstGeom prst="rect">
            <a:avLst/>
          </a:prstGeom>
        </p:spPr>
        <p:txBody>
          <a:bodyPr wrap="none">
            <a:spAutoFit/>
          </a:bodyPr>
          <a:lstStyle/>
          <a:p>
            <a:r>
              <a:rPr lang="en-GB" sz="3200" i="1" dirty="0"/>
              <a:t>gradient</a:t>
            </a:r>
            <a:endParaRPr lang="en-GB" sz="3200" dirty="0"/>
          </a:p>
        </p:txBody>
      </p:sp>
      <p:sp>
        <p:nvSpPr>
          <p:cNvPr id="4" name="Rectangle 3">
            <a:extLst>
              <a:ext uri="{FF2B5EF4-FFF2-40B4-BE49-F238E27FC236}">
                <a16:creationId xmlns:a16="http://schemas.microsoft.com/office/drawing/2014/main" id="{E5FA8A88-9148-3046-BC03-CC99ACA78B37}"/>
              </a:ext>
            </a:extLst>
          </p:cNvPr>
          <p:cNvSpPr/>
          <p:nvPr/>
        </p:nvSpPr>
        <p:spPr>
          <a:xfrm>
            <a:off x="5307194" y="1946686"/>
            <a:ext cx="1183365" cy="707886"/>
          </a:xfrm>
          <a:prstGeom prst="rect">
            <a:avLst/>
          </a:prstGeom>
        </p:spPr>
        <p:txBody>
          <a:bodyPr wrap="square">
            <a:spAutoFit/>
          </a:bodyPr>
          <a:lstStyle/>
          <a:p>
            <a:r>
              <a:rPr lang="en-GB" sz="4000" dirty="0"/>
              <a:t>ln A</a:t>
            </a:r>
          </a:p>
        </p:txBody>
      </p:sp>
      <p:sp>
        <p:nvSpPr>
          <p:cNvPr id="33" name="TextBox 32">
            <a:extLst>
              <a:ext uri="{FF2B5EF4-FFF2-40B4-BE49-F238E27FC236}">
                <a16:creationId xmlns:a16="http://schemas.microsoft.com/office/drawing/2014/main" id="{5DFC77EF-F1CA-A64A-8BF0-6FA63F12694A}"/>
              </a:ext>
            </a:extLst>
          </p:cNvPr>
          <p:cNvSpPr txBox="1"/>
          <p:nvPr/>
        </p:nvSpPr>
        <p:spPr>
          <a:xfrm>
            <a:off x="537377" y="581752"/>
            <a:ext cx="8594276" cy="584775"/>
          </a:xfrm>
          <a:prstGeom prst="rect">
            <a:avLst/>
          </a:prstGeom>
          <a:noFill/>
        </p:spPr>
        <p:txBody>
          <a:bodyPr wrap="none" rtlCol="0">
            <a:spAutoFit/>
          </a:bodyPr>
          <a:lstStyle/>
          <a:p>
            <a:r>
              <a:rPr lang="en-GB" sz="3200" dirty="0"/>
              <a:t>Change Arrhenius equation into form of </a:t>
            </a:r>
            <a:r>
              <a:rPr lang="en-GB" sz="3200" i="1" dirty="0"/>
              <a:t>y = mx +C</a:t>
            </a:r>
          </a:p>
        </p:txBody>
      </p:sp>
      <p:cxnSp>
        <p:nvCxnSpPr>
          <p:cNvPr id="8" name="Straight Connector 7">
            <a:extLst>
              <a:ext uri="{FF2B5EF4-FFF2-40B4-BE49-F238E27FC236}">
                <a16:creationId xmlns:a16="http://schemas.microsoft.com/office/drawing/2014/main" id="{61E4D0A5-BA5B-4B67-BE9C-876E8548C5A5}"/>
              </a:ext>
            </a:extLst>
          </p:cNvPr>
          <p:cNvCxnSpPr/>
          <p:nvPr/>
        </p:nvCxnSpPr>
        <p:spPr>
          <a:xfrm>
            <a:off x="6086797" y="2703084"/>
            <a:ext cx="0" cy="127601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66DCA1C-1287-4665-8869-EDCB47F160FF}"/>
              </a:ext>
            </a:extLst>
          </p:cNvPr>
          <p:cNvCxnSpPr>
            <a:cxnSpLocks/>
          </p:cNvCxnSpPr>
          <p:nvPr/>
        </p:nvCxnSpPr>
        <p:spPr>
          <a:xfrm flipV="1">
            <a:off x="6071033" y="3912774"/>
            <a:ext cx="4705132" cy="5704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14036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6F4719-D354-40B0-8A60-D60814C46ECE}"/>
              </a:ext>
            </a:extLst>
          </p:cNvPr>
          <p:cNvSpPr txBox="1"/>
          <p:nvPr/>
        </p:nvSpPr>
        <p:spPr>
          <a:xfrm>
            <a:off x="-28575" y="1706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KINETICS OF THERMAL DECOMPOSITION</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D1AB8BE-C96B-4A60-B927-D71ADFB55865}"/>
              </a:ext>
            </a:extLst>
          </p:cNvPr>
          <p:cNvSpPr txBox="1"/>
          <p:nvPr/>
        </p:nvSpPr>
        <p:spPr>
          <a:xfrm>
            <a:off x="116958" y="479590"/>
            <a:ext cx="1166391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all explosives undergo thermal decomposition at temperatures lower than the temperature needed for detonation </a:t>
            </a:r>
          </a:p>
        </p:txBody>
      </p:sp>
      <p:sp>
        <p:nvSpPr>
          <p:cNvPr id="3" name="TextBox 2">
            <a:extLst>
              <a:ext uri="{FF2B5EF4-FFF2-40B4-BE49-F238E27FC236}">
                <a16:creationId xmlns:a16="http://schemas.microsoft.com/office/drawing/2014/main" id="{943F1A5E-B147-4EAF-8A15-2AC0290B49EC}"/>
              </a:ext>
            </a:extLst>
          </p:cNvPr>
          <p:cNvSpPr txBox="1"/>
          <p:nvPr/>
        </p:nvSpPr>
        <p:spPr>
          <a:xfrm>
            <a:off x="187743" y="1235637"/>
            <a:ext cx="1113075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used to determine the </a:t>
            </a:r>
            <a:r>
              <a:rPr lang="en-GB" sz="2400" b="1">
                <a:solidFill>
                  <a:srgbClr val="00B0F0"/>
                </a:solidFill>
                <a:cs typeface="Calibri" panose="020F0502020204030204" pitchFamily="34" charset="0"/>
              </a:rPr>
              <a:t>stability</a:t>
            </a:r>
            <a:r>
              <a:rPr lang="en-GB" sz="2400">
                <a:cs typeface="Calibri" panose="020F0502020204030204" pitchFamily="34" charset="0"/>
              </a:rPr>
              <a:t> and </a:t>
            </a:r>
            <a:r>
              <a:rPr lang="en-GB" sz="2400" b="1">
                <a:solidFill>
                  <a:srgbClr val="00B0F0"/>
                </a:solidFill>
                <a:cs typeface="Calibri" panose="020F0502020204030204" pitchFamily="34" charset="0"/>
              </a:rPr>
              <a:t>shelf life </a:t>
            </a:r>
            <a:r>
              <a:rPr lang="en-GB" sz="2400">
                <a:cs typeface="Calibri" panose="020F0502020204030204" pitchFamily="34" charset="0"/>
              </a:rPr>
              <a:t>of the explosive</a:t>
            </a:r>
          </a:p>
          <a:p>
            <a:pPr marL="285750" indent="-285750">
              <a:buFont typeface="Arial" panose="020B0604020202020204" pitchFamily="34" charset="0"/>
              <a:buChar char="•"/>
            </a:pPr>
            <a:r>
              <a:rPr lang="en-GB" sz="2400">
                <a:cs typeface="Calibri" panose="020F0502020204030204" pitchFamily="34" charset="0"/>
              </a:rPr>
              <a:t>shelf-life and stability susceptibility to heat</a:t>
            </a:r>
          </a:p>
        </p:txBody>
      </p:sp>
      <p:sp>
        <p:nvSpPr>
          <p:cNvPr id="4" name="TextBox 3">
            <a:extLst>
              <a:ext uri="{FF2B5EF4-FFF2-40B4-BE49-F238E27FC236}">
                <a16:creationId xmlns:a16="http://schemas.microsoft.com/office/drawing/2014/main" id="{EF3E0EE0-8C49-4DE0-B86D-D58F0768E58A}"/>
              </a:ext>
            </a:extLst>
          </p:cNvPr>
          <p:cNvSpPr txBox="1"/>
          <p:nvPr/>
        </p:nvSpPr>
        <p:spPr>
          <a:xfrm>
            <a:off x="28084" y="2070397"/>
            <a:ext cx="12095463"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measured at constant temperature as the </a:t>
            </a:r>
            <a:r>
              <a:rPr lang="en-GB" sz="2400" b="1">
                <a:cs typeface="Calibri" panose="020F0502020204030204" pitchFamily="34" charset="0"/>
              </a:rPr>
              <a:t>rate of gas released </a:t>
            </a:r>
            <a:r>
              <a:rPr lang="en-GB" sz="2400">
                <a:cs typeface="Calibri" panose="020F0502020204030204" pitchFamily="34" charset="0"/>
              </a:rPr>
              <a:t>from a sample of explosive at a series of controlled temperatures</a:t>
            </a:r>
          </a:p>
        </p:txBody>
      </p:sp>
      <p:sp>
        <p:nvSpPr>
          <p:cNvPr id="6" name="TextBox 5">
            <a:extLst>
              <a:ext uri="{FF2B5EF4-FFF2-40B4-BE49-F238E27FC236}">
                <a16:creationId xmlns:a16="http://schemas.microsoft.com/office/drawing/2014/main" id="{133B347E-E1EF-410D-8236-4F389FC4B39F}"/>
              </a:ext>
            </a:extLst>
          </p:cNvPr>
          <p:cNvSpPr txBox="1"/>
          <p:nvPr/>
        </p:nvSpPr>
        <p:spPr>
          <a:xfrm>
            <a:off x="1635740" y="2860458"/>
            <a:ext cx="2137610" cy="461665"/>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a:t>
            </a:r>
            <a:r>
              <a:rPr lang="en-GB" sz="2400" b="1" err="1">
                <a:cs typeface="Calibri" panose="020F0502020204030204" pitchFamily="34" charset="0"/>
              </a:rPr>
              <a:t>k</a:t>
            </a:r>
            <a:r>
              <a:rPr lang="en-GB" sz="2400" baseline="30000" err="1">
                <a:solidFill>
                  <a:srgbClr val="0000FF"/>
                </a:solidFill>
                <a:cs typeface="Calibri" panose="020F0502020204030204" pitchFamily="34" charset="0"/>
              </a:rPr>
              <a:t>T</a:t>
            </a:r>
            <a:r>
              <a:rPr lang="en-GB" sz="2400">
                <a:cs typeface="Calibri" panose="020F0502020204030204" pitchFamily="34" charset="0"/>
              </a:rPr>
              <a:t> + </a:t>
            </a:r>
            <a:r>
              <a:rPr lang="en-GB" sz="2400">
                <a:solidFill>
                  <a:srgbClr val="00B0F0"/>
                </a:solidFill>
                <a:cs typeface="Calibri" panose="020F0502020204030204" pitchFamily="34" charset="0"/>
              </a:rPr>
              <a:t>C</a:t>
            </a:r>
          </a:p>
        </p:txBody>
      </p:sp>
      <p:sp>
        <p:nvSpPr>
          <p:cNvPr id="7" name="TextBox 6">
            <a:extLst>
              <a:ext uri="{FF2B5EF4-FFF2-40B4-BE49-F238E27FC236}">
                <a16:creationId xmlns:a16="http://schemas.microsoft.com/office/drawing/2014/main" id="{759C92CA-2701-47DD-9652-86F4466A9C42}"/>
              </a:ext>
            </a:extLst>
          </p:cNvPr>
          <p:cNvSpPr txBox="1"/>
          <p:nvPr/>
        </p:nvSpPr>
        <p:spPr>
          <a:xfrm>
            <a:off x="4023114" y="2783512"/>
            <a:ext cx="6392946" cy="1569660"/>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volume of gas evolved </a:t>
            </a:r>
          </a:p>
          <a:p>
            <a:r>
              <a:rPr lang="en-GB" sz="2400" b="1">
                <a:cs typeface="Calibri" panose="020F0502020204030204" pitchFamily="34" charset="0"/>
              </a:rPr>
              <a:t>k</a:t>
            </a:r>
            <a:r>
              <a:rPr lang="en-GB" sz="2400">
                <a:cs typeface="Calibri" panose="020F0502020204030204" pitchFamily="34" charset="0"/>
              </a:rPr>
              <a:t> – reaction rate constant</a:t>
            </a:r>
          </a:p>
          <a:p>
            <a:r>
              <a:rPr lang="en-GB" sz="2400">
                <a:solidFill>
                  <a:srgbClr val="0000FF"/>
                </a:solidFill>
                <a:cs typeface="Calibri" panose="020F0502020204030204" pitchFamily="34" charset="0"/>
              </a:rPr>
              <a:t>T</a:t>
            </a:r>
            <a:r>
              <a:rPr lang="en-GB" sz="2400">
                <a:cs typeface="Calibri" panose="020F0502020204030204" pitchFamily="34" charset="0"/>
              </a:rPr>
              <a:t> – temperature, </a:t>
            </a:r>
            <a:r>
              <a:rPr lang="en-GB" sz="2400" err="1">
                <a:cs typeface="Calibri" panose="020F0502020204030204" pitchFamily="34" charset="0"/>
              </a:rPr>
              <a:t>degC</a:t>
            </a:r>
            <a:endParaRPr lang="en-GB" sz="2400">
              <a:cs typeface="Calibri" panose="020F0502020204030204" pitchFamily="34" charset="0"/>
            </a:endParaRPr>
          </a:p>
          <a:p>
            <a:r>
              <a:rPr lang="en-GB" sz="2400">
                <a:solidFill>
                  <a:srgbClr val="00B0F0"/>
                </a:solidFill>
                <a:cs typeface="Calibri" panose="020F0502020204030204" pitchFamily="34" charset="0"/>
              </a:rPr>
              <a:t>C</a:t>
            </a:r>
            <a:r>
              <a:rPr lang="en-GB" sz="2400">
                <a:cs typeface="Calibri" panose="020F0502020204030204" pitchFamily="34" charset="0"/>
              </a:rPr>
              <a:t> – constant for particular explosive</a:t>
            </a:r>
          </a:p>
        </p:txBody>
      </p:sp>
      <p:sp>
        <p:nvSpPr>
          <p:cNvPr id="8" name="TextBox 7">
            <a:extLst>
              <a:ext uri="{FF2B5EF4-FFF2-40B4-BE49-F238E27FC236}">
                <a16:creationId xmlns:a16="http://schemas.microsoft.com/office/drawing/2014/main" id="{F2D6EFAC-28D5-47FD-96BA-D1490DF0C5D1}"/>
              </a:ext>
            </a:extLst>
          </p:cNvPr>
          <p:cNvSpPr txBox="1"/>
          <p:nvPr/>
        </p:nvSpPr>
        <p:spPr>
          <a:xfrm>
            <a:off x="519717" y="4546869"/>
            <a:ext cx="11603830" cy="1938992"/>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for every </a:t>
            </a:r>
            <a:r>
              <a:rPr lang="en-GB" sz="2400" b="1">
                <a:solidFill>
                  <a:srgbClr val="00B0F0"/>
                </a:solidFill>
                <a:cs typeface="Calibri" panose="020F0502020204030204" pitchFamily="34" charset="0"/>
              </a:rPr>
              <a:t>10 </a:t>
            </a:r>
            <a:r>
              <a:rPr lang="en-GB" sz="2400" b="1" err="1">
                <a:solidFill>
                  <a:srgbClr val="00B0F0"/>
                </a:solidFill>
                <a:cs typeface="Calibri" panose="020F0502020204030204" pitchFamily="34" charset="0"/>
              </a:rPr>
              <a:t>degC</a:t>
            </a:r>
            <a:r>
              <a:rPr lang="en-GB" sz="2400" b="1">
                <a:solidFill>
                  <a:srgbClr val="00B0F0"/>
                </a:solidFill>
                <a:cs typeface="Calibri" panose="020F0502020204030204" pitchFamily="34" charset="0"/>
              </a:rPr>
              <a:t> </a:t>
            </a:r>
            <a:r>
              <a:rPr lang="en-GB" sz="2400">
                <a:cs typeface="Calibri" panose="020F0502020204030204" pitchFamily="34" charset="0"/>
              </a:rPr>
              <a:t>increase in temperature, the </a:t>
            </a:r>
            <a:r>
              <a:rPr lang="en-GB" sz="2400" b="1">
                <a:solidFill>
                  <a:srgbClr val="00B0F0"/>
                </a:solidFill>
                <a:cs typeface="Calibri" panose="020F0502020204030204" pitchFamily="34" charset="0"/>
              </a:rPr>
              <a:t>rate of decomposition </a:t>
            </a:r>
            <a:r>
              <a:rPr lang="en-GB" sz="2400">
                <a:cs typeface="Calibri" panose="020F0502020204030204" pitchFamily="34" charset="0"/>
              </a:rPr>
              <a:t>is approximately </a:t>
            </a:r>
            <a:r>
              <a:rPr lang="en-GB" sz="2400" b="1">
                <a:solidFill>
                  <a:srgbClr val="00B0F0"/>
                </a:solidFill>
                <a:cs typeface="Calibri" panose="020F0502020204030204" pitchFamily="34" charset="0"/>
              </a:rPr>
              <a:t>doubled</a:t>
            </a:r>
            <a:r>
              <a:rPr lang="en-GB" sz="2400">
                <a:cs typeface="Calibri" panose="020F0502020204030204" pitchFamily="34" charset="0"/>
              </a:rPr>
              <a:t> (may increase 50 times if the explosion is in the molten state)</a:t>
            </a:r>
          </a:p>
          <a:p>
            <a:pPr marL="285750" indent="-285750">
              <a:buFont typeface="Arial" panose="020B0604020202020204" pitchFamily="34" charset="0"/>
              <a:buChar char="•"/>
            </a:pPr>
            <a:r>
              <a:rPr lang="en-GB" sz="2400" b="1">
                <a:solidFill>
                  <a:srgbClr val="00B0F0"/>
                </a:solidFill>
                <a:cs typeface="Calibri" panose="020F0502020204030204" pitchFamily="34" charset="0"/>
              </a:rPr>
              <a:t>rates of decomposition </a:t>
            </a:r>
            <a:r>
              <a:rPr lang="en-GB" sz="2400">
                <a:cs typeface="Calibri" panose="020F0502020204030204" pitchFamily="34" charset="0"/>
              </a:rPr>
              <a:t>depend on the </a:t>
            </a:r>
            <a:r>
              <a:rPr lang="en-GB" sz="2400" b="1">
                <a:solidFill>
                  <a:srgbClr val="00B0F0"/>
                </a:solidFill>
                <a:cs typeface="Calibri" panose="020F0502020204030204" pitchFamily="34" charset="0"/>
              </a:rPr>
              <a:t>condition of storage</a:t>
            </a:r>
            <a:endParaRPr lang="en-GB" sz="2400">
              <a:cs typeface="Calibri" panose="020F0502020204030204" pitchFamily="34" charset="0"/>
            </a:endParaRPr>
          </a:p>
          <a:p>
            <a:pPr marL="285750" indent="-285750">
              <a:buFont typeface="Arial" panose="020B0604020202020204" pitchFamily="34" charset="0"/>
              <a:buChar char="•"/>
            </a:pPr>
            <a:r>
              <a:rPr lang="en-GB" sz="2400">
                <a:cs typeface="Calibri" panose="020F0502020204030204" pitchFamily="34" charset="0"/>
              </a:rPr>
              <a:t>presence of </a:t>
            </a:r>
            <a:r>
              <a:rPr lang="en-GB" sz="2400" b="1">
                <a:solidFill>
                  <a:srgbClr val="00B0F0"/>
                </a:solidFill>
                <a:cs typeface="Calibri" panose="020F0502020204030204" pitchFamily="34" charset="0"/>
              </a:rPr>
              <a:t>moisture</a:t>
            </a:r>
            <a:r>
              <a:rPr lang="en-GB" sz="2400">
                <a:cs typeface="Calibri" panose="020F0502020204030204" pitchFamily="34" charset="0"/>
              </a:rPr>
              <a:t> increases the rate of decomposition</a:t>
            </a:r>
          </a:p>
          <a:p>
            <a:pPr marL="285750" indent="-285750">
              <a:buFont typeface="Arial" panose="020B0604020202020204" pitchFamily="34" charset="0"/>
              <a:buChar char="•"/>
            </a:pPr>
            <a:r>
              <a:rPr lang="en-GB" sz="2400">
                <a:cs typeface="Calibri" panose="020F0502020204030204" pitchFamily="34" charset="0"/>
              </a:rPr>
              <a:t>presence o</a:t>
            </a:r>
            <a:r>
              <a:rPr lang="en-GB" sz="2400" b="1">
                <a:cs typeface="Calibri" panose="020F0502020204030204" pitchFamily="34" charset="0"/>
              </a:rPr>
              <a:t>f</a:t>
            </a:r>
            <a:r>
              <a:rPr lang="en-GB" sz="2400" b="1">
                <a:solidFill>
                  <a:srgbClr val="00B0F0"/>
                </a:solidFill>
                <a:cs typeface="Calibri" panose="020F0502020204030204" pitchFamily="34" charset="0"/>
              </a:rPr>
              <a:t> impurities </a:t>
            </a:r>
            <a:r>
              <a:rPr lang="en-GB" sz="2400">
                <a:cs typeface="Calibri" panose="020F0502020204030204" pitchFamily="34" charset="0"/>
              </a:rPr>
              <a:t>which may act as </a:t>
            </a:r>
            <a:r>
              <a:rPr lang="en-GB" sz="2400" b="1">
                <a:solidFill>
                  <a:srgbClr val="00B0F0"/>
                </a:solidFill>
                <a:cs typeface="Calibri" panose="020F0502020204030204" pitchFamily="34" charset="0"/>
              </a:rPr>
              <a:t>catalysts</a:t>
            </a:r>
            <a:endParaRPr lang="en-GB" sz="2400">
              <a:cs typeface="Calibri" panose="020F0502020204030204" pitchFamily="34" charset="0"/>
            </a:endParaRPr>
          </a:p>
        </p:txBody>
      </p:sp>
    </p:spTree>
    <p:extLst>
      <p:ext uri="{BB962C8B-B14F-4D97-AF65-F5344CB8AC3E}">
        <p14:creationId xmlns:p14="http://schemas.microsoft.com/office/powerpoint/2010/main" val="3838591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2C3D6-6D92-4BF3-84F0-13EED2771C90}"/>
              </a:ext>
            </a:extLst>
          </p:cNvPr>
          <p:cNvSpPr>
            <a:spLocks noGrp="1"/>
          </p:cNvSpPr>
          <p:nvPr>
            <p:ph type="title"/>
          </p:nvPr>
        </p:nvSpPr>
        <p:spPr>
          <a:xfrm>
            <a:off x="913774" y="0"/>
            <a:ext cx="10364451" cy="1065125"/>
          </a:xfrm>
        </p:spPr>
        <p:txBody>
          <a:bodyPr/>
          <a:lstStyle/>
          <a:p>
            <a:r>
              <a:rPr lang="en-GB" dirty="0"/>
              <a:t>Effect of surface area</a:t>
            </a:r>
          </a:p>
        </p:txBody>
      </p:sp>
      <p:pic>
        <p:nvPicPr>
          <p:cNvPr id="3" name="Picture 2">
            <a:extLst>
              <a:ext uri="{FF2B5EF4-FFF2-40B4-BE49-F238E27FC236}">
                <a16:creationId xmlns:a16="http://schemas.microsoft.com/office/drawing/2014/main" id="{CCC8CED6-C483-4F35-B8AE-4D4F06E170C7}"/>
              </a:ext>
            </a:extLst>
          </p:cNvPr>
          <p:cNvPicPr>
            <a:picLocks noChangeAspect="1"/>
          </p:cNvPicPr>
          <p:nvPr/>
        </p:nvPicPr>
        <p:blipFill rotWithShape="1">
          <a:blip r:embed="rId2"/>
          <a:srcRect b="10292"/>
          <a:stretch/>
        </p:blipFill>
        <p:spPr>
          <a:xfrm>
            <a:off x="70571" y="1799388"/>
            <a:ext cx="6025429" cy="4073874"/>
          </a:xfrm>
          <a:prstGeom prst="rect">
            <a:avLst/>
          </a:prstGeom>
        </p:spPr>
      </p:pic>
      <p:sp>
        <p:nvSpPr>
          <p:cNvPr id="4" name="TextBox 3">
            <a:extLst>
              <a:ext uri="{FF2B5EF4-FFF2-40B4-BE49-F238E27FC236}">
                <a16:creationId xmlns:a16="http://schemas.microsoft.com/office/drawing/2014/main" id="{8021FAEE-2C91-43F5-9FBF-400F9A5F339D}"/>
              </a:ext>
            </a:extLst>
          </p:cNvPr>
          <p:cNvSpPr txBox="1"/>
          <p:nvPr/>
        </p:nvSpPr>
        <p:spPr>
          <a:xfrm>
            <a:off x="321547" y="984738"/>
            <a:ext cx="5591339" cy="492443"/>
          </a:xfrm>
          <a:prstGeom prst="rect">
            <a:avLst/>
          </a:prstGeom>
          <a:noFill/>
        </p:spPr>
        <p:txBody>
          <a:bodyPr wrap="none" rtlCol="0">
            <a:spAutoFit/>
          </a:bodyPr>
          <a:lstStyle/>
          <a:p>
            <a:r>
              <a:rPr lang="en-GB" sz="2600" dirty="0"/>
              <a:t>Chemical reactions are surface processes</a:t>
            </a:r>
          </a:p>
        </p:txBody>
      </p:sp>
      <p:sp>
        <p:nvSpPr>
          <p:cNvPr id="7" name="TextBox 6">
            <a:extLst>
              <a:ext uri="{FF2B5EF4-FFF2-40B4-BE49-F238E27FC236}">
                <a16:creationId xmlns:a16="http://schemas.microsoft.com/office/drawing/2014/main" id="{7CD14201-E522-45A2-87FE-E7CA2D64C3F8}"/>
              </a:ext>
            </a:extLst>
          </p:cNvPr>
          <p:cNvSpPr txBox="1"/>
          <p:nvPr/>
        </p:nvSpPr>
        <p:spPr>
          <a:xfrm>
            <a:off x="6097675" y="871749"/>
            <a:ext cx="6094325" cy="5272084"/>
          </a:xfrm>
          <a:prstGeom prst="rect">
            <a:avLst/>
          </a:prstGeom>
          <a:noFill/>
        </p:spPr>
        <p:txBody>
          <a:bodyPr wrap="square">
            <a:spAutoFit/>
          </a:bodyPr>
          <a:lstStyle/>
          <a:p>
            <a:pPr marL="457200" indent="-457200">
              <a:lnSpc>
                <a:spcPts val="3700"/>
              </a:lnSpc>
              <a:buFont typeface="Arial" panose="020B0604020202020204" pitchFamily="34" charset="0"/>
              <a:buChar char="•"/>
            </a:pPr>
            <a:r>
              <a:rPr lang="en-GB" sz="2400" dirty="0">
                <a:solidFill>
                  <a:srgbClr val="0070C0"/>
                </a:solidFill>
              </a:rPr>
              <a:t>Smaller particles have a larger </a:t>
            </a:r>
            <a:r>
              <a:rPr lang="en-GB" sz="2400" b="1" dirty="0">
                <a:solidFill>
                  <a:srgbClr val="0000FF"/>
                </a:solidFill>
              </a:rPr>
              <a:t>surface area</a:t>
            </a:r>
            <a:r>
              <a:rPr lang="en-GB" sz="2400" dirty="0">
                <a:solidFill>
                  <a:srgbClr val="0070C0"/>
                </a:solidFill>
              </a:rPr>
              <a:t>, increasing the exposure to reactants.</a:t>
            </a:r>
          </a:p>
          <a:p>
            <a:pPr marL="457200" indent="-457200">
              <a:lnSpc>
                <a:spcPts val="3700"/>
              </a:lnSpc>
              <a:buFont typeface="Arial" panose="020B0604020202020204" pitchFamily="34" charset="0"/>
              <a:buChar char="•"/>
            </a:pPr>
            <a:r>
              <a:rPr lang="en-GB" sz="2400" dirty="0">
                <a:solidFill>
                  <a:srgbClr val="0070C0"/>
                </a:solidFill>
              </a:rPr>
              <a:t>More surface area leads to more frequent and effective </a:t>
            </a:r>
            <a:r>
              <a:rPr lang="en-GB" sz="2400" b="1" dirty="0">
                <a:solidFill>
                  <a:srgbClr val="0000FF"/>
                </a:solidFill>
              </a:rPr>
              <a:t>collisions</a:t>
            </a:r>
            <a:r>
              <a:rPr lang="en-GB" sz="2400" dirty="0">
                <a:solidFill>
                  <a:srgbClr val="0070C0"/>
                </a:solidFill>
              </a:rPr>
              <a:t>, speeding up the reaction.</a:t>
            </a:r>
          </a:p>
          <a:p>
            <a:pPr marL="457200" indent="-457200">
              <a:lnSpc>
                <a:spcPts val="3700"/>
              </a:lnSpc>
              <a:buFont typeface="Arial" panose="020B0604020202020204" pitchFamily="34" charset="0"/>
              <a:buChar char="•"/>
            </a:pPr>
            <a:r>
              <a:rPr lang="en-GB" sz="2400" b="1" dirty="0">
                <a:solidFill>
                  <a:srgbClr val="0000FF"/>
                </a:solidFill>
              </a:rPr>
              <a:t>Reactions</a:t>
            </a:r>
            <a:r>
              <a:rPr lang="en-GB" sz="2400" dirty="0">
                <a:solidFill>
                  <a:srgbClr val="0070C0"/>
                </a:solidFill>
              </a:rPr>
              <a:t> occurring on solid surfaces are faster with smaller particles, as more surface is available for interaction.</a:t>
            </a:r>
          </a:p>
          <a:p>
            <a:pPr marL="457200" indent="-457200">
              <a:lnSpc>
                <a:spcPts val="3700"/>
              </a:lnSpc>
              <a:buFont typeface="Arial" panose="020B0604020202020204" pitchFamily="34" charset="0"/>
              <a:buChar char="•"/>
            </a:pPr>
            <a:r>
              <a:rPr lang="en-GB" sz="2400" dirty="0">
                <a:solidFill>
                  <a:srgbClr val="0070C0"/>
                </a:solidFill>
              </a:rPr>
              <a:t>Finely divided </a:t>
            </a:r>
            <a:r>
              <a:rPr lang="en-GB" sz="2400" b="1" dirty="0">
                <a:solidFill>
                  <a:srgbClr val="0000FF"/>
                </a:solidFill>
              </a:rPr>
              <a:t>catalysts</a:t>
            </a:r>
            <a:r>
              <a:rPr lang="en-GB" sz="2400" dirty="0">
                <a:solidFill>
                  <a:srgbClr val="0070C0"/>
                </a:solidFill>
              </a:rPr>
              <a:t> are used to maximise surface area, enhancing reaction rates in industrial processes.</a:t>
            </a:r>
          </a:p>
        </p:txBody>
      </p:sp>
    </p:spTree>
    <p:extLst>
      <p:ext uri="{BB962C8B-B14F-4D97-AF65-F5344CB8AC3E}">
        <p14:creationId xmlns:p14="http://schemas.microsoft.com/office/powerpoint/2010/main" val="978087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FFB6587-74DB-478E-8079-FC3937581C75}"/>
              </a:ext>
            </a:extLst>
          </p:cNvPr>
          <p:cNvSpPr txBox="1"/>
          <p:nvPr/>
        </p:nvSpPr>
        <p:spPr>
          <a:xfrm>
            <a:off x="1" y="928015"/>
            <a:ext cx="5245240" cy="3861763"/>
          </a:xfrm>
          <a:prstGeom prst="rect">
            <a:avLst/>
          </a:prstGeom>
          <a:noFill/>
        </p:spPr>
        <p:txBody>
          <a:bodyPr wrap="square">
            <a:spAutoFit/>
          </a:bodyPr>
          <a:lstStyle/>
          <a:p>
            <a:pPr>
              <a:lnSpc>
                <a:spcPts val="3700"/>
              </a:lnSpc>
            </a:pPr>
            <a:r>
              <a:rPr lang="en-US" sz="2800" b="1" dirty="0">
                <a:solidFill>
                  <a:srgbClr val="00B0F0"/>
                </a:solidFill>
                <a:cs typeface="Calibri" panose="020F0502020204030204" pitchFamily="34" charset="0"/>
              </a:rPr>
              <a:t>The rate of a reaction can be increased by adding a suitable catalyst</a:t>
            </a:r>
            <a:r>
              <a:rPr lang="en-US" sz="2800" dirty="0">
                <a:solidFill>
                  <a:srgbClr val="00B0F0"/>
                </a:solidFill>
                <a:cs typeface="Calibri" panose="020F0502020204030204" pitchFamily="34" charset="0"/>
              </a:rPr>
              <a:t>. </a:t>
            </a:r>
          </a:p>
          <a:p>
            <a:pPr>
              <a:lnSpc>
                <a:spcPts val="3700"/>
              </a:lnSpc>
            </a:pPr>
            <a:r>
              <a:rPr lang="en-US" sz="2800" dirty="0">
                <a:solidFill>
                  <a:srgbClr val="00B0F0"/>
                </a:solidFill>
                <a:cs typeface="Calibri" panose="020F0502020204030204" pitchFamily="34" charset="0"/>
              </a:rPr>
              <a:t>A catalyst is a substance which increases the rate of a chemical reaction but it is not used up (remains chemically unchanged at the end). </a:t>
            </a:r>
            <a:endParaRPr lang="en-GB" sz="2800" dirty="0">
              <a:solidFill>
                <a:srgbClr val="00B0F0"/>
              </a:solidFill>
              <a:cs typeface="Calibri" panose="020F0502020204030204" pitchFamily="34" charset="0"/>
            </a:endParaRPr>
          </a:p>
        </p:txBody>
      </p:sp>
      <p:pic>
        <p:nvPicPr>
          <p:cNvPr id="3" name="Picture 2">
            <a:extLst>
              <a:ext uri="{FF2B5EF4-FFF2-40B4-BE49-F238E27FC236}">
                <a16:creationId xmlns:a16="http://schemas.microsoft.com/office/drawing/2014/main" id="{7D68042C-9269-4171-A6C8-B39AA3EB77F0}"/>
              </a:ext>
            </a:extLst>
          </p:cNvPr>
          <p:cNvPicPr>
            <a:picLocks noChangeAspect="1"/>
          </p:cNvPicPr>
          <p:nvPr/>
        </p:nvPicPr>
        <p:blipFill>
          <a:blip r:embed="rId2"/>
          <a:stretch>
            <a:fillRect/>
          </a:stretch>
        </p:blipFill>
        <p:spPr>
          <a:xfrm>
            <a:off x="4944839" y="1016012"/>
            <a:ext cx="7250511" cy="4825976"/>
          </a:xfrm>
          <a:prstGeom prst="rect">
            <a:avLst/>
          </a:prstGeom>
        </p:spPr>
      </p:pic>
      <p:sp>
        <p:nvSpPr>
          <p:cNvPr id="2" name="Title 1">
            <a:extLst>
              <a:ext uri="{FF2B5EF4-FFF2-40B4-BE49-F238E27FC236}">
                <a16:creationId xmlns:a16="http://schemas.microsoft.com/office/drawing/2014/main" id="{78F62430-B1D1-4B38-A414-94337A094AE4}"/>
              </a:ext>
            </a:extLst>
          </p:cNvPr>
          <p:cNvSpPr>
            <a:spLocks noGrp="1"/>
          </p:cNvSpPr>
          <p:nvPr>
            <p:ph type="title"/>
          </p:nvPr>
        </p:nvSpPr>
        <p:spPr>
          <a:xfrm>
            <a:off x="913774" y="14562"/>
            <a:ext cx="10364451" cy="1030467"/>
          </a:xfrm>
        </p:spPr>
        <p:txBody>
          <a:bodyPr/>
          <a:lstStyle/>
          <a:p>
            <a:r>
              <a:rPr lang="en-GB" dirty="0"/>
              <a:t>Effect of catalyst</a:t>
            </a:r>
          </a:p>
        </p:txBody>
      </p:sp>
    </p:spTree>
    <p:extLst>
      <p:ext uri="{BB962C8B-B14F-4D97-AF65-F5344CB8AC3E}">
        <p14:creationId xmlns:p14="http://schemas.microsoft.com/office/powerpoint/2010/main" val="132922891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3243</Words>
  <Application>Microsoft Office PowerPoint</Application>
  <PresentationFormat>Widescreen</PresentationFormat>
  <Paragraphs>248</Paragraphs>
  <Slides>26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Cambria Math</vt:lpstr>
      <vt:lpstr>Tw Cen MT</vt:lpstr>
      <vt:lpstr>Droplet</vt:lpstr>
      <vt:lpstr>Advanced KINETICS  Lecture 6</vt:lpstr>
      <vt:lpstr>Today’s lecture</vt:lpstr>
      <vt:lpstr>Average rate of reaction</vt:lpstr>
      <vt:lpstr>Average rate of reaction</vt:lpstr>
      <vt:lpstr>Instantaneous rate of reaction</vt:lpstr>
      <vt:lpstr>PowerPoint Presentation</vt:lpstr>
      <vt:lpstr>PowerPoint Presentation</vt:lpstr>
      <vt:lpstr>PowerPoint Presentation</vt:lpstr>
      <vt:lpstr>Effect of concentration</vt:lpstr>
      <vt:lpstr>Integrated rate law</vt:lpstr>
      <vt:lpstr>First order reaction</vt:lpstr>
      <vt:lpstr>PowerPoint Presentation</vt:lpstr>
      <vt:lpstr>First order reaction</vt:lpstr>
      <vt:lpstr>Second order reACTION</vt:lpstr>
      <vt:lpstr>Zero order reaction</vt:lpstr>
      <vt:lpstr>IMORTANCE OF INTEGRATED RATE LAWS</vt:lpstr>
      <vt:lpstr>Half life</vt:lpstr>
      <vt:lpstr>Importance of half-life in OME</vt:lpstr>
      <vt:lpstr>Half life of reactions</vt:lpstr>
      <vt:lpstr>PowerPoint Presentation</vt:lpstr>
      <vt:lpstr>Boltzmann distribution</vt:lpstr>
      <vt:lpstr>PowerPoint Presentation</vt:lpstr>
      <vt:lpstr>PowerPoint Presentation</vt:lpstr>
      <vt:lpstr>PowerPoint Presentation</vt:lpstr>
      <vt:lpstr>Effect of surface area</vt:lpstr>
      <vt:lpstr>Effect of catalyst</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9</cp:revision>
  <cp:lastPrinted>2022-04-26T06:55:47Z</cp:lastPrinted>
  <dcterms:created xsi:type="dcterms:W3CDTF">2010-05-23T14:28:12Z</dcterms:created>
  <dcterms:modified xsi:type="dcterms:W3CDTF">2024-10-16T10:52:22Z</dcterms:modified>
</cp:coreProperties>
</file>