
<file path=[Content_Types].xml><?xml version="1.0" encoding="utf-8"?>
<Types xmlns="http://schemas.openxmlformats.org/package/2006/content-types">
  <Default Extension="fntdata" ContentType="application/x-fontdata"/>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59" r:id="rId1"/>
  </p:sldMasterIdLst>
  <p:notesMasterIdLst>
    <p:notesMasterId r:id="rId31"/>
  </p:notesMasterIdLst>
  <p:sldIdLst>
    <p:sldId id="256" r:id="rId2"/>
    <p:sldId id="288" r:id="rId3"/>
    <p:sldId id="290" r:id="rId4"/>
    <p:sldId id="257" r:id="rId5"/>
    <p:sldId id="258" r:id="rId6"/>
    <p:sldId id="259" r:id="rId7"/>
    <p:sldId id="260" r:id="rId8"/>
    <p:sldId id="261" r:id="rId9"/>
    <p:sldId id="270" r:id="rId10"/>
    <p:sldId id="262" r:id="rId11"/>
    <p:sldId id="291" r:id="rId12"/>
    <p:sldId id="271" r:id="rId13"/>
    <p:sldId id="292" r:id="rId14"/>
    <p:sldId id="275" r:id="rId15"/>
    <p:sldId id="293" r:id="rId16"/>
    <p:sldId id="294" r:id="rId17"/>
    <p:sldId id="274" r:id="rId18"/>
    <p:sldId id="283" r:id="rId19"/>
    <p:sldId id="278" r:id="rId20"/>
    <p:sldId id="263" r:id="rId21"/>
    <p:sldId id="277" r:id="rId22"/>
    <p:sldId id="284" r:id="rId23"/>
    <p:sldId id="279" r:id="rId24"/>
    <p:sldId id="280" r:id="rId25"/>
    <p:sldId id="281" r:id="rId26"/>
    <p:sldId id="273" r:id="rId27"/>
    <p:sldId id="282" r:id="rId28"/>
    <p:sldId id="276" r:id="rId29"/>
    <p:sldId id="285" r:id="rId30"/>
  </p:sldIdLst>
  <p:sldSz cx="9144000" cy="5143500" type="screen16x9"/>
  <p:notesSz cx="6858000" cy="9144000"/>
  <p:embeddedFontLst>
    <p:embeddedFont>
      <p:font typeface="Avenir" panose="02000503020000020003" pitchFamily="2" charset="0"/>
      <p:regular r:id="rId32"/>
      <p:italic r:id="rId33"/>
    </p:embeddedFont>
    <p:embeddedFont>
      <p:font typeface="Avenir Roman" panose="02000503020000020003" pitchFamily="2" charset="0"/>
      <p:regular r:id="rId34"/>
      <p:bold r:id="rId35"/>
      <p:italic r:id="rId36"/>
      <p:boldItalic r:id="rId37"/>
    </p:embeddedFont>
    <p:embeddedFont>
      <p:font typeface="Open Sans" panose="020B0606030504020204" pitchFamily="34" charset="0"/>
      <p:regular r:id="rId38"/>
      <p:bold r:id="rId39"/>
      <p:italic r:id="rId40"/>
      <p:boldItalic r:id="rId41"/>
    </p:embeddedFont>
    <p:embeddedFont>
      <p:font typeface="PT Sans Narrow" panose="020B0506020203020204" pitchFamily="34" charset="77"/>
      <p:regular r:id="rId42"/>
      <p:bold r:id="rId4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24"/>
  </p:normalViewPr>
  <p:slideViewPr>
    <p:cSldViewPr snapToGrid="0">
      <p:cViewPr varScale="1">
        <p:scale>
          <a:sx n="141" d="100"/>
          <a:sy n="141" d="100"/>
        </p:scale>
        <p:origin x="264"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8.fntdata"/><Relationship Id="rId21" Type="http://schemas.openxmlformats.org/officeDocument/2006/relationships/slide" Target="slides/slide20.xml"/><Relationship Id="rId34" Type="http://schemas.openxmlformats.org/officeDocument/2006/relationships/font" Target="fonts/font3.fntdata"/><Relationship Id="rId42" Type="http://schemas.openxmlformats.org/officeDocument/2006/relationships/font" Target="fonts/font11.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4.fntdata"/><Relationship Id="rId43" Type="http://schemas.openxmlformats.org/officeDocument/2006/relationships/font" Target="fonts/font12.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43f8b53b4d_0_5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43f8b53b4d_0_5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3507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43f8b53b4d_0_5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43f8b53b4d_0_5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97224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43f8b53b4d_0_5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43f8b53b4d_0_5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43f8b53b4d_0_5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43f8b53b4d_0_5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43f8b53b4d_0_5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43f8b53b4d_0_5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43f8b53b4d_0_5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43f8b53b4d_0_5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43f8b53b4d_0_5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43f8b53b4d_0_5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43f8b53b4d_0_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43f8b53b4d_0_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43f8b53b4d_0_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43f8b53b4d_0_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65900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43f8b53b4d_0_5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43f8b53b4d_0_5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w="76200" cap="flat" cmpd="sng">
            <a:solidFill>
              <a:schemeClr val="lt2"/>
            </a:solidFill>
            <a:prstDash val="solid"/>
            <a:round/>
            <a:headEnd type="none" w="sm" len="sm"/>
            <a:tailEnd type="none" w="sm" len="sm"/>
          </a:ln>
        </p:spPr>
      </p:cxnSp>
      <p:cxnSp>
        <p:nvCxnSpPr>
          <p:cNvPr id="11" name="Google Shape;11;p2"/>
          <p:cNvCxnSpPr/>
          <p:nvPr/>
        </p:nvCxnSpPr>
        <p:spPr>
          <a:xfrm>
            <a:off x="1575035" y="3158252"/>
            <a:ext cx="562200" cy="0"/>
          </a:xfrm>
          <a:prstGeom prst="straightConnector1">
            <a:avLst/>
          </a:prstGeom>
          <a:noFill/>
          <a:ln w="76200" cap="flat" cmpd="sng">
            <a:solidFill>
              <a:schemeClr val="lt2"/>
            </a:solidFill>
            <a:prstDash val="solid"/>
            <a:round/>
            <a:headEnd type="none" w="sm" len="sm"/>
            <a:tailEnd type="none" w="sm" len="sm"/>
          </a:ln>
        </p:spPr>
      </p:cxnSp>
      <p:grpSp>
        <p:nvGrpSpPr>
          <p:cNvPr id="12" name="Google Shape;12;p2"/>
          <p:cNvGrpSpPr/>
          <p:nvPr/>
        </p:nvGrpSpPr>
        <p:grpSpPr>
          <a:xfrm>
            <a:off x="1004144" y="1022025"/>
            <a:ext cx="7136668"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Google Shape;14;p2"/>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Google Shape;15;p2"/>
          <p:cNvGrpSpPr/>
          <p:nvPr/>
        </p:nvGrpSpPr>
        <p:grpSpPr>
          <a:xfrm>
            <a:off x="1004151" y="3969100"/>
            <a:ext cx="7136668" cy="152400"/>
            <a:chOff x="1346435" y="3969088"/>
            <a:chExt cx="6452100" cy="152400"/>
          </a:xfrm>
        </p:grpSpPr>
        <p:cxnSp>
          <p:nvCxnSpPr>
            <p:cNvPr id="16" name="Google Shape;16;p2"/>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Google Shape;17;p2"/>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Google Shape;18;p2"/>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19" name="Google Shape;19;p2"/>
          <p:cNvSpPr txBox="1">
            <a:spLocks noGrp="1"/>
          </p:cNvSpPr>
          <p:nvPr>
            <p:ph type="subTitle" idx="1"/>
          </p:nvPr>
        </p:nvSpPr>
        <p:spPr>
          <a:xfrm>
            <a:off x="2137225" y="2850039"/>
            <a:ext cx="48705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20" name="Google Shape;20;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Google Shape;22;p3"/>
          <p:cNvSpPr/>
          <p:nvPr/>
        </p:nvSpPr>
        <p:spPr>
          <a:xfrm>
            <a:off x="-50" y="2571900"/>
            <a:ext cx="91440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txBox="1">
            <a:spLocks noGrp="1"/>
          </p:cNvSpPr>
          <p:nvPr>
            <p:ph type="title"/>
          </p:nvPr>
        </p:nvSpPr>
        <p:spPr>
          <a:xfrm>
            <a:off x="311700" y="814800"/>
            <a:ext cx="8571300" cy="9420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Google Shape;24;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9" name="Google Shape;2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Google Shape;32;p5"/>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3" name="Google Shape;33;p5"/>
          <p:cNvSpPr txBox="1">
            <a:spLocks noGrp="1"/>
          </p:cNvSpPr>
          <p:nvPr>
            <p:ph type="body" idx="2"/>
          </p:nvPr>
        </p:nvSpPr>
        <p:spPr>
          <a:xfrm>
            <a:off x="4832400" y="1266175"/>
            <a:ext cx="3999900" cy="33027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4" name="Google Shape;3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Google Shape;3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1" name="Google Shape;4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490250" y="526350"/>
            <a:ext cx="5613600" cy="4090800"/>
          </a:xfrm>
          <a:prstGeom prst="rect">
            <a:avLst/>
          </a:prstGeom>
        </p:spPr>
        <p:txBody>
          <a:bodyPr spcFirstLastPara="1" wrap="square" lIns="91425" tIns="91425" rIns="91425" bIns="91425" anchor="ctr" anchorCtr="0"/>
          <a:lstStyle>
            <a:lvl1pPr lvl="0">
              <a:spcBef>
                <a:spcPts val="0"/>
              </a:spcBef>
              <a:spcAft>
                <a:spcPts val="0"/>
              </a:spcAft>
              <a:buClr>
                <a:schemeClr val="dk2"/>
              </a:buClr>
              <a:buSzPts val="5400"/>
              <a:buNone/>
              <a:defRPr sz="5400" b="0">
                <a:solidFill>
                  <a:schemeClr val="dk2"/>
                </a:solidFill>
              </a:defRPr>
            </a:lvl1pPr>
            <a:lvl2pPr lvl="1">
              <a:spcBef>
                <a:spcPts val="0"/>
              </a:spcBef>
              <a:spcAft>
                <a:spcPts val="0"/>
              </a:spcAft>
              <a:buClr>
                <a:schemeClr val="dk2"/>
              </a:buClr>
              <a:buSzPts val="5400"/>
              <a:buNone/>
              <a:defRPr sz="5400" b="0">
                <a:solidFill>
                  <a:schemeClr val="dk2"/>
                </a:solidFill>
              </a:defRPr>
            </a:lvl2pPr>
            <a:lvl3pPr lvl="2">
              <a:spcBef>
                <a:spcPts val="0"/>
              </a:spcBef>
              <a:spcAft>
                <a:spcPts val="0"/>
              </a:spcAft>
              <a:buClr>
                <a:schemeClr val="dk2"/>
              </a:buClr>
              <a:buSzPts val="5400"/>
              <a:buNone/>
              <a:defRPr sz="5400" b="0">
                <a:solidFill>
                  <a:schemeClr val="dk2"/>
                </a:solidFill>
              </a:defRPr>
            </a:lvl3pPr>
            <a:lvl4pPr lvl="3">
              <a:spcBef>
                <a:spcPts val="0"/>
              </a:spcBef>
              <a:spcAft>
                <a:spcPts val="0"/>
              </a:spcAft>
              <a:buClr>
                <a:schemeClr val="dk2"/>
              </a:buClr>
              <a:buSzPts val="5400"/>
              <a:buNone/>
              <a:defRPr sz="5400" b="0">
                <a:solidFill>
                  <a:schemeClr val="dk2"/>
                </a:solidFill>
              </a:defRPr>
            </a:lvl4pPr>
            <a:lvl5pPr lvl="4">
              <a:spcBef>
                <a:spcPts val="0"/>
              </a:spcBef>
              <a:spcAft>
                <a:spcPts val="0"/>
              </a:spcAft>
              <a:buClr>
                <a:schemeClr val="dk2"/>
              </a:buClr>
              <a:buSzPts val="5400"/>
              <a:buNone/>
              <a:defRPr sz="5400" b="0">
                <a:solidFill>
                  <a:schemeClr val="dk2"/>
                </a:solidFill>
              </a:defRPr>
            </a:lvl5pPr>
            <a:lvl6pPr lvl="5">
              <a:spcBef>
                <a:spcPts val="0"/>
              </a:spcBef>
              <a:spcAft>
                <a:spcPts val="0"/>
              </a:spcAft>
              <a:buClr>
                <a:schemeClr val="dk2"/>
              </a:buClr>
              <a:buSzPts val="5400"/>
              <a:buNone/>
              <a:defRPr sz="5400" b="0">
                <a:solidFill>
                  <a:schemeClr val="dk2"/>
                </a:solidFill>
              </a:defRPr>
            </a:lvl6pPr>
            <a:lvl7pPr lvl="6">
              <a:spcBef>
                <a:spcPts val="0"/>
              </a:spcBef>
              <a:spcAft>
                <a:spcPts val="0"/>
              </a:spcAft>
              <a:buClr>
                <a:schemeClr val="dk2"/>
              </a:buClr>
              <a:buSzPts val="5400"/>
              <a:buNone/>
              <a:defRPr sz="5400" b="0">
                <a:solidFill>
                  <a:schemeClr val="dk2"/>
                </a:solidFill>
              </a:defRPr>
            </a:lvl7pPr>
            <a:lvl8pPr lvl="7">
              <a:spcBef>
                <a:spcPts val="0"/>
              </a:spcBef>
              <a:spcAft>
                <a:spcPts val="0"/>
              </a:spcAft>
              <a:buClr>
                <a:schemeClr val="dk2"/>
              </a:buClr>
              <a:buSzPts val="5400"/>
              <a:buNone/>
              <a:defRPr sz="5400" b="0">
                <a:solidFill>
                  <a:schemeClr val="dk2"/>
                </a:solidFill>
              </a:defRPr>
            </a:lvl8pPr>
            <a:lvl9pPr lvl="8">
              <a:spcBef>
                <a:spcPts val="0"/>
              </a:spcBef>
              <a:spcAft>
                <a:spcPts val="0"/>
              </a:spcAft>
              <a:buClr>
                <a:schemeClr val="dk2"/>
              </a:buClr>
              <a:buSzPts val="5400"/>
              <a:buNone/>
              <a:defRPr sz="5400" b="0">
                <a:solidFill>
                  <a:schemeClr val="dk2"/>
                </a:solidFill>
              </a:defRPr>
            </a:lvl9pPr>
          </a:lstStyle>
          <a:p>
            <a:endParaRPr/>
          </a:p>
        </p:txBody>
      </p:sp>
      <p:sp>
        <p:nvSpPr>
          <p:cNvPr id="44" name="Google Shape;4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7" name="Google Shape;47;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a:spLocks noGrp="1"/>
          </p:cNvSpPr>
          <p:nvPr>
            <p:ph type="title"/>
          </p:nvPr>
        </p:nvSpPr>
        <p:spPr>
          <a:xfrm>
            <a:off x="265500" y="1039675"/>
            <a:ext cx="4045200" cy="16758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9" name="Google Shape;49;p9"/>
          <p:cNvSpPr txBox="1">
            <a:spLocks noGrp="1"/>
          </p:cNvSpPr>
          <p:nvPr>
            <p:ph type="subTitle" idx="1"/>
          </p:nvPr>
        </p:nvSpPr>
        <p:spPr>
          <a:xfrm>
            <a:off x="265500" y="27268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Google Shape;50;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a:spLocks noGrp="1"/>
          </p:cNvSpPr>
          <p:nvPr>
            <p:ph type="body" idx="1"/>
          </p:nvPr>
        </p:nvSpPr>
        <p:spPr>
          <a:xfrm>
            <a:off x="311700" y="4230725"/>
            <a:ext cx="5998800" cy="5988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a:endParaRPr/>
          </a:p>
        </p:txBody>
      </p:sp>
      <p:sp>
        <p:nvSpPr>
          <p:cNvPr id="54" name="Google Shape;5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txBox="1">
            <a:spLocks noGrp="1"/>
          </p:cNvSpPr>
          <p:nvPr>
            <p:ph type="title" hasCustomPrompt="1"/>
          </p:nvPr>
        </p:nvSpPr>
        <p:spPr>
          <a:xfrm>
            <a:off x="311700" y="1304850"/>
            <a:ext cx="8520600" cy="1538400"/>
          </a:xfrm>
          <a:prstGeom prst="rect">
            <a:avLst/>
          </a:prstGeom>
        </p:spPr>
        <p:txBody>
          <a:bodyPr spcFirstLastPara="1" wrap="square" lIns="91425" tIns="91425" rIns="91425" bIns="91425" anchor="ctr" anchorCtr="0"/>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a:spLocks noGrp="1"/>
          </p:cNvSpPr>
          <p:nvPr>
            <p:ph type="body" idx="1"/>
          </p:nvPr>
        </p:nvSpPr>
        <p:spPr>
          <a:xfrm>
            <a:off x="311700" y="2995650"/>
            <a:ext cx="8520600" cy="10716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59" name="Google Shape;5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trop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Google Shape;7;p1"/>
          <p:cNvSpPr txBox="1">
            <a:spLocks noGrp="1"/>
          </p:cNvSpPr>
          <p:nvPr>
            <p:ph type="body" idx="1"/>
          </p:nvPr>
        </p:nvSpPr>
        <p:spPr>
          <a:xfrm>
            <a:off x="311700" y="1266325"/>
            <a:ext cx="8520600" cy="33027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160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1600"/>
              </a:spcBef>
              <a:spcAft>
                <a:spcPts val="160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510WnZQUgac" TargetMode="External"/><Relationship Id="rId2" Type="http://schemas.openxmlformats.org/officeDocument/2006/relationships/hyperlink" Target="https://www.youtube.com/watch?v=-EjfGgvsldM"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image" Target="../media/image14.tiff"/><Relationship Id="rId3" Type="http://schemas.openxmlformats.org/officeDocument/2006/relationships/image" Target="../media/image9.tiff"/><Relationship Id="rId7" Type="http://schemas.openxmlformats.org/officeDocument/2006/relationships/image" Target="../media/image13.tiff"/><Relationship Id="rId12" Type="http://schemas.openxmlformats.org/officeDocument/2006/relationships/image" Target="../media/image18.tiff"/><Relationship Id="rId2" Type="http://schemas.openxmlformats.org/officeDocument/2006/relationships/image" Target="../media/image8.tiff"/><Relationship Id="rId1" Type="http://schemas.openxmlformats.org/officeDocument/2006/relationships/slideLayout" Target="../slideLayouts/slideLayout3.xml"/><Relationship Id="rId6" Type="http://schemas.openxmlformats.org/officeDocument/2006/relationships/image" Target="../media/image12.tiff"/><Relationship Id="rId11" Type="http://schemas.openxmlformats.org/officeDocument/2006/relationships/image" Target="../media/image17.tiff"/><Relationship Id="rId5" Type="http://schemas.openxmlformats.org/officeDocument/2006/relationships/image" Target="../media/image11.tiff"/><Relationship Id="rId10" Type="http://schemas.openxmlformats.org/officeDocument/2006/relationships/image" Target="../media/image16.tiff"/><Relationship Id="rId4" Type="http://schemas.openxmlformats.org/officeDocument/2006/relationships/image" Target="../media/image10.tiff"/><Relationship Id="rId9" Type="http://schemas.openxmlformats.org/officeDocument/2006/relationships/image" Target="../media/image15.tiff"/></Relationships>
</file>

<file path=ppt/slides/_rels/slide23.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7" name="Google Shape;67;p13"/>
          <p:cNvSpPr txBox="1"/>
          <p:nvPr/>
        </p:nvSpPr>
        <p:spPr>
          <a:xfrm>
            <a:off x="1715400" y="615774"/>
            <a:ext cx="5713200" cy="242619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800" b="1" dirty="0">
                <a:latin typeface="Avenir"/>
                <a:ea typeface="Avenir"/>
                <a:cs typeface="Avenir"/>
                <a:sym typeface="Avenir"/>
              </a:rPr>
              <a:t>Dance In Context</a:t>
            </a:r>
            <a:endParaRPr sz="1800" b="1" dirty="0">
              <a:latin typeface="Avenir"/>
              <a:ea typeface="Avenir"/>
              <a:cs typeface="Avenir"/>
              <a:sym typeface="Avenir"/>
            </a:endParaRPr>
          </a:p>
          <a:p>
            <a:pPr marL="0" lvl="0" indent="0" algn="ctr" rtl="0">
              <a:spcBef>
                <a:spcPts val="0"/>
              </a:spcBef>
              <a:spcAft>
                <a:spcPts val="0"/>
              </a:spcAft>
              <a:buNone/>
            </a:pPr>
            <a:endParaRPr sz="1800" b="1" dirty="0">
              <a:latin typeface="Avenir"/>
              <a:ea typeface="Avenir"/>
              <a:cs typeface="Avenir"/>
              <a:sym typeface="Avenir"/>
            </a:endParaRPr>
          </a:p>
          <a:p>
            <a:r>
              <a:rPr lang="en-GB" b="1" dirty="0"/>
              <a:t>Lecture Title: A potted history of ballet </a:t>
            </a:r>
            <a:endParaRPr lang="en-GB" dirty="0"/>
          </a:p>
          <a:p>
            <a:endParaRPr lang="en-GB" b="1" dirty="0"/>
          </a:p>
          <a:p>
            <a:r>
              <a:rPr lang="en-GB" b="1" dirty="0"/>
              <a:t>Lecture Content:</a:t>
            </a:r>
            <a:r>
              <a:rPr lang="en-GB" dirty="0"/>
              <a:t> During this session, you will be introduced to the history of ballet as a precursor to contemporary dance. </a:t>
            </a:r>
          </a:p>
          <a:p>
            <a:r>
              <a:rPr lang="en-GB" dirty="0"/>
              <a:t>To follow the session, you will be guided on how to carry out further research on this topic as self-directed study time. This research will inform your essay.  You will also be introduced to presenting research verbally in a class setting. </a:t>
            </a:r>
          </a:p>
          <a:p>
            <a:br>
              <a:rPr lang="en-GB" sz="1800" dirty="0"/>
            </a:br>
            <a:br>
              <a:rPr lang="en-GB" sz="1800" dirty="0"/>
            </a:br>
            <a:endParaRPr sz="1800" b="1" dirty="0">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dirty="0">
                <a:latin typeface="Avenir"/>
                <a:ea typeface="Avenir"/>
                <a:cs typeface="Avenir"/>
                <a:sym typeface="Avenir"/>
              </a:rPr>
              <a:t>What do we know about dance</a:t>
            </a:r>
            <a:endParaRPr dirty="0">
              <a:latin typeface="Avenir"/>
              <a:ea typeface="Avenir"/>
              <a:cs typeface="Avenir"/>
              <a:sym typeface="Avenir"/>
            </a:endParaRPr>
          </a:p>
        </p:txBody>
      </p:sp>
      <p:sp>
        <p:nvSpPr>
          <p:cNvPr id="73" name="Google Shape;73;p14"/>
          <p:cNvSpPr txBox="1">
            <a:spLocks noGrp="1"/>
          </p:cNvSpPr>
          <p:nvPr>
            <p:ph type="body" idx="1"/>
          </p:nvPr>
        </p:nvSpPr>
        <p:spPr>
          <a:xfrm>
            <a:off x="562712" y="1395775"/>
            <a:ext cx="7344300" cy="3302700"/>
          </a:xfrm>
          <a:prstGeom prst="rect">
            <a:avLst/>
          </a:prstGeom>
        </p:spPr>
        <p:txBody>
          <a:bodyPr spcFirstLastPara="1" wrap="square" lIns="91425" tIns="91425" rIns="91425" bIns="91425" anchor="t" anchorCtr="0">
            <a:noAutofit/>
          </a:bodyPr>
          <a:lstStyle/>
          <a:p>
            <a:pPr marL="0" indent="0">
              <a:spcAft>
                <a:spcPts val="1600"/>
              </a:spcAft>
              <a:buNone/>
            </a:pPr>
            <a:r>
              <a:rPr lang="en-GB" sz="1400" dirty="0">
                <a:solidFill>
                  <a:srgbClr val="000000"/>
                </a:solidFill>
                <a:latin typeface="Avenir Roman" panose="02000503020000020003" pitchFamily="2" charset="0"/>
              </a:rPr>
              <a:t>Genres, types and styles</a:t>
            </a:r>
          </a:p>
          <a:p>
            <a:pPr marL="0" lvl="0" indent="0">
              <a:spcAft>
                <a:spcPts val="1600"/>
              </a:spcAft>
              <a:buNone/>
            </a:pPr>
            <a:r>
              <a:rPr lang="en-GB" sz="1400" dirty="0">
                <a:solidFill>
                  <a:srgbClr val="000000"/>
                </a:solidFill>
                <a:latin typeface="Avenir Roman" panose="02000503020000020003" pitchFamily="2" charset="0"/>
              </a:rPr>
              <a:t>Companies/Choreographers and Dancers </a:t>
            </a:r>
          </a:p>
          <a:p>
            <a:pPr marL="0" lvl="0" indent="0">
              <a:spcAft>
                <a:spcPts val="1600"/>
              </a:spcAft>
              <a:buNone/>
            </a:pPr>
            <a:r>
              <a:rPr lang="en-GB" sz="1400" dirty="0">
                <a:solidFill>
                  <a:srgbClr val="000000"/>
                </a:solidFill>
                <a:latin typeface="Avenir Roman" panose="02000503020000020003" pitchFamily="2" charset="0"/>
              </a:rPr>
              <a:t>How do people experience it</a:t>
            </a:r>
          </a:p>
          <a:p>
            <a:pPr marL="0" lvl="0" indent="0">
              <a:spcAft>
                <a:spcPts val="1600"/>
              </a:spcAft>
              <a:buNone/>
            </a:pPr>
            <a:r>
              <a:rPr lang="en-GB" sz="1400" dirty="0">
                <a:solidFill>
                  <a:srgbClr val="000000"/>
                </a:solidFill>
                <a:latin typeface="Avenir Roman" panose="02000503020000020003" pitchFamily="2" charset="0"/>
              </a:rPr>
              <a:t>Favourite works, companies, dancers, why? (what words do you use)</a:t>
            </a:r>
          </a:p>
          <a:p>
            <a:pPr marL="0" lvl="0" indent="0">
              <a:spcAft>
                <a:spcPts val="1600"/>
              </a:spcAft>
              <a:buNone/>
            </a:pPr>
            <a:r>
              <a:rPr lang="en-GB" sz="1400" dirty="0">
                <a:solidFill>
                  <a:srgbClr val="000000"/>
                </a:solidFill>
                <a:latin typeface="Avenir Roman" panose="02000503020000020003" pitchFamily="2" charset="0"/>
              </a:rPr>
              <a:t>Least favourite work, why? (what words do you use)</a:t>
            </a:r>
          </a:p>
        </p:txBody>
      </p:sp>
    </p:spTree>
    <p:extLst>
      <p:ext uri="{BB962C8B-B14F-4D97-AF65-F5344CB8AC3E}">
        <p14:creationId xmlns:p14="http://schemas.microsoft.com/office/powerpoint/2010/main" val="812192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dirty="0">
                <a:latin typeface="Avenir"/>
                <a:ea typeface="Avenir"/>
                <a:cs typeface="Avenir"/>
                <a:sym typeface="Avenir"/>
              </a:rPr>
              <a:t>STARTING WITH BALLET</a:t>
            </a:r>
            <a:endParaRPr dirty="0">
              <a:latin typeface="Avenir"/>
              <a:ea typeface="Avenir"/>
              <a:cs typeface="Avenir"/>
              <a:sym typeface="Avenir"/>
            </a:endParaRPr>
          </a:p>
        </p:txBody>
      </p:sp>
      <p:sp>
        <p:nvSpPr>
          <p:cNvPr id="73" name="Google Shape;73;p14"/>
          <p:cNvSpPr txBox="1">
            <a:spLocks noGrp="1"/>
          </p:cNvSpPr>
          <p:nvPr>
            <p:ph type="body" idx="1"/>
          </p:nvPr>
        </p:nvSpPr>
        <p:spPr>
          <a:xfrm>
            <a:off x="899850" y="1395775"/>
            <a:ext cx="7344300" cy="3302700"/>
          </a:xfrm>
          <a:prstGeom prst="rect">
            <a:avLst/>
          </a:prstGeom>
        </p:spPr>
        <p:txBody>
          <a:bodyPr spcFirstLastPara="1" wrap="square" lIns="91425" tIns="91425" rIns="91425" bIns="91425" anchor="t" anchorCtr="0">
            <a:noAutofit/>
          </a:bodyPr>
          <a:lstStyle/>
          <a:p>
            <a:pPr marL="0" indent="0" algn="ctr">
              <a:spcAft>
                <a:spcPts val="1600"/>
              </a:spcAft>
              <a:buNone/>
            </a:pPr>
            <a:endParaRPr lang="en-GB" sz="4000" dirty="0">
              <a:latin typeface="Avenir Roman" panose="02000503020000020003" pitchFamily="2" charset="0"/>
            </a:endParaRPr>
          </a:p>
          <a:p>
            <a:pPr marL="0" indent="0" algn="ctr">
              <a:spcAft>
                <a:spcPts val="1600"/>
              </a:spcAft>
              <a:buNone/>
            </a:pPr>
            <a:r>
              <a:rPr lang="en-GB" sz="4000" dirty="0">
                <a:solidFill>
                  <a:srgbClr val="000000"/>
                </a:solidFill>
                <a:latin typeface="Avenir Roman" panose="02000503020000020003" pitchFamily="2" charset="0"/>
              </a:rPr>
              <a:t>WHAT IS BALLET?</a:t>
            </a:r>
            <a:endParaRPr lang="en-GB" sz="1400"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2955241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4"/>
          <p:cNvSpPr txBox="1">
            <a:spLocks noGrp="1"/>
          </p:cNvSpPr>
          <p:nvPr>
            <p:ph type="title"/>
          </p:nvPr>
        </p:nvSpPr>
        <p:spPr>
          <a:xfrm>
            <a:off x="311700" y="91325"/>
            <a:ext cx="8520600" cy="7074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dirty="0">
                <a:latin typeface="Avenir"/>
                <a:ea typeface="Avenir"/>
                <a:cs typeface="Avenir"/>
                <a:sym typeface="Avenir"/>
              </a:rPr>
              <a:t>Ballet</a:t>
            </a:r>
            <a:endParaRPr dirty="0">
              <a:latin typeface="Avenir"/>
              <a:ea typeface="Avenir"/>
              <a:cs typeface="Avenir"/>
              <a:sym typeface="Avenir"/>
            </a:endParaRPr>
          </a:p>
        </p:txBody>
      </p:sp>
      <p:sp>
        <p:nvSpPr>
          <p:cNvPr id="73" name="Google Shape;73;p14"/>
          <p:cNvSpPr txBox="1">
            <a:spLocks noGrp="1"/>
          </p:cNvSpPr>
          <p:nvPr>
            <p:ph type="body" idx="1"/>
          </p:nvPr>
        </p:nvSpPr>
        <p:spPr>
          <a:xfrm>
            <a:off x="562712" y="734872"/>
            <a:ext cx="7344300" cy="3302700"/>
          </a:xfrm>
          <a:prstGeom prst="rect">
            <a:avLst/>
          </a:prstGeom>
        </p:spPr>
        <p:txBody>
          <a:bodyPr spcFirstLastPara="1" wrap="square" lIns="91425" tIns="91425" rIns="91425" bIns="91425" anchor="t" anchorCtr="0">
            <a:noAutofit/>
          </a:bodyPr>
          <a:lstStyle/>
          <a:p>
            <a:pPr marL="0" lvl="0" indent="0">
              <a:spcAft>
                <a:spcPts val="1600"/>
              </a:spcAft>
              <a:buNone/>
            </a:pPr>
            <a:r>
              <a:rPr lang="en-GB" sz="1600" dirty="0">
                <a:solidFill>
                  <a:srgbClr val="000000"/>
                </a:solidFill>
                <a:latin typeface="Avenir Roman" panose="02000503020000020003" pitchFamily="2" charset="0"/>
              </a:rPr>
              <a:t>Ballet is one of the most celebrated and recognisable dancing styles in the world</a:t>
            </a:r>
          </a:p>
          <a:p>
            <a:pPr marL="0" lvl="0" indent="0">
              <a:spcAft>
                <a:spcPts val="1600"/>
              </a:spcAft>
              <a:buNone/>
            </a:pPr>
            <a:r>
              <a:rPr lang="en-GB" sz="1600" dirty="0">
                <a:solidFill>
                  <a:srgbClr val="000000"/>
                </a:solidFill>
                <a:latin typeface="Avenir Roman" panose="02000503020000020003" pitchFamily="2" charset="0"/>
              </a:rPr>
              <a:t>The history and development of ballet is something that has evolved over time and continues to develop to this day</a:t>
            </a:r>
          </a:p>
          <a:p>
            <a:pPr marL="0" lvl="0" indent="0">
              <a:spcAft>
                <a:spcPts val="1600"/>
              </a:spcAft>
              <a:buNone/>
            </a:pPr>
            <a:r>
              <a:rPr lang="en-GB" sz="1600" dirty="0">
                <a:solidFill>
                  <a:srgbClr val="000000"/>
                </a:solidFill>
                <a:latin typeface="Avenir Roman" panose="02000503020000020003" pitchFamily="2" charset="0"/>
              </a:rPr>
              <a:t>It has a codified technique and is consider western theatre dance</a:t>
            </a:r>
          </a:p>
          <a:p>
            <a:pPr marL="0" lvl="0" indent="0">
              <a:spcAft>
                <a:spcPts val="1600"/>
              </a:spcAft>
              <a:buNone/>
            </a:pPr>
            <a:r>
              <a:rPr lang="en-GB" sz="1600" dirty="0">
                <a:solidFill>
                  <a:srgbClr val="000000"/>
                </a:solidFill>
                <a:latin typeface="Avenir Roman" panose="02000503020000020003" pitchFamily="2" charset="0"/>
              </a:rPr>
              <a:t>Each movement has a French name reflecting the first ballet school opened in Paris</a:t>
            </a:r>
          </a:p>
          <a:p>
            <a:pPr marL="0" lvl="0" indent="0">
              <a:spcAft>
                <a:spcPts val="1600"/>
              </a:spcAft>
              <a:buNone/>
            </a:pPr>
            <a:r>
              <a:rPr lang="en-GB" sz="1600" dirty="0">
                <a:solidFill>
                  <a:srgbClr val="000000"/>
                </a:solidFill>
                <a:latin typeface="Avenir Roman" panose="02000503020000020003" pitchFamily="2" charset="0"/>
              </a:rPr>
              <a:t>Its early origins are in renaissance Italy in the 14</a:t>
            </a:r>
            <a:r>
              <a:rPr lang="en-GB" sz="1600" baseline="30000" dirty="0">
                <a:solidFill>
                  <a:srgbClr val="000000"/>
                </a:solidFill>
                <a:latin typeface="Avenir Roman" panose="02000503020000020003" pitchFamily="2" charset="0"/>
              </a:rPr>
              <a:t>th</a:t>
            </a:r>
            <a:r>
              <a:rPr lang="en-GB" sz="1600" dirty="0">
                <a:solidFill>
                  <a:srgbClr val="000000"/>
                </a:solidFill>
                <a:latin typeface="Avenir Roman" panose="02000503020000020003" pitchFamily="2" charset="0"/>
              </a:rPr>
              <a:t> Century</a:t>
            </a:r>
          </a:p>
          <a:p>
            <a:pPr marL="0" lvl="0" indent="0">
              <a:spcAft>
                <a:spcPts val="1600"/>
              </a:spcAft>
              <a:buNone/>
            </a:pPr>
            <a:r>
              <a:rPr lang="en-GB" sz="1600" dirty="0">
                <a:solidFill>
                  <a:srgbClr val="000000"/>
                </a:solidFill>
                <a:latin typeface="Avenir Roman" panose="02000503020000020003" pitchFamily="2" charset="0"/>
              </a:rPr>
              <a:t>Some terms are Classical Ballet, Romantic Ballet, Neo-classical and modern ballet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5"/>
          <p:cNvSpPr txBox="1">
            <a:spLocks noGrp="1"/>
          </p:cNvSpPr>
          <p:nvPr>
            <p:ph type="title"/>
          </p:nvPr>
        </p:nvSpPr>
        <p:spPr>
          <a:xfrm>
            <a:off x="311700" y="-74818"/>
            <a:ext cx="8520600" cy="7074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2600" dirty="0">
                <a:latin typeface="Avenir"/>
                <a:ea typeface="Avenir"/>
                <a:cs typeface="Avenir"/>
                <a:sym typeface="Avenir"/>
              </a:rPr>
              <a:t>Renaissance Italy and France – 1490’s to early 1600s</a:t>
            </a:r>
            <a:endParaRPr sz="2600" dirty="0">
              <a:latin typeface="Avenir"/>
              <a:ea typeface="Avenir"/>
              <a:cs typeface="Avenir"/>
              <a:sym typeface="Avenir"/>
            </a:endParaRPr>
          </a:p>
        </p:txBody>
      </p:sp>
      <p:sp>
        <p:nvSpPr>
          <p:cNvPr id="79" name="Google Shape;79;p15"/>
          <p:cNvSpPr txBox="1">
            <a:spLocks noGrp="1"/>
          </p:cNvSpPr>
          <p:nvPr>
            <p:ph type="body" idx="1"/>
          </p:nvPr>
        </p:nvSpPr>
        <p:spPr>
          <a:xfrm>
            <a:off x="311700" y="496779"/>
            <a:ext cx="8520600" cy="457316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500" dirty="0">
                <a:solidFill>
                  <a:srgbClr val="000000"/>
                </a:solidFill>
                <a:latin typeface="Avenir Roman" panose="02000503020000020003" pitchFamily="2" charset="0"/>
                <a:ea typeface="Avenir"/>
                <a:cs typeface="Avenir"/>
                <a:sym typeface="Avenir"/>
              </a:rPr>
              <a:t>Started in the courts of the upper classes</a:t>
            </a:r>
          </a:p>
          <a:p>
            <a:pPr marL="0" lvl="0" indent="0" algn="l" rtl="0">
              <a:spcBef>
                <a:spcPts val="0"/>
              </a:spcBef>
              <a:spcAft>
                <a:spcPts val="0"/>
              </a:spcAft>
              <a:buNone/>
            </a:pPr>
            <a:endParaRPr lang="en-GB" sz="1500" dirty="0">
              <a:solidFill>
                <a:srgbClr val="000000"/>
              </a:solidFill>
              <a:latin typeface="Avenir Roman" panose="02000503020000020003" pitchFamily="2" charset="0"/>
              <a:ea typeface="Avenir"/>
              <a:cs typeface="Avenir"/>
              <a:sym typeface="Avenir"/>
            </a:endParaRPr>
          </a:p>
          <a:p>
            <a:pPr marL="0" lvl="0" indent="0" algn="l" rtl="0">
              <a:spcBef>
                <a:spcPts val="0"/>
              </a:spcBef>
              <a:spcAft>
                <a:spcPts val="0"/>
              </a:spcAft>
              <a:buNone/>
            </a:pPr>
            <a:r>
              <a:rPr lang="en-GB" sz="1500" dirty="0">
                <a:solidFill>
                  <a:srgbClr val="000000"/>
                </a:solidFill>
                <a:latin typeface="Avenir Roman" panose="02000503020000020003" pitchFamily="2" charset="0"/>
                <a:ea typeface="Avenir"/>
                <a:cs typeface="Avenir"/>
                <a:sym typeface="Avenir"/>
              </a:rPr>
              <a:t>As a form of social dance to celebrate births and marriages of the powerful and wealthy</a:t>
            </a:r>
          </a:p>
          <a:p>
            <a:pPr marL="0" lvl="0" indent="0" algn="l" rtl="0">
              <a:spcBef>
                <a:spcPts val="0"/>
              </a:spcBef>
              <a:spcAft>
                <a:spcPts val="0"/>
              </a:spcAft>
              <a:buNone/>
            </a:pPr>
            <a:endParaRPr lang="en-GB" sz="1500" dirty="0">
              <a:solidFill>
                <a:srgbClr val="000000"/>
              </a:solidFill>
              <a:latin typeface="Avenir Roman" panose="02000503020000020003" pitchFamily="2" charset="0"/>
              <a:ea typeface="Avenir"/>
              <a:cs typeface="Avenir"/>
              <a:sym typeface="Avenir"/>
            </a:endParaRPr>
          </a:p>
          <a:p>
            <a:pPr marL="0" lvl="0" indent="0" algn="l" rtl="0">
              <a:spcBef>
                <a:spcPts val="0"/>
              </a:spcBef>
              <a:spcAft>
                <a:spcPts val="0"/>
              </a:spcAft>
              <a:buNone/>
            </a:pPr>
            <a:r>
              <a:rPr lang="en-GB" sz="1500" dirty="0">
                <a:solidFill>
                  <a:srgbClr val="000000"/>
                </a:solidFill>
                <a:latin typeface="Avenir Roman" panose="02000503020000020003" pitchFamily="2" charset="0"/>
                <a:ea typeface="Avenir"/>
                <a:cs typeface="Avenir"/>
                <a:sym typeface="Avenir"/>
              </a:rPr>
              <a:t>It was performed on the ballroom floor in lines and circles by many people</a:t>
            </a:r>
          </a:p>
          <a:p>
            <a:pPr marL="0" lvl="0" indent="0" algn="l" rtl="0">
              <a:spcBef>
                <a:spcPts val="0"/>
              </a:spcBef>
              <a:spcAft>
                <a:spcPts val="0"/>
              </a:spcAft>
              <a:buNone/>
            </a:pPr>
            <a:endParaRPr lang="en-GB" sz="1500" dirty="0">
              <a:solidFill>
                <a:srgbClr val="000000"/>
              </a:solidFill>
              <a:latin typeface="Avenir Roman" panose="02000503020000020003" pitchFamily="2" charset="0"/>
              <a:ea typeface="Avenir"/>
              <a:cs typeface="Avenir"/>
              <a:sym typeface="Avenir"/>
            </a:endParaRPr>
          </a:p>
          <a:p>
            <a:pPr marL="0" lvl="0" indent="0" algn="l" rtl="0">
              <a:spcBef>
                <a:spcPts val="0"/>
              </a:spcBef>
              <a:spcAft>
                <a:spcPts val="0"/>
              </a:spcAft>
              <a:buNone/>
            </a:pPr>
            <a:r>
              <a:rPr lang="en-GB" sz="1500" dirty="0">
                <a:solidFill>
                  <a:srgbClr val="000000"/>
                </a:solidFill>
                <a:latin typeface="Avenir Roman" panose="02000503020000020003" pitchFamily="2" charset="0"/>
                <a:ea typeface="Avenir"/>
                <a:cs typeface="Avenir"/>
                <a:sym typeface="Avenir"/>
              </a:rPr>
              <a:t>The technique at the time involved intricate steps, and moving from one elegant pose to another </a:t>
            </a:r>
          </a:p>
          <a:p>
            <a:pPr marL="0" lvl="0" indent="0" algn="l" rtl="0">
              <a:spcBef>
                <a:spcPts val="0"/>
              </a:spcBef>
              <a:spcAft>
                <a:spcPts val="0"/>
              </a:spcAft>
              <a:buNone/>
            </a:pPr>
            <a:endParaRPr lang="en-GB" sz="1500" dirty="0">
              <a:solidFill>
                <a:srgbClr val="000000"/>
              </a:solidFill>
              <a:latin typeface="Avenir Roman" panose="02000503020000020003" pitchFamily="2" charset="0"/>
              <a:ea typeface="Avenir"/>
              <a:cs typeface="Avenir"/>
              <a:sym typeface="Avenir"/>
            </a:endParaRPr>
          </a:p>
          <a:p>
            <a:pPr marL="0" lvl="0" indent="0" algn="l" rtl="0">
              <a:spcBef>
                <a:spcPts val="0"/>
              </a:spcBef>
              <a:spcAft>
                <a:spcPts val="0"/>
              </a:spcAft>
              <a:buNone/>
            </a:pPr>
            <a:r>
              <a:rPr lang="en-GB" sz="1500" dirty="0">
                <a:solidFill>
                  <a:srgbClr val="000000"/>
                </a:solidFill>
                <a:latin typeface="Avenir Roman" panose="02000503020000020003" pitchFamily="2" charset="0"/>
                <a:ea typeface="Avenir"/>
                <a:cs typeface="Avenir"/>
                <a:sym typeface="Avenir"/>
              </a:rPr>
              <a:t>It become more intricate as time went on, ‘ballet masters’ were trained as teachers and choreographers</a:t>
            </a:r>
          </a:p>
          <a:p>
            <a:pPr marL="0" lvl="0" indent="0">
              <a:buNone/>
            </a:pPr>
            <a:endParaRPr lang="en-GB" sz="1500" dirty="0">
              <a:solidFill>
                <a:srgbClr val="000000"/>
              </a:solidFill>
              <a:latin typeface="Avenir Roman" panose="02000503020000020003" pitchFamily="2" charset="0"/>
            </a:endParaRPr>
          </a:p>
          <a:p>
            <a:pPr marL="0" lvl="0" indent="0">
              <a:buNone/>
            </a:pPr>
            <a:r>
              <a:rPr lang="en-GB" sz="1500" dirty="0">
                <a:solidFill>
                  <a:srgbClr val="000000"/>
                </a:solidFill>
                <a:latin typeface="Avenir Roman" panose="02000503020000020003" pitchFamily="2" charset="0"/>
              </a:rPr>
              <a:t>Dancing and music created an elaborate spectacle</a:t>
            </a:r>
            <a:endParaRPr lang="en-GB" sz="1500" dirty="0">
              <a:solidFill>
                <a:srgbClr val="000000"/>
              </a:solidFill>
              <a:latin typeface="Avenir Roman" panose="02000503020000020003" pitchFamily="2" charset="0"/>
              <a:ea typeface="Avenir"/>
              <a:cs typeface="Avenir"/>
              <a:sym typeface="Avenir"/>
            </a:endParaRPr>
          </a:p>
          <a:p>
            <a:pPr marL="0" lvl="0" indent="0" algn="l" rtl="0">
              <a:spcBef>
                <a:spcPts val="0"/>
              </a:spcBef>
              <a:spcAft>
                <a:spcPts val="0"/>
              </a:spcAft>
              <a:buNone/>
            </a:pPr>
            <a:endParaRPr lang="en-GB" sz="1500" dirty="0">
              <a:solidFill>
                <a:srgbClr val="000000"/>
              </a:solidFill>
              <a:latin typeface="Avenir Roman" panose="02000503020000020003" pitchFamily="2" charset="0"/>
              <a:ea typeface="Avenir"/>
              <a:cs typeface="Avenir"/>
              <a:sym typeface="Avenir"/>
            </a:endParaRPr>
          </a:p>
          <a:p>
            <a:pPr marL="0" lvl="0" indent="0">
              <a:buNone/>
            </a:pPr>
            <a:r>
              <a:rPr lang="en-GB" sz="1500" dirty="0">
                <a:solidFill>
                  <a:srgbClr val="000000"/>
                </a:solidFill>
                <a:latin typeface="Avenir Roman" panose="02000503020000020003" pitchFamily="2" charset="0"/>
              </a:rPr>
              <a:t>In the 16th century, Catherine de Medici — an Italian noblewoman and wife of King Henry II of France was a great patron of the arts. She began to fund ballet in the French court. Her elaborate festivals encouraged the growth of </a:t>
            </a:r>
            <a:r>
              <a:rPr lang="en-GB" sz="1500" i="1" dirty="0">
                <a:solidFill>
                  <a:srgbClr val="000000"/>
                </a:solidFill>
                <a:latin typeface="Avenir Roman" panose="02000503020000020003" pitchFamily="2" charset="0"/>
              </a:rPr>
              <a:t>ballet de </a:t>
            </a:r>
            <a:r>
              <a:rPr lang="en-GB" sz="1500" i="1" dirty="0" err="1">
                <a:solidFill>
                  <a:srgbClr val="000000"/>
                </a:solidFill>
                <a:latin typeface="Avenir Roman" panose="02000503020000020003" pitchFamily="2" charset="0"/>
              </a:rPr>
              <a:t>cour</a:t>
            </a:r>
            <a:r>
              <a:rPr lang="en-GB" sz="1500" i="1" dirty="0">
                <a:solidFill>
                  <a:srgbClr val="000000"/>
                </a:solidFill>
                <a:latin typeface="Avenir Roman" panose="02000503020000020003" pitchFamily="2" charset="0"/>
              </a:rPr>
              <a:t>,</a:t>
            </a:r>
            <a:r>
              <a:rPr lang="en-GB" sz="1500" dirty="0">
                <a:solidFill>
                  <a:srgbClr val="000000"/>
                </a:solidFill>
                <a:latin typeface="Avenir Roman" panose="02000503020000020003" pitchFamily="2" charset="0"/>
              </a:rPr>
              <a:t> a program that included dance, decor, costume, song, music and poetry</a:t>
            </a:r>
            <a:endParaRPr sz="1500" dirty="0">
              <a:solidFill>
                <a:srgbClr val="000000"/>
              </a:solidFill>
              <a:latin typeface="Avenir Roman" panose="02000503020000020003" pitchFamily="2" charset="0"/>
              <a:ea typeface="Avenir"/>
              <a:cs typeface="Avenir"/>
              <a:sym typeface="Aveni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6"/>
          <p:cNvSpPr txBox="1">
            <a:spLocks noGrp="1"/>
          </p:cNvSpPr>
          <p:nvPr>
            <p:ph type="title"/>
          </p:nvPr>
        </p:nvSpPr>
        <p:spPr>
          <a:xfrm>
            <a:off x="311700" y="123852"/>
            <a:ext cx="8520600" cy="707400"/>
          </a:xfrm>
          <a:prstGeom prst="rect">
            <a:avLst/>
          </a:prstGeom>
        </p:spPr>
        <p:txBody>
          <a:bodyPr spcFirstLastPara="1" wrap="square" lIns="91425" tIns="91425" rIns="91425" bIns="91425" anchor="t" anchorCtr="0">
            <a:noAutofit/>
          </a:bodyPr>
          <a:lstStyle/>
          <a:p>
            <a:pPr lvl="0">
              <a:lnSpc>
                <a:spcPct val="115000"/>
              </a:lnSpc>
            </a:pPr>
            <a:r>
              <a:rPr lang="en-GB" sz="3200" dirty="0">
                <a:latin typeface="Avenir Roman" panose="02000503020000020003" pitchFamily="2" charset="0"/>
              </a:rPr>
              <a:t>King Louis XIV of France – The Sun King</a:t>
            </a:r>
            <a:endParaRPr sz="3000" dirty="0">
              <a:latin typeface="Avenir Roman" panose="02000503020000020003" pitchFamily="2" charset="0"/>
            </a:endParaRPr>
          </a:p>
        </p:txBody>
      </p:sp>
      <p:sp>
        <p:nvSpPr>
          <p:cNvPr id="85" name="Google Shape;85;p16"/>
          <p:cNvSpPr txBox="1">
            <a:spLocks noGrp="1"/>
          </p:cNvSpPr>
          <p:nvPr>
            <p:ph type="body" idx="1"/>
          </p:nvPr>
        </p:nvSpPr>
        <p:spPr>
          <a:xfrm>
            <a:off x="90535" y="831252"/>
            <a:ext cx="8741765" cy="3875219"/>
          </a:xfrm>
          <a:prstGeom prst="rect">
            <a:avLst/>
          </a:prstGeom>
        </p:spPr>
        <p:txBody>
          <a:bodyPr spcFirstLastPara="1" wrap="square" lIns="91425" tIns="91425" rIns="91425" bIns="91425" anchor="t" anchorCtr="0">
            <a:noAutofit/>
          </a:bodyPr>
          <a:lstStyle/>
          <a:p>
            <a:pPr marL="139700" indent="0">
              <a:buClr>
                <a:srgbClr val="000000"/>
              </a:buClr>
              <a:buSzPts val="1400"/>
              <a:buNone/>
            </a:pPr>
            <a:r>
              <a:rPr lang="en-GB" sz="1600" dirty="0">
                <a:solidFill>
                  <a:srgbClr val="000000"/>
                </a:solidFill>
                <a:latin typeface="Avenir Roman" panose="02000503020000020003" pitchFamily="2" charset="0"/>
              </a:rPr>
              <a:t>A century later, King Louis XIV helped to popularize and standardize the art form. 							</a:t>
            </a:r>
            <a:r>
              <a:rPr lang="en-GB" sz="1600" cap="all" dirty="0">
                <a:solidFill>
                  <a:srgbClr val="000000"/>
                </a:solidFill>
                <a:latin typeface="Avenir Roman" panose="02000503020000020003" pitchFamily="2" charset="0"/>
              </a:rPr>
              <a:t>   			</a:t>
            </a:r>
          </a:p>
          <a:p>
            <a:pPr marL="139700" indent="0">
              <a:buClr>
                <a:srgbClr val="000000"/>
              </a:buClr>
              <a:buSzPts val="1400"/>
              <a:buNone/>
            </a:pPr>
            <a:r>
              <a:rPr lang="en-GB" sz="1600" dirty="0">
                <a:solidFill>
                  <a:srgbClr val="000000"/>
                </a:solidFill>
                <a:latin typeface="Avenir Roman" panose="02000503020000020003" pitchFamily="2" charset="0"/>
              </a:rPr>
              <a:t>A passionate dancer, he performed many roles himself, including that of the Sun King in </a:t>
            </a:r>
            <a:r>
              <a:rPr lang="en-GB" sz="1600" i="1" dirty="0">
                <a:solidFill>
                  <a:srgbClr val="000000"/>
                </a:solidFill>
                <a:latin typeface="Avenir Roman" panose="02000503020000020003" pitchFamily="2" charset="0"/>
              </a:rPr>
              <a:t>Ballet de la </a:t>
            </a:r>
            <a:r>
              <a:rPr lang="en-GB" sz="1600" i="1" dirty="0" err="1">
                <a:solidFill>
                  <a:srgbClr val="000000"/>
                </a:solidFill>
                <a:latin typeface="Avenir Roman" panose="02000503020000020003" pitchFamily="2" charset="0"/>
              </a:rPr>
              <a:t>nuit</a:t>
            </a:r>
            <a:r>
              <a:rPr lang="en-GB" sz="1600" i="1" dirty="0">
                <a:solidFill>
                  <a:srgbClr val="000000"/>
                </a:solidFill>
                <a:latin typeface="Avenir Roman" panose="02000503020000020003" pitchFamily="2" charset="0"/>
              </a:rPr>
              <a:t> (Ballet of night) </a:t>
            </a:r>
            <a:r>
              <a:rPr lang="en-GB" sz="1600" dirty="0">
                <a:solidFill>
                  <a:srgbClr val="000000"/>
                </a:solidFill>
                <a:latin typeface="Avenir Roman" panose="02000503020000020003" pitchFamily="2" charset="0"/>
              </a:rPr>
              <a:t>at the age of 15. The performance ran from sunset to sunrise.</a:t>
            </a:r>
          </a:p>
          <a:p>
            <a:pPr marL="139700" lvl="0" indent="0">
              <a:buClr>
                <a:srgbClr val="000000"/>
              </a:buClr>
              <a:buSzPts val="1400"/>
              <a:buNone/>
            </a:pPr>
            <a:endParaRPr lang="en-GB" sz="1600" dirty="0">
              <a:solidFill>
                <a:srgbClr val="000000"/>
              </a:solidFill>
              <a:latin typeface="Avenir Roman" panose="02000503020000020003" pitchFamily="2" charset="0"/>
            </a:endParaRPr>
          </a:p>
          <a:p>
            <a:pPr marL="139700" lvl="0" indent="0">
              <a:buClr>
                <a:srgbClr val="000000"/>
              </a:buClr>
              <a:buSzPts val="1400"/>
              <a:buNone/>
            </a:pPr>
            <a:r>
              <a:rPr lang="en-GB" sz="1600" dirty="0">
                <a:solidFill>
                  <a:srgbClr val="000000"/>
                </a:solidFill>
                <a:latin typeface="Avenir Roman" panose="02000503020000020003" pitchFamily="2" charset="0"/>
              </a:rPr>
              <a:t>His love of ballet fostered its elevation from a past time for amateurs to </a:t>
            </a:r>
          </a:p>
          <a:p>
            <a:pPr marL="139700" lvl="0" indent="0">
              <a:buClr>
                <a:srgbClr val="000000"/>
              </a:buClr>
              <a:buSzPts val="1400"/>
              <a:buNone/>
            </a:pPr>
            <a:r>
              <a:rPr lang="en-GB" sz="1600" dirty="0">
                <a:solidFill>
                  <a:srgbClr val="000000"/>
                </a:solidFill>
                <a:latin typeface="Avenir Roman" panose="02000503020000020003" pitchFamily="2" charset="0"/>
              </a:rPr>
              <a:t>an endeavour requiring professional training.</a:t>
            </a:r>
          </a:p>
          <a:p>
            <a:pPr marL="139700" lvl="0" indent="0">
              <a:buClr>
                <a:srgbClr val="000000"/>
              </a:buClr>
              <a:buSzPts val="1400"/>
              <a:buNone/>
            </a:pPr>
            <a:endParaRPr lang="en-GB" sz="1600" i="1" dirty="0">
              <a:solidFill>
                <a:srgbClr val="000000"/>
              </a:solidFill>
              <a:latin typeface="Avenir Roman" panose="02000503020000020003" pitchFamily="2" charset="0"/>
            </a:endParaRPr>
          </a:p>
          <a:p>
            <a:pPr marL="139700" lvl="0" indent="0">
              <a:buClr>
                <a:srgbClr val="000000"/>
              </a:buClr>
              <a:buSzPts val="1400"/>
              <a:buNone/>
            </a:pPr>
            <a:r>
              <a:rPr lang="en-GB" sz="1600" dirty="0">
                <a:solidFill>
                  <a:srgbClr val="000000"/>
                </a:solidFill>
                <a:latin typeface="Avenir Roman" panose="02000503020000020003" pitchFamily="2" charset="0"/>
              </a:rPr>
              <a:t>His personal ballet master, Pierre Beauchamp, choreographed many </a:t>
            </a:r>
          </a:p>
          <a:p>
            <a:pPr marL="139700" lvl="0" indent="0">
              <a:buClr>
                <a:srgbClr val="000000"/>
              </a:buClr>
              <a:buSzPts val="1400"/>
              <a:buNone/>
            </a:pPr>
            <a:r>
              <a:rPr lang="en-GB" sz="1600" dirty="0">
                <a:solidFill>
                  <a:srgbClr val="000000"/>
                </a:solidFill>
                <a:latin typeface="Avenir Roman" panose="02000503020000020003" pitchFamily="2" charset="0"/>
              </a:rPr>
              <a:t>of the dances performed at Versailles and is credited with </a:t>
            </a:r>
          </a:p>
          <a:p>
            <a:pPr marL="139700" lvl="0" indent="0">
              <a:buClr>
                <a:srgbClr val="000000"/>
              </a:buClr>
              <a:buSzPts val="1400"/>
              <a:buNone/>
            </a:pPr>
            <a:r>
              <a:rPr lang="en-GB" sz="1600" dirty="0">
                <a:solidFill>
                  <a:srgbClr val="000000"/>
                </a:solidFill>
                <a:latin typeface="Avenir Roman" panose="02000503020000020003" pitchFamily="2" charset="0"/>
              </a:rPr>
              <a:t>codifying ballet as a system of movement. </a:t>
            </a:r>
          </a:p>
          <a:p>
            <a:pPr marL="139700" lvl="0" indent="0">
              <a:buClr>
                <a:srgbClr val="000000"/>
              </a:buClr>
              <a:buSzPts val="1400"/>
              <a:buNone/>
            </a:pPr>
            <a:endParaRPr lang="en-GB" sz="1600" i="1" dirty="0">
              <a:latin typeface="Avenir Roman" panose="02000503020000020003" pitchFamily="2" charset="0"/>
            </a:endParaRPr>
          </a:p>
          <a:p>
            <a:pPr marL="139700" lvl="0" indent="0">
              <a:buClr>
                <a:srgbClr val="000000"/>
              </a:buClr>
              <a:buSzPts val="1400"/>
              <a:buNone/>
            </a:pPr>
            <a:endParaRPr lang="en-GB" sz="1600" i="1" dirty="0">
              <a:latin typeface="Avenir Roman" panose="02000503020000020003" pitchFamily="2" charset="0"/>
            </a:endParaRPr>
          </a:p>
          <a:p>
            <a:pPr marL="139700" lvl="0" indent="0">
              <a:buClr>
                <a:srgbClr val="000000"/>
              </a:buClr>
              <a:buSzPts val="1400"/>
              <a:buNone/>
            </a:pPr>
            <a:endParaRPr lang="en-GB" sz="1600" i="1" dirty="0">
              <a:latin typeface="Avenir Roman" panose="02000503020000020003" pitchFamily="2" charset="0"/>
            </a:endParaRPr>
          </a:p>
          <a:p>
            <a:pPr marL="139700" lvl="0" indent="0">
              <a:buClr>
                <a:srgbClr val="000000"/>
              </a:buClr>
              <a:buSzPts val="1400"/>
              <a:buNone/>
            </a:pPr>
            <a:endParaRPr lang="en-GB" sz="1200" i="1" dirty="0">
              <a:latin typeface="Avenir Roman" panose="02000503020000020003" pitchFamily="2" charset="0"/>
            </a:endParaRPr>
          </a:p>
          <a:p>
            <a:pPr marL="139700" lvl="0" indent="0">
              <a:buClr>
                <a:srgbClr val="000000"/>
              </a:buClr>
              <a:buSzPts val="1400"/>
              <a:buNone/>
            </a:pPr>
            <a:endParaRPr lang="en-GB" sz="1200" i="1" dirty="0">
              <a:latin typeface="Avenir Roman" panose="02000503020000020003" pitchFamily="2" charset="0"/>
            </a:endParaRPr>
          </a:p>
          <a:p>
            <a:pPr marL="139700" lvl="0" indent="0">
              <a:buClr>
                <a:srgbClr val="000000"/>
              </a:buClr>
              <a:buSzPts val="1400"/>
              <a:buNone/>
            </a:pPr>
            <a:r>
              <a:rPr lang="en-GB" sz="1200" cap="all" dirty="0">
                <a:latin typeface="Avenir Roman" panose="02000503020000020003" pitchFamily="2" charset="0"/>
              </a:rPr>
              <a:t>							     </a:t>
            </a:r>
            <a:r>
              <a:rPr lang="en-GB" sz="900" cap="all" dirty="0">
                <a:latin typeface="Avenir Roman" panose="02000503020000020003" pitchFamily="2" charset="0"/>
              </a:rPr>
              <a:t>LOUIS XIV AS APOLLO, 1653</a:t>
            </a:r>
            <a:r>
              <a:rPr lang="en-GB" sz="900" i="1" dirty="0">
                <a:latin typeface="Avenir Roman" panose="02000503020000020003" pitchFamily="2" charset="0"/>
              </a:rPr>
              <a:t> </a:t>
            </a:r>
            <a:endParaRPr sz="900" dirty="0">
              <a:latin typeface="Avenir Roman" panose="02000503020000020003" pitchFamily="2" charset="0"/>
            </a:endParaRPr>
          </a:p>
        </p:txBody>
      </p:sp>
      <p:pic>
        <p:nvPicPr>
          <p:cNvPr id="3" name="Picture 2">
            <a:extLst>
              <a:ext uri="{FF2B5EF4-FFF2-40B4-BE49-F238E27FC236}">
                <a16:creationId xmlns:a16="http://schemas.microsoft.com/office/drawing/2014/main" id="{6DD02C6B-5FF1-C14F-A87B-AFD5B1C33809}"/>
              </a:ext>
            </a:extLst>
          </p:cNvPr>
          <p:cNvPicPr>
            <a:picLocks noChangeAspect="1"/>
          </p:cNvPicPr>
          <p:nvPr/>
        </p:nvPicPr>
        <p:blipFill>
          <a:blip r:embed="rId3"/>
          <a:stretch>
            <a:fillRect/>
          </a:stretch>
        </p:blipFill>
        <p:spPr>
          <a:xfrm>
            <a:off x="7091082" y="2571750"/>
            <a:ext cx="1404683" cy="187291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311700" y="0"/>
            <a:ext cx="8520600" cy="707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latin typeface="Avenir Roman" panose="02000503020000020003" pitchFamily="2" charset="0"/>
              </a:rPr>
              <a:t>Ballet on stage</a:t>
            </a:r>
            <a:endParaRPr dirty="0">
              <a:latin typeface="Avenir Roman" panose="02000503020000020003" pitchFamily="2" charset="0"/>
            </a:endParaRPr>
          </a:p>
        </p:txBody>
      </p:sp>
      <p:sp>
        <p:nvSpPr>
          <p:cNvPr id="91" name="Google Shape;91;p17"/>
          <p:cNvSpPr txBox="1">
            <a:spLocks noGrp="1"/>
          </p:cNvSpPr>
          <p:nvPr>
            <p:ph type="body" idx="1"/>
          </p:nvPr>
        </p:nvSpPr>
        <p:spPr>
          <a:xfrm>
            <a:off x="311700" y="639171"/>
            <a:ext cx="8520600" cy="4113898"/>
          </a:xfrm>
          <a:prstGeom prst="rect">
            <a:avLst/>
          </a:prstGeom>
        </p:spPr>
        <p:txBody>
          <a:bodyPr spcFirstLastPara="1" wrap="square" lIns="91425" tIns="91425" rIns="91425" bIns="91425" anchor="t" anchorCtr="0">
            <a:noAutofit/>
          </a:bodyPr>
          <a:lstStyle/>
          <a:p>
            <a:pPr marL="139700" lvl="0" indent="0">
              <a:buClr>
                <a:srgbClr val="000000"/>
              </a:buClr>
              <a:buSzPts val="1400"/>
              <a:buNone/>
            </a:pPr>
            <a:r>
              <a:rPr lang="en-GB" sz="1600" dirty="0">
                <a:solidFill>
                  <a:srgbClr val="000000"/>
                </a:solidFill>
                <a:latin typeface="Avenir Roman" panose="02000503020000020003" pitchFamily="2" charset="0"/>
              </a:rPr>
              <a:t>By 1661 the first professional ballet school </a:t>
            </a:r>
            <a:r>
              <a:rPr lang="en-GB" sz="1600" dirty="0" err="1">
                <a:solidFill>
                  <a:srgbClr val="000000"/>
                </a:solidFill>
                <a:latin typeface="Avenir Roman" panose="02000503020000020003" pitchFamily="2" charset="0"/>
              </a:rPr>
              <a:t>Academie</a:t>
            </a:r>
            <a:r>
              <a:rPr lang="en-GB" sz="1600" dirty="0">
                <a:solidFill>
                  <a:srgbClr val="000000"/>
                </a:solidFill>
                <a:latin typeface="Avenir Roman" panose="02000503020000020003" pitchFamily="2" charset="0"/>
              </a:rPr>
              <a:t> Royale de </a:t>
            </a:r>
            <a:r>
              <a:rPr lang="en-GB" sz="1600" dirty="0" err="1">
                <a:solidFill>
                  <a:srgbClr val="000000"/>
                </a:solidFill>
                <a:latin typeface="Avenir Roman" panose="02000503020000020003" pitchFamily="2" charset="0"/>
              </a:rPr>
              <a:t>Danse</a:t>
            </a:r>
            <a:r>
              <a:rPr lang="en-GB" sz="1600" dirty="0">
                <a:solidFill>
                  <a:srgbClr val="000000"/>
                </a:solidFill>
                <a:latin typeface="Avenir Roman" panose="02000503020000020003" pitchFamily="2" charset="0"/>
              </a:rPr>
              <a:t> had opened in Paris. This paved the way for the Paris Opera Ballet which is still open today. </a:t>
            </a:r>
          </a:p>
          <a:p>
            <a:pPr marL="139700" lvl="0" indent="0">
              <a:buClr>
                <a:srgbClr val="000000"/>
              </a:buClr>
              <a:buSzPts val="1400"/>
              <a:buNone/>
            </a:pPr>
            <a:endParaRPr lang="en-GB" sz="1600" dirty="0">
              <a:solidFill>
                <a:srgbClr val="000000"/>
              </a:solidFill>
              <a:latin typeface="Avenir Roman" panose="02000503020000020003" pitchFamily="2" charset="0"/>
            </a:endParaRPr>
          </a:p>
          <a:p>
            <a:pPr marL="139700" lvl="0" indent="0">
              <a:buClr>
                <a:srgbClr val="000000"/>
              </a:buClr>
              <a:buSzPts val="1400"/>
              <a:buNone/>
            </a:pPr>
            <a:r>
              <a:rPr lang="en-GB" sz="1600" dirty="0">
                <a:solidFill>
                  <a:srgbClr val="000000"/>
                </a:solidFill>
                <a:latin typeface="Avenir Roman" panose="02000503020000020003" pitchFamily="2" charset="0"/>
              </a:rPr>
              <a:t>1681 ballet moved from the courts to the stage, becoming a performative artform.</a:t>
            </a:r>
          </a:p>
          <a:p>
            <a:pPr marL="139700" lvl="0" indent="0">
              <a:buClr>
                <a:srgbClr val="000000"/>
              </a:buClr>
              <a:buSzPts val="1400"/>
              <a:buNone/>
            </a:pPr>
            <a:endParaRPr lang="en-GB" sz="1600" dirty="0">
              <a:solidFill>
                <a:srgbClr val="000000"/>
              </a:solidFill>
              <a:latin typeface="Avenir Roman" panose="02000503020000020003" pitchFamily="2" charset="0"/>
            </a:endParaRPr>
          </a:p>
          <a:p>
            <a:pPr marL="139700" lvl="0" indent="0">
              <a:buClr>
                <a:srgbClr val="000000"/>
              </a:buClr>
              <a:buSzPts val="1400"/>
              <a:buNone/>
            </a:pPr>
            <a:r>
              <a:rPr lang="en-GB" sz="1600" dirty="0">
                <a:solidFill>
                  <a:srgbClr val="000000"/>
                </a:solidFill>
                <a:latin typeface="Avenir Roman" panose="02000503020000020003" pitchFamily="2" charset="0"/>
              </a:rPr>
              <a:t>The French opera </a:t>
            </a:r>
            <a:r>
              <a:rPr lang="en-GB" sz="1600" i="1" dirty="0">
                <a:solidFill>
                  <a:srgbClr val="000000"/>
                </a:solidFill>
                <a:latin typeface="Avenir Roman" panose="02000503020000020003" pitchFamily="2" charset="0"/>
              </a:rPr>
              <a:t>Le </a:t>
            </a:r>
            <a:r>
              <a:rPr lang="en-GB" sz="1600" i="1" dirty="0" err="1">
                <a:solidFill>
                  <a:srgbClr val="000000"/>
                </a:solidFill>
                <a:latin typeface="Avenir Roman" panose="02000503020000020003" pitchFamily="2" charset="0"/>
              </a:rPr>
              <a:t>Triomphe</a:t>
            </a:r>
            <a:r>
              <a:rPr lang="en-GB" sz="1600" i="1" dirty="0">
                <a:solidFill>
                  <a:srgbClr val="000000"/>
                </a:solidFill>
                <a:latin typeface="Avenir Roman" panose="02000503020000020003" pitchFamily="2" charset="0"/>
              </a:rPr>
              <a:t> de </a:t>
            </a:r>
            <a:r>
              <a:rPr lang="en-GB" sz="1600" i="1" dirty="0" err="1">
                <a:solidFill>
                  <a:srgbClr val="000000"/>
                </a:solidFill>
                <a:latin typeface="Avenir Roman" panose="02000503020000020003" pitchFamily="2" charset="0"/>
              </a:rPr>
              <a:t>l’Amour</a:t>
            </a:r>
            <a:r>
              <a:rPr lang="en-GB" sz="1600" i="1" dirty="0">
                <a:solidFill>
                  <a:srgbClr val="000000"/>
                </a:solidFill>
                <a:latin typeface="Avenir Roman" panose="02000503020000020003" pitchFamily="2" charset="0"/>
              </a:rPr>
              <a:t> </a:t>
            </a:r>
            <a:r>
              <a:rPr lang="en-GB" sz="1600" dirty="0">
                <a:solidFill>
                  <a:srgbClr val="000000"/>
                </a:solidFill>
                <a:latin typeface="Avenir Roman" panose="02000503020000020003" pitchFamily="2" charset="0"/>
              </a:rPr>
              <a:t>incorporated ballet elements, creating a long-standing opera-ballet tradition in France. </a:t>
            </a:r>
          </a:p>
          <a:p>
            <a:pPr marL="139700" lvl="0" indent="0">
              <a:buClr>
                <a:srgbClr val="000000"/>
              </a:buClr>
              <a:buSzPts val="1400"/>
              <a:buNone/>
            </a:pPr>
            <a:endParaRPr lang="en-GB" sz="1600" dirty="0">
              <a:solidFill>
                <a:srgbClr val="000000"/>
              </a:solidFill>
              <a:latin typeface="Avenir Roman" panose="02000503020000020003" pitchFamily="2" charset="0"/>
            </a:endParaRPr>
          </a:p>
          <a:p>
            <a:pPr marL="139700" lvl="0" indent="0">
              <a:buClr>
                <a:srgbClr val="000000"/>
              </a:buClr>
              <a:buSzPts val="1400"/>
              <a:buNone/>
            </a:pPr>
            <a:r>
              <a:rPr lang="en-GB" sz="1600" dirty="0">
                <a:solidFill>
                  <a:srgbClr val="000000"/>
                </a:solidFill>
                <a:latin typeface="Avenir Roman" panose="02000503020000020003" pitchFamily="2" charset="0"/>
              </a:rPr>
              <a:t>By the mid-1700s French ballet master Jean Georges </a:t>
            </a:r>
            <a:r>
              <a:rPr lang="en-GB" sz="1600" dirty="0" err="1">
                <a:solidFill>
                  <a:srgbClr val="000000"/>
                </a:solidFill>
                <a:latin typeface="Avenir Roman" panose="02000503020000020003" pitchFamily="2" charset="0"/>
              </a:rPr>
              <a:t>Noverre</a:t>
            </a:r>
            <a:r>
              <a:rPr lang="en-GB" sz="1600" dirty="0">
                <a:solidFill>
                  <a:srgbClr val="000000"/>
                </a:solidFill>
                <a:latin typeface="Avenir Roman" panose="02000503020000020003" pitchFamily="2" charset="0"/>
              </a:rPr>
              <a:t> rebelled against the artifice of opera-ballet, believing that ballet could stand on its own as an art form. His notions that ballet should contain expressive, dramatic movement that should reveal the relationships between characters, introduced the </a:t>
            </a:r>
            <a:r>
              <a:rPr lang="en-GB" sz="1600" i="1" dirty="0">
                <a:solidFill>
                  <a:srgbClr val="000000"/>
                </a:solidFill>
                <a:latin typeface="Avenir Roman" panose="02000503020000020003" pitchFamily="2" charset="0"/>
              </a:rPr>
              <a:t>ballet </a:t>
            </a:r>
            <a:r>
              <a:rPr lang="en-GB" sz="1600" i="1" dirty="0" err="1">
                <a:solidFill>
                  <a:srgbClr val="000000"/>
                </a:solidFill>
                <a:latin typeface="Avenir Roman" panose="02000503020000020003" pitchFamily="2" charset="0"/>
              </a:rPr>
              <a:t>d’action</a:t>
            </a:r>
            <a:r>
              <a:rPr lang="en-GB" sz="1600" dirty="0">
                <a:solidFill>
                  <a:srgbClr val="000000"/>
                </a:solidFill>
                <a:latin typeface="Avenir Roman" panose="02000503020000020003" pitchFamily="2" charset="0"/>
              </a:rPr>
              <a:t>, a dramatic style of ballet that conveys a narrative. </a:t>
            </a:r>
            <a:r>
              <a:rPr lang="en-GB" sz="1600" dirty="0" err="1">
                <a:solidFill>
                  <a:srgbClr val="000000"/>
                </a:solidFill>
                <a:latin typeface="Avenir Roman" panose="02000503020000020003" pitchFamily="2" charset="0"/>
              </a:rPr>
              <a:t>Noverre’s</a:t>
            </a:r>
            <a:r>
              <a:rPr lang="en-GB" sz="1600" dirty="0">
                <a:solidFill>
                  <a:srgbClr val="000000"/>
                </a:solidFill>
                <a:latin typeface="Avenir Roman" panose="02000503020000020003" pitchFamily="2" charset="0"/>
              </a:rPr>
              <a:t> work is considered the precursor to the narrative ballets of the 19th Century.</a:t>
            </a:r>
          </a:p>
          <a:p>
            <a:pPr marL="0" lvl="0" indent="0" algn="l" rtl="0">
              <a:spcBef>
                <a:spcPts val="0"/>
              </a:spcBef>
              <a:spcAft>
                <a:spcPts val="0"/>
              </a:spcAft>
              <a:buNone/>
            </a:pPr>
            <a:endParaRPr sz="1600" dirty="0">
              <a:solidFill>
                <a:srgbClr val="000000"/>
              </a:solidFill>
              <a:latin typeface="Avenir Roman" panose="02000503020000020003" pitchFamily="2" charset="0"/>
            </a:endParaRPr>
          </a:p>
          <a:p>
            <a:pPr marL="0" lvl="0" indent="0" algn="l" rtl="0">
              <a:spcBef>
                <a:spcPts val="1600"/>
              </a:spcBef>
              <a:spcAft>
                <a:spcPts val="1600"/>
              </a:spcAft>
              <a:buNone/>
            </a:pPr>
            <a:endParaRPr sz="1600" dirty="0">
              <a:solidFill>
                <a:srgbClr val="000000"/>
              </a:solidFill>
              <a:latin typeface="Avenir Roman" panose="02000503020000020003" pitchFamily="2"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311700" y="0"/>
            <a:ext cx="8520600" cy="7074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dirty="0">
                <a:latin typeface="Avenir Roman" panose="02000503020000020003" pitchFamily="2" charset="0"/>
                <a:ea typeface="Avenir"/>
                <a:cs typeface="Avenir"/>
                <a:sym typeface="Avenir"/>
              </a:rPr>
              <a:t>18</a:t>
            </a:r>
            <a:r>
              <a:rPr lang="en-GB" baseline="30000" dirty="0">
                <a:latin typeface="Avenir Roman" panose="02000503020000020003" pitchFamily="2" charset="0"/>
                <a:ea typeface="Avenir"/>
                <a:cs typeface="Avenir"/>
                <a:sym typeface="Avenir"/>
              </a:rPr>
              <a:t>th</a:t>
            </a:r>
            <a:r>
              <a:rPr lang="en-GB" dirty="0">
                <a:latin typeface="Avenir Roman" panose="02000503020000020003" pitchFamily="2" charset="0"/>
                <a:ea typeface="Avenir"/>
                <a:cs typeface="Avenir"/>
                <a:sym typeface="Avenir"/>
              </a:rPr>
              <a:t> Century Ballet</a:t>
            </a:r>
            <a:endParaRPr dirty="0">
              <a:latin typeface="Avenir Roman" panose="02000503020000020003" pitchFamily="2" charset="0"/>
              <a:ea typeface="Avenir"/>
              <a:cs typeface="Avenir"/>
              <a:sym typeface="Avenir"/>
            </a:endParaRPr>
          </a:p>
        </p:txBody>
      </p:sp>
      <p:sp>
        <p:nvSpPr>
          <p:cNvPr id="97" name="Google Shape;97;p18"/>
          <p:cNvSpPr txBox="1">
            <a:spLocks noGrp="1"/>
          </p:cNvSpPr>
          <p:nvPr>
            <p:ph type="body" idx="1"/>
          </p:nvPr>
        </p:nvSpPr>
        <p:spPr>
          <a:xfrm>
            <a:off x="311700" y="612581"/>
            <a:ext cx="8520600" cy="4421145"/>
          </a:xfrm>
          <a:prstGeom prst="rect">
            <a:avLst/>
          </a:prstGeom>
        </p:spPr>
        <p:txBody>
          <a:bodyPr spcFirstLastPara="1" wrap="square" lIns="91425" tIns="91425" rIns="91425" bIns="91425" anchor="t" anchorCtr="0">
            <a:noAutofit/>
          </a:bodyPr>
          <a:lstStyle/>
          <a:p>
            <a:pPr marL="139700" lvl="0" indent="0">
              <a:buClr>
                <a:srgbClr val="000000"/>
              </a:buClr>
              <a:buSzPts val="1400"/>
              <a:buNone/>
            </a:pPr>
            <a:r>
              <a:rPr lang="en-GB" sz="1600" dirty="0">
                <a:solidFill>
                  <a:srgbClr val="000000"/>
                </a:solidFill>
                <a:latin typeface="Avenir Roman" panose="02000503020000020003" pitchFamily="2" charset="0"/>
              </a:rPr>
              <a:t>Several other choreographers were developing ballet as a story-telling medium at this time, with the familiar gods and heroes, but also nobles and princesses, </a:t>
            </a:r>
          </a:p>
          <a:p>
            <a:pPr marL="139700" lvl="0" indent="0">
              <a:buClr>
                <a:srgbClr val="000000"/>
              </a:buClr>
              <a:buSzPts val="1400"/>
              <a:buNone/>
            </a:pPr>
            <a:r>
              <a:rPr lang="en-GB" sz="1600" dirty="0">
                <a:solidFill>
                  <a:srgbClr val="000000"/>
                </a:solidFill>
                <a:latin typeface="Avenir Roman" panose="02000503020000020003" pitchFamily="2" charset="0"/>
              </a:rPr>
              <a:t>peasants and romantic trysts</a:t>
            </a:r>
          </a:p>
          <a:p>
            <a:pPr marL="139700" lvl="0" indent="0">
              <a:buClr>
                <a:srgbClr val="000000"/>
              </a:buClr>
              <a:buSzPts val="1400"/>
              <a:buNone/>
            </a:pPr>
            <a:endParaRPr lang="en-GB" sz="1600" dirty="0">
              <a:solidFill>
                <a:srgbClr val="000000"/>
              </a:solidFill>
              <a:latin typeface="Avenir Roman" panose="02000503020000020003" pitchFamily="2" charset="0"/>
            </a:endParaRPr>
          </a:p>
          <a:p>
            <a:pPr marL="139700" lvl="0" indent="0">
              <a:buClr>
                <a:srgbClr val="000000"/>
              </a:buClr>
              <a:buSzPts val="1400"/>
              <a:buNone/>
            </a:pPr>
            <a:r>
              <a:rPr lang="en-GB" sz="1600" dirty="0">
                <a:solidFill>
                  <a:srgbClr val="000000"/>
                </a:solidFill>
                <a:latin typeface="Avenir Roman" panose="02000503020000020003" pitchFamily="2" charset="0"/>
              </a:rPr>
              <a:t>Women contributed to this age of experimentation, although they remained in the minority. </a:t>
            </a:r>
          </a:p>
          <a:p>
            <a:pPr marL="139700" lvl="0" indent="0">
              <a:buClr>
                <a:srgbClr val="000000"/>
              </a:buClr>
              <a:buSzPts val="1400"/>
              <a:buNone/>
            </a:pPr>
            <a:endParaRPr lang="en-GB" sz="1600" dirty="0">
              <a:solidFill>
                <a:srgbClr val="000000"/>
              </a:solidFill>
              <a:latin typeface="Avenir Roman" panose="02000503020000020003" pitchFamily="2" charset="0"/>
            </a:endParaRPr>
          </a:p>
          <a:p>
            <a:pPr marL="139700" lvl="0" indent="0">
              <a:buClr>
                <a:srgbClr val="000000"/>
              </a:buClr>
              <a:buSzPts val="1400"/>
              <a:buNone/>
            </a:pPr>
            <a:r>
              <a:rPr lang="en-GB" sz="1600" dirty="0">
                <a:solidFill>
                  <a:srgbClr val="000000"/>
                </a:solidFill>
                <a:latin typeface="Avenir Roman" panose="02000503020000020003" pitchFamily="2" charset="0"/>
              </a:rPr>
              <a:t>Both Francois Prevost and her student Marie </a:t>
            </a:r>
            <a:r>
              <a:rPr lang="en-GB" sz="1600" dirty="0" err="1">
                <a:solidFill>
                  <a:srgbClr val="000000"/>
                </a:solidFill>
                <a:latin typeface="Avenir Roman" panose="02000503020000020003" pitchFamily="2" charset="0"/>
              </a:rPr>
              <a:t>Sallé</a:t>
            </a:r>
            <a:r>
              <a:rPr lang="en-GB" sz="1600" dirty="0">
                <a:solidFill>
                  <a:srgbClr val="000000"/>
                </a:solidFill>
                <a:latin typeface="Avenir Roman" panose="02000503020000020003" pitchFamily="2" charset="0"/>
              </a:rPr>
              <a:t> created works exploring </a:t>
            </a:r>
          </a:p>
          <a:p>
            <a:pPr marL="139700" lvl="0" indent="0">
              <a:buClr>
                <a:srgbClr val="000000"/>
              </a:buClr>
              <a:buSzPts val="1400"/>
              <a:buNone/>
            </a:pPr>
            <a:r>
              <a:rPr lang="en-GB" sz="1600" dirty="0">
                <a:solidFill>
                  <a:srgbClr val="000000"/>
                </a:solidFill>
                <a:latin typeface="Avenir Roman" panose="02000503020000020003" pitchFamily="2" charset="0"/>
              </a:rPr>
              <a:t>the expressive possibilities of face and gesture. </a:t>
            </a:r>
          </a:p>
          <a:p>
            <a:pPr marL="139700" lvl="0" indent="0">
              <a:buClr>
                <a:srgbClr val="000000"/>
              </a:buClr>
              <a:buSzPts val="1400"/>
              <a:buNone/>
            </a:pPr>
            <a:endParaRPr lang="en-GB" sz="1600" dirty="0">
              <a:solidFill>
                <a:srgbClr val="000000"/>
              </a:solidFill>
              <a:latin typeface="Avenir Roman" panose="02000503020000020003" pitchFamily="2" charset="0"/>
              <a:ea typeface="Avenir"/>
              <a:cs typeface="Avenir"/>
              <a:sym typeface="Avenir"/>
            </a:endParaRPr>
          </a:p>
          <a:p>
            <a:pPr marL="139700" lvl="0" indent="0">
              <a:buClr>
                <a:srgbClr val="000000"/>
              </a:buClr>
              <a:buSzPts val="1400"/>
              <a:buNone/>
            </a:pPr>
            <a:r>
              <a:rPr lang="en-GB" sz="1600" dirty="0">
                <a:solidFill>
                  <a:srgbClr val="000000"/>
                </a:solidFill>
                <a:latin typeface="Avenir Roman" panose="02000503020000020003" pitchFamily="2" charset="0"/>
              </a:rPr>
              <a:t>Poetry was written in their praise, gossip exchanged, and paintings </a:t>
            </a:r>
          </a:p>
          <a:p>
            <a:pPr marL="139700" lvl="0" indent="0">
              <a:buClr>
                <a:srgbClr val="000000"/>
              </a:buClr>
              <a:buSzPts val="1400"/>
              <a:buNone/>
            </a:pPr>
            <a:r>
              <a:rPr lang="en-GB" sz="1600" dirty="0">
                <a:solidFill>
                  <a:srgbClr val="000000"/>
                </a:solidFill>
                <a:latin typeface="Avenir Roman" panose="02000503020000020003" pitchFamily="2" charset="0"/>
              </a:rPr>
              <a:t>commissioned by earnest admirers; Frederick the Great kept a </a:t>
            </a:r>
          </a:p>
          <a:p>
            <a:pPr marL="139700" lvl="0" indent="0">
              <a:buClr>
                <a:srgbClr val="000000"/>
              </a:buClr>
              <a:buSzPts val="1400"/>
              <a:buNone/>
            </a:pPr>
            <a:r>
              <a:rPr lang="en-GB" sz="1600" dirty="0">
                <a:solidFill>
                  <a:srgbClr val="000000"/>
                </a:solidFill>
                <a:latin typeface="Avenir Roman" panose="02000503020000020003" pitchFamily="2" charset="0"/>
              </a:rPr>
              <a:t>portrait of Barbara Campanini in his study. </a:t>
            </a:r>
          </a:p>
          <a:p>
            <a:pPr marL="139700" lvl="0" indent="0">
              <a:buClr>
                <a:srgbClr val="000000"/>
              </a:buClr>
              <a:buSzPts val="1400"/>
              <a:buNone/>
            </a:pPr>
            <a:endParaRPr lang="en-GB" sz="1600" dirty="0">
              <a:solidFill>
                <a:srgbClr val="000000"/>
              </a:solidFill>
              <a:latin typeface="Avenir Roman" panose="02000503020000020003" pitchFamily="2" charset="0"/>
            </a:endParaRPr>
          </a:p>
          <a:p>
            <a:pPr marL="139700" lvl="0" indent="0">
              <a:buClr>
                <a:srgbClr val="000000"/>
              </a:buClr>
              <a:buSzPts val="1400"/>
              <a:buNone/>
            </a:pPr>
            <a:r>
              <a:rPr lang="en-GB" sz="1600" dirty="0">
                <a:solidFill>
                  <a:srgbClr val="000000"/>
                </a:solidFill>
                <a:latin typeface="Avenir Roman" panose="02000503020000020003" pitchFamily="2" charset="0"/>
              </a:rPr>
              <a:t>Who was she? Research. </a:t>
            </a:r>
            <a:endParaRPr lang="en-GB" sz="1600" dirty="0">
              <a:solidFill>
                <a:srgbClr val="000000"/>
              </a:solidFill>
              <a:latin typeface="Avenir Roman" panose="02000503020000020003" pitchFamily="2" charset="0"/>
              <a:ea typeface="Avenir"/>
              <a:cs typeface="Avenir"/>
              <a:sym typeface="Avenir"/>
            </a:endParaRPr>
          </a:p>
          <a:p>
            <a:pPr marL="0" lvl="0" indent="0" algn="l" rtl="0">
              <a:spcBef>
                <a:spcPts val="0"/>
              </a:spcBef>
              <a:spcAft>
                <a:spcPts val="0"/>
              </a:spcAft>
              <a:buNone/>
            </a:pPr>
            <a:endParaRPr lang="en-GB" sz="1200" dirty="0">
              <a:solidFill>
                <a:srgbClr val="000000"/>
              </a:solidFill>
              <a:latin typeface="Avenir Roman" panose="02000503020000020003" pitchFamily="2" charset="0"/>
              <a:ea typeface="Avenir"/>
              <a:cs typeface="Avenir"/>
              <a:sym typeface="Avenir"/>
            </a:endParaRPr>
          </a:p>
          <a:p>
            <a:pPr marL="0" lvl="0" indent="0" algn="l" rtl="0">
              <a:spcBef>
                <a:spcPts val="0"/>
              </a:spcBef>
              <a:spcAft>
                <a:spcPts val="0"/>
              </a:spcAft>
              <a:buNone/>
            </a:pPr>
            <a:endParaRPr sz="1200" dirty="0">
              <a:solidFill>
                <a:srgbClr val="000000"/>
              </a:solidFill>
              <a:latin typeface="Avenir Roman" panose="02000503020000020003" pitchFamily="2" charset="0"/>
              <a:ea typeface="Avenir"/>
              <a:cs typeface="Avenir"/>
              <a:sym typeface="Avenir"/>
            </a:endParaRPr>
          </a:p>
        </p:txBody>
      </p:sp>
      <p:pic>
        <p:nvPicPr>
          <p:cNvPr id="7" name="Picture 6">
            <a:extLst>
              <a:ext uri="{FF2B5EF4-FFF2-40B4-BE49-F238E27FC236}">
                <a16:creationId xmlns:a16="http://schemas.microsoft.com/office/drawing/2014/main" id="{B78F6A51-7956-6349-B567-35083AC2909F}"/>
              </a:ext>
            </a:extLst>
          </p:cNvPr>
          <p:cNvPicPr>
            <a:picLocks noChangeAspect="1"/>
          </p:cNvPicPr>
          <p:nvPr/>
        </p:nvPicPr>
        <p:blipFill>
          <a:blip r:embed="rId3"/>
          <a:stretch>
            <a:fillRect/>
          </a:stretch>
        </p:blipFill>
        <p:spPr>
          <a:xfrm>
            <a:off x="7412058" y="2571750"/>
            <a:ext cx="1578388" cy="210451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0F049-CB4A-194D-9BC3-2610A8A7D3F7}"/>
              </a:ext>
            </a:extLst>
          </p:cNvPr>
          <p:cNvSpPr>
            <a:spLocks noGrp="1"/>
          </p:cNvSpPr>
          <p:nvPr>
            <p:ph type="title"/>
          </p:nvPr>
        </p:nvSpPr>
        <p:spPr>
          <a:xfrm>
            <a:off x="311700" y="0"/>
            <a:ext cx="8520600" cy="707400"/>
          </a:xfrm>
        </p:spPr>
        <p:txBody>
          <a:bodyPr/>
          <a:lstStyle/>
          <a:p>
            <a:pPr algn="ctr"/>
            <a:r>
              <a:rPr lang="en-US" dirty="0">
                <a:latin typeface="Avenir Roman" panose="02000503020000020003" pitchFamily="2" charset="0"/>
              </a:rPr>
              <a:t>Scandalous ballet</a:t>
            </a:r>
          </a:p>
        </p:txBody>
      </p:sp>
      <p:sp>
        <p:nvSpPr>
          <p:cNvPr id="3" name="Text Placeholder 2">
            <a:extLst>
              <a:ext uri="{FF2B5EF4-FFF2-40B4-BE49-F238E27FC236}">
                <a16:creationId xmlns:a16="http://schemas.microsoft.com/office/drawing/2014/main" id="{988326C2-4FF5-1B48-B513-058A21CF3D8D}"/>
              </a:ext>
            </a:extLst>
          </p:cNvPr>
          <p:cNvSpPr>
            <a:spLocks noGrp="1"/>
          </p:cNvSpPr>
          <p:nvPr>
            <p:ph type="body" idx="1"/>
          </p:nvPr>
        </p:nvSpPr>
        <p:spPr>
          <a:xfrm>
            <a:off x="311700" y="559447"/>
            <a:ext cx="8520600" cy="4459881"/>
          </a:xfrm>
        </p:spPr>
        <p:txBody>
          <a:bodyPr/>
          <a:lstStyle/>
          <a:p>
            <a:pPr marL="114300" indent="0">
              <a:buNone/>
            </a:pPr>
            <a:r>
              <a:rPr lang="en-GB" sz="1500" dirty="0">
                <a:solidFill>
                  <a:srgbClr val="000000"/>
                </a:solidFill>
                <a:latin typeface="Avenir Roman" panose="02000503020000020003" pitchFamily="2" charset="0"/>
              </a:rPr>
              <a:t>In 1789, a group of visiting French dancers were condemned by the Bishop of Durham for being indecent. He felt their unseemly show of flesh would undermine British morals and rendering them ineffective in the war against Napoleon.</a:t>
            </a:r>
          </a:p>
          <a:p>
            <a:pPr marL="114300" indent="0">
              <a:buNone/>
            </a:pPr>
            <a:endParaRPr lang="en-GB" sz="1500" dirty="0">
              <a:solidFill>
                <a:srgbClr val="000000"/>
              </a:solidFill>
              <a:latin typeface="Avenir Roman" panose="02000503020000020003" pitchFamily="2" charset="0"/>
            </a:endParaRPr>
          </a:p>
          <a:p>
            <a:pPr marL="114300" indent="0">
              <a:buNone/>
            </a:pPr>
            <a:r>
              <a:rPr lang="en-GB" sz="1500" dirty="0">
                <a:solidFill>
                  <a:srgbClr val="000000"/>
                </a:solidFill>
                <a:latin typeface="Avenir Roman" panose="02000503020000020003" pitchFamily="2" charset="0"/>
              </a:rPr>
              <a:t>The ballets of Charles-Louis </a:t>
            </a:r>
            <a:r>
              <a:rPr lang="en-GB" sz="1500" dirty="0" err="1">
                <a:solidFill>
                  <a:srgbClr val="000000"/>
                </a:solidFill>
                <a:latin typeface="Avenir Roman" panose="02000503020000020003" pitchFamily="2" charset="0"/>
              </a:rPr>
              <a:t>Didelot</a:t>
            </a:r>
            <a:r>
              <a:rPr lang="en-GB" sz="1500" dirty="0">
                <a:solidFill>
                  <a:srgbClr val="000000"/>
                </a:solidFill>
                <a:latin typeface="Avenir Roman" panose="02000503020000020003" pitchFamily="2" charset="0"/>
              </a:rPr>
              <a:t> in 1796 were a huge critical success, but caused a sensational scandal because of the diaphanous, short, body-revealing dresses that were now worn by the dancers.</a:t>
            </a:r>
          </a:p>
          <a:p>
            <a:pPr marL="114300" indent="0">
              <a:buNone/>
            </a:pPr>
            <a:endParaRPr lang="en-GB" sz="1500" dirty="0">
              <a:solidFill>
                <a:srgbClr val="000000"/>
              </a:solidFill>
              <a:latin typeface="Avenir Roman" panose="02000503020000020003" pitchFamily="2" charset="0"/>
            </a:endParaRPr>
          </a:p>
          <a:p>
            <a:pPr marL="114300" indent="0">
              <a:buNone/>
            </a:pPr>
            <a:r>
              <a:rPr lang="en-GB" sz="1500" dirty="0">
                <a:solidFill>
                  <a:srgbClr val="000000"/>
                </a:solidFill>
                <a:latin typeface="Avenir Roman" panose="02000503020000020003" pitchFamily="2" charset="0"/>
              </a:rPr>
              <a:t>In 1798 the Bishop made a furious speech in the House of Lords accusing </a:t>
            </a:r>
          </a:p>
          <a:p>
            <a:pPr marL="114300" indent="0">
              <a:buNone/>
            </a:pPr>
            <a:r>
              <a:rPr lang="en-GB" sz="1500" dirty="0">
                <a:solidFill>
                  <a:srgbClr val="000000"/>
                </a:solidFill>
                <a:latin typeface="Avenir Roman" panose="02000503020000020003" pitchFamily="2" charset="0"/>
              </a:rPr>
              <a:t>contemporary society of loose morals. He blamed this corruption on the </a:t>
            </a:r>
          </a:p>
          <a:p>
            <a:pPr marL="114300" indent="0">
              <a:buNone/>
            </a:pPr>
            <a:r>
              <a:rPr lang="en-GB" sz="1500" dirty="0">
                <a:solidFill>
                  <a:srgbClr val="000000"/>
                </a:solidFill>
                <a:latin typeface="Avenir Roman" panose="02000503020000020003" pitchFamily="2" charset="0"/>
              </a:rPr>
              <a:t>influence of Catholic France and spoke of 'the allurements of the most </a:t>
            </a:r>
          </a:p>
          <a:p>
            <a:pPr marL="114300" indent="0">
              <a:buNone/>
            </a:pPr>
            <a:r>
              <a:rPr lang="en-GB" sz="1500" dirty="0">
                <a:solidFill>
                  <a:srgbClr val="000000"/>
                </a:solidFill>
                <a:latin typeface="Avenir Roman" panose="02000503020000020003" pitchFamily="2" charset="0"/>
              </a:rPr>
              <a:t>indecent attitudes, and the most wanton theatrical exhibitions' of the </a:t>
            </a:r>
          </a:p>
          <a:p>
            <a:pPr marL="114300" indent="0">
              <a:buNone/>
            </a:pPr>
            <a:r>
              <a:rPr lang="en-GB" sz="1500" dirty="0">
                <a:solidFill>
                  <a:srgbClr val="000000"/>
                </a:solidFill>
                <a:latin typeface="Avenir Roman" panose="02000503020000020003" pitchFamily="2" charset="0"/>
              </a:rPr>
              <a:t>dancers at the King's Theatre. He was convinced that the French government </a:t>
            </a:r>
          </a:p>
          <a:p>
            <a:pPr marL="114300" indent="0">
              <a:buNone/>
            </a:pPr>
            <a:r>
              <a:rPr lang="en-GB" sz="1500" dirty="0">
                <a:solidFill>
                  <a:srgbClr val="000000"/>
                </a:solidFill>
                <a:latin typeface="Avenir Roman" panose="02000503020000020003" pitchFamily="2" charset="0"/>
              </a:rPr>
              <a:t>had sent the dancers over to Britain to 'taint and undermine the morals of </a:t>
            </a:r>
          </a:p>
          <a:p>
            <a:pPr marL="114300" indent="0">
              <a:buNone/>
            </a:pPr>
            <a:r>
              <a:rPr lang="en-GB" sz="1500" dirty="0">
                <a:solidFill>
                  <a:srgbClr val="000000"/>
                </a:solidFill>
                <a:latin typeface="Avenir Roman" panose="02000503020000020003" pitchFamily="2" charset="0"/>
              </a:rPr>
              <a:t>our ingenuous youth' in a deliberate attempt to weaken Britain in </a:t>
            </a:r>
            <a:r>
              <a:rPr lang="en-GB" sz="800" dirty="0">
                <a:latin typeface="Avenir Roman" panose="02000503020000020003" pitchFamily="2" charset="0"/>
              </a:rPr>
              <a:t>Carlotta </a:t>
            </a:r>
            <a:r>
              <a:rPr lang="en-GB" sz="800" dirty="0" err="1">
                <a:latin typeface="Avenir Roman" panose="02000503020000020003" pitchFamily="2" charset="0"/>
              </a:rPr>
              <a:t>Grisi</a:t>
            </a:r>
            <a:r>
              <a:rPr lang="en-GB" sz="800" dirty="0">
                <a:latin typeface="Avenir Roman" panose="02000503020000020003" pitchFamily="2" charset="0"/>
              </a:rPr>
              <a:t>, wearing a romantic tutu, as Giselle, 1841 </a:t>
            </a:r>
            <a:endParaRPr lang="en-GB" sz="800" dirty="0">
              <a:solidFill>
                <a:srgbClr val="000000"/>
              </a:solidFill>
              <a:latin typeface="Avenir Roman" panose="02000503020000020003" pitchFamily="2" charset="0"/>
            </a:endParaRPr>
          </a:p>
          <a:p>
            <a:pPr marL="114300" indent="0">
              <a:buNone/>
            </a:pPr>
            <a:r>
              <a:rPr lang="en-GB" sz="1500" dirty="0">
                <a:solidFill>
                  <a:srgbClr val="000000"/>
                </a:solidFill>
                <a:latin typeface="Avenir Roman" panose="02000503020000020003" pitchFamily="2" charset="0"/>
              </a:rPr>
              <a:t>preparation for invasion. </a:t>
            </a:r>
          </a:p>
          <a:p>
            <a:pPr marL="114300" indent="0">
              <a:buNone/>
            </a:pPr>
            <a:endParaRPr lang="en-GB" sz="1500" dirty="0">
              <a:solidFill>
                <a:srgbClr val="000000"/>
              </a:solidFill>
              <a:latin typeface="Avenir Roman" panose="02000503020000020003" pitchFamily="2" charset="0"/>
            </a:endParaRPr>
          </a:p>
          <a:p>
            <a:pPr marL="114300" indent="0">
              <a:buNone/>
            </a:pPr>
            <a:endParaRPr lang="en-GB" sz="1500" dirty="0">
              <a:solidFill>
                <a:srgbClr val="000000"/>
              </a:solidFill>
              <a:latin typeface="Avenir Roman" panose="02000503020000020003" pitchFamily="2" charset="0"/>
            </a:endParaRPr>
          </a:p>
          <a:p>
            <a:pPr marL="114300" indent="0">
              <a:buNone/>
            </a:pPr>
            <a:endParaRPr lang="en-GB" sz="1500" dirty="0">
              <a:latin typeface="Avenir Roman" panose="02000503020000020003" pitchFamily="2" charset="0"/>
            </a:endParaRPr>
          </a:p>
          <a:p>
            <a:pPr marL="114300" indent="0">
              <a:buNone/>
            </a:pPr>
            <a:r>
              <a:rPr lang="en-GB" sz="1500" dirty="0">
                <a:latin typeface="Avenir Roman" panose="02000503020000020003" pitchFamily="2" charset="0"/>
              </a:rPr>
              <a:t>				</a:t>
            </a:r>
            <a:r>
              <a:rPr lang="en-GB" sz="1200" dirty="0">
                <a:latin typeface="Avenir Roman" panose="02000503020000020003" pitchFamily="2" charset="0"/>
              </a:rPr>
              <a:t>	</a:t>
            </a:r>
            <a:endParaRPr lang="en-GB" sz="1000" dirty="0">
              <a:latin typeface="Avenir Roman" panose="02000503020000020003" pitchFamily="2" charset="0"/>
            </a:endParaRPr>
          </a:p>
        </p:txBody>
      </p:sp>
      <p:pic>
        <p:nvPicPr>
          <p:cNvPr id="5" name="Picture 4">
            <a:extLst>
              <a:ext uri="{FF2B5EF4-FFF2-40B4-BE49-F238E27FC236}">
                <a16:creationId xmlns:a16="http://schemas.microsoft.com/office/drawing/2014/main" id="{AF794004-45DB-9445-B47B-20E974A2ADA6}"/>
              </a:ext>
            </a:extLst>
          </p:cNvPr>
          <p:cNvPicPr>
            <a:picLocks noChangeAspect="1"/>
          </p:cNvPicPr>
          <p:nvPr/>
        </p:nvPicPr>
        <p:blipFill>
          <a:blip r:embed="rId2"/>
          <a:stretch>
            <a:fillRect/>
          </a:stretch>
        </p:blipFill>
        <p:spPr>
          <a:xfrm>
            <a:off x="7284867" y="2476572"/>
            <a:ext cx="1375417" cy="1855214"/>
          </a:xfrm>
          <a:prstGeom prst="rect">
            <a:avLst/>
          </a:prstGeom>
        </p:spPr>
      </p:pic>
    </p:spTree>
    <p:extLst>
      <p:ext uri="{BB962C8B-B14F-4D97-AF65-F5344CB8AC3E}">
        <p14:creationId xmlns:p14="http://schemas.microsoft.com/office/powerpoint/2010/main" val="2898314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3" name="Google Shape;103;p19"/>
          <p:cNvSpPr txBox="1">
            <a:spLocks noGrp="1"/>
          </p:cNvSpPr>
          <p:nvPr>
            <p:ph type="body" idx="1"/>
          </p:nvPr>
        </p:nvSpPr>
        <p:spPr>
          <a:xfrm>
            <a:off x="410578" y="584820"/>
            <a:ext cx="8520600" cy="3634859"/>
          </a:xfrm>
          <a:prstGeom prst="rect">
            <a:avLst/>
          </a:prstGeom>
        </p:spPr>
        <p:txBody>
          <a:bodyPr spcFirstLastPara="1" wrap="square" lIns="91425" tIns="91425" rIns="91425" bIns="91425" anchor="t" anchorCtr="0">
            <a:noAutofit/>
          </a:bodyPr>
          <a:lstStyle/>
          <a:p>
            <a:pPr marL="0" indent="0">
              <a:spcAft>
                <a:spcPts val="1600"/>
              </a:spcAft>
              <a:buNone/>
            </a:pPr>
            <a:r>
              <a:rPr lang="en-GB" sz="1500" dirty="0">
                <a:solidFill>
                  <a:srgbClr val="000000"/>
                </a:solidFill>
                <a:latin typeface="Avenir Roman" panose="02000503020000020003" pitchFamily="2" charset="0"/>
              </a:rPr>
              <a:t>This movement influenced art, music and ballet. </a:t>
            </a:r>
          </a:p>
          <a:p>
            <a:pPr marL="0" indent="0">
              <a:spcAft>
                <a:spcPts val="1600"/>
              </a:spcAft>
              <a:buNone/>
            </a:pPr>
            <a:r>
              <a:rPr lang="en-GB" sz="1500" dirty="0">
                <a:solidFill>
                  <a:srgbClr val="000000"/>
                </a:solidFill>
                <a:latin typeface="Avenir Roman" panose="02000503020000020003" pitchFamily="2" charset="0"/>
              </a:rPr>
              <a:t>It was concerned with the supernatural world of spirits and magic and often showed women as passive and fragile. </a:t>
            </a:r>
          </a:p>
          <a:p>
            <a:pPr marL="0" indent="0">
              <a:spcAft>
                <a:spcPts val="1600"/>
              </a:spcAft>
              <a:buNone/>
            </a:pPr>
            <a:r>
              <a:rPr lang="en-GB" sz="1500" dirty="0">
                <a:solidFill>
                  <a:srgbClr val="000000"/>
                </a:solidFill>
                <a:latin typeface="Avenir Roman" panose="02000503020000020003" pitchFamily="2" charset="0"/>
              </a:rPr>
              <a:t>These themes are reflected in the ballets of the time and are called </a:t>
            </a:r>
            <a:r>
              <a:rPr lang="en-GB" sz="1500" i="1" dirty="0">
                <a:solidFill>
                  <a:srgbClr val="000000"/>
                </a:solidFill>
                <a:latin typeface="Avenir Roman" panose="02000503020000020003" pitchFamily="2" charset="0"/>
              </a:rPr>
              <a:t>romantic ballets</a:t>
            </a:r>
            <a:r>
              <a:rPr lang="en-GB" sz="1500" dirty="0">
                <a:solidFill>
                  <a:srgbClr val="000000"/>
                </a:solidFill>
                <a:latin typeface="Avenir Roman" panose="02000503020000020003" pitchFamily="2" charset="0"/>
              </a:rPr>
              <a:t>. </a:t>
            </a:r>
          </a:p>
          <a:p>
            <a:pPr marL="0" indent="0">
              <a:spcAft>
                <a:spcPts val="1600"/>
              </a:spcAft>
              <a:buNone/>
            </a:pPr>
            <a:r>
              <a:rPr lang="en-GB" sz="1500" dirty="0">
                <a:solidFill>
                  <a:srgbClr val="000000"/>
                </a:solidFill>
                <a:latin typeface="Avenir Roman" panose="02000503020000020003" pitchFamily="2" charset="0"/>
              </a:rPr>
              <a:t>Early classical ballets such as Giselle and La </a:t>
            </a:r>
            <a:r>
              <a:rPr lang="en-GB" sz="1500" dirty="0" err="1">
                <a:solidFill>
                  <a:srgbClr val="000000"/>
                </a:solidFill>
                <a:latin typeface="Avenir Roman" panose="02000503020000020003" pitchFamily="2" charset="0"/>
              </a:rPr>
              <a:t>Sylphide</a:t>
            </a:r>
            <a:r>
              <a:rPr lang="en-GB" sz="1500" dirty="0">
                <a:solidFill>
                  <a:srgbClr val="000000"/>
                </a:solidFill>
                <a:latin typeface="Avenir Roman" panose="02000503020000020003" pitchFamily="2" charset="0"/>
              </a:rPr>
              <a:t> were created during this Romantic Movement – further reading. </a:t>
            </a:r>
          </a:p>
          <a:p>
            <a:pPr marL="0" indent="0">
              <a:spcAft>
                <a:spcPts val="1600"/>
              </a:spcAft>
              <a:buNone/>
            </a:pPr>
            <a:endParaRPr lang="en-GB" dirty="0">
              <a:latin typeface="Avenir Roman" panose="02000503020000020003" pitchFamily="2" charset="0"/>
              <a:ea typeface="Avenir"/>
              <a:cs typeface="Avenir"/>
              <a:sym typeface="Avenir"/>
            </a:endParaRPr>
          </a:p>
          <a:p>
            <a:pPr marL="0" indent="0">
              <a:spcAft>
                <a:spcPts val="1600"/>
              </a:spcAft>
              <a:buNone/>
            </a:pPr>
            <a:endParaRPr lang="en-GB" dirty="0">
              <a:latin typeface="Avenir Roman" panose="02000503020000020003" pitchFamily="2" charset="0"/>
              <a:ea typeface="Avenir"/>
              <a:cs typeface="Avenir"/>
              <a:sym typeface="Avenir"/>
            </a:endParaRPr>
          </a:p>
          <a:p>
            <a:pPr marL="0" lvl="0" indent="0" algn="l" rtl="0">
              <a:spcBef>
                <a:spcPts val="0"/>
              </a:spcBef>
              <a:spcAft>
                <a:spcPts val="1600"/>
              </a:spcAft>
              <a:buNone/>
            </a:pPr>
            <a:endParaRPr dirty="0">
              <a:latin typeface="Avenir Roman" panose="02000503020000020003" pitchFamily="2" charset="0"/>
            </a:endParaRPr>
          </a:p>
        </p:txBody>
      </p:sp>
      <p:sp>
        <p:nvSpPr>
          <p:cNvPr id="4" name="Google Shape;96;p18">
            <a:extLst>
              <a:ext uri="{FF2B5EF4-FFF2-40B4-BE49-F238E27FC236}">
                <a16:creationId xmlns:a16="http://schemas.microsoft.com/office/drawing/2014/main" id="{730685FF-472C-A24A-B440-DD69B6CD4F26}"/>
              </a:ext>
            </a:extLst>
          </p:cNvPr>
          <p:cNvSpPr txBox="1">
            <a:spLocks noGrp="1"/>
          </p:cNvSpPr>
          <p:nvPr>
            <p:ph type="title"/>
          </p:nvPr>
        </p:nvSpPr>
        <p:spPr>
          <a:xfrm>
            <a:off x="311150" y="0"/>
            <a:ext cx="8521700" cy="708025"/>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3000" dirty="0">
                <a:latin typeface="Avenir Roman" panose="02000503020000020003" pitchFamily="2" charset="0"/>
                <a:ea typeface="Avenir"/>
                <a:cs typeface="Avenir"/>
                <a:sym typeface="Avenir"/>
              </a:rPr>
              <a:t>Early 19</a:t>
            </a:r>
            <a:r>
              <a:rPr lang="en-GB" sz="3000" baseline="30000" dirty="0">
                <a:latin typeface="Avenir Roman" panose="02000503020000020003" pitchFamily="2" charset="0"/>
                <a:ea typeface="Avenir"/>
                <a:cs typeface="Avenir"/>
                <a:sym typeface="Avenir"/>
              </a:rPr>
              <a:t>th</a:t>
            </a:r>
            <a:r>
              <a:rPr lang="en-GB" sz="3000" dirty="0">
                <a:latin typeface="Avenir Roman" panose="02000503020000020003" pitchFamily="2" charset="0"/>
                <a:ea typeface="Avenir"/>
                <a:cs typeface="Avenir"/>
                <a:sym typeface="Avenir"/>
              </a:rPr>
              <a:t> Century Ballet – Romantic</a:t>
            </a:r>
            <a:endParaRPr sz="3000" dirty="0">
              <a:latin typeface="Avenir Roman" panose="02000503020000020003" pitchFamily="2" charset="0"/>
              <a:ea typeface="Avenir"/>
              <a:cs typeface="Avenir"/>
              <a:sym typeface="Aveni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3" name="Google Shape;103;p19"/>
          <p:cNvSpPr txBox="1">
            <a:spLocks noGrp="1"/>
          </p:cNvSpPr>
          <p:nvPr>
            <p:ph type="body" idx="1"/>
          </p:nvPr>
        </p:nvSpPr>
        <p:spPr>
          <a:xfrm>
            <a:off x="410578" y="584820"/>
            <a:ext cx="8520600" cy="4304051"/>
          </a:xfrm>
          <a:prstGeom prst="rect">
            <a:avLst/>
          </a:prstGeom>
        </p:spPr>
        <p:txBody>
          <a:bodyPr spcFirstLastPara="1" wrap="square" lIns="91425" tIns="91425" rIns="91425" bIns="91425" anchor="t" anchorCtr="0">
            <a:noAutofit/>
          </a:bodyPr>
          <a:lstStyle/>
          <a:p>
            <a:pPr marL="0" indent="0">
              <a:spcAft>
                <a:spcPts val="1600"/>
              </a:spcAft>
              <a:buNone/>
            </a:pPr>
            <a:r>
              <a:rPr lang="en-GB" sz="1500" dirty="0">
                <a:solidFill>
                  <a:srgbClr val="000000"/>
                </a:solidFill>
                <a:latin typeface="Avenir Roman" panose="02000503020000020003" pitchFamily="2" charset="0"/>
              </a:rPr>
              <a:t>The romantic tutu, a calf-length, full skirt made of tulle, was introduced and were shocking to tastes at the time</a:t>
            </a:r>
          </a:p>
          <a:p>
            <a:pPr marL="0" indent="0">
              <a:spcAft>
                <a:spcPts val="1600"/>
              </a:spcAft>
              <a:buNone/>
            </a:pPr>
            <a:r>
              <a:rPr lang="en-GB" sz="1500" dirty="0">
                <a:solidFill>
                  <a:srgbClr val="000000"/>
                </a:solidFill>
                <a:latin typeface="Avenir Roman" panose="02000503020000020003" pitchFamily="2" charset="0"/>
                <a:ea typeface="Avenir"/>
                <a:cs typeface="Avenir"/>
                <a:sym typeface="Avenir"/>
              </a:rPr>
              <a:t>Movements become softer and fluid</a:t>
            </a:r>
          </a:p>
          <a:p>
            <a:pPr marL="0" indent="0">
              <a:spcAft>
                <a:spcPts val="1600"/>
              </a:spcAft>
              <a:buNone/>
            </a:pPr>
            <a:r>
              <a:rPr lang="en-GB" sz="1500" dirty="0">
                <a:solidFill>
                  <a:srgbClr val="000000"/>
                </a:solidFill>
                <a:latin typeface="Avenir Roman" panose="02000503020000020003" pitchFamily="2" charset="0"/>
                <a:ea typeface="Avenir"/>
                <a:cs typeface="Avenir"/>
                <a:sym typeface="Avenir"/>
              </a:rPr>
              <a:t>Marie </a:t>
            </a:r>
            <a:r>
              <a:rPr lang="en-GB" sz="1500" dirty="0" err="1">
                <a:solidFill>
                  <a:srgbClr val="000000"/>
                </a:solidFill>
                <a:latin typeface="Avenir Roman" panose="02000503020000020003" pitchFamily="2" charset="0"/>
                <a:ea typeface="Avenir"/>
                <a:cs typeface="Avenir"/>
                <a:sym typeface="Avenir"/>
              </a:rPr>
              <a:t>Taglioni</a:t>
            </a:r>
            <a:r>
              <a:rPr lang="en-GB" sz="1500" dirty="0">
                <a:solidFill>
                  <a:srgbClr val="000000"/>
                </a:solidFill>
                <a:latin typeface="Avenir Roman" panose="02000503020000020003" pitchFamily="2" charset="0"/>
                <a:ea typeface="Avenir"/>
                <a:cs typeface="Avenir"/>
                <a:sym typeface="Avenir"/>
              </a:rPr>
              <a:t> – first dancer to dance </a:t>
            </a:r>
            <a:r>
              <a:rPr lang="en-GB" sz="1500" dirty="0" err="1">
                <a:solidFill>
                  <a:srgbClr val="000000"/>
                </a:solidFill>
                <a:latin typeface="Avenir Roman" panose="02000503020000020003" pitchFamily="2" charset="0"/>
                <a:ea typeface="Avenir"/>
                <a:cs typeface="Avenir"/>
                <a:sym typeface="Avenir"/>
              </a:rPr>
              <a:t>en</a:t>
            </a:r>
            <a:r>
              <a:rPr lang="en-GB" sz="1500" dirty="0">
                <a:solidFill>
                  <a:srgbClr val="000000"/>
                </a:solidFill>
                <a:latin typeface="Avenir Roman" panose="02000503020000020003" pitchFamily="2" charset="0"/>
                <a:ea typeface="Avenir"/>
                <a:cs typeface="Avenir"/>
                <a:sym typeface="Avenir"/>
              </a:rPr>
              <a:t> pointe performing ‘La </a:t>
            </a:r>
            <a:r>
              <a:rPr lang="en-GB" sz="1500" dirty="0" err="1">
                <a:solidFill>
                  <a:srgbClr val="000000"/>
                </a:solidFill>
                <a:latin typeface="Avenir Roman" panose="02000503020000020003" pitchFamily="2" charset="0"/>
                <a:ea typeface="Avenir"/>
                <a:cs typeface="Avenir"/>
                <a:sym typeface="Avenir"/>
              </a:rPr>
              <a:t>Sylphide</a:t>
            </a:r>
            <a:r>
              <a:rPr lang="en-GB" sz="1500" dirty="0">
                <a:solidFill>
                  <a:srgbClr val="000000"/>
                </a:solidFill>
                <a:latin typeface="Avenir Roman" panose="02000503020000020003" pitchFamily="2" charset="0"/>
                <a:ea typeface="Avenir"/>
                <a:cs typeface="Avenir"/>
                <a:sym typeface="Avenir"/>
              </a:rPr>
              <a:t>’. </a:t>
            </a:r>
            <a:r>
              <a:rPr lang="en-GB" sz="1500" dirty="0">
                <a:solidFill>
                  <a:srgbClr val="000000"/>
                </a:solidFill>
                <a:latin typeface="Avenir Roman" panose="02000503020000020003" pitchFamily="2" charset="0"/>
              </a:rPr>
              <a:t>However, many believe that female performers have been dancing </a:t>
            </a:r>
            <a:r>
              <a:rPr lang="en-GB" sz="1500" dirty="0" err="1">
                <a:solidFill>
                  <a:srgbClr val="000000"/>
                </a:solidFill>
                <a:latin typeface="Avenir Roman" panose="02000503020000020003" pitchFamily="2" charset="0"/>
              </a:rPr>
              <a:t>en</a:t>
            </a:r>
            <a:r>
              <a:rPr lang="en-GB" sz="1500" dirty="0">
                <a:solidFill>
                  <a:srgbClr val="000000"/>
                </a:solidFill>
                <a:latin typeface="Avenir Roman" panose="02000503020000020003" pitchFamily="2" charset="0"/>
              </a:rPr>
              <a:t> pointe prior to this</a:t>
            </a:r>
          </a:p>
          <a:p>
            <a:pPr marL="0" indent="0">
              <a:spcAft>
                <a:spcPts val="1600"/>
              </a:spcAft>
              <a:buNone/>
            </a:pPr>
            <a:r>
              <a:rPr lang="en-GB" sz="1500" dirty="0">
                <a:solidFill>
                  <a:srgbClr val="000000"/>
                </a:solidFill>
                <a:latin typeface="Avenir Roman" panose="02000503020000020003" pitchFamily="2" charset="0"/>
                <a:ea typeface="Avenir"/>
                <a:cs typeface="Avenir"/>
                <a:sym typeface="Avenir"/>
              </a:rPr>
              <a:t>By late 1800’s most dancers wore pointe shoes, the beauty of the women and their dancing began to steal the spotlight from men</a:t>
            </a:r>
          </a:p>
          <a:p>
            <a:pPr marL="285750" indent="-285750">
              <a:spcAft>
                <a:spcPts val="1600"/>
              </a:spcAft>
              <a:buFontTx/>
              <a:buChar char="-"/>
            </a:pPr>
            <a:r>
              <a:rPr lang="en-GB" sz="1500" b="1" dirty="0">
                <a:solidFill>
                  <a:srgbClr val="000000"/>
                </a:solidFill>
                <a:latin typeface="Avenir Roman" panose="02000503020000020003" pitchFamily="2" charset="0"/>
                <a:ea typeface="Avenir"/>
                <a:cs typeface="Avenir"/>
                <a:sym typeface="Avenir"/>
              </a:rPr>
              <a:t>What do we know about the style of movement? </a:t>
            </a:r>
          </a:p>
          <a:p>
            <a:pPr marL="285750" indent="-285750">
              <a:spcAft>
                <a:spcPts val="1600"/>
              </a:spcAft>
              <a:buFontTx/>
              <a:buChar char="-"/>
            </a:pPr>
            <a:r>
              <a:rPr lang="en-GB" sz="1500" b="1" dirty="0">
                <a:solidFill>
                  <a:srgbClr val="000000"/>
                </a:solidFill>
                <a:latin typeface="Avenir Roman" panose="02000503020000020003" pitchFamily="2" charset="0"/>
                <a:ea typeface="Avenir"/>
                <a:cs typeface="Avenir"/>
                <a:sym typeface="Avenir"/>
              </a:rPr>
              <a:t>Why did women go </a:t>
            </a:r>
            <a:r>
              <a:rPr lang="en-GB" sz="1500" b="1" dirty="0" err="1">
                <a:solidFill>
                  <a:srgbClr val="000000"/>
                </a:solidFill>
                <a:latin typeface="Avenir Roman" panose="02000503020000020003" pitchFamily="2" charset="0"/>
                <a:ea typeface="Avenir"/>
                <a:cs typeface="Avenir"/>
                <a:sym typeface="Avenir"/>
              </a:rPr>
              <a:t>en</a:t>
            </a:r>
            <a:r>
              <a:rPr lang="en-GB" sz="1500" b="1" dirty="0">
                <a:solidFill>
                  <a:srgbClr val="000000"/>
                </a:solidFill>
                <a:latin typeface="Avenir Roman" panose="02000503020000020003" pitchFamily="2" charset="0"/>
                <a:ea typeface="Avenir"/>
                <a:cs typeface="Avenir"/>
                <a:sym typeface="Avenir"/>
              </a:rPr>
              <a:t> pointe? </a:t>
            </a:r>
          </a:p>
          <a:p>
            <a:pPr marL="285750" indent="-285750">
              <a:spcAft>
                <a:spcPts val="1600"/>
              </a:spcAft>
              <a:buFontTx/>
              <a:buChar char="-"/>
            </a:pPr>
            <a:r>
              <a:rPr lang="en-GB" sz="1500" b="1" dirty="0">
                <a:solidFill>
                  <a:srgbClr val="000000"/>
                </a:solidFill>
                <a:latin typeface="Avenir Roman" panose="02000503020000020003" pitchFamily="2" charset="0"/>
                <a:ea typeface="Avenir"/>
                <a:cs typeface="Avenir"/>
                <a:sym typeface="Avenir"/>
              </a:rPr>
              <a:t>What effect was it supposed to give?</a:t>
            </a:r>
          </a:p>
          <a:p>
            <a:pPr marL="0" indent="0">
              <a:spcAft>
                <a:spcPts val="1600"/>
              </a:spcAft>
              <a:buNone/>
            </a:pPr>
            <a:endParaRPr lang="en-GB" sz="1500" dirty="0">
              <a:latin typeface="Avenir Roman" panose="02000503020000020003" pitchFamily="2" charset="0"/>
              <a:ea typeface="Avenir"/>
              <a:cs typeface="Avenir"/>
              <a:sym typeface="Avenir"/>
            </a:endParaRPr>
          </a:p>
          <a:p>
            <a:pPr marL="0" indent="0">
              <a:spcAft>
                <a:spcPts val="1600"/>
              </a:spcAft>
              <a:buNone/>
            </a:pPr>
            <a:endParaRPr lang="en-GB" dirty="0">
              <a:latin typeface="Avenir Roman" panose="02000503020000020003" pitchFamily="2" charset="0"/>
              <a:ea typeface="Avenir"/>
              <a:cs typeface="Avenir"/>
              <a:sym typeface="Avenir"/>
            </a:endParaRPr>
          </a:p>
          <a:p>
            <a:pPr marL="0" indent="0">
              <a:spcAft>
                <a:spcPts val="1600"/>
              </a:spcAft>
              <a:buNone/>
            </a:pPr>
            <a:endParaRPr lang="en-GB" dirty="0">
              <a:latin typeface="Avenir Roman" panose="02000503020000020003" pitchFamily="2" charset="0"/>
              <a:ea typeface="Avenir"/>
              <a:cs typeface="Avenir"/>
              <a:sym typeface="Avenir"/>
            </a:endParaRPr>
          </a:p>
          <a:p>
            <a:pPr marL="0" lvl="0" indent="0" algn="l" rtl="0">
              <a:spcBef>
                <a:spcPts val="0"/>
              </a:spcBef>
              <a:spcAft>
                <a:spcPts val="1600"/>
              </a:spcAft>
              <a:buNone/>
            </a:pPr>
            <a:endParaRPr dirty="0">
              <a:latin typeface="Avenir Roman" panose="02000503020000020003" pitchFamily="2" charset="0"/>
            </a:endParaRPr>
          </a:p>
        </p:txBody>
      </p:sp>
      <p:sp>
        <p:nvSpPr>
          <p:cNvPr id="4" name="Google Shape;96;p18">
            <a:extLst>
              <a:ext uri="{FF2B5EF4-FFF2-40B4-BE49-F238E27FC236}">
                <a16:creationId xmlns:a16="http://schemas.microsoft.com/office/drawing/2014/main" id="{730685FF-472C-A24A-B440-DD69B6CD4F26}"/>
              </a:ext>
            </a:extLst>
          </p:cNvPr>
          <p:cNvSpPr txBox="1">
            <a:spLocks noGrp="1"/>
          </p:cNvSpPr>
          <p:nvPr>
            <p:ph type="title"/>
          </p:nvPr>
        </p:nvSpPr>
        <p:spPr>
          <a:xfrm>
            <a:off x="311150" y="0"/>
            <a:ext cx="8521700" cy="708025"/>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3000" dirty="0">
                <a:latin typeface="Avenir Roman" panose="02000503020000020003" pitchFamily="2" charset="0"/>
                <a:ea typeface="Avenir"/>
                <a:cs typeface="Avenir"/>
                <a:sym typeface="Avenir"/>
              </a:rPr>
              <a:t>Early 19</a:t>
            </a:r>
            <a:r>
              <a:rPr lang="en-GB" sz="3000" baseline="30000" dirty="0">
                <a:latin typeface="Avenir Roman" panose="02000503020000020003" pitchFamily="2" charset="0"/>
                <a:ea typeface="Avenir"/>
                <a:cs typeface="Avenir"/>
                <a:sym typeface="Avenir"/>
              </a:rPr>
              <a:t>th</a:t>
            </a:r>
            <a:r>
              <a:rPr lang="en-GB" sz="3000" dirty="0">
                <a:latin typeface="Avenir Roman" panose="02000503020000020003" pitchFamily="2" charset="0"/>
                <a:ea typeface="Avenir"/>
                <a:cs typeface="Avenir"/>
                <a:sym typeface="Avenir"/>
              </a:rPr>
              <a:t> Century Ballet – Romantic</a:t>
            </a:r>
            <a:endParaRPr sz="3000" dirty="0">
              <a:latin typeface="Avenir Roman" panose="02000503020000020003" pitchFamily="2" charset="0"/>
              <a:ea typeface="Avenir"/>
              <a:cs typeface="Avenir"/>
              <a:sym typeface="Avenir"/>
            </a:endParaRPr>
          </a:p>
        </p:txBody>
      </p:sp>
    </p:spTree>
    <p:extLst>
      <p:ext uri="{BB962C8B-B14F-4D97-AF65-F5344CB8AC3E}">
        <p14:creationId xmlns:p14="http://schemas.microsoft.com/office/powerpoint/2010/main" val="2720775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69B29-268A-F04C-9340-8B4C46844B4D}"/>
              </a:ext>
            </a:extLst>
          </p:cNvPr>
          <p:cNvSpPr>
            <a:spLocks noGrp="1"/>
          </p:cNvSpPr>
          <p:nvPr>
            <p:ph type="title"/>
          </p:nvPr>
        </p:nvSpPr>
        <p:spPr>
          <a:xfrm>
            <a:off x="311700" y="135802"/>
            <a:ext cx="8520600" cy="707400"/>
          </a:xfrm>
        </p:spPr>
        <p:txBody>
          <a:bodyPr/>
          <a:lstStyle/>
          <a:p>
            <a:pPr algn="ctr"/>
            <a:r>
              <a:rPr lang="en-US" dirty="0">
                <a:latin typeface="Avenir Roman" panose="02000503020000020003" pitchFamily="2" charset="0"/>
              </a:rPr>
              <a:t>19</a:t>
            </a:r>
            <a:r>
              <a:rPr lang="en-US" baseline="30000" dirty="0">
                <a:latin typeface="Avenir Roman" panose="02000503020000020003" pitchFamily="2" charset="0"/>
              </a:rPr>
              <a:t>th</a:t>
            </a:r>
            <a:r>
              <a:rPr lang="en-US" dirty="0">
                <a:latin typeface="Avenir Roman" panose="02000503020000020003" pitchFamily="2" charset="0"/>
              </a:rPr>
              <a:t> Century Classicism</a:t>
            </a:r>
          </a:p>
        </p:txBody>
      </p:sp>
      <p:sp>
        <p:nvSpPr>
          <p:cNvPr id="3" name="Text Placeholder 2">
            <a:extLst>
              <a:ext uri="{FF2B5EF4-FFF2-40B4-BE49-F238E27FC236}">
                <a16:creationId xmlns:a16="http://schemas.microsoft.com/office/drawing/2014/main" id="{69519E21-1119-CC48-B60F-AD155EE71548}"/>
              </a:ext>
            </a:extLst>
          </p:cNvPr>
          <p:cNvSpPr>
            <a:spLocks noGrp="1"/>
          </p:cNvSpPr>
          <p:nvPr>
            <p:ph type="body" idx="1"/>
          </p:nvPr>
        </p:nvSpPr>
        <p:spPr>
          <a:xfrm>
            <a:off x="311700" y="920400"/>
            <a:ext cx="8520600" cy="3302700"/>
          </a:xfrm>
        </p:spPr>
        <p:txBody>
          <a:bodyPr/>
          <a:lstStyle/>
          <a:p>
            <a:pPr marL="0" indent="0">
              <a:spcAft>
                <a:spcPts val="1600"/>
              </a:spcAft>
              <a:buNone/>
            </a:pPr>
            <a:r>
              <a:rPr lang="en-GB" sz="1600" dirty="0">
                <a:solidFill>
                  <a:srgbClr val="000000"/>
                </a:solidFill>
                <a:latin typeface="Avenir Roman" panose="02000503020000020003" pitchFamily="2" charset="0"/>
              </a:rPr>
              <a:t>The popularity of ballet soared in Russia, and, during the latter half of the 19th century, Russian choreographers and composers took it to new heights</a:t>
            </a:r>
          </a:p>
          <a:p>
            <a:pPr marL="0" indent="0">
              <a:spcAft>
                <a:spcPts val="1600"/>
              </a:spcAft>
              <a:buNone/>
            </a:pPr>
            <a:r>
              <a:rPr lang="en-GB" sz="1600" dirty="0">
                <a:solidFill>
                  <a:srgbClr val="000000"/>
                </a:solidFill>
                <a:latin typeface="Avenir Roman" panose="02000503020000020003" pitchFamily="2" charset="0"/>
                <a:ea typeface="Avenir"/>
                <a:cs typeface="Avenir"/>
                <a:sym typeface="Avenir"/>
              </a:rPr>
              <a:t>1892 – ‘Nutcracker’ performer for the first time at St Petersburg’s Imperial </a:t>
            </a:r>
            <a:r>
              <a:rPr lang="en-GB" sz="1600" dirty="0" err="1">
                <a:solidFill>
                  <a:srgbClr val="000000"/>
                </a:solidFill>
                <a:latin typeface="Avenir Roman" panose="02000503020000020003" pitchFamily="2" charset="0"/>
                <a:ea typeface="Avenir"/>
                <a:cs typeface="Avenir"/>
                <a:sym typeface="Avenir"/>
              </a:rPr>
              <a:t>Mariinsky</a:t>
            </a:r>
            <a:r>
              <a:rPr lang="en-GB" sz="1600" dirty="0">
                <a:solidFill>
                  <a:srgbClr val="000000"/>
                </a:solidFill>
                <a:latin typeface="Avenir Roman" panose="02000503020000020003" pitchFamily="2" charset="0"/>
                <a:ea typeface="Avenir"/>
                <a:cs typeface="Avenir"/>
                <a:sym typeface="Avenir"/>
              </a:rPr>
              <a:t> Theatre</a:t>
            </a:r>
          </a:p>
          <a:p>
            <a:pPr marL="0" indent="0">
              <a:spcAft>
                <a:spcPts val="1600"/>
              </a:spcAft>
              <a:buNone/>
            </a:pPr>
            <a:r>
              <a:rPr lang="en-GB" sz="1600" i="1" dirty="0">
                <a:solidFill>
                  <a:srgbClr val="000000"/>
                </a:solidFill>
                <a:latin typeface="Avenir Roman" panose="02000503020000020003" pitchFamily="2" charset="0"/>
              </a:rPr>
              <a:t>The Nutcracker</a:t>
            </a:r>
            <a:r>
              <a:rPr lang="en-GB" sz="1600" dirty="0">
                <a:solidFill>
                  <a:srgbClr val="000000"/>
                </a:solidFill>
                <a:latin typeface="Avenir Roman" panose="02000503020000020003" pitchFamily="2" charset="0"/>
              </a:rPr>
              <a:t>, </a:t>
            </a:r>
            <a:r>
              <a:rPr lang="en-GB" sz="1600" i="1" dirty="0">
                <a:solidFill>
                  <a:srgbClr val="000000"/>
                </a:solidFill>
                <a:latin typeface="Avenir Roman" panose="02000503020000020003" pitchFamily="2" charset="0"/>
              </a:rPr>
              <a:t>The Sleeping Beauty and Swan Lake </a:t>
            </a:r>
            <a:r>
              <a:rPr lang="en-GB" sz="1600" dirty="0">
                <a:solidFill>
                  <a:srgbClr val="000000"/>
                </a:solidFill>
                <a:latin typeface="Avenir Roman" panose="02000503020000020003" pitchFamily="2" charset="0"/>
              </a:rPr>
              <a:t>by Petipa and Lev Ivanov – Who were these?</a:t>
            </a:r>
          </a:p>
          <a:p>
            <a:pPr marL="0" indent="0">
              <a:spcAft>
                <a:spcPts val="1600"/>
              </a:spcAft>
              <a:buNone/>
            </a:pPr>
            <a:r>
              <a:rPr lang="en-GB" sz="1600" dirty="0">
                <a:solidFill>
                  <a:srgbClr val="000000"/>
                </a:solidFill>
                <a:latin typeface="Avenir Roman" panose="02000503020000020003" pitchFamily="2" charset="0"/>
              </a:rPr>
              <a:t>It represented classical ballet in its grandest form – displaying classical technique, pointe work, high extensions, precision of movement and turn-out to the fullest</a:t>
            </a:r>
          </a:p>
          <a:p>
            <a:endParaRPr lang="en-US" sz="1200" dirty="0">
              <a:latin typeface="Avenir Roman" panose="02000503020000020003" pitchFamily="2" charset="0"/>
            </a:endParaRPr>
          </a:p>
        </p:txBody>
      </p:sp>
    </p:spTree>
    <p:extLst>
      <p:ext uri="{BB962C8B-B14F-4D97-AF65-F5344CB8AC3E}">
        <p14:creationId xmlns:p14="http://schemas.microsoft.com/office/powerpoint/2010/main" val="680820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69B29-268A-F04C-9340-8B4C46844B4D}"/>
              </a:ext>
            </a:extLst>
          </p:cNvPr>
          <p:cNvSpPr>
            <a:spLocks noGrp="1"/>
          </p:cNvSpPr>
          <p:nvPr>
            <p:ph type="title"/>
          </p:nvPr>
        </p:nvSpPr>
        <p:spPr>
          <a:xfrm>
            <a:off x="311700" y="129626"/>
            <a:ext cx="8520600" cy="707400"/>
          </a:xfrm>
        </p:spPr>
        <p:txBody>
          <a:bodyPr/>
          <a:lstStyle/>
          <a:p>
            <a:pPr algn="ctr"/>
            <a:r>
              <a:rPr lang="en-US" dirty="0">
                <a:latin typeface="Avenir Roman" panose="02000503020000020003" pitchFamily="2" charset="0"/>
              </a:rPr>
              <a:t>19</a:t>
            </a:r>
            <a:r>
              <a:rPr lang="en-US" baseline="30000" dirty="0">
                <a:latin typeface="Avenir Roman" panose="02000503020000020003" pitchFamily="2" charset="0"/>
              </a:rPr>
              <a:t>th</a:t>
            </a:r>
            <a:r>
              <a:rPr lang="en-US" dirty="0">
                <a:latin typeface="Avenir Roman" panose="02000503020000020003" pitchFamily="2" charset="0"/>
              </a:rPr>
              <a:t> Century Classicism</a:t>
            </a:r>
          </a:p>
        </p:txBody>
      </p:sp>
      <p:sp>
        <p:nvSpPr>
          <p:cNvPr id="3" name="Text Placeholder 2">
            <a:extLst>
              <a:ext uri="{FF2B5EF4-FFF2-40B4-BE49-F238E27FC236}">
                <a16:creationId xmlns:a16="http://schemas.microsoft.com/office/drawing/2014/main" id="{69519E21-1119-CC48-B60F-AD155EE71548}"/>
              </a:ext>
            </a:extLst>
          </p:cNvPr>
          <p:cNvSpPr>
            <a:spLocks noGrp="1"/>
          </p:cNvSpPr>
          <p:nvPr>
            <p:ph type="body" idx="1"/>
          </p:nvPr>
        </p:nvSpPr>
        <p:spPr>
          <a:xfrm>
            <a:off x="311700" y="985667"/>
            <a:ext cx="8520600" cy="3302700"/>
          </a:xfrm>
        </p:spPr>
        <p:txBody>
          <a:bodyPr/>
          <a:lstStyle/>
          <a:p>
            <a:pPr marL="0" indent="0">
              <a:spcAft>
                <a:spcPts val="1600"/>
              </a:spcAft>
              <a:buNone/>
            </a:pPr>
            <a:r>
              <a:rPr lang="en-GB" sz="1600" dirty="0">
                <a:solidFill>
                  <a:srgbClr val="000000"/>
                </a:solidFill>
                <a:latin typeface="Avenir Roman" panose="02000503020000020003" pitchFamily="2" charset="0"/>
              </a:rPr>
              <a:t>Complicated sequences showed off increasingly demanding steps, leaps and turns were choreographed into the story</a:t>
            </a:r>
          </a:p>
          <a:p>
            <a:pPr marL="0" indent="0">
              <a:spcAft>
                <a:spcPts val="1600"/>
              </a:spcAft>
              <a:buNone/>
            </a:pPr>
            <a:r>
              <a:rPr lang="en-GB" sz="1600" dirty="0">
                <a:solidFill>
                  <a:srgbClr val="000000"/>
                </a:solidFill>
                <a:latin typeface="Avenir Roman" panose="02000503020000020003" pitchFamily="2" charset="0"/>
              </a:rPr>
              <a:t>The classical tutu became much shorter and stiffer than the romantic tutu. It was introduced at this time to reveal a ballerina’s legs and the difficulty of her movements and footwork</a:t>
            </a:r>
            <a:endParaRPr lang="en-GB" sz="1600" dirty="0">
              <a:solidFill>
                <a:srgbClr val="000000"/>
              </a:solidFill>
              <a:latin typeface="Avenir Roman" panose="02000503020000020003" pitchFamily="2" charset="0"/>
              <a:ea typeface="Avenir"/>
              <a:cs typeface="Avenir"/>
              <a:sym typeface="Avenir"/>
            </a:endParaRPr>
          </a:p>
          <a:p>
            <a:pPr marL="0" indent="0">
              <a:spcAft>
                <a:spcPts val="1600"/>
              </a:spcAft>
              <a:buNone/>
            </a:pPr>
            <a:endParaRPr lang="en-GB" sz="1200" dirty="0">
              <a:latin typeface="Avenir Roman" panose="02000503020000020003" pitchFamily="2" charset="0"/>
              <a:ea typeface="Avenir"/>
              <a:cs typeface="Avenir"/>
              <a:sym typeface="Avenir"/>
            </a:endParaRPr>
          </a:p>
          <a:p>
            <a:endParaRPr lang="en-US" sz="1200" dirty="0">
              <a:latin typeface="Avenir Roman" panose="02000503020000020003" pitchFamily="2" charset="0"/>
            </a:endParaRPr>
          </a:p>
        </p:txBody>
      </p:sp>
    </p:spTree>
    <p:extLst>
      <p:ext uri="{BB962C8B-B14F-4D97-AF65-F5344CB8AC3E}">
        <p14:creationId xmlns:p14="http://schemas.microsoft.com/office/powerpoint/2010/main" val="2750469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8CF96-7B97-8143-AF7E-21B82F7C098A}"/>
              </a:ext>
            </a:extLst>
          </p:cNvPr>
          <p:cNvSpPr>
            <a:spLocks noGrp="1"/>
          </p:cNvSpPr>
          <p:nvPr>
            <p:ph type="title"/>
          </p:nvPr>
        </p:nvSpPr>
        <p:spPr>
          <a:xfrm>
            <a:off x="311700" y="0"/>
            <a:ext cx="8520600" cy="707400"/>
          </a:xfrm>
        </p:spPr>
        <p:txBody>
          <a:bodyPr/>
          <a:lstStyle/>
          <a:p>
            <a:pPr algn="ctr"/>
            <a:r>
              <a:rPr lang="en-US" dirty="0">
                <a:latin typeface="Avenir Roman" panose="02000503020000020003" pitchFamily="2" charset="0"/>
              </a:rPr>
              <a:t>The Age of Petipa</a:t>
            </a:r>
            <a:br>
              <a:rPr lang="en-GB" cap="all" dirty="0">
                <a:latin typeface="Avenir Roman" panose="02000503020000020003" pitchFamily="2" charset="0"/>
              </a:rPr>
            </a:b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4D4AAEE5-9323-BE46-8629-595E09F17112}"/>
              </a:ext>
            </a:extLst>
          </p:cNvPr>
          <p:cNvSpPr>
            <a:spLocks noGrp="1"/>
          </p:cNvSpPr>
          <p:nvPr>
            <p:ph type="body" idx="1"/>
          </p:nvPr>
        </p:nvSpPr>
        <p:spPr>
          <a:xfrm>
            <a:off x="0" y="534154"/>
            <a:ext cx="8832300" cy="4457561"/>
          </a:xfrm>
        </p:spPr>
        <p:txBody>
          <a:bodyPr/>
          <a:lstStyle/>
          <a:p>
            <a:pPr marL="114300" indent="0" fontAlgn="base">
              <a:buNone/>
            </a:pPr>
            <a:r>
              <a:rPr lang="en-GB" sz="1400" dirty="0">
                <a:solidFill>
                  <a:srgbClr val="000000"/>
                </a:solidFill>
                <a:latin typeface="Avenir Roman" panose="02000503020000020003" pitchFamily="2" charset="0"/>
              </a:rPr>
              <a:t>Ballet was embraced by Russia’s rulers in the early 1700s as part of a project of cultural </a:t>
            </a:r>
          </a:p>
          <a:p>
            <a:pPr marL="114300" indent="0" fontAlgn="base">
              <a:buNone/>
            </a:pPr>
            <a:r>
              <a:rPr lang="en-GB" sz="1400" dirty="0">
                <a:solidFill>
                  <a:srgbClr val="000000"/>
                </a:solidFill>
                <a:latin typeface="Avenir Roman" panose="02000503020000020003" pitchFamily="2" charset="0"/>
              </a:rPr>
              <a:t>modernisation begun by Peter the Great. </a:t>
            </a:r>
          </a:p>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Over time, hundreds of leading dancers from Europe travelled to work in the </a:t>
            </a:r>
          </a:p>
          <a:p>
            <a:pPr marL="114300" indent="0" fontAlgn="base">
              <a:buNone/>
            </a:pPr>
            <a:r>
              <a:rPr lang="en-GB" sz="1400" dirty="0">
                <a:solidFill>
                  <a:srgbClr val="000000"/>
                </a:solidFill>
                <a:latin typeface="Avenir Roman" panose="02000503020000020003" pitchFamily="2" charset="0"/>
              </a:rPr>
              <a:t>Imperial Theatres, helping foster an outstanding native ballet tradition. </a:t>
            </a:r>
          </a:p>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The visitors included ballet masters like Franz </a:t>
            </a:r>
            <a:r>
              <a:rPr lang="en-GB" sz="1400" dirty="0" err="1">
                <a:solidFill>
                  <a:srgbClr val="000000"/>
                </a:solidFill>
                <a:latin typeface="Avenir Roman" panose="02000503020000020003" pitchFamily="2" charset="0"/>
              </a:rPr>
              <a:t>Hilverding</a:t>
            </a:r>
            <a:r>
              <a:rPr lang="en-GB" sz="1400" dirty="0">
                <a:solidFill>
                  <a:srgbClr val="000000"/>
                </a:solidFill>
                <a:latin typeface="Avenir Roman" panose="02000503020000020003" pitchFamily="2" charset="0"/>
              </a:rPr>
              <a:t> and Charles </a:t>
            </a:r>
            <a:r>
              <a:rPr lang="en-GB" sz="1400" dirty="0" err="1">
                <a:solidFill>
                  <a:srgbClr val="000000"/>
                </a:solidFill>
                <a:latin typeface="Avenir Roman" panose="02000503020000020003" pitchFamily="2" charset="0"/>
              </a:rPr>
              <a:t>Didelot</a:t>
            </a:r>
            <a:r>
              <a:rPr lang="en-GB" sz="1400" dirty="0">
                <a:solidFill>
                  <a:srgbClr val="000000"/>
                </a:solidFill>
                <a:latin typeface="Avenir Roman" panose="02000503020000020003" pitchFamily="2" charset="0"/>
              </a:rPr>
              <a:t>, </a:t>
            </a:r>
          </a:p>
          <a:p>
            <a:pPr marL="114300" indent="0" fontAlgn="base">
              <a:buNone/>
            </a:pPr>
            <a:r>
              <a:rPr lang="en-GB" sz="1400" dirty="0">
                <a:solidFill>
                  <a:srgbClr val="000000"/>
                </a:solidFill>
                <a:latin typeface="Avenir Roman" panose="02000503020000020003" pitchFamily="2" charset="0"/>
              </a:rPr>
              <a:t>celebrities such as Fanny </a:t>
            </a:r>
            <a:r>
              <a:rPr lang="en-GB" sz="1400" dirty="0" err="1">
                <a:solidFill>
                  <a:srgbClr val="000000"/>
                </a:solidFill>
                <a:latin typeface="Avenir Roman" panose="02000503020000020003" pitchFamily="2" charset="0"/>
              </a:rPr>
              <a:t>Elssler</a:t>
            </a:r>
            <a:r>
              <a:rPr lang="en-GB" sz="1400" dirty="0">
                <a:solidFill>
                  <a:srgbClr val="000000"/>
                </a:solidFill>
                <a:latin typeface="Avenir Roman" panose="02000503020000020003" pitchFamily="2" charset="0"/>
              </a:rPr>
              <a:t>, and virtuosic Italian ballerinas who </a:t>
            </a:r>
          </a:p>
          <a:p>
            <a:pPr marL="114300" indent="0" fontAlgn="base">
              <a:buNone/>
            </a:pPr>
            <a:r>
              <a:rPr lang="en-GB" sz="1400" dirty="0">
                <a:solidFill>
                  <a:srgbClr val="000000"/>
                </a:solidFill>
                <a:latin typeface="Avenir Roman" panose="02000503020000020003" pitchFamily="2" charset="0"/>
              </a:rPr>
              <a:t>starred alongside Russian-born talent. </a:t>
            </a:r>
          </a:p>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However, none left a greater legacy than Frenchman Marius Petipa, </a:t>
            </a:r>
          </a:p>
          <a:p>
            <a:pPr marL="114300" indent="0" fontAlgn="base">
              <a:buNone/>
            </a:pPr>
            <a:r>
              <a:rPr lang="en-GB" sz="1400" dirty="0">
                <a:solidFill>
                  <a:srgbClr val="000000"/>
                </a:solidFill>
                <a:latin typeface="Avenir Roman" panose="02000503020000020003" pitchFamily="2" charset="0"/>
              </a:rPr>
              <a:t>who was appointed ballet master of the </a:t>
            </a:r>
            <a:r>
              <a:rPr lang="en-GB" sz="1400" dirty="0" err="1">
                <a:solidFill>
                  <a:srgbClr val="000000"/>
                </a:solidFill>
                <a:latin typeface="Avenir Roman" panose="02000503020000020003" pitchFamily="2" charset="0"/>
              </a:rPr>
              <a:t>Mariinsky</a:t>
            </a:r>
            <a:r>
              <a:rPr lang="en-GB" sz="1400" dirty="0">
                <a:solidFill>
                  <a:srgbClr val="000000"/>
                </a:solidFill>
                <a:latin typeface="Avenir Roman" panose="02000503020000020003" pitchFamily="2" charset="0"/>
              </a:rPr>
              <a:t> Theatre in 1871. </a:t>
            </a:r>
          </a:p>
          <a:p>
            <a:pPr marL="114300" indent="0" fontAlgn="base">
              <a:buNone/>
            </a:pPr>
            <a:endParaRPr lang="en-GB" sz="1400" dirty="0">
              <a:solidFill>
                <a:srgbClr val="000000"/>
              </a:solidFill>
              <a:latin typeface="Avenir Roman" panose="02000503020000020003" pitchFamily="2" charset="0"/>
            </a:endParaRPr>
          </a:p>
        </p:txBody>
      </p:sp>
      <p:pic>
        <p:nvPicPr>
          <p:cNvPr id="5" name="Picture 4">
            <a:extLst>
              <a:ext uri="{FF2B5EF4-FFF2-40B4-BE49-F238E27FC236}">
                <a16:creationId xmlns:a16="http://schemas.microsoft.com/office/drawing/2014/main" id="{656BC1C0-E0DD-874C-8C76-3BC9F4D0C4E9}"/>
              </a:ext>
            </a:extLst>
          </p:cNvPr>
          <p:cNvPicPr>
            <a:picLocks noChangeAspect="1"/>
          </p:cNvPicPr>
          <p:nvPr/>
        </p:nvPicPr>
        <p:blipFill>
          <a:blip r:embed="rId2"/>
          <a:stretch>
            <a:fillRect/>
          </a:stretch>
        </p:blipFill>
        <p:spPr>
          <a:xfrm>
            <a:off x="7425955" y="772244"/>
            <a:ext cx="1086793" cy="1564980"/>
          </a:xfrm>
          <a:prstGeom prst="rect">
            <a:avLst/>
          </a:prstGeom>
        </p:spPr>
      </p:pic>
      <p:pic>
        <p:nvPicPr>
          <p:cNvPr id="7" name="Picture 6">
            <a:extLst>
              <a:ext uri="{FF2B5EF4-FFF2-40B4-BE49-F238E27FC236}">
                <a16:creationId xmlns:a16="http://schemas.microsoft.com/office/drawing/2014/main" id="{63586E58-1D3A-3A44-9634-389FAD2B46B9}"/>
              </a:ext>
            </a:extLst>
          </p:cNvPr>
          <p:cNvPicPr>
            <a:picLocks noChangeAspect="1"/>
          </p:cNvPicPr>
          <p:nvPr/>
        </p:nvPicPr>
        <p:blipFill>
          <a:blip r:embed="rId3"/>
          <a:stretch>
            <a:fillRect/>
          </a:stretch>
        </p:blipFill>
        <p:spPr>
          <a:xfrm>
            <a:off x="7431741" y="2571750"/>
            <a:ext cx="1081007" cy="1441342"/>
          </a:xfrm>
          <a:prstGeom prst="rect">
            <a:avLst/>
          </a:prstGeom>
        </p:spPr>
      </p:pic>
    </p:spTree>
    <p:extLst>
      <p:ext uri="{BB962C8B-B14F-4D97-AF65-F5344CB8AC3E}">
        <p14:creationId xmlns:p14="http://schemas.microsoft.com/office/powerpoint/2010/main" val="3823768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8CF96-7B97-8143-AF7E-21B82F7C098A}"/>
              </a:ext>
            </a:extLst>
          </p:cNvPr>
          <p:cNvSpPr>
            <a:spLocks noGrp="1"/>
          </p:cNvSpPr>
          <p:nvPr>
            <p:ph type="title"/>
          </p:nvPr>
        </p:nvSpPr>
        <p:spPr>
          <a:xfrm>
            <a:off x="311700" y="0"/>
            <a:ext cx="8520600" cy="707400"/>
          </a:xfrm>
        </p:spPr>
        <p:txBody>
          <a:bodyPr/>
          <a:lstStyle/>
          <a:p>
            <a:pPr algn="ctr"/>
            <a:r>
              <a:rPr lang="en-US" dirty="0">
                <a:latin typeface="Avenir Roman" panose="02000503020000020003" pitchFamily="2" charset="0"/>
              </a:rPr>
              <a:t>The Age of Petipa</a:t>
            </a:r>
            <a:br>
              <a:rPr lang="en-GB" cap="all" dirty="0">
                <a:latin typeface="Avenir Roman" panose="02000503020000020003" pitchFamily="2" charset="0"/>
              </a:rPr>
            </a:b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4D4AAEE5-9323-BE46-8629-595E09F17112}"/>
              </a:ext>
            </a:extLst>
          </p:cNvPr>
          <p:cNvSpPr>
            <a:spLocks noGrp="1"/>
          </p:cNvSpPr>
          <p:nvPr>
            <p:ph type="body" idx="1"/>
          </p:nvPr>
        </p:nvSpPr>
        <p:spPr>
          <a:xfrm>
            <a:off x="0" y="534154"/>
            <a:ext cx="8832300" cy="4457561"/>
          </a:xfrm>
        </p:spPr>
        <p:txBody>
          <a:bodyPr/>
          <a:lstStyle/>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However, none left a greater legacy than Frenchman Marius Petipa, </a:t>
            </a:r>
          </a:p>
          <a:p>
            <a:pPr marL="114300" indent="0" fontAlgn="base">
              <a:buNone/>
            </a:pPr>
            <a:r>
              <a:rPr lang="en-GB" sz="1400" dirty="0">
                <a:solidFill>
                  <a:srgbClr val="000000"/>
                </a:solidFill>
                <a:latin typeface="Avenir Roman" panose="02000503020000020003" pitchFamily="2" charset="0"/>
              </a:rPr>
              <a:t>who was appointed ballet master of the </a:t>
            </a:r>
            <a:r>
              <a:rPr lang="en-GB" sz="1400" dirty="0" err="1">
                <a:solidFill>
                  <a:srgbClr val="000000"/>
                </a:solidFill>
                <a:latin typeface="Avenir Roman" panose="02000503020000020003" pitchFamily="2" charset="0"/>
              </a:rPr>
              <a:t>Mariinsky</a:t>
            </a:r>
            <a:r>
              <a:rPr lang="en-GB" sz="1400" dirty="0">
                <a:solidFill>
                  <a:srgbClr val="000000"/>
                </a:solidFill>
                <a:latin typeface="Avenir Roman" panose="02000503020000020003" pitchFamily="2" charset="0"/>
              </a:rPr>
              <a:t> Theatre in 1871. </a:t>
            </a:r>
          </a:p>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Across four decades, Petipa created some of the world’s best-loved ballets, including </a:t>
            </a:r>
          </a:p>
          <a:p>
            <a:pPr marL="114300" indent="0" fontAlgn="base">
              <a:buNone/>
            </a:pPr>
            <a:r>
              <a:rPr lang="en-GB" sz="1400" i="1" dirty="0">
                <a:solidFill>
                  <a:srgbClr val="000000"/>
                </a:solidFill>
                <a:latin typeface="Avenir Roman" panose="02000503020000020003" pitchFamily="2" charset="0"/>
              </a:rPr>
              <a:t>The Sleeping Beauty, La </a:t>
            </a:r>
            <a:r>
              <a:rPr lang="en-GB" sz="1400" i="1" dirty="0" err="1">
                <a:solidFill>
                  <a:srgbClr val="000000"/>
                </a:solidFill>
                <a:latin typeface="Avenir Roman" panose="02000503020000020003" pitchFamily="2" charset="0"/>
              </a:rPr>
              <a:t>Bayadère</a:t>
            </a:r>
            <a:r>
              <a:rPr lang="en-GB" sz="1400" dirty="0">
                <a:solidFill>
                  <a:srgbClr val="000000"/>
                </a:solidFill>
                <a:latin typeface="Avenir Roman" panose="02000503020000020003" pitchFamily="2" charset="0"/>
              </a:rPr>
              <a:t>, and (in collaboration with his deputy Lev Ivanov) </a:t>
            </a:r>
            <a:r>
              <a:rPr lang="en-GB" sz="1400" i="1" dirty="0">
                <a:solidFill>
                  <a:srgbClr val="000000"/>
                </a:solidFill>
                <a:latin typeface="Avenir Roman" panose="02000503020000020003" pitchFamily="2" charset="0"/>
              </a:rPr>
              <a:t>Swan Lake </a:t>
            </a:r>
            <a:r>
              <a:rPr lang="en-GB" sz="1400" dirty="0">
                <a:solidFill>
                  <a:srgbClr val="000000"/>
                </a:solidFill>
                <a:latin typeface="Avenir Roman" panose="02000503020000020003" pitchFamily="2" charset="0"/>
              </a:rPr>
              <a:t>and </a:t>
            </a:r>
          </a:p>
          <a:p>
            <a:pPr marL="114300" indent="0" fontAlgn="base">
              <a:buNone/>
            </a:pPr>
            <a:r>
              <a:rPr lang="en-GB" sz="1400" i="1" dirty="0">
                <a:solidFill>
                  <a:srgbClr val="000000"/>
                </a:solidFill>
                <a:latin typeface="Avenir Roman" panose="02000503020000020003" pitchFamily="2" charset="0"/>
              </a:rPr>
              <a:t>The</a:t>
            </a:r>
            <a:r>
              <a:rPr lang="en-GB" sz="1400" dirty="0">
                <a:solidFill>
                  <a:srgbClr val="000000"/>
                </a:solidFill>
                <a:latin typeface="Avenir Roman" panose="02000503020000020003" pitchFamily="2" charset="0"/>
              </a:rPr>
              <a:t> </a:t>
            </a:r>
            <a:r>
              <a:rPr lang="en-GB" sz="1400" i="1" dirty="0">
                <a:solidFill>
                  <a:srgbClr val="000000"/>
                </a:solidFill>
                <a:latin typeface="Avenir Roman" panose="02000503020000020003" pitchFamily="2" charset="0"/>
              </a:rPr>
              <a:t>Nutcracker</a:t>
            </a:r>
            <a:r>
              <a:rPr lang="en-GB" sz="1400" dirty="0">
                <a:solidFill>
                  <a:srgbClr val="000000"/>
                </a:solidFill>
                <a:latin typeface="Avenir Roman" panose="02000503020000020003" pitchFamily="2" charset="0"/>
              </a:rPr>
              <a:t>. After the Revolution, choreographic notations for many of Petipa’s most </a:t>
            </a:r>
          </a:p>
          <a:p>
            <a:pPr marL="114300" indent="0" fontAlgn="base">
              <a:buNone/>
            </a:pPr>
            <a:r>
              <a:rPr lang="en-GB" sz="1400" dirty="0">
                <a:solidFill>
                  <a:srgbClr val="000000"/>
                </a:solidFill>
                <a:latin typeface="Avenir Roman" panose="02000503020000020003" pitchFamily="2" charset="0"/>
              </a:rPr>
              <a:t>important ballets were smuggled to the West by Nicholas </a:t>
            </a:r>
            <a:r>
              <a:rPr lang="en-GB" sz="1400" dirty="0" err="1">
                <a:solidFill>
                  <a:srgbClr val="000000"/>
                </a:solidFill>
                <a:latin typeface="Avenir Roman" panose="02000503020000020003" pitchFamily="2" charset="0"/>
              </a:rPr>
              <a:t>Sergeyev</a:t>
            </a:r>
            <a:r>
              <a:rPr lang="en-GB" sz="1400" dirty="0">
                <a:solidFill>
                  <a:srgbClr val="000000"/>
                </a:solidFill>
                <a:latin typeface="Avenir Roman" panose="02000503020000020003" pitchFamily="2" charset="0"/>
              </a:rPr>
              <a:t>; they are still preserved, </a:t>
            </a:r>
          </a:p>
          <a:p>
            <a:pPr marL="114300" indent="0" fontAlgn="base">
              <a:buNone/>
            </a:pPr>
            <a:r>
              <a:rPr lang="en-GB" sz="1400" dirty="0">
                <a:solidFill>
                  <a:srgbClr val="000000"/>
                </a:solidFill>
                <a:latin typeface="Avenir Roman" panose="02000503020000020003" pitchFamily="2" charset="0"/>
              </a:rPr>
              <a:t>and are used to inform modern </a:t>
            </a:r>
            <a:r>
              <a:rPr lang="en-GB" sz="1400" dirty="0" err="1">
                <a:solidFill>
                  <a:srgbClr val="000000"/>
                </a:solidFill>
                <a:latin typeface="Avenir Roman" panose="02000503020000020003" pitchFamily="2" charset="0"/>
              </a:rPr>
              <a:t>stagings</a:t>
            </a:r>
            <a:r>
              <a:rPr lang="en-GB" sz="1400" dirty="0">
                <a:solidFill>
                  <a:srgbClr val="000000"/>
                </a:solidFill>
                <a:latin typeface="Avenir Roman" panose="02000503020000020003" pitchFamily="2" charset="0"/>
              </a:rPr>
              <a:t> of these famous ballets.</a:t>
            </a:r>
          </a:p>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err="1">
                <a:solidFill>
                  <a:srgbClr val="000000"/>
                </a:solidFill>
                <a:latin typeface="Avenir Roman" panose="02000503020000020003" pitchFamily="2" charset="0"/>
              </a:rPr>
              <a:t>Pyotr</a:t>
            </a:r>
            <a:r>
              <a:rPr lang="en-GB" sz="1400" dirty="0">
                <a:solidFill>
                  <a:srgbClr val="000000"/>
                </a:solidFill>
                <a:latin typeface="Avenir Roman" panose="02000503020000020003" pitchFamily="2" charset="0"/>
              </a:rPr>
              <a:t> Ilyich Tchaikovsky composed the music for Swan Lake, </a:t>
            </a:r>
          </a:p>
          <a:p>
            <a:pPr marL="114300" indent="0" fontAlgn="base">
              <a:buNone/>
            </a:pPr>
            <a:r>
              <a:rPr lang="en-GB" sz="1400" dirty="0">
                <a:solidFill>
                  <a:srgbClr val="000000"/>
                </a:solidFill>
                <a:latin typeface="Avenir Roman" panose="02000503020000020003" pitchFamily="2" charset="0"/>
              </a:rPr>
              <a:t>Sleeping Beauty and Nutcracker.</a:t>
            </a:r>
          </a:p>
        </p:txBody>
      </p:sp>
      <p:pic>
        <p:nvPicPr>
          <p:cNvPr id="9" name="Picture 8">
            <a:extLst>
              <a:ext uri="{FF2B5EF4-FFF2-40B4-BE49-F238E27FC236}">
                <a16:creationId xmlns:a16="http://schemas.microsoft.com/office/drawing/2014/main" id="{6B8A36C8-957D-8946-B001-3CE78F201DEF}"/>
              </a:ext>
            </a:extLst>
          </p:cNvPr>
          <p:cNvPicPr>
            <a:picLocks noChangeAspect="1"/>
          </p:cNvPicPr>
          <p:nvPr/>
        </p:nvPicPr>
        <p:blipFill>
          <a:blip r:embed="rId2"/>
          <a:stretch>
            <a:fillRect/>
          </a:stretch>
        </p:blipFill>
        <p:spPr>
          <a:xfrm>
            <a:off x="6310266" y="2649438"/>
            <a:ext cx="1489669" cy="2242689"/>
          </a:xfrm>
          <a:prstGeom prst="rect">
            <a:avLst/>
          </a:prstGeom>
        </p:spPr>
      </p:pic>
    </p:spTree>
    <p:extLst>
      <p:ext uri="{BB962C8B-B14F-4D97-AF65-F5344CB8AC3E}">
        <p14:creationId xmlns:p14="http://schemas.microsoft.com/office/powerpoint/2010/main" val="2425595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F46FB-7B13-024E-BB84-A70C8166E3E2}"/>
              </a:ext>
            </a:extLst>
          </p:cNvPr>
          <p:cNvSpPr>
            <a:spLocks noGrp="1"/>
          </p:cNvSpPr>
          <p:nvPr>
            <p:ph type="title"/>
          </p:nvPr>
        </p:nvSpPr>
        <p:spPr>
          <a:xfrm>
            <a:off x="311700" y="264833"/>
            <a:ext cx="8520600" cy="707400"/>
          </a:xfrm>
        </p:spPr>
        <p:txBody>
          <a:bodyPr/>
          <a:lstStyle/>
          <a:p>
            <a:pPr algn="ctr"/>
            <a:r>
              <a:rPr lang="en-US" sz="3200" dirty="0">
                <a:latin typeface="Avenir Roman" panose="02000503020000020003" pitchFamily="2" charset="0"/>
              </a:rPr>
              <a:t>Ballet in the music halls of Britain</a:t>
            </a:r>
            <a:br>
              <a:rPr lang="en-GB" sz="3000" cap="all" dirty="0">
                <a:latin typeface="Avenir Roman" panose="02000503020000020003" pitchFamily="2" charset="0"/>
              </a:rPr>
            </a:br>
            <a:endParaRPr lang="en-US" sz="3000" dirty="0">
              <a:latin typeface="Avenir Roman" panose="02000503020000020003" pitchFamily="2" charset="0"/>
            </a:endParaRPr>
          </a:p>
        </p:txBody>
      </p:sp>
      <p:sp>
        <p:nvSpPr>
          <p:cNvPr id="3" name="Text Placeholder 2">
            <a:extLst>
              <a:ext uri="{FF2B5EF4-FFF2-40B4-BE49-F238E27FC236}">
                <a16:creationId xmlns:a16="http://schemas.microsoft.com/office/drawing/2014/main" id="{D51E9709-855E-3F43-97B0-B0F40FCEC449}"/>
              </a:ext>
            </a:extLst>
          </p:cNvPr>
          <p:cNvSpPr>
            <a:spLocks noGrp="1"/>
          </p:cNvSpPr>
          <p:nvPr>
            <p:ph type="body" idx="1"/>
          </p:nvPr>
        </p:nvSpPr>
        <p:spPr>
          <a:xfrm>
            <a:off x="311700" y="855691"/>
            <a:ext cx="8520600" cy="4171267"/>
          </a:xfrm>
        </p:spPr>
        <p:txBody>
          <a:bodyPr/>
          <a:lstStyle/>
          <a:p>
            <a:pPr marL="114300" indent="0" fontAlgn="base">
              <a:buNone/>
            </a:pPr>
            <a:endParaRPr lang="en-GB" sz="1600" dirty="0">
              <a:latin typeface="Avenir Roman" panose="02000503020000020003" pitchFamily="2" charset="0"/>
            </a:endParaRPr>
          </a:p>
          <a:p>
            <a:pPr marL="114300" indent="0" fontAlgn="base">
              <a:buNone/>
            </a:pPr>
            <a:r>
              <a:rPr lang="en-GB" sz="1600" dirty="0">
                <a:solidFill>
                  <a:srgbClr val="000000"/>
                </a:solidFill>
                <a:latin typeface="Avenir Roman" panose="02000503020000020003" pitchFamily="2" charset="0"/>
              </a:rPr>
              <a:t>By the 1870s, ballet was flourishing around the globe as an essential ingredient of popular entertainment. </a:t>
            </a:r>
          </a:p>
          <a:p>
            <a:pPr marL="114300" indent="0" fontAlgn="base">
              <a:buNone/>
            </a:pPr>
            <a:endParaRPr lang="en-GB" sz="1600" dirty="0">
              <a:solidFill>
                <a:srgbClr val="000000"/>
              </a:solidFill>
              <a:latin typeface="Avenir Roman" panose="02000503020000020003" pitchFamily="2" charset="0"/>
            </a:endParaRPr>
          </a:p>
          <a:p>
            <a:pPr marL="114300" indent="0" fontAlgn="base">
              <a:buNone/>
            </a:pPr>
            <a:r>
              <a:rPr lang="en-GB" sz="1600" dirty="0">
                <a:solidFill>
                  <a:srgbClr val="000000"/>
                </a:solidFill>
                <a:latin typeface="Avenir Roman" panose="02000503020000020003" pitchFamily="2" charset="0"/>
              </a:rPr>
              <a:t>In Britain alone, dozens of new venues for ballet opened across the country. </a:t>
            </a:r>
          </a:p>
          <a:p>
            <a:pPr marL="114300" indent="0" fontAlgn="base">
              <a:buNone/>
            </a:pPr>
            <a:endParaRPr lang="en-GB" sz="1600" dirty="0">
              <a:solidFill>
                <a:srgbClr val="000000"/>
              </a:solidFill>
              <a:latin typeface="Avenir Roman" panose="02000503020000020003" pitchFamily="2" charset="0"/>
            </a:endParaRPr>
          </a:p>
          <a:p>
            <a:pPr marL="114300" indent="0" fontAlgn="base">
              <a:buNone/>
            </a:pPr>
            <a:r>
              <a:rPr lang="en-GB" sz="1600" dirty="0">
                <a:solidFill>
                  <a:srgbClr val="000000"/>
                </a:solidFill>
                <a:latin typeface="Avenir Roman" panose="02000503020000020003" pitchFamily="2" charset="0"/>
              </a:rPr>
              <a:t>Some staged divertissements, pantomimes or narrative ballets based on well-known works like </a:t>
            </a:r>
            <a:r>
              <a:rPr lang="en-GB" sz="1600" i="1" dirty="0">
                <a:solidFill>
                  <a:srgbClr val="000000"/>
                </a:solidFill>
                <a:latin typeface="Avenir Roman" panose="02000503020000020003" pitchFamily="2" charset="0"/>
              </a:rPr>
              <a:t>La </a:t>
            </a:r>
            <a:r>
              <a:rPr lang="en-GB" sz="1600" i="1" dirty="0" err="1">
                <a:solidFill>
                  <a:srgbClr val="000000"/>
                </a:solidFill>
                <a:latin typeface="Avenir Roman" panose="02000503020000020003" pitchFamily="2" charset="0"/>
              </a:rPr>
              <a:t>Sylphide</a:t>
            </a:r>
            <a:r>
              <a:rPr lang="en-GB" sz="1600" dirty="0">
                <a:solidFill>
                  <a:srgbClr val="000000"/>
                </a:solidFill>
                <a:latin typeface="Avenir Roman" panose="02000503020000020003" pitchFamily="2" charset="0"/>
              </a:rPr>
              <a:t> and </a:t>
            </a:r>
            <a:r>
              <a:rPr lang="en-GB" sz="1600" i="1" dirty="0" err="1">
                <a:solidFill>
                  <a:srgbClr val="000000"/>
                </a:solidFill>
                <a:latin typeface="Avenir Roman" panose="02000503020000020003" pitchFamily="2" charset="0"/>
              </a:rPr>
              <a:t>Paquita</a:t>
            </a:r>
            <a:r>
              <a:rPr lang="en-GB" sz="1600" dirty="0">
                <a:solidFill>
                  <a:srgbClr val="000000"/>
                </a:solidFill>
                <a:latin typeface="Avenir Roman" panose="02000503020000020003" pitchFamily="2" charset="0"/>
              </a:rPr>
              <a:t>. </a:t>
            </a:r>
          </a:p>
          <a:p>
            <a:pPr marL="114300" indent="0" fontAlgn="base">
              <a:buNone/>
            </a:pPr>
            <a:endParaRPr lang="en-GB" sz="1600" dirty="0">
              <a:solidFill>
                <a:srgbClr val="000000"/>
              </a:solidFill>
              <a:latin typeface="Avenir Roman" panose="02000503020000020003" pitchFamily="2" charset="0"/>
            </a:endParaRPr>
          </a:p>
          <a:p>
            <a:pPr marL="114300" indent="0" fontAlgn="base">
              <a:buNone/>
            </a:pPr>
            <a:r>
              <a:rPr lang="en-GB" sz="1600" dirty="0">
                <a:solidFill>
                  <a:srgbClr val="000000"/>
                </a:solidFill>
                <a:latin typeface="Avenir Roman" panose="02000503020000020003" pitchFamily="2" charset="0"/>
              </a:rPr>
              <a:t>Others, like London’s Alhambra Theatre, specialised in lavish ballet </a:t>
            </a:r>
          </a:p>
          <a:p>
            <a:pPr marL="114300" indent="0" fontAlgn="base">
              <a:buNone/>
            </a:pPr>
            <a:r>
              <a:rPr lang="en-GB" sz="1600" dirty="0">
                <a:solidFill>
                  <a:srgbClr val="000000"/>
                </a:solidFill>
                <a:latin typeface="Avenir Roman" panose="02000503020000020003" pitchFamily="2" charset="0"/>
              </a:rPr>
              <a:t>“spectaculars” that celebrated patriotic pride and popular culture, </a:t>
            </a:r>
          </a:p>
          <a:p>
            <a:pPr marL="114300" indent="0" fontAlgn="base">
              <a:buNone/>
            </a:pPr>
            <a:r>
              <a:rPr lang="en-GB" sz="1600" dirty="0">
                <a:solidFill>
                  <a:srgbClr val="000000"/>
                </a:solidFill>
                <a:latin typeface="Avenir Roman" panose="02000503020000020003" pitchFamily="2" charset="0"/>
              </a:rPr>
              <a:t>employing vast numbers of buxom young women.</a:t>
            </a:r>
          </a:p>
          <a:p>
            <a:pPr marL="114300" indent="0" fontAlgn="base">
              <a:buNone/>
            </a:pPr>
            <a:endParaRPr lang="en-GB" sz="1600" dirty="0">
              <a:latin typeface="Avenir Roman" panose="02000503020000020003" pitchFamily="2" charset="0"/>
            </a:endParaRPr>
          </a:p>
          <a:p>
            <a:pPr marL="114300" indent="0" fontAlgn="base">
              <a:buNone/>
            </a:pPr>
            <a:r>
              <a:rPr lang="en-GB" sz="1600" dirty="0">
                <a:latin typeface="Avenir Roman" panose="02000503020000020003" pitchFamily="2" charset="0"/>
              </a:rPr>
              <a:t>	</a:t>
            </a:r>
            <a:r>
              <a:rPr lang="en-GB" sz="1200" dirty="0">
                <a:latin typeface="Avenir Roman" panose="02000503020000020003" pitchFamily="2" charset="0"/>
              </a:rPr>
              <a:t>						           Anna Pavlova</a:t>
            </a:r>
            <a:endParaRPr lang="en-US" sz="1100" dirty="0">
              <a:latin typeface="Avenir Roman" panose="02000503020000020003" pitchFamily="2" charset="0"/>
            </a:endParaRPr>
          </a:p>
          <a:p>
            <a:pPr marL="114300" indent="0" fontAlgn="base">
              <a:buNone/>
            </a:pPr>
            <a:endParaRPr lang="en-GB" sz="1200" dirty="0">
              <a:latin typeface="Avenir Roman" panose="02000503020000020003" pitchFamily="2" charset="0"/>
            </a:endParaRPr>
          </a:p>
        </p:txBody>
      </p:sp>
      <p:pic>
        <p:nvPicPr>
          <p:cNvPr id="5" name="Picture 4">
            <a:extLst>
              <a:ext uri="{FF2B5EF4-FFF2-40B4-BE49-F238E27FC236}">
                <a16:creationId xmlns:a16="http://schemas.microsoft.com/office/drawing/2014/main" id="{2D43D872-38EE-6840-AFD3-1BC4CBA95D29}"/>
              </a:ext>
            </a:extLst>
          </p:cNvPr>
          <p:cNvPicPr>
            <a:picLocks noChangeAspect="1"/>
          </p:cNvPicPr>
          <p:nvPr/>
        </p:nvPicPr>
        <p:blipFill>
          <a:blip r:embed="rId2"/>
          <a:stretch>
            <a:fillRect/>
          </a:stretch>
        </p:blipFill>
        <p:spPr>
          <a:xfrm>
            <a:off x="7232838" y="2941324"/>
            <a:ext cx="1223682" cy="1631576"/>
          </a:xfrm>
          <a:prstGeom prst="rect">
            <a:avLst/>
          </a:prstGeom>
        </p:spPr>
      </p:pic>
    </p:spTree>
    <p:extLst>
      <p:ext uri="{BB962C8B-B14F-4D97-AF65-F5344CB8AC3E}">
        <p14:creationId xmlns:p14="http://schemas.microsoft.com/office/powerpoint/2010/main" val="3170239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F46FB-7B13-024E-BB84-A70C8166E3E2}"/>
              </a:ext>
            </a:extLst>
          </p:cNvPr>
          <p:cNvSpPr>
            <a:spLocks noGrp="1"/>
          </p:cNvSpPr>
          <p:nvPr>
            <p:ph type="title"/>
          </p:nvPr>
        </p:nvSpPr>
        <p:spPr>
          <a:xfrm>
            <a:off x="311700" y="264833"/>
            <a:ext cx="8520600" cy="707400"/>
          </a:xfrm>
        </p:spPr>
        <p:txBody>
          <a:bodyPr/>
          <a:lstStyle/>
          <a:p>
            <a:pPr algn="ctr"/>
            <a:r>
              <a:rPr lang="en-US" sz="3200" dirty="0">
                <a:latin typeface="Avenir Roman" panose="02000503020000020003" pitchFamily="2" charset="0"/>
              </a:rPr>
              <a:t>Ballet in the music halls of Britain</a:t>
            </a:r>
            <a:br>
              <a:rPr lang="en-GB" sz="3000" cap="all" dirty="0">
                <a:latin typeface="Avenir Roman" panose="02000503020000020003" pitchFamily="2" charset="0"/>
              </a:rPr>
            </a:br>
            <a:endParaRPr lang="en-US" sz="3000" dirty="0">
              <a:latin typeface="Avenir Roman" panose="02000503020000020003" pitchFamily="2" charset="0"/>
            </a:endParaRPr>
          </a:p>
        </p:txBody>
      </p:sp>
      <p:sp>
        <p:nvSpPr>
          <p:cNvPr id="3" name="Text Placeholder 2">
            <a:extLst>
              <a:ext uri="{FF2B5EF4-FFF2-40B4-BE49-F238E27FC236}">
                <a16:creationId xmlns:a16="http://schemas.microsoft.com/office/drawing/2014/main" id="{D51E9709-855E-3F43-97B0-B0F40FCEC449}"/>
              </a:ext>
            </a:extLst>
          </p:cNvPr>
          <p:cNvSpPr>
            <a:spLocks noGrp="1"/>
          </p:cNvSpPr>
          <p:nvPr>
            <p:ph type="body" idx="1"/>
          </p:nvPr>
        </p:nvSpPr>
        <p:spPr>
          <a:xfrm>
            <a:off x="311700" y="855691"/>
            <a:ext cx="8520600" cy="4171267"/>
          </a:xfrm>
        </p:spPr>
        <p:txBody>
          <a:bodyPr/>
          <a:lstStyle/>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This was the age of the humble, downtrodden “ballet girl”, but it was also the age of feisty, creative women like </a:t>
            </a:r>
            <a:r>
              <a:rPr lang="en-GB" sz="1400" dirty="0" err="1">
                <a:solidFill>
                  <a:srgbClr val="000000"/>
                </a:solidFill>
                <a:latin typeface="Avenir Roman" panose="02000503020000020003" pitchFamily="2" charset="0"/>
              </a:rPr>
              <a:t>Katti</a:t>
            </a:r>
            <a:r>
              <a:rPr lang="en-GB" sz="1400" dirty="0">
                <a:solidFill>
                  <a:srgbClr val="000000"/>
                </a:solidFill>
                <a:latin typeface="Avenir Roman" panose="02000503020000020003" pitchFamily="2" charset="0"/>
              </a:rPr>
              <a:t> Lanner, who directed ballets for an enormous public of ordinary men and women. </a:t>
            </a:r>
          </a:p>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By 1900, music halls, rather than opera houses, were where stars like Adeline </a:t>
            </a:r>
            <a:r>
              <a:rPr lang="en-GB" sz="1400" dirty="0" err="1">
                <a:solidFill>
                  <a:srgbClr val="000000"/>
                </a:solidFill>
                <a:latin typeface="Avenir Roman" panose="02000503020000020003" pitchFamily="2" charset="0"/>
              </a:rPr>
              <a:t>Genée</a:t>
            </a:r>
            <a:r>
              <a:rPr lang="en-GB" sz="1400" dirty="0">
                <a:solidFill>
                  <a:srgbClr val="000000"/>
                </a:solidFill>
                <a:latin typeface="Avenir Roman" panose="02000503020000020003" pitchFamily="2" charset="0"/>
              </a:rPr>
              <a:t>, </a:t>
            </a:r>
            <a:r>
              <a:rPr lang="en-GB" sz="1400" dirty="0" err="1">
                <a:solidFill>
                  <a:srgbClr val="000000"/>
                </a:solidFill>
                <a:latin typeface="Avenir Roman" panose="02000503020000020003" pitchFamily="2" charset="0"/>
              </a:rPr>
              <a:t>Pierina</a:t>
            </a:r>
            <a:r>
              <a:rPr lang="en-GB" sz="1400" dirty="0">
                <a:solidFill>
                  <a:srgbClr val="000000"/>
                </a:solidFill>
                <a:latin typeface="Avenir Roman" panose="02000503020000020003" pitchFamily="2" charset="0"/>
              </a:rPr>
              <a:t> </a:t>
            </a:r>
            <a:r>
              <a:rPr lang="en-GB" sz="1400" dirty="0" err="1">
                <a:solidFill>
                  <a:srgbClr val="000000"/>
                </a:solidFill>
                <a:latin typeface="Avenir Roman" panose="02000503020000020003" pitchFamily="2" charset="0"/>
              </a:rPr>
              <a:t>Legnani</a:t>
            </a:r>
            <a:r>
              <a:rPr lang="en-GB" sz="1400" dirty="0">
                <a:solidFill>
                  <a:srgbClr val="000000"/>
                </a:solidFill>
                <a:latin typeface="Avenir Roman" panose="02000503020000020003" pitchFamily="2" charset="0"/>
              </a:rPr>
              <a:t> and Anna Pavlova captured people’s hearts. </a:t>
            </a:r>
          </a:p>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They also nurtured local talent, producing Britain’s first prima ballerina Phyllis </a:t>
            </a:r>
            <a:r>
              <a:rPr lang="en-GB" sz="1400" dirty="0" err="1">
                <a:solidFill>
                  <a:srgbClr val="000000"/>
                </a:solidFill>
                <a:latin typeface="Avenir Roman" panose="02000503020000020003" pitchFamily="2" charset="0"/>
              </a:rPr>
              <a:t>Bedells</a:t>
            </a:r>
            <a:r>
              <a:rPr lang="en-GB" sz="1400" dirty="0">
                <a:solidFill>
                  <a:srgbClr val="000000"/>
                </a:solidFill>
                <a:latin typeface="Avenir Roman" panose="02000503020000020003" pitchFamily="2" charset="0"/>
              </a:rPr>
              <a:t>, and </a:t>
            </a:r>
            <a:r>
              <a:rPr lang="en-GB" sz="1400" dirty="0" err="1">
                <a:solidFill>
                  <a:srgbClr val="000000"/>
                </a:solidFill>
                <a:latin typeface="Avenir Roman" panose="02000503020000020003" pitchFamily="2" charset="0"/>
              </a:rPr>
              <a:t>Ninette</a:t>
            </a:r>
            <a:r>
              <a:rPr lang="en-GB" sz="1400" dirty="0">
                <a:solidFill>
                  <a:srgbClr val="000000"/>
                </a:solidFill>
                <a:latin typeface="Avenir Roman" panose="02000503020000020003" pitchFamily="2" charset="0"/>
              </a:rPr>
              <a:t> de Valois, who would go on to found what is now The Royal Ballet.</a:t>
            </a:r>
          </a:p>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Further reading and presentation – Anna Pavlova and/or </a:t>
            </a:r>
            <a:r>
              <a:rPr lang="en-GB" sz="1400" dirty="0" err="1">
                <a:solidFill>
                  <a:srgbClr val="000000"/>
                </a:solidFill>
                <a:latin typeface="Avenir Roman" panose="02000503020000020003" pitchFamily="2" charset="0"/>
              </a:rPr>
              <a:t>Ninette</a:t>
            </a:r>
            <a:r>
              <a:rPr lang="en-GB" sz="1400" dirty="0">
                <a:solidFill>
                  <a:srgbClr val="000000"/>
                </a:solidFill>
                <a:latin typeface="Avenir Roman" panose="02000503020000020003" pitchFamily="2" charset="0"/>
              </a:rPr>
              <a:t> de Valois</a:t>
            </a:r>
          </a:p>
          <a:p>
            <a:pPr marL="114300" indent="0" fontAlgn="base">
              <a:buNone/>
            </a:pPr>
            <a:endParaRPr lang="en-GB" sz="1400" dirty="0">
              <a:solidFill>
                <a:srgbClr val="000000"/>
              </a:solidFill>
              <a:latin typeface="Avenir Roman" panose="02000503020000020003" pitchFamily="2" charset="0"/>
            </a:endParaRPr>
          </a:p>
          <a:p>
            <a:pPr marL="114300" indent="0" fontAlgn="base">
              <a:buNone/>
            </a:pPr>
            <a:r>
              <a:rPr lang="en-GB" sz="1400" dirty="0">
                <a:solidFill>
                  <a:srgbClr val="000000"/>
                </a:solidFill>
                <a:latin typeface="Avenir Roman" panose="02000503020000020003" pitchFamily="2" charset="0"/>
              </a:rPr>
              <a:t>Task – find out information about them. Where will you look? </a:t>
            </a:r>
          </a:p>
          <a:p>
            <a:pPr marL="114300" indent="0" fontAlgn="base">
              <a:buNone/>
            </a:pPr>
            <a:endParaRPr lang="en-GB" sz="1200" dirty="0">
              <a:latin typeface="Avenir Roman" panose="02000503020000020003" pitchFamily="2" charset="0"/>
            </a:endParaRPr>
          </a:p>
          <a:p>
            <a:pPr marL="114300" indent="0" fontAlgn="base">
              <a:buNone/>
            </a:pPr>
            <a:endParaRPr lang="en-GB" sz="1200" dirty="0">
              <a:latin typeface="Avenir Roman" panose="02000503020000020003" pitchFamily="2" charset="0"/>
            </a:endParaRPr>
          </a:p>
          <a:p>
            <a:pPr marL="114300" indent="0" fontAlgn="base">
              <a:buNone/>
            </a:pPr>
            <a:endParaRPr lang="en-GB" sz="1200" dirty="0">
              <a:latin typeface="Avenir Roman" panose="02000503020000020003" pitchFamily="2" charset="0"/>
            </a:endParaRPr>
          </a:p>
          <a:p>
            <a:pPr marL="114300" indent="0" fontAlgn="base">
              <a:buNone/>
            </a:pPr>
            <a:r>
              <a:rPr lang="en-GB" sz="1200" dirty="0">
                <a:latin typeface="Avenir Roman" panose="02000503020000020003" pitchFamily="2" charset="0"/>
              </a:rPr>
              <a:t>							              Anna Pavlova</a:t>
            </a:r>
            <a:endParaRPr lang="en-US" sz="1100" dirty="0">
              <a:latin typeface="Avenir Roman" panose="02000503020000020003" pitchFamily="2" charset="0"/>
            </a:endParaRPr>
          </a:p>
          <a:p>
            <a:pPr marL="114300" indent="0" fontAlgn="base">
              <a:buNone/>
            </a:pPr>
            <a:endParaRPr lang="en-GB" sz="1200" dirty="0">
              <a:latin typeface="Avenir Roman" panose="02000503020000020003" pitchFamily="2" charset="0"/>
            </a:endParaRPr>
          </a:p>
        </p:txBody>
      </p:sp>
      <p:pic>
        <p:nvPicPr>
          <p:cNvPr id="5" name="Picture 4">
            <a:extLst>
              <a:ext uri="{FF2B5EF4-FFF2-40B4-BE49-F238E27FC236}">
                <a16:creationId xmlns:a16="http://schemas.microsoft.com/office/drawing/2014/main" id="{2D43D872-38EE-6840-AFD3-1BC4CBA95D29}"/>
              </a:ext>
            </a:extLst>
          </p:cNvPr>
          <p:cNvPicPr>
            <a:picLocks noChangeAspect="1"/>
          </p:cNvPicPr>
          <p:nvPr/>
        </p:nvPicPr>
        <p:blipFill>
          <a:blip r:embed="rId2"/>
          <a:stretch>
            <a:fillRect/>
          </a:stretch>
        </p:blipFill>
        <p:spPr>
          <a:xfrm>
            <a:off x="7016666" y="2950377"/>
            <a:ext cx="1338440" cy="1784586"/>
          </a:xfrm>
          <a:prstGeom prst="rect">
            <a:avLst/>
          </a:prstGeom>
        </p:spPr>
      </p:pic>
    </p:spTree>
    <p:extLst>
      <p:ext uri="{BB962C8B-B14F-4D97-AF65-F5344CB8AC3E}">
        <p14:creationId xmlns:p14="http://schemas.microsoft.com/office/powerpoint/2010/main" val="1268603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F8AE9-A008-5349-8C5E-BF04FE2006A6}"/>
              </a:ext>
            </a:extLst>
          </p:cNvPr>
          <p:cNvSpPr>
            <a:spLocks noGrp="1"/>
          </p:cNvSpPr>
          <p:nvPr>
            <p:ph type="title"/>
          </p:nvPr>
        </p:nvSpPr>
        <p:spPr/>
        <p:txBody>
          <a:bodyPr/>
          <a:lstStyle/>
          <a:p>
            <a:pPr algn="ctr"/>
            <a:r>
              <a:rPr lang="en-US" dirty="0">
                <a:latin typeface="Avenir Roman" panose="02000503020000020003" pitchFamily="2" charset="0"/>
              </a:rPr>
              <a:t>The Evolution of ballet technique </a:t>
            </a:r>
          </a:p>
        </p:txBody>
      </p:sp>
      <p:sp>
        <p:nvSpPr>
          <p:cNvPr id="3" name="Text Placeholder 2">
            <a:extLst>
              <a:ext uri="{FF2B5EF4-FFF2-40B4-BE49-F238E27FC236}">
                <a16:creationId xmlns:a16="http://schemas.microsoft.com/office/drawing/2014/main" id="{DD03EF09-3E98-6B4E-B309-715CC541B25F}"/>
              </a:ext>
            </a:extLst>
          </p:cNvPr>
          <p:cNvSpPr>
            <a:spLocks noGrp="1"/>
          </p:cNvSpPr>
          <p:nvPr>
            <p:ph type="body" idx="1"/>
          </p:nvPr>
        </p:nvSpPr>
        <p:spPr/>
        <p:txBody>
          <a:bodyPr/>
          <a:lstStyle/>
          <a:p>
            <a:pPr marL="114300" indent="0">
              <a:buNone/>
            </a:pPr>
            <a:r>
              <a:rPr lang="en-GB" dirty="0">
                <a:solidFill>
                  <a:srgbClr val="000000"/>
                </a:solidFill>
                <a:latin typeface="Avenir Roman" panose="02000503020000020003" pitchFamily="2" charset="0"/>
                <a:ea typeface="Avenir"/>
                <a:cs typeface="Avenir"/>
                <a:sym typeface="Avenir"/>
                <a:hlinkClick r:id="rId2">
                  <a:extLst>
                    <a:ext uri="{A12FA001-AC4F-418D-AE19-62706E023703}">
                      <ahyp:hlinkClr xmlns:ahyp="http://schemas.microsoft.com/office/drawing/2018/hyperlinkcolor" val="tx"/>
                    </a:ext>
                  </a:extLst>
                </a:hlinkClick>
              </a:rPr>
              <a:t>https://www.youtube.com/watch?v=-EjfGgvsldM</a:t>
            </a:r>
            <a:r>
              <a:rPr lang="en-GB" dirty="0">
                <a:solidFill>
                  <a:srgbClr val="000000"/>
                </a:solidFill>
                <a:latin typeface="Avenir Roman" panose="02000503020000020003" pitchFamily="2" charset="0"/>
                <a:ea typeface="Avenir"/>
                <a:cs typeface="Avenir"/>
                <a:sym typeface="Avenir"/>
              </a:rPr>
              <a:t> – How ballet class has changed over the years </a:t>
            </a:r>
          </a:p>
          <a:p>
            <a:pPr marL="114300" indent="0">
              <a:buNone/>
            </a:pPr>
            <a:r>
              <a:rPr lang="en-GB" dirty="0">
                <a:solidFill>
                  <a:srgbClr val="000000"/>
                </a:solidFill>
                <a:latin typeface="Avenir Roman" panose="02000503020000020003" pitchFamily="2" charset="0"/>
                <a:ea typeface="Avenir"/>
                <a:cs typeface="Avenir"/>
                <a:sym typeface="Avenir"/>
              </a:rPr>
              <a:t> </a:t>
            </a:r>
          </a:p>
          <a:p>
            <a:pPr marL="114300" indent="0">
              <a:buNone/>
            </a:pPr>
            <a:r>
              <a:rPr lang="en-GB" dirty="0">
                <a:solidFill>
                  <a:srgbClr val="000000"/>
                </a:solidFill>
                <a:latin typeface="Avenir Roman" panose="02000503020000020003" pitchFamily="2" charset="0"/>
                <a:ea typeface="Avenir"/>
                <a:cs typeface="Avenir"/>
                <a:sym typeface="Avenir"/>
                <a:hlinkClick r:id="rId3">
                  <a:extLst>
                    <a:ext uri="{A12FA001-AC4F-418D-AE19-62706E023703}">
                      <ahyp:hlinkClr xmlns:ahyp="http://schemas.microsoft.com/office/drawing/2018/hyperlinkcolor" val="tx"/>
                    </a:ext>
                  </a:extLst>
                </a:hlinkClick>
              </a:rPr>
              <a:t>https://www.youtube.com/watch?v=510WnZQUgac</a:t>
            </a:r>
            <a:r>
              <a:rPr lang="en-GB" dirty="0">
                <a:solidFill>
                  <a:srgbClr val="000000"/>
                </a:solidFill>
                <a:latin typeface="Avenir Roman" panose="02000503020000020003" pitchFamily="2" charset="0"/>
                <a:ea typeface="Avenir"/>
                <a:cs typeface="Avenir"/>
                <a:sym typeface="Avenir"/>
              </a:rPr>
              <a:t> - Evolution of point work</a:t>
            </a:r>
          </a:p>
          <a:p>
            <a:endParaRPr lang="en-US" dirty="0">
              <a:solidFill>
                <a:srgbClr val="000000"/>
              </a:solidFill>
              <a:latin typeface="Avenir Roman" panose="02000503020000020003" pitchFamily="2" charset="0"/>
            </a:endParaRPr>
          </a:p>
          <a:p>
            <a:endParaRPr lang="en-US" dirty="0">
              <a:solidFill>
                <a:srgbClr val="000000"/>
              </a:solidFill>
            </a:endParaRPr>
          </a:p>
          <a:p>
            <a:pPr marL="114300" indent="0">
              <a:buNone/>
            </a:pPr>
            <a:endParaRPr lang="en-US" dirty="0">
              <a:solidFill>
                <a:srgbClr val="000000"/>
              </a:solidFill>
            </a:endParaRPr>
          </a:p>
          <a:p>
            <a:endParaRPr lang="en-US" dirty="0"/>
          </a:p>
        </p:txBody>
      </p:sp>
    </p:spTree>
    <p:extLst>
      <p:ext uri="{BB962C8B-B14F-4D97-AF65-F5344CB8AC3E}">
        <p14:creationId xmlns:p14="http://schemas.microsoft.com/office/powerpoint/2010/main" val="18596731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A0169-8720-694B-B791-E5DC3C5F09E5}"/>
              </a:ext>
            </a:extLst>
          </p:cNvPr>
          <p:cNvSpPr>
            <a:spLocks noGrp="1"/>
          </p:cNvSpPr>
          <p:nvPr>
            <p:ph type="title"/>
          </p:nvPr>
        </p:nvSpPr>
        <p:spPr>
          <a:xfrm>
            <a:off x="311700" y="202978"/>
            <a:ext cx="8520600" cy="707400"/>
          </a:xfrm>
        </p:spPr>
        <p:txBody>
          <a:bodyPr/>
          <a:lstStyle/>
          <a:p>
            <a:pPr algn="ctr"/>
            <a:r>
              <a:rPr lang="en-US" dirty="0">
                <a:latin typeface="Avenir Roman" panose="02000503020000020003" pitchFamily="2" charset="0"/>
              </a:rPr>
              <a:t>Russian ballet in the 20</a:t>
            </a:r>
            <a:r>
              <a:rPr lang="en-US" baseline="30000" dirty="0">
                <a:latin typeface="Avenir Roman" panose="02000503020000020003" pitchFamily="2" charset="0"/>
              </a:rPr>
              <a:t>th</a:t>
            </a:r>
            <a:r>
              <a:rPr lang="en-US" dirty="0">
                <a:latin typeface="Avenir Roman" panose="02000503020000020003" pitchFamily="2" charset="0"/>
              </a:rPr>
              <a:t> Century</a:t>
            </a:r>
          </a:p>
        </p:txBody>
      </p:sp>
      <p:sp>
        <p:nvSpPr>
          <p:cNvPr id="3" name="Text Placeholder 2">
            <a:extLst>
              <a:ext uri="{FF2B5EF4-FFF2-40B4-BE49-F238E27FC236}">
                <a16:creationId xmlns:a16="http://schemas.microsoft.com/office/drawing/2014/main" id="{39116317-387C-CB41-9157-FFC421AEA909}"/>
              </a:ext>
            </a:extLst>
          </p:cNvPr>
          <p:cNvSpPr>
            <a:spLocks noGrp="1"/>
          </p:cNvSpPr>
          <p:nvPr>
            <p:ph type="body" idx="1"/>
          </p:nvPr>
        </p:nvSpPr>
        <p:spPr>
          <a:xfrm>
            <a:off x="311700" y="749013"/>
            <a:ext cx="8520600" cy="4298116"/>
          </a:xfrm>
        </p:spPr>
        <p:txBody>
          <a:bodyPr/>
          <a:lstStyle/>
          <a:p>
            <a:pPr marL="114300" indent="0" fontAlgn="base">
              <a:buNone/>
            </a:pPr>
            <a:r>
              <a:rPr lang="en-GB" sz="1200" dirty="0">
                <a:solidFill>
                  <a:srgbClr val="000000"/>
                </a:solidFill>
                <a:latin typeface="Avenir Roman" panose="02000503020000020003" pitchFamily="2" charset="0"/>
              </a:rPr>
              <a:t>When revolution broke out in 1917, Russia’s dancers feared for the future of their Tsarist art.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Yet, far from purging ballet, Soviet cultural policy embraced it, throwing open the theatres so that people might be improved through exposure to the nation’s balletic achievements.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In St Petersburg, 19th-century classics provided the backbone of the Kirov (</a:t>
            </a:r>
            <a:r>
              <a:rPr lang="en-GB" sz="1200" dirty="0" err="1">
                <a:solidFill>
                  <a:srgbClr val="000000"/>
                </a:solidFill>
                <a:latin typeface="Avenir Roman" panose="02000503020000020003" pitchFamily="2" charset="0"/>
              </a:rPr>
              <a:t>Mariinsky</a:t>
            </a:r>
            <a:r>
              <a:rPr lang="en-GB" sz="1200" dirty="0">
                <a:solidFill>
                  <a:srgbClr val="000000"/>
                </a:solidFill>
                <a:latin typeface="Avenir Roman" panose="02000503020000020003" pitchFamily="2" charset="0"/>
              </a:rPr>
              <a:t>) Ballet’s repertoire.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In Moscow at the Bolshoi Ballet the rise of drama-ballets produced dancers of extraordinary stage presence, including Galina Ulanova, Vladimir </a:t>
            </a:r>
            <a:r>
              <a:rPr lang="en-GB" sz="1200" dirty="0" err="1">
                <a:solidFill>
                  <a:srgbClr val="000000"/>
                </a:solidFill>
                <a:latin typeface="Avenir Roman" panose="02000503020000020003" pitchFamily="2" charset="0"/>
              </a:rPr>
              <a:t>Vasiliev</a:t>
            </a:r>
            <a:r>
              <a:rPr lang="en-GB" sz="1200" dirty="0">
                <a:solidFill>
                  <a:srgbClr val="000000"/>
                </a:solidFill>
                <a:latin typeface="Avenir Roman" panose="02000503020000020003" pitchFamily="2" charset="0"/>
              </a:rPr>
              <a:t> and Maya Plisetskaya.</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During the Cold War, tours by the Soviet companies became a key focus for improving Russia’s diplomatic relations with the West – despite the defections of dancers including Rudolf Nureyev and Natalia Makarova.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In the 1950s, Russian authorities also sent ballet teachers from the Kirov and Bolshoi to the People’s Republic of China.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Although classical ballet was denounced during the Cultural Revolution, it survived under the auspices of Madame Mao.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Today, Chinese-trained dancers perform with companies around the globe.</a:t>
            </a:r>
          </a:p>
        </p:txBody>
      </p:sp>
    </p:spTree>
    <p:extLst>
      <p:ext uri="{BB962C8B-B14F-4D97-AF65-F5344CB8AC3E}">
        <p14:creationId xmlns:p14="http://schemas.microsoft.com/office/powerpoint/2010/main" val="20642163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9" name="Google Shape;109;p20"/>
          <p:cNvSpPr txBox="1">
            <a:spLocks noGrp="1"/>
          </p:cNvSpPr>
          <p:nvPr>
            <p:ph type="body" idx="1"/>
          </p:nvPr>
        </p:nvSpPr>
        <p:spPr>
          <a:xfrm>
            <a:off x="311700" y="925666"/>
            <a:ext cx="8520600" cy="3556688"/>
          </a:xfrm>
          <a:prstGeom prst="rect">
            <a:avLst/>
          </a:prstGeom>
        </p:spPr>
        <p:txBody>
          <a:bodyPr spcFirstLastPara="1" wrap="square" lIns="91425" tIns="91425" rIns="91425" bIns="91425" anchor="t" anchorCtr="0">
            <a:noAutofit/>
          </a:bodyPr>
          <a:lstStyle/>
          <a:p>
            <a:pPr marL="0" lvl="0" indent="0">
              <a:spcAft>
                <a:spcPts val="1600"/>
              </a:spcAft>
              <a:buNone/>
            </a:pPr>
            <a:r>
              <a:rPr lang="en-GB" sz="1200" dirty="0">
                <a:solidFill>
                  <a:srgbClr val="000000"/>
                </a:solidFill>
                <a:latin typeface="Avenir Roman" panose="02000503020000020003" pitchFamily="2" charset="0"/>
              </a:rPr>
              <a:t>In the early part of the 20th century, Russian choreographers Sergei Diaghilev and Michel Fokine began to experiment with movement and costume, moving beyond the confines of classical ballet form and story. </a:t>
            </a:r>
          </a:p>
          <a:p>
            <a:pPr marL="0" lvl="0" indent="0">
              <a:spcAft>
                <a:spcPts val="1600"/>
              </a:spcAft>
              <a:buNone/>
            </a:pPr>
            <a:r>
              <a:rPr lang="en-GB" sz="1200" dirty="0">
                <a:solidFill>
                  <a:srgbClr val="000000"/>
                </a:solidFill>
                <a:latin typeface="Avenir Roman" panose="02000503020000020003" pitchFamily="2" charset="0"/>
              </a:rPr>
              <a:t>Diaghilev collaborated with composer Igor Stravinsky on the ballet </a:t>
            </a:r>
            <a:r>
              <a:rPr lang="en-GB" sz="1200" i="1" dirty="0">
                <a:solidFill>
                  <a:srgbClr val="000000"/>
                </a:solidFill>
                <a:latin typeface="Avenir Roman" panose="02000503020000020003" pitchFamily="2" charset="0"/>
              </a:rPr>
              <a:t>The Rite of Spring</a:t>
            </a:r>
            <a:r>
              <a:rPr lang="en-GB" sz="1200" dirty="0">
                <a:solidFill>
                  <a:srgbClr val="000000"/>
                </a:solidFill>
                <a:latin typeface="Avenir Roman" panose="02000503020000020003" pitchFamily="2" charset="0"/>
              </a:rPr>
              <a:t>, a work so different — with its dissonant music, its story of human sacrifice and its unfamiliar movements caused the audience to riot</a:t>
            </a:r>
          </a:p>
          <a:p>
            <a:pPr marL="0" lvl="0" indent="0">
              <a:spcAft>
                <a:spcPts val="1600"/>
              </a:spcAft>
              <a:buNone/>
            </a:pPr>
            <a:r>
              <a:rPr lang="en-GB" sz="1200" dirty="0">
                <a:solidFill>
                  <a:srgbClr val="000000"/>
                </a:solidFill>
                <a:latin typeface="Avenir Roman" panose="02000503020000020003" pitchFamily="2" charset="0"/>
              </a:rPr>
              <a:t>Choreographer and New York City Ballet founder George Balanchine, a Russian who emigrated to America, would change ballet even further. </a:t>
            </a:r>
          </a:p>
          <a:p>
            <a:pPr marL="0" lvl="0" indent="0">
              <a:spcAft>
                <a:spcPts val="1600"/>
              </a:spcAft>
              <a:buNone/>
            </a:pPr>
            <a:r>
              <a:rPr lang="en-GB" sz="1200" dirty="0">
                <a:solidFill>
                  <a:srgbClr val="000000"/>
                </a:solidFill>
                <a:latin typeface="Avenir Roman" panose="02000503020000020003" pitchFamily="2" charset="0"/>
              </a:rPr>
              <a:t>He introduced what is now known as neo-classical ballet, an expansion on the classical form. </a:t>
            </a:r>
          </a:p>
          <a:p>
            <a:pPr marL="0" lvl="0" indent="0">
              <a:spcAft>
                <a:spcPts val="1600"/>
              </a:spcAft>
              <a:buNone/>
            </a:pPr>
            <a:r>
              <a:rPr lang="en-GB" sz="1200" dirty="0">
                <a:solidFill>
                  <a:srgbClr val="000000"/>
                </a:solidFill>
                <a:latin typeface="Avenir Roman" panose="02000503020000020003" pitchFamily="2" charset="0"/>
              </a:rPr>
              <a:t>He also is considered by many to be the greatest innovator of the contemporary “plotless” ballet – movement expresses the music and to illuminate human emotion and endeavour</a:t>
            </a:r>
          </a:p>
        </p:txBody>
      </p:sp>
      <p:sp>
        <p:nvSpPr>
          <p:cNvPr id="3" name="Title 2">
            <a:extLst>
              <a:ext uri="{FF2B5EF4-FFF2-40B4-BE49-F238E27FC236}">
                <a16:creationId xmlns:a16="http://schemas.microsoft.com/office/drawing/2014/main" id="{4CC880DA-D7B5-F449-B0E0-072AC30BD58A}"/>
              </a:ext>
            </a:extLst>
          </p:cNvPr>
          <p:cNvSpPr>
            <a:spLocks noGrp="1"/>
          </p:cNvSpPr>
          <p:nvPr>
            <p:ph type="title"/>
          </p:nvPr>
        </p:nvSpPr>
        <p:spPr>
          <a:xfrm>
            <a:off x="311700" y="320487"/>
            <a:ext cx="8520600" cy="707400"/>
          </a:xfrm>
        </p:spPr>
        <p:txBody>
          <a:bodyPr/>
          <a:lstStyle/>
          <a:p>
            <a:pPr algn="ctr"/>
            <a:r>
              <a:rPr lang="en-US" sz="2800" dirty="0">
                <a:latin typeface="Avenir Roman" panose="02000503020000020003" pitchFamily="2" charset="0"/>
              </a:rPr>
              <a:t>Early 20</a:t>
            </a:r>
            <a:r>
              <a:rPr lang="en-US" sz="2800" baseline="30000" dirty="0">
                <a:latin typeface="Avenir Roman" panose="02000503020000020003" pitchFamily="2" charset="0"/>
              </a:rPr>
              <a:t>th</a:t>
            </a:r>
            <a:r>
              <a:rPr lang="en-US" sz="2800" dirty="0">
                <a:latin typeface="Avenir Roman" panose="02000503020000020003" pitchFamily="2" charset="0"/>
              </a:rPr>
              <a:t> Century ballet – birth of neo-classical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3F2C7-21BD-FD43-904B-14D67849B949}"/>
              </a:ext>
            </a:extLst>
          </p:cNvPr>
          <p:cNvSpPr>
            <a:spLocks noGrp="1"/>
          </p:cNvSpPr>
          <p:nvPr>
            <p:ph type="title"/>
          </p:nvPr>
        </p:nvSpPr>
        <p:spPr>
          <a:xfrm>
            <a:off x="311700" y="140225"/>
            <a:ext cx="8520600" cy="707400"/>
          </a:xfrm>
        </p:spPr>
        <p:txBody>
          <a:bodyPr/>
          <a:lstStyle/>
          <a:p>
            <a:pPr algn="ctr"/>
            <a:r>
              <a:rPr lang="en-US" dirty="0">
                <a:latin typeface="Avenir Roman" panose="02000503020000020003" pitchFamily="2" charset="0"/>
              </a:rPr>
              <a:t>Ballet </a:t>
            </a:r>
            <a:r>
              <a:rPr lang="en-US" dirty="0" err="1">
                <a:latin typeface="Avenir Roman" panose="02000503020000020003" pitchFamily="2" charset="0"/>
              </a:rPr>
              <a:t>Russes</a:t>
            </a:r>
            <a:br>
              <a:rPr lang="en-GB" cap="all" dirty="0">
                <a:latin typeface="Avenir Roman" panose="02000503020000020003" pitchFamily="2" charset="0"/>
              </a:rPr>
            </a:b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CF39320-A13C-824C-B036-05455380496A}"/>
              </a:ext>
            </a:extLst>
          </p:cNvPr>
          <p:cNvSpPr>
            <a:spLocks noGrp="1"/>
          </p:cNvSpPr>
          <p:nvPr>
            <p:ph type="body" idx="1"/>
          </p:nvPr>
        </p:nvSpPr>
        <p:spPr>
          <a:xfrm>
            <a:off x="311700" y="728442"/>
            <a:ext cx="8520600" cy="4415058"/>
          </a:xfrm>
        </p:spPr>
        <p:txBody>
          <a:bodyPr/>
          <a:lstStyle/>
          <a:p>
            <a:pPr marL="114300" indent="0" fontAlgn="base">
              <a:buNone/>
            </a:pPr>
            <a:r>
              <a:rPr lang="en-GB" sz="1200" dirty="0">
                <a:solidFill>
                  <a:srgbClr val="000000"/>
                </a:solidFill>
                <a:latin typeface="Avenir Roman" panose="02000503020000020003" pitchFamily="2" charset="0"/>
              </a:rPr>
              <a:t>In the spring of 1909, Russian impresario Serge Diaghilev assembled an exceptional group of dancers,</a:t>
            </a:r>
          </a:p>
          <a:p>
            <a:pPr marL="114300" indent="0" fontAlgn="base">
              <a:buNone/>
            </a:pPr>
            <a:r>
              <a:rPr lang="en-GB" sz="1200" dirty="0">
                <a:solidFill>
                  <a:srgbClr val="000000"/>
                </a:solidFill>
                <a:latin typeface="Avenir Roman" panose="02000503020000020003" pitchFamily="2" charset="0"/>
              </a:rPr>
              <a:t>artists and musicians to present a short season of ballets in Paris.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They dazzled theatre-goers, seduced the French press and thrust ballet into fashion’s limelight.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For the next 20 years the nomadic Ballets </a:t>
            </a:r>
            <a:r>
              <a:rPr lang="en-GB" sz="1200" dirty="0" err="1">
                <a:solidFill>
                  <a:srgbClr val="000000"/>
                </a:solidFill>
                <a:latin typeface="Avenir Roman" panose="02000503020000020003" pitchFamily="2" charset="0"/>
              </a:rPr>
              <a:t>Russes</a:t>
            </a:r>
            <a:r>
              <a:rPr lang="en-GB" sz="1200" dirty="0">
                <a:solidFill>
                  <a:srgbClr val="000000"/>
                </a:solidFill>
                <a:latin typeface="Avenir Roman" panose="02000503020000020003" pitchFamily="2" charset="0"/>
              </a:rPr>
              <a:t> was synonymous with glamour, sophistication and the kaleidoscopic brilliance of the </a:t>
            </a:r>
            <a:r>
              <a:rPr lang="en-GB" sz="1200" dirty="0" err="1">
                <a:solidFill>
                  <a:srgbClr val="000000"/>
                </a:solidFill>
                <a:latin typeface="Avenir Roman" panose="02000503020000020003" pitchFamily="2" charset="0"/>
              </a:rPr>
              <a:t>avant</a:t>
            </a:r>
            <a:r>
              <a:rPr lang="en-GB" sz="1200" dirty="0">
                <a:solidFill>
                  <a:srgbClr val="000000"/>
                </a:solidFill>
                <a:latin typeface="Avenir Roman" panose="02000503020000020003" pitchFamily="2" charset="0"/>
              </a:rPr>
              <a:t> </a:t>
            </a:r>
            <a:r>
              <a:rPr lang="en-GB" sz="1200" dirty="0" err="1">
                <a:solidFill>
                  <a:srgbClr val="000000"/>
                </a:solidFill>
                <a:latin typeface="Avenir Roman" panose="02000503020000020003" pitchFamily="2" charset="0"/>
              </a:rPr>
              <a:t>garde</a:t>
            </a:r>
            <a:r>
              <a:rPr lang="en-GB" sz="1200" dirty="0">
                <a:solidFill>
                  <a:srgbClr val="000000"/>
                </a:solidFill>
                <a:latin typeface="Avenir Roman" panose="02000503020000020003" pitchFamily="2" charset="0"/>
              </a:rPr>
              <a:t>.</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Under Diaghilev’s leadership, the company hosted trailblazing collaborations between composers like Stravinsky and Ravel, artists like Bakst, Picasso and Matisse, fashion designers like Coco Chanel, and dancers from the Imperial Ballet, including </a:t>
            </a:r>
            <a:r>
              <a:rPr lang="en-GB" sz="1200" dirty="0" err="1">
                <a:solidFill>
                  <a:srgbClr val="000000"/>
                </a:solidFill>
                <a:latin typeface="Avenir Roman" panose="02000503020000020003" pitchFamily="2" charset="0"/>
              </a:rPr>
              <a:t>Vaslav</a:t>
            </a:r>
            <a:r>
              <a:rPr lang="en-GB" sz="1200" dirty="0">
                <a:solidFill>
                  <a:srgbClr val="000000"/>
                </a:solidFill>
                <a:latin typeface="Avenir Roman" panose="02000503020000020003" pitchFamily="2" charset="0"/>
              </a:rPr>
              <a:t> Nijinsky, Tamara Karsavina and Michel Fokine.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The resulting ballets – </a:t>
            </a:r>
            <a:r>
              <a:rPr lang="en-GB" sz="1200" i="1" dirty="0">
                <a:solidFill>
                  <a:srgbClr val="000000"/>
                </a:solidFill>
                <a:latin typeface="Avenir Roman" panose="02000503020000020003" pitchFamily="2" charset="0"/>
              </a:rPr>
              <a:t>Firebird</a:t>
            </a:r>
            <a:r>
              <a:rPr lang="en-GB" sz="1200" dirty="0">
                <a:solidFill>
                  <a:srgbClr val="000000"/>
                </a:solidFill>
                <a:latin typeface="Avenir Roman" panose="02000503020000020003" pitchFamily="2" charset="0"/>
              </a:rPr>
              <a:t> (1910), </a:t>
            </a:r>
            <a:r>
              <a:rPr lang="en-GB" sz="1200" i="1" dirty="0" err="1">
                <a:solidFill>
                  <a:srgbClr val="000000"/>
                </a:solidFill>
                <a:latin typeface="Avenir Roman" panose="02000503020000020003" pitchFamily="2" charset="0"/>
              </a:rPr>
              <a:t>Petrouchka</a:t>
            </a:r>
            <a:r>
              <a:rPr lang="en-GB" sz="1200" dirty="0">
                <a:solidFill>
                  <a:srgbClr val="000000"/>
                </a:solidFill>
                <a:latin typeface="Avenir Roman" panose="02000503020000020003" pitchFamily="2" charset="0"/>
              </a:rPr>
              <a:t> (1911), </a:t>
            </a:r>
            <a:r>
              <a:rPr lang="en-GB" sz="1200" i="1" dirty="0" err="1">
                <a:solidFill>
                  <a:srgbClr val="000000"/>
                </a:solidFill>
                <a:latin typeface="Avenir Roman" panose="02000503020000020003" pitchFamily="2" charset="0"/>
              </a:rPr>
              <a:t>Schéhérazade</a:t>
            </a:r>
            <a:r>
              <a:rPr lang="en-GB" sz="1200" i="1" dirty="0">
                <a:solidFill>
                  <a:srgbClr val="000000"/>
                </a:solidFill>
                <a:latin typeface="Avenir Roman" panose="02000503020000020003" pitchFamily="2" charset="0"/>
              </a:rPr>
              <a:t> </a:t>
            </a:r>
            <a:r>
              <a:rPr lang="en-GB" sz="1200" dirty="0">
                <a:solidFill>
                  <a:srgbClr val="000000"/>
                </a:solidFill>
                <a:latin typeface="Avenir Roman" panose="02000503020000020003" pitchFamily="2" charset="0"/>
              </a:rPr>
              <a:t>(1910) and </a:t>
            </a:r>
            <a:r>
              <a:rPr lang="en-GB" sz="1200" i="1" dirty="0">
                <a:solidFill>
                  <a:srgbClr val="000000"/>
                </a:solidFill>
                <a:latin typeface="Avenir Roman" panose="02000503020000020003" pitchFamily="2" charset="0"/>
              </a:rPr>
              <a:t>Les </a:t>
            </a:r>
            <a:r>
              <a:rPr lang="en-GB" sz="1200" i="1" dirty="0" err="1">
                <a:solidFill>
                  <a:srgbClr val="000000"/>
                </a:solidFill>
                <a:latin typeface="Avenir Roman" panose="02000503020000020003" pitchFamily="2" charset="0"/>
              </a:rPr>
              <a:t>Noces</a:t>
            </a:r>
            <a:r>
              <a:rPr lang="en-GB" sz="1200" i="1" dirty="0">
                <a:solidFill>
                  <a:srgbClr val="000000"/>
                </a:solidFill>
                <a:latin typeface="Avenir Roman" panose="02000503020000020003" pitchFamily="2" charset="0"/>
              </a:rPr>
              <a:t> </a:t>
            </a:r>
            <a:r>
              <a:rPr lang="en-GB" sz="1200" dirty="0">
                <a:solidFill>
                  <a:srgbClr val="000000"/>
                </a:solidFill>
                <a:latin typeface="Avenir Roman" panose="02000503020000020003" pitchFamily="2" charset="0"/>
              </a:rPr>
              <a:t>(1923) </a:t>
            </a:r>
          </a:p>
          <a:p>
            <a:pPr marL="114300" indent="0" fontAlgn="base">
              <a:buNone/>
            </a:pPr>
            <a:r>
              <a:rPr lang="en-GB" sz="1200" dirty="0">
                <a:solidFill>
                  <a:srgbClr val="000000"/>
                </a:solidFill>
                <a:latin typeface="Avenir Roman" panose="02000503020000020003" pitchFamily="2" charset="0"/>
              </a:rPr>
              <a:t>among them – set new standards for musical and choreographic complexity.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Despite its name, the Ballets </a:t>
            </a:r>
            <a:r>
              <a:rPr lang="en-GB" sz="1200" dirty="0" err="1">
                <a:solidFill>
                  <a:srgbClr val="000000"/>
                </a:solidFill>
                <a:latin typeface="Avenir Roman" panose="02000503020000020003" pitchFamily="2" charset="0"/>
              </a:rPr>
              <a:t>Russes</a:t>
            </a:r>
            <a:r>
              <a:rPr lang="en-GB" sz="1200" dirty="0">
                <a:solidFill>
                  <a:srgbClr val="000000"/>
                </a:solidFill>
                <a:latin typeface="Avenir Roman" panose="02000503020000020003" pitchFamily="2" charset="0"/>
              </a:rPr>
              <a:t> never performed in Russia, but provided a dynamic haven </a:t>
            </a:r>
          </a:p>
          <a:p>
            <a:pPr marL="114300" indent="0" fontAlgn="base">
              <a:buNone/>
            </a:pPr>
            <a:r>
              <a:rPr lang="en-GB" sz="1200" dirty="0">
                <a:solidFill>
                  <a:srgbClr val="000000"/>
                </a:solidFill>
                <a:latin typeface="Avenir Roman" panose="02000503020000020003" pitchFamily="2" charset="0"/>
              </a:rPr>
              <a:t>for artists separated from their homeland by conflict, many of whom founded their own </a:t>
            </a:r>
          </a:p>
          <a:p>
            <a:pPr marL="114300" indent="0" fontAlgn="base">
              <a:buNone/>
            </a:pPr>
            <a:r>
              <a:rPr lang="en-GB" sz="1200" dirty="0">
                <a:solidFill>
                  <a:srgbClr val="000000"/>
                </a:solidFill>
                <a:latin typeface="Avenir Roman" panose="02000503020000020003" pitchFamily="2" charset="0"/>
              </a:rPr>
              <a:t>schools and companies.</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More next session</a:t>
            </a:r>
          </a:p>
        </p:txBody>
      </p:sp>
    </p:spTree>
    <p:extLst>
      <p:ext uri="{BB962C8B-B14F-4D97-AF65-F5344CB8AC3E}">
        <p14:creationId xmlns:p14="http://schemas.microsoft.com/office/powerpoint/2010/main" val="1881804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119A8-D5FA-C84F-A471-6A1264BF403C}"/>
              </a:ext>
            </a:extLst>
          </p:cNvPr>
          <p:cNvSpPr>
            <a:spLocks noGrp="1"/>
          </p:cNvSpPr>
          <p:nvPr>
            <p:ph type="title"/>
          </p:nvPr>
        </p:nvSpPr>
        <p:spPr>
          <a:xfrm>
            <a:off x="311700" y="141163"/>
            <a:ext cx="8520600" cy="707400"/>
          </a:xfrm>
        </p:spPr>
        <p:txBody>
          <a:bodyPr/>
          <a:lstStyle/>
          <a:p>
            <a:pPr algn="ctr"/>
            <a:r>
              <a:rPr lang="en-US" dirty="0">
                <a:latin typeface="Avenir Roman" panose="02000503020000020003" pitchFamily="2" charset="0"/>
              </a:rPr>
              <a:t>Ballet </a:t>
            </a:r>
            <a:r>
              <a:rPr lang="en-US" dirty="0" err="1">
                <a:latin typeface="Avenir Roman" panose="02000503020000020003" pitchFamily="2" charset="0"/>
              </a:rPr>
              <a:t>Russes</a:t>
            </a:r>
            <a:endParaRPr lang="en-US" dirty="0">
              <a:latin typeface="Avenir Roman" panose="02000503020000020003" pitchFamily="2" charset="0"/>
            </a:endParaRPr>
          </a:p>
        </p:txBody>
      </p:sp>
      <p:pic>
        <p:nvPicPr>
          <p:cNvPr id="4" name="Picture 3">
            <a:extLst>
              <a:ext uri="{FF2B5EF4-FFF2-40B4-BE49-F238E27FC236}">
                <a16:creationId xmlns:a16="http://schemas.microsoft.com/office/drawing/2014/main" id="{BCAB514C-D5C8-1148-AE70-8E9E36621260}"/>
              </a:ext>
            </a:extLst>
          </p:cNvPr>
          <p:cNvPicPr>
            <a:picLocks noChangeAspect="1"/>
          </p:cNvPicPr>
          <p:nvPr/>
        </p:nvPicPr>
        <p:blipFill>
          <a:blip r:embed="rId2"/>
          <a:stretch>
            <a:fillRect/>
          </a:stretch>
        </p:blipFill>
        <p:spPr>
          <a:xfrm>
            <a:off x="3092793" y="2260974"/>
            <a:ext cx="2958414" cy="1295400"/>
          </a:xfrm>
          <a:prstGeom prst="rect">
            <a:avLst/>
          </a:prstGeom>
        </p:spPr>
      </p:pic>
      <p:pic>
        <p:nvPicPr>
          <p:cNvPr id="5" name="Picture 4">
            <a:extLst>
              <a:ext uri="{FF2B5EF4-FFF2-40B4-BE49-F238E27FC236}">
                <a16:creationId xmlns:a16="http://schemas.microsoft.com/office/drawing/2014/main" id="{C3AF22BF-CC1C-3F48-A837-684ECABA403D}"/>
              </a:ext>
            </a:extLst>
          </p:cNvPr>
          <p:cNvPicPr>
            <a:picLocks noChangeAspect="1"/>
          </p:cNvPicPr>
          <p:nvPr/>
        </p:nvPicPr>
        <p:blipFill>
          <a:blip r:embed="rId3"/>
          <a:stretch>
            <a:fillRect/>
          </a:stretch>
        </p:blipFill>
        <p:spPr>
          <a:xfrm>
            <a:off x="5384245" y="3763543"/>
            <a:ext cx="1778000" cy="1143000"/>
          </a:xfrm>
          <a:prstGeom prst="rect">
            <a:avLst/>
          </a:prstGeom>
        </p:spPr>
      </p:pic>
      <p:pic>
        <p:nvPicPr>
          <p:cNvPr id="6" name="Picture 5">
            <a:extLst>
              <a:ext uri="{FF2B5EF4-FFF2-40B4-BE49-F238E27FC236}">
                <a16:creationId xmlns:a16="http://schemas.microsoft.com/office/drawing/2014/main" id="{CAD35984-AE6C-4447-9901-74F77AEF5FE5}"/>
              </a:ext>
            </a:extLst>
          </p:cNvPr>
          <p:cNvPicPr>
            <a:picLocks noChangeAspect="1"/>
          </p:cNvPicPr>
          <p:nvPr/>
        </p:nvPicPr>
        <p:blipFill>
          <a:blip r:embed="rId4"/>
          <a:stretch>
            <a:fillRect/>
          </a:stretch>
        </p:blipFill>
        <p:spPr>
          <a:xfrm>
            <a:off x="1950757" y="3750843"/>
            <a:ext cx="1739900" cy="1155700"/>
          </a:xfrm>
          <a:prstGeom prst="rect">
            <a:avLst/>
          </a:prstGeom>
        </p:spPr>
      </p:pic>
      <p:pic>
        <p:nvPicPr>
          <p:cNvPr id="7" name="Picture 6">
            <a:extLst>
              <a:ext uri="{FF2B5EF4-FFF2-40B4-BE49-F238E27FC236}">
                <a16:creationId xmlns:a16="http://schemas.microsoft.com/office/drawing/2014/main" id="{A2627A81-8B0A-464A-81BC-66F4D26D79B2}"/>
              </a:ext>
            </a:extLst>
          </p:cNvPr>
          <p:cNvPicPr>
            <a:picLocks noChangeAspect="1"/>
          </p:cNvPicPr>
          <p:nvPr/>
        </p:nvPicPr>
        <p:blipFill>
          <a:blip r:embed="rId5"/>
          <a:stretch>
            <a:fillRect/>
          </a:stretch>
        </p:blipFill>
        <p:spPr>
          <a:xfrm>
            <a:off x="7717315" y="2892456"/>
            <a:ext cx="1104900" cy="1498600"/>
          </a:xfrm>
          <a:prstGeom prst="rect">
            <a:avLst/>
          </a:prstGeom>
        </p:spPr>
      </p:pic>
      <p:pic>
        <p:nvPicPr>
          <p:cNvPr id="8" name="Picture 7">
            <a:extLst>
              <a:ext uri="{FF2B5EF4-FFF2-40B4-BE49-F238E27FC236}">
                <a16:creationId xmlns:a16="http://schemas.microsoft.com/office/drawing/2014/main" id="{86E6133C-6BA6-B145-907F-2CEC74A579C1}"/>
              </a:ext>
            </a:extLst>
          </p:cNvPr>
          <p:cNvPicPr>
            <a:picLocks noChangeAspect="1"/>
          </p:cNvPicPr>
          <p:nvPr/>
        </p:nvPicPr>
        <p:blipFill>
          <a:blip r:embed="rId6"/>
          <a:stretch>
            <a:fillRect/>
          </a:stretch>
        </p:blipFill>
        <p:spPr>
          <a:xfrm>
            <a:off x="4941534" y="795757"/>
            <a:ext cx="1803400" cy="1117600"/>
          </a:xfrm>
          <a:prstGeom prst="rect">
            <a:avLst/>
          </a:prstGeom>
        </p:spPr>
      </p:pic>
      <p:pic>
        <p:nvPicPr>
          <p:cNvPr id="9" name="Picture 8">
            <a:extLst>
              <a:ext uri="{FF2B5EF4-FFF2-40B4-BE49-F238E27FC236}">
                <a16:creationId xmlns:a16="http://schemas.microsoft.com/office/drawing/2014/main" id="{2DC2E840-40E2-DE45-A2DB-600DDCE91BA6}"/>
              </a:ext>
            </a:extLst>
          </p:cNvPr>
          <p:cNvPicPr>
            <a:picLocks noChangeAspect="1"/>
          </p:cNvPicPr>
          <p:nvPr/>
        </p:nvPicPr>
        <p:blipFill>
          <a:blip r:embed="rId7"/>
          <a:stretch>
            <a:fillRect/>
          </a:stretch>
        </p:blipFill>
        <p:spPr>
          <a:xfrm>
            <a:off x="7615715" y="698500"/>
            <a:ext cx="1206500" cy="1676400"/>
          </a:xfrm>
          <a:prstGeom prst="rect">
            <a:avLst/>
          </a:prstGeom>
        </p:spPr>
      </p:pic>
      <p:pic>
        <p:nvPicPr>
          <p:cNvPr id="10" name="Picture 9">
            <a:extLst>
              <a:ext uri="{FF2B5EF4-FFF2-40B4-BE49-F238E27FC236}">
                <a16:creationId xmlns:a16="http://schemas.microsoft.com/office/drawing/2014/main" id="{E99BD557-332B-644D-A06F-C575851580CC}"/>
              </a:ext>
            </a:extLst>
          </p:cNvPr>
          <p:cNvPicPr>
            <a:picLocks noChangeAspect="1"/>
          </p:cNvPicPr>
          <p:nvPr/>
        </p:nvPicPr>
        <p:blipFill>
          <a:blip r:embed="rId8"/>
          <a:stretch>
            <a:fillRect/>
          </a:stretch>
        </p:blipFill>
        <p:spPr>
          <a:xfrm>
            <a:off x="311700" y="2203450"/>
            <a:ext cx="1092200" cy="1854200"/>
          </a:xfrm>
          <a:prstGeom prst="rect">
            <a:avLst/>
          </a:prstGeom>
        </p:spPr>
      </p:pic>
      <p:pic>
        <p:nvPicPr>
          <p:cNvPr id="11" name="Picture 10">
            <a:extLst>
              <a:ext uri="{FF2B5EF4-FFF2-40B4-BE49-F238E27FC236}">
                <a16:creationId xmlns:a16="http://schemas.microsoft.com/office/drawing/2014/main" id="{FD29D53A-257B-FF43-9855-7743EA7297F1}"/>
              </a:ext>
            </a:extLst>
          </p:cNvPr>
          <p:cNvPicPr>
            <a:picLocks noChangeAspect="1"/>
          </p:cNvPicPr>
          <p:nvPr/>
        </p:nvPicPr>
        <p:blipFill>
          <a:blip r:embed="rId9"/>
          <a:stretch>
            <a:fillRect/>
          </a:stretch>
        </p:blipFill>
        <p:spPr>
          <a:xfrm>
            <a:off x="311700" y="698500"/>
            <a:ext cx="1574800" cy="1295400"/>
          </a:xfrm>
          <a:prstGeom prst="rect">
            <a:avLst/>
          </a:prstGeom>
        </p:spPr>
      </p:pic>
      <p:pic>
        <p:nvPicPr>
          <p:cNvPr id="13" name="Picture 12">
            <a:extLst>
              <a:ext uri="{FF2B5EF4-FFF2-40B4-BE49-F238E27FC236}">
                <a16:creationId xmlns:a16="http://schemas.microsoft.com/office/drawing/2014/main" id="{FEC89DEF-5C06-0C4F-9CCB-735CFD835FEC}"/>
              </a:ext>
            </a:extLst>
          </p:cNvPr>
          <p:cNvPicPr>
            <a:picLocks noChangeAspect="1"/>
          </p:cNvPicPr>
          <p:nvPr/>
        </p:nvPicPr>
        <p:blipFill>
          <a:blip r:embed="rId10"/>
          <a:stretch>
            <a:fillRect/>
          </a:stretch>
        </p:blipFill>
        <p:spPr>
          <a:xfrm>
            <a:off x="2343909" y="814807"/>
            <a:ext cx="2063750" cy="1155700"/>
          </a:xfrm>
          <a:prstGeom prst="rect">
            <a:avLst/>
          </a:prstGeom>
        </p:spPr>
      </p:pic>
      <p:pic>
        <p:nvPicPr>
          <p:cNvPr id="14" name="Picture 13">
            <a:extLst>
              <a:ext uri="{FF2B5EF4-FFF2-40B4-BE49-F238E27FC236}">
                <a16:creationId xmlns:a16="http://schemas.microsoft.com/office/drawing/2014/main" id="{A2E2C668-BC11-4B4D-8E1A-F30D15E4B07F}"/>
              </a:ext>
            </a:extLst>
          </p:cNvPr>
          <p:cNvPicPr>
            <a:picLocks noChangeAspect="1"/>
          </p:cNvPicPr>
          <p:nvPr/>
        </p:nvPicPr>
        <p:blipFill>
          <a:blip r:embed="rId11"/>
          <a:stretch>
            <a:fillRect/>
          </a:stretch>
        </p:blipFill>
        <p:spPr>
          <a:xfrm>
            <a:off x="1866438" y="2247592"/>
            <a:ext cx="741032" cy="1314450"/>
          </a:xfrm>
          <a:prstGeom prst="rect">
            <a:avLst/>
          </a:prstGeom>
        </p:spPr>
      </p:pic>
      <p:pic>
        <p:nvPicPr>
          <p:cNvPr id="15" name="Picture 14">
            <a:extLst>
              <a:ext uri="{FF2B5EF4-FFF2-40B4-BE49-F238E27FC236}">
                <a16:creationId xmlns:a16="http://schemas.microsoft.com/office/drawing/2014/main" id="{8693444A-40B4-1A48-ABE8-632CCDA1128D}"/>
              </a:ext>
            </a:extLst>
          </p:cNvPr>
          <p:cNvPicPr>
            <a:picLocks noChangeAspect="1"/>
          </p:cNvPicPr>
          <p:nvPr/>
        </p:nvPicPr>
        <p:blipFill>
          <a:blip r:embed="rId12"/>
          <a:stretch>
            <a:fillRect/>
          </a:stretch>
        </p:blipFill>
        <p:spPr>
          <a:xfrm>
            <a:off x="6426681" y="2285738"/>
            <a:ext cx="978166" cy="1323401"/>
          </a:xfrm>
          <a:prstGeom prst="rect">
            <a:avLst/>
          </a:prstGeom>
        </p:spPr>
      </p:pic>
    </p:spTree>
    <p:extLst>
      <p:ext uri="{BB962C8B-B14F-4D97-AF65-F5344CB8AC3E}">
        <p14:creationId xmlns:p14="http://schemas.microsoft.com/office/powerpoint/2010/main" val="3259584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81055-E839-F84D-910F-E9EF5346E4AF}"/>
              </a:ext>
            </a:extLst>
          </p:cNvPr>
          <p:cNvSpPr>
            <a:spLocks noGrp="1"/>
          </p:cNvSpPr>
          <p:nvPr>
            <p:ph type="title"/>
          </p:nvPr>
        </p:nvSpPr>
        <p:spPr>
          <a:xfrm>
            <a:off x="311700" y="176895"/>
            <a:ext cx="8520600" cy="707400"/>
          </a:xfrm>
        </p:spPr>
        <p:txBody>
          <a:bodyPr/>
          <a:lstStyle/>
          <a:p>
            <a:pPr algn="ctr"/>
            <a:r>
              <a:rPr lang="en-US" dirty="0">
                <a:latin typeface="Avenir Roman" panose="02000503020000020003" pitchFamily="2" charset="0"/>
              </a:rPr>
              <a:t>Balanchine</a:t>
            </a:r>
            <a:br>
              <a:rPr lang="en-GB" cap="all" dirty="0">
                <a:latin typeface="Avenir Roman" panose="02000503020000020003" pitchFamily="2" charset="0"/>
              </a:rPr>
            </a:b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2585C552-B8F4-F24B-A972-9F7E815F0AD4}"/>
              </a:ext>
            </a:extLst>
          </p:cNvPr>
          <p:cNvSpPr>
            <a:spLocks noGrp="1"/>
          </p:cNvSpPr>
          <p:nvPr>
            <p:ph type="body" idx="1"/>
          </p:nvPr>
        </p:nvSpPr>
        <p:spPr>
          <a:xfrm>
            <a:off x="311700" y="884294"/>
            <a:ext cx="8520600" cy="4377987"/>
          </a:xfrm>
        </p:spPr>
        <p:txBody>
          <a:bodyPr/>
          <a:lstStyle/>
          <a:p>
            <a:pPr marL="114300" indent="0" fontAlgn="base">
              <a:buNone/>
            </a:pPr>
            <a:r>
              <a:rPr lang="en-GB" sz="1200" dirty="0">
                <a:solidFill>
                  <a:srgbClr val="000000"/>
                </a:solidFill>
                <a:latin typeface="Avenir Roman" panose="02000503020000020003" pitchFamily="2" charset="0"/>
              </a:rPr>
              <a:t>After Diaghilev’s death, the Ballets </a:t>
            </a:r>
            <a:r>
              <a:rPr lang="en-GB" sz="1200" dirty="0" err="1">
                <a:solidFill>
                  <a:srgbClr val="000000"/>
                </a:solidFill>
                <a:latin typeface="Avenir Roman" panose="02000503020000020003" pitchFamily="2" charset="0"/>
              </a:rPr>
              <a:t>Russes</a:t>
            </a:r>
            <a:r>
              <a:rPr lang="en-GB" sz="1200" dirty="0">
                <a:solidFill>
                  <a:srgbClr val="000000"/>
                </a:solidFill>
                <a:latin typeface="Avenir Roman" panose="02000503020000020003" pitchFamily="2" charset="0"/>
              </a:rPr>
              <a:t>’ dancers dispersed.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Among them was George Balanchine, (real name Georgi </a:t>
            </a:r>
            <a:r>
              <a:rPr lang="en-GB" sz="1200" dirty="0" err="1">
                <a:solidFill>
                  <a:srgbClr val="000000"/>
                </a:solidFill>
                <a:latin typeface="Avenir Roman" panose="02000503020000020003" pitchFamily="2" charset="0"/>
              </a:rPr>
              <a:t>Melitonovitch</a:t>
            </a:r>
            <a:r>
              <a:rPr lang="en-GB" sz="1200" dirty="0">
                <a:solidFill>
                  <a:srgbClr val="000000"/>
                </a:solidFill>
                <a:latin typeface="Avenir Roman" panose="02000503020000020003" pitchFamily="2" charset="0"/>
              </a:rPr>
              <a:t> </a:t>
            </a:r>
            <a:r>
              <a:rPr lang="en-GB" sz="1200" dirty="0" err="1">
                <a:solidFill>
                  <a:srgbClr val="000000"/>
                </a:solidFill>
                <a:latin typeface="Avenir Roman" panose="02000503020000020003" pitchFamily="2" charset="0"/>
              </a:rPr>
              <a:t>Balanchivadze</a:t>
            </a:r>
            <a:r>
              <a:rPr lang="en-GB" sz="1200" dirty="0">
                <a:solidFill>
                  <a:srgbClr val="000000"/>
                </a:solidFill>
                <a:latin typeface="Avenir Roman" panose="02000503020000020003" pitchFamily="2" charset="0"/>
              </a:rPr>
              <a:t>) who arrived in USA in 1933.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He found himself in a country where ballet was the stuff of children teetering about in pointe shoes and curvaceous, prosaic ballerinas. Steeped in the traditions of Russian’s imperial ballet and the dynamism of the </a:t>
            </a:r>
            <a:r>
              <a:rPr lang="en-GB" sz="1200" dirty="0" err="1">
                <a:solidFill>
                  <a:srgbClr val="000000"/>
                </a:solidFill>
                <a:latin typeface="Avenir Roman" panose="02000503020000020003" pitchFamily="2" charset="0"/>
              </a:rPr>
              <a:t>avant</a:t>
            </a:r>
            <a:r>
              <a:rPr lang="en-GB" sz="1200" dirty="0">
                <a:solidFill>
                  <a:srgbClr val="000000"/>
                </a:solidFill>
                <a:latin typeface="Avenir Roman" panose="02000503020000020003" pitchFamily="2" charset="0"/>
              </a:rPr>
              <a:t> </a:t>
            </a:r>
            <a:r>
              <a:rPr lang="en-GB" sz="1200" dirty="0" err="1">
                <a:solidFill>
                  <a:srgbClr val="000000"/>
                </a:solidFill>
                <a:latin typeface="Avenir Roman" panose="02000503020000020003" pitchFamily="2" charset="0"/>
              </a:rPr>
              <a:t>garde</a:t>
            </a:r>
            <a:r>
              <a:rPr lang="en-GB" sz="1200" dirty="0">
                <a:solidFill>
                  <a:srgbClr val="000000"/>
                </a:solidFill>
                <a:latin typeface="Avenir Roman" panose="02000503020000020003" pitchFamily="2" charset="0"/>
              </a:rPr>
              <a:t>, Balanchine became the chief engineer of ballet in modern America.</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A prolific choreographer, Balanchine created ballets referencing many different styles, from the neo-classicism of </a:t>
            </a:r>
            <a:r>
              <a:rPr lang="en-GB" sz="1200" i="1" dirty="0">
                <a:solidFill>
                  <a:srgbClr val="000000"/>
                </a:solidFill>
                <a:latin typeface="Avenir Roman" panose="02000503020000020003" pitchFamily="2" charset="0"/>
              </a:rPr>
              <a:t>Apollo</a:t>
            </a:r>
            <a:r>
              <a:rPr lang="en-GB" sz="1200" dirty="0">
                <a:solidFill>
                  <a:srgbClr val="000000"/>
                </a:solidFill>
                <a:latin typeface="Avenir Roman" panose="02000503020000020003" pitchFamily="2" charset="0"/>
              </a:rPr>
              <a:t> to the jazz-inflected </a:t>
            </a:r>
            <a:r>
              <a:rPr lang="en-GB" sz="1200" i="1" dirty="0">
                <a:solidFill>
                  <a:srgbClr val="000000"/>
                </a:solidFill>
                <a:latin typeface="Avenir Roman" panose="02000503020000020003" pitchFamily="2" charset="0"/>
              </a:rPr>
              <a:t>Rubies</a:t>
            </a:r>
            <a:r>
              <a:rPr lang="en-GB" sz="1200" dirty="0">
                <a:solidFill>
                  <a:srgbClr val="000000"/>
                </a:solidFill>
                <a:latin typeface="Avenir Roman" panose="02000503020000020003" pitchFamily="2" charset="0"/>
              </a:rPr>
              <a:t>, from the hoedowns of </a:t>
            </a:r>
            <a:r>
              <a:rPr lang="en-GB" sz="1200" i="1" dirty="0">
                <a:solidFill>
                  <a:srgbClr val="000000"/>
                </a:solidFill>
                <a:latin typeface="Avenir Roman" panose="02000503020000020003" pitchFamily="2" charset="0"/>
              </a:rPr>
              <a:t>Western Symphony</a:t>
            </a:r>
            <a:r>
              <a:rPr lang="en-GB" sz="1200" dirty="0">
                <a:solidFill>
                  <a:srgbClr val="000000"/>
                </a:solidFill>
                <a:latin typeface="Avenir Roman" panose="02000503020000020003" pitchFamily="2" charset="0"/>
              </a:rPr>
              <a:t> to his own immensely successful production of </a:t>
            </a:r>
            <a:r>
              <a:rPr lang="en-GB" sz="1200" i="1" dirty="0">
                <a:solidFill>
                  <a:srgbClr val="000000"/>
                </a:solidFill>
                <a:latin typeface="Avenir Roman" panose="02000503020000020003" pitchFamily="2" charset="0"/>
              </a:rPr>
              <a:t>The Nutcracker</a:t>
            </a:r>
            <a:r>
              <a:rPr lang="en-GB" sz="1200" dirty="0">
                <a:solidFill>
                  <a:srgbClr val="000000"/>
                </a:solidFill>
                <a:latin typeface="Avenir Roman" panose="02000503020000020003" pitchFamily="2" charset="0"/>
              </a:rPr>
              <a:t>, which drew on his childhood memories of St Petersburg.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Among Balanchine’s most celebrated works, however, are his abstract ballets, including </a:t>
            </a:r>
          </a:p>
          <a:p>
            <a:pPr marL="114300" indent="0" fontAlgn="base">
              <a:buNone/>
            </a:pPr>
            <a:r>
              <a:rPr lang="en-GB" sz="1200" i="1" dirty="0">
                <a:solidFill>
                  <a:srgbClr val="000000"/>
                </a:solidFill>
                <a:latin typeface="Avenir Roman" panose="02000503020000020003" pitchFamily="2" charset="0"/>
              </a:rPr>
              <a:t>The Four Temperaments</a:t>
            </a:r>
            <a:r>
              <a:rPr lang="en-GB" sz="1200" dirty="0">
                <a:solidFill>
                  <a:srgbClr val="000000"/>
                </a:solidFill>
                <a:latin typeface="Avenir Roman" panose="02000503020000020003" pitchFamily="2" charset="0"/>
              </a:rPr>
              <a:t> and </a:t>
            </a:r>
            <a:r>
              <a:rPr lang="en-GB" sz="1200" i="1" dirty="0" err="1">
                <a:solidFill>
                  <a:srgbClr val="000000"/>
                </a:solidFill>
                <a:latin typeface="Avenir Roman" panose="02000503020000020003" pitchFamily="2" charset="0"/>
              </a:rPr>
              <a:t>Agon</a:t>
            </a:r>
            <a:r>
              <a:rPr lang="en-GB" sz="1200" dirty="0">
                <a:solidFill>
                  <a:srgbClr val="000000"/>
                </a:solidFill>
                <a:latin typeface="Avenir Roman" panose="02000503020000020003" pitchFamily="2" charset="0"/>
              </a:rPr>
              <a:t>, modernist masterpieces that are timeless </a:t>
            </a:r>
          </a:p>
          <a:p>
            <a:pPr marL="114300" indent="0" fontAlgn="base">
              <a:buNone/>
            </a:pPr>
            <a:r>
              <a:rPr lang="en-GB" sz="1200" dirty="0">
                <a:solidFill>
                  <a:srgbClr val="000000"/>
                </a:solidFill>
                <a:latin typeface="Avenir Roman" panose="02000503020000020003" pitchFamily="2" charset="0"/>
              </a:rPr>
              <a:t>in their fusion of music and </a:t>
            </a:r>
            <a:r>
              <a:rPr lang="en-GB" sz="1200" b="1" dirty="0">
                <a:solidFill>
                  <a:srgbClr val="000000"/>
                </a:solidFill>
                <a:latin typeface="Avenir Roman" panose="02000503020000020003" pitchFamily="2" charset="0"/>
              </a:rPr>
              <a:t>form</a:t>
            </a:r>
            <a:r>
              <a:rPr lang="en-GB" sz="1200" dirty="0">
                <a:solidFill>
                  <a:srgbClr val="000000"/>
                </a:solidFill>
                <a:latin typeface="Avenir Roman" panose="02000503020000020003" pitchFamily="2" charset="0"/>
              </a:rPr>
              <a:t>.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His ballets are now performed all over the world.</a:t>
            </a:r>
          </a:p>
          <a:p>
            <a:pPr marL="114300" indent="0" fontAlgn="base">
              <a:buNone/>
            </a:pPr>
            <a:endParaRPr lang="en-GB" sz="1200" dirty="0">
              <a:latin typeface="Avenir Roman" panose="02000503020000020003" pitchFamily="2" charset="0"/>
            </a:endParaRPr>
          </a:p>
        </p:txBody>
      </p:sp>
      <p:pic>
        <p:nvPicPr>
          <p:cNvPr id="4" name="Picture 3">
            <a:extLst>
              <a:ext uri="{FF2B5EF4-FFF2-40B4-BE49-F238E27FC236}">
                <a16:creationId xmlns:a16="http://schemas.microsoft.com/office/drawing/2014/main" id="{9605EEC1-5BB1-A345-95A0-0A2C69DF8E47}"/>
              </a:ext>
            </a:extLst>
          </p:cNvPr>
          <p:cNvPicPr>
            <a:picLocks noChangeAspect="1"/>
          </p:cNvPicPr>
          <p:nvPr/>
        </p:nvPicPr>
        <p:blipFill>
          <a:blip r:embed="rId2"/>
          <a:stretch>
            <a:fillRect/>
          </a:stretch>
        </p:blipFill>
        <p:spPr>
          <a:xfrm>
            <a:off x="6849035" y="3735540"/>
            <a:ext cx="1819836" cy="1231065"/>
          </a:xfrm>
          <a:prstGeom prst="rect">
            <a:avLst/>
          </a:prstGeom>
        </p:spPr>
      </p:pic>
    </p:spTree>
    <p:extLst>
      <p:ext uri="{BB962C8B-B14F-4D97-AF65-F5344CB8AC3E}">
        <p14:creationId xmlns:p14="http://schemas.microsoft.com/office/powerpoint/2010/main" val="611062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F1131-5F30-BF4F-A808-3EDA3AE6D36C}"/>
              </a:ext>
            </a:extLst>
          </p:cNvPr>
          <p:cNvSpPr>
            <a:spLocks noGrp="1"/>
          </p:cNvSpPr>
          <p:nvPr>
            <p:ph type="title"/>
          </p:nvPr>
        </p:nvSpPr>
        <p:spPr>
          <a:xfrm>
            <a:off x="311700" y="220775"/>
            <a:ext cx="8520600" cy="707400"/>
          </a:xfrm>
        </p:spPr>
        <p:txBody>
          <a:bodyPr/>
          <a:lstStyle/>
          <a:p>
            <a:pPr algn="ctr"/>
            <a:r>
              <a:rPr lang="en-US" dirty="0">
                <a:latin typeface="Avenir Roman" panose="02000503020000020003" pitchFamily="2" charset="0"/>
              </a:rPr>
              <a:t>20</a:t>
            </a:r>
            <a:r>
              <a:rPr lang="en-US" baseline="30000" dirty="0">
                <a:latin typeface="Avenir Roman" panose="02000503020000020003" pitchFamily="2" charset="0"/>
              </a:rPr>
              <a:t>th</a:t>
            </a:r>
            <a:r>
              <a:rPr lang="en-US" dirty="0">
                <a:latin typeface="Avenir Roman" panose="02000503020000020003" pitchFamily="2" charset="0"/>
              </a:rPr>
              <a:t> Century British Ballet</a:t>
            </a:r>
          </a:p>
        </p:txBody>
      </p:sp>
      <p:sp>
        <p:nvSpPr>
          <p:cNvPr id="3" name="Text Placeholder 2">
            <a:extLst>
              <a:ext uri="{FF2B5EF4-FFF2-40B4-BE49-F238E27FC236}">
                <a16:creationId xmlns:a16="http://schemas.microsoft.com/office/drawing/2014/main" id="{D26678CD-F4C2-3E4C-8069-CBDBEBD7AC85}"/>
              </a:ext>
            </a:extLst>
          </p:cNvPr>
          <p:cNvSpPr>
            <a:spLocks noGrp="1"/>
          </p:cNvSpPr>
          <p:nvPr>
            <p:ph type="body" idx="1"/>
          </p:nvPr>
        </p:nvSpPr>
        <p:spPr>
          <a:xfrm>
            <a:off x="311700" y="920400"/>
            <a:ext cx="8520600" cy="4223100"/>
          </a:xfrm>
        </p:spPr>
        <p:txBody>
          <a:bodyPr/>
          <a:lstStyle/>
          <a:p>
            <a:pPr marL="114300" indent="0" fontAlgn="base">
              <a:buNone/>
            </a:pPr>
            <a:r>
              <a:rPr lang="en-GB" sz="1200" dirty="0">
                <a:solidFill>
                  <a:srgbClr val="000000"/>
                </a:solidFill>
                <a:latin typeface="Avenir Roman" panose="02000503020000020003" pitchFamily="2" charset="0"/>
              </a:rPr>
              <a:t>In the 20th century, ballet in Britain was influenced not only by Russian </a:t>
            </a:r>
            <a:r>
              <a:rPr lang="en-GB" sz="1200" dirty="0" err="1">
                <a:solidFill>
                  <a:srgbClr val="000000"/>
                </a:solidFill>
                <a:latin typeface="Avenir Roman" panose="02000503020000020003" pitchFamily="2" charset="0"/>
              </a:rPr>
              <a:t>emigrés</a:t>
            </a:r>
            <a:r>
              <a:rPr lang="en-GB" sz="1200" dirty="0">
                <a:solidFill>
                  <a:srgbClr val="000000"/>
                </a:solidFill>
                <a:latin typeface="Avenir Roman" panose="02000503020000020003" pitchFamily="2" charset="0"/>
              </a:rPr>
              <a:t>, but also by the energies of newly inspired, determined dancers from the farthest corners of its former empire.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They included Australians, Canadians and South Africans, and many came together as members of the Vic-Wells Ballet (later The Royal Ballet).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One of several companies founded during the 1930s, it prospered thanks to the acumen of its Irish-born founder </a:t>
            </a:r>
            <a:r>
              <a:rPr lang="en-GB" sz="1200" dirty="0" err="1">
                <a:solidFill>
                  <a:srgbClr val="000000"/>
                </a:solidFill>
                <a:latin typeface="Avenir Roman" panose="02000503020000020003" pitchFamily="2" charset="0"/>
              </a:rPr>
              <a:t>Ninette</a:t>
            </a:r>
            <a:r>
              <a:rPr lang="en-GB" sz="1200" dirty="0">
                <a:solidFill>
                  <a:srgbClr val="000000"/>
                </a:solidFill>
                <a:latin typeface="Avenir Roman" panose="02000503020000020003" pitchFamily="2" charset="0"/>
              </a:rPr>
              <a:t> de Valois, and the choreographic talent of Frederick Ashton.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His ballets revealed an extraordinary lightness of touch, wit and musicality, and included works created specifically for England’s favourite ballerina, Margot Fonteyn.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Ashton’s successor, Kenneth MacMillan, worked with a younger, grittier generation of dancers. Both men created enormously diverse works, from comedies to abstract ballets, but MacMillan is best-remembered for his (then shocking) explorations of human frailty and sexuality.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Today, their full-length ballets, including </a:t>
            </a:r>
            <a:r>
              <a:rPr lang="en-GB" sz="1200" i="1" dirty="0">
                <a:solidFill>
                  <a:srgbClr val="000000"/>
                </a:solidFill>
                <a:latin typeface="Avenir Roman" panose="02000503020000020003" pitchFamily="2" charset="0"/>
              </a:rPr>
              <a:t>Romeo and Juliet</a:t>
            </a:r>
            <a:r>
              <a:rPr lang="en-GB" sz="1200" dirty="0">
                <a:solidFill>
                  <a:srgbClr val="000000"/>
                </a:solidFill>
                <a:latin typeface="Avenir Roman" panose="02000503020000020003" pitchFamily="2" charset="0"/>
              </a:rPr>
              <a:t>, </a:t>
            </a:r>
            <a:r>
              <a:rPr lang="en-GB" sz="1200" i="1" dirty="0">
                <a:solidFill>
                  <a:srgbClr val="000000"/>
                </a:solidFill>
                <a:latin typeface="Avenir Roman" panose="02000503020000020003" pitchFamily="2" charset="0"/>
              </a:rPr>
              <a:t>La </a:t>
            </a:r>
            <a:r>
              <a:rPr lang="en-GB" sz="1200" i="1" dirty="0" err="1">
                <a:solidFill>
                  <a:srgbClr val="000000"/>
                </a:solidFill>
                <a:latin typeface="Avenir Roman" panose="02000503020000020003" pitchFamily="2" charset="0"/>
              </a:rPr>
              <a:t>Fille</a:t>
            </a:r>
            <a:r>
              <a:rPr lang="en-GB" sz="1200" i="1" dirty="0">
                <a:solidFill>
                  <a:srgbClr val="000000"/>
                </a:solidFill>
                <a:latin typeface="Avenir Roman" panose="02000503020000020003" pitchFamily="2" charset="0"/>
              </a:rPr>
              <a:t> mal </a:t>
            </a:r>
            <a:r>
              <a:rPr lang="en-GB" sz="1200" i="1" dirty="0" err="1">
                <a:solidFill>
                  <a:srgbClr val="000000"/>
                </a:solidFill>
                <a:latin typeface="Avenir Roman" panose="02000503020000020003" pitchFamily="2" charset="0"/>
              </a:rPr>
              <a:t>gardée</a:t>
            </a:r>
            <a:r>
              <a:rPr lang="en-GB" sz="1200" dirty="0">
                <a:solidFill>
                  <a:srgbClr val="000000"/>
                </a:solidFill>
                <a:latin typeface="Avenir Roman" panose="02000503020000020003" pitchFamily="2" charset="0"/>
              </a:rPr>
              <a:t> and </a:t>
            </a:r>
            <a:r>
              <a:rPr lang="en-GB" sz="1200" i="1" dirty="0">
                <a:solidFill>
                  <a:srgbClr val="000000"/>
                </a:solidFill>
                <a:latin typeface="Avenir Roman" panose="02000503020000020003" pitchFamily="2" charset="0"/>
              </a:rPr>
              <a:t>Manon</a:t>
            </a:r>
            <a:r>
              <a:rPr lang="en-GB" sz="1200" dirty="0">
                <a:solidFill>
                  <a:srgbClr val="000000"/>
                </a:solidFill>
                <a:latin typeface="Avenir Roman" panose="02000503020000020003" pitchFamily="2" charset="0"/>
              </a:rPr>
              <a:t>, are regarded as 20th-century classics.</a:t>
            </a:r>
          </a:p>
          <a:p>
            <a:endParaRPr lang="en-US" sz="1200" dirty="0">
              <a:latin typeface="Avenir Roman" panose="02000503020000020003" pitchFamily="2" charset="0"/>
            </a:endParaRPr>
          </a:p>
        </p:txBody>
      </p:sp>
    </p:spTree>
    <p:extLst>
      <p:ext uri="{BB962C8B-B14F-4D97-AF65-F5344CB8AC3E}">
        <p14:creationId xmlns:p14="http://schemas.microsoft.com/office/powerpoint/2010/main" val="553727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B4002-CE95-7E41-8D32-A3DAFBF4FEAF}"/>
              </a:ext>
            </a:extLst>
          </p:cNvPr>
          <p:cNvSpPr>
            <a:spLocks noGrp="1"/>
          </p:cNvSpPr>
          <p:nvPr>
            <p:ph type="title"/>
          </p:nvPr>
        </p:nvSpPr>
        <p:spPr>
          <a:xfrm>
            <a:off x="311700" y="132230"/>
            <a:ext cx="8520600" cy="707400"/>
          </a:xfrm>
        </p:spPr>
        <p:txBody>
          <a:bodyPr/>
          <a:lstStyle/>
          <a:p>
            <a:pPr algn="ctr"/>
            <a:r>
              <a:rPr lang="en-US" dirty="0">
                <a:latin typeface="Avenir Roman" panose="02000503020000020003" pitchFamily="2" charset="0"/>
              </a:rPr>
              <a:t>Men in ballet</a:t>
            </a:r>
          </a:p>
        </p:txBody>
      </p:sp>
      <p:sp>
        <p:nvSpPr>
          <p:cNvPr id="3" name="Text Placeholder 2">
            <a:extLst>
              <a:ext uri="{FF2B5EF4-FFF2-40B4-BE49-F238E27FC236}">
                <a16:creationId xmlns:a16="http://schemas.microsoft.com/office/drawing/2014/main" id="{0D8A145E-A8DA-7647-9B92-A4565FB2D59A}"/>
              </a:ext>
            </a:extLst>
          </p:cNvPr>
          <p:cNvSpPr>
            <a:spLocks noGrp="1"/>
          </p:cNvSpPr>
          <p:nvPr>
            <p:ph type="body" idx="1"/>
          </p:nvPr>
        </p:nvSpPr>
        <p:spPr>
          <a:xfrm>
            <a:off x="311700" y="681972"/>
            <a:ext cx="8520600" cy="4114145"/>
          </a:xfrm>
        </p:spPr>
        <p:txBody>
          <a:bodyPr/>
          <a:lstStyle/>
          <a:p>
            <a:pPr marL="114300" indent="0" fontAlgn="base">
              <a:buNone/>
            </a:pPr>
            <a:r>
              <a:rPr lang="en-GB" sz="1200" dirty="0">
                <a:solidFill>
                  <a:srgbClr val="000000"/>
                </a:solidFill>
                <a:latin typeface="Avenir Roman" panose="02000503020000020003" pitchFamily="2" charset="0"/>
              </a:rPr>
              <a:t>At Paris’ Le Bourget airport, Rudolf Nureyev a star of Russian Ballet made his very public break for freedom in 1961.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Thirteen years later, another brilliant young male dancer, Mikhail Baryshnikov, defected in Toronto by darting from the theatre into a waiting car.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Both were superbly talented, charismatic and sexy.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They were hungry to dance everything, and became pop-culture icons who raised the standard and kudos of male dancing in the West.</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In the 1960s, Nureyev formed a legendary partnership with Margot Fonteyn: they thrilled audiences all over the world.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In the 1980s, he directed and choreographed for the Paris Opera Ballet, where he restaged several full-length classics with new, more complex choreography for the male roles.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In America, Baryshnikov made his mark dancing with New York City Ballet and American Ballet Theatre, and appears in Hollywood films and other cameo appearances (Sex and the City)</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Between them, they continue to inspire the artistry and adventurousness of male dancers.</a:t>
            </a:r>
          </a:p>
        </p:txBody>
      </p:sp>
    </p:spTree>
    <p:extLst>
      <p:ext uri="{BB962C8B-B14F-4D97-AF65-F5344CB8AC3E}">
        <p14:creationId xmlns:p14="http://schemas.microsoft.com/office/powerpoint/2010/main" val="15060399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179FE-EE31-0E49-AA00-8085895DED00}"/>
              </a:ext>
            </a:extLst>
          </p:cNvPr>
          <p:cNvSpPr>
            <a:spLocks noGrp="1"/>
          </p:cNvSpPr>
          <p:nvPr>
            <p:ph type="title"/>
          </p:nvPr>
        </p:nvSpPr>
        <p:spPr/>
        <p:txBody>
          <a:bodyPr/>
          <a:lstStyle/>
          <a:p>
            <a:pPr algn="ctr"/>
            <a:r>
              <a:rPr lang="en-US" sz="3000" dirty="0">
                <a:latin typeface="Avenir Roman" panose="02000503020000020003" pitchFamily="2" charset="0"/>
              </a:rPr>
              <a:t>International Ballet Companies in 20</a:t>
            </a:r>
            <a:r>
              <a:rPr lang="en-US" sz="3000" baseline="30000" dirty="0">
                <a:latin typeface="Avenir Roman" panose="02000503020000020003" pitchFamily="2" charset="0"/>
              </a:rPr>
              <a:t>th</a:t>
            </a:r>
            <a:r>
              <a:rPr lang="en-US" sz="3000" dirty="0">
                <a:latin typeface="Avenir Roman" panose="02000503020000020003" pitchFamily="2" charset="0"/>
              </a:rPr>
              <a:t> Century</a:t>
            </a:r>
          </a:p>
        </p:txBody>
      </p:sp>
      <p:sp>
        <p:nvSpPr>
          <p:cNvPr id="3" name="Text Placeholder 2">
            <a:extLst>
              <a:ext uri="{FF2B5EF4-FFF2-40B4-BE49-F238E27FC236}">
                <a16:creationId xmlns:a16="http://schemas.microsoft.com/office/drawing/2014/main" id="{D84C6D53-15E9-7B47-BDEF-4C2DA11CBCAF}"/>
              </a:ext>
            </a:extLst>
          </p:cNvPr>
          <p:cNvSpPr>
            <a:spLocks noGrp="1"/>
          </p:cNvSpPr>
          <p:nvPr>
            <p:ph type="body" idx="1"/>
          </p:nvPr>
        </p:nvSpPr>
        <p:spPr/>
        <p:txBody>
          <a:bodyPr/>
          <a:lstStyle/>
          <a:p>
            <a:pPr marL="0" lvl="0" indent="0">
              <a:spcAft>
                <a:spcPts val="1600"/>
              </a:spcAft>
              <a:buNone/>
            </a:pPr>
            <a:r>
              <a:rPr lang="en-GB" sz="1200" dirty="0">
                <a:solidFill>
                  <a:srgbClr val="000000"/>
                </a:solidFill>
                <a:latin typeface="Avenir Roman" panose="02000503020000020003" pitchFamily="2" charset="0"/>
              </a:rPr>
              <a:t>The Royal Ballet in London Opened in 1926 by Frederick Ashton with dancer Dame Margot Fonteyn</a:t>
            </a:r>
          </a:p>
          <a:p>
            <a:pPr marL="0" lvl="0" indent="0">
              <a:spcAft>
                <a:spcPts val="1600"/>
              </a:spcAft>
              <a:buNone/>
            </a:pPr>
            <a:r>
              <a:rPr lang="en-GB" sz="1200" dirty="0">
                <a:solidFill>
                  <a:srgbClr val="000000"/>
                </a:solidFill>
                <a:latin typeface="Avenir Roman" panose="02000503020000020003" pitchFamily="2" charset="0"/>
              </a:rPr>
              <a:t>1929 Paris Opera Ballet was reformed by Serge Lifar</a:t>
            </a:r>
          </a:p>
          <a:p>
            <a:pPr marL="0" lvl="0" indent="0">
              <a:spcAft>
                <a:spcPts val="1600"/>
              </a:spcAft>
              <a:buNone/>
            </a:pPr>
            <a:r>
              <a:rPr lang="en-GB" sz="1200" dirty="0">
                <a:solidFill>
                  <a:srgbClr val="000000"/>
                </a:solidFill>
                <a:latin typeface="Avenir Roman" panose="02000503020000020003" pitchFamily="2" charset="0"/>
              </a:rPr>
              <a:t>1937 American Ballet </a:t>
            </a:r>
            <a:r>
              <a:rPr lang="en-GB" sz="1200" dirty="0" err="1">
                <a:solidFill>
                  <a:srgbClr val="000000"/>
                </a:solidFill>
                <a:latin typeface="Avenir Roman" panose="02000503020000020003" pitchFamily="2" charset="0"/>
              </a:rPr>
              <a:t>Theater</a:t>
            </a:r>
            <a:r>
              <a:rPr lang="en-GB" sz="1200" dirty="0">
                <a:solidFill>
                  <a:srgbClr val="000000"/>
                </a:solidFill>
                <a:latin typeface="Avenir Roman" panose="02000503020000020003" pitchFamily="2" charset="0"/>
              </a:rPr>
              <a:t> was founded, followed by NYC ballet in 1948</a:t>
            </a:r>
          </a:p>
          <a:p>
            <a:pPr marL="0" lvl="0" indent="0">
              <a:spcAft>
                <a:spcPts val="1600"/>
              </a:spcAft>
              <a:buNone/>
            </a:pPr>
            <a:r>
              <a:rPr lang="en-GB" sz="1200" dirty="0">
                <a:solidFill>
                  <a:srgbClr val="000000"/>
                </a:solidFill>
                <a:latin typeface="Avenir Roman" panose="02000503020000020003" pitchFamily="2" charset="0"/>
              </a:rPr>
              <a:t>Ballet Frankfurt – William Forsythe</a:t>
            </a:r>
          </a:p>
          <a:p>
            <a:pPr marL="0" lvl="0" indent="0">
              <a:spcAft>
                <a:spcPts val="1600"/>
              </a:spcAft>
              <a:buNone/>
            </a:pPr>
            <a:r>
              <a:rPr lang="en-GB" sz="1200" dirty="0">
                <a:solidFill>
                  <a:srgbClr val="000000"/>
                </a:solidFill>
                <a:latin typeface="Avenir Roman" panose="02000503020000020003" pitchFamily="2" charset="0"/>
              </a:rPr>
              <a:t>Kirov/Bolshoi/</a:t>
            </a:r>
            <a:r>
              <a:rPr lang="en-GB" sz="1200" dirty="0" err="1">
                <a:solidFill>
                  <a:srgbClr val="000000"/>
                </a:solidFill>
                <a:latin typeface="Avenir Roman" panose="02000503020000020003" pitchFamily="2" charset="0"/>
              </a:rPr>
              <a:t>Mariinsky</a:t>
            </a:r>
            <a:r>
              <a:rPr lang="en-GB" sz="1200" dirty="0">
                <a:solidFill>
                  <a:srgbClr val="000000"/>
                </a:solidFill>
                <a:latin typeface="Avenir Roman" panose="02000503020000020003" pitchFamily="2" charset="0"/>
              </a:rPr>
              <a:t> </a:t>
            </a:r>
          </a:p>
          <a:p>
            <a:pPr marL="0" lvl="0" indent="0">
              <a:spcAft>
                <a:spcPts val="1600"/>
              </a:spcAft>
              <a:buNone/>
            </a:pPr>
            <a:r>
              <a:rPr lang="en-GB" sz="1200" dirty="0">
                <a:solidFill>
                  <a:srgbClr val="000000"/>
                </a:solidFill>
                <a:latin typeface="Avenir Roman" panose="02000503020000020003" pitchFamily="2" charset="0"/>
              </a:rPr>
              <a:t>Australian Ballet</a:t>
            </a:r>
          </a:p>
          <a:p>
            <a:pPr marL="0" lvl="0" indent="0">
              <a:spcAft>
                <a:spcPts val="1600"/>
              </a:spcAft>
              <a:buNone/>
            </a:pPr>
            <a:r>
              <a:rPr lang="en-GB" sz="1200" dirty="0">
                <a:solidFill>
                  <a:srgbClr val="000000"/>
                </a:solidFill>
                <a:latin typeface="Avenir Roman" panose="02000503020000020003" pitchFamily="2" charset="0"/>
              </a:rPr>
              <a:t>Are there more? What are they? </a:t>
            </a:r>
          </a:p>
          <a:p>
            <a:pPr marL="0" lvl="0" indent="0">
              <a:spcAft>
                <a:spcPts val="1600"/>
              </a:spcAft>
              <a:buNone/>
            </a:pPr>
            <a:endParaRPr lang="en-GB" sz="1200" dirty="0">
              <a:solidFill>
                <a:srgbClr val="000000"/>
              </a:solidFill>
              <a:latin typeface="Avenir Roman" panose="02000503020000020003" pitchFamily="2" charset="0"/>
            </a:endParaRPr>
          </a:p>
          <a:p>
            <a:pPr marL="0" lvl="0" indent="0">
              <a:spcAft>
                <a:spcPts val="1600"/>
              </a:spcAft>
              <a:buNone/>
            </a:pPr>
            <a:endParaRPr lang="en-GB" sz="1200" dirty="0">
              <a:solidFill>
                <a:srgbClr val="000000"/>
              </a:solidFill>
              <a:latin typeface="Avenir Roman" panose="02000503020000020003" pitchFamily="2" charset="0"/>
            </a:endParaRPr>
          </a:p>
          <a:p>
            <a:pPr marL="0" lvl="0" indent="0">
              <a:spcAft>
                <a:spcPts val="1600"/>
              </a:spcAft>
              <a:buNone/>
            </a:pPr>
            <a:endParaRPr lang="en-GB" sz="1200" dirty="0">
              <a:latin typeface="Avenir Roman" panose="02000503020000020003" pitchFamily="2" charset="0"/>
            </a:endParaRPr>
          </a:p>
          <a:p>
            <a:endParaRPr lang="en-US" sz="1200" dirty="0">
              <a:latin typeface="Avenir Roman" panose="02000503020000020003" pitchFamily="2" charset="0"/>
            </a:endParaRPr>
          </a:p>
        </p:txBody>
      </p:sp>
    </p:spTree>
    <p:extLst>
      <p:ext uri="{BB962C8B-B14F-4D97-AF65-F5344CB8AC3E}">
        <p14:creationId xmlns:p14="http://schemas.microsoft.com/office/powerpoint/2010/main" val="17886357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C1704-D419-0D4D-ABA6-80BC54913081}"/>
              </a:ext>
            </a:extLst>
          </p:cNvPr>
          <p:cNvSpPr>
            <a:spLocks noGrp="1"/>
          </p:cNvSpPr>
          <p:nvPr>
            <p:ph type="title"/>
          </p:nvPr>
        </p:nvSpPr>
        <p:spPr>
          <a:xfrm>
            <a:off x="311700" y="68507"/>
            <a:ext cx="8520600" cy="707400"/>
          </a:xfrm>
        </p:spPr>
        <p:txBody>
          <a:bodyPr/>
          <a:lstStyle/>
          <a:p>
            <a:pPr algn="ctr"/>
            <a:r>
              <a:rPr lang="en-US" dirty="0">
                <a:latin typeface="Avenir Roman" panose="02000503020000020003" pitchFamily="2" charset="0"/>
              </a:rPr>
              <a:t>Form of ballet today</a:t>
            </a:r>
          </a:p>
        </p:txBody>
      </p:sp>
      <p:sp>
        <p:nvSpPr>
          <p:cNvPr id="3" name="Text Placeholder 2">
            <a:extLst>
              <a:ext uri="{FF2B5EF4-FFF2-40B4-BE49-F238E27FC236}">
                <a16:creationId xmlns:a16="http://schemas.microsoft.com/office/drawing/2014/main" id="{32929D7E-ED1D-4543-B366-75A8BA57D3D9}"/>
              </a:ext>
            </a:extLst>
          </p:cNvPr>
          <p:cNvSpPr>
            <a:spLocks noGrp="1"/>
          </p:cNvSpPr>
          <p:nvPr>
            <p:ph type="body" idx="1"/>
          </p:nvPr>
        </p:nvSpPr>
        <p:spPr>
          <a:xfrm>
            <a:off x="311700" y="647760"/>
            <a:ext cx="8520600" cy="4495740"/>
          </a:xfrm>
        </p:spPr>
        <p:txBody>
          <a:bodyPr/>
          <a:lstStyle/>
          <a:p>
            <a:pPr marL="114300" indent="0" fontAlgn="base">
              <a:buNone/>
            </a:pPr>
            <a:r>
              <a:rPr lang="en-GB" sz="1200" dirty="0">
                <a:solidFill>
                  <a:srgbClr val="000000"/>
                </a:solidFill>
                <a:latin typeface="Avenir Roman" panose="02000503020000020003" pitchFamily="2" charset="0"/>
              </a:rPr>
              <a:t>Today’s dancers are expected to perform a wider range of movements and dance styles than ever before, and dance medicine is playing an increasingly important role in helping them meet the demands on their bodies.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Since the 1990s, an intensified interest in athleticism, speed and hyper-flexibility has seen many contemporary ballets explore the aesthetics of endurance itself.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The French ballerina Sylvie </a:t>
            </a:r>
            <a:r>
              <a:rPr lang="en-GB" sz="1200" dirty="0" err="1">
                <a:solidFill>
                  <a:srgbClr val="000000"/>
                </a:solidFill>
                <a:latin typeface="Avenir Roman" panose="02000503020000020003" pitchFamily="2" charset="0"/>
              </a:rPr>
              <a:t>Guillem</a:t>
            </a:r>
            <a:r>
              <a:rPr lang="en-GB" sz="1200" dirty="0">
                <a:solidFill>
                  <a:srgbClr val="000000"/>
                </a:solidFill>
                <a:latin typeface="Avenir Roman" panose="02000503020000020003" pitchFamily="2" charset="0"/>
              </a:rPr>
              <a:t>, with her “six-o’clock” extension and sculpted muscles, both epitomised and inspired the new frontier of technique. Speed was rewriting creative processes, too, with shortening timeframes for creating and revising new works.</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Today, ballet is telling new stories across a wider range of cultures than ever before.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Leading choreographers like Christopher Wheeldon, John Neumeier and Alexei </a:t>
            </a:r>
            <a:r>
              <a:rPr lang="en-GB" sz="1200" dirty="0" err="1">
                <a:solidFill>
                  <a:srgbClr val="000000"/>
                </a:solidFill>
                <a:latin typeface="Avenir Roman" panose="02000503020000020003" pitchFamily="2" charset="0"/>
              </a:rPr>
              <a:t>Ratmansky</a:t>
            </a:r>
            <a:r>
              <a:rPr lang="en-GB" sz="1200" dirty="0">
                <a:solidFill>
                  <a:srgbClr val="000000"/>
                </a:solidFill>
                <a:latin typeface="Avenir Roman" panose="02000503020000020003" pitchFamily="2" charset="0"/>
              </a:rPr>
              <a:t> </a:t>
            </a:r>
          </a:p>
          <a:p>
            <a:pPr marL="114300" indent="0" fontAlgn="base">
              <a:buNone/>
            </a:pPr>
            <a:r>
              <a:rPr lang="en-GB" sz="1200" dirty="0">
                <a:solidFill>
                  <a:srgbClr val="000000"/>
                </a:solidFill>
                <a:latin typeface="Avenir Roman" panose="02000503020000020003" pitchFamily="2" charset="0"/>
              </a:rPr>
              <a:t>are drawing fresh inspiration from literary classics.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Many companies have also invested in historical reconstructions of 19th-century works. </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Meanwhile, the digital age is shifting our relationship with our passions, and for ballet it </a:t>
            </a:r>
          </a:p>
          <a:p>
            <a:pPr marL="114300" indent="0" fontAlgn="base">
              <a:buNone/>
            </a:pPr>
            <a:r>
              <a:rPr lang="en-GB" sz="1200" dirty="0">
                <a:solidFill>
                  <a:srgbClr val="000000"/>
                </a:solidFill>
                <a:latin typeface="Avenir Roman" panose="02000503020000020003" pitchFamily="2" charset="0"/>
              </a:rPr>
              <a:t>offers both challenges and opportunities.</a:t>
            </a:r>
          </a:p>
        </p:txBody>
      </p:sp>
      <p:pic>
        <p:nvPicPr>
          <p:cNvPr id="4" name="Picture 3">
            <a:extLst>
              <a:ext uri="{FF2B5EF4-FFF2-40B4-BE49-F238E27FC236}">
                <a16:creationId xmlns:a16="http://schemas.microsoft.com/office/drawing/2014/main" id="{F36C1051-A693-134C-BE26-385B4B21910F}"/>
              </a:ext>
            </a:extLst>
          </p:cNvPr>
          <p:cNvPicPr>
            <a:picLocks noChangeAspect="1"/>
          </p:cNvPicPr>
          <p:nvPr/>
        </p:nvPicPr>
        <p:blipFill>
          <a:blip r:embed="rId2"/>
          <a:stretch>
            <a:fillRect/>
          </a:stretch>
        </p:blipFill>
        <p:spPr>
          <a:xfrm>
            <a:off x="7277021" y="2944876"/>
            <a:ext cx="1555279" cy="1909452"/>
          </a:xfrm>
          <a:prstGeom prst="rect">
            <a:avLst/>
          </a:prstGeom>
        </p:spPr>
      </p:pic>
    </p:spTree>
    <p:extLst>
      <p:ext uri="{BB962C8B-B14F-4D97-AF65-F5344CB8AC3E}">
        <p14:creationId xmlns:p14="http://schemas.microsoft.com/office/powerpoint/2010/main" val="39007837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C2C98-E3AD-414B-A322-6EBB62696877}"/>
              </a:ext>
            </a:extLst>
          </p:cNvPr>
          <p:cNvSpPr>
            <a:spLocks noGrp="1"/>
          </p:cNvSpPr>
          <p:nvPr>
            <p:ph type="title"/>
          </p:nvPr>
        </p:nvSpPr>
        <p:spPr>
          <a:xfrm>
            <a:off x="311700" y="149190"/>
            <a:ext cx="8520600" cy="707400"/>
          </a:xfrm>
        </p:spPr>
        <p:txBody>
          <a:bodyPr/>
          <a:lstStyle/>
          <a:p>
            <a:pPr algn="ctr"/>
            <a:r>
              <a:rPr lang="en-US" sz="2000" dirty="0">
                <a:latin typeface="Avenir Roman" panose="02000503020000020003" pitchFamily="2" charset="0"/>
              </a:rPr>
              <a:t>Keeping it real </a:t>
            </a:r>
            <a:br>
              <a:rPr lang="en-US" sz="2000" dirty="0">
                <a:latin typeface="Avenir Roman" panose="02000503020000020003" pitchFamily="2" charset="0"/>
              </a:rPr>
            </a:br>
            <a:r>
              <a:rPr lang="en-US" sz="2000" dirty="0">
                <a:latin typeface="Avenir Roman" panose="02000503020000020003" pitchFamily="2" charset="0"/>
              </a:rPr>
              <a:t>How ballet changed because of modern and contemporary dance</a:t>
            </a:r>
          </a:p>
        </p:txBody>
      </p:sp>
      <p:sp>
        <p:nvSpPr>
          <p:cNvPr id="3" name="Text Placeholder 2">
            <a:extLst>
              <a:ext uri="{FF2B5EF4-FFF2-40B4-BE49-F238E27FC236}">
                <a16:creationId xmlns:a16="http://schemas.microsoft.com/office/drawing/2014/main" id="{2AD0A266-ABC9-5A43-9FC0-B009CCDC6105}"/>
              </a:ext>
            </a:extLst>
          </p:cNvPr>
          <p:cNvSpPr>
            <a:spLocks noGrp="1"/>
          </p:cNvSpPr>
          <p:nvPr>
            <p:ph type="body" idx="1"/>
          </p:nvPr>
        </p:nvSpPr>
        <p:spPr>
          <a:xfrm>
            <a:off x="311700" y="920400"/>
            <a:ext cx="8520600" cy="4073910"/>
          </a:xfrm>
        </p:spPr>
        <p:txBody>
          <a:bodyPr/>
          <a:lstStyle/>
          <a:p>
            <a:pPr marL="114300" indent="0" fontAlgn="base">
              <a:buNone/>
            </a:pPr>
            <a:r>
              <a:rPr lang="en-GB" sz="1200" dirty="0">
                <a:solidFill>
                  <a:srgbClr val="000000"/>
                </a:solidFill>
                <a:latin typeface="Avenir Roman" panose="02000503020000020003" pitchFamily="2" charset="0"/>
              </a:rPr>
              <a:t>By the late 19th century, ballet had cheerfully given itself over to popular culture</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However, in reaction to its excesses, a new form of “art dance” developed, influenced, initially, by three very purposeful women: Loie Fuller, Isadora Duncan and Ruth St Denis</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They collectively spearheaded the appeal of new dance techniques, encouraging freer forms of expression influenced by nature and spirituality, as well as Symbolism and other artistic movements</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In the 20th century, America and Germany emerged as important centres for modern dance, producing choreographers such as Kurt </a:t>
            </a:r>
            <a:r>
              <a:rPr lang="en-GB" sz="1200" dirty="0" err="1">
                <a:solidFill>
                  <a:srgbClr val="000000"/>
                </a:solidFill>
                <a:latin typeface="Avenir Roman" panose="02000503020000020003" pitchFamily="2" charset="0"/>
              </a:rPr>
              <a:t>Jooss</a:t>
            </a:r>
            <a:r>
              <a:rPr lang="en-GB" sz="1200" dirty="0">
                <a:solidFill>
                  <a:srgbClr val="000000"/>
                </a:solidFill>
                <a:latin typeface="Avenir Roman" panose="02000503020000020003" pitchFamily="2" charset="0"/>
              </a:rPr>
              <a:t> and Martha Graham, whose approaches to movement and expression have immeasurably enriched ballet</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Since the 1940s, numerous ballet companies have supported experimentation and cross-pollination by inviting modern choreographers to create new ballets</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r>
              <a:rPr lang="en-GB" sz="1200" dirty="0">
                <a:solidFill>
                  <a:srgbClr val="000000"/>
                </a:solidFill>
                <a:latin typeface="Avenir Roman" panose="02000503020000020003" pitchFamily="2" charset="0"/>
              </a:rPr>
              <a:t>Today, ballet continues this tradition with a repertoire that includes works by Maurice </a:t>
            </a:r>
            <a:r>
              <a:rPr lang="en-GB" sz="1200" dirty="0" err="1">
                <a:solidFill>
                  <a:srgbClr val="000000"/>
                </a:solidFill>
                <a:latin typeface="Avenir Roman" panose="02000503020000020003" pitchFamily="2" charset="0"/>
              </a:rPr>
              <a:t>Bejart</a:t>
            </a:r>
            <a:r>
              <a:rPr lang="en-GB" sz="1200" dirty="0">
                <a:solidFill>
                  <a:srgbClr val="000000"/>
                </a:solidFill>
                <a:latin typeface="Avenir Roman" panose="02000503020000020003" pitchFamily="2" charset="0"/>
              </a:rPr>
              <a:t>, Twyla Tharp, William Forsythe, Graeme Murphy and Wayne McGregor</a:t>
            </a:r>
          </a:p>
          <a:p>
            <a:pPr marL="114300" indent="0" fontAlgn="base">
              <a:buNone/>
            </a:pPr>
            <a:endParaRPr lang="en-GB" sz="1200" dirty="0">
              <a:solidFill>
                <a:srgbClr val="000000"/>
              </a:solidFill>
              <a:latin typeface="Avenir Roman" panose="02000503020000020003" pitchFamily="2" charset="0"/>
            </a:endParaRPr>
          </a:p>
          <a:p>
            <a:pPr marL="114300" indent="0" fontAlgn="base">
              <a:buNone/>
            </a:pPr>
            <a:endParaRPr lang="en-GB" sz="1200" dirty="0">
              <a:latin typeface="Avenir Roman" panose="02000503020000020003" pitchFamily="2" charset="0"/>
            </a:endParaRPr>
          </a:p>
        </p:txBody>
      </p:sp>
    </p:spTree>
    <p:extLst>
      <p:ext uri="{BB962C8B-B14F-4D97-AF65-F5344CB8AC3E}">
        <p14:creationId xmlns:p14="http://schemas.microsoft.com/office/powerpoint/2010/main" val="22815381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993B0-1344-8D4A-B198-14D87C84662E}"/>
              </a:ext>
            </a:extLst>
          </p:cNvPr>
          <p:cNvSpPr>
            <a:spLocks noGrp="1"/>
          </p:cNvSpPr>
          <p:nvPr>
            <p:ph type="title"/>
          </p:nvPr>
        </p:nvSpPr>
        <p:spPr/>
        <p:txBody>
          <a:bodyPr/>
          <a:lstStyle/>
          <a:p>
            <a:r>
              <a:rPr lang="en-US" dirty="0">
                <a:latin typeface="Avenir Roman" panose="02000503020000020003" pitchFamily="2" charset="0"/>
              </a:rPr>
              <a:t>For next week -----   </a:t>
            </a:r>
            <a:r>
              <a:rPr lang="en-US" dirty="0" err="1">
                <a:latin typeface="Avenir Roman" panose="02000503020000020003" pitchFamily="2" charset="0"/>
              </a:rPr>
              <a:t>Nijinski</a:t>
            </a:r>
            <a:endParaRPr lang="en-US" dirty="0">
              <a:latin typeface="Avenir Roman" panose="02000503020000020003" pitchFamily="2" charset="0"/>
            </a:endParaRPr>
          </a:p>
        </p:txBody>
      </p:sp>
      <p:sp>
        <p:nvSpPr>
          <p:cNvPr id="3" name="Text Placeholder 2">
            <a:extLst>
              <a:ext uri="{FF2B5EF4-FFF2-40B4-BE49-F238E27FC236}">
                <a16:creationId xmlns:a16="http://schemas.microsoft.com/office/drawing/2014/main" id="{334D0FC5-1AC9-D544-A754-9E42E52693BE}"/>
              </a:ext>
            </a:extLst>
          </p:cNvPr>
          <p:cNvSpPr>
            <a:spLocks noGrp="1"/>
          </p:cNvSpPr>
          <p:nvPr>
            <p:ph type="body" idx="1"/>
          </p:nvPr>
        </p:nvSpPr>
        <p:spPr/>
        <p:txBody>
          <a:bodyPr/>
          <a:lstStyle/>
          <a:p>
            <a:r>
              <a:rPr lang="en-US" dirty="0">
                <a:solidFill>
                  <a:srgbClr val="000000"/>
                </a:solidFill>
                <a:latin typeface="Avenir Roman" panose="02000503020000020003" pitchFamily="2" charset="0"/>
              </a:rPr>
              <a:t>Research </a:t>
            </a:r>
            <a:r>
              <a:rPr lang="en-US" dirty="0" err="1">
                <a:solidFill>
                  <a:srgbClr val="000000"/>
                </a:solidFill>
                <a:latin typeface="Avenir Roman" panose="02000503020000020003" pitchFamily="2" charset="0"/>
              </a:rPr>
              <a:t>Nijinski</a:t>
            </a:r>
            <a:endParaRPr lang="en-US" dirty="0">
              <a:solidFill>
                <a:srgbClr val="000000"/>
              </a:solidFill>
              <a:latin typeface="Avenir Roman" panose="02000503020000020003" pitchFamily="2" charset="0"/>
            </a:endParaRPr>
          </a:p>
          <a:p>
            <a:r>
              <a:rPr lang="en-US" dirty="0">
                <a:solidFill>
                  <a:srgbClr val="000000"/>
                </a:solidFill>
                <a:latin typeface="Avenir Roman" panose="02000503020000020003" pitchFamily="2" charset="0"/>
              </a:rPr>
              <a:t>Where will you find research on </a:t>
            </a:r>
            <a:r>
              <a:rPr lang="en-US" dirty="0" err="1">
                <a:solidFill>
                  <a:srgbClr val="000000"/>
                </a:solidFill>
                <a:latin typeface="Avenir Roman" panose="02000503020000020003" pitchFamily="2" charset="0"/>
              </a:rPr>
              <a:t>Nijinski</a:t>
            </a:r>
            <a:r>
              <a:rPr lang="en-US" dirty="0">
                <a:solidFill>
                  <a:srgbClr val="000000"/>
                </a:solidFill>
                <a:latin typeface="Avenir Roman" panose="02000503020000020003" pitchFamily="2" charset="0"/>
              </a:rPr>
              <a:t>? </a:t>
            </a:r>
          </a:p>
          <a:p>
            <a:r>
              <a:rPr lang="en-US" dirty="0">
                <a:solidFill>
                  <a:srgbClr val="000000"/>
                </a:solidFill>
                <a:latin typeface="Avenir Roman" panose="02000503020000020003" pitchFamily="2" charset="0"/>
              </a:rPr>
              <a:t>What can you find out about him? </a:t>
            </a:r>
          </a:p>
          <a:p>
            <a:r>
              <a:rPr lang="en-US" dirty="0">
                <a:solidFill>
                  <a:srgbClr val="000000"/>
                </a:solidFill>
                <a:latin typeface="Avenir Roman" panose="02000503020000020003" pitchFamily="2" charset="0"/>
              </a:rPr>
              <a:t>Who was he? </a:t>
            </a:r>
          </a:p>
          <a:p>
            <a:r>
              <a:rPr lang="en-US" dirty="0">
                <a:solidFill>
                  <a:srgbClr val="000000"/>
                </a:solidFill>
                <a:latin typeface="Avenir Roman" panose="02000503020000020003" pitchFamily="2" charset="0"/>
              </a:rPr>
              <a:t>What did he do? </a:t>
            </a:r>
          </a:p>
          <a:p>
            <a:r>
              <a:rPr lang="en-US" dirty="0">
                <a:solidFill>
                  <a:srgbClr val="000000"/>
                </a:solidFill>
                <a:latin typeface="Avenir Roman" panose="02000503020000020003" pitchFamily="2" charset="0"/>
              </a:rPr>
              <a:t>Why was he famous? </a:t>
            </a:r>
          </a:p>
          <a:p>
            <a:r>
              <a:rPr lang="en-US" dirty="0">
                <a:solidFill>
                  <a:srgbClr val="000000"/>
                </a:solidFill>
                <a:latin typeface="Avenir Roman" panose="02000503020000020003" pitchFamily="2" charset="0"/>
              </a:rPr>
              <a:t>What impact did he have on dance? Even today? </a:t>
            </a:r>
          </a:p>
          <a:p>
            <a:r>
              <a:rPr lang="en-US" dirty="0">
                <a:solidFill>
                  <a:srgbClr val="000000"/>
                </a:solidFill>
                <a:latin typeface="Avenir Roman" panose="02000503020000020003" pitchFamily="2" charset="0"/>
              </a:rPr>
              <a:t>Name works involving him. </a:t>
            </a:r>
          </a:p>
          <a:p>
            <a:endParaRPr lang="en-US" dirty="0">
              <a:solidFill>
                <a:srgbClr val="000000"/>
              </a:solidFill>
              <a:latin typeface="Avenir Roman" panose="02000503020000020003" pitchFamily="2" charset="0"/>
            </a:endParaRPr>
          </a:p>
        </p:txBody>
      </p:sp>
    </p:spTree>
    <p:extLst>
      <p:ext uri="{BB962C8B-B14F-4D97-AF65-F5344CB8AC3E}">
        <p14:creationId xmlns:p14="http://schemas.microsoft.com/office/powerpoint/2010/main" val="2962843162"/>
      </p:ext>
    </p:extLst>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225</TotalTime>
  <Words>2439</Words>
  <Application>Microsoft Macintosh PowerPoint</Application>
  <PresentationFormat>On-screen Show (16:9)</PresentationFormat>
  <Paragraphs>306</Paragraphs>
  <Slides>29</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Avenir</vt:lpstr>
      <vt:lpstr>PT Sans Narrow</vt:lpstr>
      <vt:lpstr>Avenir Roman</vt:lpstr>
      <vt:lpstr>Arial</vt:lpstr>
      <vt:lpstr>Open Sans</vt:lpstr>
      <vt:lpstr>Tropic</vt:lpstr>
      <vt:lpstr>PowerPoint Presentation</vt:lpstr>
      <vt:lpstr>What do we know about dance</vt:lpstr>
      <vt:lpstr>STARTING WITH BALLET</vt:lpstr>
      <vt:lpstr>Ballet</vt:lpstr>
      <vt:lpstr>Renaissance Italy and France – 1490’s to early 1600s</vt:lpstr>
      <vt:lpstr>King Louis XIV of France – The Sun King</vt:lpstr>
      <vt:lpstr>Ballet on stage</vt:lpstr>
      <vt:lpstr>18th Century Ballet</vt:lpstr>
      <vt:lpstr>Scandalous ballet</vt:lpstr>
      <vt:lpstr>Early 19th Century Ballet – Romantic</vt:lpstr>
      <vt:lpstr>Early 19th Century Ballet – Romantic</vt:lpstr>
      <vt:lpstr>19th Century Classicism</vt:lpstr>
      <vt:lpstr>19th Century Classicism</vt:lpstr>
      <vt:lpstr>The Age of Petipa </vt:lpstr>
      <vt:lpstr>The Age of Petipa </vt:lpstr>
      <vt:lpstr>Ballet in the music halls of Britain </vt:lpstr>
      <vt:lpstr>Ballet in the music halls of Britain </vt:lpstr>
      <vt:lpstr>The Evolution of ballet technique </vt:lpstr>
      <vt:lpstr>Russian ballet in the 20th Century</vt:lpstr>
      <vt:lpstr>Early 20th Century ballet – birth of neo-classical</vt:lpstr>
      <vt:lpstr>Ballet Russes </vt:lpstr>
      <vt:lpstr>Ballet Russes</vt:lpstr>
      <vt:lpstr>Balanchine </vt:lpstr>
      <vt:lpstr>20th Century British Ballet</vt:lpstr>
      <vt:lpstr>Men in ballet</vt:lpstr>
      <vt:lpstr>International Ballet Companies in 20th Century</vt:lpstr>
      <vt:lpstr>Form of ballet today</vt:lpstr>
      <vt:lpstr>Keeping it real  How ballet changed because of modern and contemporary dance</vt:lpstr>
      <vt:lpstr>For next week -----   Nijinski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“Individuals interpret and construe the world in unique ways, and an understanding of them is best achieved through eliciting how they make sense of events that confront them”   Richard J Butler - Sports Psychology in Performance </dc:title>
  <cp:lastModifiedBy>Gwyn Emberton</cp:lastModifiedBy>
  <cp:revision>28</cp:revision>
  <dcterms:modified xsi:type="dcterms:W3CDTF">2019-10-16T08:49:24Z</dcterms:modified>
</cp:coreProperties>
</file>