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2" r:id="rId1"/>
  </p:sldMasterIdLst>
  <p:notesMasterIdLst>
    <p:notesMasterId r:id="rId58"/>
  </p:notesMasterIdLst>
  <p:sldIdLst>
    <p:sldId id="256" r:id="rId2"/>
    <p:sldId id="294" r:id="rId3"/>
    <p:sldId id="258" r:id="rId4"/>
    <p:sldId id="295" r:id="rId5"/>
    <p:sldId id="259" r:id="rId6"/>
    <p:sldId id="301" r:id="rId7"/>
    <p:sldId id="302" r:id="rId8"/>
    <p:sldId id="305" r:id="rId9"/>
    <p:sldId id="303" r:id="rId10"/>
    <p:sldId id="304" r:id="rId11"/>
    <p:sldId id="342" r:id="rId12"/>
    <p:sldId id="343" r:id="rId13"/>
    <p:sldId id="344" r:id="rId14"/>
    <p:sldId id="296" r:id="rId15"/>
    <p:sldId id="297" r:id="rId16"/>
    <p:sldId id="298" r:id="rId17"/>
    <p:sldId id="299" r:id="rId18"/>
    <p:sldId id="300" r:id="rId19"/>
    <p:sldId id="260" r:id="rId20"/>
    <p:sldId id="261" r:id="rId21"/>
    <p:sldId id="262" r:id="rId22"/>
    <p:sldId id="263" r:id="rId23"/>
    <p:sldId id="264" r:id="rId24"/>
    <p:sldId id="319" r:id="rId25"/>
    <p:sldId id="320" r:id="rId26"/>
    <p:sldId id="265" r:id="rId27"/>
    <p:sldId id="266" r:id="rId28"/>
    <p:sldId id="306" r:id="rId29"/>
    <p:sldId id="316" r:id="rId30"/>
    <p:sldId id="313" r:id="rId31"/>
    <p:sldId id="311" r:id="rId32"/>
    <p:sldId id="315" r:id="rId33"/>
    <p:sldId id="318" r:id="rId34"/>
    <p:sldId id="317" r:id="rId35"/>
    <p:sldId id="340" r:id="rId36"/>
    <p:sldId id="341" r:id="rId37"/>
    <p:sldId id="267" r:id="rId38"/>
    <p:sldId id="268" r:id="rId39"/>
    <p:sldId id="322" r:id="rId40"/>
    <p:sldId id="323" r:id="rId41"/>
    <p:sldId id="324" r:id="rId42"/>
    <p:sldId id="325" r:id="rId43"/>
    <p:sldId id="326" r:id="rId44"/>
    <p:sldId id="327" r:id="rId45"/>
    <p:sldId id="328" r:id="rId46"/>
    <p:sldId id="329" r:id="rId47"/>
    <p:sldId id="330" r:id="rId48"/>
    <p:sldId id="331" r:id="rId49"/>
    <p:sldId id="332" r:id="rId50"/>
    <p:sldId id="333" r:id="rId51"/>
    <p:sldId id="334" r:id="rId52"/>
    <p:sldId id="335" r:id="rId53"/>
    <p:sldId id="336" r:id="rId54"/>
    <p:sldId id="337" r:id="rId55"/>
    <p:sldId id="338" r:id="rId56"/>
    <p:sldId id="339" r:id="rId5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8" y="7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7F6E80-1649-4CA2-8032-7405CDEF6CC8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8F4CC1-8C75-4EBF-854C-691BABCD64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037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3F4A6F-B97E-4547-B146-2AF650930A77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3802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3F4A6F-B97E-4547-B146-2AF650930A77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4378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3F4A6F-B97E-4547-B146-2AF650930A77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932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D834D6E-C127-4709-9482-9CB9FE44AFB9}" type="slidenum">
              <a:rPr lang="en-GB"/>
              <a:pPr/>
              <a:t>17</a:t>
            </a:fld>
            <a:endParaRPr lang="en-GB"/>
          </a:p>
        </p:txBody>
      </p:sp>
      <p:sp>
        <p:nvSpPr>
          <p:cNvPr id="206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6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8950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3F4A6F-B97E-4547-B146-2AF650930A77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1114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7CA95AF-8E05-4F1B-862F-B5653CF02953}" type="slidenum">
              <a:rPr lang="en-GB" altLang="en-US"/>
              <a:pPr eaLnBrk="1" hangingPunct="1"/>
              <a:t>24</a:t>
            </a:fld>
            <a:endParaRPr lang="en-GB" altLang="en-US"/>
          </a:p>
        </p:txBody>
      </p:sp>
      <p:sp>
        <p:nvSpPr>
          <p:cNvPr id="1218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18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46452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09A91414-A1BB-4F99-A078-B37788FD53F8}" type="slidenum">
              <a:rPr lang="en-GB" altLang="en-US"/>
              <a:pPr eaLnBrk="1" hangingPunct="1"/>
              <a:t>25</a:t>
            </a:fld>
            <a:endParaRPr lang="en-GB" altLang="en-US"/>
          </a:p>
        </p:txBody>
      </p:sp>
      <p:sp>
        <p:nvSpPr>
          <p:cNvPr id="1228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03436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FBD061D-631A-47B8-917C-78207124C80E}" type="slidenum">
              <a:rPr lang="en-GB" altLang="en-US"/>
              <a:pPr eaLnBrk="1" hangingPunct="1"/>
              <a:t>39</a:t>
            </a:fld>
            <a:endParaRPr lang="en-GB" altLang="en-US"/>
          </a:p>
        </p:txBody>
      </p:sp>
      <p:sp>
        <p:nvSpPr>
          <p:cNvPr id="1249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9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50743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2E4DA89-0127-4FF2-97C4-915E68C84705}" type="slidenum">
              <a:rPr lang="en-GB" altLang="en-US"/>
              <a:pPr eaLnBrk="1" hangingPunct="1"/>
              <a:t>40</a:t>
            </a:fld>
            <a:endParaRPr lang="en-GB" altLang="en-US"/>
          </a:p>
        </p:txBody>
      </p:sp>
      <p:sp>
        <p:nvSpPr>
          <p:cNvPr id="1259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59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6466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B077F265-761F-4F6F-9E74-2B6E51303A1B}" type="slidenum">
              <a:rPr lang="en-GB" altLang="en-US"/>
              <a:pPr eaLnBrk="1" hangingPunct="1"/>
              <a:t>41</a:t>
            </a:fld>
            <a:endParaRPr lang="en-GB" altLang="en-US"/>
          </a:p>
        </p:txBody>
      </p:sp>
      <p:sp>
        <p:nvSpPr>
          <p:cNvPr id="1269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69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81326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F9F80791-80B1-4984-8235-56338AF86134}" type="slidenum">
              <a:rPr lang="en-GB" altLang="en-US"/>
              <a:pPr eaLnBrk="1" hangingPunct="1"/>
              <a:t>42</a:t>
            </a:fld>
            <a:endParaRPr lang="en-GB" altLang="en-US"/>
          </a:p>
        </p:txBody>
      </p:sp>
      <p:sp>
        <p:nvSpPr>
          <p:cNvPr id="1280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80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71429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13151128-08E2-40B8-9F82-37770D02CAE5}" type="slidenum">
              <a:rPr lang="en-GB" altLang="en-US"/>
              <a:pPr eaLnBrk="1" hangingPunct="1"/>
              <a:t>43</a:t>
            </a:fld>
            <a:endParaRPr lang="en-GB" altLang="en-US"/>
          </a:p>
        </p:txBody>
      </p:sp>
      <p:sp>
        <p:nvSpPr>
          <p:cNvPr id="1290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05550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82701055-2BFB-4644-AC52-D4C987A8C271}" type="slidenum">
              <a:rPr lang="en-GB" altLang="en-US"/>
              <a:pPr eaLnBrk="1" hangingPunct="1"/>
              <a:t>44</a:t>
            </a:fld>
            <a:endParaRPr lang="en-GB" altLang="en-US"/>
          </a:p>
        </p:txBody>
      </p:sp>
      <p:sp>
        <p:nvSpPr>
          <p:cNvPr id="1300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00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352859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0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C200BDFF-2107-4277-BC56-9547397C106D}" type="slidenum">
              <a:rPr lang="en-GB" altLang="en-US"/>
              <a:pPr eaLnBrk="1" hangingPunct="1"/>
              <a:t>45</a:t>
            </a:fld>
            <a:endParaRPr lang="en-GB" altLang="en-US"/>
          </a:p>
        </p:txBody>
      </p:sp>
      <p:sp>
        <p:nvSpPr>
          <p:cNvPr id="1310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10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5053470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0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884729C6-7496-4730-9C37-EBFA5DC182FF}" type="slidenum">
              <a:rPr lang="en-GB" altLang="en-US"/>
              <a:pPr eaLnBrk="1" hangingPunct="1"/>
              <a:t>46</a:t>
            </a:fld>
            <a:endParaRPr lang="en-GB" altLang="en-US"/>
          </a:p>
        </p:txBody>
      </p:sp>
      <p:sp>
        <p:nvSpPr>
          <p:cNvPr id="1320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21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03795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7138D3EE-61B0-45E9-B04E-58FDA70D3D10}" type="slidenum">
              <a:rPr lang="en-GB" altLang="en-US"/>
              <a:pPr eaLnBrk="1" hangingPunct="1"/>
              <a:t>47</a:t>
            </a:fld>
            <a:endParaRPr lang="en-GB" altLang="en-US"/>
          </a:p>
        </p:txBody>
      </p:sp>
      <p:sp>
        <p:nvSpPr>
          <p:cNvPr id="1331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958136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FD99E07-B1F4-4594-8484-14A604EA6B0C}" type="slidenum">
              <a:rPr lang="en-GB" altLang="en-US"/>
              <a:pPr eaLnBrk="1" hangingPunct="1"/>
              <a:t>48</a:t>
            </a:fld>
            <a:endParaRPr lang="en-GB" altLang="en-US"/>
          </a:p>
        </p:txBody>
      </p:sp>
      <p:sp>
        <p:nvSpPr>
          <p:cNvPr id="1341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41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690722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F58CAD71-6CCC-4553-A87F-EAFF869E4539}" type="slidenum">
              <a:rPr lang="en-GB" altLang="en-US"/>
              <a:pPr eaLnBrk="1" hangingPunct="1"/>
              <a:t>49</a:t>
            </a:fld>
            <a:endParaRPr lang="en-GB" altLang="en-US"/>
          </a:p>
        </p:txBody>
      </p:sp>
      <p:sp>
        <p:nvSpPr>
          <p:cNvPr id="135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51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582840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E00CB169-0D53-45D2-ABB3-B4B1C233CDEA}" type="slidenum">
              <a:rPr lang="en-GB" altLang="en-US"/>
              <a:pPr eaLnBrk="1" hangingPunct="1"/>
              <a:t>50</a:t>
            </a:fld>
            <a:endParaRPr lang="en-GB" altLang="en-US"/>
          </a:p>
        </p:txBody>
      </p:sp>
      <p:sp>
        <p:nvSpPr>
          <p:cNvPr id="136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61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876871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E4219AEC-82C8-4475-B8CC-5D9E2CB003CF}" type="slidenum">
              <a:rPr lang="en-GB" altLang="en-US"/>
              <a:pPr eaLnBrk="1" hangingPunct="1"/>
              <a:t>51</a:t>
            </a:fld>
            <a:endParaRPr lang="en-GB" altLang="en-US"/>
          </a:p>
        </p:txBody>
      </p:sp>
      <p:sp>
        <p:nvSpPr>
          <p:cNvPr id="137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72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845017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8304E579-CF97-4337-890A-B1BEE6782A04}" type="slidenum">
              <a:rPr lang="en-GB" altLang="en-US"/>
              <a:pPr eaLnBrk="1" hangingPunct="1"/>
              <a:t>52</a:t>
            </a:fld>
            <a:endParaRPr lang="en-GB" altLang="en-US"/>
          </a:p>
        </p:txBody>
      </p:sp>
      <p:sp>
        <p:nvSpPr>
          <p:cNvPr id="138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82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209458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2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EE47F47C-5B3E-4DF4-8BEC-DCD627D26CD1}" type="slidenum">
              <a:rPr lang="en-GB" altLang="en-US"/>
              <a:pPr eaLnBrk="1" hangingPunct="1"/>
              <a:t>53</a:t>
            </a:fld>
            <a:endParaRPr lang="en-GB" altLang="en-US"/>
          </a:p>
        </p:txBody>
      </p:sp>
      <p:sp>
        <p:nvSpPr>
          <p:cNvPr id="1392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92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648313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0FCDF9A1-F38E-4843-8349-1AE1179C84E4}" type="slidenum">
              <a:rPr lang="en-GB" altLang="en-US"/>
              <a:pPr eaLnBrk="1" hangingPunct="1"/>
              <a:t>54</a:t>
            </a:fld>
            <a:endParaRPr lang="en-GB" altLang="en-US"/>
          </a:p>
        </p:txBody>
      </p:sp>
      <p:sp>
        <p:nvSpPr>
          <p:cNvPr id="140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02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139890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0509B65F-0ABA-40A1-A040-4C5F79F4517C}" type="slidenum">
              <a:rPr lang="en-GB" altLang="en-US"/>
              <a:pPr eaLnBrk="1" hangingPunct="1"/>
              <a:t>55</a:t>
            </a:fld>
            <a:endParaRPr lang="en-GB" altLang="en-US"/>
          </a:p>
        </p:txBody>
      </p:sp>
      <p:sp>
        <p:nvSpPr>
          <p:cNvPr id="1413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13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020932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AD11388A-4852-4537-821C-E30B9B7662FB}" type="slidenum">
              <a:rPr lang="en-GB" altLang="en-US"/>
              <a:pPr eaLnBrk="1" hangingPunct="1"/>
              <a:t>56</a:t>
            </a:fld>
            <a:endParaRPr lang="en-GB" altLang="en-US"/>
          </a:p>
        </p:txBody>
      </p:sp>
      <p:sp>
        <p:nvSpPr>
          <p:cNvPr id="1423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23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11257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0B0A682-2FA5-49A3-A02F-2145AB16178B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5799899D-8582-48C1-B827-39CA0F713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854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0A682-2FA5-49A3-A02F-2145AB16178B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9899D-8582-48C1-B827-39CA0F713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4926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0A682-2FA5-49A3-A02F-2145AB16178B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9899D-8582-48C1-B827-39CA0F713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093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0A682-2FA5-49A3-A02F-2145AB16178B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9899D-8582-48C1-B827-39CA0F713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609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0A682-2FA5-49A3-A02F-2145AB16178B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9899D-8582-48C1-B827-39CA0F713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4628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0A682-2FA5-49A3-A02F-2145AB16178B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9899D-8582-48C1-B827-39CA0F713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7422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0A682-2FA5-49A3-A02F-2145AB16178B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9899D-8582-48C1-B827-39CA0F713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2895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0A682-2FA5-49A3-A02F-2145AB16178B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5799899D-8582-48C1-B827-39CA0F713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534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0B0A682-2FA5-49A3-A02F-2145AB16178B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5799899D-8582-48C1-B827-39CA0F713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3800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0A682-2FA5-49A3-A02F-2145AB16178B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9899D-8582-48C1-B827-39CA0F713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2808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0A682-2FA5-49A3-A02F-2145AB16178B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99899D-8582-48C1-B827-39CA0F713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3028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09601" y="244476"/>
            <a:ext cx="11180233" cy="14319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117601" y="1905000"/>
            <a:ext cx="5236633" cy="2019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557434" y="1905000"/>
            <a:ext cx="5236633" cy="2019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1117601" y="4076700"/>
            <a:ext cx="5236633" cy="2019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57434" y="4076700"/>
            <a:ext cx="5236633" cy="2019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1117601" y="6245225"/>
            <a:ext cx="2535767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720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9249834" y="6245225"/>
            <a:ext cx="2535767" cy="476250"/>
          </a:xfrm>
        </p:spPr>
        <p:txBody>
          <a:bodyPr/>
          <a:lstStyle>
            <a:lvl1pPr>
              <a:defRPr/>
            </a:lvl1pPr>
          </a:lstStyle>
          <a:p>
            <a:fld id="{9E33217A-616A-4497-AE8C-35484914276F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1494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44476"/>
            <a:ext cx="11180233" cy="14319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1" y="1905000"/>
            <a:ext cx="5236633" cy="4191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557434" y="1905000"/>
            <a:ext cx="5236633" cy="2019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557434" y="4076700"/>
            <a:ext cx="5236633" cy="2019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1117601" y="6245225"/>
            <a:ext cx="2535767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45720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9249834" y="6245225"/>
            <a:ext cx="2535767" cy="476250"/>
          </a:xfrm>
        </p:spPr>
        <p:txBody>
          <a:bodyPr/>
          <a:lstStyle>
            <a:lvl1pPr>
              <a:defRPr/>
            </a:lvl1pPr>
          </a:lstStyle>
          <a:p>
            <a:fld id="{59997465-4B8A-41F8-AB8E-3AB4BDF037F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405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50B0A682-2FA5-49A3-A02F-2145AB16178B}" type="datetimeFigureOut">
              <a:rPr lang="en-GB" smtClean="0"/>
              <a:t>06/02/2018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5799899D-8582-48C1-B827-39CA0F7138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4615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  <p:sldLayoutId id="2147483765" r:id="rId13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6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1.jpe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3.jpe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7.jpeg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0.jpeg"/><Relationship Id="rId4" Type="http://schemas.openxmlformats.org/officeDocument/2006/relationships/image" Target="../media/image69.jpe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useumoflondon.org.uk/archive/lbl/pages/largeImage.asp?id=720252&amp;size=3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2.jpeg"/><Relationship Id="rId4" Type="http://schemas.openxmlformats.org/officeDocument/2006/relationships/image" Target="../media/image71.jpeg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jpeg"/><Relationship Id="rId3" Type="http://schemas.openxmlformats.org/officeDocument/2006/relationships/hyperlink" Target="http://www.museumoflondon.org.uk/archive/lbl/pages/largeImage.asp?id=720229&amp;size=3" TargetMode="External"/><Relationship Id="rId7" Type="http://schemas.openxmlformats.org/officeDocument/2006/relationships/hyperlink" Target="http://www.museumoflondon.org.uk/archive/lbl/pages/largeImage.asp?id=721247&amp;size=3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4.jpeg"/><Relationship Id="rId5" Type="http://schemas.openxmlformats.org/officeDocument/2006/relationships/hyperlink" Target="http://www.museumoflondon.org.uk/archive/lbl/pages/largeImage.asp?id=721249&amp;size=3" TargetMode="External"/><Relationship Id="rId4" Type="http://schemas.openxmlformats.org/officeDocument/2006/relationships/image" Target="../media/image7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Stone tools (2)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4458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0295" y="452718"/>
            <a:ext cx="8163576" cy="6105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2362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208213" y="620713"/>
            <a:ext cx="7772400" cy="5688012"/>
          </a:xfrm>
        </p:spPr>
        <p:txBody>
          <a:bodyPr>
            <a:normAutofit fontScale="90000"/>
          </a:bodyPr>
          <a:lstStyle/>
          <a:p>
            <a:pPr algn="l"/>
            <a:r>
              <a:rPr lang="en-GB"/>
              <a:t>Important point to keep in mind is these periods and their dates are a loose framework that in reality don’t mean much. </a:t>
            </a:r>
            <a:br>
              <a:rPr lang="en-GB"/>
            </a:br>
            <a:br>
              <a:rPr lang="en-GB"/>
            </a:br>
            <a:r>
              <a:rPr lang="en-GB"/>
              <a:t>You don’t go to sleep in the Neolithic and wake up the next day in the early Bronze Age</a:t>
            </a:r>
          </a:p>
        </p:txBody>
      </p:sp>
    </p:spTree>
    <p:extLst>
      <p:ext uri="{BB962C8B-B14F-4D97-AF65-F5344CB8AC3E}">
        <p14:creationId xmlns:p14="http://schemas.microsoft.com/office/powerpoint/2010/main" val="7457408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5159" y="164296"/>
            <a:ext cx="9501682" cy="6529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1933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Grp="1" noChangeArrowheads="1"/>
          </p:cNvSpPr>
          <p:nvPr>
            <p:ph type="title"/>
          </p:nvPr>
        </p:nvSpPr>
        <p:spPr>
          <a:xfrm>
            <a:off x="2135188" y="333375"/>
            <a:ext cx="7772400" cy="1143000"/>
          </a:xfrm>
        </p:spPr>
        <p:txBody>
          <a:bodyPr>
            <a:normAutofit/>
          </a:bodyPr>
          <a:lstStyle/>
          <a:p>
            <a:r>
              <a:rPr lang="en-GB" sz="4000" dirty="0"/>
              <a:t>Lower Palaeolithic in Britain</a:t>
            </a:r>
            <a:br>
              <a:rPr lang="en-GB" sz="4000" dirty="0"/>
            </a:br>
            <a:r>
              <a:rPr lang="en-GB" sz="4000" dirty="0"/>
              <a:t>&gt; 900 </a:t>
            </a:r>
            <a:r>
              <a:rPr lang="en-GB" sz="4000" dirty="0" err="1"/>
              <a:t>kya</a:t>
            </a:r>
            <a:r>
              <a:rPr lang="en-GB" sz="4000" dirty="0"/>
              <a:t> – c. 300 </a:t>
            </a:r>
            <a:r>
              <a:rPr lang="en-GB" sz="4000" dirty="0" err="1"/>
              <a:t>kya</a:t>
            </a:r>
            <a:endParaRPr lang="en-GB" sz="4000" dirty="0"/>
          </a:p>
        </p:txBody>
      </p:sp>
      <p:pic>
        <p:nvPicPr>
          <p:cNvPr id="9219" name="Picture 5" descr="BM JS 1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35188" y="1773238"/>
            <a:ext cx="3167062" cy="237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6" descr="natural history 07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35188" y="4365626"/>
            <a:ext cx="3097212" cy="2322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7" descr="natural history 109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27800" y="1844675"/>
            <a:ext cx="3409950" cy="454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924394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9939" name="Content Placeholder 3" descr="IMG_8133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92350" y="1052513"/>
            <a:ext cx="7558088" cy="5040312"/>
          </a:xfrm>
        </p:spPr>
      </p:pic>
    </p:spTree>
    <p:extLst>
      <p:ext uri="{BB962C8B-B14F-4D97-AF65-F5344CB8AC3E}">
        <p14:creationId xmlns:p14="http://schemas.microsoft.com/office/powerpoint/2010/main" val="9859084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 descr="I:\HSB May 2013\P105009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"/>
            <a:ext cx="9144000" cy="6107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63" name="Picture 3" descr="2009-07-08932D Happisburgh stratigraph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6" y="4560889"/>
            <a:ext cx="3179763" cy="2128837"/>
          </a:xfrm>
          <a:prstGeom prst="rect">
            <a:avLst/>
          </a:prstGeom>
          <a:noFill/>
          <a:ln w="50800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10766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 descr="I:\HSB May 2013\P105008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1588"/>
            <a:ext cx="9109075" cy="6083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18784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11675" y="6165850"/>
            <a:ext cx="8229600" cy="914400"/>
          </a:xfrm>
        </p:spPr>
        <p:txBody>
          <a:bodyPr/>
          <a:lstStyle/>
          <a:p>
            <a:pPr>
              <a:defRPr/>
            </a:pPr>
            <a:r>
              <a:rPr lang="en-GB" sz="1800" dirty="0">
                <a:solidFill>
                  <a:schemeClr val="accent1">
                    <a:satMod val="150000"/>
                  </a:schemeClr>
                </a:solidFill>
              </a:rPr>
              <a:t>Parfitt et al., 2010</a:t>
            </a:r>
          </a:p>
        </p:txBody>
      </p:sp>
      <p:sp>
        <p:nvSpPr>
          <p:cNvPr id="41987" name="Content Placeholder 2"/>
          <p:cNvSpPr>
            <a:spLocks noGrp="1"/>
          </p:cNvSpPr>
          <p:nvPr>
            <p:ph sz="half" idx="1"/>
          </p:nvPr>
        </p:nvSpPr>
        <p:spPr>
          <a:xfrm>
            <a:off x="2292351" y="2286001"/>
            <a:ext cx="3565525" cy="4022725"/>
          </a:xfrm>
        </p:spPr>
        <p:txBody>
          <a:bodyPr/>
          <a:lstStyle/>
          <a:p>
            <a:endParaRPr lang="en-US" altLang="en-US"/>
          </a:p>
        </p:txBody>
      </p:sp>
      <p:sp>
        <p:nvSpPr>
          <p:cNvPr id="41988" name="Content Placeholder 3"/>
          <p:cNvSpPr>
            <a:spLocks noGrp="1"/>
          </p:cNvSpPr>
          <p:nvPr>
            <p:ph sz="half" idx="2"/>
          </p:nvPr>
        </p:nvSpPr>
        <p:spPr>
          <a:xfrm>
            <a:off x="6016626" y="2286001"/>
            <a:ext cx="3565525" cy="4022725"/>
          </a:xfrm>
        </p:spPr>
        <p:txBody>
          <a:bodyPr/>
          <a:lstStyle/>
          <a:p>
            <a:endParaRPr lang="en-US" altLang="en-US"/>
          </a:p>
        </p:txBody>
      </p:sp>
      <p:pic>
        <p:nvPicPr>
          <p:cNvPr id="4198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1243013"/>
            <a:ext cx="8653462" cy="458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964742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92350" y="585788"/>
            <a:ext cx="7289800" cy="1498600"/>
          </a:xfrm>
        </p:spPr>
        <p:txBody>
          <a:bodyPr/>
          <a:lstStyle/>
          <a:p>
            <a:pPr>
              <a:defRPr/>
            </a:pPr>
            <a:endParaRPr lang="en-GB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43011" name="Content Placeholder 2"/>
          <p:cNvSpPr>
            <a:spLocks noGrp="1"/>
          </p:cNvSpPr>
          <p:nvPr>
            <p:ph sz="half" idx="1"/>
          </p:nvPr>
        </p:nvSpPr>
        <p:spPr>
          <a:xfrm>
            <a:off x="2292351" y="2286001"/>
            <a:ext cx="3565525" cy="4022725"/>
          </a:xfrm>
        </p:spPr>
        <p:txBody>
          <a:bodyPr/>
          <a:lstStyle/>
          <a:p>
            <a:endParaRPr lang="en-US" altLang="en-US"/>
          </a:p>
        </p:txBody>
      </p:sp>
      <p:sp>
        <p:nvSpPr>
          <p:cNvPr id="43012" name="Content Placeholder 3"/>
          <p:cNvSpPr>
            <a:spLocks noGrp="1"/>
          </p:cNvSpPr>
          <p:nvPr>
            <p:ph sz="half" idx="2"/>
          </p:nvPr>
        </p:nvSpPr>
        <p:spPr>
          <a:xfrm>
            <a:off x="6016626" y="2286001"/>
            <a:ext cx="3565525" cy="4022725"/>
          </a:xfrm>
        </p:spPr>
        <p:txBody>
          <a:bodyPr/>
          <a:lstStyle/>
          <a:p>
            <a:endParaRPr lang="en-US" altLang="en-US"/>
          </a:p>
        </p:txBody>
      </p:sp>
      <p:pic>
        <p:nvPicPr>
          <p:cNvPr id="4301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163" y="209551"/>
            <a:ext cx="6965950" cy="6138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4511675" y="6400800"/>
            <a:ext cx="8229600" cy="9144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GB" spc="-100" dirty="0">
                <a:solidFill>
                  <a:schemeClr val="tx2">
                    <a:satMod val="200000"/>
                  </a:schemeClr>
                </a:solidFill>
                <a:latin typeface="+mj-lt"/>
                <a:ea typeface="+mj-ea"/>
                <a:cs typeface="+mj-cs"/>
              </a:rPr>
              <a:t>Parfitt et al., 2010</a:t>
            </a:r>
          </a:p>
        </p:txBody>
      </p:sp>
    </p:spTree>
    <p:extLst>
      <p:ext uri="{BB962C8B-B14F-4D97-AF65-F5344CB8AC3E}">
        <p14:creationId xmlns:p14="http://schemas.microsoft.com/office/powerpoint/2010/main" val="8480812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B6792D-641B-4E11-8A3A-8FFB3244E0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620A6-229E-4C82-8612-F9E3046C8D3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8E6322-E38C-4444-ADA8-EF8FE4F2CFC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F07EA64-FCB5-4DF6-8704-41627FE58F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534" t="34568" r="23927" b="15930"/>
          <a:stretch/>
        </p:blipFill>
        <p:spPr>
          <a:xfrm rot="10800000">
            <a:off x="1022773" y="241249"/>
            <a:ext cx="9780694" cy="678959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5C51A26-1C92-4163-A877-07D9C54480D4}"/>
              </a:ext>
            </a:extLst>
          </p:cNvPr>
          <p:cNvSpPr/>
          <p:nvPr/>
        </p:nvSpPr>
        <p:spPr>
          <a:xfrm>
            <a:off x="5879253" y="142240"/>
            <a:ext cx="972653" cy="5831840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1189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27D6D-6925-4147-84FE-A62C7D87E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800C48-7C9B-47B2-8A43-08EC83AF7F9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9DB9CD-C91C-4398-8CAD-8CA220C4FFC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EB8356-0A56-4E37-BCB9-85FA8734D3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426" t="29136" r="28770" b="32966"/>
          <a:stretch/>
        </p:blipFill>
        <p:spPr>
          <a:xfrm>
            <a:off x="2684477" y="152154"/>
            <a:ext cx="7918701" cy="6290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4591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2F354-47EE-4468-9F76-C0EB15CA71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A1E33B-EBD1-4735-93D3-4C9067585D3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C20DF4-F547-408F-9E75-D227E85A301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CC3FAF-1079-4945-9F69-C5CC114AB1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082" t="38288" r="32195" b="4954"/>
          <a:stretch/>
        </p:blipFill>
        <p:spPr>
          <a:xfrm rot="10800000">
            <a:off x="2645802" y="192947"/>
            <a:ext cx="5466351" cy="652027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D25D099-0FB2-4ACE-87DE-578E638B0868}"/>
              </a:ext>
            </a:extLst>
          </p:cNvPr>
          <p:cNvSpPr/>
          <p:nvPr/>
        </p:nvSpPr>
        <p:spPr>
          <a:xfrm>
            <a:off x="2188466" y="2583809"/>
            <a:ext cx="6208913" cy="2116462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5132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346" name="Rectangle 10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Swanscombe: a relict from an industrial past</a:t>
            </a:r>
          </a:p>
        </p:txBody>
      </p:sp>
      <p:pic>
        <p:nvPicPr>
          <p:cNvPr id="142344" name="Picture 8" descr="Swanscombenorthfleetmap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1045829" y="1998663"/>
            <a:ext cx="3924966" cy="3767137"/>
          </a:xfrm>
          <a:noFill/>
          <a:ln/>
        </p:spPr>
      </p:pic>
      <p:pic>
        <p:nvPicPr>
          <p:cNvPr id="142345" name="Picture 9" descr="swanscombesitemap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/>
          <a:stretch>
            <a:fillRect/>
          </a:stretch>
        </p:blipFill>
        <p:spPr>
          <a:xfrm>
            <a:off x="6551815" y="2043012"/>
            <a:ext cx="3279371" cy="4189615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6786663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7" name="Rectangle 5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Swanscombe: a stratigraphic summary</a:t>
            </a:r>
          </a:p>
        </p:txBody>
      </p:sp>
      <p:pic>
        <p:nvPicPr>
          <p:cNvPr id="146436" name="Picture 4" descr="Swanscombestrat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973272" y="2095226"/>
            <a:ext cx="6159731" cy="3599411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39561226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4" name="Rectangle 14"/>
          <p:cNvSpPr>
            <a:spLocks noGrp="1" noRot="1" noChangeArrowheads="1"/>
          </p:cNvSpPr>
          <p:nvPr>
            <p:ph type="title" sz="quarter"/>
          </p:nvPr>
        </p:nvSpPr>
        <p:spPr/>
        <p:txBody>
          <a:bodyPr>
            <a:normAutofit/>
          </a:bodyPr>
          <a:lstStyle/>
          <a:p>
            <a:r>
              <a:rPr lang="en-GB"/>
              <a:t>Swanscombe: artefacts and stratigraphy</a:t>
            </a:r>
          </a:p>
        </p:txBody>
      </p:sp>
      <p:pic>
        <p:nvPicPr>
          <p:cNvPr id="153604" name="Picture 4" descr="Swanscombeartefacts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>
          <a:xfrm>
            <a:off x="1851209" y="1905000"/>
            <a:ext cx="2638224" cy="3536244"/>
          </a:xfrm>
          <a:noFill/>
          <a:ln/>
        </p:spPr>
      </p:pic>
      <p:pic>
        <p:nvPicPr>
          <p:cNvPr id="153607" name="Picture 7" descr="Untitled 07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9291638" y="1469445"/>
            <a:ext cx="1726318" cy="2569155"/>
          </a:xfrm>
          <a:noFill/>
          <a:ln/>
        </p:spPr>
      </p:pic>
      <p:pic>
        <p:nvPicPr>
          <p:cNvPr id="153610" name="Picture 10" descr="003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5181601" y="1358245"/>
            <a:ext cx="1829858" cy="2680355"/>
          </a:xfrm>
          <a:noFill/>
          <a:ln/>
        </p:spPr>
      </p:pic>
      <p:pic>
        <p:nvPicPr>
          <p:cNvPr id="153613" name="Picture 13" descr="002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6" cstate="print"/>
          <a:srcRect/>
          <a:stretch>
            <a:fillRect/>
          </a:stretch>
        </p:blipFill>
        <p:spPr>
          <a:xfrm>
            <a:off x="6226899" y="4431594"/>
            <a:ext cx="3453537" cy="233045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1735515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/>
              <a:t>Swanscombe: a master sequence for the Lower Thames</a:t>
            </a:r>
          </a:p>
        </p:txBody>
      </p:sp>
      <p:pic>
        <p:nvPicPr>
          <p:cNvPr id="205827" name="Picture 3" descr="Swanscombestrat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1772299" y="2896985"/>
            <a:ext cx="3927764" cy="2207029"/>
          </a:xfrm>
          <a:ln/>
        </p:spPr>
      </p:pic>
      <p:pic>
        <p:nvPicPr>
          <p:cNvPr id="205828" name="Picture 4" descr="Clactonian core 1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6743701" y="4149726"/>
            <a:ext cx="2919413" cy="2189163"/>
          </a:xfrm>
          <a:noFill/>
          <a:ln/>
        </p:spPr>
      </p:pic>
      <p:pic>
        <p:nvPicPr>
          <p:cNvPr id="205829" name="Picture 5" descr="Mottisfont biface 1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6926264" y="1997075"/>
            <a:ext cx="2841625" cy="2025650"/>
          </a:xfrm>
          <a:noFill/>
          <a:ln/>
        </p:spPr>
      </p:pic>
      <p:sp>
        <p:nvSpPr>
          <p:cNvPr id="205830" name="Line 6"/>
          <p:cNvSpPr>
            <a:spLocks noChangeShapeType="1"/>
          </p:cNvSpPr>
          <p:nvPr/>
        </p:nvSpPr>
        <p:spPr bwMode="auto">
          <a:xfrm flipH="1" flipV="1">
            <a:off x="3359151" y="4437063"/>
            <a:ext cx="3960813" cy="576262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05831" name="Line 7"/>
          <p:cNvSpPr>
            <a:spLocks noChangeShapeType="1"/>
          </p:cNvSpPr>
          <p:nvPr/>
        </p:nvSpPr>
        <p:spPr bwMode="auto">
          <a:xfrm flipH="1">
            <a:off x="3792538" y="2852738"/>
            <a:ext cx="3382962" cy="863600"/>
          </a:xfrm>
          <a:prstGeom prst="line">
            <a:avLst/>
          </a:prstGeom>
          <a:noFill/>
          <a:ln w="38100">
            <a:solidFill>
              <a:srgbClr val="0000CC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05832" name="Text Box 8"/>
          <p:cNvSpPr txBox="1">
            <a:spLocks noChangeArrowheads="1"/>
          </p:cNvSpPr>
          <p:nvPr/>
        </p:nvSpPr>
        <p:spPr bwMode="auto">
          <a:xfrm>
            <a:off x="6940551" y="1716088"/>
            <a:ext cx="12922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>
                <a:solidFill>
                  <a:srgbClr val="FF0000"/>
                </a:solidFill>
                <a:latin typeface="Verdana" pitchFamily="34" charset="0"/>
              </a:rPr>
              <a:t>Acheulian</a:t>
            </a:r>
          </a:p>
        </p:txBody>
      </p:sp>
      <p:sp>
        <p:nvSpPr>
          <p:cNvPr id="205833" name="Text Box 9"/>
          <p:cNvSpPr txBox="1">
            <a:spLocks noChangeArrowheads="1"/>
          </p:cNvSpPr>
          <p:nvPr/>
        </p:nvSpPr>
        <p:spPr bwMode="auto">
          <a:xfrm>
            <a:off x="6867526" y="4164013"/>
            <a:ext cx="13811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>
                <a:solidFill>
                  <a:srgbClr val="FF0000"/>
                </a:solidFill>
                <a:latin typeface="Verdana" pitchFamily="34" charset="0"/>
              </a:rPr>
              <a:t>Clactonian</a:t>
            </a:r>
          </a:p>
        </p:txBody>
      </p:sp>
    </p:spTree>
    <p:extLst>
      <p:ext uri="{BB962C8B-B14F-4D97-AF65-F5344CB8AC3E}">
        <p14:creationId xmlns:p14="http://schemas.microsoft.com/office/powerpoint/2010/main" val="41696917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29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1299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11301" name="Picture 5" descr="J255_1_33 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47850" y="404813"/>
            <a:ext cx="8496300" cy="60118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2760940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752600" y="1066800"/>
            <a:ext cx="3962400" cy="762000"/>
          </a:xfrm>
        </p:spPr>
        <p:txBody>
          <a:bodyPr>
            <a:normAutofit fontScale="90000"/>
          </a:bodyPr>
          <a:lstStyle/>
          <a:p>
            <a:r>
              <a:rPr lang="en-GB" sz="2800" i="1"/>
              <a:t>H. heidelbergensis </a:t>
            </a:r>
            <a:r>
              <a:rPr lang="en-GB" sz="2800"/>
              <a:t>regularly used other mediums for manufacturing - but only rarely do we see them</a:t>
            </a:r>
            <a:endParaRPr lang="en-GB" sz="3200"/>
          </a:p>
        </p:txBody>
      </p:sp>
      <p:pic>
        <p:nvPicPr>
          <p:cNvPr id="10243" name="Picture 3" descr="bone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1" y="3697288"/>
            <a:ext cx="4246563" cy="3160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4" name="Picture 4" descr="bone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1526" y="1"/>
            <a:ext cx="4816475" cy="437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6096000" y="5486400"/>
            <a:ext cx="3581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Fontana Ranuccio - Italy</a:t>
            </a:r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6008865" y="3046061"/>
            <a:ext cx="4321175" cy="1232427"/>
          </a:xfrm>
          <a:prstGeom prst="rect">
            <a:avLst/>
          </a:prstGeom>
          <a:solidFill>
            <a:schemeClr val="tx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8293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4" descr="spearbo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33600" y="714375"/>
            <a:ext cx="7924800" cy="542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8134" name="Line 6"/>
          <p:cNvSpPr>
            <a:spLocks noChangeShapeType="1"/>
          </p:cNvSpPr>
          <p:nvPr/>
        </p:nvSpPr>
        <p:spPr bwMode="auto">
          <a:xfrm flipH="1">
            <a:off x="5448301" y="3213100"/>
            <a:ext cx="1008063" cy="2376488"/>
          </a:xfrm>
          <a:prstGeom prst="line">
            <a:avLst/>
          </a:prstGeom>
          <a:noFill/>
          <a:ln w="57150">
            <a:solidFill>
              <a:srgbClr val="FF00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8135" name="Text Box 7"/>
          <p:cNvSpPr txBox="1">
            <a:spLocks noChangeArrowheads="1"/>
          </p:cNvSpPr>
          <p:nvPr/>
        </p:nvSpPr>
        <p:spPr bwMode="auto">
          <a:xfrm>
            <a:off x="6651625" y="4168776"/>
            <a:ext cx="2379486" cy="646331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dirty="0" err="1"/>
              <a:t>Schoningen</a:t>
            </a:r>
            <a:r>
              <a:rPr lang="en-GB" dirty="0"/>
              <a:t> Spears:</a:t>
            </a:r>
          </a:p>
          <a:p>
            <a:r>
              <a:rPr lang="en-GB" dirty="0"/>
              <a:t>400,000 years ago</a:t>
            </a:r>
          </a:p>
        </p:txBody>
      </p:sp>
    </p:spTree>
    <p:extLst>
      <p:ext uri="{BB962C8B-B14F-4D97-AF65-F5344CB8AC3E}">
        <p14:creationId xmlns:p14="http://schemas.microsoft.com/office/powerpoint/2010/main" val="576342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4" grpId="0" animBg="1"/>
      <p:bldP spid="4813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Schoningen spears found in association with extensive faunal remains (mostly horse) which display cutmarks and intentional fracturing.</a:t>
            </a:r>
          </a:p>
          <a:p>
            <a:endParaRPr lang="en-GB"/>
          </a:p>
          <a:p>
            <a:r>
              <a:rPr lang="en-GB"/>
              <a:t>Spears left as a ritual offering?</a:t>
            </a:r>
          </a:p>
        </p:txBody>
      </p:sp>
    </p:spTree>
    <p:extLst>
      <p:ext uri="{BB962C8B-B14F-4D97-AF65-F5344CB8AC3E}">
        <p14:creationId xmlns:p14="http://schemas.microsoft.com/office/powerpoint/2010/main" val="25414899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/>
              <a:t>Middle Palaeolithic in Britain</a:t>
            </a:r>
            <a:br>
              <a:rPr lang="en-GB" sz="4000"/>
            </a:br>
            <a:r>
              <a:rPr lang="en-GB" sz="4000"/>
              <a:t>c. 300 kya – c. 40 kya</a:t>
            </a:r>
          </a:p>
        </p:txBody>
      </p:sp>
      <p:pic>
        <p:nvPicPr>
          <p:cNvPr id="13315" name="Picture 4" descr="cor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08439" y="2420939"/>
            <a:ext cx="3849687" cy="390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6118094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Lynford</a:t>
            </a:r>
            <a:endParaRPr lang="en-US" dirty="0"/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Represents a rare example of an open-air Middle Palaeolithic site possibly marking the initial appearance of Neanderthals in Britain at the end of MIS-4 and the beginning of MIS-3 – c. 60,000 years ago (</a:t>
            </a:r>
            <a:r>
              <a:rPr lang="en-GB" sz="2400" dirty="0" err="1"/>
              <a:t>Boismier</a:t>
            </a:r>
            <a:r>
              <a:rPr lang="en-GB" sz="2400" dirty="0"/>
              <a:t> </a:t>
            </a:r>
            <a:r>
              <a:rPr lang="en-GB" sz="2400" i="1" dirty="0"/>
              <a:t>et al</a:t>
            </a:r>
            <a:r>
              <a:rPr lang="en-GB" sz="2400" dirty="0"/>
              <a:t> 2003). </a:t>
            </a:r>
          </a:p>
          <a:p>
            <a:r>
              <a:rPr lang="en-GB" sz="2400" dirty="0"/>
              <a:t>The site consists of a segment of a major </a:t>
            </a:r>
            <a:r>
              <a:rPr lang="en-GB" sz="2400" dirty="0" err="1"/>
              <a:t>palaeochannel</a:t>
            </a:r>
            <a:r>
              <a:rPr lang="en-GB" sz="2400" dirty="0"/>
              <a:t> filled with organic deposits, </a:t>
            </a:r>
            <a:r>
              <a:rPr lang="en-GB" sz="2400" i="1" dirty="0"/>
              <a:t>in situ</a:t>
            </a:r>
            <a:r>
              <a:rPr lang="en-GB" sz="2400" dirty="0"/>
              <a:t> mammoth remains and associated lithic tools and </a:t>
            </a:r>
            <a:r>
              <a:rPr lang="en-GB" sz="2400" dirty="0" err="1"/>
              <a:t>debitage</a:t>
            </a:r>
            <a:r>
              <a:rPr lang="en-GB" sz="2400" dirty="0"/>
              <a:t> (</a:t>
            </a:r>
            <a:r>
              <a:rPr lang="en-GB" sz="2400" dirty="0" err="1"/>
              <a:t>Boismier</a:t>
            </a:r>
            <a:r>
              <a:rPr lang="en-GB" sz="2400" dirty="0"/>
              <a:t> </a:t>
            </a:r>
            <a:r>
              <a:rPr lang="en-GB" sz="2400" i="1" dirty="0"/>
              <a:t>et al</a:t>
            </a:r>
            <a:r>
              <a:rPr lang="en-GB" sz="2400" dirty="0"/>
              <a:t> 2003). </a:t>
            </a:r>
          </a:p>
          <a:p>
            <a:r>
              <a:rPr lang="en-GB" sz="2400" dirty="0" err="1"/>
              <a:t>Lynford</a:t>
            </a:r>
            <a:r>
              <a:rPr lang="en-GB" sz="2400" dirty="0"/>
              <a:t> was a cool, open grassland site surrounded by the channel in an oxbow lake environment (</a:t>
            </a:r>
            <a:r>
              <a:rPr lang="en-GB" sz="2400" dirty="0" err="1"/>
              <a:t>Boismier</a:t>
            </a:r>
            <a:r>
              <a:rPr lang="en-GB" sz="2400" dirty="0"/>
              <a:t> </a:t>
            </a:r>
            <a:r>
              <a:rPr lang="en-GB" sz="2400" i="1" dirty="0"/>
              <a:t>et al</a:t>
            </a:r>
            <a:r>
              <a:rPr lang="en-GB" sz="2400" dirty="0"/>
              <a:t> 2003).</a:t>
            </a:r>
          </a:p>
        </p:txBody>
      </p:sp>
    </p:spTree>
    <p:extLst>
      <p:ext uri="{BB962C8B-B14F-4D97-AF65-F5344CB8AC3E}">
        <p14:creationId xmlns:p14="http://schemas.microsoft.com/office/powerpoint/2010/main" val="3071568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62" name="Picture 2" descr="CD02454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313" y="476251"/>
            <a:ext cx="3632200" cy="5832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63" name="Picture 3" descr="24B479F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726" y="620713"/>
            <a:ext cx="3463925" cy="5605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847798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3186" name="Picture 2" descr="F61AAE1D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1813" y="476251"/>
            <a:ext cx="3833812" cy="590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3187" name="Text Box 3"/>
          <p:cNvSpPr txBox="1">
            <a:spLocks noChangeArrowheads="1"/>
          </p:cNvSpPr>
          <p:nvPr/>
        </p:nvSpPr>
        <p:spPr bwMode="auto">
          <a:xfrm>
            <a:off x="7732713" y="2655888"/>
            <a:ext cx="24447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>
                <a:cs typeface="Arial" panose="020B0604020202020204" pitchFamily="34" charset="0"/>
              </a:rPr>
              <a:t>Handaxe from Lynford</a:t>
            </a:r>
            <a:endParaRPr lang="en-US" alt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453568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0" y="115888"/>
            <a:ext cx="9144000" cy="1143000"/>
          </a:xfrm>
        </p:spPr>
        <p:txBody>
          <a:bodyPr/>
          <a:lstStyle/>
          <a:p>
            <a:r>
              <a:rPr lang="en-GB" sz="3200"/>
              <a:t>An open air site at Lynford where Neanderthals hunted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7175501" y="1628776"/>
            <a:ext cx="3241675" cy="4525963"/>
          </a:xfrm>
        </p:spPr>
        <p:txBody>
          <a:bodyPr/>
          <a:lstStyle/>
          <a:p>
            <a:endParaRPr lang="en-GB" sz="2000"/>
          </a:p>
          <a:p>
            <a:endParaRPr lang="en-GB" sz="2000"/>
          </a:p>
          <a:p>
            <a:r>
              <a:rPr lang="en-GB"/>
              <a:t>In an abandoned river channel</a:t>
            </a:r>
          </a:p>
          <a:p>
            <a:endParaRPr lang="en-GB"/>
          </a:p>
          <a:p>
            <a:r>
              <a:rPr lang="en-GB"/>
              <a:t>Repeated visits to one location either for hunting and/or scavenging</a:t>
            </a:r>
          </a:p>
          <a:p>
            <a:endParaRPr lang="en-GB"/>
          </a:p>
          <a:p>
            <a:endParaRPr lang="en-GB"/>
          </a:p>
          <a:p>
            <a:endParaRPr lang="en-GB" sz="2000"/>
          </a:p>
        </p:txBody>
      </p:sp>
      <p:pic>
        <p:nvPicPr>
          <p:cNvPr id="15364" name="Picture 4" descr="mamoth lynford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1951" y="2565400"/>
            <a:ext cx="5580063" cy="334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90908879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lynford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47850" y="476251"/>
            <a:ext cx="43561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Rectangle 6"/>
          <p:cNvSpPr>
            <a:spLocks noGrp="1" noChangeArrowheads="1"/>
          </p:cNvSpPr>
          <p:nvPr>
            <p:ph type="title"/>
          </p:nvPr>
        </p:nvSpPr>
        <p:spPr>
          <a:xfrm>
            <a:off x="1649414" y="3860800"/>
            <a:ext cx="4752975" cy="2736850"/>
          </a:xfrm>
        </p:spPr>
        <p:txBody>
          <a:bodyPr/>
          <a:lstStyle/>
          <a:p>
            <a:pPr algn="l"/>
            <a:r>
              <a:rPr lang="en-GB" sz="2400"/>
              <a:t>Lynford c.60,000 kya – </a:t>
            </a:r>
            <a:br>
              <a:rPr lang="en-GB" sz="2400"/>
            </a:br>
            <a:r>
              <a:rPr lang="en-GB" sz="2400"/>
              <a:t>evidence shows tools were brought to the site and re-sharpened during butchery. </a:t>
            </a:r>
            <a:br>
              <a:rPr lang="en-GB" sz="2400"/>
            </a:br>
            <a:r>
              <a:rPr lang="en-GB" sz="2400"/>
              <a:t>Tools = handaxe, retouched flakes, flakes</a:t>
            </a:r>
          </a:p>
        </p:txBody>
      </p:sp>
      <p:sp>
        <p:nvSpPr>
          <p:cNvPr id="16388" name="Rectangle 7"/>
          <p:cNvSpPr>
            <a:spLocks noChangeArrowheads="1"/>
          </p:cNvSpPr>
          <p:nvPr/>
        </p:nvSpPr>
        <p:spPr bwMode="auto">
          <a:xfrm>
            <a:off x="6672264" y="333375"/>
            <a:ext cx="3671887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endParaRPr lang="en-US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r>
              <a:rPr lang="en-US"/>
              <a:t>Dung beetles = water hole; carrion beetles = died in water on at its edge.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endParaRPr lang="en-US"/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US"/>
              <a:t>Wooly mammoth most common (c. 9) all ages</a:t>
            </a:r>
          </a:p>
          <a:p>
            <a:pPr marL="742950" lvl="1" indent="-285750">
              <a:lnSpc>
                <a:spcPct val="90000"/>
              </a:lnSpc>
              <a:spcBef>
                <a:spcPct val="20000"/>
              </a:spcBef>
              <a:buFontTx/>
              <a:buChar char="–"/>
            </a:pPr>
            <a:r>
              <a:rPr lang="en-US"/>
              <a:t>Then reindeer, wooly rhino, horse wolf, fox, bison and bear</a:t>
            </a:r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endParaRPr lang="en-US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endParaRPr lang="en-US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endParaRPr lang="en-US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</a:pPr>
            <a:endParaRPr lang="en-US" sz="2000"/>
          </a:p>
          <a:p>
            <a:pPr marL="342900" indent="-342900">
              <a:lnSpc>
                <a:spcPct val="90000"/>
              </a:lnSpc>
              <a:spcBef>
                <a:spcPct val="20000"/>
              </a:spcBef>
              <a:buFontTx/>
              <a:buChar char="•"/>
            </a:pPr>
            <a:endParaRPr lang="en-GB" sz="2000"/>
          </a:p>
        </p:txBody>
      </p:sp>
      <p:pic>
        <p:nvPicPr>
          <p:cNvPr id="16389" name="Picture 8" descr="Lyn40278 Unifacial handax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32625" y="3213100"/>
            <a:ext cx="2414588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0158037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ttps://jouault.files.wordpress.com/2013/02/al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0"/>
            <a:ext cx="9186845" cy="6381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229319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7278" y="297953"/>
            <a:ext cx="4121150" cy="6210300"/>
          </a:xfrm>
          <a:prstGeom prst="rect">
            <a:avLst/>
          </a:prstGeom>
          <a:noFill/>
          <a:ln w="9525">
            <a:solidFill>
              <a:schemeClr val="tx2">
                <a:lumMod val="25000"/>
              </a:schemeClr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826240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7" descr="layer 3 00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08214" y="646114"/>
            <a:ext cx="7704137" cy="537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TextBox 5"/>
          <p:cNvSpPr txBox="1">
            <a:spLocks noChangeArrowheads="1"/>
          </p:cNvSpPr>
          <p:nvPr/>
        </p:nvSpPr>
        <p:spPr bwMode="auto">
          <a:xfrm>
            <a:off x="1919288" y="6092826"/>
            <a:ext cx="8424863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2800" dirty="0"/>
              <a:t>The Layer 3 and 6 bone heaps</a:t>
            </a:r>
          </a:p>
        </p:txBody>
      </p:sp>
    </p:spTree>
    <p:extLst>
      <p:ext uri="{BB962C8B-B14F-4D97-AF65-F5344CB8AC3E}">
        <p14:creationId xmlns:p14="http://schemas.microsoft.com/office/powerpoint/2010/main" val="41067680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7" descr="layer 3 00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5128" y="1556792"/>
            <a:ext cx="5882873" cy="41045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TextBox 5"/>
          <p:cNvSpPr txBox="1">
            <a:spLocks noChangeArrowheads="1"/>
          </p:cNvSpPr>
          <p:nvPr/>
        </p:nvSpPr>
        <p:spPr bwMode="auto">
          <a:xfrm>
            <a:off x="1703512" y="103775"/>
            <a:ext cx="8547169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Established view of MIS 6 record: </a:t>
            </a:r>
          </a:p>
          <a:p>
            <a:r>
              <a:rPr lang="en-GB" sz="2800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  Dominated by the game drive hypothesis</a:t>
            </a:r>
          </a:p>
        </p:txBody>
      </p:sp>
      <p:sp>
        <p:nvSpPr>
          <p:cNvPr id="2" name="Rectangle 1"/>
          <p:cNvSpPr/>
          <p:nvPr/>
        </p:nvSpPr>
        <p:spPr>
          <a:xfrm>
            <a:off x="1507878" y="5720234"/>
            <a:ext cx="556569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Kate Scott (1980, 1986a,b):The Layer 3 and 6 bone heaps</a:t>
            </a:r>
          </a:p>
          <a:p>
            <a:r>
              <a:rPr lang="en-GB" dirty="0"/>
              <a:t>Geoff Smith (2012)</a:t>
            </a:r>
          </a:p>
          <a:p>
            <a:r>
              <a:rPr lang="en-GB" dirty="0"/>
              <a:t> 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673212" y="1580207"/>
            <a:ext cx="327066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Discreet events?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Selective age?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Primary Butchery?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Mass Kills?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Games Drives?</a:t>
            </a:r>
          </a:p>
        </p:txBody>
      </p:sp>
    </p:spTree>
    <p:extLst>
      <p:ext uri="{BB962C8B-B14F-4D97-AF65-F5344CB8AC3E}">
        <p14:creationId xmlns:p14="http://schemas.microsoft.com/office/powerpoint/2010/main" val="11159926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ttp://media.aintitcool.com/media/legacy/images2007/bcteas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1196752"/>
            <a:ext cx="9143999" cy="441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531004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ttp://media.aintitcool.com/media/legacy/images2007/bcteas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1" y="1196752"/>
            <a:ext cx="9143999" cy="441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0625" y="2452335"/>
            <a:ext cx="2190750" cy="1684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255064" y="1821518"/>
            <a:ext cx="1681871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0" dirty="0">
                <a:solidFill>
                  <a:srgbClr val="00B050"/>
                </a:solidFill>
              </a:rPr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5863551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703512" y="139057"/>
            <a:ext cx="87886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Explaining the Bone heaps: AHRC Threshold Project</a:t>
            </a:r>
          </a:p>
        </p:txBody>
      </p:sp>
      <p:pic>
        <p:nvPicPr>
          <p:cNvPr id="8" name="Picture 7" descr="layer 3 00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19536" y="1844825"/>
            <a:ext cx="5544618" cy="38685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1711786" y="808949"/>
            <a:ext cx="8780338" cy="369332"/>
          </a:xfrm>
          <a:prstGeom prst="rect">
            <a:avLst/>
          </a:prstGeom>
          <a:noFill/>
          <a:ln>
            <a:solidFill>
              <a:schemeClr val="tx1"/>
            </a:solidFill>
            <a:bevel/>
          </a:ln>
        </p:spPr>
        <p:txBody>
          <a:bodyPr wrap="square" rtlCol="0">
            <a:spAutoFit/>
          </a:bodyPr>
          <a:lstStyle/>
          <a:p>
            <a:r>
              <a:rPr lang="en-GB" dirty="0"/>
              <a:t>Multi-disciplinary Faunal Analysis and Scaled Spatial Analysis of Human Behaviour.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987066" y="2708920"/>
            <a:ext cx="2124236" cy="369332"/>
          </a:xfrm>
          <a:prstGeom prst="rect">
            <a:avLst/>
          </a:prstGeom>
          <a:noFill/>
          <a:ln>
            <a:solidFill>
              <a:schemeClr val="tx1"/>
            </a:solidFill>
            <a:bevel/>
          </a:ln>
        </p:spPr>
        <p:txBody>
          <a:bodyPr wrap="square" rtlCol="0">
            <a:spAutoFit/>
          </a:bodyPr>
          <a:lstStyle/>
          <a:p>
            <a:r>
              <a:rPr lang="en-GB" dirty="0"/>
              <a:t>Fuel Stockpiling?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968208" y="2060848"/>
            <a:ext cx="2124236" cy="369332"/>
          </a:xfrm>
          <a:prstGeom prst="rect">
            <a:avLst/>
          </a:prstGeom>
          <a:noFill/>
          <a:ln>
            <a:solidFill>
              <a:schemeClr val="tx1"/>
            </a:solidFill>
            <a:bevel/>
          </a:ln>
        </p:spPr>
        <p:txBody>
          <a:bodyPr wrap="square" rtlCol="0">
            <a:spAutoFit/>
          </a:bodyPr>
          <a:lstStyle/>
          <a:p>
            <a:r>
              <a:rPr lang="en-GB" dirty="0"/>
              <a:t>Structures?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051150" y="4005064"/>
            <a:ext cx="2124236" cy="369332"/>
          </a:xfrm>
          <a:prstGeom prst="rect">
            <a:avLst/>
          </a:prstGeom>
          <a:noFill/>
          <a:ln>
            <a:solidFill>
              <a:schemeClr val="tx1"/>
            </a:solidFill>
            <a:bevel/>
          </a:ln>
        </p:spPr>
        <p:txBody>
          <a:bodyPr wrap="square" rtlCol="0">
            <a:spAutoFit/>
          </a:bodyPr>
          <a:lstStyle/>
          <a:p>
            <a:r>
              <a:rPr lang="en-GB" dirty="0"/>
              <a:t>Hunting?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6099" y="5935305"/>
            <a:ext cx="2785412" cy="667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278252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BFB9DE0-6771-47E4-8E45-8E0819E907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789" t="26766" r="32289" b="16049"/>
          <a:stretch/>
        </p:blipFill>
        <p:spPr>
          <a:xfrm rot="10800000">
            <a:off x="3789398" y="483079"/>
            <a:ext cx="5087945" cy="589184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E7B75177-2482-4600-A03B-E2374DE46555}"/>
              </a:ext>
            </a:extLst>
          </p:cNvPr>
          <p:cNvSpPr/>
          <p:nvPr/>
        </p:nvSpPr>
        <p:spPr>
          <a:xfrm>
            <a:off x="3789398" y="4420906"/>
            <a:ext cx="4826096" cy="1853967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192991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555D787-55B9-4488-B45A-B9FDB32EF57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732" t="28741" r="23794" b="22272"/>
          <a:stretch/>
        </p:blipFill>
        <p:spPr>
          <a:xfrm rot="10800000">
            <a:off x="1273387" y="158456"/>
            <a:ext cx="9624906" cy="6621291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70E8C45-E579-41C1-AAE2-7C2AE26C85C0}"/>
              </a:ext>
            </a:extLst>
          </p:cNvPr>
          <p:cNvSpPr/>
          <p:nvPr/>
        </p:nvSpPr>
        <p:spPr>
          <a:xfrm>
            <a:off x="8429506" y="158455"/>
            <a:ext cx="972653" cy="5831840"/>
          </a:xfrm>
          <a:prstGeom prst="rect">
            <a:avLst/>
          </a:prstGeom>
          <a:noFill/>
          <a:ln w="3492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83675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2208213" y="404813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GB" sz="4000"/>
              <a:t>Upper Palaeolithic in Britain.</a:t>
            </a:r>
            <a:br>
              <a:rPr lang="en-GB" sz="4000"/>
            </a:br>
            <a:r>
              <a:rPr lang="en-GB" sz="4000"/>
              <a:t>Modern Humans</a:t>
            </a:r>
            <a:br>
              <a:rPr lang="en-GB" sz="4000"/>
            </a:br>
            <a:r>
              <a:rPr lang="en-GB" sz="4000"/>
              <a:t>c. 40/30 kya – c. 11/10 kya</a:t>
            </a:r>
          </a:p>
        </p:txBody>
      </p:sp>
      <p:pic>
        <p:nvPicPr>
          <p:cNvPr id="17411" name="Picture 4" descr="glaston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37726" y="404813"/>
            <a:ext cx="2119313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3253" name="Picture 5" descr="glaston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7503" y="1916114"/>
            <a:ext cx="4897437" cy="3275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4" descr="Slide8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95" t="2871"/>
          <a:stretch/>
        </p:blipFill>
        <p:spPr bwMode="auto">
          <a:xfrm>
            <a:off x="5629628" y="2518216"/>
            <a:ext cx="3141839" cy="2386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stag_rockandoutline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1967" y="5061820"/>
            <a:ext cx="2159000" cy="162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6570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1981909" y="243065"/>
            <a:ext cx="7847013" cy="4035425"/>
          </a:xfrm>
        </p:spPr>
        <p:txBody>
          <a:bodyPr/>
          <a:lstStyle/>
          <a:p>
            <a:r>
              <a:rPr lang="en-GB" dirty="0"/>
              <a:t>Composite tools</a:t>
            </a:r>
          </a:p>
          <a:p>
            <a:r>
              <a:rPr lang="en-GB" dirty="0"/>
              <a:t>Blade technology</a:t>
            </a:r>
          </a:p>
        </p:txBody>
      </p:sp>
      <p:pic>
        <p:nvPicPr>
          <p:cNvPr id="18436" name="Picture 2" descr="http://anthro.palomar.edu/homo2/images/Upper_Paleolithic_blade_tools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79625" y="2611614"/>
            <a:ext cx="4638675" cy="319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3" descr="drawing of a prepared blade core being struck with an antler punch and an antler hamme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10900" y="3011664"/>
            <a:ext cx="2568575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24893382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5234" name="Picture 2" descr="F4AF08C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333375"/>
            <a:ext cx="3554412" cy="547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5235" name="Picture 3" descr="6D2E8A6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1176" y="1341439"/>
            <a:ext cx="4824413" cy="336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580240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258" name="Picture 2" descr="75044E5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9650" y="692151"/>
            <a:ext cx="2774950" cy="9402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6259" name="Picture 3" descr="75044E5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7800" y="-3411538"/>
            <a:ext cx="2457450" cy="8323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6260" name="Rectangle 4"/>
          <p:cNvSpPr>
            <a:spLocks noChangeArrowheads="1"/>
          </p:cNvSpPr>
          <p:nvPr/>
        </p:nvSpPr>
        <p:spPr bwMode="auto">
          <a:xfrm>
            <a:off x="6240464" y="1"/>
            <a:ext cx="3240087" cy="1700213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96261" name="Rectangle 5"/>
          <p:cNvSpPr>
            <a:spLocks noChangeArrowheads="1"/>
          </p:cNvSpPr>
          <p:nvPr/>
        </p:nvSpPr>
        <p:spPr bwMode="auto">
          <a:xfrm>
            <a:off x="2208214" y="6453188"/>
            <a:ext cx="3024187" cy="1223962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2424113" y="260351"/>
            <a:ext cx="12509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/>
              <a:t>Cave sites</a:t>
            </a:r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6724650" y="5032376"/>
            <a:ext cx="15938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/>
              <a:t>Open air sites</a:t>
            </a:r>
          </a:p>
        </p:txBody>
      </p:sp>
    </p:spTree>
    <p:extLst>
      <p:ext uri="{BB962C8B-B14F-4D97-AF65-F5344CB8AC3E}">
        <p14:creationId xmlns:p14="http://schemas.microsoft.com/office/powerpoint/2010/main" val="299477448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282" name="Picture 4" descr="6279F6DC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5188" y="1916114"/>
            <a:ext cx="3397250" cy="1843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7283" name="Text Box 5"/>
          <p:cNvSpPr txBox="1">
            <a:spLocks noChangeArrowheads="1"/>
          </p:cNvSpPr>
          <p:nvPr/>
        </p:nvSpPr>
        <p:spPr bwMode="auto">
          <a:xfrm>
            <a:off x="6580188" y="2295525"/>
            <a:ext cx="35623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>
                <a:cs typeface="Arial" panose="020B0604020202020204" pitchFamily="34" charset="0"/>
              </a:rPr>
              <a:t>Early Upper Palaeolithic artefacts</a:t>
            </a:r>
          </a:p>
          <a:p>
            <a:pPr eaLnBrk="1" hangingPunct="1"/>
            <a:r>
              <a:rPr lang="en-GB" altLang="en-US">
                <a:cs typeface="Arial" panose="020B0604020202020204" pitchFamily="34" charset="0"/>
              </a:rPr>
              <a:t> from Ffynnon Beuno</a:t>
            </a:r>
            <a:endParaRPr lang="en-US" alt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575360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8306" name="Picture 2" descr="DE7442C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5188" y="476251"/>
            <a:ext cx="4100512" cy="5878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8307" name="Text Box 3"/>
          <p:cNvSpPr txBox="1">
            <a:spLocks noChangeArrowheads="1"/>
          </p:cNvSpPr>
          <p:nvPr/>
        </p:nvSpPr>
        <p:spPr bwMode="auto">
          <a:xfrm>
            <a:off x="7083425" y="1936750"/>
            <a:ext cx="16065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>
                <a:cs typeface="Arial" panose="020B0604020202020204" pitchFamily="34" charset="0"/>
              </a:rPr>
              <a:t>Paviland cave</a:t>
            </a:r>
          </a:p>
          <a:p>
            <a:pPr eaLnBrk="1" hangingPunct="1"/>
            <a:endParaRPr lang="en-US" alt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462095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9330" name="Picture 2" descr="A8E804D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5913" y="404814"/>
            <a:ext cx="2311400" cy="591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9331" name="Text Box 3"/>
          <p:cNvSpPr txBox="1">
            <a:spLocks noChangeArrowheads="1"/>
          </p:cNvSpPr>
          <p:nvPr/>
        </p:nvSpPr>
        <p:spPr bwMode="auto">
          <a:xfrm>
            <a:off x="5375275" y="549276"/>
            <a:ext cx="399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/>
              <a:t>Bones from the ‘Red lady’ of Paviland</a:t>
            </a:r>
          </a:p>
        </p:txBody>
      </p:sp>
      <p:pic>
        <p:nvPicPr>
          <p:cNvPr id="99332" name="Picture 4" descr="FD60C60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625" y="1557338"/>
            <a:ext cx="3113088" cy="417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319848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0354" name="Group 2"/>
          <p:cNvGrpSpPr>
            <a:grpSpLocks/>
          </p:cNvGrpSpPr>
          <p:nvPr/>
        </p:nvGrpSpPr>
        <p:grpSpPr bwMode="auto">
          <a:xfrm>
            <a:off x="1524000" y="0"/>
            <a:ext cx="9144000" cy="6858000"/>
            <a:chOff x="0" y="0"/>
            <a:chExt cx="5760" cy="4320"/>
          </a:xfrm>
        </p:grpSpPr>
        <p:pic>
          <p:nvPicPr>
            <p:cNvPr id="100355" name="Picture 3" descr="4DD1B8BF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-5400000">
              <a:off x="812" y="-262"/>
              <a:ext cx="3819" cy="48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0356" name="Rectangle 4"/>
            <p:cNvSpPr>
              <a:spLocks noChangeArrowheads="1"/>
            </p:cNvSpPr>
            <p:nvPr/>
          </p:nvSpPr>
          <p:spPr bwMode="auto">
            <a:xfrm>
              <a:off x="0" y="0"/>
              <a:ext cx="5760" cy="52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00357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431" cy="432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00358" name="Rectangle 6"/>
            <p:cNvSpPr>
              <a:spLocks noChangeArrowheads="1"/>
            </p:cNvSpPr>
            <p:nvPr/>
          </p:nvSpPr>
          <p:spPr bwMode="auto">
            <a:xfrm>
              <a:off x="0" y="3838"/>
              <a:ext cx="5760" cy="48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sp>
          <p:nvSpPr>
            <p:cNvPr id="100359" name="Rectangle 7"/>
            <p:cNvSpPr>
              <a:spLocks noChangeArrowheads="1"/>
            </p:cNvSpPr>
            <p:nvPr/>
          </p:nvSpPr>
          <p:spPr bwMode="auto">
            <a:xfrm>
              <a:off x="4830" y="300"/>
              <a:ext cx="499" cy="367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327855895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1919288" y="2205038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/>
              <a:t>Late Glacial environments and the Final Upper Palaeolithic</a:t>
            </a:r>
          </a:p>
        </p:txBody>
      </p:sp>
    </p:spTree>
    <p:extLst>
      <p:ext uri="{BB962C8B-B14F-4D97-AF65-F5344CB8AC3E}">
        <p14:creationId xmlns:p14="http://schemas.microsoft.com/office/powerpoint/2010/main" val="39731924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02" name="Picture 2" descr="C300DA1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9288" y="765176"/>
            <a:ext cx="8388350" cy="551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4229626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26" name="Picture 2" descr="2CF315E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1950" y="549276"/>
            <a:ext cx="4764088" cy="11593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27" name="Picture 3" descr="2CF315E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725" y="-4708525"/>
            <a:ext cx="3506788" cy="1058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428" name="Rectangle 4"/>
          <p:cNvSpPr>
            <a:spLocks noChangeArrowheads="1"/>
          </p:cNvSpPr>
          <p:nvPr/>
        </p:nvSpPr>
        <p:spPr bwMode="auto">
          <a:xfrm>
            <a:off x="1524001" y="6381750"/>
            <a:ext cx="5580063" cy="2979738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03429" name="Rectangle 5"/>
          <p:cNvSpPr>
            <a:spLocks noChangeArrowheads="1"/>
          </p:cNvSpPr>
          <p:nvPr/>
        </p:nvSpPr>
        <p:spPr bwMode="auto">
          <a:xfrm>
            <a:off x="6527801" y="-603250"/>
            <a:ext cx="4608513" cy="1368425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7670434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4450" name="Picture 2" descr="BFA0C33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0" y="260350"/>
            <a:ext cx="4305300" cy="638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6940550" y="2008188"/>
            <a:ext cx="34480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>
                <a:cs typeface="Arial" panose="020B0604020202020204" pitchFamily="34" charset="0"/>
              </a:rPr>
              <a:t>Worked bone and antler </a:t>
            </a:r>
          </a:p>
          <a:p>
            <a:pPr eaLnBrk="1" hangingPunct="1"/>
            <a:r>
              <a:rPr lang="en-GB" altLang="en-US">
                <a:cs typeface="Arial" panose="020B0604020202020204" pitchFamily="34" charset="0"/>
              </a:rPr>
              <a:t>from Gough’s Cave (late glacial)</a:t>
            </a:r>
            <a:endParaRPr lang="en-US" alt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582314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474" name="Picture 2" descr="8F8896B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1089" y="620713"/>
            <a:ext cx="6542087" cy="4259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5475" name="Text Box 3"/>
          <p:cNvSpPr txBox="1">
            <a:spLocks noChangeArrowheads="1"/>
          </p:cNvSpPr>
          <p:nvPr/>
        </p:nvSpPr>
        <p:spPr bwMode="auto">
          <a:xfrm>
            <a:off x="2566988" y="5229225"/>
            <a:ext cx="70675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>
                <a:cs typeface="Arial" panose="020B0604020202020204" pitchFamily="34" charset="0"/>
              </a:rPr>
              <a:t>Human skull from Gough’s Cave showing possible defleshing marks</a:t>
            </a:r>
          </a:p>
          <a:p>
            <a:pPr eaLnBrk="1" hangingPunct="1"/>
            <a:endParaRPr lang="en-US" alt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784580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498" name="Picture 2" descr="8A7B39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1844675"/>
            <a:ext cx="8761412" cy="277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6499" name="Text Box 3"/>
          <p:cNvSpPr txBox="1">
            <a:spLocks noChangeArrowheads="1"/>
          </p:cNvSpPr>
          <p:nvPr/>
        </p:nvSpPr>
        <p:spPr bwMode="auto">
          <a:xfrm>
            <a:off x="2711450" y="836613"/>
            <a:ext cx="57213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/>
              <a:t>Hengistbury Head: Final Upper Palaeolithic occupation</a:t>
            </a:r>
          </a:p>
        </p:txBody>
      </p:sp>
    </p:spTree>
    <p:extLst>
      <p:ext uri="{BB962C8B-B14F-4D97-AF65-F5344CB8AC3E}">
        <p14:creationId xmlns:p14="http://schemas.microsoft.com/office/powerpoint/2010/main" val="11917990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7522" name="Picture 2" descr="8AFECB0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0" y="549275"/>
            <a:ext cx="7848600" cy="5043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1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en-US"/>
          </a:p>
        </p:txBody>
      </p:sp>
      <p:sp>
        <p:nvSpPr>
          <p:cNvPr id="107524" name="Text Box 4"/>
          <p:cNvSpPr txBox="1">
            <a:spLocks noChangeArrowheads="1"/>
          </p:cNvSpPr>
          <p:nvPr/>
        </p:nvSpPr>
        <p:spPr bwMode="auto">
          <a:xfrm>
            <a:off x="2566988" y="5661026"/>
            <a:ext cx="3232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>
                <a:cs typeface="Arial" panose="020B0604020202020204" pitchFamily="34" charset="0"/>
              </a:rPr>
              <a:t>Blade core: Hengistbury Head</a:t>
            </a:r>
            <a:endParaRPr lang="en-US" alt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6727275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546" name="Picture 2" descr="D56138BD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0014" y="692150"/>
            <a:ext cx="3279775" cy="508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97086531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570" name="Picture 2" descr="Trench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1412875"/>
            <a:ext cx="3543300" cy="3557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9571" name="Text Box 3"/>
          <p:cNvSpPr txBox="1">
            <a:spLocks noChangeArrowheads="1"/>
          </p:cNvSpPr>
          <p:nvPr/>
        </p:nvSpPr>
        <p:spPr bwMode="auto">
          <a:xfrm>
            <a:off x="2566988" y="333376"/>
            <a:ext cx="73977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/>
              <a:t>Three Ways Wharf, Uxbridge: Terminal Ice Age humans (10-11ka B.P.)</a:t>
            </a:r>
          </a:p>
        </p:txBody>
      </p:sp>
      <p:pic>
        <p:nvPicPr>
          <p:cNvPr id="109572" name="Picture 4" descr="B2CA747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4200" y="836614"/>
            <a:ext cx="4910138" cy="539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160014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594" name="Picture 4" descr="Untitled 2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0100" y="3644900"/>
            <a:ext cx="4332288" cy="288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0595" name="Picture 5" descr="Untitled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51" y="188914"/>
            <a:ext cx="3217863" cy="483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0596" name="Picture 6" descr="Untitled 4A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0100" y="260351"/>
            <a:ext cx="4548188" cy="3027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7910177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1618" name="Picture 2" descr="DSCF2356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1088" y="1268413"/>
            <a:ext cx="28575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1619" name="Text Box 3"/>
          <p:cNvSpPr txBox="1">
            <a:spLocks noChangeArrowheads="1"/>
          </p:cNvSpPr>
          <p:nvPr/>
        </p:nvSpPr>
        <p:spPr bwMode="auto">
          <a:xfrm>
            <a:off x="3000375" y="4221163"/>
            <a:ext cx="11112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/>
              <a:t>Scrapper</a:t>
            </a:r>
          </a:p>
        </p:txBody>
      </p:sp>
      <p:pic>
        <p:nvPicPr>
          <p:cNvPr id="111620" name="Picture 4" descr="Untitled 01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626" y="908050"/>
            <a:ext cx="2595563" cy="3900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1621" name="Text Box 5"/>
          <p:cNvSpPr txBox="1">
            <a:spLocks noChangeArrowheads="1"/>
          </p:cNvSpPr>
          <p:nvPr/>
        </p:nvSpPr>
        <p:spPr bwMode="auto">
          <a:xfrm>
            <a:off x="7372350" y="4889501"/>
            <a:ext cx="17843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/>
              <a:t>Battered blades</a:t>
            </a:r>
          </a:p>
        </p:txBody>
      </p:sp>
    </p:spTree>
    <p:extLst>
      <p:ext uri="{BB962C8B-B14F-4D97-AF65-F5344CB8AC3E}">
        <p14:creationId xmlns:p14="http://schemas.microsoft.com/office/powerpoint/2010/main" val="2005969894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42" name="Picture 2" descr="DSCF3053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5" y="188913"/>
            <a:ext cx="28575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43" name="Text Box 3"/>
          <p:cNvSpPr txBox="1">
            <a:spLocks noChangeArrowheads="1"/>
          </p:cNvSpPr>
          <p:nvPr/>
        </p:nvSpPr>
        <p:spPr bwMode="auto">
          <a:xfrm>
            <a:off x="4727575" y="981076"/>
            <a:ext cx="13652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>
                <a:cs typeface="Arial" panose="020B0604020202020204" pitchFamily="34" charset="0"/>
              </a:rPr>
              <a:t>Horse tooth</a:t>
            </a:r>
            <a:endParaRPr lang="en-US" altLang="en-US">
              <a:cs typeface="Arial" panose="020B0604020202020204" pitchFamily="34" charset="0"/>
            </a:endParaRPr>
          </a:p>
        </p:txBody>
      </p:sp>
      <p:pic>
        <p:nvPicPr>
          <p:cNvPr id="112644" name="Picture 4" descr="DSCF3054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988" y="3500438"/>
            <a:ext cx="28575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45" name="Text Box 5"/>
          <p:cNvSpPr txBox="1">
            <a:spLocks noChangeArrowheads="1"/>
          </p:cNvSpPr>
          <p:nvPr/>
        </p:nvSpPr>
        <p:spPr bwMode="auto">
          <a:xfrm>
            <a:off x="5499100" y="4313238"/>
            <a:ext cx="16065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>
                <a:cs typeface="Arial" panose="020B0604020202020204" pitchFamily="34" charset="0"/>
              </a:rPr>
              <a:t>Red deer </a:t>
            </a:r>
          </a:p>
          <a:p>
            <a:pPr eaLnBrk="1" hangingPunct="1"/>
            <a:r>
              <a:rPr lang="en-GB" altLang="en-US">
                <a:cs typeface="Arial" panose="020B0604020202020204" pitchFamily="34" charset="0"/>
              </a:rPr>
              <a:t>skull fragment</a:t>
            </a:r>
            <a:endParaRPr lang="en-US" altLang="en-US">
              <a:cs typeface="Arial" panose="020B0604020202020204" pitchFamily="34" charset="0"/>
            </a:endParaRPr>
          </a:p>
        </p:txBody>
      </p:sp>
      <p:pic>
        <p:nvPicPr>
          <p:cNvPr id="112646" name="Picture 6" descr="DSCF3052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263" y="1125538"/>
            <a:ext cx="28575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47" name="Text Box 7"/>
          <p:cNvSpPr txBox="1">
            <a:spLocks noChangeArrowheads="1"/>
          </p:cNvSpPr>
          <p:nvPr/>
        </p:nvSpPr>
        <p:spPr bwMode="auto">
          <a:xfrm>
            <a:off x="9120188" y="4149725"/>
            <a:ext cx="13144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>
                <a:cs typeface="Arial" panose="020B0604020202020204" pitchFamily="34" charset="0"/>
              </a:rPr>
              <a:t>Reindeer</a:t>
            </a:r>
          </a:p>
          <a:p>
            <a:pPr eaLnBrk="1" hangingPunct="1"/>
            <a:r>
              <a:rPr lang="en-GB" altLang="en-US">
                <a:cs typeface="Arial" panose="020B0604020202020204" pitchFamily="34" charset="0"/>
              </a:rPr>
              <a:t> metatarsal</a:t>
            </a:r>
            <a:endParaRPr lang="en-US" altLang="en-US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3573382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TM03457491[[fn=Metropolitan]]</Template>
  <TotalTime>111</TotalTime>
  <Words>513</Words>
  <Application>Microsoft Office PowerPoint</Application>
  <PresentationFormat>Widescreen</PresentationFormat>
  <Paragraphs>109</Paragraphs>
  <Slides>56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56</vt:i4>
      </vt:variant>
    </vt:vector>
  </HeadingPairs>
  <TitlesOfParts>
    <vt:vector size="61" baseType="lpstr">
      <vt:lpstr>Arial</vt:lpstr>
      <vt:lpstr>Calibri</vt:lpstr>
      <vt:lpstr>Calibri Light</vt:lpstr>
      <vt:lpstr>Verdana</vt:lpstr>
      <vt:lpstr>Metropolitan</vt:lpstr>
      <vt:lpstr>Stone tools (2)</vt:lpstr>
      <vt:lpstr>PowerPoint Presentation</vt:lpstr>
      <vt:lpstr>Important point to keep in mind is these periods and their dates are a loose framework that in reality don’t mean much.   You don’t go to sleep in the Neolithic and wake up the next day in the early Bronze Age</vt:lpstr>
      <vt:lpstr>PowerPoint Presentation</vt:lpstr>
      <vt:lpstr>Lower Palaeolithic in Britain &gt; 900 kya – c. 300 kya</vt:lpstr>
      <vt:lpstr>PowerPoint Presentation</vt:lpstr>
      <vt:lpstr>PowerPoint Presentation</vt:lpstr>
      <vt:lpstr>PowerPoint Presentation</vt:lpstr>
      <vt:lpstr>Parfitt et al., 2010</vt:lpstr>
      <vt:lpstr>PowerPoint Presentation</vt:lpstr>
      <vt:lpstr>PowerPoint Presentation</vt:lpstr>
      <vt:lpstr>PowerPoint Presentation</vt:lpstr>
      <vt:lpstr>PowerPoint Presentation</vt:lpstr>
      <vt:lpstr>Swanscombe: a relict from an industrial past</vt:lpstr>
      <vt:lpstr>Swanscombe: a stratigraphic summary</vt:lpstr>
      <vt:lpstr>Swanscombe: artefacts and stratigraphy</vt:lpstr>
      <vt:lpstr>Swanscombe: a master sequence for the Lower Thames</vt:lpstr>
      <vt:lpstr>PowerPoint Presentation</vt:lpstr>
      <vt:lpstr>H. heidelbergensis regularly used other mediums for manufacturing - but only rarely do we see them</vt:lpstr>
      <vt:lpstr>PowerPoint Presentation</vt:lpstr>
      <vt:lpstr>PowerPoint Presentation</vt:lpstr>
      <vt:lpstr>Middle Palaeolithic in Britain c. 300 kya – c. 40 kya</vt:lpstr>
      <vt:lpstr>Lynford</vt:lpstr>
      <vt:lpstr>PowerPoint Presentation</vt:lpstr>
      <vt:lpstr>PowerPoint Presentation</vt:lpstr>
      <vt:lpstr>An open air site at Lynford where Neanderthals hunted</vt:lpstr>
      <vt:lpstr>Lynford c.60,000 kya –  evidence shows tools were brought to the site and re-sharpened during butchery.  Tools = handaxe, retouched flakes, flakes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Upper Palaeolithic in Britain. Modern Humans c. 40/30 kya – c. 11/10 kya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Late Glacial environments and the Final Upper Palaeolithic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Stone tools (2)</dc:title>
  <dc:creator>Martin Bates</dc:creator>
  <cp:lastModifiedBy>Martin Bates</cp:lastModifiedBy>
  <cp:revision>14</cp:revision>
  <dcterms:created xsi:type="dcterms:W3CDTF">2015-01-21T11:51:41Z</dcterms:created>
  <dcterms:modified xsi:type="dcterms:W3CDTF">2018-02-06T12:07:29Z</dcterms:modified>
</cp:coreProperties>
</file>