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826" r:id="rId2"/>
  </p:sldMasterIdLst>
  <p:notesMasterIdLst>
    <p:notesMasterId r:id="rId32"/>
  </p:notesMasterIdLst>
  <p:sldIdLst>
    <p:sldId id="256" r:id="rId3"/>
    <p:sldId id="257" r:id="rId4"/>
    <p:sldId id="302" r:id="rId5"/>
    <p:sldId id="311" r:id="rId6"/>
    <p:sldId id="263" r:id="rId7"/>
    <p:sldId id="259" r:id="rId8"/>
    <p:sldId id="285" r:id="rId9"/>
    <p:sldId id="310" r:id="rId10"/>
    <p:sldId id="261" r:id="rId11"/>
    <p:sldId id="266" r:id="rId12"/>
    <p:sldId id="271" r:id="rId13"/>
    <p:sldId id="272" r:id="rId14"/>
    <p:sldId id="275" r:id="rId15"/>
    <p:sldId id="273" r:id="rId16"/>
    <p:sldId id="274" r:id="rId17"/>
    <p:sldId id="286" r:id="rId18"/>
    <p:sldId id="283" r:id="rId19"/>
    <p:sldId id="278" r:id="rId20"/>
    <p:sldId id="294" r:id="rId21"/>
    <p:sldId id="279" r:id="rId22"/>
    <p:sldId id="304" r:id="rId23"/>
    <p:sldId id="307" r:id="rId24"/>
    <p:sldId id="281" r:id="rId25"/>
    <p:sldId id="287" r:id="rId26"/>
    <p:sldId id="308" r:id="rId27"/>
    <p:sldId id="309" r:id="rId28"/>
    <p:sldId id="290" r:id="rId29"/>
    <p:sldId id="292" r:id="rId30"/>
    <p:sldId id="300"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F1A495-FD91-05C1-B003-8940074B43EB}" v="1" dt="2022-11-04T07:06:59.752"/>
    <p1510:client id="{336EB5DF-FD36-3168-0868-83B6675103CF}" v="186" dt="2022-11-03T20:43:17.887"/>
    <p1510:client id="{FE9607A0-E391-5625-9F61-FFB2E0776352}" v="155" dt="2022-11-04T08:54:24.7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5" d="100"/>
          <a:sy n="85" d="100"/>
        </p:scale>
        <p:origin x="18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93B598F-F2D8-4BD9-A336-AF57CB59727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08C7CB83-30D9-4D61-AD6A-6FC2DEE238D6}">
      <dgm:prSet custT="1"/>
      <dgm:spPr/>
      <dgm:t>
        <a:bodyPr/>
        <a:lstStyle/>
        <a:p>
          <a:r>
            <a:rPr lang="en-GB" sz="1800"/>
            <a:t>Shifted attention away from offender and turned attention to victim.</a:t>
          </a:r>
          <a:br>
            <a:rPr lang="en-GB" sz="1800"/>
          </a:br>
          <a:endParaRPr lang="en-US" sz="1800"/>
        </a:p>
      </dgm:t>
    </dgm:pt>
    <dgm:pt modelId="{AA5F1271-5704-4957-81AB-584AACE6EE61}" type="parTrans" cxnId="{D7EDF4CD-FDCD-4618-B635-F698CA0BF5EA}">
      <dgm:prSet/>
      <dgm:spPr/>
      <dgm:t>
        <a:bodyPr/>
        <a:lstStyle/>
        <a:p>
          <a:endParaRPr lang="en-US" sz="1800"/>
        </a:p>
      </dgm:t>
    </dgm:pt>
    <dgm:pt modelId="{EB1B3D24-5A78-41FF-BC02-C7DF5CD2448F}" type="sibTrans" cxnId="{D7EDF4CD-FDCD-4618-B635-F698CA0BF5EA}">
      <dgm:prSet/>
      <dgm:spPr/>
      <dgm:t>
        <a:bodyPr/>
        <a:lstStyle/>
        <a:p>
          <a:endParaRPr lang="en-US" sz="1800"/>
        </a:p>
      </dgm:t>
    </dgm:pt>
    <dgm:pt modelId="{A1D0FEA6-7C47-46DE-A9E6-01CAE5EB8797}">
      <dgm:prSet custT="1"/>
      <dgm:spPr/>
      <dgm:t>
        <a:bodyPr/>
        <a:lstStyle/>
        <a:p>
          <a:r>
            <a:rPr lang="en-GB" sz="1800"/>
            <a:t>1940 – Victimology was first proposed as a social science.</a:t>
          </a:r>
          <a:br>
            <a:rPr lang="en-GB" sz="1800"/>
          </a:br>
          <a:br>
            <a:rPr lang="en-GB" sz="1800"/>
          </a:br>
          <a:endParaRPr lang="en-US" sz="1800"/>
        </a:p>
      </dgm:t>
    </dgm:pt>
    <dgm:pt modelId="{0E48B481-BD96-429D-A800-3B74EB5B81C9}" type="parTrans" cxnId="{4F57F4A3-B55A-4213-A996-33AEDE15589A}">
      <dgm:prSet/>
      <dgm:spPr/>
      <dgm:t>
        <a:bodyPr/>
        <a:lstStyle/>
        <a:p>
          <a:endParaRPr lang="en-US" sz="1800"/>
        </a:p>
      </dgm:t>
    </dgm:pt>
    <dgm:pt modelId="{065ED257-BBCE-4794-A0DD-405027D8B40A}" type="sibTrans" cxnId="{4F57F4A3-B55A-4213-A996-33AEDE15589A}">
      <dgm:prSet/>
      <dgm:spPr/>
      <dgm:t>
        <a:bodyPr/>
        <a:lstStyle/>
        <a:p>
          <a:endParaRPr lang="en-US" sz="1800"/>
        </a:p>
      </dgm:t>
    </dgm:pt>
    <dgm:pt modelId="{B87F075D-4DD9-436A-9702-46A6AEBAA3A5}">
      <dgm:prSet custT="1"/>
      <dgm:spPr/>
      <dgm:t>
        <a:bodyPr/>
        <a:lstStyle/>
        <a:p>
          <a:r>
            <a:rPr lang="en-GB" sz="1800" u="sng"/>
            <a:t>Hans Von Hetig </a:t>
          </a:r>
          <a:r>
            <a:rPr lang="en-GB" sz="1800"/>
            <a:t>– </a:t>
          </a:r>
          <a:r>
            <a:rPr lang="en-GB" sz="1800" i="1"/>
            <a:t>The Criminal and His Victim 1948</a:t>
          </a:r>
          <a:r>
            <a:rPr lang="en-GB" sz="1800"/>
            <a:t> – argued not all victims were completely innocent.</a:t>
          </a:r>
          <a:endParaRPr lang="en-US" sz="1800"/>
        </a:p>
      </dgm:t>
    </dgm:pt>
    <dgm:pt modelId="{F26237D0-800C-4F10-A27F-FB6922E35D76}" type="parTrans" cxnId="{1FBB50D4-2E87-49EE-913E-545B4364EC53}">
      <dgm:prSet/>
      <dgm:spPr/>
      <dgm:t>
        <a:bodyPr/>
        <a:lstStyle/>
        <a:p>
          <a:endParaRPr lang="en-US" sz="1800"/>
        </a:p>
      </dgm:t>
    </dgm:pt>
    <dgm:pt modelId="{DF9B6BC8-6720-4BD7-97CA-42A2BABEF3A3}" type="sibTrans" cxnId="{1FBB50D4-2E87-49EE-913E-545B4364EC53}">
      <dgm:prSet/>
      <dgm:spPr/>
      <dgm:t>
        <a:bodyPr/>
        <a:lstStyle/>
        <a:p>
          <a:endParaRPr lang="en-US" sz="1800"/>
        </a:p>
      </dgm:t>
    </dgm:pt>
    <dgm:pt modelId="{FEFE009A-10E4-44AD-8E92-9E8B7B9272CB}">
      <dgm:prSet custT="1"/>
      <dgm:spPr/>
      <dgm:t>
        <a:bodyPr/>
        <a:lstStyle/>
        <a:p>
          <a:r>
            <a:rPr lang="en-GB" sz="1800" u="sng" dirty="0"/>
            <a:t>Stephen Schafer </a:t>
          </a:r>
          <a:r>
            <a:rPr lang="en-GB" sz="1800" dirty="0"/>
            <a:t>– </a:t>
          </a:r>
          <a:r>
            <a:rPr lang="en-GB" sz="1800" i="1" dirty="0"/>
            <a:t>The Victim and his Criminal </a:t>
          </a:r>
          <a:r>
            <a:rPr lang="en-GB" sz="1800" dirty="0"/>
            <a:t>– notion of ‘functional responsibility’.</a:t>
          </a:r>
          <a:endParaRPr lang="en-US" sz="1800" dirty="0"/>
        </a:p>
      </dgm:t>
    </dgm:pt>
    <dgm:pt modelId="{3C987B1F-1B80-4655-ACDB-926DED8E3FE3}" type="parTrans" cxnId="{A3D5D6FA-B97F-4643-A1C6-3E3F5411A5BB}">
      <dgm:prSet/>
      <dgm:spPr/>
      <dgm:t>
        <a:bodyPr/>
        <a:lstStyle/>
        <a:p>
          <a:endParaRPr lang="en-US" sz="1800"/>
        </a:p>
      </dgm:t>
    </dgm:pt>
    <dgm:pt modelId="{6DF9257E-5B74-44BD-8D15-D9C13EC75414}" type="sibTrans" cxnId="{A3D5D6FA-B97F-4643-A1C6-3E3F5411A5BB}">
      <dgm:prSet/>
      <dgm:spPr/>
      <dgm:t>
        <a:bodyPr/>
        <a:lstStyle/>
        <a:p>
          <a:endParaRPr lang="en-US" sz="1800"/>
        </a:p>
      </dgm:t>
    </dgm:pt>
    <dgm:pt modelId="{1A5669BF-49D6-46F9-B030-3F5C0122AF3B}">
      <dgm:prSet custT="1"/>
      <dgm:spPr/>
      <dgm:t>
        <a:bodyPr/>
        <a:lstStyle/>
        <a:p>
          <a:r>
            <a:rPr lang="en-GB" sz="1800" u="sng"/>
            <a:t>Marvin E Wolfgan </a:t>
          </a:r>
          <a:r>
            <a:rPr lang="en-GB" sz="1800"/>
            <a:t>– </a:t>
          </a:r>
          <a:r>
            <a:rPr lang="en-GB" sz="1800" i="1"/>
            <a:t>Patterns of Criminal Homicide 1958</a:t>
          </a:r>
          <a:r>
            <a:rPr lang="en-GB" sz="1800"/>
            <a:t> – victims instigate the event.</a:t>
          </a:r>
          <a:endParaRPr lang="en-US" sz="1800"/>
        </a:p>
      </dgm:t>
    </dgm:pt>
    <dgm:pt modelId="{C082E4C2-1940-4A8F-9668-230710484276}" type="parTrans" cxnId="{1EB52720-1868-4C91-B924-A9E3F9FD72F8}">
      <dgm:prSet/>
      <dgm:spPr/>
      <dgm:t>
        <a:bodyPr/>
        <a:lstStyle/>
        <a:p>
          <a:endParaRPr lang="en-US" sz="1800"/>
        </a:p>
      </dgm:t>
    </dgm:pt>
    <dgm:pt modelId="{A9C40ABC-D8D0-4DC2-AAC8-6A2038C6BC1E}" type="sibTrans" cxnId="{1EB52720-1868-4C91-B924-A9E3F9FD72F8}">
      <dgm:prSet/>
      <dgm:spPr/>
      <dgm:t>
        <a:bodyPr/>
        <a:lstStyle/>
        <a:p>
          <a:endParaRPr lang="en-US" sz="1800"/>
        </a:p>
      </dgm:t>
    </dgm:pt>
    <dgm:pt modelId="{D39FF7DD-ABCC-4A8E-BD6D-3CD3AB3B0393}">
      <dgm:prSet custT="1"/>
      <dgm:spPr/>
      <dgm:t>
        <a:bodyPr/>
        <a:lstStyle/>
        <a:p>
          <a:r>
            <a:rPr lang="en-GB" sz="1800" u="sng"/>
            <a:t>Menachem Amir </a:t>
          </a:r>
          <a:r>
            <a:rPr lang="en-GB" sz="1800"/>
            <a:t>– </a:t>
          </a:r>
          <a:r>
            <a:rPr lang="en-GB" sz="1800" i="1"/>
            <a:t>Patterns in Forcible Rape 1971 – </a:t>
          </a:r>
          <a:r>
            <a:rPr lang="en-GB" sz="1800"/>
            <a:t>victims instigate the event due to provocative clothing or withdrawing consent.</a:t>
          </a:r>
          <a:endParaRPr lang="en-US" sz="1800"/>
        </a:p>
      </dgm:t>
    </dgm:pt>
    <dgm:pt modelId="{044CF139-C87B-48AB-9858-CE588B399DC6}" type="parTrans" cxnId="{805F5E43-D8D9-4A34-BD4F-454B389FD020}">
      <dgm:prSet/>
      <dgm:spPr/>
      <dgm:t>
        <a:bodyPr/>
        <a:lstStyle/>
        <a:p>
          <a:endParaRPr lang="en-US" sz="1800"/>
        </a:p>
      </dgm:t>
    </dgm:pt>
    <dgm:pt modelId="{4D888CD9-6292-4090-8788-C43F27D5180E}" type="sibTrans" cxnId="{805F5E43-D8D9-4A34-BD4F-454B389FD020}">
      <dgm:prSet/>
      <dgm:spPr/>
      <dgm:t>
        <a:bodyPr/>
        <a:lstStyle/>
        <a:p>
          <a:endParaRPr lang="en-US" sz="1800"/>
        </a:p>
      </dgm:t>
    </dgm:pt>
    <dgm:pt modelId="{A4094689-6EFC-4C21-AD82-86EC7E1F3F13}">
      <dgm:prSet custT="1"/>
      <dgm:spPr/>
      <dgm:t>
        <a:bodyPr/>
        <a:lstStyle/>
        <a:p>
          <a:br>
            <a:rPr lang="en-GB" sz="1800" b="1" u="sng" dirty="0"/>
          </a:br>
          <a:r>
            <a:rPr lang="en-GB" sz="1800" b="1" u="sng" dirty="0"/>
            <a:t>What are the issues with these theories and research?</a:t>
          </a:r>
          <a:endParaRPr lang="en-US" sz="1800" dirty="0"/>
        </a:p>
      </dgm:t>
    </dgm:pt>
    <dgm:pt modelId="{5492AF5B-574F-4B03-805C-10B7A6B5199C}" type="parTrans" cxnId="{6E5064E8-1197-4A12-B0E0-E7D26E3341B5}">
      <dgm:prSet/>
      <dgm:spPr/>
      <dgm:t>
        <a:bodyPr/>
        <a:lstStyle/>
        <a:p>
          <a:endParaRPr lang="en-US" sz="1800"/>
        </a:p>
      </dgm:t>
    </dgm:pt>
    <dgm:pt modelId="{A6DD02BE-4F50-4AC4-82D8-8C581E103EBA}" type="sibTrans" cxnId="{6E5064E8-1197-4A12-B0E0-E7D26E3341B5}">
      <dgm:prSet/>
      <dgm:spPr/>
      <dgm:t>
        <a:bodyPr/>
        <a:lstStyle/>
        <a:p>
          <a:endParaRPr lang="en-US" sz="1800"/>
        </a:p>
      </dgm:t>
    </dgm:pt>
    <dgm:pt modelId="{D042EC9C-A0B7-3C4B-9787-37DA46BB88A3}" type="pres">
      <dgm:prSet presAssocID="{D93B598F-F2D8-4BD9-A336-AF57CB597278}" presName="vert0" presStyleCnt="0">
        <dgm:presLayoutVars>
          <dgm:dir/>
          <dgm:animOne val="branch"/>
          <dgm:animLvl val="lvl"/>
        </dgm:presLayoutVars>
      </dgm:prSet>
      <dgm:spPr/>
    </dgm:pt>
    <dgm:pt modelId="{6679F952-F020-CE49-806E-57A32572AA64}" type="pres">
      <dgm:prSet presAssocID="{08C7CB83-30D9-4D61-AD6A-6FC2DEE238D6}" presName="thickLine" presStyleLbl="alignNode1" presStyleIdx="0" presStyleCnt="7"/>
      <dgm:spPr/>
    </dgm:pt>
    <dgm:pt modelId="{2B8ED69C-6BCC-1040-85EA-8395EEA3AFA8}" type="pres">
      <dgm:prSet presAssocID="{08C7CB83-30D9-4D61-AD6A-6FC2DEE238D6}" presName="horz1" presStyleCnt="0"/>
      <dgm:spPr/>
    </dgm:pt>
    <dgm:pt modelId="{FA3B443E-8D3E-3246-8780-989903EC4E80}" type="pres">
      <dgm:prSet presAssocID="{08C7CB83-30D9-4D61-AD6A-6FC2DEE238D6}" presName="tx1" presStyleLbl="revTx" presStyleIdx="0" presStyleCnt="7"/>
      <dgm:spPr/>
    </dgm:pt>
    <dgm:pt modelId="{F331A762-DB64-B14A-B0B6-EAF5CF9DBEB3}" type="pres">
      <dgm:prSet presAssocID="{08C7CB83-30D9-4D61-AD6A-6FC2DEE238D6}" presName="vert1" presStyleCnt="0"/>
      <dgm:spPr/>
    </dgm:pt>
    <dgm:pt modelId="{57F09305-AFB1-C140-B333-88C2FE779F91}" type="pres">
      <dgm:prSet presAssocID="{A1D0FEA6-7C47-46DE-A9E6-01CAE5EB8797}" presName="thickLine" presStyleLbl="alignNode1" presStyleIdx="1" presStyleCnt="7"/>
      <dgm:spPr/>
    </dgm:pt>
    <dgm:pt modelId="{E5EBADE3-A31E-1E42-8737-F69AA2973D14}" type="pres">
      <dgm:prSet presAssocID="{A1D0FEA6-7C47-46DE-A9E6-01CAE5EB8797}" presName="horz1" presStyleCnt="0"/>
      <dgm:spPr/>
    </dgm:pt>
    <dgm:pt modelId="{C8050610-B34B-1541-9209-3C2F45DB79DD}" type="pres">
      <dgm:prSet presAssocID="{A1D0FEA6-7C47-46DE-A9E6-01CAE5EB8797}" presName="tx1" presStyleLbl="revTx" presStyleIdx="1" presStyleCnt="7"/>
      <dgm:spPr/>
    </dgm:pt>
    <dgm:pt modelId="{F198565D-41DE-7640-ADD0-F30D9BC5A6A7}" type="pres">
      <dgm:prSet presAssocID="{A1D0FEA6-7C47-46DE-A9E6-01CAE5EB8797}" presName="vert1" presStyleCnt="0"/>
      <dgm:spPr/>
    </dgm:pt>
    <dgm:pt modelId="{6807856A-B1AD-574E-A3DF-22B338CF2B7E}" type="pres">
      <dgm:prSet presAssocID="{B87F075D-4DD9-436A-9702-46A6AEBAA3A5}" presName="thickLine" presStyleLbl="alignNode1" presStyleIdx="2" presStyleCnt="7"/>
      <dgm:spPr/>
    </dgm:pt>
    <dgm:pt modelId="{2CD9E82C-FF6F-2A4B-B239-2DCCFBBC8533}" type="pres">
      <dgm:prSet presAssocID="{B87F075D-4DD9-436A-9702-46A6AEBAA3A5}" presName="horz1" presStyleCnt="0"/>
      <dgm:spPr/>
    </dgm:pt>
    <dgm:pt modelId="{B502D75C-F4D0-5448-99AC-C715AD1F5853}" type="pres">
      <dgm:prSet presAssocID="{B87F075D-4DD9-436A-9702-46A6AEBAA3A5}" presName="tx1" presStyleLbl="revTx" presStyleIdx="2" presStyleCnt="7"/>
      <dgm:spPr/>
    </dgm:pt>
    <dgm:pt modelId="{19B5E160-B20F-C84A-861A-23E8EA6D6CB8}" type="pres">
      <dgm:prSet presAssocID="{B87F075D-4DD9-436A-9702-46A6AEBAA3A5}" presName="vert1" presStyleCnt="0"/>
      <dgm:spPr/>
    </dgm:pt>
    <dgm:pt modelId="{8DA6DA19-E100-BB46-BCA1-CE604077C94A}" type="pres">
      <dgm:prSet presAssocID="{FEFE009A-10E4-44AD-8E92-9E8B7B9272CB}" presName="thickLine" presStyleLbl="alignNode1" presStyleIdx="3" presStyleCnt="7"/>
      <dgm:spPr/>
    </dgm:pt>
    <dgm:pt modelId="{7276E437-E321-B345-BBC9-4EEB3ED47469}" type="pres">
      <dgm:prSet presAssocID="{FEFE009A-10E4-44AD-8E92-9E8B7B9272CB}" presName="horz1" presStyleCnt="0"/>
      <dgm:spPr/>
    </dgm:pt>
    <dgm:pt modelId="{FC454A84-F84E-1E46-A07D-302FFF30DD8E}" type="pres">
      <dgm:prSet presAssocID="{FEFE009A-10E4-44AD-8E92-9E8B7B9272CB}" presName="tx1" presStyleLbl="revTx" presStyleIdx="3" presStyleCnt="7"/>
      <dgm:spPr/>
    </dgm:pt>
    <dgm:pt modelId="{DCB4DDA7-F4B4-DD4E-BFDE-86A901325B34}" type="pres">
      <dgm:prSet presAssocID="{FEFE009A-10E4-44AD-8E92-9E8B7B9272CB}" presName="vert1" presStyleCnt="0"/>
      <dgm:spPr/>
    </dgm:pt>
    <dgm:pt modelId="{DE5F573E-4B06-E24A-B756-53378465AC84}" type="pres">
      <dgm:prSet presAssocID="{1A5669BF-49D6-46F9-B030-3F5C0122AF3B}" presName="thickLine" presStyleLbl="alignNode1" presStyleIdx="4" presStyleCnt="7"/>
      <dgm:spPr/>
    </dgm:pt>
    <dgm:pt modelId="{50468F92-AA20-6743-B97A-9CF875B78AB6}" type="pres">
      <dgm:prSet presAssocID="{1A5669BF-49D6-46F9-B030-3F5C0122AF3B}" presName="horz1" presStyleCnt="0"/>
      <dgm:spPr/>
    </dgm:pt>
    <dgm:pt modelId="{74427411-6C5C-B448-B9D7-DF0BC80FE29E}" type="pres">
      <dgm:prSet presAssocID="{1A5669BF-49D6-46F9-B030-3F5C0122AF3B}" presName="tx1" presStyleLbl="revTx" presStyleIdx="4" presStyleCnt="7"/>
      <dgm:spPr/>
    </dgm:pt>
    <dgm:pt modelId="{864BFBEA-E5C3-4245-9B9D-B159C2BA5D36}" type="pres">
      <dgm:prSet presAssocID="{1A5669BF-49D6-46F9-B030-3F5C0122AF3B}" presName="vert1" presStyleCnt="0"/>
      <dgm:spPr/>
    </dgm:pt>
    <dgm:pt modelId="{3015B59E-E806-794F-BF90-0F5AC4A94BB7}" type="pres">
      <dgm:prSet presAssocID="{D39FF7DD-ABCC-4A8E-BD6D-3CD3AB3B0393}" presName="thickLine" presStyleLbl="alignNode1" presStyleIdx="5" presStyleCnt="7"/>
      <dgm:spPr/>
    </dgm:pt>
    <dgm:pt modelId="{BA244518-7FA7-C442-9B7B-2CEEA99645BE}" type="pres">
      <dgm:prSet presAssocID="{D39FF7DD-ABCC-4A8E-BD6D-3CD3AB3B0393}" presName="horz1" presStyleCnt="0"/>
      <dgm:spPr/>
    </dgm:pt>
    <dgm:pt modelId="{0F304C54-2446-D24B-B455-D4DCB1E5E4AE}" type="pres">
      <dgm:prSet presAssocID="{D39FF7DD-ABCC-4A8E-BD6D-3CD3AB3B0393}" presName="tx1" presStyleLbl="revTx" presStyleIdx="5" presStyleCnt="7"/>
      <dgm:spPr/>
    </dgm:pt>
    <dgm:pt modelId="{28F34FD3-9F70-B34E-AC13-DAB3D80FDF7D}" type="pres">
      <dgm:prSet presAssocID="{D39FF7DD-ABCC-4A8E-BD6D-3CD3AB3B0393}" presName="vert1" presStyleCnt="0"/>
      <dgm:spPr/>
    </dgm:pt>
    <dgm:pt modelId="{75EF59D3-705A-0B4C-B3B3-72BF65E9D141}" type="pres">
      <dgm:prSet presAssocID="{A4094689-6EFC-4C21-AD82-86EC7E1F3F13}" presName="thickLine" presStyleLbl="alignNode1" presStyleIdx="6" presStyleCnt="7"/>
      <dgm:spPr/>
    </dgm:pt>
    <dgm:pt modelId="{2885FB5D-233D-224C-AE69-A835CF9408DD}" type="pres">
      <dgm:prSet presAssocID="{A4094689-6EFC-4C21-AD82-86EC7E1F3F13}" presName="horz1" presStyleCnt="0"/>
      <dgm:spPr/>
    </dgm:pt>
    <dgm:pt modelId="{4AC4DA6A-A5DC-2246-8C38-774B5BBFA9DA}" type="pres">
      <dgm:prSet presAssocID="{A4094689-6EFC-4C21-AD82-86EC7E1F3F13}" presName="tx1" presStyleLbl="revTx" presStyleIdx="6" presStyleCnt="7"/>
      <dgm:spPr/>
    </dgm:pt>
    <dgm:pt modelId="{0AD49D5E-80F6-014C-B645-C7B1DF579ADA}" type="pres">
      <dgm:prSet presAssocID="{A4094689-6EFC-4C21-AD82-86EC7E1F3F13}" presName="vert1" presStyleCnt="0"/>
      <dgm:spPr/>
    </dgm:pt>
  </dgm:ptLst>
  <dgm:cxnLst>
    <dgm:cxn modelId="{E91AD011-2D31-9C49-B580-46F4263FB6B9}" type="presOf" srcId="{1A5669BF-49D6-46F9-B030-3F5C0122AF3B}" destId="{74427411-6C5C-B448-B9D7-DF0BC80FE29E}" srcOrd="0" destOrd="0" presId="urn:microsoft.com/office/officeart/2008/layout/LinedList"/>
    <dgm:cxn modelId="{B8DCF315-89F9-A248-B440-10E45F684906}" type="presOf" srcId="{FEFE009A-10E4-44AD-8E92-9E8B7B9272CB}" destId="{FC454A84-F84E-1E46-A07D-302FFF30DD8E}" srcOrd="0" destOrd="0" presId="urn:microsoft.com/office/officeart/2008/layout/LinedList"/>
    <dgm:cxn modelId="{1EB52720-1868-4C91-B924-A9E3F9FD72F8}" srcId="{D93B598F-F2D8-4BD9-A336-AF57CB597278}" destId="{1A5669BF-49D6-46F9-B030-3F5C0122AF3B}" srcOrd="4" destOrd="0" parTransId="{C082E4C2-1940-4A8F-9668-230710484276}" sibTransId="{A9C40ABC-D8D0-4DC2-AAC8-6A2038C6BC1E}"/>
    <dgm:cxn modelId="{805F5E43-D8D9-4A34-BD4F-454B389FD020}" srcId="{D93B598F-F2D8-4BD9-A336-AF57CB597278}" destId="{D39FF7DD-ABCC-4A8E-BD6D-3CD3AB3B0393}" srcOrd="5" destOrd="0" parTransId="{044CF139-C87B-48AB-9858-CE588B399DC6}" sibTransId="{4D888CD9-6292-4090-8788-C43F27D5180E}"/>
    <dgm:cxn modelId="{0527BD48-727E-D24C-A0B3-5A2CEAC082B7}" type="presOf" srcId="{D93B598F-F2D8-4BD9-A336-AF57CB597278}" destId="{D042EC9C-A0B7-3C4B-9787-37DA46BB88A3}" srcOrd="0" destOrd="0" presId="urn:microsoft.com/office/officeart/2008/layout/LinedList"/>
    <dgm:cxn modelId="{0AE1FF48-8F49-394D-BBAD-DE1AED54D0AA}" type="presOf" srcId="{B87F075D-4DD9-436A-9702-46A6AEBAA3A5}" destId="{B502D75C-F4D0-5448-99AC-C715AD1F5853}" srcOrd="0" destOrd="0" presId="urn:microsoft.com/office/officeart/2008/layout/LinedList"/>
    <dgm:cxn modelId="{9A4ADF8B-CA3A-F242-AE86-D53431F9EAC4}" type="presOf" srcId="{A1D0FEA6-7C47-46DE-A9E6-01CAE5EB8797}" destId="{C8050610-B34B-1541-9209-3C2F45DB79DD}" srcOrd="0" destOrd="0" presId="urn:microsoft.com/office/officeart/2008/layout/LinedList"/>
    <dgm:cxn modelId="{39F3B694-FDA0-134F-A108-CC7215E2320F}" type="presOf" srcId="{D39FF7DD-ABCC-4A8E-BD6D-3CD3AB3B0393}" destId="{0F304C54-2446-D24B-B455-D4DCB1E5E4AE}" srcOrd="0" destOrd="0" presId="urn:microsoft.com/office/officeart/2008/layout/LinedList"/>
    <dgm:cxn modelId="{4F57F4A3-B55A-4213-A996-33AEDE15589A}" srcId="{D93B598F-F2D8-4BD9-A336-AF57CB597278}" destId="{A1D0FEA6-7C47-46DE-A9E6-01CAE5EB8797}" srcOrd="1" destOrd="0" parTransId="{0E48B481-BD96-429D-A800-3B74EB5B81C9}" sibTransId="{065ED257-BBCE-4794-A0DD-405027D8B40A}"/>
    <dgm:cxn modelId="{681A95BB-85C6-5D42-A6C9-445C2B76D67A}" type="presOf" srcId="{08C7CB83-30D9-4D61-AD6A-6FC2DEE238D6}" destId="{FA3B443E-8D3E-3246-8780-989903EC4E80}" srcOrd="0" destOrd="0" presId="urn:microsoft.com/office/officeart/2008/layout/LinedList"/>
    <dgm:cxn modelId="{A3C012C3-3A5D-AC46-A8D7-F58DFB16138A}" type="presOf" srcId="{A4094689-6EFC-4C21-AD82-86EC7E1F3F13}" destId="{4AC4DA6A-A5DC-2246-8C38-774B5BBFA9DA}" srcOrd="0" destOrd="0" presId="urn:microsoft.com/office/officeart/2008/layout/LinedList"/>
    <dgm:cxn modelId="{D7EDF4CD-FDCD-4618-B635-F698CA0BF5EA}" srcId="{D93B598F-F2D8-4BD9-A336-AF57CB597278}" destId="{08C7CB83-30D9-4D61-AD6A-6FC2DEE238D6}" srcOrd="0" destOrd="0" parTransId="{AA5F1271-5704-4957-81AB-584AACE6EE61}" sibTransId="{EB1B3D24-5A78-41FF-BC02-C7DF5CD2448F}"/>
    <dgm:cxn modelId="{1FBB50D4-2E87-49EE-913E-545B4364EC53}" srcId="{D93B598F-F2D8-4BD9-A336-AF57CB597278}" destId="{B87F075D-4DD9-436A-9702-46A6AEBAA3A5}" srcOrd="2" destOrd="0" parTransId="{F26237D0-800C-4F10-A27F-FB6922E35D76}" sibTransId="{DF9B6BC8-6720-4BD7-97CA-42A2BABEF3A3}"/>
    <dgm:cxn modelId="{6E5064E8-1197-4A12-B0E0-E7D26E3341B5}" srcId="{D93B598F-F2D8-4BD9-A336-AF57CB597278}" destId="{A4094689-6EFC-4C21-AD82-86EC7E1F3F13}" srcOrd="6" destOrd="0" parTransId="{5492AF5B-574F-4B03-805C-10B7A6B5199C}" sibTransId="{A6DD02BE-4F50-4AC4-82D8-8C581E103EBA}"/>
    <dgm:cxn modelId="{A3D5D6FA-B97F-4643-A1C6-3E3F5411A5BB}" srcId="{D93B598F-F2D8-4BD9-A336-AF57CB597278}" destId="{FEFE009A-10E4-44AD-8E92-9E8B7B9272CB}" srcOrd="3" destOrd="0" parTransId="{3C987B1F-1B80-4655-ACDB-926DED8E3FE3}" sibTransId="{6DF9257E-5B74-44BD-8D15-D9C13EC75414}"/>
    <dgm:cxn modelId="{9943E572-3CFB-C64E-A7B6-48E57AC7FFA4}" type="presParOf" srcId="{D042EC9C-A0B7-3C4B-9787-37DA46BB88A3}" destId="{6679F952-F020-CE49-806E-57A32572AA64}" srcOrd="0" destOrd="0" presId="urn:microsoft.com/office/officeart/2008/layout/LinedList"/>
    <dgm:cxn modelId="{24DE5BC1-BAA3-024A-B3C9-CBC3BFCA1B06}" type="presParOf" srcId="{D042EC9C-A0B7-3C4B-9787-37DA46BB88A3}" destId="{2B8ED69C-6BCC-1040-85EA-8395EEA3AFA8}" srcOrd="1" destOrd="0" presId="urn:microsoft.com/office/officeart/2008/layout/LinedList"/>
    <dgm:cxn modelId="{CDFF2BE9-A2C7-6841-B028-4820BD0E3F8F}" type="presParOf" srcId="{2B8ED69C-6BCC-1040-85EA-8395EEA3AFA8}" destId="{FA3B443E-8D3E-3246-8780-989903EC4E80}" srcOrd="0" destOrd="0" presId="urn:microsoft.com/office/officeart/2008/layout/LinedList"/>
    <dgm:cxn modelId="{A3EE83A4-2C3B-AA42-8B36-46A2D9FC0F49}" type="presParOf" srcId="{2B8ED69C-6BCC-1040-85EA-8395EEA3AFA8}" destId="{F331A762-DB64-B14A-B0B6-EAF5CF9DBEB3}" srcOrd="1" destOrd="0" presId="urn:microsoft.com/office/officeart/2008/layout/LinedList"/>
    <dgm:cxn modelId="{5FDB5ED5-1A56-7E42-BF94-09B49E2EEBB1}" type="presParOf" srcId="{D042EC9C-A0B7-3C4B-9787-37DA46BB88A3}" destId="{57F09305-AFB1-C140-B333-88C2FE779F91}" srcOrd="2" destOrd="0" presId="urn:microsoft.com/office/officeart/2008/layout/LinedList"/>
    <dgm:cxn modelId="{9DF5A708-DB68-A447-B1A7-66707E5C2A48}" type="presParOf" srcId="{D042EC9C-A0B7-3C4B-9787-37DA46BB88A3}" destId="{E5EBADE3-A31E-1E42-8737-F69AA2973D14}" srcOrd="3" destOrd="0" presId="urn:microsoft.com/office/officeart/2008/layout/LinedList"/>
    <dgm:cxn modelId="{A7FC21E3-DA4D-EE44-8C8A-E30B8C508F6F}" type="presParOf" srcId="{E5EBADE3-A31E-1E42-8737-F69AA2973D14}" destId="{C8050610-B34B-1541-9209-3C2F45DB79DD}" srcOrd="0" destOrd="0" presId="urn:microsoft.com/office/officeart/2008/layout/LinedList"/>
    <dgm:cxn modelId="{5B3B7FD9-8FEF-EE4B-B0B8-B3087F9243F8}" type="presParOf" srcId="{E5EBADE3-A31E-1E42-8737-F69AA2973D14}" destId="{F198565D-41DE-7640-ADD0-F30D9BC5A6A7}" srcOrd="1" destOrd="0" presId="urn:microsoft.com/office/officeart/2008/layout/LinedList"/>
    <dgm:cxn modelId="{9740D641-4672-7F45-B66C-2EC2A62B08B1}" type="presParOf" srcId="{D042EC9C-A0B7-3C4B-9787-37DA46BB88A3}" destId="{6807856A-B1AD-574E-A3DF-22B338CF2B7E}" srcOrd="4" destOrd="0" presId="urn:microsoft.com/office/officeart/2008/layout/LinedList"/>
    <dgm:cxn modelId="{850B24E4-5D3D-904E-8F28-5B14A9491CAA}" type="presParOf" srcId="{D042EC9C-A0B7-3C4B-9787-37DA46BB88A3}" destId="{2CD9E82C-FF6F-2A4B-B239-2DCCFBBC8533}" srcOrd="5" destOrd="0" presId="urn:microsoft.com/office/officeart/2008/layout/LinedList"/>
    <dgm:cxn modelId="{CCF1F90B-25AF-6847-B100-E9949088179D}" type="presParOf" srcId="{2CD9E82C-FF6F-2A4B-B239-2DCCFBBC8533}" destId="{B502D75C-F4D0-5448-99AC-C715AD1F5853}" srcOrd="0" destOrd="0" presId="urn:microsoft.com/office/officeart/2008/layout/LinedList"/>
    <dgm:cxn modelId="{52945907-6655-5042-A351-064B0C9AEE3E}" type="presParOf" srcId="{2CD9E82C-FF6F-2A4B-B239-2DCCFBBC8533}" destId="{19B5E160-B20F-C84A-861A-23E8EA6D6CB8}" srcOrd="1" destOrd="0" presId="urn:microsoft.com/office/officeart/2008/layout/LinedList"/>
    <dgm:cxn modelId="{5AE2309B-5207-5C43-80D3-A8FE61020F97}" type="presParOf" srcId="{D042EC9C-A0B7-3C4B-9787-37DA46BB88A3}" destId="{8DA6DA19-E100-BB46-BCA1-CE604077C94A}" srcOrd="6" destOrd="0" presId="urn:microsoft.com/office/officeart/2008/layout/LinedList"/>
    <dgm:cxn modelId="{7935E6F1-13D5-A440-B87C-C4270481BC5F}" type="presParOf" srcId="{D042EC9C-A0B7-3C4B-9787-37DA46BB88A3}" destId="{7276E437-E321-B345-BBC9-4EEB3ED47469}" srcOrd="7" destOrd="0" presId="urn:microsoft.com/office/officeart/2008/layout/LinedList"/>
    <dgm:cxn modelId="{EEA38F5E-B0FF-7241-86F5-A2AA1A0E6A5D}" type="presParOf" srcId="{7276E437-E321-B345-BBC9-4EEB3ED47469}" destId="{FC454A84-F84E-1E46-A07D-302FFF30DD8E}" srcOrd="0" destOrd="0" presId="urn:microsoft.com/office/officeart/2008/layout/LinedList"/>
    <dgm:cxn modelId="{B0083151-0C8C-004C-9941-9809061319B2}" type="presParOf" srcId="{7276E437-E321-B345-BBC9-4EEB3ED47469}" destId="{DCB4DDA7-F4B4-DD4E-BFDE-86A901325B34}" srcOrd="1" destOrd="0" presId="urn:microsoft.com/office/officeart/2008/layout/LinedList"/>
    <dgm:cxn modelId="{E2F0E1F1-560A-A840-9815-B97D6D9F0812}" type="presParOf" srcId="{D042EC9C-A0B7-3C4B-9787-37DA46BB88A3}" destId="{DE5F573E-4B06-E24A-B756-53378465AC84}" srcOrd="8" destOrd="0" presId="urn:microsoft.com/office/officeart/2008/layout/LinedList"/>
    <dgm:cxn modelId="{B7501F75-5592-7445-B22D-0E2C3E2B355B}" type="presParOf" srcId="{D042EC9C-A0B7-3C4B-9787-37DA46BB88A3}" destId="{50468F92-AA20-6743-B97A-9CF875B78AB6}" srcOrd="9" destOrd="0" presId="urn:microsoft.com/office/officeart/2008/layout/LinedList"/>
    <dgm:cxn modelId="{3EE48269-5980-6B4A-A810-60978050D41B}" type="presParOf" srcId="{50468F92-AA20-6743-B97A-9CF875B78AB6}" destId="{74427411-6C5C-B448-B9D7-DF0BC80FE29E}" srcOrd="0" destOrd="0" presId="urn:microsoft.com/office/officeart/2008/layout/LinedList"/>
    <dgm:cxn modelId="{84C7254E-4711-D74B-B875-C87179CDF154}" type="presParOf" srcId="{50468F92-AA20-6743-B97A-9CF875B78AB6}" destId="{864BFBEA-E5C3-4245-9B9D-B159C2BA5D36}" srcOrd="1" destOrd="0" presId="urn:microsoft.com/office/officeart/2008/layout/LinedList"/>
    <dgm:cxn modelId="{615DB070-2466-284B-8F4A-15B62E3B7D5E}" type="presParOf" srcId="{D042EC9C-A0B7-3C4B-9787-37DA46BB88A3}" destId="{3015B59E-E806-794F-BF90-0F5AC4A94BB7}" srcOrd="10" destOrd="0" presId="urn:microsoft.com/office/officeart/2008/layout/LinedList"/>
    <dgm:cxn modelId="{DB45D885-2C8E-A54E-9E00-4ACBE2EF8371}" type="presParOf" srcId="{D042EC9C-A0B7-3C4B-9787-37DA46BB88A3}" destId="{BA244518-7FA7-C442-9B7B-2CEEA99645BE}" srcOrd="11" destOrd="0" presId="urn:microsoft.com/office/officeart/2008/layout/LinedList"/>
    <dgm:cxn modelId="{D9B63F32-1201-F54D-BB92-FE332911F066}" type="presParOf" srcId="{BA244518-7FA7-C442-9B7B-2CEEA99645BE}" destId="{0F304C54-2446-D24B-B455-D4DCB1E5E4AE}" srcOrd="0" destOrd="0" presId="urn:microsoft.com/office/officeart/2008/layout/LinedList"/>
    <dgm:cxn modelId="{0234EE4D-8611-A947-AD23-82007985D42E}" type="presParOf" srcId="{BA244518-7FA7-C442-9B7B-2CEEA99645BE}" destId="{28F34FD3-9F70-B34E-AC13-DAB3D80FDF7D}" srcOrd="1" destOrd="0" presId="urn:microsoft.com/office/officeart/2008/layout/LinedList"/>
    <dgm:cxn modelId="{58F0A257-FE18-E445-84CD-0D6DED5C0CCF}" type="presParOf" srcId="{D042EC9C-A0B7-3C4B-9787-37DA46BB88A3}" destId="{75EF59D3-705A-0B4C-B3B3-72BF65E9D141}" srcOrd="12" destOrd="0" presId="urn:microsoft.com/office/officeart/2008/layout/LinedList"/>
    <dgm:cxn modelId="{18403FA0-0A2C-6A44-9116-DE59B8746D18}" type="presParOf" srcId="{D042EC9C-A0B7-3C4B-9787-37DA46BB88A3}" destId="{2885FB5D-233D-224C-AE69-A835CF9408DD}" srcOrd="13" destOrd="0" presId="urn:microsoft.com/office/officeart/2008/layout/LinedList"/>
    <dgm:cxn modelId="{5F927769-BD4A-E049-83D2-16209A77A6C6}" type="presParOf" srcId="{2885FB5D-233D-224C-AE69-A835CF9408DD}" destId="{4AC4DA6A-A5DC-2246-8C38-774B5BBFA9DA}" srcOrd="0" destOrd="0" presId="urn:microsoft.com/office/officeart/2008/layout/LinedList"/>
    <dgm:cxn modelId="{3BD96A9B-6E4B-5040-A93E-5B15B2C40E10}" type="presParOf" srcId="{2885FB5D-233D-224C-AE69-A835CF9408DD}" destId="{0AD49D5E-80F6-014C-B645-C7B1DF579AD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79F952-F020-CE49-806E-57A32572AA64}">
      <dsp:nvSpPr>
        <dsp:cNvPr id="0" name=""/>
        <dsp:cNvSpPr/>
      </dsp:nvSpPr>
      <dsp:spPr>
        <a:xfrm>
          <a:off x="0" y="622"/>
          <a:ext cx="10519143"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3B443E-8D3E-3246-8780-989903EC4E80}">
      <dsp:nvSpPr>
        <dsp:cNvPr id="0" name=""/>
        <dsp:cNvSpPr/>
      </dsp:nvSpPr>
      <dsp:spPr>
        <a:xfrm>
          <a:off x="0" y="622"/>
          <a:ext cx="10519143" cy="727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Shifted attention away from offender and turned attention to victim.</a:t>
          </a:r>
          <a:br>
            <a:rPr lang="en-GB" sz="1800" kern="1200"/>
          </a:br>
          <a:endParaRPr lang="en-US" sz="1800" kern="1200"/>
        </a:p>
      </dsp:txBody>
      <dsp:txXfrm>
        <a:off x="0" y="622"/>
        <a:ext cx="10519143" cy="727772"/>
      </dsp:txXfrm>
    </dsp:sp>
    <dsp:sp modelId="{57F09305-AFB1-C140-B333-88C2FE779F91}">
      <dsp:nvSpPr>
        <dsp:cNvPr id="0" name=""/>
        <dsp:cNvSpPr/>
      </dsp:nvSpPr>
      <dsp:spPr>
        <a:xfrm>
          <a:off x="0" y="728394"/>
          <a:ext cx="10519143"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8050610-B34B-1541-9209-3C2F45DB79DD}">
      <dsp:nvSpPr>
        <dsp:cNvPr id="0" name=""/>
        <dsp:cNvSpPr/>
      </dsp:nvSpPr>
      <dsp:spPr>
        <a:xfrm>
          <a:off x="0" y="728394"/>
          <a:ext cx="10519143" cy="727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1940 – Victimology was first proposed as a social science.</a:t>
          </a:r>
          <a:br>
            <a:rPr lang="en-GB" sz="1800" kern="1200"/>
          </a:br>
          <a:br>
            <a:rPr lang="en-GB" sz="1800" kern="1200"/>
          </a:br>
          <a:endParaRPr lang="en-US" sz="1800" kern="1200"/>
        </a:p>
      </dsp:txBody>
      <dsp:txXfrm>
        <a:off x="0" y="728394"/>
        <a:ext cx="10519143" cy="727772"/>
      </dsp:txXfrm>
    </dsp:sp>
    <dsp:sp modelId="{6807856A-B1AD-574E-A3DF-22B338CF2B7E}">
      <dsp:nvSpPr>
        <dsp:cNvPr id="0" name=""/>
        <dsp:cNvSpPr/>
      </dsp:nvSpPr>
      <dsp:spPr>
        <a:xfrm>
          <a:off x="0" y="1456167"/>
          <a:ext cx="10519143"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02D75C-F4D0-5448-99AC-C715AD1F5853}">
      <dsp:nvSpPr>
        <dsp:cNvPr id="0" name=""/>
        <dsp:cNvSpPr/>
      </dsp:nvSpPr>
      <dsp:spPr>
        <a:xfrm>
          <a:off x="0" y="1456167"/>
          <a:ext cx="10519143" cy="727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u="sng" kern="1200"/>
            <a:t>Hans Von Hetig </a:t>
          </a:r>
          <a:r>
            <a:rPr lang="en-GB" sz="1800" kern="1200"/>
            <a:t>– </a:t>
          </a:r>
          <a:r>
            <a:rPr lang="en-GB" sz="1800" i="1" kern="1200"/>
            <a:t>The Criminal and His Victim 1948</a:t>
          </a:r>
          <a:r>
            <a:rPr lang="en-GB" sz="1800" kern="1200"/>
            <a:t> – argued not all victims were completely innocent.</a:t>
          </a:r>
          <a:endParaRPr lang="en-US" sz="1800" kern="1200"/>
        </a:p>
      </dsp:txBody>
      <dsp:txXfrm>
        <a:off x="0" y="1456167"/>
        <a:ext cx="10519143" cy="727772"/>
      </dsp:txXfrm>
    </dsp:sp>
    <dsp:sp modelId="{8DA6DA19-E100-BB46-BCA1-CE604077C94A}">
      <dsp:nvSpPr>
        <dsp:cNvPr id="0" name=""/>
        <dsp:cNvSpPr/>
      </dsp:nvSpPr>
      <dsp:spPr>
        <a:xfrm>
          <a:off x="0" y="2183940"/>
          <a:ext cx="10519143"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454A84-F84E-1E46-A07D-302FFF30DD8E}">
      <dsp:nvSpPr>
        <dsp:cNvPr id="0" name=""/>
        <dsp:cNvSpPr/>
      </dsp:nvSpPr>
      <dsp:spPr>
        <a:xfrm>
          <a:off x="0" y="2183940"/>
          <a:ext cx="10519143" cy="727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u="sng" kern="1200" dirty="0"/>
            <a:t>Stephen Schafer </a:t>
          </a:r>
          <a:r>
            <a:rPr lang="en-GB" sz="1800" kern="1200" dirty="0"/>
            <a:t>– </a:t>
          </a:r>
          <a:r>
            <a:rPr lang="en-GB" sz="1800" i="1" kern="1200" dirty="0"/>
            <a:t>The Victim and his Criminal </a:t>
          </a:r>
          <a:r>
            <a:rPr lang="en-GB" sz="1800" kern="1200" dirty="0"/>
            <a:t>– notion of ‘functional responsibility’.</a:t>
          </a:r>
          <a:endParaRPr lang="en-US" sz="1800" kern="1200" dirty="0"/>
        </a:p>
      </dsp:txBody>
      <dsp:txXfrm>
        <a:off x="0" y="2183940"/>
        <a:ext cx="10519143" cy="727772"/>
      </dsp:txXfrm>
    </dsp:sp>
    <dsp:sp modelId="{DE5F573E-4B06-E24A-B756-53378465AC84}">
      <dsp:nvSpPr>
        <dsp:cNvPr id="0" name=""/>
        <dsp:cNvSpPr/>
      </dsp:nvSpPr>
      <dsp:spPr>
        <a:xfrm>
          <a:off x="0" y="2911713"/>
          <a:ext cx="10519143"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4427411-6C5C-B448-B9D7-DF0BC80FE29E}">
      <dsp:nvSpPr>
        <dsp:cNvPr id="0" name=""/>
        <dsp:cNvSpPr/>
      </dsp:nvSpPr>
      <dsp:spPr>
        <a:xfrm>
          <a:off x="0" y="2911713"/>
          <a:ext cx="10519143" cy="727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u="sng" kern="1200"/>
            <a:t>Marvin E Wolfgan </a:t>
          </a:r>
          <a:r>
            <a:rPr lang="en-GB" sz="1800" kern="1200"/>
            <a:t>– </a:t>
          </a:r>
          <a:r>
            <a:rPr lang="en-GB" sz="1800" i="1" kern="1200"/>
            <a:t>Patterns of Criminal Homicide 1958</a:t>
          </a:r>
          <a:r>
            <a:rPr lang="en-GB" sz="1800" kern="1200"/>
            <a:t> – victims instigate the event.</a:t>
          </a:r>
          <a:endParaRPr lang="en-US" sz="1800" kern="1200"/>
        </a:p>
      </dsp:txBody>
      <dsp:txXfrm>
        <a:off x="0" y="2911713"/>
        <a:ext cx="10519143" cy="727772"/>
      </dsp:txXfrm>
    </dsp:sp>
    <dsp:sp modelId="{3015B59E-E806-794F-BF90-0F5AC4A94BB7}">
      <dsp:nvSpPr>
        <dsp:cNvPr id="0" name=""/>
        <dsp:cNvSpPr/>
      </dsp:nvSpPr>
      <dsp:spPr>
        <a:xfrm>
          <a:off x="0" y="3639486"/>
          <a:ext cx="10519143"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304C54-2446-D24B-B455-D4DCB1E5E4AE}">
      <dsp:nvSpPr>
        <dsp:cNvPr id="0" name=""/>
        <dsp:cNvSpPr/>
      </dsp:nvSpPr>
      <dsp:spPr>
        <a:xfrm>
          <a:off x="0" y="3639486"/>
          <a:ext cx="10519143" cy="727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u="sng" kern="1200"/>
            <a:t>Menachem Amir </a:t>
          </a:r>
          <a:r>
            <a:rPr lang="en-GB" sz="1800" kern="1200"/>
            <a:t>– </a:t>
          </a:r>
          <a:r>
            <a:rPr lang="en-GB" sz="1800" i="1" kern="1200"/>
            <a:t>Patterns in Forcible Rape 1971 – </a:t>
          </a:r>
          <a:r>
            <a:rPr lang="en-GB" sz="1800" kern="1200"/>
            <a:t>victims instigate the event due to provocative clothing or withdrawing consent.</a:t>
          </a:r>
          <a:endParaRPr lang="en-US" sz="1800" kern="1200"/>
        </a:p>
      </dsp:txBody>
      <dsp:txXfrm>
        <a:off x="0" y="3639486"/>
        <a:ext cx="10519143" cy="727772"/>
      </dsp:txXfrm>
    </dsp:sp>
    <dsp:sp modelId="{75EF59D3-705A-0B4C-B3B3-72BF65E9D141}">
      <dsp:nvSpPr>
        <dsp:cNvPr id="0" name=""/>
        <dsp:cNvSpPr/>
      </dsp:nvSpPr>
      <dsp:spPr>
        <a:xfrm>
          <a:off x="0" y="4367259"/>
          <a:ext cx="10519143"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C4DA6A-A5DC-2246-8C38-774B5BBFA9DA}">
      <dsp:nvSpPr>
        <dsp:cNvPr id="0" name=""/>
        <dsp:cNvSpPr/>
      </dsp:nvSpPr>
      <dsp:spPr>
        <a:xfrm>
          <a:off x="0" y="4367259"/>
          <a:ext cx="10519143" cy="7277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br>
            <a:rPr lang="en-GB" sz="1800" b="1" u="sng" kern="1200" dirty="0"/>
          </a:br>
          <a:r>
            <a:rPr lang="en-GB" sz="1800" b="1" u="sng" kern="1200" dirty="0"/>
            <a:t>What are the issues with these theories and research?</a:t>
          </a:r>
          <a:endParaRPr lang="en-US" sz="1800" kern="1200" dirty="0"/>
        </a:p>
      </dsp:txBody>
      <dsp:txXfrm>
        <a:off x="0" y="4367259"/>
        <a:ext cx="10519143" cy="72777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D0E475-CE26-4ED6-81DE-06AF25FF828B}" type="datetimeFigureOut">
              <a:t>11/10/2023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6AD3B1E-DE18-4C72-B5E0-04090AFB8AFF}" type="slidenum">
              <a:t>‹#›</a:t>
            </a:fld>
            <a:endParaRPr lang="en-GB"/>
          </a:p>
        </p:txBody>
      </p:sp>
    </p:spTree>
    <p:extLst>
      <p:ext uri="{BB962C8B-B14F-4D97-AF65-F5344CB8AC3E}">
        <p14:creationId xmlns:p14="http://schemas.microsoft.com/office/powerpoint/2010/main" val="16560436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800" dirty="0"/>
              <a:t>For years people who were interested in criminology and criminal justice focused their attention on offenders in ways to try and determine why people broke the law and the responses from authorities on criminal activity.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800" dirty="0"/>
              <a:t>Overtime, the focus shifted attention away from the offender and turned attention to the forgotten side of crime – the victim. Every crime by definition has a criminal and a victim but academics had overlooked the victims as a worthy topic of study.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800" dirty="0"/>
              <a:t>Victimology was first proposed as a social science in the 1940 following a shift in interests to victims to gain a better understanding of crime.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8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800" dirty="0"/>
              <a:t>Hans von </a:t>
            </a:r>
            <a:r>
              <a:rPr lang="en-GB" sz="800" dirty="0" err="1"/>
              <a:t>Hentig</a:t>
            </a:r>
            <a:r>
              <a:rPr lang="en-GB" sz="800" dirty="0"/>
              <a:t> – one of the earliest individuals to study crime victims. Published the book </a:t>
            </a:r>
            <a:r>
              <a:rPr lang="en-GB" sz="800" i="1" dirty="0"/>
              <a:t>The Criminal and His Victim </a:t>
            </a:r>
            <a:r>
              <a:rPr lang="en-GB" sz="800" i="0" dirty="0"/>
              <a:t>in 1948. Van Hating wondered what made people victims but then switched to the issue on what made people victims. </a:t>
            </a:r>
            <a:r>
              <a:rPr lang="en-GB" sz="800" i="0" dirty="0" err="1"/>
              <a:t>Hentig</a:t>
            </a:r>
            <a:r>
              <a:rPr lang="en-GB" sz="800" i="0" dirty="0"/>
              <a:t> argues that not all victims were completely innocent of any wrongdoings.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800"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800" i="0" dirty="0"/>
              <a:t>Stephen Schafer – penned a book called </a:t>
            </a:r>
            <a:r>
              <a:rPr lang="en-GB" sz="800" i="1" dirty="0"/>
              <a:t>The Victim and his Criminal</a:t>
            </a:r>
            <a:r>
              <a:rPr lang="en-GB" sz="800" i="0" dirty="0"/>
              <a:t> – suggests that the criminal-victim relationship is surrounded by the notion of ‘’functional responsibility’’ – however, it can range from a complete lack of involvement, partial triggering and full immersion.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800"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800" i="0" dirty="0"/>
              <a:t>Marvin E. </a:t>
            </a:r>
            <a:r>
              <a:rPr lang="en-GB" sz="800" i="0" dirty="0" err="1"/>
              <a:t>Wolfgan</a:t>
            </a:r>
            <a:r>
              <a:rPr lang="en-GB" sz="800" i="0" dirty="0"/>
              <a:t> – in 1958 his book </a:t>
            </a:r>
            <a:r>
              <a:rPr lang="en-GB" sz="800" i="1" dirty="0"/>
              <a:t>Patterns in Criminal Homicide </a:t>
            </a:r>
            <a:r>
              <a:rPr lang="en-GB" sz="800" i="0" dirty="0"/>
              <a:t>attracted large amounts of attention. He wanted to know how the victim was responsible for the victimisation episode. Examined the notion of victim precipitation. Suggested that victims instigate the event by displaying a weapon, throwing first punch or some other violent exchange.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800"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800" i="0" dirty="0"/>
              <a:t>Menachem Amir – conducted a analysis of rape incidents from 1958-1960 and published his findings via book format in 1971 called the </a:t>
            </a:r>
            <a:r>
              <a:rPr lang="en-GB" sz="800" i="1" dirty="0"/>
              <a:t>Patterns in Forcible Rape.</a:t>
            </a:r>
            <a:r>
              <a:rPr lang="en-GB" sz="800" i="0" dirty="0"/>
              <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800" i="0" dirty="0"/>
              <a:t>Amir alleged that some victims had a psychological desire to be raped. He looked at reasons why women are raped using </a:t>
            </a:r>
            <a:r>
              <a:rPr lang="en-GB" sz="800" i="0" dirty="0" err="1"/>
              <a:t>Wolfgan’s</a:t>
            </a:r>
            <a:r>
              <a:rPr lang="en-GB" sz="800" i="0" dirty="0"/>
              <a:t> victim precipitation assumptions. For example, first consenting but then later withdrawing the incident was deemed victim precipitated. Also, wearing provocative clothing or having a bad reputation were other indicators according to Amir as victim instigation.</a:t>
            </a:r>
            <a:endParaRPr lang="en-GB" sz="800" dirty="0"/>
          </a:p>
          <a:p>
            <a:endParaRPr lang="en-GB" dirty="0"/>
          </a:p>
        </p:txBody>
      </p:sp>
      <p:sp>
        <p:nvSpPr>
          <p:cNvPr id="4" name="Slide Number Placeholder 3"/>
          <p:cNvSpPr>
            <a:spLocks noGrp="1"/>
          </p:cNvSpPr>
          <p:nvPr>
            <p:ph type="sldNum" sz="quarter" idx="5"/>
          </p:nvPr>
        </p:nvSpPr>
        <p:spPr/>
        <p:txBody>
          <a:bodyPr/>
          <a:lstStyle/>
          <a:p>
            <a:fld id="{89462A7E-7286-B641-9771-A3AAD80AAB47}" type="slidenum">
              <a:rPr lang="en-GB" smtClean="0"/>
              <a:t>21</a:t>
            </a:fld>
            <a:endParaRPr lang="en-GB"/>
          </a:p>
        </p:txBody>
      </p:sp>
    </p:spTree>
    <p:extLst>
      <p:ext uri="{BB962C8B-B14F-4D97-AF65-F5344CB8AC3E}">
        <p14:creationId xmlns:p14="http://schemas.microsoft.com/office/powerpoint/2010/main" val="5017602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 observers refer to Beniamin </a:t>
            </a:r>
            <a:r>
              <a:rPr lang="en-GB" dirty="0" err="1"/>
              <a:t>Medelsohn</a:t>
            </a:r>
            <a:r>
              <a:rPr lang="en-GB" dirty="0"/>
              <a:t> as the ‘’father of victimology’’.</a:t>
            </a:r>
            <a:endParaRPr lang="en-US" dirty="0"/>
          </a:p>
          <a:p>
            <a:r>
              <a:rPr lang="en-GB" dirty="0"/>
              <a:t>During the 1950s </a:t>
            </a:r>
            <a:r>
              <a:rPr lang="en-GB" dirty="0" err="1"/>
              <a:t>Medelsohn</a:t>
            </a:r>
            <a:r>
              <a:rPr lang="en-GB" dirty="0"/>
              <a:t> used his case files to explore the topic of </a:t>
            </a:r>
            <a:r>
              <a:rPr lang="en-GB" dirty="0" err="1"/>
              <a:t>vtictim</a:t>
            </a:r>
            <a:r>
              <a:rPr lang="en-GB" dirty="0"/>
              <a:t> blaming. </a:t>
            </a:r>
            <a:endParaRPr lang="en-US" dirty="0"/>
          </a:p>
          <a:p>
            <a:endParaRPr lang="en-GB" dirty="0"/>
          </a:p>
          <a:p>
            <a:r>
              <a:rPr lang="en-GB" dirty="0"/>
              <a:t>According to Mendelsohn the overall purpose of victimology is to understand the cause of victimisation, devise appropriate prevention strategies and to investigate effective remedies or healing options. </a:t>
            </a:r>
          </a:p>
        </p:txBody>
      </p:sp>
      <p:sp>
        <p:nvSpPr>
          <p:cNvPr id="4" name="Slide Number Placeholder 3"/>
          <p:cNvSpPr>
            <a:spLocks noGrp="1"/>
          </p:cNvSpPr>
          <p:nvPr>
            <p:ph type="sldNum" sz="quarter" idx="5"/>
          </p:nvPr>
        </p:nvSpPr>
        <p:spPr/>
        <p:txBody>
          <a:bodyPr/>
          <a:lstStyle/>
          <a:p>
            <a:fld id="{46AD3B1E-DE18-4C72-B5E0-04090AFB8AFF}" type="slidenum">
              <a:rPr lang="en-GB"/>
              <a:t>22</a:t>
            </a:fld>
            <a:endParaRPr lang="en-GB"/>
          </a:p>
        </p:txBody>
      </p:sp>
    </p:spTree>
    <p:extLst>
      <p:ext uri="{BB962C8B-B14F-4D97-AF65-F5344CB8AC3E}">
        <p14:creationId xmlns:p14="http://schemas.microsoft.com/office/powerpoint/2010/main" val="21479459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Positivism has been very powerful in the development of victimology. </a:t>
            </a:r>
            <a:endParaRPr lang="en-US"/>
          </a:p>
          <a:p>
            <a:r>
              <a:rPr lang="en-US" dirty="0"/>
              <a:t>Positivist victimology concerns itself with patterns of </a:t>
            </a:r>
            <a:r>
              <a:rPr lang="en-US" dirty="0" err="1"/>
              <a:t>victimisation</a:t>
            </a:r>
            <a:r>
              <a:rPr lang="en-US" dirty="0"/>
              <a:t> and how these may be related to crime prevention or reduction initiatives. </a:t>
            </a:r>
            <a:endParaRPr lang="en-GB"/>
          </a:p>
          <a:p>
            <a:r>
              <a:rPr lang="en-US" dirty="0"/>
              <a:t>Miers (1989) has identified the key characteristics of positivist victimology – ‘’ The identification of factors which contribute to a non-random pattern of victimization, a focus on interpersonal crimes of violence, and a concern to identify victims who may have contributed to their own victimization.’’  - However, there is only a focus here on street crimes and Miers ignores other criminal </a:t>
            </a:r>
            <a:r>
              <a:rPr lang="en-US" dirty="0" err="1"/>
              <a:t>victimisation</a:t>
            </a:r>
            <a:r>
              <a:rPr lang="en-US" dirty="0"/>
              <a:t> such as rape, abuse, and things occurring behind closed doors. </a:t>
            </a:r>
            <a:endParaRPr lang="en-GB"/>
          </a:p>
          <a:p>
            <a:r>
              <a:rPr lang="en-US" dirty="0"/>
              <a:t>But what is meant by positivism?</a:t>
            </a:r>
            <a:endParaRPr lang="en-GB" dirty="0"/>
          </a:p>
          <a:p>
            <a:r>
              <a:rPr lang="en-US" dirty="0"/>
              <a:t>Keat and Urry 1975 state that ‘’ For the positivist, there are no necessary connections in nature; there are only regularities, successions of phenomena which can be systematically represented in the universal laws of scientific theory. Any attempt to go beyond this plunges science into the unverifiable claims of metaphysics and religion, which are at best unscientific, and at worst meaningless.’’ </a:t>
            </a:r>
            <a:endParaRPr lang="en-GB"/>
          </a:p>
          <a:p>
            <a:r>
              <a:rPr lang="en-US" dirty="0"/>
              <a:t>The view of science illustrates a concern with patterns, regularities and precipitative </a:t>
            </a:r>
            <a:r>
              <a:rPr lang="en-US" dirty="0" err="1"/>
              <a:t>characterisation</a:t>
            </a:r>
            <a:r>
              <a:rPr lang="en-US" dirty="0"/>
              <a:t> of </a:t>
            </a:r>
            <a:r>
              <a:rPr lang="en-US" dirty="0" err="1"/>
              <a:t>victimising</a:t>
            </a:r>
            <a:r>
              <a:rPr lang="en-US" dirty="0"/>
              <a:t> events. </a:t>
            </a:r>
            <a:endParaRPr lang="en-GB"/>
          </a:p>
          <a:p>
            <a:r>
              <a:rPr lang="en-US" dirty="0"/>
              <a:t>Positivism has been very powerful in the development of victimology – patterns yielded by positivists have been used in the political area. </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46AD3B1E-DE18-4C72-B5E0-04090AFB8AFF}" type="slidenum">
              <a:rPr lang="en-GB"/>
              <a:t>24</a:t>
            </a:fld>
            <a:endParaRPr lang="en-GB"/>
          </a:p>
        </p:txBody>
      </p:sp>
    </p:spTree>
    <p:extLst>
      <p:ext uri="{BB962C8B-B14F-4D97-AF65-F5344CB8AC3E}">
        <p14:creationId xmlns:p14="http://schemas.microsoft.com/office/powerpoint/2010/main" val="14735424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Radical victimology focused on the vulnerability of certain groups and sought to draw attention to crimes of the powerful and the failure to recognise the victimisation that results from crimes of the powerful.</a:t>
            </a:r>
          </a:p>
          <a:p>
            <a:endParaRPr lang="en-GB" dirty="0"/>
          </a:p>
          <a:p>
            <a:r>
              <a:rPr lang="en-GB" dirty="0"/>
              <a:t>Essentially radical victimology concerns itself with ‘’victims of police force, victims of war, the victims of the correctional system, the victims of oppression of any sort’’ (Quinney 1972, cited in </a:t>
            </a:r>
            <a:r>
              <a:rPr lang="en-GB" dirty="0" err="1"/>
              <a:t>Mawby</a:t>
            </a:r>
            <a:r>
              <a:rPr lang="en-GB" dirty="0"/>
              <a:t> and </a:t>
            </a:r>
            <a:r>
              <a:rPr lang="en-GB" dirty="0" err="1"/>
              <a:t>Malkate</a:t>
            </a:r>
            <a:r>
              <a:rPr lang="en-GB" dirty="0"/>
              <a:t>, 1994, p.13). Thus, calls into question the role of the capitalist states in victimology.</a:t>
            </a:r>
          </a:p>
          <a:p>
            <a:endParaRPr lang="en-GB" dirty="0"/>
          </a:p>
          <a:p>
            <a:r>
              <a:rPr lang="en-GB" dirty="0"/>
              <a:t>Radical victimology is also concerned with the discipline of human rights. Elias (1985, cited in </a:t>
            </a:r>
            <a:r>
              <a:rPr lang="en-GB" dirty="0" err="1"/>
              <a:t>Mawby</a:t>
            </a:r>
            <a:r>
              <a:rPr lang="en-GB" dirty="0"/>
              <a:t> and </a:t>
            </a:r>
            <a:r>
              <a:rPr lang="en-GB" dirty="0" err="1"/>
              <a:t>Malkate</a:t>
            </a:r>
            <a:r>
              <a:rPr lang="en-GB" dirty="0"/>
              <a:t>, 1994, p.14) states that ‘’Human rights standards can provide victimology with boundaries that include… official victimological definition… more objective measures of actual victimisation’’. </a:t>
            </a:r>
          </a:p>
          <a:p>
            <a:r>
              <a:rPr lang="en-GB" dirty="0"/>
              <a:t>This argument concerns itself with relieving human suffering. The commitment to human rights perspective for radical victimology is an important one. </a:t>
            </a:r>
          </a:p>
          <a:p>
            <a:endParaRPr lang="en-GB" dirty="0"/>
          </a:p>
          <a:p>
            <a:r>
              <a:rPr lang="en-GB" dirty="0"/>
              <a:t>Radical victimology moves us away from a framework which sees victimology as being primarily concerned with victims of crime and recognises the importance of problematising the law and state. </a:t>
            </a:r>
          </a:p>
          <a:p>
            <a:endParaRPr lang="en-GB" dirty="0"/>
          </a:p>
          <a:p>
            <a:endParaRPr lang="en-GB" dirty="0"/>
          </a:p>
        </p:txBody>
      </p:sp>
      <p:sp>
        <p:nvSpPr>
          <p:cNvPr id="4" name="Slide Number Placeholder 3"/>
          <p:cNvSpPr>
            <a:spLocks noGrp="1"/>
          </p:cNvSpPr>
          <p:nvPr>
            <p:ph type="sldNum" sz="quarter" idx="5"/>
          </p:nvPr>
        </p:nvSpPr>
        <p:spPr/>
        <p:txBody>
          <a:bodyPr/>
          <a:lstStyle/>
          <a:p>
            <a:fld id="{89462A7E-7286-B641-9771-A3AAD80AAB47}" type="slidenum">
              <a:rPr lang="en-GB" smtClean="0"/>
              <a:t>25</a:t>
            </a:fld>
            <a:endParaRPr lang="en-GB"/>
          </a:p>
        </p:txBody>
      </p:sp>
    </p:spTree>
    <p:extLst>
      <p:ext uri="{BB962C8B-B14F-4D97-AF65-F5344CB8AC3E}">
        <p14:creationId xmlns:p14="http://schemas.microsoft.com/office/powerpoint/2010/main" val="4074816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Critical victimology borrows from labelling theory and focuses on the process of becoming a victim through the application of a label. </a:t>
            </a:r>
          </a:p>
          <a:p>
            <a:endParaRPr lang="en-GB" dirty="0"/>
          </a:p>
          <a:p>
            <a:r>
              <a:rPr lang="en-GB" dirty="0" err="1"/>
              <a:t>Miers</a:t>
            </a:r>
            <a:r>
              <a:rPr lang="en-GB" dirty="0"/>
              <a:t> (1990, cited in Newburn, 2013, p.357) states how ‘’Many groups and individuals can claim the label, but the key question of critical victimology are who has the power to apply the label and what considerations are significant in that determination’’.</a:t>
            </a:r>
          </a:p>
          <a:p>
            <a:endParaRPr lang="en-GB" dirty="0"/>
          </a:p>
          <a:p>
            <a:r>
              <a:rPr lang="en-GB" dirty="0"/>
              <a:t>Critical </a:t>
            </a:r>
            <a:r>
              <a:rPr lang="en-GB" dirty="0" err="1"/>
              <a:t>victimologists</a:t>
            </a:r>
            <a:r>
              <a:rPr lang="en-GB" dirty="0"/>
              <a:t> argue that more attention needs to be paid on the social functions of victimisation and how labelling people as a victim has a impact. For example, someone may feel ‘weak’ being labelled as a victim. </a:t>
            </a:r>
          </a:p>
          <a:p>
            <a:endParaRPr lang="en-GB" dirty="0"/>
          </a:p>
          <a:p>
            <a:r>
              <a:rPr lang="en-GB" dirty="0" err="1"/>
              <a:t>Mawby</a:t>
            </a:r>
            <a:r>
              <a:rPr lang="en-GB" dirty="0"/>
              <a:t> and </a:t>
            </a:r>
            <a:r>
              <a:rPr lang="en-GB" dirty="0" err="1"/>
              <a:t>Walkate</a:t>
            </a:r>
            <a:r>
              <a:rPr lang="en-GB" dirty="0"/>
              <a:t> (1994) argue that critical victimology should be organised around 3 concepts – rights; citizenship and the state.</a:t>
            </a:r>
          </a:p>
          <a:p>
            <a:endParaRPr lang="en-GB" dirty="0"/>
          </a:p>
          <a:p>
            <a:r>
              <a:rPr lang="en-GB" dirty="0"/>
              <a:t>Critical victimology is an attempt to examine the wider social context and understand how versions of victimology are interwoven in policy response and the service delivery to victims of crime.</a:t>
            </a:r>
          </a:p>
        </p:txBody>
      </p:sp>
      <p:sp>
        <p:nvSpPr>
          <p:cNvPr id="4" name="Slide Number Placeholder 3"/>
          <p:cNvSpPr>
            <a:spLocks noGrp="1"/>
          </p:cNvSpPr>
          <p:nvPr>
            <p:ph type="sldNum" sz="quarter" idx="5"/>
          </p:nvPr>
        </p:nvSpPr>
        <p:spPr/>
        <p:txBody>
          <a:bodyPr/>
          <a:lstStyle/>
          <a:p>
            <a:fld id="{89462A7E-7286-B641-9771-A3AAD80AAB47}" type="slidenum">
              <a:rPr lang="en-GB" smtClean="0"/>
              <a:t>26</a:t>
            </a:fld>
            <a:endParaRPr lang="en-GB"/>
          </a:p>
        </p:txBody>
      </p:sp>
    </p:spTree>
    <p:extLst>
      <p:ext uri="{BB962C8B-B14F-4D97-AF65-F5344CB8AC3E}">
        <p14:creationId xmlns:p14="http://schemas.microsoft.com/office/powerpoint/2010/main" val="42318870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ABC37-D47A-4567-A9C7-4FAD50F1D40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17C2024-145D-49CC-845F-F48C5FF1D4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CBFC1F2-B8ED-4513-ABD9-B451FA4CF66F}"/>
              </a:ext>
            </a:extLst>
          </p:cNvPr>
          <p:cNvSpPr>
            <a:spLocks noGrp="1"/>
          </p:cNvSpPr>
          <p:nvPr>
            <p:ph type="dt" sz="half" idx="10"/>
          </p:nvPr>
        </p:nvSpPr>
        <p:spPr/>
        <p:txBody>
          <a:bodyPr/>
          <a:lstStyle/>
          <a:p>
            <a:fld id="{36AF2278-2D3A-4241-A734-01901C6B835F}" type="datetimeFigureOut">
              <a:rPr lang="en-GB" smtClean="0"/>
              <a:t>10/11/2023</a:t>
            </a:fld>
            <a:endParaRPr lang="en-GB"/>
          </a:p>
        </p:txBody>
      </p:sp>
      <p:sp>
        <p:nvSpPr>
          <p:cNvPr id="5" name="Footer Placeholder 4">
            <a:extLst>
              <a:ext uri="{FF2B5EF4-FFF2-40B4-BE49-F238E27FC236}">
                <a16:creationId xmlns:a16="http://schemas.microsoft.com/office/drawing/2014/main" id="{71F97167-0CC2-48C9-8EDE-FB91ABC1CC2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F76BCC2-41FE-4F88-8388-03158D7A0D5E}"/>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14199975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E18C6-9EF0-4B9A-AE61-6BE27E7D3C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50754C-55E9-4BF1-83D7-296A3746367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F3E099-B677-4590-8A27-DD0A4A50208A}"/>
              </a:ext>
            </a:extLst>
          </p:cNvPr>
          <p:cNvSpPr>
            <a:spLocks noGrp="1"/>
          </p:cNvSpPr>
          <p:nvPr>
            <p:ph type="dt" sz="half" idx="10"/>
          </p:nvPr>
        </p:nvSpPr>
        <p:spPr/>
        <p:txBody>
          <a:bodyPr/>
          <a:lstStyle/>
          <a:p>
            <a:fld id="{36AF2278-2D3A-4241-A734-01901C6B835F}" type="datetimeFigureOut">
              <a:rPr lang="en-GB" smtClean="0"/>
              <a:t>10/11/2023</a:t>
            </a:fld>
            <a:endParaRPr lang="en-GB"/>
          </a:p>
        </p:txBody>
      </p:sp>
      <p:sp>
        <p:nvSpPr>
          <p:cNvPr id="5" name="Footer Placeholder 4">
            <a:extLst>
              <a:ext uri="{FF2B5EF4-FFF2-40B4-BE49-F238E27FC236}">
                <a16:creationId xmlns:a16="http://schemas.microsoft.com/office/drawing/2014/main" id="{BA4195C9-FC9C-4A9F-8DB7-4C69236B40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2DE302-3478-4A60-82E9-A6A2DD85631E}"/>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2223907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77318-A43C-4BC9-8D28-82D3A0E5E1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479EC8A-5EB4-499A-8D65-495DCEB0E9B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0EF91EF-9929-478B-8B61-2CDDABD21488}"/>
              </a:ext>
            </a:extLst>
          </p:cNvPr>
          <p:cNvSpPr>
            <a:spLocks noGrp="1"/>
          </p:cNvSpPr>
          <p:nvPr>
            <p:ph type="dt" sz="half" idx="10"/>
          </p:nvPr>
        </p:nvSpPr>
        <p:spPr/>
        <p:txBody>
          <a:bodyPr/>
          <a:lstStyle/>
          <a:p>
            <a:fld id="{36AF2278-2D3A-4241-A734-01901C6B835F}" type="datetimeFigureOut">
              <a:rPr lang="en-GB" smtClean="0"/>
              <a:t>10/11/2023</a:t>
            </a:fld>
            <a:endParaRPr lang="en-GB"/>
          </a:p>
        </p:txBody>
      </p:sp>
      <p:sp>
        <p:nvSpPr>
          <p:cNvPr id="5" name="Footer Placeholder 4">
            <a:extLst>
              <a:ext uri="{FF2B5EF4-FFF2-40B4-BE49-F238E27FC236}">
                <a16:creationId xmlns:a16="http://schemas.microsoft.com/office/drawing/2014/main" id="{16000330-0B0C-482E-9783-1442DAFFA4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2E2EA-890C-4414-985A-ED80645915E9}"/>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42663032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9E4C4-2377-4AA6-83F1-FE805DEF5C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1C2EBA-6E55-41C4-8C0E-ECCD6A2D1F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F504076-9ADA-4BDC-AEBA-6E51A355C51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D4162D-DF0A-41A6-98AD-55EAC93D39EC}"/>
              </a:ext>
            </a:extLst>
          </p:cNvPr>
          <p:cNvSpPr>
            <a:spLocks noGrp="1"/>
          </p:cNvSpPr>
          <p:nvPr>
            <p:ph type="dt" sz="half" idx="10"/>
          </p:nvPr>
        </p:nvSpPr>
        <p:spPr/>
        <p:txBody>
          <a:bodyPr/>
          <a:lstStyle/>
          <a:p>
            <a:fld id="{36AF2278-2D3A-4241-A734-01901C6B835F}" type="datetimeFigureOut">
              <a:rPr lang="en-GB" smtClean="0"/>
              <a:t>10/11/2023</a:t>
            </a:fld>
            <a:endParaRPr lang="en-GB"/>
          </a:p>
        </p:txBody>
      </p:sp>
      <p:sp>
        <p:nvSpPr>
          <p:cNvPr id="6" name="Footer Placeholder 5">
            <a:extLst>
              <a:ext uri="{FF2B5EF4-FFF2-40B4-BE49-F238E27FC236}">
                <a16:creationId xmlns:a16="http://schemas.microsoft.com/office/drawing/2014/main" id="{4F9D79CD-082C-4707-A53E-5FC6727BCE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BF4013-4496-4770-995C-ECF8C1C6AB10}"/>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4038758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BF915-B7BC-47B6-BD55-E6F1E14C7E1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C4DE0C6-CE3C-49CC-8E26-A7A0A1CEAB1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439732D-41FD-4ECB-966C-C04AC227A5E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E916B66-B298-4B43-B709-7419DC93BE5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FC44E1-6E73-4B52-B8B8-3FA486FB54A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A481676-CCD1-4305-815D-FFF5CCD13DD1}"/>
              </a:ext>
            </a:extLst>
          </p:cNvPr>
          <p:cNvSpPr>
            <a:spLocks noGrp="1"/>
          </p:cNvSpPr>
          <p:nvPr>
            <p:ph type="dt" sz="half" idx="10"/>
          </p:nvPr>
        </p:nvSpPr>
        <p:spPr/>
        <p:txBody>
          <a:bodyPr/>
          <a:lstStyle/>
          <a:p>
            <a:fld id="{36AF2278-2D3A-4241-A734-01901C6B835F}" type="datetimeFigureOut">
              <a:rPr lang="en-GB" smtClean="0"/>
              <a:t>10/11/2023</a:t>
            </a:fld>
            <a:endParaRPr lang="en-GB"/>
          </a:p>
        </p:txBody>
      </p:sp>
      <p:sp>
        <p:nvSpPr>
          <p:cNvPr id="8" name="Footer Placeholder 7">
            <a:extLst>
              <a:ext uri="{FF2B5EF4-FFF2-40B4-BE49-F238E27FC236}">
                <a16:creationId xmlns:a16="http://schemas.microsoft.com/office/drawing/2014/main" id="{639519E1-076A-4F5C-A24D-9BD1B19359D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B5DBDCD-AF16-4AA1-91DF-8690B4B281C9}"/>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33351804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B012F-7F2F-431D-81E1-D211A5DB946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F8FB2E4-1BDF-418B-BC30-14F74A68167B}"/>
              </a:ext>
            </a:extLst>
          </p:cNvPr>
          <p:cNvSpPr>
            <a:spLocks noGrp="1"/>
          </p:cNvSpPr>
          <p:nvPr>
            <p:ph type="dt" sz="half" idx="10"/>
          </p:nvPr>
        </p:nvSpPr>
        <p:spPr/>
        <p:txBody>
          <a:bodyPr/>
          <a:lstStyle/>
          <a:p>
            <a:fld id="{36AF2278-2D3A-4241-A734-01901C6B835F}" type="datetimeFigureOut">
              <a:rPr lang="en-GB" smtClean="0"/>
              <a:t>10/11/2023</a:t>
            </a:fld>
            <a:endParaRPr lang="en-GB"/>
          </a:p>
        </p:txBody>
      </p:sp>
      <p:sp>
        <p:nvSpPr>
          <p:cNvPr id="4" name="Footer Placeholder 3">
            <a:extLst>
              <a:ext uri="{FF2B5EF4-FFF2-40B4-BE49-F238E27FC236}">
                <a16:creationId xmlns:a16="http://schemas.microsoft.com/office/drawing/2014/main" id="{7EE4BAF8-AB5F-4214-A9DD-8B38FAFCFD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11D024-BAF3-4899-A16F-1AA057C8DEC5}"/>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24086176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7B55C2-DE3E-4690-9764-94046B56BEA8}"/>
              </a:ext>
            </a:extLst>
          </p:cNvPr>
          <p:cNvSpPr>
            <a:spLocks noGrp="1"/>
          </p:cNvSpPr>
          <p:nvPr>
            <p:ph type="dt" sz="half" idx="10"/>
          </p:nvPr>
        </p:nvSpPr>
        <p:spPr/>
        <p:txBody>
          <a:bodyPr/>
          <a:lstStyle/>
          <a:p>
            <a:fld id="{36AF2278-2D3A-4241-A734-01901C6B835F}" type="datetimeFigureOut">
              <a:rPr lang="en-GB" smtClean="0"/>
              <a:t>10/11/2023</a:t>
            </a:fld>
            <a:endParaRPr lang="en-GB"/>
          </a:p>
        </p:txBody>
      </p:sp>
      <p:sp>
        <p:nvSpPr>
          <p:cNvPr id="3" name="Footer Placeholder 2">
            <a:extLst>
              <a:ext uri="{FF2B5EF4-FFF2-40B4-BE49-F238E27FC236}">
                <a16:creationId xmlns:a16="http://schemas.microsoft.com/office/drawing/2014/main" id="{24C7287F-7B09-4D2C-9B5F-C4739FDF7F1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92EBAAB-4639-402A-86E6-E465919A3B4F}"/>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2093423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6DF807-91F8-4A79-9DF7-3AD59EE6D42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58E3983-6351-4DC2-B762-9200F19825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B5E3143-AF9E-4C00-92EC-1E4920BC22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5D4FC0-3460-4B25-A672-A40BD1AE132A}"/>
              </a:ext>
            </a:extLst>
          </p:cNvPr>
          <p:cNvSpPr>
            <a:spLocks noGrp="1"/>
          </p:cNvSpPr>
          <p:nvPr>
            <p:ph type="dt" sz="half" idx="10"/>
          </p:nvPr>
        </p:nvSpPr>
        <p:spPr/>
        <p:txBody>
          <a:bodyPr/>
          <a:lstStyle/>
          <a:p>
            <a:fld id="{36AF2278-2D3A-4241-A734-01901C6B835F}" type="datetimeFigureOut">
              <a:rPr lang="en-GB" smtClean="0"/>
              <a:t>10/11/2023</a:t>
            </a:fld>
            <a:endParaRPr lang="en-GB"/>
          </a:p>
        </p:txBody>
      </p:sp>
      <p:sp>
        <p:nvSpPr>
          <p:cNvPr id="6" name="Footer Placeholder 5">
            <a:extLst>
              <a:ext uri="{FF2B5EF4-FFF2-40B4-BE49-F238E27FC236}">
                <a16:creationId xmlns:a16="http://schemas.microsoft.com/office/drawing/2014/main" id="{1FE57F6E-301B-46C7-946D-B523E9F8D2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3E8349-A9BD-44E5-BBE6-C6281481595B}"/>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7958525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2A949-0FBF-4C66-ABAE-69193252D4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19E3E66-D9D1-4E7E-A9AF-2E03A6D6808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8237AE-7EAD-4D78-A879-B835488D24F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A5BFF3-CD13-446A-B3B3-1501C0D9944F}"/>
              </a:ext>
            </a:extLst>
          </p:cNvPr>
          <p:cNvSpPr>
            <a:spLocks noGrp="1"/>
          </p:cNvSpPr>
          <p:nvPr>
            <p:ph type="dt" sz="half" idx="10"/>
          </p:nvPr>
        </p:nvSpPr>
        <p:spPr/>
        <p:txBody>
          <a:bodyPr/>
          <a:lstStyle/>
          <a:p>
            <a:fld id="{36AF2278-2D3A-4241-A734-01901C6B835F}" type="datetimeFigureOut">
              <a:rPr lang="en-GB" smtClean="0"/>
              <a:t>10/11/2023</a:t>
            </a:fld>
            <a:endParaRPr lang="en-GB"/>
          </a:p>
        </p:txBody>
      </p:sp>
      <p:sp>
        <p:nvSpPr>
          <p:cNvPr id="6" name="Footer Placeholder 5">
            <a:extLst>
              <a:ext uri="{FF2B5EF4-FFF2-40B4-BE49-F238E27FC236}">
                <a16:creationId xmlns:a16="http://schemas.microsoft.com/office/drawing/2014/main" id="{C165769F-31FA-41D8-9357-3A821D9474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F742E7-B674-4A74-BA4D-7FBC1B9D75DA}"/>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14556953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72905-441A-44F8-B0C2-D6056DE138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25B85E5-833A-4BD0-9C76-17FEB0863ED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71BAA6-D4A9-4B0A-91A3-90AD375FB2F0}"/>
              </a:ext>
            </a:extLst>
          </p:cNvPr>
          <p:cNvSpPr>
            <a:spLocks noGrp="1"/>
          </p:cNvSpPr>
          <p:nvPr>
            <p:ph type="dt" sz="half" idx="10"/>
          </p:nvPr>
        </p:nvSpPr>
        <p:spPr/>
        <p:txBody>
          <a:bodyPr/>
          <a:lstStyle/>
          <a:p>
            <a:fld id="{36AF2278-2D3A-4241-A734-01901C6B835F}" type="datetimeFigureOut">
              <a:rPr lang="en-GB" smtClean="0"/>
              <a:t>10/11/2023</a:t>
            </a:fld>
            <a:endParaRPr lang="en-GB"/>
          </a:p>
        </p:txBody>
      </p:sp>
      <p:sp>
        <p:nvSpPr>
          <p:cNvPr id="5" name="Footer Placeholder 4">
            <a:extLst>
              <a:ext uri="{FF2B5EF4-FFF2-40B4-BE49-F238E27FC236}">
                <a16:creationId xmlns:a16="http://schemas.microsoft.com/office/drawing/2014/main" id="{9D0CD52C-8B2C-4189-A565-D068F92CA8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F8966B-3CB8-4119-A479-4C8B6C4981F3}"/>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33341250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ABD8E7-B605-4541-AE2A-F90210F68BE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2646BB9-C707-42B8-ADE1-D447B1F3898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2FC9C3-EEEF-472A-BCBA-E57E152F9A26}"/>
              </a:ext>
            </a:extLst>
          </p:cNvPr>
          <p:cNvSpPr>
            <a:spLocks noGrp="1"/>
          </p:cNvSpPr>
          <p:nvPr>
            <p:ph type="dt" sz="half" idx="10"/>
          </p:nvPr>
        </p:nvSpPr>
        <p:spPr/>
        <p:txBody>
          <a:bodyPr/>
          <a:lstStyle/>
          <a:p>
            <a:fld id="{36AF2278-2D3A-4241-A734-01901C6B835F}" type="datetimeFigureOut">
              <a:rPr lang="en-GB" smtClean="0"/>
              <a:t>10/11/2023</a:t>
            </a:fld>
            <a:endParaRPr lang="en-GB"/>
          </a:p>
        </p:txBody>
      </p:sp>
      <p:sp>
        <p:nvSpPr>
          <p:cNvPr id="5" name="Footer Placeholder 4">
            <a:extLst>
              <a:ext uri="{FF2B5EF4-FFF2-40B4-BE49-F238E27FC236}">
                <a16:creationId xmlns:a16="http://schemas.microsoft.com/office/drawing/2014/main" id="{C48AC47F-CC5A-4299-A7B3-78D23DB3C4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36A1E4-C179-4288-962A-EA7B941CE03A}"/>
              </a:ext>
            </a:extLst>
          </p:cNvPr>
          <p:cNvSpPr>
            <a:spLocks noGrp="1"/>
          </p:cNvSpPr>
          <p:nvPr>
            <p:ph type="sldNum" sz="quarter" idx="12"/>
          </p:nvPr>
        </p:nvSpPr>
        <p:spPr/>
        <p:txBody>
          <a:bodyPr/>
          <a:lstStyle/>
          <a:p>
            <a:fld id="{9FE7E8D6-53BE-4FC7-ADAF-418D5846698F}" type="slidenum">
              <a:rPr lang="en-GB" smtClean="0"/>
              <a:t>‹#›</a:t>
            </a:fld>
            <a:endParaRPr lang="en-GB"/>
          </a:p>
        </p:txBody>
      </p:sp>
    </p:spTree>
    <p:extLst>
      <p:ext uri="{BB962C8B-B14F-4D97-AF65-F5344CB8AC3E}">
        <p14:creationId xmlns:p14="http://schemas.microsoft.com/office/powerpoint/2010/main" val="10748501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smtClean="0"/>
              <a:pPr/>
              <a:t>11/10/2023</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smtClean="0"/>
              <a:pPr/>
              <a:t>‹#›</a:t>
            </a:fld>
            <a:endParaRPr lang="en-US" dirty="0"/>
          </a:p>
        </p:txBody>
      </p:sp>
      <p:grpSp>
        <p:nvGrpSpPr>
          <p:cNvPr id="9" name="Group 8"/>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4195195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11/10/2023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3979896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accent1"/>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smtClean="0"/>
              <a:pPr/>
              <a:t>11/10/2023</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accent1"/>
          </a:solidFill>
          <a:ln w="0">
            <a:noFill/>
            <a:prstDash val="solid"/>
            <a:round/>
            <a:headEnd/>
            <a:tailEnd/>
          </a:ln>
        </p:spPr>
      </p:sp>
    </p:spTree>
    <p:extLst>
      <p:ext uri="{BB962C8B-B14F-4D97-AF65-F5344CB8AC3E}">
        <p14:creationId xmlns:p14="http://schemas.microsoft.com/office/powerpoint/2010/main" val="1056102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smtClean="0"/>
              <a:t>11/10/2023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969481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t>11/10/2023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028534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smtClean="0"/>
              <a:t>11/10/2023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438150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smtClean="0"/>
              <a:t>11/10/2023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8276839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11/10/2023</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301134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smtClean="0"/>
              <a:pPr/>
              <a:t>11/10/2023</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50618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11/10/2023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621683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t>11/10/2023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2300570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296D0B-66F4-4F07-B9C2-AF53AFFFCE8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C2F554-95FD-4B58-9BAC-312C63B0D63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4CB80E-2E90-4934-BE89-97BAD96745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AF2278-2D3A-4241-A734-01901C6B835F}" type="datetimeFigureOut">
              <a:rPr lang="en-GB" smtClean="0"/>
              <a:t>10/11/2023</a:t>
            </a:fld>
            <a:endParaRPr lang="en-GB"/>
          </a:p>
        </p:txBody>
      </p:sp>
      <p:sp>
        <p:nvSpPr>
          <p:cNvPr id="5" name="Footer Placeholder 4">
            <a:extLst>
              <a:ext uri="{FF2B5EF4-FFF2-40B4-BE49-F238E27FC236}">
                <a16:creationId xmlns:a16="http://schemas.microsoft.com/office/drawing/2014/main" id="{47AFC0A0-DBD2-4F01-B25D-CC36AFA0F05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743F049-4A56-430F-B874-B108F597B0D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E7E8D6-53BE-4FC7-ADAF-418D5846698F}" type="slidenum">
              <a:rPr lang="en-GB" smtClean="0"/>
              <a:t>‹#›</a:t>
            </a:fld>
            <a:endParaRPr lang="en-GB"/>
          </a:p>
        </p:txBody>
      </p:sp>
    </p:spTree>
    <p:extLst>
      <p:ext uri="{BB962C8B-B14F-4D97-AF65-F5344CB8AC3E}">
        <p14:creationId xmlns:p14="http://schemas.microsoft.com/office/powerpoint/2010/main" val="23289337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smtClean="0"/>
              <a:pPr/>
              <a:t>11/10/2023</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79147415"/>
      </p:ext>
    </p:extLst>
  </p:cSld>
  <p:clrMap bg1="lt1" tx1="dk1" bg2="lt2" tx2="dk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image" Target="../media/image9.jpg"/></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hyperlink" Target="https://www.imdb.com/title/tt8359816/"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s://www.victimsupport.org.uk/" TargetMode="External"/><Relationship Id="rId2" Type="http://schemas.openxmlformats.org/officeDocument/2006/relationships/hyperlink" Target="https://www.gov.uk/government/organisations/criminal-injuries-compensation-authority" TargetMode="External"/><Relationship Id="rId1" Type="http://schemas.openxmlformats.org/officeDocument/2006/relationships/slideLayout" Target="../slideLayouts/slideLayout2.xml"/><Relationship Id="rId6" Type="http://schemas.openxmlformats.org/officeDocument/2006/relationships/hyperlink" Target="https://www.womensaid.org.uk/" TargetMode="External"/><Relationship Id="rId5" Type="http://schemas.openxmlformats.org/officeDocument/2006/relationships/hyperlink" Target="https://rapecrisis.org.uk/" TargetMode="External"/><Relationship Id="rId4" Type="http://schemas.openxmlformats.org/officeDocument/2006/relationships/hyperlink" Target="https://www.salvationarmy.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5EE7-5DDC-4EEE-A834-11A1016F967B}"/>
              </a:ext>
            </a:extLst>
          </p:cNvPr>
          <p:cNvSpPr>
            <a:spLocks noGrp="1"/>
          </p:cNvSpPr>
          <p:nvPr>
            <p:ph type="ctrTitle"/>
          </p:nvPr>
        </p:nvSpPr>
        <p:spPr>
          <a:xfrm>
            <a:off x="6746628" y="1783959"/>
            <a:ext cx="4645250" cy="2889114"/>
          </a:xfrm>
        </p:spPr>
        <p:txBody>
          <a:bodyPr anchor="b">
            <a:normAutofit/>
          </a:bodyPr>
          <a:lstStyle/>
          <a:p>
            <a:pPr algn="l"/>
            <a:r>
              <a:rPr lang="en-GB" dirty="0"/>
              <a:t>Victims -</a:t>
            </a:r>
            <a:br>
              <a:rPr lang="en-GB" dirty="0"/>
            </a:br>
            <a:r>
              <a:rPr lang="en-GB" dirty="0"/>
              <a:t>An Introduction</a:t>
            </a:r>
          </a:p>
        </p:txBody>
      </p:sp>
      <p:sp>
        <p:nvSpPr>
          <p:cNvPr id="3" name="Subtitle 2">
            <a:extLst>
              <a:ext uri="{FF2B5EF4-FFF2-40B4-BE49-F238E27FC236}">
                <a16:creationId xmlns:a16="http://schemas.microsoft.com/office/drawing/2014/main" id="{151458D2-5E65-4D57-B174-0E4367273DEA}"/>
              </a:ext>
            </a:extLst>
          </p:cNvPr>
          <p:cNvSpPr>
            <a:spLocks noGrp="1"/>
          </p:cNvSpPr>
          <p:nvPr>
            <p:ph type="subTitle" idx="1"/>
          </p:nvPr>
        </p:nvSpPr>
        <p:spPr>
          <a:xfrm>
            <a:off x="6746627" y="4750893"/>
            <a:ext cx="4645250" cy="1147863"/>
          </a:xfrm>
        </p:spPr>
        <p:txBody>
          <a:bodyPr anchor="t">
            <a:normAutofit/>
          </a:bodyPr>
          <a:lstStyle/>
          <a:p>
            <a:pPr algn="l"/>
            <a:r>
              <a:rPr lang="en-GB" sz="3200" dirty="0"/>
              <a:t>Jane </a:t>
            </a:r>
          </a:p>
          <a:p>
            <a:pPr algn="l"/>
            <a:r>
              <a:rPr lang="en-GB" sz="3200" dirty="0"/>
              <a:t>Week 6</a:t>
            </a:r>
          </a:p>
        </p:txBody>
      </p:sp>
      <p:sp>
        <p:nvSpPr>
          <p:cNvPr id="10" name="Freeform: Shape 9">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1478F5E0-71C9-4366-8684-2787CFADBA03}"/>
              </a:ext>
            </a:extLst>
          </p:cNvPr>
          <p:cNvPicPr>
            <a:picLocks noChangeAspect="1"/>
          </p:cNvPicPr>
          <p:nvPr/>
        </p:nvPicPr>
        <p:blipFill rotWithShape="1">
          <a:blip r:embed="rId2">
            <a:extLst>
              <a:ext uri="{28A0092B-C50C-407E-A947-70E740481C1C}">
                <a14:useLocalDpi xmlns:a14="http://schemas.microsoft.com/office/drawing/2010/main" val="0"/>
              </a:ext>
            </a:extLst>
          </a:blip>
          <a:srcRect l="11198" r="14357"/>
          <a:stretch/>
        </p:blipFill>
        <p:spPr>
          <a:xfrm>
            <a:off x="435570" y="10"/>
            <a:ext cx="6024134" cy="6857990"/>
          </a:xfrm>
          <a:custGeom>
            <a:avLst/>
            <a:gdLst/>
            <a:ahLst/>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Tree>
    <p:extLst>
      <p:ext uri="{BB962C8B-B14F-4D97-AF65-F5344CB8AC3E}">
        <p14:creationId xmlns:p14="http://schemas.microsoft.com/office/powerpoint/2010/main" val="227491167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48A740BC-A0AA-45E0-B899-2AE9C6FE1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13121" y="-2"/>
            <a:ext cx="6278879" cy="6858002"/>
          </a:xfrm>
          <a:custGeom>
            <a:avLst/>
            <a:gdLst>
              <a:gd name="connsiteX0" fmla="*/ 45572 w 6278879"/>
              <a:gd name="connsiteY0" fmla="*/ 0 h 6858002"/>
              <a:gd name="connsiteX1" fmla="*/ 6278879 w 6278879"/>
              <a:gd name="connsiteY1" fmla="*/ 0 h 6858002"/>
              <a:gd name="connsiteX2" fmla="*/ 6278879 w 6278879"/>
              <a:gd name="connsiteY2" fmla="*/ 6858002 h 6858002"/>
              <a:gd name="connsiteX3" fmla="*/ 3292308 w 6278879"/>
              <a:gd name="connsiteY3" fmla="*/ 6858002 h 6858002"/>
              <a:gd name="connsiteX4" fmla="*/ 3181526 w 6278879"/>
              <a:gd name="connsiteY4" fmla="*/ 6786982 h 6858002"/>
              <a:gd name="connsiteX5" fmla="*/ 0 w 6278879"/>
              <a:gd name="connsiteY5" fmla="*/ 803254 h 6858002"/>
              <a:gd name="connsiteX6" fmla="*/ 37255 w 6278879"/>
              <a:gd name="connsiteY6" fmla="*/ 6544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78879" h="6858002">
                <a:moveTo>
                  <a:pt x="45572" y="0"/>
                </a:moveTo>
                <a:lnTo>
                  <a:pt x="6278879" y="0"/>
                </a:lnTo>
                <a:lnTo>
                  <a:pt x="6278879" y="6858002"/>
                </a:lnTo>
                <a:lnTo>
                  <a:pt x="3292308" y="6858002"/>
                </a:lnTo>
                <a:lnTo>
                  <a:pt x="3181526" y="6786982"/>
                </a:lnTo>
                <a:cubicBezTo>
                  <a:pt x="1262021" y="5490191"/>
                  <a:pt x="0" y="3294103"/>
                  <a:pt x="0" y="803254"/>
                </a:cubicBezTo>
                <a:cubicBezTo>
                  <a:pt x="0" y="554169"/>
                  <a:pt x="12620" y="308032"/>
                  <a:pt x="37255" y="65447"/>
                </a:cubicBez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E2F6CE0-42AD-4C1F-BFA7-5E5CC44A0C92}"/>
              </a:ext>
            </a:extLst>
          </p:cNvPr>
          <p:cNvSpPr>
            <a:spLocks noGrp="1"/>
          </p:cNvSpPr>
          <p:nvPr>
            <p:ph type="title"/>
          </p:nvPr>
        </p:nvSpPr>
        <p:spPr>
          <a:xfrm>
            <a:off x="655320" y="365125"/>
            <a:ext cx="9013052" cy="1623312"/>
          </a:xfrm>
        </p:spPr>
        <p:txBody>
          <a:bodyPr anchor="b">
            <a:normAutofit/>
          </a:bodyPr>
          <a:lstStyle/>
          <a:p>
            <a:r>
              <a:rPr lang="en-GB" sz="4800" dirty="0"/>
              <a:t>Conceptualising victims</a:t>
            </a:r>
          </a:p>
        </p:txBody>
      </p:sp>
      <p:cxnSp>
        <p:nvCxnSpPr>
          <p:cNvPr id="10" name="Straight Arrow Connector 9">
            <a:extLst>
              <a:ext uri="{FF2B5EF4-FFF2-40B4-BE49-F238E27FC236}">
                <a16:creationId xmlns:a16="http://schemas.microsoft.com/office/drawing/2014/main" id="{B874EF51-C858-4BB9-97C3-D17755787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3661" y="2316480"/>
            <a:ext cx="82296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F8F986F-688A-4C12-A416-3181EA2BC77F}"/>
              </a:ext>
            </a:extLst>
          </p:cNvPr>
          <p:cNvSpPr>
            <a:spLocks noGrp="1"/>
          </p:cNvSpPr>
          <p:nvPr>
            <p:ph idx="1"/>
          </p:nvPr>
        </p:nvSpPr>
        <p:spPr>
          <a:xfrm>
            <a:off x="655320" y="2644518"/>
            <a:ext cx="9013052" cy="3327251"/>
          </a:xfrm>
        </p:spPr>
        <p:txBody>
          <a:bodyPr>
            <a:normAutofit/>
          </a:bodyPr>
          <a:lstStyle/>
          <a:p>
            <a:r>
              <a:rPr lang="en-GB" dirty="0"/>
              <a:t>Definitions</a:t>
            </a:r>
          </a:p>
          <a:p>
            <a:r>
              <a:rPr lang="en-GB" dirty="0"/>
              <a:t>Wider concepts</a:t>
            </a:r>
          </a:p>
          <a:p>
            <a:r>
              <a:rPr lang="en-GB" dirty="0"/>
              <a:t>Who are victims?</a:t>
            </a:r>
          </a:p>
          <a:p>
            <a:r>
              <a:rPr lang="en-GB" dirty="0"/>
              <a:t>Ideal victims</a:t>
            </a:r>
          </a:p>
          <a:p>
            <a:r>
              <a:rPr lang="en-GB" dirty="0"/>
              <a:t>‘Deserving’ &amp; ‘undeserving victims’</a:t>
            </a:r>
          </a:p>
          <a:p>
            <a:r>
              <a:rPr lang="en-GB" dirty="0"/>
              <a:t>Victim rights</a:t>
            </a:r>
          </a:p>
          <a:p>
            <a:endParaRPr lang="en-GB" sz="2000" dirty="0"/>
          </a:p>
        </p:txBody>
      </p:sp>
      <p:sp>
        <p:nvSpPr>
          <p:cNvPr id="4" name="AutoShape 2" descr="https://ukc-powerpoint.officeapps.live.com/pods/GetClipboardImage.ashx?Id=be030346-10fa-4056-970c-3aff22dfc0f5&amp;DC=GUK1&amp;pkey=4ef2c2bc-a2e0-45ab-98f7-0ef8b4dd72f8&amp;wdwaccluster=GUK1"/>
          <p:cNvSpPr>
            <a:spLocks noChangeAspect="1" noChangeArrowheads="1"/>
          </p:cNvSpPr>
          <p:nvPr/>
        </p:nvSpPr>
        <p:spPr bwMode="auto">
          <a:xfrm>
            <a:off x="21272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682562279"/>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Link to assignment </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 name="AutoShape 4" descr="https://ukc-powerpoint.officeapps.live.com/pods/GetClipboardImage.ashx?Id=be030346-10fa-4056-970c-3aff22dfc0f5&amp;DC=GUK1&amp;pkey=4ef2c2bc-a2e0-45ab-98f7-0ef8b4dd72f8&amp;wdwaccluster=GUK1"/>
          <p:cNvSpPr>
            <a:spLocks noGrp="1" noChangeAspect="1" noChangeArrowheads="1"/>
          </p:cNvSpPr>
          <p:nvPr>
            <p:ph idx="1"/>
          </p:nvPr>
        </p:nvSpPr>
        <p:spPr bwMode="auto">
          <a:xfrm>
            <a:off x="4447308" y="591344"/>
            <a:ext cx="6906491" cy="5585619"/>
          </a:xfrm>
          <a:prstGeom prst="rect">
            <a:avLst/>
          </a:prstGeom>
          <a:extLst>
            <a:ext uri="{909E8E84-426E-40DD-AFC4-6F175D3DCCD1}">
              <a14:hiddenFill xmlns:a14="http://schemas.microsoft.com/office/drawing/2010/main">
                <a:solidFill>
                  <a:srgbClr val="FFFFFF"/>
                </a:solidFill>
              </a14:hiddenFill>
            </a:ext>
          </a:extLst>
        </p:spPr>
        <p:txBody>
          <a:bodyPr vert="horz" lIns="91440" tIns="45720" rIns="91440" bIns="45720" numCol="1" anchor="ctr" anchorCtr="0" compatLnSpc="1">
            <a:prstTxWarp prst="textNoShape">
              <a:avLst/>
            </a:prstTxWarp>
            <a:normAutofit/>
          </a:bodyPr>
          <a:lstStyle/>
          <a:p>
            <a:pPr fontAlgn="base"/>
            <a:r>
              <a:rPr lang="en-US" dirty="0"/>
              <a:t>“</a:t>
            </a:r>
            <a:r>
              <a:rPr lang="en-GB" dirty="0"/>
              <a:t>Why have victims come to figure more prominently in both the discipline of criminology and policy making in the area of criminal justice? </a:t>
            </a:r>
            <a:r>
              <a:rPr lang="en-US" dirty="0"/>
              <a:t>​</a:t>
            </a:r>
          </a:p>
          <a:p>
            <a:pPr marL="0" indent="0">
              <a:buNone/>
            </a:pPr>
            <a:endParaRPr lang="en-GB" dirty="0"/>
          </a:p>
        </p:txBody>
      </p:sp>
    </p:spTree>
    <p:extLst>
      <p:ext uri="{BB962C8B-B14F-4D97-AF65-F5344CB8AC3E}">
        <p14:creationId xmlns:p14="http://schemas.microsoft.com/office/powerpoint/2010/main" val="179461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5" name="Picture 4" descr="Magnifying glass and question mark">
            <a:extLst>
              <a:ext uri="{FF2B5EF4-FFF2-40B4-BE49-F238E27FC236}">
                <a16:creationId xmlns:a16="http://schemas.microsoft.com/office/drawing/2014/main" id="{CB90F91E-39DD-A8E5-2F93-6B2D71162079}"/>
              </a:ext>
            </a:extLst>
          </p:cNvPr>
          <p:cNvPicPr>
            <a:picLocks noChangeAspect="1"/>
          </p:cNvPicPr>
          <p:nvPr/>
        </p:nvPicPr>
        <p:blipFill rotWithShape="1">
          <a:blip r:embed="rId2"/>
          <a:srcRect l="11031" r="7383"/>
          <a:stretch/>
        </p:blipFill>
        <p:spPr>
          <a:xfrm>
            <a:off x="20" y="10"/>
            <a:ext cx="9947062" cy="6857990"/>
          </a:xfrm>
          <a:prstGeom prst="rect">
            <a:avLst/>
          </a:prstGeom>
        </p:spPr>
      </p:pic>
      <p:sp>
        <p:nvSpPr>
          <p:cNvPr id="11" name="Freeform: Shape 1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 name="Freeform: Shape 1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5" name="Freeform: Shape 1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195448B9-5E82-F67E-A5B2-0A5089505670}"/>
              </a:ext>
            </a:extLst>
          </p:cNvPr>
          <p:cNvSpPr>
            <a:spLocks noGrp="1"/>
          </p:cNvSpPr>
          <p:nvPr>
            <p:ph type="title"/>
          </p:nvPr>
        </p:nvSpPr>
        <p:spPr>
          <a:xfrm>
            <a:off x="8046720" y="1045597"/>
            <a:ext cx="3633746" cy="1588422"/>
          </a:xfrm>
        </p:spPr>
        <p:txBody>
          <a:bodyPr anchor="b">
            <a:normAutofit/>
          </a:bodyPr>
          <a:lstStyle/>
          <a:p>
            <a:r>
              <a:rPr lang="en-US" sz="3600" dirty="0"/>
              <a:t>Christie, 1986 </a:t>
            </a:r>
            <a:br>
              <a:rPr lang="en-US" sz="3600" dirty="0"/>
            </a:br>
            <a:endParaRPr lang="en-GB" sz="3600" dirty="0"/>
          </a:p>
        </p:txBody>
      </p:sp>
      <p:sp>
        <p:nvSpPr>
          <p:cNvPr id="3" name="Content Placeholder 2">
            <a:extLst>
              <a:ext uri="{FF2B5EF4-FFF2-40B4-BE49-F238E27FC236}">
                <a16:creationId xmlns:a16="http://schemas.microsoft.com/office/drawing/2014/main" id="{37F08041-367A-8C70-9E28-4368CD55DC93}"/>
              </a:ext>
            </a:extLst>
          </p:cNvPr>
          <p:cNvSpPr>
            <a:spLocks noGrp="1"/>
          </p:cNvSpPr>
          <p:nvPr>
            <p:ph idx="1"/>
          </p:nvPr>
        </p:nvSpPr>
        <p:spPr>
          <a:xfrm>
            <a:off x="8046719" y="2722729"/>
            <a:ext cx="3633747" cy="2700062"/>
          </a:xfrm>
        </p:spPr>
        <p:txBody>
          <a:bodyPr>
            <a:normAutofit/>
          </a:bodyPr>
          <a:lstStyle/>
          <a:p>
            <a:pPr fontAlgn="base"/>
            <a:r>
              <a:rPr lang="en-US" sz="2000" dirty="0"/>
              <a:t>Victims must have power and visibility if they are to gain legitimacy as victims”</a:t>
            </a:r>
          </a:p>
          <a:p>
            <a:pPr fontAlgn="base"/>
            <a:r>
              <a:rPr lang="en-US" sz="2000" dirty="0"/>
              <a:t> Discuss the criticisms of the concept of the ‘ideal victim’ and of being ascribed a victim status within the criminal justice system. ​</a:t>
            </a:r>
          </a:p>
          <a:p>
            <a:endParaRPr lang="en-GB" sz="2000" dirty="0"/>
          </a:p>
        </p:txBody>
      </p:sp>
    </p:spTree>
    <p:extLst>
      <p:ext uri="{BB962C8B-B14F-4D97-AF65-F5344CB8AC3E}">
        <p14:creationId xmlns:p14="http://schemas.microsoft.com/office/powerpoint/2010/main" val="3475358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65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3AA7646-FEA2-4181-BC82-8859C5ACAA27}"/>
              </a:ext>
            </a:extLst>
          </p:cNvPr>
          <p:cNvSpPr txBox="1"/>
          <p:nvPr/>
        </p:nvSpPr>
        <p:spPr>
          <a:xfrm>
            <a:off x="612559" y="1951672"/>
            <a:ext cx="10697591" cy="1477328"/>
          </a:xfrm>
          <a:prstGeom prst="rect">
            <a:avLst/>
          </a:prstGeom>
          <a:noFill/>
        </p:spPr>
        <p:txBody>
          <a:bodyPr wrap="square" rtlCol="0">
            <a:spAutoFit/>
          </a:bodyPr>
          <a:lstStyle/>
          <a:p>
            <a:r>
              <a:rPr lang="en-GB" sz="2400" b="1" dirty="0"/>
              <a:t>Victim: </a:t>
            </a:r>
            <a:r>
              <a:rPr lang="en-GB" sz="2400" i="1" dirty="0"/>
              <a:t>Someone or something that has been hurt, damaged, or killed or has suffered, either because of the actions of someone or something else, or because of illness or chance. </a:t>
            </a:r>
            <a:r>
              <a:rPr lang="en-GB" sz="2400" dirty="0"/>
              <a:t>(Cambridge English Dictionary). </a:t>
            </a:r>
          </a:p>
          <a:p>
            <a:endParaRPr lang="en-GB" dirty="0"/>
          </a:p>
        </p:txBody>
      </p:sp>
      <p:sp>
        <p:nvSpPr>
          <p:cNvPr id="4" name="TextBox 3">
            <a:extLst>
              <a:ext uri="{FF2B5EF4-FFF2-40B4-BE49-F238E27FC236}">
                <a16:creationId xmlns:a16="http://schemas.microsoft.com/office/drawing/2014/main" id="{92ABB610-1AD4-4C12-9A02-96413C9EEA32}"/>
              </a:ext>
            </a:extLst>
          </p:cNvPr>
          <p:cNvSpPr txBox="1"/>
          <p:nvPr/>
        </p:nvSpPr>
        <p:spPr>
          <a:xfrm>
            <a:off x="612559" y="3429000"/>
            <a:ext cx="5645366" cy="3139321"/>
          </a:xfrm>
          <a:prstGeom prst="rect">
            <a:avLst/>
          </a:prstGeom>
          <a:noFill/>
        </p:spPr>
        <p:txBody>
          <a:bodyPr wrap="square" rtlCol="0">
            <a:spAutoFit/>
          </a:bodyPr>
          <a:lstStyle/>
          <a:p>
            <a:r>
              <a:rPr lang="en-GB" sz="2200" b="1" dirty="0"/>
              <a:t>Victim:</a:t>
            </a:r>
          </a:p>
          <a:p>
            <a:pPr marL="285750" indent="-285750">
              <a:buFont typeface="Arial" panose="020B0604020202020204" pitchFamily="34" charset="0"/>
              <a:buChar char="•"/>
            </a:pPr>
            <a:r>
              <a:rPr lang="en-GB" sz="2200" i="1" dirty="0"/>
              <a:t>a person harmed, injured, or killed as a result of a crime, accident, or other event or action. </a:t>
            </a:r>
          </a:p>
          <a:p>
            <a:pPr marL="285750" indent="-285750">
              <a:buFont typeface="Arial" panose="020B0604020202020204" pitchFamily="34" charset="0"/>
              <a:buChar char="•"/>
            </a:pPr>
            <a:r>
              <a:rPr lang="en-GB" sz="2200" i="1" dirty="0"/>
              <a:t>a person who is tricked or duped. </a:t>
            </a:r>
          </a:p>
          <a:p>
            <a:pPr marL="285750" indent="-285750">
              <a:buFont typeface="Arial" panose="020B0604020202020204" pitchFamily="34" charset="0"/>
              <a:buChar char="•"/>
            </a:pPr>
            <a:r>
              <a:rPr lang="en-GB" sz="2200" i="1" dirty="0"/>
              <a:t>a person who has come to feel helpless and passive in the face of misfortune or ill-treatment. </a:t>
            </a:r>
          </a:p>
          <a:p>
            <a:pPr marL="285750" indent="-285750">
              <a:buFont typeface="Arial" panose="020B0604020202020204" pitchFamily="34" charset="0"/>
              <a:buChar char="•"/>
            </a:pPr>
            <a:r>
              <a:rPr lang="en-GB" sz="2200" i="1" dirty="0"/>
              <a:t>a living creature killed as a religious sacrifice. </a:t>
            </a:r>
            <a:r>
              <a:rPr lang="en-GB" sz="2200" dirty="0"/>
              <a:t>(Oxford English Dictionary)</a:t>
            </a:r>
          </a:p>
        </p:txBody>
      </p:sp>
      <p:sp>
        <p:nvSpPr>
          <p:cNvPr id="5" name="TextBox 4">
            <a:extLst>
              <a:ext uri="{FF2B5EF4-FFF2-40B4-BE49-F238E27FC236}">
                <a16:creationId xmlns:a16="http://schemas.microsoft.com/office/drawing/2014/main" id="{2AD65F84-DA2E-49DB-AE4E-82DDF4AF7B01}"/>
              </a:ext>
            </a:extLst>
          </p:cNvPr>
          <p:cNvSpPr txBox="1"/>
          <p:nvPr/>
        </p:nvSpPr>
        <p:spPr>
          <a:xfrm>
            <a:off x="526834" y="704140"/>
            <a:ext cx="6995604" cy="923330"/>
          </a:xfrm>
          <a:prstGeom prst="rect">
            <a:avLst/>
          </a:prstGeom>
          <a:noFill/>
        </p:spPr>
        <p:txBody>
          <a:bodyPr wrap="square" rtlCol="0">
            <a:spAutoFit/>
          </a:bodyPr>
          <a:lstStyle/>
          <a:p>
            <a:r>
              <a:rPr lang="en-GB" sz="5400" dirty="0"/>
              <a:t>Definitions</a:t>
            </a:r>
            <a:r>
              <a:rPr lang="en-GB" dirty="0"/>
              <a:t> </a:t>
            </a:r>
          </a:p>
        </p:txBody>
      </p:sp>
      <p:pic>
        <p:nvPicPr>
          <p:cNvPr id="7" name="Picture 6" descr="A person talking on a cell phone&#10;&#10;Description automatically generated">
            <a:extLst>
              <a:ext uri="{FF2B5EF4-FFF2-40B4-BE49-F238E27FC236}">
                <a16:creationId xmlns:a16="http://schemas.microsoft.com/office/drawing/2014/main" id="{CE2D753D-5CD3-434F-8BA3-B6F5A1CB59B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522438" y="3839285"/>
            <a:ext cx="3429000" cy="2314575"/>
          </a:xfrm>
          <a:prstGeom prst="rect">
            <a:avLst/>
          </a:prstGeom>
        </p:spPr>
      </p:pic>
    </p:spTree>
    <p:extLst>
      <p:ext uri="{BB962C8B-B14F-4D97-AF65-F5344CB8AC3E}">
        <p14:creationId xmlns:p14="http://schemas.microsoft.com/office/powerpoint/2010/main" val="22474284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242240D-9770-48AE-AE11-ED330E811E84}"/>
              </a:ext>
            </a:extLst>
          </p:cNvPr>
          <p:cNvSpPr txBox="1"/>
          <p:nvPr/>
        </p:nvSpPr>
        <p:spPr>
          <a:xfrm>
            <a:off x="339848" y="1925252"/>
            <a:ext cx="6238505" cy="4431983"/>
          </a:xfrm>
          <a:prstGeom prst="rect">
            <a:avLst/>
          </a:prstGeom>
          <a:noFill/>
        </p:spPr>
        <p:txBody>
          <a:bodyPr wrap="square" rtlCol="0">
            <a:spAutoFit/>
          </a:bodyPr>
          <a:lstStyle/>
          <a:p>
            <a:pPr algn="just"/>
            <a:r>
              <a:rPr lang="en-GB" sz="2400" b="1" i="1" dirty="0"/>
              <a:t>‘By definition a victim is someone who has suffered (suffering that in itself can be multi-dimensional and multi-faceted), sometimes willingly, sometimes not, as a result of forces more powerful than themselves. Thus suffering, power relations, and choice are central to how we understand who is, and who is not, given the label victim and, as a consequence, who acquires or does not acquire victim status. Victimhood is therefore highly contested.’</a:t>
            </a:r>
          </a:p>
          <a:p>
            <a:pPr algn="just"/>
            <a:r>
              <a:rPr lang="en-GB" sz="2400" b="1" i="1" dirty="0"/>
              <a:t>McGarry &amp; </a:t>
            </a:r>
            <a:r>
              <a:rPr lang="en-GB" sz="2400" b="1" i="1" dirty="0" err="1"/>
              <a:t>Walklate</a:t>
            </a:r>
            <a:r>
              <a:rPr lang="en-GB" sz="2400" b="1" i="1" dirty="0"/>
              <a:t> 2015:7)</a:t>
            </a:r>
          </a:p>
          <a:p>
            <a:endParaRPr lang="en-GB" dirty="0"/>
          </a:p>
        </p:txBody>
      </p:sp>
      <p:pic>
        <p:nvPicPr>
          <p:cNvPr id="5" name="Picture 4" descr="A dog standing on grass&#10;&#10;Description automatically generated">
            <a:extLst>
              <a:ext uri="{FF2B5EF4-FFF2-40B4-BE49-F238E27FC236}">
                <a16:creationId xmlns:a16="http://schemas.microsoft.com/office/drawing/2014/main" id="{95973B3F-EDDD-4CE4-A3BC-5BEB0365B99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65717" y="504825"/>
            <a:ext cx="4797658" cy="5730536"/>
          </a:xfrm>
          <a:prstGeom prst="rect">
            <a:avLst/>
          </a:prstGeom>
        </p:spPr>
      </p:pic>
      <p:sp>
        <p:nvSpPr>
          <p:cNvPr id="6" name="TextBox 5">
            <a:extLst>
              <a:ext uri="{FF2B5EF4-FFF2-40B4-BE49-F238E27FC236}">
                <a16:creationId xmlns:a16="http://schemas.microsoft.com/office/drawing/2014/main" id="{618FF714-DFA3-4465-940B-DBDB53B75F2E}"/>
              </a:ext>
            </a:extLst>
          </p:cNvPr>
          <p:cNvSpPr txBox="1"/>
          <p:nvPr/>
        </p:nvSpPr>
        <p:spPr>
          <a:xfrm>
            <a:off x="8620217" y="6550223"/>
            <a:ext cx="1748901" cy="307777"/>
          </a:xfrm>
          <a:prstGeom prst="rect">
            <a:avLst/>
          </a:prstGeom>
          <a:noFill/>
        </p:spPr>
        <p:txBody>
          <a:bodyPr wrap="square" rtlCol="0">
            <a:spAutoFit/>
          </a:bodyPr>
          <a:lstStyle/>
          <a:p>
            <a:r>
              <a:rPr lang="en-GB" sz="1400" dirty="0"/>
              <a:t>Image: pinterest.com</a:t>
            </a:r>
          </a:p>
        </p:txBody>
      </p:sp>
    </p:spTree>
    <p:extLst>
      <p:ext uri="{BB962C8B-B14F-4D97-AF65-F5344CB8AC3E}">
        <p14:creationId xmlns:p14="http://schemas.microsoft.com/office/powerpoint/2010/main" val="4105309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85A83">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Rectangle 1">
            <a:extLst>
              <a:ext uri="{FF2B5EF4-FFF2-40B4-BE49-F238E27FC236}">
                <a16:creationId xmlns:a16="http://schemas.microsoft.com/office/drawing/2014/main" id="{FB6BC4AB-85BE-4708-8B6D-49AB6623E9D5}"/>
              </a:ext>
            </a:extLst>
          </p:cNvPr>
          <p:cNvSpPr/>
          <p:nvPr/>
        </p:nvSpPr>
        <p:spPr>
          <a:xfrm>
            <a:off x="524256" y="4767072"/>
            <a:ext cx="6594189" cy="1625210"/>
          </a:xfrm>
          <a:prstGeom prst="rect">
            <a:avLst/>
          </a:prstGeom>
        </p:spPr>
        <p:txBody>
          <a:bodyPr vert="horz" lIns="91440" tIns="45720" rIns="91440" bIns="45720" rtlCol="0" anchor="ctr">
            <a:normAutofit/>
          </a:bodyPr>
          <a:lstStyle/>
          <a:p>
            <a:pPr algn="r">
              <a:lnSpc>
                <a:spcPct val="90000"/>
              </a:lnSpc>
              <a:spcBef>
                <a:spcPct val="0"/>
              </a:spcBef>
              <a:spcAft>
                <a:spcPts val="600"/>
              </a:spcAft>
            </a:pPr>
            <a:r>
              <a:rPr lang="en-US" sz="4400">
                <a:solidFill>
                  <a:srgbClr val="FFFFFF"/>
                </a:solidFill>
                <a:latin typeface="+mj-lt"/>
                <a:ea typeface="+mj-ea"/>
                <a:cs typeface="+mj-cs"/>
              </a:rPr>
              <a:t>How do we measure harms?</a:t>
            </a:r>
          </a:p>
        </p:txBody>
      </p:sp>
      <p:pic>
        <p:nvPicPr>
          <p:cNvPr id="5" name="Picture 4">
            <a:extLst>
              <a:ext uri="{FF2B5EF4-FFF2-40B4-BE49-F238E27FC236}">
                <a16:creationId xmlns:a16="http://schemas.microsoft.com/office/drawing/2014/main" id="{9F32DDE0-A1DB-4282-A1D2-80013E9EBA05}"/>
              </a:ext>
            </a:extLst>
          </p:cNvPr>
          <p:cNvPicPr>
            <a:picLocks noChangeAspect="1"/>
          </p:cNvPicPr>
          <p:nvPr/>
        </p:nvPicPr>
        <p:blipFill rotWithShape="1">
          <a:blip r:embed="rId2">
            <a:extLst>
              <a:ext uri="{28A0092B-C50C-407E-A947-70E740481C1C}">
                <a14:useLocalDpi xmlns:a14="http://schemas.microsoft.com/office/drawing/2010/main" val="0"/>
              </a:ext>
            </a:extLst>
          </a:blip>
          <a:srcRect l="1918" r="1419"/>
          <a:stretch/>
        </p:blipFill>
        <p:spPr>
          <a:xfrm>
            <a:off x="327547" y="321733"/>
            <a:ext cx="7058306" cy="4107392"/>
          </a:xfrm>
          <a:prstGeom prst="rect">
            <a:avLst/>
          </a:prstGeom>
        </p:spPr>
      </p:pic>
      <p:sp>
        <p:nvSpPr>
          <p:cNvPr id="25" name="Rectangle 2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648F9435-23F6-47F7-ABB5-ADFF46E35C1F}"/>
              </a:ext>
            </a:extLst>
          </p:cNvPr>
          <p:cNvSpPr txBox="1"/>
          <p:nvPr/>
        </p:nvSpPr>
        <p:spPr>
          <a:xfrm>
            <a:off x="8029319" y="917725"/>
            <a:ext cx="3424739" cy="4852362"/>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dirty="0">
                <a:solidFill>
                  <a:srgbClr val="FFFFFF"/>
                </a:solidFill>
              </a:rPr>
              <a:t>For example: the impact of a punch? </a:t>
            </a:r>
          </a:p>
          <a:p>
            <a:pPr indent="-228600">
              <a:lnSpc>
                <a:spcPct val="90000"/>
              </a:lnSpc>
              <a:spcAft>
                <a:spcPts val="600"/>
              </a:spcAft>
              <a:buFont typeface="Arial" panose="020B0604020202020204" pitchFamily="34" charset="0"/>
              <a:buChar char="•"/>
            </a:pPr>
            <a:r>
              <a:rPr lang="en-US" sz="2000" dirty="0">
                <a:solidFill>
                  <a:srgbClr val="FFFFFF"/>
                </a:solidFill>
              </a:rPr>
              <a:t>“…can mean totally different things in different circumstances: it can be the punch between two adolescent boys – of absolutely no significance on the level of victimisation. It can be the punch of a policeman on a picket line or the punch of the picket against the police. It can be the drawn-out aggression of a violent man against his wife. It can be the sickening violence of a parent against a small child.” (Young, 1988:174)</a:t>
            </a:r>
          </a:p>
        </p:txBody>
      </p:sp>
    </p:spTree>
    <p:extLst>
      <p:ext uri="{BB962C8B-B14F-4D97-AF65-F5344CB8AC3E}">
        <p14:creationId xmlns:p14="http://schemas.microsoft.com/office/powerpoint/2010/main" val="1998996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5" descr="A picture containing graphical user interface&#10;&#10;Description automatically generated">
            <a:extLst>
              <a:ext uri="{FF2B5EF4-FFF2-40B4-BE49-F238E27FC236}">
                <a16:creationId xmlns:a16="http://schemas.microsoft.com/office/drawing/2014/main" id="{36441B7D-B44E-975E-4B74-9AD15A98BF12}"/>
              </a:ext>
            </a:extLst>
          </p:cNvPr>
          <p:cNvPicPr>
            <a:picLocks noChangeAspect="1"/>
          </p:cNvPicPr>
          <p:nvPr/>
        </p:nvPicPr>
        <p:blipFill>
          <a:blip r:embed="rId2"/>
          <a:stretch>
            <a:fillRect/>
          </a:stretch>
        </p:blipFill>
        <p:spPr>
          <a:xfrm>
            <a:off x="607743" y="548037"/>
            <a:ext cx="10614099" cy="5752634"/>
          </a:xfrm>
          <a:prstGeom prst="rect">
            <a:avLst/>
          </a:prstGeom>
        </p:spPr>
      </p:pic>
    </p:spTree>
    <p:extLst>
      <p:ext uri="{BB962C8B-B14F-4D97-AF65-F5344CB8AC3E}">
        <p14:creationId xmlns:p14="http://schemas.microsoft.com/office/powerpoint/2010/main" val="42546757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1921844-D098-4301-A19C-229BF8E25F90}"/>
              </a:ext>
            </a:extLst>
          </p:cNvPr>
          <p:cNvSpPr>
            <a:spLocks noGrp="1"/>
          </p:cNvSpPr>
          <p:nvPr>
            <p:ph type="title"/>
          </p:nvPr>
        </p:nvSpPr>
        <p:spPr>
          <a:xfrm>
            <a:off x="1159933" y="995318"/>
            <a:ext cx="9872134" cy="1193968"/>
          </a:xfrm>
          <a:solidFill>
            <a:srgbClr val="FFFFFF"/>
          </a:solidFill>
          <a:ln w="38100">
            <a:solidFill>
              <a:srgbClr val="7F7F7F"/>
            </a:solidFill>
            <a:miter lim="800000"/>
          </a:ln>
        </p:spPr>
        <p:txBody>
          <a:bodyPr>
            <a:normAutofit/>
          </a:bodyPr>
          <a:lstStyle/>
          <a:p>
            <a:pPr algn="ctr"/>
            <a:r>
              <a:rPr lang="en-GB" sz="3600">
                <a:solidFill>
                  <a:srgbClr val="3F3F3F"/>
                </a:solidFill>
              </a:rPr>
              <a:t>How do we perceive &amp; understand victims?</a:t>
            </a:r>
          </a:p>
        </p:txBody>
      </p:sp>
      <p:sp>
        <p:nvSpPr>
          <p:cNvPr id="3" name="Content Placeholder 2">
            <a:extLst>
              <a:ext uri="{FF2B5EF4-FFF2-40B4-BE49-F238E27FC236}">
                <a16:creationId xmlns:a16="http://schemas.microsoft.com/office/drawing/2014/main" id="{47E58761-DD1E-43F5-B191-7ECB12E405E0}"/>
              </a:ext>
            </a:extLst>
          </p:cNvPr>
          <p:cNvSpPr>
            <a:spLocks noGrp="1"/>
          </p:cNvSpPr>
          <p:nvPr>
            <p:ph sz="half" idx="1"/>
          </p:nvPr>
        </p:nvSpPr>
        <p:spPr>
          <a:xfrm>
            <a:off x="1476915" y="2888250"/>
            <a:ext cx="4297351" cy="2959777"/>
          </a:xfrm>
        </p:spPr>
        <p:txBody>
          <a:bodyPr anchor="t">
            <a:normAutofit/>
          </a:bodyPr>
          <a:lstStyle/>
          <a:p>
            <a:r>
              <a:rPr lang="en-GB" altLang="en-US" sz="2000" dirty="0">
                <a:latin typeface="Calibri" panose="020F0502020204030204" pitchFamily="34" charset="0"/>
              </a:rPr>
              <a:t>Innocent </a:t>
            </a:r>
          </a:p>
          <a:p>
            <a:r>
              <a:rPr lang="en-GB" altLang="en-US" sz="2000" dirty="0">
                <a:latin typeface="Calibri" panose="020F0502020204030204" pitchFamily="34" charset="0"/>
              </a:rPr>
              <a:t>Honest</a:t>
            </a:r>
          </a:p>
          <a:p>
            <a:r>
              <a:rPr lang="en-GB" altLang="en-US" sz="2000" dirty="0">
                <a:latin typeface="Calibri" panose="020F0502020204030204" pitchFamily="34" charset="0"/>
              </a:rPr>
              <a:t>Blameless</a:t>
            </a:r>
          </a:p>
          <a:p>
            <a:r>
              <a:rPr lang="en-GB" altLang="en-US" sz="2000" dirty="0">
                <a:latin typeface="Calibri" panose="020F0502020204030204" pitchFamily="34" charset="0"/>
              </a:rPr>
              <a:t>Morally superior</a:t>
            </a:r>
          </a:p>
          <a:p>
            <a:r>
              <a:rPr lang="en-GB" altLang="en-US" sz="2000" dirty="0">
                <a:latin typeface="Calibri" panose="020F0502020204030204" pitchFamily="34" charset="0"/>
              </a:rPr>
              <a:t>Right to justice/compensation</a:t>
            </a:r>
          </a:p>
          <a:p>
            <a:r>
              <a:rPr lang="en-GB" altLang="en-US" sz="2000" dirty="0">
                <a:latin typeface="Calibri" panose="020F0502020204030204" pitchFamily="34" charset="0"/>
              </a:rPr>
              <a:t>Deserving of compassion/sympathy &amp; help/support</a:t>
            </a:r>
          </a:p>
          <a:p>
            <a:endParaRPr lang="en-GB" sz="2000" dirty="0"/>
          </a:p>
        </p:txBody>
      </p:sp>
      <p:cxnSp>
        <p:nvCxnSpPr>
          <p:cNvPr id="11" name="Straight Connector 10">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28BB1727-956E-4B13-AB23-8375A53129FE}"/>
              </a:ext>
            </a:extLst>
          </p:cNvPr>
          <p:cNvSpPr>
            <a:spLocks noGrp="1"/>
          </p:cNvSpPr>
          <p:nvPr>
            <p:ph sz="half" idx="2"/>
          </p:nvPr>
        </p:nvSpPr>
        <p:spPr>
          <a:xfrm>
            <a:off x="6417731" y="2888250"/>
            <a:ext cx="4292594" cy="2959778"/>
          </a:xfrm>
        </p:spPr>
        <p:txBody>
          <a:bodyPr anchor="t">
            <a:normAutofit/>
          </a:bodyPr>
          <a:lstStyle/>
          <a:p>
            <a:r>
              <a:rPr lang="en-GB" altLang="en-US" sz="2000" dirty="0">
                <a:latin typeface="Calibri" panose="020F0502020204030204" pitchFamily="34" charset="0"/>
              </a:rPr>
              <a:t>Vulnerable</a:t>
            </a:r>
          </a:p>
          <a:p>
            <a:r>
              <a:rPr lang="en-GB" altLang="en-US" sz="2000" dirty="0">
                <a:latin typeface="Calibri" panose="020F0502020204030204" pitchFamily="34" charset="0"/>
              </a:rPr>
              <a:t>Weak</a:t>
            </a:r>
          </a:p>
          <a:p>
            <a:r>
              <a:rPr lang="en-GB" altLang="en-US" sz="2000" dirty="0">
                <a:latin typeface="Calibri" panose="020F0502020204030204" pitchFamily="34" charset="0"/>
              </a:rPr>
              <a:t>Submissive</a:t>
            </a:r>
          </a:p>
          <a:p>
            <a:r>
              <a:rPr lang="en-GB" altLang="en-US" sz="2000" dirty="0">
                <a:latin typeface="Calibri" panose="020F0502020204030204" pitchFamily="34" charset="0"/>
              </a:rPr>
              <a:t>Passive</a:t>
            </a:r>
          </a:p>
          <a:p>
            <a:r>
              <a:rPr lang="en-GB" altLang="en-US" sz="2000" dirty="0">
                <a:latin typeface="Calibri" panose="020F0502020204030204" pitchFamily="34" charset="0"/>
              </a:rPr>
              <a:t>Not in control</a:t>
            </a:r>
          </a:p>
          <a:p>
            <a:r>
              <a:rPr lang="en-GB" altLang="en-US" sz="2000" dirty="0">
                <a:latin typeface="Calibri" panose="020F0502020204030204" pitchFamily="34" charset="0"/>
              </a:rPr>
              <a:t>Risk – not being believed</a:t>
            </a:r>
          </a:p>
          <a:p>
            <a:r>
              <a:rPr lang="en-GB" altLang="en-US" sz="2000" dirty="0">
                <a:latin typeface="Calibri" panose="020F0502020204030204" pitchFamily="34" charset="0"/>
              </a:rPr>
              <a:t>Risk – no conviction/justice</a:t>
            </a:r>
          </a:p>
          <a:p>
            <a:endParaRPr lang="en-GB" sz="2000" dirty="0"/>
          </a:p>
        </p:txBody>
      </p:sp>
    </p:spTree>
    <p:extLst>
      <p:ext uri="{BB962C8B-B14F-4D97-AF65-F5344CB8AC3E}">
        <p14:creationId xmlns:p14="http://schemas.microsoft.com/office/powerpoint/2010/main" val="127893707"/>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91B0D-BE6A-4309-BE55-5AD97F8C147D}"/>
              </a:ext>
            </a:extLst>
          </p:cNvPr>
          <p:cNvSpPr>
            <a:spLocks noGrp="1"/>
          </p:cNvSpPr>
          <p:nvPr>
            <p:ph type="title"/>
          </p:nvPr>
        </p:nvSpPr>
        <p:spPr>
          <a:xfrm>
            <a:off x="5381751" y="374885"/>
            <a:ext cx="5495799" cy="1325563"/>
          </a:xfrm>
        </p:spPr>
        <p:txBody>
          <a:bodyPr>
            <a:noAutofit/>
          </a:bodyPr>
          <a:lstStyle/>
          <a:p>
            <a:r>
              <a:rPr lang="en-GB" sz="4800" dirty="0">
                <a:latin typeface="+mn-lt"/>
              </a:rPr>
              <a:t>Blurred boundaries?</a:t>
            </a:r>
          </a:p>
        </p:txBody>
      </p:sp>
      <p:sp>
        <p:nvSpPr>
          <p:cNvPr id="14" name="Freeform: Shape 13">
            <a:extLst>
              <a:ext uri="{FF2B5EF4-FFF2-40B4-BE49-F238E27FC236}">
                <a16:creationId xmlns:a16="http://schemas.microsoft.com/office/drawing/2014/main" id="{2EEE8F11-3582-44B7-9869-F2D26D7DD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133221" cy="3548529"/>
          </a:xfrm>
          <a:custGeom>
            <a:avLst/>
            <a:gdLst>
              <a:gd name="connsiteX0" fmla="*/ 0 w 4133221"/>
              <a:gd name="connsiteY0" fmla="*/ 0 h 3548529"/>
              <a:gd name="connsiteX1" fmla="*/ 3798429 w 4133221"/>
              <a:gd name="connsiteY1" fmla="*/ 0 h 3548529"/>
              <a:gd name="connsiteX2" fmla="*/ 3850140 w 4133221"/>
              <a:gd name="connsiteY2" fmla="*/ 85119 h 3548529"/>
              <a:gd name="connsiteX3" fmla="*/ 4133221 w 4133221"/>
              <a:gd name="connsiteY3" fmla="*/ 1203093 h 3548529"/>
              <a:gd name="connsiteX4" fmla="*/ 1787785 w 4133221"/>
              <a:gd name="connsiteY4" fmla="*/ 3548529 h 3548529"/>
              <a:gd name="connsiteX5" fmla="*/ 129311 w 4133221"/>
              <a:gd name="connsiteY5" fmla="*/ 2861567 h 3548529"/>
              <a:gd name="connsiteX6" fmla="*/ 0 w 4133221"/>
              <a:gd name="connsiteY6" fmla="*/ 2719289 h 3548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33221" h="3548529">
                <a:moveTo>
                  <a:pt x="0" y="0"/>
                </a:moveTo>
                <a:lnTo>
                  <a:pt x="3798429" y="0"/>
                </a:lnTo>
                <a:lnTo>
                  <a:pt x="3850140" y="85119"/>
                </a:lnTo>
                <a:cubicBezTo>
                  <a:pt x="4030674" y="417451"/>
                  <a:pt x="4133221" y="798296"/>
                  <a:pt x="4133221" y="1203093"/>
                </a:cubicBezTo>
                <a:cubicBezTo>
                  <a:pt x="4133221" y="2498442"/>
                  <a:pt x="3083134" y="3548529"/>
                  <a:pt x="1787785" y="3548529"/>
                </a:cubicBezTo>
                <a:cubicBezTo>
                  <a:pt x="1140111" y="3548529"/>
                  <a:pt x="553752" y="3286007"/>
                  <a:pt x="129311" y="2861567"/>
                </a:cubicBezTo>
                <a:lnTo>
                  <a:pt x="0" y="271928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2141F1CC-6A53-4BCF-9127-AABB52E249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1" y="3842187"/>
            <a:ext cx="3321156" cy="3015812"/>
          </a:xfrm>
          <a:custGeom>
            <a:avLst/>
            <a:gdLst>
              <a:gd name="connsiteX0" fmla="*/ 1359768 w 3321156"/>
              <a:gd name="connsiteY0" fmla="*/ 0 h 3015812"/>
              <a:gd name="connsiteX1" fmla="*/ 3321156 w 3321156"/>
              <a:gd name="connsiteY1" fmla="*/ 1961388 h 3015812"/>
              <a:gd name="connsiteX2" fmla="*/ 3084427 w 3321156"/>
              <a:gd name="connsiteY2" fmla="*/ 2896302 h 3015812"/>
              <a:gd name="connsiteX3" fmla="*/ 3011823 w 3321156"/>
              <a:gd name="connsiteY3" fmla="*/ 3015812 h 3015812"/>
              <a:gd name="connsiteX4" fmla="*/ 0 w 3321156"/>
              <a:gd name="connsiteY4" fmla="*/ 3015812 h 3015812"/>
              <a:gd name="connsiteX5" fmla="*/ 0 w 3321156"/>
              <a:gd name="connsiteY5" fmla="*/ 549808 h 3015812"/>
              <a:gd name="connsiteX6" fmla="*/ 112143 w 3321156"/>
              <a:gd name="connsiteY6" fmla="*/ 447886 h 3015812"/>
              <a:gd name="connsiteX7" fmla="*/ 1359768 w 3321156"/>
              <a:gd name="connsiteY7" fmla="*/ 0 h 3015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1156" h="3015812">
                <a:moveTo>
                  <a:pt x="1359768" y="0"/>
                </a:moveTo>
                <a:cubicBezTo>
                  <a:pt x="2443013" y="0"/>
                  <a:pt x="3321156" y="878143"/>
                  <a:pt x="3321156" y="1961388"/>
                </a:cubicBezTo>
                <a:cubicBezTo>
                  <a:pt x="3321156" y="2299902"/>
                  <a:pt x="3235400" y="2618387"/>
                  <a:pt x="3084427" y="2896302"/>
                </a:cubicBezTo>
                <a:lnTo>
                  <a:pt x="3011823" y="3015812"/>
                </a:lnTo>
                <a:lnTo>
                  <a:pt x="0" y="3015812"/>
                </a:lnTo>
                <a:lnTo>
                  <a:pt x="0" y="549808"/>
                </a:lnTo>
                <a:lnTo>
                  <a:pt x="112143" y="447886"/>
                </a:lnTo>
                <a:cubicBezTo>
                  <a:pt x="451187" y="168082"/>
                  <a:pt x="885848" y="0"/>
                  <a:pt x="1359768"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561B2B49-7142-4CA8-A929-4671548E6A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94530" y="2496668"/>
            <a:ext cx="3118104" cy="3118104"/>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person that is standing in the grass&#10;&#10;Description automatically generated">
            <a:extLst>
              <a:ext uri="{FF2B5EF4-FFF2-40B4-BE49-F238E27FC236}">
                <a16:creationId xmlns:a16="http://schemas.microsoft.com/office/drawing/2014/main" id="{2C5A1B36-E205-4326-A465-932615EAC4DD}"/>
              </a:ext>
            </a:extLst>
          </p:cNvPr>
          <p:cNvPicPr>
            <a:picLocks noChangeAspect="1"/>
          </p:cNvPicPr>
          <p:nvPr/>
        </p:nvPicPr>
        <p:blipFill rotWithShape="1">
          <a:blip r:embed="rId2">
            <a:extLst>
              <a:ext uri="{28A0092B-C50C-407E-A947-70E740481C1C}">
                <a14:useLocalDpi xmlns:a14="http://schemas.microsoft.com/office/drawing/2010/main" val="0"/>
              </a:ext>
            </a:extLst>
          </a:blip>
          <a:srcRect l="20561" r="12687" b="-4"/>
          <a:stretch/>
        </p:blipFill>
        <p:spPr>
          <a:xfrm>
            <a:off x="3559122" y="2661260"/>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9" name="Picture 8" descr="A person in a green shirt&#10;&#10;Description automatically generated">
            <a:extLst>
              <a:ext uri="{FF2B5EF4-FFF2-40B4-BE49-F238E27FC236}">
                <a16:creationId xmlns:a16="http://schemas.microsoft.com/office/drawing/2014/main" id="{86FB57B9-9A5B-4CAF-97D7-88893FF975D6}"/>
              </a:ext>
            </a:extLst>
          </p:cNvPr>
          <p:cNvPicPr>
            <a:picLocks noChangeAspect="1"/>
          </p:cNvPicPr>
          <p:nvPr/>
        </p:nvPicPr>
        <p:blipFill rotWithShape="1">
          <a:blip r:embed="rId3">
            <a:extLst>
              <a:ext uri="{28A0092B-C50C-407E-A947-70E740481C1C}">
                <a14:useLocalDpi xmlns:a14="http://schemas.microsoft.com/office/drawing/2010/main" val="0"/>
              </a:ext>
            </a:extLst>
          </a:blip>
          <a:srcRect l="9082" r="12630" b="-3"/>
          <a:stretch/>
        </p:blipFill>
        <p:spPr>
          <a:xfrm>
            <a:off x="20" y="10"/>
            <a:ext cx="3967953" cy="3383270"/>
          </a:xfrm>
          <a:custGeom>
            <a:avLst/>
            <a:gdLst/>
            <a:ahLst/>
            <a:cxnLst/>
            <a:rect l="l" t="t" r="r" b="b"/>
            <a:pathLst>
              <a:path w="3967973" h="3383280">
                <a:moveTo>
                  <a:pt x="0" y="0"/>
                </a:moveTo>
                <a:lnTo>
                  <a:pt x="3605273" y="0"/>
                </a:lnTo>
                <a:lnTo>
                  <a:pt x="3704836" y="163887"/>
                </a:lnTo>
                <a:cubicBezTo>
                  <a:pt x="3872651" y="472804"/>
                  <a:pt x="3967973" y="826817"/>
                  <a:pt x="3967973" y="1203093"/>
                </a:cubicBezTo>
                <a:cubicBezTo>
                  <a:pt x="3967973" y="2407177"/>
                  <a:pt x="2991870" y="3383280"/>
                  <a:pt x="1787786" y="3383280"/>
                </a:cubicBezTo>
                <a:cubicBezTo>
                  <a:pt x="1110489" y="3383280"/>
                  <a:pt x="505326" y="3074435"/>
                  <a:pt x="105448" y="2589894"/>
                </a:cubicBezTo>
                <a:lnTo>
                  <a:pt x="0" y="2448881"/>
                </a:lnTo>
                <a:close/>
              </a:path>
            </a:pathLst>
          </a:custGeom>
        </p:spPr>
      </p:pic>
      <p:pic>
        <p:nvPicPr>
          <p:cNvPr id="7" name="Picture 6" descr="A picture containing hair, young, food, brushing&#10;&#10;Description automatically generated">
            <a:extLst>
              <a:ext uri="{FF2B5EF4-FFF2-40B4-BE49-F238E27FC236}">
                <a16:creationId xmlns:a16="http://schemas.microsoft.com/office/drawing/2014/main" id="{196F2957-5D14-4290-889F-A9FF22F41221}"/>
              </a:ext>
            </a:extLst>
          </p:cNvPr>
          <p:cNvPicPr>
            <a:picLocks noChangeAspect="1"/>
          </p:cNvPicPr>
          <p:nvPr/>
        </p:nvPicPr>
        <p:blipFill rotWithShape="1">
          <a:blip r:embed="rId4">
            <a:extLst>
              <a:ext uri="{28A0092B-C50C-407E-A947-70E740481C1C}">
                <a14:useLocalDpi xmlns:a14="http://schemas.microsoft.com/office/drawing/2010/main" val="0"/>
              </a:ext>
            </a:extLst>
          </a:blip>
          <a:srcRect l="24979" r="22726" b="-2"/>
          <a:stretch/>
        </p:blipFill>
        <p:spPr>
          <a:xfrm>
            <a:off x="4825" y="4007260"/>
            <a:ext cx="3155071" cy="2850749"/>
          </a:xfrm>
          <a:custGeom>
            <a:avLst/>
            <a:gdLst/>
            <a:ahLst/>
            <a:cxnLst/>
            <a:rect l="l" t="t" r="r" b="b"/>
            <a:pathLst>
              <a:path w="3155071" h="2850749">
                <a:moveTo>
                  <a:pt x="1358746" y="0"/>
                </a:moveTo>
                <a:cubicBezTo>
                  <a:pt x="2350829" y="0"/>
                  <a:pt x="3155071" y="804242"/>
                  <a:pt x="3155071" y="1796325"/>
                </a:cubicBezTo>
                <a:cubicBezTo>
                  <a:pt x="3155071" y="2168356"/>
                  <a:pt x="3041975" y="2513972"/>
                  <a:pt x="2848287" y="2800668"/>
                </a:cubicBezTo>
                <a:lnTo>
                  <a:pt x="2810837" y="2850749"/>
                </a:lnTo>
                <a:lnTo>
                  <a:pt x="0" y="2850749"/>
                </a:lnTo>
                <a:lnTo>
                  <a:pt x="0" y="623564"/>
                </a:lnTo>
                <a:lnTo>
                  <a:pt x="88552" y="526132"/>
                </a:lnTo>
                <a:cubicBezTo>
                  <a:pt x="413623" y="201061"/>
                  <a:pt x="862705" y="0"/>
                  <a:pt x="1358746" y="0"/>
                </a:cubicBezTo>
                <a:close/>
              </a:path>
            </a:pathLst>
          </a:custGeom>
        </p:spPr>
      </p:pic>
      <p:sp>
        <p:nvSpPr>
          <p:cNvPr id="3" name="Content Placeholder 2">
            <a:extLst>
              <a:ext uri="{FF2B5EF4-FFF2-40B4-BE49-F238E27FC236}">
                <a16:creationId xmlns:a16="http://schemas.microsoft.com/office/drawing/2014/main" id="{4FBC264A-5372-4084-9C01-AF5B2C763B55}"/>
              </a:ext>
            </a:extLst>
          </p:cNvPr>
          <p:cNvSpPr>
            <a:spLocks noGrp="1"/>
          </p:cNvSpPr>
          <p:nvPr>
            <p:ph idx="1"/>
          </p:nvPr>
        </p:nvSpPr>
        <p:spPr>
          <a:xfrm>
            <a:off x="6940296" y="1615736"/>
            <a:ext cx="4668256" cy="4708864"/>
          </a:xfrm>
        </p:spPr>
        <p:txBody>
          <a:bodyPr anchor="t">
            <a:noAutofit/>
          </a:bodyPr>
          <a:lstStyle/>
          <a:p>
            <a:r>
              <a:rPr lang="en-GB" sz="3200" i="1" dirty="0"/>
              <a:t>“One is still left with the feeling that victimology has not yet got to grips with one of the most consistent findings in its own field: the overlap between ‘offenders’ and ‘victims’.” </a:t>
            </a:r>
            <a:r>
              <a:rPr lang="en-GB" sz="3200" dirty="0"/>
              <a:t>(Godfrey, Cox &amp; </a:t>
            </a:r>
            <a:r>
              <a:rPr lang="en-GB" sz="3200" dirty="0" err="1"/>
              <a:t>Farrall</a:t>
            </a:r>
            <a:r>
              <a:rPr lang="en-GB" sz="3200" dirty="0"/>
              <a:t> 2007, see also Fattah 1994)</a:t>
            </a:r>
          </a:p>
        </p:txBody>
      </p:sp>
    </p:spTree>
    <p:extLst>
      <p:ext uri="{BB962C8B-B14F-4D97-AF65-F5344CB8AC3E}">
        <p14:creationId xmlns:p14="http://schemas.microsoft.com/office/powerpoint/2010/main" val="2607786380"/>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gs>
              <a:gs pos="25000">
                <a:schemeClr val="accent1"/>
              </a:gs>
              <a:gs pos="94000">
                <a:schemeClr val="accent5"/>
              </a:gs>
              <a:gs pos="100000">
                <a:schemeClr val="accent5"/>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68B8E6F-5EE8-437E-9E7C-2D4B202C2273}"/>
              </a:ext>
            </a:extLst>
          </p:cNvPr>
          <p:cNvSpPr>
            <a:spLocks noGrp="1"/>
          </p:cNvSpPr>
          <p:nvPr>
            <p:ph type="title"/>
          </p:nvPr>
        </p:nvSpPr>
        <p:spPr>
          <a:xfrm>
            <a:off x="640079" y="2053641"/>
            <a:ext cx="3669161" cy="2760098"/>
          </a:xfrm>
        </p:spPr>
        <p:txBody>
          <a:bodyPr>
            <a:normAutofit/>
          </a:bodyPr>
          <a:lstStyle/>
          <a:p>
            <a:r>
              <a:rPr lang="en-GB">
                <a:solidFill>
                  <a:srgbClr val="FFFFFF"/>
                </a:solidFill>
              </a:rPr>
              <a:t>Some questions so far:</a:t>
            </a:r>
          </a:p>
        </p:txBody>
      </p:sp>
      <p:sp>
        <p:nvSpPr>
          <p:cNvPr id="3" name="Content Placeholder 2">
            <a:extLst>
              <a:ext uri="{FF2B5EF4-FFF2-40B4-BE49-F238E27FC236}">
                <a16:creationId xmlns:a16="http://schemas.microsoft.com/office/drawing/2014/main" id="{91D440C2-D61F-4A1C-8AD2-21CCEB6E723B}"/>
              </a:ext>
            </a:extLst>
          </p:cNvPr>
          <p:cNvSpPr>
            <a:spLocks noGrp="1"/>
          </p:cNvSpPr>
          <p:nvPr>
            <p:ph idx="1"/>
          </p:nvPr>
        </p:nvSpPr>
        <p:spPr>
          <a:xfrm>
            <a:off x="6090574" y="609600"/>
            <a:ext cx="5306084" cy="5422900"/>
          </a:xfrm>
        </p:spPr>
        <p:txBody>
          <a:bodyPr anchor="ctr">
            <a:normAutofit/>
          </a:bodyPr>
          <a:lstStyle/>
          <a:p>
            <a:r>
              <a:rPr lang="en-US" altLang="en-US" sz="2600" dirty="0">
                <a:solidFill>
                  <a:srgbClr val="000000"/>
                </a:solidFill>
              </a:rPr>
              <a:t>Is ‘victim’ simply a label for someone who has suffered as a result of crime? </a:t>
            </a:r>
          </a:p>
          <a:p>
            <a:r>
              <a:rPr lang="en-US" altLang="en-US" sz="2600" dirty="0">
                <a:solidFill>
                  <a:srgbClr val="000000"/>
                </a:solidFill>
              </a:rPr>
              <a:t>Does one have control over the label?</a:t>
            </a:r>
          </a:p>
          <a:p>
            <a:r>
              <a:rPr lang="en-US" altLang="en-US" sz="2600" dirty="0">
                <a:solidFill>
                  <a:srgbClr val="000000"/>
                </a:solidFill>
              </a:rPr>
              <a:t>Who decides to label? </a:t>
            </a:r>
          </a:p>
          <a:p>
            <a:r>
              <a:rPr lang="en-US" altLang="en-US" sz="2600" dirty="0">
                <a:solidFill>
                  <a:srgbClr val="000000"/>
                </a:solidFill>
              </a:rPr>
              <a:t>Is ‘victim’ a simple concept to define?</a:t>
            </a:r>
          </a:p>
          <a:p>
            <a:r>
              <a:rPr lang="en-US" altLang="en-US" sz="2600" dirty="0">
                <a:solidFill>
                  <a:srgbClr val="000000"/>
                </a:solidFill>
              </a:rPr>
              <a:t>How do understandings of victimhood differ?</a:t>
            </a:r>
          </a:p>
          <a:p>
            <a:r>
              <a:rPr lang="en-US" altLang="en-US" sz="2600" dirty="0">
                <a:solidFill>
                  <a:srgbClr val="000000"/>
                </a:solidFill>
              </a:rPr>
              <a:t>How do the labels ‘victim’ and ‘offender’ sometimes overlap?</a:t>
            </a:r>
          </a:p>
          <a:p>
            <a:endParaRPr lang="en-GB" sz="2400" dirty="0">
              <a:solidFill>
                <a:srgbClr val="000000"/>
              </a:solidFill>
            </a:endParaRPr>
          </a:p>
        </p:txBody>
      </p:sp>
    </p:spTree>
    <p:extLst>
      <p:ext uri="{BB962C8B-B14F-4D97-AF65-F5344CB8AC3E}">
        <p14:creationId xmlns:p14="http://schemas.microsoft.com/office/powerpoint/2010/main" val="3206778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lumMod val="85000"/>
            <a:lumOff val="1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BBEC13B-4C50-4ABF-9F7E-09628933E61E}"/>
              </a:ext>
            </a:extLst>
          </p:cNvPr>
          <p:cNvSpPr txBox="1"/>
          <p:nvPr/>
        </p:nvSpPr>
        <p:spPr>
          <a:xfrm>
            <a:off x="876300" y="534446"/>
            <a:ext cx="4118435" cy="830997"/>
          </a:xfrm>
          <a:prstGeom prst="rect">
            <a:avLst/>
          </a:prstGeom>
          <a:noFill/>
        </p:spPr>
        <p:txBody>
          <a:bodyPr wrap="none" rtlCol="0">
            <a:spAutoFit/>
          </a:bodyPr>
          <a:lstStyle/>
          <a:p>
            <a:r>
              <a:rPr lang="en-GB" sz="4800" dirty="0">
                <a:solidFill>
                  <a:schemeClr val="bg1"/>
                </a:solidFill>
              </a:rPr>
              <a:t>The ideal victim</a:t>
            </a:r>
          </a:p>
        </p:txBody>
      </p:sp>
      <p:sp>
        <p:nvSpPr>
          <p:cNvPr id="4" name="TextBox 3">
            <a:extLst>
              <a:ext uri="{FF2B5EF4-FFF2-40B4-BE49-F238E27FC236}">
                <a16:creationId xmlns:a16="http://schemas.microsoft.com/office/drawing/2014/main" id="{97C8353C-5EE8-4D22-BCDF-50A816559C79}"/>
              </a:ext>
            </a:extLst>
          </p:cNvPr>
          <p:cNvSpPr txBox="1"/>
          <p:nvPr/>
        </p:nvSpPr>
        <p:spPr>
          <a:xfrm>
            <a:off x="876300" y="4802520"/>
            <a:ext cx="6677025" cy="1200329"/>
          </a:xfrm>
          <a:prstGeom prst="rect">
            <a:avLst/>
          </a:prstGeom>
          <a:noFill/>
        </p:spPr>
        <p:txBody>
          <a:bodyPr wrap="square" rtlCol="0">
            <a:spAutoFit/>
          </a:bodyPr>
          <a:lstStyle/>
          <a:p>
            <a:r>
              <a:rPr lang="en-GB" dirty="0">
                <a:solidFill>
                  <a:schemeClr val="bg1"/>
                </a:solidFill>
              </a:rPr>
              <a:t>Christie (1986) first described his conception of an “Ideal Victim” as an old lady on her way home after spending all day with her sick sister, gets mugged by a big bad man who spends the stolen money on drugs.</a:t>
            </a:r>
          </a:p>
        </p:txBody>
      </p:sp>
      <p:sp>
        <p:nvSpPr>
          <p:cNvPr id="5" name="TextBox 4">
            <a:extLst>
              <a:ext uri="{FF2B5EF4-FFF2-40B4-BE49-F238E27FC236}">
                <a16:creationId xmlns:a16="http://schemas.microsoft.com/office/drawing/2014/main" id="{A514F049-B121-43D9-A1B9-B0BDA6747A44}"/>
              </a:ext>
            </a:extLst>
          </p:cNvPr>
          <p:cNvSpPr txBox="1"/>
          <p:nvPr/>
        </p:nvSpPr>
        <p:spPr>
          <a:xfrm>
            <a:off x="876300" y="2637332"/>
            <a:ext cx="6429375" cy="2031325"/>
          </a:xfrm>
          <a:prstGeom prst="rect">
            <a:avLst/>
          </a:prstGeom>
          <a:noFill/>
        </p:spPr>
        <p:txBody>
          <a:bodyPr wrap="square" rtlCol="0">
            <a:spAutoFit/>
          </a:bodyPr>
          <a:lstStyle/>
          <a:p>
            <a:r>
              <a:rPr lang="en-GB" dirty="0">
                <a:solidFill>
                  <a:schemeClr val="bg1"/>
                </a:solidFill>
              </a:rPr>
              <a:t>Nils Christie (1986:18)</a:t>
            </a:r>
          </a:p>
          <a:p>
            <a:pPr marL="285750" indent="-285750">
              <a:buFont typeface="Arial" panose="020B0604020202020204" pitchFamily="34" charset="0"/>
              <a:buChar char="•"/>
            </a:pPr>
            <a:r>
              <a:rPr lang="en-GB" dirty="0">
                <a:solidFill>
                  <a:schemeClr val="bg1"/>
                </a:solidFill>
              </a:rPr>
              <a:t>‘a person or category of individuals who – when hit by crime – most readily are given the complete and legitimate status of being a victim.’</a:t>
            </a:r>
          </a:p>
          <a:p>
            <a:pPr marL="285750" indent="-285750">
              <a:buFont typeface="Arial" panose="020B0604020202020204" pitchFamily="34" charset="0"/>
              <a:buChar char="•"/>
            </a:pPr>
            <a:r>
              <a:rPr lang="en-GB" dirty="0">
                <a:solidFill>
                  <a:schemeClr val="bg1"/>
                </a:solidFill>
              </a:rPr>
              <a:t>‘Victims must have power and visibility if they are to gain legitimacy as victims.’</a:t>
            </a:r>
          </a:p>
          <a:p>
            <a:pPr marL="285750" indent="-285750">
              <a:buFont typeface="Arial" panose="020B0604020202020204" pitchFamily="34" charset="0"/>
              <a:buChar char="•"/>
            </a:pPr>
            <a:endParaRPr lang="en-GB" dirty="0">
              <a:solidFill>
                <a:schemeClr val="bg1"/>
              </a:solidFill>
            </a:endParaRPr>
          </a:p>
        </p:txBody>
      </p:sp>
      <p:sp>
        <p:nvSpPr>
          <p:cNvPr id="6" name="TextBox 5">
            <a:extLst>
              <a:ext uri="{FF2B5EF4-FFF2-40B4-BE49-F238E27FC236}">
                <a16:creationId xmlns:a16="http://schemas.microsoft.com/office/drawing/2014/main" id="{63323C77-69EB-45DF-AEAB-4FC7481CD414}"/>
              </a:ext>
            </a:extLst>
          </p:cNvPr>
          <p:cNvSpPr txBox="1"/>
          <p:nvPr/>
        </p:nvSpPr>
        <p:spPr>
          <a:xfrm>
            <a:off x="876300" y="1867808"/>
            <a:ext cx="6362700" cy="369332"/>
          </a:xfrm>
          <a:prstGeom prst="rect">
            <a:avLst/>
          </a:prstGeom>
          <a:noFill/>
        </p:spPr>
        <p:txBody>
          <a:bodyPr wrap="square" lIns="91440" tIns="45720" rIns="91440" bIns="45720" rtlCol="0" anchor="t">
            <a:spAutoFit/>
          </a:bodyPr>
          <a:lstStyle/>
          <a:p>
            <a:endParaRPr lang="en-GB" dirty="0">
              <a:solidFill>
                <a:schemeClr val="bg1"/>
              </a:solidFill>
              <a:cs typeface="Calibri"/>
            </a:endParaRPr>
          </a:p>
        </p:txBody>
      </p:sp>
      <p:pic>
        <p:nvPicPr>
          <p:cNvPr id="10" name="Picture 9" descr="A person sitting looking at the camera&#10;&#10;Description automatically generated">
            <a:extLst>
              <a:ext uri="{FF2B5EF4-FFF2-40B4-BE49-F238E27FC236}">
                <a16:creationId xmlns:a16="http://schemas.microsoft.com/office/drawing/2014/main" id="{96E5B261-B8F3-4657-B1AB-D6ACE3E5BE7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79577" y="1867808"/>
            <a:ext cx="2664648" cy="3996973"/>
          </a:xfrm>
          <a:prstGeom prst="rect">
            <a:avLst/>
          </a:prstGeom>
        </p:spPr>
      </p:pic>
    </p:spTree>
    <p:extLst>
      <p:ext uri="{BB962C8B-B14F-4D97-AF65-F5344CB8AC3E}">
        <p14:creationId xmlns:p14="http://schemas.microsoft.com/office/powerpoint/2010/main" val="18694846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3BE1035-8A44-4432-8E68-8F036095F9B2}"/>
              </a:ext>
            </a:extLst>
          </p:cNvPr>
          <p:cNvSpPr txBox="1"/>
          <p:nvPr/>
        </p:nvSpPr>
        <p:spPr>
          <a:xfrm>
            <a:off x="95250" y="342901"/>
            <a:ext cx="6403849" cy="1785988"/>
          </a:xfrm>
          <a:prstGeom prst="rect">
            <a:avLst/>
          </a:prstGeom>
        </p:spPr>
        <p:txBody>
          <a:bodyPr vert="horz" lIns="91440" tIns="45720" rIns="91440" bIns="45720" rtlCol="0" anchor="ctr">
            <a:noAutofit/>
          </a:bodyPr>
          <a:lstStyle/>
          <a:p>
            <a:pPr>
              <a:lnSpc>
                <a:spcPct val="90000"/>
              </a:lnSpc>
              <a:spcBef>
                <a:spcPct val="0"/>
              </a:spcBef>
              <a:spcAft>
                <a:spcPts val="600"/>
              </a:spcAft>
            </a:pPr>
            <a:r>
              <a:rPr lang="en-US" sz="4400" b="1" dirty="0">
                <a:latin typeface="+mj-lt"/>
                <a:ea typeface="+mj-ea"/>
                <a:cs typeface="+mj-cs"/>
              </a:rPr>
              <a:t>Is Christie’s idea of the ideal victim merely a fantasy? </a:t>
            </a:r>
          </a:p>
        </p:txBody>
      </p:sp>
      <p:sp>
        <p:nvSpPr>
          <p:cNvPr id="2" name="TextBox 1">
            <a:extLst>
              <a:ext uri="{FF2B5EF4-FFF2-40B4-BE49-F238E27FC236}">
                <a16:creationId xmlns:a16="http://schemas.microsoft.com/office/drawing/2014/main" id="{637B8861-B9E2-45D1-8ECF-CDA99ADD51F1}"/>
              </a:ext>
            </a:extLst>
          </p:cNvPr>
          <p:cNvSpPr txBox="1"/>
          <p:nvPr/>
        </p:nvSpPr>
        <p:spPr>
          <a:xfrm>
            <a:off x="339661" y="2827468"/>
            <a:ext cx="5915025" cy="2616927"/>
          </a:xfrm>
          <a:prstGeom prst="rect">
            <a:avLst/>
          </a:prstGeom>
        </p:spPr>
        <p:txBody>
          <a:bodyPr vert="horz" lIns="91440" tIns="45720" rIns="91440" bIns="45720" rtlCol="0" anchor="t">
            <a:noAutofit/>
          </a:bodyPr>
          <a:lstStyle/>
          <a:p>
            <a:pPr>
              <a:lnSpc>
                <a:spcPct val="90000"/>
              </a:lnSpc>
              <a:spcAft>
                <a:spcPts val="600"/>
              </a:spcAft>
            </a:pPr>
            <a:r>
              <a:rPr lang="en-US" sz="2800" dirty="0"/>
              <a:t>No states Walklate -</a:t>
            </a:r>
            <a:endParaRPr lang="en-US" dirty="0"/>
          </a:p>
          <a:p>
            <a:pPr>
              <a:lnSpc>
                <a:spcPct val="90000"/>
              </a:lnSpc>
              <a:spcAft>
                <a:spcPts val="600"/>
              </a:spcAft>
            </a:pPr>
            <a:r>
              <a:rPr lang="en-US" sz="2800" dirty="0"/>
              <a:t>‘For Christie the 'ideal victim' is the Little Red Riding Hood fairy tale victim: a young, innocent female out doing good deeds who is attacked by an unknown stranger’ (Walklate, 2007: 28)</a:t>
            </a:r>
            <a:endParaRPr lang="en-US"/>
          </a:p>
        </p:txBody>
      </p:sp>
      <p:sp>
        <p:nvSpPr>
          <p:cNvPr id="19" name="Freeform: Shape 18">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FFDE8360-9107-4975-9F47-EB055BCF12AB}"/>
              </a:ext>
            </a:extLst>
          </p:cNvPr>
          <p:cNvPicPr>
            <a:picLocks noChangeAspect="1"/>
          </p:cNvPicPr>
          <p:nvPr/>
        </p:nvPicPr>
        <p:blipFill rotWithShape="1">
          <a:blip r:embed="rId2">
            <a:extLst>
              <a:ext uri="{28A0092B-C50C-407E-A947-70E740481C1C}">
                <a14:useLocalDpi xmlns:a14="http://schemas.microsoft.com/office/drawing/2010/main" val="0"/>
              </a:ext>
            </a:extLst>
          </a:blip>
          <a:srcRect t="6050" r="1" b="21469"/>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6" name="TextBox 5">
            <a:extLst>
              <a:ext uri="{FF2B5EF4-FFF2-40B4-BE49-F238E27FC236}">
                <a16:creationId xmlns:a16="http://schemas.microsoft.com/office/drawing/2014/main" id="{3C1731B7-3055-4697-AF01-70D458F4E98C}"/>
              </a:ext>
            </a:extLst>
          </p:cNvPr>
          <p:cNvSpPr txBox="1"/>
          <p:nvPr/>
        </p:nvSpPr>
        <p:spPr>
          <a:xfrm>
            <a:off x="339661" y="5654938"/>
            <a:ext cx="9204389" cy="523220"/>
          </a:xfrm>
          <a:prstGeom prst="rect">
            <a:avLst/>
          </a:prstGeom>
          <a:noFill/>
        </p:spPr>
        <p:txBody>
          <a:bodyPr wrap="square" lIns="91440" tIns="45720" rIns="91440" bIns="45720" rtlCol="0" anchor="t">
            <a:spAutoFit/>
          </a:bodyPr>
          <a:lstStyle/>
          <a:p>
            <a:r>
              <a:rPr lang="en-GB" sz="2800" dirty="0">
                <a:cs typeface="Calibri"/>
              </a:rPr>
              <a:t>Any recent examples of these victims?</a:t>
            </a:r>
          </a:p>
        </p:txBody>
      </p:sp>
    </p:spTree>
    <p:extLst>
      <p:ext uri="{BB962C8B-B14F-4D97-AF65-F5344CB8AC3E}">
        <p14:creationId xmlns:p14="http://schemas.microsoft.com/office/powerpoint/2010/main" val="183514566"/>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9DB69-AEAA-4951-B29D-795A86C25371}"/>
              </a:ext>
            </a:extLst>
          </p:cNvPr>
          <p:cNvSpPr>
            <a:spLocks noGrp="1"/>
          </p:cNvSpPr>
          <p:nvPr>
            <p:ph type="title"/>
          </p:nvPr>
        </p:nvSpPr>
        <p:spPr>
          <a:xfrm>
            <a:off x="804673" y="1445494"/>
            <a:ext cx="3616856" cy="4376572"/>
          </a:xfrm>
        </p:spPr>
        <p:txBody>
          <a:bodyPr anchor="ctr">
            <a:normAutofit/>
          </a:bodyPr>
          <a:lstStyle/>
          <a:p>
            <a:r>
              <a:rPr lang="en-GB" sz="4800">
                <a:latin typeface="+mn-lt"/>
              </a:rPr>
              <a:t>Deserving and underserving victims</a:t>
            </a:r>
          </a:p>
        </p:txBody>
      </p:sp>
      <p:sp>
        <p:nvSpPr>
          <p:cNvPr id="8"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70A950E-F967-4983-9B3B-D2CF6AB46201}"/>
              </a:ext>
            </a:extLst>
          </p:cNvPr>
          <p:cNvSpPr>
            <a:spLocks noGrp="1"/>
          </p:cNvSpPr>
          <p:nvPr>
            <p:ph idx="1"/>
          </p:nvPr>
        </p:nvSpPr>
        <p:spPr>
          <a:xfrm>
            <a:off x="5538440" y="433504"/>
            <a:ext cx="6059394" cy="5436944"/>
          </a:xfrm>
        </p:spPr>
        <p:txBody>
          <a:bodyPr anchor="ctr">
            <a:normAutofit/>
          </a:bodyPr>
          <a:lstStyle/>
          <a:p>
            <a:r>
              <a:rPr lang="en-GB" dirty="0">
                <a:cs typeface="Calibri"/>
              </a:rPr>
              <a:t>1800's the 'deserved people' to be helped and part of the CJS</a:t>
            </a:r>
            <a:endParaRPr lang="en-GB" dirty="0"/>
          </a:p>
          <a:p>
            <a:r>
              <a:rPr lang="en-GB" dirty="0"/>
              <a:t>Deserving victim – this happened through no fault of their own</a:t>
            </a:r>
            <a:endParaRPr lang="en-GB"/>
          </a:p>
          <a:p>
            <a:r>
              <a:rPr lang="en-GB" dirty="0"/>
              <a:t>Undeserving victim – they have contributed to the event and therefore deserve the outcome</a:t>
            </a:r>
          </a:p>
          <a:p>
            <a:r>
              <a:rPr lang="en-GB" dirty="0"/>
              <a:t>Welfare in England &amp; Wales –concepts of ‘deserving’ and ‘undeserving’ poor</a:t>
            </a:r>
          </a:p>
          <a:p>
            <a:r>
              <a:rPr lang="en-GB" dirty="0"/>
              <a:t>Influences criminal justice practices – e.g. response of police officers, the right to compensation. </a:t>
            </a:r>
          </a:p>
        </p:txBody>
      </p:sp>
    </p:spTree>
    <p:extLst>
      <p:ext uri="{BB962C8B-B14F-4D97-AF65-F5344CB8AC3E}">
        <p14:creationId xmlns:p14="http://schemas.microsoft.com/office/powerpoint/2010/main" val="278566133"/>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EE1FC7B4-E4A7-4452-B413-1A623E3A7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chemeClr val="bg1">
              <a:alpha val="9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3">
            <a:extLst>
              <a:ext uri="{FF2B5EF4-FFF2-40B4-BE49-F238E27FC236}">
                <a16:creationId xmlns:a16="http://schemas.microsoft.com/office/drawing/2014/main" id="{E0709AF0-24F0-4486-B189-BE6386BD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11">
            <a:extLst>
              <a:ext uri="{FF2B5EF4-FFF2-40B4-BE49-F238E27FC236}">
                <a16:creationId xmlns:a16="http://schemas.microsoft.com/office/drawing/2014/main" id="{FBE3B62F-5853-4A3C-B050-6186351A71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B2205B6-83A7-4F05-8E04-FC9CB103DECB}"/>
              </a:ext>
            </a:extLst>
          </p:cNvPr>
          <p:cNvSpPr>
            <a:spLocks noGrp="1"/>
          </p:cNvSpPr>
          <p:nvPr>
            <p:ph type="title"/>
          </p:nvPr>
        </p:nvSpPr>
        <p:spPr>
          <a:xfrm>
            <a:off x="835649" y="284735"/>
            <a:ext cx="10520702" cy="1130417"/>
          </a:xfrm>
        </p:spPr>
        <p:txBody>
          <a:bodyPr>
            <a:normAutofit/>
          </a:bodyPr>
          <a:lstStyle/>
          <a:p>
            <a:r>
              <a:rPr lang="en-GB" dirty="0">
                <a:latin typeface="+mn-lt"/>
              </a:rPr>
              <a:t>The ‘innocent’ victim – within our CJS</a:t>
            </a:r>
          </a:p>
        </p:txBody>
      </p:sp>
      <p:sp>
        <p:nvSpPr>
          <p:cNvPr id="3" name="Content Placeholder 2">
            <a:extLst>
              <a:ext uri="{FF2B5EF4-FFF2-40B4-BE49-F238E27FC236}">
                <a16:creationId xmlns:a16="http://schemas.microsoft.com/office/drawing/2014/main" id="{2AC64910-2D37-4F52-BAFE-4BE27E56D44A}"/>
              </a:ext>
            </a:extLst>
          </p:cNvPr>
          <p:cNvSpPr>
            <a:spLocks noGrp="1"/>
          </p:cNvSpPr>
          <p:nvPr>
            <p:ph idx="1"/>
          </p:nvPr>
        </p:nvSpPr>
        <p:spPr>
          <a:xfrm>
            <a:off x="621288" y="1684640"/>
            <a:ext cx="5920223" cy="4141979"/>
          </a:xfrm>
        </p:spPr>
        <p:txBody>
          <a:bodyPr>
            <a:noAutofit/>
          </a:bodyPr>
          <a:lstStyle/>
          <a:p>
            <a:r>
              <a:rPr lang="en-GB" sz="2000" dirty="0"/>
              <a:t>Criminal Injuries Compensation Authority – demands that victim is innocent of involvement in incident or holds partial responsibility (e.g. pub brawl)</a:t>
            </a:r>
          </a:p>
          <a:p>
            <a:r>
              <a:rPr lang="en-GB" sz="2000" dirty="0"/>
              <a:t>Deals with compensation claims from people who have been physically or mentally injured because they were the victim of a violent crime in England, [Scotland] or Wales</a:t>
            </a:r>
          </a:p>
          <a:p>
            <a:r>
              <a:rPr lang="en-GB" sz="2000" dirty="0"/>
              <a:t>30,000 claims every year</a:t>
            </a:r>
          </a:p>
          <a:p>
            <a:r>
              <a:rPr lang="en-GB" sz="2000" dirty="0"/>
              <a:t>£130m –&gt; victims of violent crime</a:t>
            </a:r>
          </a:p>
          <a:p>
            <a:r>
              <a:rPr lang="en-GB" sz="2000" dirty="0"/>
              <a:t>Rejections – e.g. victim’s non co-operation with police, victim’s own criminal record/character</a:t>
            </a:r>
          </a:p>
          <a:p>
            <a:r>
              <a:rPr lang="en-GB" sz="2000" dirty="0"/>
              <a:t>Victim must be impeccable and blameless</a:t>
            </a:r>
          </a:p>
        </p:txBody>
      </p:sp>
      <p:pic>
        <p:nvPicPr>
          <p:cNvPr id="5" name="Picture 4" descr="A screenshot of a cell phone&#10;&#10;Description automatically generated">
            <a:extLst>
              <a:ext uri="{FF2B5EF4-FFF2-40B4-BE49-F238E27FC236}">
                <a16:creationId xmlns:a16="http://schemas.microsoft.com/office/drawing/2014/main" id="{50F5537E-1649-4018-AF5A-981C2179225E}"/>
              </a:ext>
            </a:extLst>
          </p:cNvPr>
          <p:cNvPicPr>
            <a:picLocks noChangeAspect="1"/>
          </p:cNvPicPr>
          <p:nvPr/>
        </p:nvPicPr>
        <p:blipFill rotWithShape="1">
          <a:blip r:embed="rId2">
            <a:extLst>
              <a:ext uri="{28A0092B-C50C-407E-A947-70E740481C1C}">
                <a14:useLocalDpi xmlns:a14="http://schemas.microsoft.com/office/drawing/2010/main" val="0"/>
              </a:ext>
            </a:extLst>
          </a:blip>
          <a:srcRect l="6250" r="11793" b="-1"/>
          <a:stretch/>
        </p:blipFill>
        <p:spPr>
          <a:xfrm>
            <a:off x="6850784" y="2211825"/>
            <a:ext cx="4935970" cy="2872360"/>
          </a:xfrm>
          <a:prstGeom prst="rect">
            <a:avLst/>
          </a:prstGeom>
        </p:spPr>
      </p:pic>
      <p:sp>
        <p:nvSpPr>
          <p:cNvPr id="6" name="TextBox 5">
            <a:extLst>
              <a:ext uri="{FF2B5EF4-FFF2-40B4-BE49-F238E27FC236}">
                <a16:creationId xmlns:a16="http://schemas.microsoft.com/office/drawing/2014/main" id="{13F13DE1-6E6A-4AFF-B909-1B2500905F97}"/>
              </a:ext>
            </a:extLst>
          </p:cNvPr>
          <p:cNvSpPr txBox="1"/>
          <p:nvPr/>
        </p:nvSpPr>
        <p:spPr>
          <a:xfrm>
            <a:off x="642318" y="6311655"/>
            <a:ext cx="10520702" cy="307777"/>
          </a:xfrm>
          <a:prstGeom prst="rect">
            <a:avLst/>
          </a:prstGeom>
          <a:noFill/>
        </p:spPr>
        <p:txBody>
          <a:bodyPr wrap="square" rtlCol="0">
            <a:spAutoFit/>
          </a:bodyPr>
          <a:lstStyle/>
          <a:p>
            <a:r>
              <a:rPr lang="en-GB" sz="1400" b="1" dirty="0"/>
              <a:t>https://www.gov.uk/government/organisations/criminal-injuries-compensation-authority</a:t>
            </a:r>
          </a:p>
        </p:txBody>
      </p:sp>
    </p:spTree>
    <p:extLst>
      <p:ext uri="{BB962C8B-B14F-4D97-AF65-F5344CB8AC3E}">
        <p14:creationId xmlns:p14="http://schemas.microsoft.com/office/powerpoint/2010/main" val="3974254435"/>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D55E05-51A2-4173-A7FA-869DE4F71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1345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DDC4E44-157C-4EAF-ABD4-706975BD3701}"/>
              </a:ext>
            </a:extLst>
          </p:cNvPr>
          <p:cNvSpPr txBox="1"/>
          <p:nvPr/>
        </p:nvSpPr>
        <p:spPr>
          <a:xfrm>
            <a:off x="838200" y="621792"/>
            <a:ext cx="4795157" cy="5413248"/>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5200" kern="1200" dirty="0">
                <a:solidFill>
                  <a:schemeClr val="bg1"/>
                </a:solidFill>
                <a:latin typeface="+mj-lt"/>
                <a:ea typeface="+mj-ea"/>
                <a:cs typeface="+mj-cs"/>
              </a:rPr>
              <a:t>Do we all decide what a victim is?</a:t>
            </a:r>
          </a:p>
        </p:txBody>
      </p:sp>
      <p:sp>
        <p:nvSpPr>
          <p:cNvPr id="2" name="TextBox 1">
            <a:extLst>
              <a:ext uri="{FF2B5EF4-FFF2-40B4-BE49-F238E27FC236}">
                <a16:creationId xmlns:a16="http://schemas.microsoft.com/office/drawing/2014/main" id="{4F46573D-E03F-49E6-AA8F-EA45E3519814}"/>
              </a:ext>
            </a:extLst>
          </p:cNvPr>
          <p:cNvSpPr txBox="1"/>
          <p:nvPr/>
        </p:nvSpPr>
        <p:spPr>
          <a:xfrm>
            <a:off x="6521450" y="621792"/>
            <a:ext cx="4832349" cy="5413248"/>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3200" dirty="0">
                <a:cs typeface="Calibri"/>
              </a:rPr>
              <a:t>Innocent victim / deserving victim? </a:t>
            </a:r>
            <a:endParaRPr lang="en-US" sz="3200" dirty="0"/>
          </a:p>
          <a:p>
            <a:pPr indent="-228600">
              <a:lnSpc>
                <a:spcPct val="90000"/>
              </a:lnSpc>
              <a:spcAft>
                <a:spcPts val="600"/>
              </a:spcAft>
              <a:buFont typeface="Arial" panose="020B0604020202020204" pitchFamily="34" charset="0"/>
              <a:buChar char="•"/>
            </a:pPr>
            <a:r>
              <a:rPr lang="en-US" sz="3200" dirty="0"/>
              <a:t>‘A victim status is not fixed, but socially constructed, mobilized and malleable’. (Daly 2014:378)</a:t>
            </a:r>
            <a:endParaRPr lang="en-US"/>
          </a:p>
          <a:p>
            <a:pPr indent="-228600">
              <a:lnSpc>
                <a:spcPct val="90000"/>
              </a:lnSpc>
              <a:spcAft>
                <a:spcPts val="600"/>
              </a:spcAft>
              <a:buFont typeface="Arial" panose="020B0604020202020204" pitchFamily="34" charset="0"/>
              <a:buChar char="•"/>
            </a:pPr>
            <a:r>
              <a:rPr lang="en-US" sz="3200" dirty="0">
                <a:cs typeface="Calibri"/>
              </a:rPr>
              <a:t>What about the drug dealer being assaulted or the pedophile home being damaged?</a:t>
            </a:r>
          </a:p>
        </p:txBody>
      </p:sp>
    </p:spTree>
    <p:extLst>
      <p:ext uri="{BB962C8B-B14F-4D97-AF65-F5344CB8AC3E}">
        <p14:creationId xmlns:p14="http://schemas.microsoft.com/office/powerpoint/2010/main" val="38793024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D43C8AA-D758-4F7B-924A-BDFF458CA14A}"/>
              </a:ext>
            </a:extLst>
          </p:cNvPr>
          <p:cNvSpPr txBox="1"/>
          <p:nvPr/>
        </p:nvSpPr>
        <p:spPr>
          <a:xfrm>
            <a:off x="1047627" y="529334"/>
            <a:ext cx="9025932" cy="707886"/>
          </a:xfrm>
          <a:prstGeom prst="rect">
            <a:avLst/>
          </a:prstGeom>
          <a:noFill/>
        </p:spPr>
        <p:txBody>
          <a:bodyPr wrap="none" rtlCol="0">
            <a:spAutoFit/>
          </a:bodyPr>
          <a:lstStyle/>
          <a:p>
            <a:r>
              <a:rPr lang="en-GB" sz="4000" dirty="0"/>
              <a:t>Re-victimisation and multiple victimisation</a:t>
            </a:r>
          </a:p>
        </p:txBody>
      </p:sp>
      <p:sp>
        <p:nvSpPr>
          <p:cNvPr id="3" name="TextBox 2">
            <a:extLst>
              <a:ext uri="{FF2B5EF4-FFF2-40B4-BE49-F238E27FC236}">
                <a16:creationId xmlns:a16="http://schemas.microsoft.com/office/drawing/2014/main" id="{9B56A9A0-A19C-47CB-B7E7-87DAD80A73EB}"/>
              </a:ext>
            </a:extLst>
          </p:cNvPr>
          <p:cNvSpPr txBox="1"/>
          <p:nvPr/>
        </p:nvSpPr>
        <p:spPr>
          <a:xfrm>
            <a:off x="1154097" y="1237220"/>
            <a:ext cx="8450443" cy="2215991"/>
          </a:xfrm>
          <a:prstGeom prst="rect">
            <a:avLst/>
          </a:prstGeom>
          <a:noFill/>
        </p:spPr>
        <p:txBody>
          <a:bodyPr wrap="square" rtlCol="0">
            <a:spAutoFit/>
          </a:bodyPr>
          <a:lstStyle/>
          <a:p>
            <a:pPr marL="342900" indent="-342900">
              <a:buFont typeface="Arial" panose="020B0604020202020204" pitchFamily="34" charset="0"/>
              <a:buChar char="•"/>
            </a:pPr>
            <a:r>
              <a:rPr lang="en-GB" sz="2400" dirty="0"/>
              <a:t>Individuals become victims more than once</a:t>
            </a:r>
          </a:p>
          <a:p>
            <a:pPr marL="342900" indent="-342900">
              <a:buFont typeface="Arial" panose="020B0604020202020204" pitchFamily="34" charset="0"/>
              <a:buChar char="•"/>
            </a:pPr>
            <a:r>
              <a:rPr lang="en-GB" sz="2400" dirty="0"/>
              <a:t>Existing vulnerabilities can be exploited by others</a:t>
            </a:r>
          </a:p>
          <a:p>
            <a:pPr marL="342900" indent="-342900">
              <a:buFont typeface="Arial" panose="020B0604020202020204" pitchFamily="34" charset="0"/>
              <a:buChar char="•"/>
            </a:pPr>
            <a:r>
              <a:rPr lang="en-GB" sz="2400" dirty="0"/>
              <a:t>Crimes may or may not be related</a:t>
            </a:r>
          </a:p>
          <a:p>
            <a:pPr marL="342900" indent="-342900">
              <a:buFont typeface="Arial" panose="020B0604020202020204" pitchFamily="34" charset="0"/>
              <a:buChar char="•"/>
            </a:pPr>
            <a:r>
              <a:rPr lang="en-GB" sz="2400" dirty="0"/>
              <a:t>‘victimisation should not be studied without fully accounting for multiple victimisation’. (Farrell 1992)</a:t>
            </a:r>
          </a:p>
          <a:p>
            <a:pPr marL="342900" indent="-342900">
              <a:buFont typeface="Arial" panose="020B0604020202020204" pitchFamily="34" charset="0"/>
              <a:buChar char="•"/>
            </a:pPr>
            <a:endParaRPr lang="en-GB" dirty="0"/>
          </a:p>
        </p:txBody>
      </p:sp>
      <p:sp>
        <p:nvSpPr>
          <p:cNvPr id="4" name="TextBox 3">
            <a:extLst>
              <a:ext uri="{FF2B5EF4-FFF2-40B4-BE49-F238E27FC236}">
                <a16:creationId xmlns:a16="http://schemas.microsoft.com/office/drawing/2014/main" id="{2B5783D9-E20A-4FC8-ACD2-490EDAFEBE74}"/>
              </a:ext>
            </a:extLst>
          </p:cNvPr>
          <p:cNvSpPr txBox="1"/>
          <p:nvPr/>
        </p:nvSpPr>
        <p:spPr>
          <a:xfrm>
            <a:off x="229115" y="6325743"/>
            <a:ext cx="11859491" cy="276999"/>
          </a:xfrm>
          <a:prstGeom prst="rect">
            <a:avLst/>
          </a:prstGeom>
          <a:noFill/>
        </p:spPr>
        <p:txBody>
          <a:bodyPr wrap="square" rtlCol="0">
            <a:spAutoFit/>
          </a:bodyPr>
          <a:lstStyle/>
          <a:p>
            <a:r>
              <a:rPr lang="en-GB" sz="1200" dirty="0"/>
              <a:t>https://www.ons.gov.uk/peoplepopulationandcommunity/crimeandjustice/datasets/estimatingtheextentofrepeatandmultiplevictimisationusingthecrimesurveyforenglandandwales</a:t>
            </a:r>
          </a:p>
        </p:txBody>
      </p:sp>
      <p:sp>
        <p:nvSpPr>
          <p:cNvPr id="5" name="TextBox 4">
            <a:extLst>
              <a:ext uri="{FF2B5EF4-FFF2-40B4-BE49-F238E27FC236}">
                <a16:creationId xmlns:a16="http://schemas.microsoft.com/office/drawing/2014/main" id="{540077CE-28FC-4564-ADF0-73FA0A0E74CD}"/>
              </a:ext>
            </a:extLst>
          </p:cNvPr>
          <p:cNvSpPr txBox="1"/>
          <p:nvPr/>
        </p:nvSpPr>
        <p:spPr>
          <a:xfrm>
            <a:off x="1047627" y="3735055"/>
            <a:ext cx="5839461" cy="2031325"/>
          </a:xfrm>
          <a:prstGeom prst="rect">
            <a:avLst/>
          </a:prstGeom>
          <a:noFill/>
        </p:spPr>
        <p:txBody>
          <a:bodyPr wrap="square" rtlCol="0">
            <a:spAutoFit/>
          </a:bodyPr>
          <a:lstStyle/>
          <a:p>
            <a:r>
              <a:rPr lang="en-GB" dirty="0"/>
              <a:t>The </a:t>
            </a:r>
            <a:r>
              <a:rPr lang="en-GB" dirty="0" err="1"/>
              <a:t>Childrens</a:t>
            </a:r>
            <a:r>
              <a:rPr lang="en-GB" dirty="0"/>
              <a:t>’ Commissioner for England produced a report in November 2014 on “Child Sexual Exploitation in Gangs and Groups (CSEGG)” which also highlighted that </a:t>
            </a:r>
            <a:r>
              <a:rPr lang="en-GB" b="1" dirty="0"/>
              <a:t>many victims of child sexual exploitation/commercial exploitation had previously been sexually abused in the family context and this this earlier abuse was often neither identified nor addressed.</a:t>
            </a:r>
            <a:endParaRPr lang="en-GB" dirty="0"/>
          </a:p>
        </p:txBody>
      </p:sp>
      <p:pic>
        <p:nvPicPr>
          <p:cNvPr id="9" name="Picture 8" descr="A person holding a sign&#10;&#10;Description automatically generated">
            <a:extLst>
              <a:ext uri="{FF2B5EF4-FFF2-40B4-BE49-F238E27FC236}">
                <a16:creationId xmlns:a16="http://schemas.microsoft.com/office/drawing/2014/main" id="{09F51268-B977-437F-AEAC-03A94A63DF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30856" y="3429000"/>
            <a:ext cx="4857750" cy="2428875"/>
          </a:xfrm>
          <a:prstGeom prst="rect">
            <a:avLst/>
          </a:prstGeom>
        </p:spPr>
      </p:pic>
    </p:spTree>
    <p:extLst>
      <p:ext uri="{BB962C8B-B14F-4D97-AF65-F5344CB8AC3E}">
        <p14:creationId xmlns:p14="http://schemas.microsoft.com/office/powerpoint/2010/main" val="31558908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C8C3900-B8A1-4965-88E6-CBCBFE067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48250"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03DF75-1A8F-40E7-89F4-780D7AC2677A}"/>
              </a:ext>
            </a:extLst>
          </p:cNvPr>
          <p:cNvSpPr>
            <a:spLocks noGrp="1"/>
          </p:cNvSpPr>
          <p:nvPr>
            <p:ph type="title"/>
          </p:nvPr>
        </p:nvSpPr>
        <p:spPr>
          <a:xfrm>
            <a:off x="838200" y="624568"/>
            <a:ext cx="3766457" cy="5412920"/>
          </a:xfrm>
        </p:spPr>
        <p:txBody>
          <a:bodyPr>
            <a:normAutofit/>
          </a:bodyPr>
          <a:lstStyle/>
          <a:p>
            <a:r>
              <a:rPr lang="en-GB">
                <a:solidFill>
                  <a:srgbClr val="FFFFFF"/>
                </a:solidFill>
              </a:rPr>
              <a:t>Human Rights issues</a:t>
            </a:r>
          </a:p>
        </p:txBody>
      </p:sp>
      <p:sp>
        <p:nvSpPr>
          <p:cNvPr id="3" name="Content Placeholder 2">
            <a:extLst>
              <a:ext uri="{FF2B5EF4-FFF2-40B4-BE49-F238E27FC236}">
                <a16:creationId xmlns:a16="http://schemas.microsoft.com/office/drawing/2014/main" id="{B2AE2B46-3408-4282-ACBF-8EA191E0CEEB}"/>
              </a:ext>
            </a:extLst>
          </p:cNvPr>
          <p:cNvSpPr>
            <a:spLocks noGrp="1"/>
          </p:cNvSpPr>
          <p:nvPr>
            <p:ph idx="1"/>
          </p:nvPr>
        </p:nvSpPr>
        <p:spPr>
          <a:xfrm>
            <a:off x="5600700" y="394530"/>
            <a:ext cx="5753098" cy="5412920"/>
          </a:xfrm>
        </p:spPr>
        <p:txBody>
          <a:bodyPr anchor="ctr">
            <a:normAutofit/>
          </a:bodyPr>
          <a:lstStyle/>
          <a:p>
            <a:r>
              <a:rPr lang="en-GB" sz="4000" dirty="0"/>
              <a:t>Victims of state actors</a:t>
            </a:r>
          </a:p>
          <a:p>
            <a:r>
              <a:rPr lang="en-GB" sz="4000" dirty="0"/>
              <a:t>Social harms</a:t>
            </a:r>
          </a:p>
          <a:p>
            <a:r>
              <a:rPr lang="en-GB" sz="4000" dirty="0"/>
              <a:t>Business perpetrators</a:t>
            </a:r>
          </a:p>
          <a:p>
            <a:r>
              <a:rPr lang="en-GB" sz="4000" dirty="0"/>
              <a:t>Enshrined in Human Rights Law or Criminal Law?</a:t>
            </a:r>
          </a:p>
          <a:p>
            <a:r>
              <a:rPr lang="en-GB" sz="2000" dirty="0">
                <a:ea typeface="+mn-lt"/>
                <a:cs typeface="+mn-lt"/>
              </a:rPr>
              <a:t>Sorry We Missed You - </a:t>
            </a:r>
            <a:r>
              <a:rPr lang="en-GB" sz="2000" dirty="0">
                <a:ea typeface="+mn-lt"/>
                <a:cs typeface="+mn-lt"/>
                <a:hlinkClick r:id="rId2"/>
              </a:rPr>
              <a:t>https://www.imdb.com/title/tt8359816/</a:t>
            </a:r>
            <a:r>
              <a:rPr lang="en-GB" sz="2000" dirty="0">
                <a:ea typeface="+mn-lt"/>
                <a:cs typeface="+mn-lt"/>
              </a:rPr>
              <a:t>   labour exploitation</a:t>
            </a:r>
            <a:endParaRPr lang="en-GB" sz="2000" dirty="0">
              <a:cs typeface="Calibri" panose="020F0502020204030204"/>
            </a:endParaRPr>
          </a:p>
          <a:p>
            <a:endParaRPr lang="en-GB" sz="4000" dirty="0">
              <a:cs typeface="Calibri" panose="020F0502020204030204"/>
            </a:endParaRPr>
          </a:p>
        </p:txBody>
      </p:sp>
    </p:spTree>
    <p:extLst>
      <p:ext uri="{BB962C8B-B14F-4D97-AF65-F5344CB8AC3E}">
        <p14:creationId xmlns:p14="http://schemas.microsoft.com/office/powerpoint/2010/main" val="160838798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extBox 1">
            <a:extLst>
              <a:ext uri="{FF2B5EF4-FFF2-40B4-BE49-F238E27FC236}">
                <a16:creationId xmlns:a16="http://schemas.microsoft.com/office/drawing/2014/main" id="{406EF0FF-6F74-48AC-B34B-63FDB8FF20ED}"/>
              </a:ext>
            </a:extLst>
          </p:cNvPr>
          <p:cNvSpPr txBox="1"/>
          <p:nvPr/>
        </p:nvSpPr>
        <p:spPr>
          <a:xfrm>
            <a:off x="3045368" y="2043663"/>
            <a:ext cx="6105194" cy="2031055"/>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6000" kern="1200" dirty="0">
                <a:solidFill>
                  <a:srgbClr val="FFFFFF"/>
                </a:solidFill>
                <a:latin typeface="+mj-lt"/>
                <a:ea typeface="+mj-ea"/>
                <a:cs typeface="+mj-cs"/>
              </a:rPr>
              <a:t>BREAK </a:t>
            </a:r>
            <a:endParaRPr lang="en-US" sz="6000" kern="1200" dirty="0">
              <a:solidFill>
                <a:srgbClr val="FFFFFF"/>
              </a:solidFill>
              <a:latin typeface="+mj-lt"/>
              <a:ea typeface="+mj-ea"/>
              <a:cs typeface="Calibri Light"/>
            </a:endParaRPr>
          </a:p>
        </p:txBody>
      </p:sp>
    </p:spTree>
    <p:extLst>
      <p:ext uri="{BB962C8B-B14F-4D97-AF65-F5344CB8AC3E}">
        <p14:creationId xmlns:p14="http://schemas.microsoft.com/office/powerpoint/2010/main" val="12177211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D55E05-51A2-4173-A7FA-869DE4F71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1345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4BEC9A-E4AE-49E8-80F1-B2CB629A1423}"/>
              </a:ext>
            </a:extLst>
          </p:cNvPr>
          <p:cNvSpPr>
            <a:spLocks noGrp="1"/>
          </p:cNvSpPr>
          <p:nvPr>
            <p:ph type="title"/>
          </p:nvPr>
        </p:nvSpPr>
        <p:spPr>
          <a:xfrm>
            <a:off x="838200" y="621792"/>
            <a:ext cx="4795157" cy="5413248"/>
          </a:xfrm>
        </p:spPr>
        <p:txBody>
          <a:bodyPr>
            <a:normAutofit/>
          </a:bodyPr>
          <a:lstStyle/>
          <a:p>
            <a:r>
              <a:rPr lang="en-GB" sz="5200">
                <a:solidFill>
                  <a:schemeClr val="bg1"/>
                </a:solidFill>
              </a:rPr>
              <a:t>What is victimology?</a:t>
            </a:r>
          </a:p>
        </p:txBody>
      </p:sp>
      <p:sp>
        <p:nvSpPr>
          <p:cNvPr id="3" name="Content Placeholder 2">
            <a:extLst>
              <a:ext uri="{FF2B5EF4-FFF2-40B4-BE49-F238E27FC236}">
                <a16:creationId xmlns:a16="http://schemas.microsoft.com/office/drawing/2014/main" id="{A64DA3CD-9DF4-469A-8699-637A7C7E8802}"/>
              </a:ext>
            </a:extLst>
          </p:cNvPr>
          <p:cNvSpPr>
            <a:spLocks noGrp="1"/>
          </p:cNvSpPr>
          <p:nvPr>
            <p:ph idx="1"/>
          </p:nvPr>
        </p:nvSpPr>
        <p:spPr>
          <a:xfrm>
            <a:off x="6521450" y="621792"/>
            <a:ext cx="4832349" cy="5413248"/>
          </a:xfrm>
        </p:spPr>
        <p:txBody>
          <a:bodyPr anchor="ctr">
            <a:normAutofit/>
          </a:bodyPr>
          <a:lstStyle/>
          <a:p>
            <a:pPr marL="0" indent="0">
              <a:buNone/>
            </a:pPr>
            <a:r>
              <a:rPr lang="en-GB" sz="2400" b="1" i="1" dirty="0"/>
              <a:t>‘The scientific study of the extent, nature and causes of criminal victimization, its consequences for the persons involved and the reactions thereto by society, in particular, the police and the criminal justice system as well as voluntary workers and professional helpers’</a:t>
            </a:r>
          </a:p>
          <a:p>
            <a:pPr marL="0" indent="0">
              <a:buNone/>
            </a:pPr>
            <a:r>
              <a:rPr lang="en-GB" sz="2400" dirty="0"/>
              <a:t>(World Society of Victimology definition; van Dijk, 1999: 6)</a:t>
            </a:r>
          </a:p>
          <a:p>
            <a:pPr marL="0" indent="0">
              <a:buNone/>
            </a:pPr>
            <a:r>
              <a:rPr lang="en-GB" sz="2400" dirty="0">
                <a:ea typeface="+mn-lt"/>
                <a:cs typeface="+mn-lt"/>
              </a:rPr>
              <a:t>Broad area of study – theory, research, policy and practice</a:t>
            </a:r>
            <a:endParaRPr lang="en-GB" dirty="0"/>
          </a:p>
          <a:p>
            <a:endParaRPr lang="en-GB" sz="2400" dirty="0">
              <a:cs typeface="Calibri" panose="020F0502020204030204"/>
            </a:endParaRPr>
          </a:p>
        </p:txBody>
      </p:sp>
    </p:spTree>
    <p:extLst>
      <p:ext uri="{BB962C8B-B14F-4D97-AF65-F5344CB8AC3E}">
        <p14:creationId xmlns:p14="http://schemas.microsoft.com/office/powerpoint/2010/main" val="30244167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4F029-441C-344B-BF25-C38F27F1A259}"/>
              </a:ext>
            </a:extLst>
          </p:cNvPr>
          <p:cNvSpPr>
            <a:spLocks noGrp="1"/>
          </p:cNvSpPr>
          <p:nvPr>
            <p:ph type="title"/>
          </p:nvPr>
        </p:nvSpPr>
        <p:spPr/>
        <p:txBody>
          <a:bodyPr/>
          <a:lstStyle/>
          <a:p>
            <a:r>
              <a:rPr lang="en-GB" dirty="0"/>
              <a:t>History - Victimology</a:t>
            </a:r>
          </a:p>
        </p:txBody>
      </p:sp>
      <p:graphicFrame>
        <p:nvGraphicFramePr>
          <p:cNvPr id="5" name="Content Placeholder 2">
            <a:extLst>
              <a:ext uri="{FF2B5EF4-FFF2-40B4-BE49-F238E27FC236}">
                <a16:creationId xmlns:a16="http://schemas.microsoft.com/office/drawing/2014/main" id="{DE76E5D6-A2A2-4D81-A7ED-86DA8A90EE20}"/>
              </a:ext>
            </a:extLst>
          </p:cNvPr>
          <p:cNvGraphicFramePr>
            <a:graphicFrameLocks noGrp="1"/>
          </p:cNvGraphicFramePr>
          <p:nvPr>
            <p:ph idx="1"/>
            <p:extLst>
              <p:ext uri="{D42A27DB-BD31-4B8C-83A1-F6EECF244321}">
                <p14:modId xmlns:p14="http://schemas.microsoft.com/office/powerpoint/2010/main" val="1252733419"/>
              </p:ext>
            </p:extLst>
          </p:nvPr>
        </p:nvGraphicFramePr>
        <p:xfrm>
          <a:off x="912628" y="1597754"/>
          <a:ext cx="10519144" cy="50956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09829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A7733-2A1F-53D0-516F-B21A494228FE}"/>
              </a:ext>
            </a:extLst>
          </p:cNvPr>
          <p:cNvSpPr>
            <a:spLocks noGrp="1"/>
          </p:cNvSpPr>
          <p:nvPr>
            <p:ph type="title"/>
          </p:nvPr>
        </p:nvSpPr>
        <p:spPr/>
        <p:txBody>
          <a:bodyPr/>
          <a:lstStyle/>
          <a:p>
            <a:r>
              <a:rPr lang="en-GB" sz="1400" dirty="0">
                <a:solidFill>
                  <a:srgbClr val="1A2E40"/>
                </a:solidFill>
                <a:latin typeface="Franklin Gothic Book"/>
                <a:ea typeface="Arial"/>
                <a:cs typeface="Arial"/>
              </a:rPr>
              <a:t>History – Victimology Cont.</a:t>
            </a:r>
            <a:r>
              <a:rPr lang="en-US" sz="1400" dirty="0">
                <a:latin typeface="Franklin Gothic Book"/>
                <a:ea typeface="Arial"/>
                <a:cs typeface="Arial"/>
              </a:rPr>
              <a:t>​</a:t>
            </a:r>
            <a:br>
              <a:rPr lang="en-US" sz="1400" dirty="0">
                <a:latin typeface="Franklin Gothic Book"/>
                <a:ea typeface="Arial"/>
                <a:cs typeface="Arial"/>
              </a:rPr>
            </a:br>
            <a:r>
              <a:rPr lang="en-GB" sz="1400" dirty="0">
                <a:solidFill>
                  <a:srgbClr val="1A2E40"/>
                </a:solidFill>
                <a:latin typeface="Franklin Gothic Book"/>
                <a:ea typeface="Arial"/>
                <a:cs typeface="Arial"/>
              </a:rPr>
              <a:t>Beniamin Mendelsohn – ‘’farther of victimology’</a:t>
            </a:r>
            <a:r>
              <a:rPr lang="en-US" dirty="0">
                <a:latin typeface="Franklin Gothic Book"/>
                <a:ea typeface="Arial"/>
                <a:cs typeface="Arial"/>
              </a:rPr>
              <a:t>   - </a:t>
            </a:r>
            <a:r>
              <a:rPr lang="en-US" sz="2000" dirty="0">
                <a:latin typeface="Franklin Gothic Book"/>
                <a:ea typeface="Arial"/>
                <a:cs typeface="Arial"/>
              </a:rPr>
              <a:t>Typology of crime </a:t>
            </a:r>
            <a:r>
              <a:rPr lang="en-US" sz="2000" dirty="0" err="1">
                <a:latin typeface="Franklin Gothic Book"/>
                <a:ea typeface="Arial"/>
                <a:cs typeface="Arial"/>
              </a:rPr>
              <a:t>vicitms</a:t>
            </a:r>
            <a:endParaRPr lang="en-GB" sz="2000" dirty="0" err="1"/>
          </a:p>
        </p:txBody>
      </p:sp>
      <p:graphicFrame>
        <p:nvGraphicFramePr>
          <p:cNvPr id="5" name="Content Placeholder 4">
            <a:extLst>
              <a:ext uri="{FF2B5EF4-FFF2-40B4-BE49-F238E27FC236}">
                <a16:creationId xmlns:a16="http://schemas.microsoft.com/office/drawing/2014/main" id="{CB2AA95E-F386-5F80-F540-80941973AF35}"/>
              </a:ext>
            </a:extLst>
          </p:cNvPr>
          <p:cNvGraphicFramePr>
            <a:graphicFrameLocks noGrp="1"/>
          </p:cNvGraphicFramePr>
          <p:nvPr>
            <p:ph idx="1"/>
            <p:extLst>
              <p:ext uri="{D42A27DB-BD31-4B8C-83A1-F6EECF244321}">
                <p14:modId xmlns:p14="http://schemas.microsoft.com/office/powerpoint/2010/main" val="733147113"/>
              </p:ext>
            </p:extLst>
          </p:nvPr>
        </p:nvGraphicFramePr>
        <p:xfrm>
          <a:off x="1308339" y="2286000"/>
          <a:ext cx="9658350" cy="1463040"/>
        </p:xfrm>
        <a:graphic>
          <a:graphicData uri="http://schemas.openxmlformats.org/drawingml/2006/table">
            <a:tbl>
              <a:tblPr firstRow="1" bandRow="1">
                <a:tableStyleId>{5C22544A-7EE6-4342-B048-85BDC9FD1C3A}</a:tableStyleId>
              </a:tblPr>
              <a:tblGrid>
                <a:gridCol w="4972050">
                  <a:extLst>
                    <a:ext uri="{9D8B030D-6E8A-4147-A177-3AD203B41FA5}">
                      <a16:colId xmlns:a16="http://schemas.microsoft.com/office/drawing/2014/main" val="2232274008"/>
                    </a:ext>
                  </a:extLst>
                </a:gridCol>
                <a:gridCol w="4686300">
                  <a:extLst>
                    <a:ext uri="{9D8B030D-6E8A-4147-A177-3AD203B41FA5}">
                      <a16:colId xmlns:a16="http://schemas.microsoft.com/office/drawing/2014/main" val="2110280907"/>
                    </a:ext>
                  </a:extLst>
                </a:gridCol>
              </a:tblGrid>
              <a:tr h="714375">
                <a:tc>
                  <a:txBody>
                    <a:bodyPr/>
                    <a:lstStyle/>
                    <a:p>
                      <a:pPr algn="l" rtl="0" fontAlgn="base"/>
                      <a:r>
                        <a:rPr lang="en-GB" dirty="0">
                          <a:solidFill>
                            <a:schemeClr val="tx1"/>
                          </a:solidFill>
                          <a:effectLst/>
                        </a:rPr>
                        <a:t>Innocent victim​</a:t>
                      </a:r>
                      <a:endParaRPr lang="en-GB" b="1" i="0" dirty="0">
                        <a:solidFill>
                          <a:schemeClr val="tx1"/>
                        </a:solidFill>
                        <a:effectLst/>
                      </a:endParaRPr>
                    </a:p>
                  </a:txBody>
                  <a:tcPr anchor="ctr"/>
                </a:tc>
                <a:tc>
                  <a:txBody>
                    <a:bodyPr/>
                    <a:lstStyle/>
                    <a:p>
                      <a:pPr algn="l" rtl="0" fontAlgn="base"/>
                      <a:r>
                        <a:rPr lang="en-GB" dirty="0">
                          <a:solidFill>
                            <a:schemeClr val="tx1"/>
                          </a:solidFill>
                          <a:effectLst/>
                        </a:rPr>
                        <a:t>Someone who did not contribute to the victimization and is in the wrong place at the wrong time. This is the victim we most often envision when thinking about enhancing victim rights.​</a:t>
                      </a:r>
                      <a:endParaRPr lang="en-GB" b="1" i="0" dirty="0">
                        <a:solidFill>
                          <a:schemeClr val="tx1"/>
                        </a:solidFill>
                        <a:effectLst/>
                      </a:endParaRPr>
                    </a:p>
                  </a:txBody>
                  <a:tcPr anchor="ctr"/>
                </a:tc>
                <a:extLst>
                  <a:ext uri="{0D108BD9-81ED-4DB2-BD59-A6C34878D82A}">
                    <a16:rowId xmlns:a16="http://schemas.microsoft.com/office/drawing/2014/main" val="3457349336"/>
                  </a:ext>
                </a:extLst>
              </a:tr>
            </a:tbl>
          </a:graphicData>
        </a:graphic>
      </p:graphicFrame>
      <p:graphicFrame>
        <p:nvGraphicFramePr>
          <p:cNvPr id="7" name="Table 6">
            <a:extLst>
              <a:ext uri="{FF2B5EF4-FFF2-40B4-BE49-F238E27FC236}">
                <a16:creationId xmlns:a16="http://schemas.microsoft.com/office/drawing/2014/main" id="{1ECA8B01-B5EC-18C4-1E5F-502F1C84D06A}"/>
              </a:ext>
            </a:extLst>
          </p:cNvPr>
          <p:cNvGraphicFramePr>
            <a:graphicFrameLocks noGrp="1"/>
          </p:cNvGraphicFramePr>
          <p:nvPr>
            <p:extLst>
              <p:ext uri="{D42A27DB-BD31-4B8C-83A1-F6EECF244321}">
                <p14:modId xmlns:p14="http://schemas.microsoft.com/office/powerpoint/2010/main" val="1042105911"/>
              </p:ext>
            </p:extLst>
          </p:nvPr>
        </p:nvGraphicFramePr>
        <p:xfrm>
          <a:off x="1279584" y="3810000"/>
          <a:ext cx="10001394" cy="1754224"/>
        </p:xfrm>
        <a:graphic>
          <a:graphicData uri="http://schemas.openxmlformats.org/drawingml/2006/table">
            <a:tbl>
              <a:tblPr firstRow="1" bandRow="1">
                <a:tableStyleId>{5C22544A-7EE6-4342-B048-85BDC9FD1C3A}</a:tableStyleId>
              </a:tblPr>
              <a:tblGrid>
                <a:gridCol w="5000697">
                  <a:extLst>
                    <a:ext uri="{9D8B030D-6E8A-4147-A177-3AD203B41FA5}">
                      <a16:colId xmlns:a16="http://schemas.microsoft.com/office/drawing/2014/main" val="2661348692"/>
                    </a:ext>
                  </a:extLst>
                </a:gridCol>
                <a:gridCol w="5000697">
                  <a:extLst>
                    <a:ext uri="{9D8B030D-6E8A-4147-A177-3AD203B41FA5}">
                      <a16:colId xmlns:a16="http://schemas.microsoft.com/office/drawing/2014/main" val="1408249805"/>
                    </a:ext>
                  </a:extLst>
                </a:gridCol>
              </a:tblGrid>
              <a:tr h="1754224">
                <a:tc>
                  <a:txBody>
                    <a:bodyPr/>
                    <a:lstStyle/>
                    <a:p>
                      <a:pPr fontAlgn="ctr"/>
                      <a:r>
                        <a:rPr lang="en-GB" dirty="0">
                          <a:solidFill>
                            <a:schemeClr val="tx1"/>
                          </a:solidFill>
                          <a:effectLst/>
                        </a:rPr>
                        <a:t>Guilty victim</a:t>
                      </a:r>
                    </a:p>
                  </a:txBody>
                  <a:tcPr anchor="ctr"/>
                </a:tc>
                <a:tc>
                  <a:txBody>
                    <a:bodyPr/>
                    <a:lstStyle/>
                    <a:p>
                      <a:pPr fontAlgn="ctr"/>
                      <a:r>
                        <a:rPr lang="en-GB" dirty="0">
                          <a:effectLst/>
                        </a:rPr>
                        <a:t>T</a:t>
                      </a:r>
                      <a:r>
                        <a:rPr lang="en-GB" dirty="0">
                          <a:solidFill>
                            <a:schemeClr val="tx1"/>
                          </a:solidFill>
                          <a:effectLst/>
                        </a:rPr>
                        <a:t>he victim instigated a conflict but is killed in </a:t>
                      </a:r>
                      <a:r>
                        <a:rPr lang="en-GB" dirty="0" err="1">
                          <a:solidFill>
                            <a:schemeClr val="tx1"/>
                          </a:solidFill>
                          <a:effectLst/>
                        </a:rPr>
                        <a:t>self-defense</a:t>
                      </a:r>
                      <a:r>
                        <a:rPr lang="en-GB" dirty="0">
                          <a:solidFill>
                            <a:schemeClr val="tx1"/>
                          </a:solidFill>
                          <a:effectLst/>
                        </a:rPr>
                        <a:t>. An example would be an abused woman killing her partner while he is abusing her.</a:t>
                      </a:r>
                    </a:p>
                  </a:txBody>
                  <a:tcPr anchor="ctr"/>
                </a:tc>
                <a:extLst>
                  <a:ext uri="{0D108BD9-81ED-4DB2-BD59-A6C34878D82A}">
                    <a16:rowId xmlns:a16="http://schemas.microsoft.com/office/drawing/2014/main" val="3626458394"/>
                  </a:ext>
                </a:extLst>
              </a:tr>
            </a:tbl>
          </a:graphicData>
        </a:graphic>
      </p:graphicFrame>
    </p:spTree>
    <p:extLst>
      <p:ext uri="{BB962C8B-B14F-4D97-AF65-F5344CB8AC3E}">
        <p14:creationId xmlns:p14="http://schemas.microsoft.com/office/powerpoint/2010/main" val="3678702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2BD55E05-51A2-4173-A7FA-869DE4F71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1345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24E45F-1883-4791-B78A-CF4F7CA86101}"/>
              </a:ext>
            </a:extLst>
          </p:cNvPr>
          <p:cNvSpPr>
            <a:spLocks noGrp="1"/>
          </p:cNvSpPr>
          <p:nvPr>
            <p:ph type="title"/>
          </p:nvPr>
        </p:nvSpPr>
        <p:spPr>
          <a:xfrm>
            <a:off x="838200" y="621792"/>
            <a:ext cx="4795157" cy="5413248"/>
          </a:xfrm>
        </p:spPr>
        <p:txBody>
          <a:bodyPr>
            <a:normAutofit/>
          </a:bodyPr>
          <a:lstStyle/>
          <a:p>
            <a:r>
              <a:rPr lang="en-GB" sz="5200">
                <a:solidFill>
                  <a:schemeClr val="bg1"/>
                </a:solidFill>
              </a:rPr>
              <a:t>How do we study victims?</a:t>
            </a:r>
          </a:p>
        </p:txBody>
      </p:sp>
      <p:sp>
        <p:nvSpPr>
          <p:cNvPr id="3" name="Content Placeholder 2">
            <a:extLst>
              <a:ext uri="{FF2B5EF4-FFF2-40B4-BE49-F238E27FC236}">
                <a16:creationId xmlns:a16="http://schemas.microsoft.com/office/drawing/2014/main" id="{0DAF8DC2-2B02-4836-B36F-CF9A103E9AF5}"/>
              </a:ext>
            </a:extLst>
          </p:cNvPr>
          <p:cNvSpPr>
            <a:spLocks noGrp="1"/>
          </p:cNvSpPr>
          <p:nvPr>
            <p:ph idx="1"/>
          </p:nvPr>
        </p:nvSpPr>
        <p:spPr>
          <a:xfrm>
            <a:off x="6521450" y="621792"/>
            <a:ext cx="4832349" cy="5413248"/>
          </a:xfrm>
        </p:spPr>
        <p:txBody>
          <a:bodyPr anchor="ctr">
            <a:normAutofit/>
          </a:bodyPr>
          <a:lstStyle/>
          <a:p>
            <a:r>
              <a:rPr lang="en-GB" altLang="en-US" sz="3200" dirty="0"/>
              <a:t>Surveys on victimisation</a:t>
            </a:r>
          </a:p>
          <a:p>
            <a:r>
              <a:rPr lang="en-GB" altLang="en-US" sz="3200" dirty="0"/>
              <a:t>More general crime surveys e.g. British Crime Survey</a:t>
            </a:r>
          </a:p>
          <a:p>
            <a:r>
              <a:rPr lang="en-GB" altLang="en-US" sz="3200" dirty="0"/>
              <a:t>Crime patterns - different types of crime</a:t>
            </a:r>
          </a:p>
          <a:p>
            <a:r>
              <a:rPr lang="en-GB" altLang="en-US" sz="3200" dirty="0"/>
              <a:t>Do the official statistics by CJS represent the full picture?  </a:t>
            </a:r>
          </a:p>
          <a:p>
            <a:endParaRPr lang="en-GB" sz="2400" dirty="0"/>
          </a:p>
        </p:txBody>
      </p:sp>
    </p:spTree>
    <p:extLst>
      <p:ext uri="{BB962C8B-B14F-4D97-AF65-F5344CB8AC3E}">
        <p14:creationId xmlns:p14="http://schemas.microsoft.com/office/powerpoint/2010/main" val="18862387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BD55E05-51A2-4173-A7FA-869DE4F71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1345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9DE814-A7EB-464C-8A3D-F756EE9F4329}"/>
              </a:ext>
            </a:extLst>
          </p:cNvPr>
          <p:cNvSpPr>
            <a:spLocks noGrp="1"/>
          </p:cNvSpPr>
          <p:nvPr>
            <p:ph type="title"/>
          </p:nvPr>
        </p:nvSpPr>
        <p:spPr>
          <a:xfrm>
            <a:off x="838200" y="621792"/>
            <a:ext cx="4795157" cy="5413248"/>
          </a:xfrm>
        </p:spPr>
        <p:txBody>
          <a:bodyPr>
            <a:normAutofit/>
          </a:bodyPr>
          <a:lstStyle/>
          <a:p>
            <a:r>
              <a:rPr lang="en-GB" sz="5200">
                <a:solidFill>
                  <a:schemeClr val="bg1"/>
                </a:solidFill>
              </a:rPr>
              <a:t>Positivist victimology</a:t>
            </a:r>
          </a:p>
        </p:txBody>
      </p:sp>
      <p:sp>
        <p:nvSpPr>
          <p:cNvPr id="3" name="Content Placeholder 2">
            <a:extLst>
              <a:ext uri="{FF2B5EF4-FFF2-40B4-BE49-F238E27FC236}">
                <a16:creationId xmlns:a16="http://schemas.microsoft.com/office/drawing/2014/main" id="{9C8CEC98-8001-41F3-AD01-59FB9319BAF6}"/>
              </a:ext>
            </a:extLst>
          </p:cNvPr>
          <p:cNvSpPr>
            <a:spLocks noGrp="1"/>
          </p:cNvSpPr>
          <p:nvPr>
            <p:ph idx="1"/>
          </p:nvPr>
        </p:nvSpPr>
        <p:spPr>
          <a:xfrm>
            <a:off x="6521450" y="621792"/>
            <a:ext cx="4832349" cy="5413248"/>
          </a:xfrm>
        </p:spPr>
        <p:txBody>
          <a:bodyPr anchor="ctr">
            <a:normAutofit/>
          </a:bodyPr>
          <a:lstStyle/>
          <a:p>
            <a:r>
              <a:rPr lang="en-GB" altLang="en-US" sz="2400" dirty="0">
                <a:latin typeface="Calibri" panose="020F0502020204030204" pitchFamily="34" charset="0"/>
              </a:rPr>
              <a:t>How do victims contribute to their own victimisation?</a:t>
            </a:r>
            <a:endParaRPr lang="en-US"/>
          </a:p>
          <a:p>
            <a:r>
              <a:rPr lang="en-GB" altLang="en-US" sz="2400" dirty="0">
                <a:latin typeface="Calibri"/>
                <a:cs typeface="Calibri"/>
              </a:rPr>
              <a:t>Patterns of victimisation</a:t>
            </a:r>
          </a:p>
          <a:p>
            <a:r>
              <a:rPr lang="en-GB" altLang="en-US" sz="2400" dirty="0">
                <a:latin typeface="Calibri"/>
                <a:cs typeface="Calibri"/>
              </a:rPr>
              <a:t>Factors which contribute to being a victim </a:t>
            </a:r>
          </a:p>
          <a:p>
            <a:r>
              <a:rPr lang="en-GB" altLang="en-US" sz="2400" dirty="0">
                <a:latin typeface="Calibri"/>
                <a:cs typeface="Calibri"/>
              </a:rPr>
              <a:t>Early theorists  - Von </a:t>
            </a:r>
            <a:r>
              <a:rPr lang="en-GB" altLang="en-US" sz="2400" dirty="0" err="1">
                <a:latin typeface="Calibri"/>
                <a:cs typeface="Calibri"/>
              </a:rPr>
              <a:t>Hentig</a:t>
            </a:r>
            <a:r>
              <a:rPr lang="en-GB" altLang="en-US" sz="2400" dirty="0">
                <a:latin typeface="Calibri"/>
                <a:cs typeface="Calibri"/>
              </a:rPr>
              <a:t> (1948); Mendelsohn (1956)</a:t>
            </a:r>
          </a:p>
          <a:p>
            <a:r>
              <a:rPr lang="en-GB" altLang="en-US" sz="2400" dirty="0">
                <a:latin typeface="Calibri"/>
                <a:cs typeface="Calibri"/>
              </a:rPr>
              <a:t>Idea of victim precipitation (Wolfgang, 1958)</a:t>
            </a:r>
          </a:p>
          <a:p>
            <a:endParaRPr lang="en-GB" sz="2400" dirty="0"/>
          </a:p>
        </p:txBody>
      </p:sp>
    </p:spTree>
    <p:extLst>
      <p:ext uri="{BB962C8B-B14F-4D97-AF65-F5344CB8AC3E}">
        <p14:creationId xmlns:p14="http://schemas.microsoft.com/office/powerpoint/2010/main" val="11011204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64A0E-88DE-5148-A866-2C96CC7EF6E3}"/>
              </a:ext>
            </a:extLst>
          </p:cNvPr>
          <p:cNvSpPr>
            <a:spLocks noGrp="1"/>
          </p:cNvSpPr>
          <p:nvPr>
            <p:ph type="title"/>
          </p:nvPr>
        </p:nvSpPr>
        <p:spPr/>
        <p:txBody>
          <a:bodyPr/>
          <a:lstStyle/>
          <a:p>
            <a:r>
              <a:rPr lang="en-GB" dirty="0"/>
              <a:t>Radical Victimology</a:t>
            </a:r>
          </a:p>
        </p:txBody>
      </p:sp>
      <p:sp>
        <p:nvSpPr>
          <p:cNvPr id="3" name="Content Placeholder 2">
            <a:extLst>
              <a:ext uri="{FF2B5EF4-FFF2-40B4-BE49-F238E27FC236}">
                <a16:creationId xmlns:a16="http://schemas.microsoft.com/office/drawing/2014/main" id="{3861C2A7-E7CE-9B40-ABC3-B7A4D74EE933}"/>
              </a:ext>
            </a:extLst>
          </p:cNvPr>
          <p:cNvSpPr>
            <a:spLocks noGrp="1"/>
          </p:cNvSpPr>
          <p:nvPr>
            <p:ph idx="1"/>
          </p:nvPr>
        </p:nvSpPr>
        <p:spPr>
          <a:xfrm>
            <a:off x="978195" y="1509823"/>
            <a:ext cx="10738883" cy="5039833"/>
          </a:xfrm>
        </p:spPr>
        <p:txBody>
          <a:bodyPr>
            <a:normAutofit/>
          </a:bodyPr>
          <a:lstStyle/>
          <a:p>
            <a:r>
              <a:rPr lang="en-GB" dirty="0"/>
              <a:t>Focus on vulnerability of certain groups.</a:t>
            </a:r>
          </a:p>
          <a:p>
            <a:r>
              <a:rPr lang="en-GB" dirty="0"/>
              <a:t>Draws attention to crimes of the powerful.</a:t>
            </a:r>
            <a:br>
              <a:rPr lang="en-GB" dirty="0"/>
            </a:br>
            <a:r>
              <a:rPr lang="en-GB" dirty="0"/>
              <a:t>‘‘’victims of police force, victims of war, the victims of the correctional system, the victims of oppression of any sort’’</a:t>
            </a:r>
            <a:br>
              <a:rPr lang="en-GB" dirty="0"/>
            </a:br>
            <a:r>
              <a:rPr lang="en-GB" dirty="0"/>
              <a:t>			(Quinney 1972, cited in </a:t>
            </a:r>
            <a:r>
              <a:rPr lang="en-GB" dirty="0" err="1"/>
              <a:t>Mawby</a:t>
            </a:r>
            <a:r>
              <a:rPr lang="en-GB" dirty="0"/>
              <a:t> and </a:t>
            </a:r>
            <a:r>
              <a:rPr lang="en-GB" dirty="0" err="1"/>
              <a:t>Malkate</a:t>
            </a:r>
            <a:r>
              <a:rPr lang="en-GB" dirty="0"/>
              <a:t>, 1994, p.13). </a:t>
            </a:r>
          </a:p>
          <a:p>
            <a:endParaRPr lang="en-GB" dirty="0"/>
          </a:p>
          <a:p>
            <a:r>
              <a:rPr lang="en-GB" dirty="0"/>
              <a:t>Focus on victims and human rights. </a:t>
            </a:r>
            <a:br>
              <a:rPr lang="en-GB" dirty="0"/>
            </a:br>
            <a:r>
              <a:rPr lang="en-GB" dirty="0"/>
              <a:t>‘’Human rights standards can provide victimology with boundaries that include… official victimological definition… more objective measures of actual victimisation’’. </a:t>
            </a:r>
            <a:br>
              <a:rPr lang="en-GB" dirty="0"/>
            </a:br>
            <a:r>
              <a:rPr lang="en-GB" dirty="0"/>
              <a:t>				(Elias, 1985, cited in </a:t>
            </a:r>
            <a:r>
              <a:rPr lang="en-GB" dirty="0" err="1"/>
              <a:t>Mawby</a:t>
            </a:r>
            <a:r>
              <a:rPr lang="en-GB" dirty="0"/>
              <a:t> and </a:t>
            </a:r>
            <a:r>
              <a:rPr lang="en-GB" dirty="0" err="1"/>
              <a:t>Malkate</a:t>
            </a:r>
            <a:r>
              <a:rPr lang="en-GB" dirty="0"/>
              <a:t>, 1994, p.14)</a:t>
            </a:r>
            <a:br>
              <a:rPr lang="en-GB" dirty="0"/>
            </a:br>
            <a:r>
              <a:rPr lang="en-GB" dirty="0"/>
              <a:t>			</a:t>
            </a:r>
            <a:br>
              <a:rPr lang="en-GB" dirty="0"/>
            </a:br>
            <a:endParaRPr lang="en-GB" dirty="0"/>
          </a:p>
          <a:p>
            <a:r>
              <a:rPr lang="en-GB" dirty="0"/>
              <a:t>Moves away from the victimology that is only concerned with the influence the victim has on its own victimisation.</a:t>
            </a:r>
          </a:p>
          <a:p>
            <a:endParaRPr lang="en-GB" dirty="0"/>
          </a:p>
        </p:txBody>
      </p:sp>
    </p:spTree>
    <p:extLst>
      <p:ext uri="{BB962C8B-B14F-4D97-AF65-F5344CB8AC3E}">
        <p14:creationId xmlns:p14="http://schemas.microsoft.com/office/powerpoint/2010/main" val="1059647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F0DC9-4EA1-A540-8E5E-DB2C9565BA81}"/>
              </a:ext>
            </a:extLst>
          </p:cNvPr>
          <p:cNvSpPr>
            <a:spLocks noGrp="1"/>
          </p:cNvSpPr>
          <p:nvPr>
            <p:ph type="title"/>
          </p:nvPr>
        </p:nvSpPr>
        <p:spPr/>
        <p:txBody>
          <a:bodyPr/>
          <a:lstStyle/>
          <a:p>
            <a:r>
              <a:rPr lang="en-GB" dirty="0"/>
              <a:t>Critical Victimology</a:t>
            </a:r>
          </a:p>
        </p:txBody>
      </p:sp>
      <p:sp>
        <p:nvSpPr>
          <p:cNvPr id="3" name="Content Placeholder 2">
            <a:extLst>
              <a:ext uri="{FF2B5EF4-FFF2-40B4-BE49-F238E27FC236}">
                <a16:creationId xmlns:a16="http://schemas.microsoft.com/office/drawing/2014/main" id="{60188932-260F-F347-B91E-EEA73651E789}"/>
              </a:ext>
            </a:extLst>
          </p:cNvPr>
          <p:cNvSpPr>
            <a:spLocks noGrp="1"/>
          </p:cNvSpPr>
          <p:nvPr>
            <p:ph idx="1"/>
          </p:nvPr>
        </p:nvSpPr>
        <p:spPr/>
        <p:txBody>
          <a:bodyPr/>
          <a:lstStyle/>
          <a:p>
            <a:r>
              <a:rPr lang="en-GB" dirty="0"/>
              <a:t>Borrows from labelling theory.</a:t>
            </a:r>
          </a:p>
          <a:p>
            <a:endParaRPr lang="en-GB" dirty="0"/>
          </a:p>
          <a:p>
            <a:pPr marL="0" indent="0">
              <a:buNone/>
            </a:pPr>
            <a:r>
              <a:rPr lang="en-GB" i="1" dirty="0"/>
              <a:t>’Many groups and individuals can claim the label, but the key question of critical victimology are who has the power to apply the label and what considerations are significant in that determination’’.</a:t>
            </a:r>
            <a:br>
              <a:rPr lang="en-GB" i="1" dirty="0"/>
            </a:br>
            <a:r>
              <a:rPr lang="en-GB" i="1" dirty="0"/>
              <a:t>				</a:t>
            </a:r>
            <a:r>
              <a:rPr lang="en-GB" dirty="0"/>
              <a:t>(</a:t>
            </a:r>
            <a:r>
              <a:rPr lang="en-GB" dirty="0" err="1"/>
              <a:t>Miers</a:t>
            </a:r>
            <a:r>
              <a:rPr lang="en-GB" dirty="0"/>
              <a:t>, 1990 cited in Newburn, 2013, p. 357).</a:t>
            </a:r>
          </a:p>
          <a:p>
            <a:pPr marL="0" indent="0">
              <a:buNone/>
            </a:pPr>
            <a:endParaRPr lang="en-GB" dirty="0"/>
          </a:p>
          <a:p>
            <a:r>
              <a:rPr lang="en-GB" dirty="0"/>
              <a:t>Attempt to examine the wider social context and understand how other versions of victimology are interwoven in policy and response.</a:t>
            </a:r>
          </a:p>
        </p:txBody>
      </p:sp>
    </p:spTree>
    <p:extLst>
      <p:ext uri="{BB962C8B-B14F-4D97-AF65-F5344CB8AC3E}">
        <p14:creationId xmlns:p14="http://schemas.microsoft.com/office/powerpoint/2010/main" val="3433047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7D9FCA-36F9-4567-B5D5-958036896FD9}"/>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Left realism victimology</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FDFE0D1-8349-4930-8243-78E5BD9481B5}"/>
              </a:ext>
            </a:extLst>
          </p:cNvPr>
          <p:cNvSpPr>
            <a:spLocks noGrp="1"/>
          </p:cNvSpPr>
          <p:nvPr>
            <p:ph idx="1"/>
          </p:nvPr>
        </p:nvSpPr>
        <p:spPr>
          <a:xfrm>
            <a:off x="4976031" y="963877"/>
            <a:ext cx="6377769" cy="4930246"/>
          </a:xfrm>
        </p:spPr>
        <p:txBody>
          <a:bodyPr anchor="ctr">
            <a:normAutofit/>
          </a:bodyPr>
          <a:lstStyle/>
          <a:p>
            <a:r>
              <a:rPr lang="en-GB" altLang="en-US" sz="2400" dirty="0"/>
              <a:t>Attacks radicals for losing sight of victims of ordinary crimes (Lea &amp; Young, 1984)</a:t>
            </a:r>
          </a:p>
          <a:p>
            <a:r>
              <a:rPr lang="en-GB" altLang="en-US" sz="2400" dirty="0"/>
              <a:t>Victimisation is serious</a:t>
            </a:r>
          </a:p>
          <a:p>
            <a:r>
              <a:rPr lang="en-GB" altLang="en-US" sz="2400" dirty="0"/>
              <a:t>Disadvantaged groups more likely to be victims (and greater fear)</a:t>
            </a:r>
          </a:p>
          <a:p>
            <a:r>
              <a:rPr lang="en-GB" altLang="en-US" sz="2400" dirty="0"/>
              <a:t>Yet still ignores age, race &amp; gender</a:t>
            </a:r>
          </a:p>
          <a:p>
            <a:r>
              <a:rPr lang="en-GB" altLang="en-US" sz="2400" dirty="0"/>
              <a:t>Misses nuances of victim and crime link (Tombs &amp; Whyte, 2003)</a:t>
            </a:r>
          </a:p>
          <a:p>
            <a:endParaRPr lang="en-GB" sz="2400" dirty="0"/>
          </a:p>
        </p:txBody>
      </p:sp>
    </p:spTree>
    <p:extLst>
      <p:ext uri="{BB962C8B-B14F-4D97-AF65-F5344CB8AC3E}">
        <p14:creationId xmlns:p14="http://schemas.microsoft.com/office/powerpoint/2010/main" val="24159579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1D7179B-FF7C-482F-B3D9-2BE9ED1139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210300" cy="6858000"/>
          </a:xfrm>
          <a:custGeom>
            <a:avLst/>
            <a:gdLst>
              <a:gd name="connsiteX0" fmla="*/ 0 w 6210300"/>
              <a:gd name="connsiteY0" fmla="*/ 0 h 6858000"/>
              <a:gd name="connsiteX1" fmla="*/ 2628900 w 6210300"/>
              <a:gd name="connsiteY1" fmla="*/ 0 h 6858000"/>
              <a:gd name="connsiteX2" fmla="*/ 3034146 w 6210300"/>
              <a:gd name="connsiteY2" fmla="*/ 0 h 6858000"/>
              <a:gd name="connsiteX3" fmla="*/ 6210300 w 6210300"/>
              <a:gd name="connsiteY3" fmla="*/ 6858000 h 6858000"/>
              <a:gd name="connsiteX4" fmla="*/ 2628900 w 6210300"/>
              <a:gd name="connsiteY4" fmla="*/ 6858000 h 6858000"/>
              <a:gd name="connsiteX5" fmla="*/ 0 w 6210300"/>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10300" h="6858000">
                <a:moveTo>
                  <a:pt x="0" y="0"/>
                </a:moveTo>
                <a:lnTo>
                  <a:pt x="2628900" y="0"/>
                </a:lnTo>
                <a:lnTo>
                  <a:pt x="3034146" y="0"/>
                </a:lnTo>
                <a:lnTo>
                  <a:pt x="6210300" y="6858000"/>
                </a:lnTo>
                <a:lnTo>
                  <a:pt x="26289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26AA712-3C0E-4548-9C09-5BB3AE8DF54F}"/>
              </a:ext>
            </a:extLst>
          </p:cNvPr>
          <p:cNvSpPr>
            <a:spLocks noGrp="1"/>
          </p:cNvSpPr>
          <p:nvPr>
            <p:ph type="title"/>
          </p:nvPr>
        </p:nvSpPr>
        <p:spPr>
          <a:xfrm>
            <a:off x="833002" y="365125"/>
            <a:ext cx="3973667" cy="5811837"/>
          </a:xfrm>
        </p:spPr>
        <p:txBody>
          <a:bodyPr>
            <a:normAutofit/>
          </a:bodyPr>
          <a:lstStyle/>
          <a:p>
            <a:r>
              <a:rPr lang="en-GB" sz="5400" dirty="0">
                <a:solidFill>
                  <a:srgbClr val="FFFFFF"/>
                </a:solidFill>
              </a:rPr>
              <a:t>Feminist victimology</a:t>
            </a:r>
          </a:p>
        </p:txBody>
      </p:sp>
      <p:sp>
        <p:nvSpPr>
          <p:cNvPr id="3" name="Content Placeholder 2">
            <a:extLst>
              <a:ext uri="{FF2B5EF4-FFF2-40B4-BE49-F238E27FC236}">
                <a16:creationId xmlns:a16="http://schemas.microsoft.com/office/drawing/2014/main" id="{955E4E7E-B224-4954-A007-3B3BE1DC6807}"/>
              </a:ext>
            </a:extLst>
          </p:cNvPr>
          <p:cNvSpPr>
            <a:spLocks noGrp="1"/>
          </p:cNvSpPr>
          <p:nvPr>
            <p:ph idx="1"/>
          </p:nvPr>
        </p:nvSpPr>
        <p:spPr>
          <a:xfrm>
            <a:off x="5356927" y="365125"/>
            <a:ext cx="5996871" cy="5811837"/>
          </a:xfrm>
        </p:spPr>
        <p:txBody>
          <a:bodyPr anchor="ctr">
            <a:normAutofit lnSpcReduction="10000"/>
          </a:bodyPr>
          <a:lstStyle/>
          <a:p>
            <a:r>
              <a:rPr lang="en-GB" altLang="en-US" dirty="0">
                <a:solidFill>
                  <a:srgbClr val="FFFFFF"/>
                </a:solidFill>
              </a:rPr>
              <a:t>‘Hidden’ victims of crime</a:t>
            </a:r>
          </a:p>
          <a:p>
            <a:r>
              <a:rPr lang="en-GB" altLang="en-US" dirty="0">
                <a:solidFill>
                  <a:srgbClr val="FFFFFF"/>
                </a:solidFill>
              </a:rPr>
              <a:t>Focuses on understanding victimisation</a:t>
            </a:r>
          </a:p>
          <a:p>
            <a:r>
              <a:rPr lang="en-GB" altLang="en-US" dirty="0">
                <a:solidFill>
                  <a:srgbClr val="FFFFFF"/>
                </a:solidFill>
              </a:rPr>
              <a:t>Dropping the victim label </a:t>
            </a:r>
          </a:p>
          <a:p>
            <a:r>
              <a:rPr lang="en-GB" altLang="en-US" dirty="0">
                <a:solidFill>
                  <a:srgbClr val="FFFFFF"/>
                </a:solidFill>
              </a:rPr>
              <a:t>Rejects ‘sexist victim-blaming’</a:t>
            </a:r>
          </a:p>
          <a:p>
            <a:r>
              <a:rPr lang="en-GB" altLang="en-US" dirty="0">
                <a:solidFill>
                  <a:srgbClr val="FFFFFF"/>
                </a:solidFill>
              </a:rPr>
              <a:t>Examines structural inequality of women &amp; girls</a:t>
            </a:r>
          </a:p>
          <a:p>
            <a:r>
              <a:rPr lang="en-GB" altLang="en-US" dirty="0">
                <a:solidFill>
                  <a:srgbClr val="FFFFFF"/>
                </a:solidFill>
              </a:rPr>
              <a:t>Domination and subordination of female human subjects</a:t>
            </a:r>
          </a:p>
          <a:p>
            <a:r>
              <a:rPr lang="en-GB" altLang="en-US" dirty="0">
                <a:solidFill>
                  <a:srgbClr val="FFFFFF"/>
                </a:solidFill>
              </a:rPr>
              <a:t>How fear of victimisation impacts on women’s lives – fear of crime is closely aligned to women’s fear of men (</a:t>
            </a:r>
            <a:r>
              <a:rPr lang="en-GB" altLang="en-US" dirty="0" err="1">
                <a:solidFill>
                  <a:srgbClr val="FFFFFF"/>
                </a:solidFill>
              </a:rPr>
              <a:t>Dobash</a:t>
            </a:r>
            <a:r>
              <a:rPr lang="en-GB" altLang="en-US" dirty="0">
                <a:solidFill>
                  <a:srgbClr val="FFFFFF"/>
                </a:solidFill>
              </a:rPr>
              <a:t> &amp; </a:t>
            </a:r>
            <a:r>
              <a:rPr lang="en-GB" altLang="en-US" dirty="0" err="1">
                <a:solidFill>
                  <a:srgbClr val="FFFFFF"/>
                </a:solidFill>
              </a:rPr>
              <a:t>Dobash</a:t>
            </a:r>
            <a:r>
              <a:rPr lang="en-GB" altLang="en-US" dirty="0">
                <a:solidFill>
                  <a:srgbClr val="FFFFFF"/>
                </a:solidFill>
              </a:rPr>
              <a:t>, 1979; Stanko, 1985 and 2003)</a:t>
            </a:r>
          </a:p>
        </p:txBody>
      </p:sp>
    </p:spTree>
    <p:extLst>
      <p:ext uri="{BB962C8B-B14F-4D97-AF65-F5344CB8AC3E}">
        <p14:creationId xmlns:p14="http://schemas.microsoft.com/office/powerpoint/2010/main" val="26617488"/>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solidFill>
            <a:schemeClr val="tx1">
              <a:alpha val="93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EFCD8E-8ED6-40AD-AF3C-AE873C204829}"/>
              </a:ext>
            </a:extLst>
          </p:cNvPr>
          <p:cNvSpPr>
            <a:spLocks noGrp="1"/>
          </p:cNvSpPr>
          <p:nvPr>
            <p:ph type="title"/>
          </p:nvPr>
        </p:nvSpPr>
        <p:spPr>
          <a:xfrm>
            <a:off x="838200" y="894027"/>
            <a:ext cx="3494362" cy="4782873"/>
          </a:xfrm>
        </p:spPr>
        <p:txBody>
          <a:bodyPr>
            <a:normAutofit/>
          </a:bodyPr>
          <a:lstStyle/>
          <a:p>
            <a:pPr algn="r"/>
            <a:r>
              <a:rPr lang="en-GB">
                <a:solidFill>
                  <a:schemeClr val="bg1"/>
                </a:solidFill>
                <a:latin typeface="+mn-lt"/>
              </a:rPr>
              <a:t>Support for victims</a:t>
            </a:r>
            <a:br>
              <a:rPr lang="en-GB">
                <a:solidFill>
                  <a:schemeClr val="bg1"/>
                </a:solidFill>
              </a:rPr>
            </a:br>
            <a:endParaRPr lang="en-GB">
              <a:solidFill>
                <a:schemeClr val="bg1"/>
              </a:solidFill>
            </a:endParaRPr>
          </a:p>
        </p:txBody>
      </p:sp>
      <p:cxnSp>
        <p:nvCxnSpPr>
          <p:cNvPr id="12" name="Straight Connector 11">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bg1">
                <a:alpha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6BC8274-0A9C-466C-A98D-80BF4DD62EF5}"/>
              </a:ext>
            </a:extLst>
          </p:cNvPr>
          <p:cNvSpPr>
            <a:spLocks noGrp="1"/>
          </p:cNvSpPr>
          <p:nvPr>
            <p:ph idx="1"/>
          </p:nvPr>
        </p:nvSpPr>
        <p:spPr>
          <a:xfrm>
            <a:off x="4976032" y="1232230"/>
            <a:ext cx="6377768" cy="4782873"/>
          </a:xfrm>
        </p:spPr>
        <p:txBody>
          <a:bodyPr anchor="ctr">
            <a:normAutofit/>
          </a:bodyPr>
          <a:lstStyle/>
          <a:p>
            <a:r>
              <a:rPr lang="en-GB" sz="2400" dirty="0">
                <a:solidFill>
                  <a:schemeClr val="bg1"/>
                </a:solidFill>
              </a:rPr>
              <a:t>Criminal Injuries Compensation Authority </a:t>
            </a:r>
            <a:r>
              <a:rPr lang="en-GB" sz="2400" dirty="0">
                <a:solidFill>
                  <a:schemeClr val="bg1"/>
                </a:solidFill>
                <a:hlinkClick r:id="rId2"/>
              </a:rPr>
              <a:t>https://www.gov.uk/government/organisations/criminal-injuries-compensation-authority</a:t>
            </a:r>
            <a:endParaRPr lang="en-GB" sz="2400" dirty="0">
              <a:solidFill>
                <a:schemeClr val="bg1"/>
              </a:solidFill>
            </a:endParaRPr>
          </a:p>
          <a:p>
            <a:r>
              <a:rPr lang="en-GB" sz="2400" dirty="0">
                <a:solidFill>
                  <a:schemeClr val="bg1"/>
                </a:solidFill>
              </a:rPr>
              <a:t>Victim Support </a:t>
            </a:r>
            <a:r>
              <a:rPr lang="en-GB" sz="2400" dirty="0">
                <a:solidFill>
                  <a:schemeClr val="bg1"/>
                </a:solidFill>
                <a:hlinkClick r:id="rId3"/>
              </a:rPr>
              <a:t>https://www.victimsupport.org.uk</a:t>
            </a:r>
            <a:endParaRPr lang="en-GB" sz="2400" dirty="0">
              <a:solidFill>
                <a:schemeClr val="bg1"/>
              </a:solidFill>
            </a:endParaRPr>
          </a:p>
          <a:p>
            <a:r>
              <a:rPr lang="en-GB" sz="2400" dirty="0">
                <a:solidFill>
                  <a:schemeClr val="bg1"/>
                </a:solidFill>
              </a:rPr>
              <a:t>Salvation Army </a:t>
            </a:r>
            <a:r>
              <a:rPr lang="en-GB" sz="2400" dirty="0">
                <a:solidFill>
                  <a:schemeClr val="bg1"/>
                </a:solidFill>
                <a:hlinkClick r:id="rId4"/>
              </a:rPr>
              <a:t>https://www.salvationarmy.org.uk/</a:t>
            </a:r>
            <a:endParaRPr lang="en-GB" sz="2400" dirty="0">
              <a:solidFill>
                <a:schemeClr val="bg1"/>
              </a:solidFill>
            </a:endParaRPr>
          </a:p>
          <a:p>
            <a:r>
              <a:rPr lang="en-GB" sz="2400" dirty="0">
                <a:solidFill>
                  <a:schemeClr val="bg1"/>
                </a:solidFill>
              </a:rPr>
              <a:t>Crime specific organisations, e.g. sexual assault </a:t>
            </a:r>
            <a:r>
              <a:rPr lang="en-GB" sz="2400" dirty="0">
                <a:solidFill>
                  <a:schemeClr val="bg1"/>
                </a:solidFill>
                <a:hlinkClick r:id="rId5"/>
              </a:rPr>
              <a:t>https://rapecrisis.org.uk/</a:t>
            </a:r>
            <a:r>
              <a:rPr lang="en-GB" sz="2400" dirty="0">
                <a:solidFill>
                  <a:schemeClr val="bg1"/>
                </a:solidFill>
              </a:rPr>
              <a:t>, domestic abuse </a:t>
            </a:r>
            <a:r>
              <a:rPr lang="en-GB" sz="2400" dirty="0">
                <a:solidFill>
                  <a:schemeClr val="bg1"/>
                </a:solidFill>
                <a:hlinkClick r:id="rId6"/>
              </a:rPr>
              <a:t>https://www.womensaid.org.uk/</a:t>
            </a:r>
            <a:endParaRPr lang="en-GB" sz="2400" dirty="0">
              <a:solidFill>
                <a:schemeClr val="bg1"/>
              </a:solidFill>
            </a:endParaRPr>
          </a:p>
          <a:p>
            <a:r>
              <a:rPr lang="en-GB" sz="2400" dirty="0">
                <a:solidFill>
                  <a:schemeClr val="bg1"/>
                </a:solidFill>
              </a:rPr>
              <a:t>Other NGOs   </a:t>
            </a:r>
          </a:p>
          <a:p>
            <a:endParaRPr lang="en-GB" sz="2400" dirty="0">
              <a:solidFill>
                <a:schemeClr val="bg1"/>
              </a:solidFill>
            </a:endParaRPr>
          </a:p>
        </p:txBody>
      </p:sp>
    </p:spTree>
    <p:extLst>
      <p:ext uri="{BB962C8B-B14F-4D97-AF65-F5344CB8AC3E}">
        <p14:creationId xmlns:p14="http://schemas.microsoft.com/office/powerpoint/2010/main" val="149498523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Crop">
  <a:themeElements>
    <a:clrScheme name="Crop">
      <a:dk1>
        <a:sysClr val="windowText" lastClr="000000"/>
      </a:dk1>
      <a:lt1>
        <a:sysClr val="window" lastClr="FFFFFF"/>
      </a:lt1>
      <a:dk2>
        <a:srgbClr val="1A2E40"/>
      </a:dk2>
      <a:lt2>
        <a:srgbClr val="EBE7DD"/>
      </a:lt2>
      <a:accent1>
        <a:srgbClr val="69A1AB"/>
      </a:accent1>
      <a:accent2>
        <a:srgbClr val="F2C418"/>
      </a:accent2>
      <a:accent3>
        <a:srgbClr val="87492C"/>
      </a:accent3>
      <a:accent4>
        <a:srgbClr val="4A845E"/>
      </a:accent4>
      <a:accent5>
        <a:srgbClr val="DC9528"/>
      </a:accent5>
      <a:accent6>
        <a:srgbClr val="9A5D78"/>
      </a:accent6>
      <a:hlink>
        <a:srgbClr val="66C8E3"/>
      </a:hlink>
      <a:folHlink>
        <a:srgbClr val="B162A1"/>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17F9D331-421E-442F-B033-AF5B21A44854}"/>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131</TotalTime>
  <Words>2928</Words>
  <Application>Microsoft Office PowerPoint</Application>
  <PresentationFormat>Widescreen</PresentationFormat>
  <Paragraphs>199</Paragraphs>
  <Slides>29</Slides>
  <Notes>5</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29</vt:i4>
      </vt:variant>
    </vt:vector>
  </HeadingPairs>
  <TitlesOfParts>
    <vt:vector size="36" baseType="lpstr">
      <vt:lpstr>Meiryo</vt:lpstr>
      <vt:lpstr>Arial</vt:lpstr>
      <vt:lpstr>Calibri</vt:lpstr>
      <vt:lpstr>Calibri Light</vt:lpstr>
      <vt:lpstr>Franklin Gothic Book</vt:lpstr>
      <vt:lpstr>Office Theme</vt:lpstr>
      <vt:lpstr>Crop</vt:lpstr>
      <vt:lpstr>Victims - An Introduction</vt:lpstr>
      <vt:lpstr>Conceptualising victims</vt:lpstr>
      <vt:lpstr>Link to assignment </vt:lpstr>
      <vt:lpstr>Christie, 1986  </vt:lpstr>
      <vt:lpstr>PowerPoint Presentation</vt:lpstr>
      <vt:lpstr>PowerPoint Presentation</vt:lpstr>
      <vt:lpstr>PowerPoint Presentation</vt:lpstr>
      <vt:lpstr>PowerPoint Presentation</vt:lpstr>
      <vt:lpstr>How do we perceive &amp; understand victims?</vt:lpstr>
      <vt:lpstr>Blurred boundaries?</vt:lpstr>
      <vt:lpstr>Some questions so far:</vt:lpstr>
      <vt:lpstr>PowerPoint Presentation</vt:lpstr>
      <vt:lpstr>PowerPoint Presentation</vt:lpstr>
      <vt:lpstr>Deserving and underserving victims</vt:lpstr>
      <vt:lpstr>The ‘innocent’ victim – within our CJS</vt:lpstr>
      <vt:lpstr>PowerPoint Presentation</vt:lpstr>
      <vt:lpstr>PowerPoint Presentation</vt:lpstr>
      <vt:lpstr>Human Rights issues</vt:lpstr>
      <vt:lpstr>PowerPoint Presentation</vt:lpstr>
      <vt:lpstr>What is victimology?</vt:lpstr>
      <vt:lpstr>History - Victimology</vt:lpstr>
      <vt:lpstr>History – Victimology Cont.​ Beniamin Mendelsohn – ‘’farther of victimology’   - Typology of crime vicitms</vt:lpstr>
      <vt:lpstr>How do we study victims?</vt:lpstr>
      <vt:lpstr>Positivist victimology</vt:lpstr>
      <vt:lpstr>Radical Victimology</vt:lpstr>
      <vt:lpstr>Critical Victimology</vt:lpstr>
      <vt:lpstr>Left realism victimology</vt:lpstr>
      <vt:lpstr>Feminist victimology</vt:lpstr>
      <vt:lpstr>Support for victims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Victims - An Introduction</dc:title>
  <dc:creator>Claudine Young</dc:creator>
  <cp:lastModifiedBy>Jane Davies</cp:lastModifiedBy>
  <cp:revision>156</cp:revision>
  <dcterms:created xsi:type="dcterms:W3CDTF">2020-03-15T21:20:28Z</dcterms:created>
  <dcterms:modified xsi:type="dcterms:W3CDTF">2023-11-10T09:52:55Z</dcterms:modified>
</cp:coreProperties>
</file>