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Lst>
  <p:sldSz cx="15113000" cy="21374100"/>
  <p:notesSz cx="6858000" cy="9144000"/>
  <p:embeddedFontLst>
    <p:embeddedFont>
      <p:font typeface="Times New Roman Bold" panose="02020803070505020304" pitchFamily="18" charset="0"/>
      <p:regular r:id="rId3"/>
      <p:bold r:id="rId4"/>
    </p:embeddedFont>
    <p:embeddedFont>
      <p:font typeface="Times New Roman Bold Italics"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66" d="100"/>
          <a:sy n="66" d="100"/>
        </p:scale>
        <p:origin x="691" y="1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3.fntdata"/><Relationship Id="rId4" Type="http://schemas.openxmlformats.org/officeDocument/2006/relationships/font" Target="fonts/font2.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nhs.uk/better-health/get-active?utm_source=chatgpt.com" TargetMode="External"/><Relationship Id="rId13" Type="http://schemas.openxmlformats.org/officeDocument/2006/relationships/hyperlink" Target="https://www.who.int/health-topics/health-promotion#tab=tab_1" TargetMode="Externa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hyperlink" Target="https://sportengland-production-files.s3.eu-west-2.amazonaws.com/s3fs-public/2026-04/Active%20Lives%20Adult%20Survey%20November%202024-25%20Report_.pdf" TargetMode="External"/><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hyperlink" Target="https://www.sportengland.org/funding-and-campaigns/we-are-undefeatable?utm_source=chatgpt.com" TargetMode="External"/><Relationship Id="rId5" Type="http://schemas.openxmlformats.org/officeDocument/2006/relationships/image" Target="../media/image4.png"/><Relationship Id="rId15" Type="http://schemas.openxmlformats.org/officeDocument/2006/relationships/hyperlink" Target="https://doi.org/10.1186/s12889-021-11019-w?utm_source=chatgpt.com" TargetMode="External"/><Relationship Id="rId10" Type="http://schemas.openxmlformats.org/officeDocument/2006/relationships/hyperlink" Target="https://doi.org/10.1038/s41746-022-00663-0" TargetMode="External"/><Relationship Id="rId4" Type="http://schemas.openxmlformats.org/officeDocument/2006/relationships/image" Target="../media/image3.png"/><Relationship Id="rId9" Type="http://schemas.openxmlformats.org/officeDocument/2006/relationships/hyperlink" Target="https://www.ramblers.org.uk/go-walking/wellbeing-walks?utm_source=chatgpt.com" TargetMode="External"/><Relationship Id="rId14" Type="http://schemas.openxmlformats.org/officeDocument/2006/relationships/hyperlink" Target="https://iris.who.int/server/api/core/bitstreams/96da8799-4938-4d66-b171-04770ed4b243/con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A1398-EF52-EA48-EB8F-EF5824A282E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D788926-DBE1-EC7B-3C71-35DE1C28CA04}"/>
              </a:ext>
            </a:extLst>
          </p:cNvPr>
          <p:cNvGrpSpPr/>
          <p:nvPr/>
        </p:nvGrpSpPr>
        <p:grpSpPr>
          <a:xfrm>
            <a:off x="365249" y="4824657"/>
            <a:ext cx="5565779" cy="6380550"/>
            <a:chOff x="0" y="0"/>
            <a:chExt cx="819885" cy="1105317"/>
          </a:xfrm>
        </p:grpSpPr>
        <p:sp>
          <p:nvSpPr>
            <p:cNvPr id="3" name="Freeform 3">
              <a:extLst>
                <a:ext uri="{FF2B5EF4-FFF2-40B4-BE49-F238E27FC236}">
                  <a16:creationId xmlns:a16="http://schemas.microsoft.com/office/drawing/2014/main" id="{EE3A3D3B-4D32-44E7-6EE9-DD5BF30805AE}"/>
                </a:ext>
              </a:extLst>
            </p:cNvPr>
            <p:cNvSpPr/>
            <p:nvPr/>
          </p:nvSpPr>
          <p:spPr>
            <a:xfrm>
              <a:off x="0" y="0"/>
              <a:ext cx="819886" cy="1105317"/>
            </a:xfrm>
            <a:custGeom>
              <a:avLst/>
              <a:gdLst/>
              <a:ahLst/>
              <a:cxnLst/>
              <a:rect l="l" t="t" r="r" b="b"/>
              <a:pathLst>
                <a:path w="819886" h="1105317">
                  <a:moveTo>
                    <a:pt x="0" y="0"/>
                  </a:moveTo>
                  <a:lnTo>
                    <a:pt x="819886" y="0"/>
                  </a:lnTo>
                  <a:lnTo>
                    <a:pt x="819886" y="1105317"/>
                  </a:lnTo>
                  <a:lnTo>
                    <a:pt x="0" y="1105317"/>
                  </a:lnTo>
                  <a:close/>
                </a:path>
              </a:pathLst>
            </a:custGeom>
            <a:solidFill>
              <a:srgbClr val="FFFFFF"/>
            </a:solidFill>
            <a:ln w="66675" cap="sq">
              <a:solidFill>
                <a:srgbClr val="D6A051"/>
              </a:solidFill>
              <a:prstDash val="solid"/>
              <a:miter/>
            </a:ln>
          </p:spPr>
        </p:sp>
        <p:sp>
          <p:nvSpPr>
            <p:cNvPr id="4" name="TextBox 4">
              <a:extLst>
                <a:ext uri="{FF2B5EF4-FFF2-40B4-BE49-F238E27FC236}">
                  <a16:creationId xmlns:a16="http://schemas.microsoft.com/office/drawing/2014/main" id="{84A03975-20C6-15A9-B1D7-3AD562051612}"/>
                </a:ext>
              </a:extLst>
            </p:cNvPr>
            <p:cNvSpPr txBox="1"/>
            <p:nvPr/>
          </p:nvSpPr>
          <p:spPr>
            <a:xfrm>
              <a:off x="0" y="-66675"/>
              <a:ext cx="819885" cy="1171992"/>
            </a:xfrm>
            <a:prstGeom prst="rect">
              <a:avLst/>
            </a:prstGeom>
          </p:spPr>
          <p:txBody>
            <a:bodyPr lIns="23333" tIns="23333" rIns="23333" bIns="23333" rtlCol="0" anchor="ctr"/>
            <a:lstStyle/>
            <a:p>
              <a:pPr algn="ctr">
                <a:lnSpc>
                  <a:spcPts val="3986"/>
                </a:lnSpc>
                <a:spcBef>
                  <a:spcPct val="0"/>
                </a:spcBef>
              </a:pPr>
              <a:endParaRPr/>
            </a:p>
          </p:txBody>
        </p:sp>
      </p:grpSp>
      <p:grpSp>
        <p:nvGrpSpPr>
          <p:cNvPr id="5" name="Group 5">
            <a:extLst>
              <a:ext uri="{FF2B5EF4-FFF2-40B4-BE49-F238E27FC236}">
                <a16:creationId xmlns:a16="http://schemas.microsoft.com/office/drawing/2014/main" id="{593A9897-B3B1-0D8A-6DA1-91E2D5C1067A}"/>
              </a:ext>
            </a:extLst>
          </p:cNvPr>
          <p:cNvGrpSpPr/>
          <p:nvPr/>
        </p:nvGrpSpPr>
        <p:grpSpPr>
          <a:xfrm>
            <a:off x="1064218" y="2893133"/>
            <a:ext cx="3932034" cy="2131562"/>
            <a:chOff x="-31870" y="-431067"/>
            <a:chExt cx="5242711" cy="2842084"/>
          </a:xfrm>
        </p:grpSpPr>
        <p:grpSp>
          <p:nvGrpSpPr>
            <p:cNvPr id="6" name="Group 6">
              <a:extLst>
                <a:ext uri="{FF2B5EF4-FFF2-40B4-BE49-F238E27FC236}">
                  <a16:creationId xmlns:a16="http://schemas.microsoft.com/office/drawing/2014/main" id="{886FC5B6-FC75-EBE9-0A44-53A670EF8259}"/>
                </a:ext>
              </a:extLst>
            </p:cNvPr>
            <p:cNvGrpSpPr/>
            <p:nvPr/>
          </p:nvGrpSpPr>
          <p:grpSpPr>
            <a:xfrm>
              <a:off x="-31870" y="-431067"/>
              <a:ext cx="5242711" cy="2680941"/>
              <a:chOff x="-3521" y="-47625"/>
              <a:chExt cx="579221" cy="296195"/>
            </a:xfrm>
          </p:grpSpPr>
          <p:sp>
            <p:nvSpPr>
              <p:cNvPr id="7" name="Freeform 7">
                <a:extLst>
                  <a:ext uri="{FF2B5EF4-FFF2-40B4-BE49-F238E27FC236}">
                    <a16:creationId xmlns:a16="http://schemas.microsoft.com/office/drawing/2014/main" id="{31350B38-1F11-74B5-5D4C-A845E8045755}"/>
                  </a:ext>
                </a:extLst>
              </p:cNvPr>
              <p:cNvSpPr/>
              <p:nvPr/>
            </p:nvSpPr>
            <p:spPr>
              <a:xfrm>
                <a:off x="-3521" y="163356"/>
                <a:ext cx="575700" cy="85214"/>
              </a:xfrm>
              <a:custGeom>
                <a:avLst/>
                <a:gdLst/>
                <a:ahLst/>
                <a:cxnLst/>
                <a:rect l="l" t="t" r="r" b="b"/>
                <a:pathLst>
                  <a:path w="575700" h="85214">
                    <a:moveTo>
                      <a:pt x="0" y="0"/>
                    </a:moveTo>
                    <a:lnTo>
                      <a:pt x="575700" y="0"/>
                    </a:lnTo>
                    <a:lnTo>
                      <a:pt x="575700" y="85214"/>
                    </a:lnTo>
                    <a:lnTo>
                      <a:pt x="0" y="85214"/>
                    </a:lnTo>
                    <a:close/>
                  </a:path>
                </a:pathLst>
              </a:custGeom>
              <a:solidFill>
                <a:srgbClr val="FFFFFF"/>
              </a:solidFill>
            </p:spPr>
          </p:sp>
          <p:sp>
            <p:nvSpPr>
              <p:cNvPr id="8" name="TextBox 8">
                <a:extLst>
                  <a:ext uri="{FF2B5EF4-FFF2-40B4-BE49-F238E27FC236}">
                    <a16:creationId xmlns:a16="http://schemas.microsoft.com/office/drawing/2014/main" id="{4774A823-080F-A403-797B-3BEBFAD02D12}"/>
                  </a:ext>
                </a:extLst>
              </p:cNvPr>
              <p:cNvSpPr txBox="1"/>
              <p:nvPr/>
            </p:nvSpPr>
            <p:spPr>
              <a:xfrm>
                <a:off x="0" y="-47625"/>
                <a:ext cx="575700" cy="132839"/>
              </a:xfrm>
              <a:prstGeom prst="rect">
                <a:avLst/>
              </a:prstGeom>
            </p:spPr>
            <p:txBody>
              <a:bodyPr lIns="50800" tIns="50800" rIns="50800" bIns="50800" rtlCol="0" anchor="ctr"/>
              <a:lstStyle/>
              <a:p>
                <a:pPr algn="ctr">
                  <a:lnSpc>
                    <a:spcPts val="3499"/>
                  </a:lnSpc>
                  <a:spcBef>
                    <a:spcPct val="0"/>
                  </a:spcBef>
                </a:pPr>
                <a:endParaRPr/>
              </a:p>
            </p:txBody>
          </p:sp>
        </p:grpSp>
        <p:sp>
          <p:nvSpPr>
            <p:cNvPr id="9" name="TextBox 9">
              <a:extLst>
                <a:ext uri="{FF2B5EF4-FFF2-40B4-BE49-F238E27FC236}">
                  <a16:creationId xmlns:a16="http://schemas.microsoft.com/office/drawing/2014/main" id="{8DD87758-5278-4C34-8501-0AEAF08475D6}"/>
                </a:ext>
              </a:extLst>
            </p:cNvPr>
            <p:cNvSpPr txBox="1"/>
            <p:nvPr/>
          </p:nvSpPr>
          <p:spPr>
            <a:xfrm>
              <a:off x="101050" y="1844809"/>
              <a:ext cx="4858039" cy="566208"/>
            </a:xfrm>
            <a:prstGeom prst="rect">
              <a:avLst/>
            </a:prstGeom>
          </p:spPr>
          <p:txBody>
            <a:bodyPr lIns="0" tIns="0" rIns="0" bIns="0" rtlCol="0" anchor="t">
              <a:spAutoFit/>
            </a:bodyPr>
            <a:lstStyle/>
            <a:p>
              <a:pPr algn="ctr">
                <a:lnSpc>
                  <a:spcPts val="3500"/>
                </a:lnSpc>
              </a:pPr>
              <a:r>
                <a:rPr lang="en-US" sz="2500" b="1" dirty="0">
                  <a:solidFill>
                    <a:srgbClr val="000000"/>
                  </a:solidFill>
                  <a:latin typeface="Times New Roman Bold"/>
                  <a:ea typeface="Times New Roman Bold"/>
                  <a:cs typeface="Times New Roman Bold"/>
                  <a:sym typeface="Times New Roman Bold"/>
                </a:rPr>
                <a:t>Background</a:t>
              </a:r>
            </a:p>
          </p:txBody>
        </p:sp>
      </p:grpSp>
      <p:grpSp>
        <p:nvGrpSpPr>
          <p:cNvPr id="10" name="Group 10">
            <a:extLst>
              <a:ext uri="{FF2B5EF4-FFF2-40B4-BE49-F238E27FC236}">
                <a16:creationId xmlns:a16="http://schemas.microsoft.com/office/drawing/2014/main" id="{E42CFC5E-3695-ECA6-1B5E-537E87EDF9F3}"/>
              </a:ext>
            </a:extLst>
          </p:cNvPr>
          <p:cNvGrpSpPr/>
          <p:nvPr/>
        </p:nvGrpSpPr>
        <p:grpSpPr>
          <a:xfrm>
            <a:off x="6245245" y="6680131"/>
            <a:ext cx="8487064" cy="4011869"/>
            <a:chOff x="0" y="0"/>
            <a:chExt cx="1250215" cy="590982"/>
          </a:xfrm>
        </p:grpSpPr>
        <p:sp>
          <p:nvSpPr>
            <p:cNvPr id="11" name="Freeform 11">
              <a:extLst>
                <a:ext uri="{FF2B5EF4-FFF2-40B4-BE49-F238E27FC236}">
                  <a16:creationId xmlns:a16="http://schemas.microsoft.com/office/drawing/2014/main" id="{ADA85B24-3535-A2F3-F293-B16D5FE0DFAD}"/>
                </a:ext>
              </a:extLst>
            </p:cNvPr>
            <p:cNvSpPr/>
            <p:nvPr/>
          </p:nvSpPr>
          <p:spPr>
            <a:xfrm>
              <a:off x="0" y="0"/>
              <a:ext cx="1250215" cy="590982"/>
            </a:xfrm>
            <a:custGeom>
              <a:avLst/>
              <a:gdLst/>
              <a:ahLst/>
              <a:cxnLst/>
              <a:rect l="l" t="t" r="r" b="b"/>
              <a:pathLst>
                <a:path w="1250215" h="590982">
                  <a:moveTo>
                    <a:pt x="0" y="0"/>
                  </a:moveTo>
                  <a:lnTo>
                    <a:pt x="1250215" y="0"/>
                  </a:lnTo>
                  <a:lnTo>
                    <a:pt x="1250215" y="590982"/>
                  </a:lnTo>
                  <a:lnTo>
                    <a:pt x="0" y="590982"/>
                  </a:lnTo>
                  <a:close/>
                </a:path>
              </a:pathLst>
            </a:custGeom>
            <a:solidFill>
              <a:srgbClr val="FFFFFF"/>
            </a:solidFill>
            <a:ln w="66675" cap="sq">
              <a:solidFill>
                <a:srgbClr val="D6A051"/>
              </a:solidFill>
              <a:prstDash val="solid"/>
              <a:miter/>
            </a:ln>
          </p:spPr>
        </p:sp>
        <p:sp>
          <p:nvSpPr>
            <p:cNvPr id="12" name="TextBox 12">
              <a:extLst>
                <a:ext uri="{FF2B5EF4-FFF2-40B4-BE49-F238E27FC236}">
                  <a16:creationId xmlns:a16="http://schemas.microsoft.com/office/drawing/2014/main" id="{632C2151-9FFC-CBD3-09BE-507C0148F6A6}"/>
                </a:ext>
              </a:extLst>
            </p:cNvPr>
            <p:cNvSpPr txBox="1"/>
            <p:nvPr/>
          </p:nvSpPr>
          <p:spPr>
            <a:xfrm>
              <a:off x="0" y="-66675"/>
              <a:ext cx="1250215" cy="657657"/>
            </a:xfrm>
            <a:prstGeom prst="rect">
              <a:avLst/>
            </a:prstGeom>
          </p:spPr>
          <p:txBody>
            <a:bodyPr lIns="23333" tIns="23333" rIns="23333" bIns="23333" rtlCol="0" anchor="ctr"/>
            <a:lstStyle/>
            <a:p>
              <a:pPr algn="ctr">
                <a:lnSpc>
                  <a:spcPts val="3986"/>
                </a:lnSpc>
                <a:spcBef>
                  <a:spcPct val="0"/>
                </a:spcBef>
              </a:pPr>
              <a:endParaRPr/>
            </a:p>
          </p:txBody>
        </p:sp>
      </p:grpSp>
      <p:grpSp>
        <p:nvGrpSpPr>
          <p:cNvPr id="13" name="Group 13">
            <a:extLst>
              <a:ext uri="{FF2B5EF4-FFF2-40B4-BE49-F238E27FC236}">
                <a16:creationId xmlns:a16="http://schemas.microsoft.com/office/drawing/2014/main" id="{75DAAF05-00A3-5A48-D8F8-A3DF6A09D2B1}"/>
              </a:ext>
            </a:extLst>
          </p:cNvPr>
          <p:cNvGrpSpPr/>
          <p:nvPr/>
        </p:nvGrpSpPr>
        <p:grpSpPr>
          <a:xfrm>
            <a:off x="365249" y="11497307"/>
            <a:ext cx="6444596" cy="3756576"/>
            <a:chOff x="0" y="0"/>
            <a:chExt cx="949342" cy="553375"/>
          </a:xfrm>
        </p:grpSpPr>
        <p:sp>
          <p:nvSpPr>
            <p:cNvPr id="14" name="Freeform 14">
              <a:extLst>
                <a:ext uri="{FF2B5EF4-FFF2-40B4-BE49-F238E27FC236}">
                  <a16:creationId xmlns:a16="http://schemas.microsoft.com/office/drawing/2014/main" id="{5A01CFC1-FAA4-D4BB-B428-3CF41B9AC90B}"/>
                </a:ext>
              </a:extLst>
            </p:cNvPr>
            <p:cNvSpPr/>
            <p:nvPr/>
          </p:nvSpPr>
          <p:spPr>
            <a:xfrm>
              <a:off x="0" y="0"/>
              <a:ext cx="949342" cy="553375"/>
            </a:xfrm>
            <a:custGeom>
              <a:avLst/>
              <a:gdLst/>
              <a:ahLst/>
              <a:cxnLst/>
              <a:rect l="l" t="t" r="r" b="b"/>
              <a:pathLst>
                <a:path w="949342" h="553375">
                  <a:moveTo>
                    <a:pt x="0" y="0"/>
                  </a:moveTo>
                  <a:lnTo>
                    <a:pt x="949342" y="0"/>
                  </a:lnTo>
                  <a:lnTo>
                    <a:pt x="949342" y="553375"/>
                  </a:lnTo>
                  <a:lnTo>
                    <a:pt x="0" y="553375"/>
                  </a:lnTo>
                  <a:close/>
                </a:path>
              </a:pathLst>
            </a:custGeom>
            <a:solidFill>
              <a:srgbClr val="FFFFFF"/>
            </a:solidFill>
            <a:ln w="66675" cap="sq">
              <a:solidFill>
                <a:srgbClr val="D6A051"/>
              </a:solidFill>
              <a:prstDash val="solid"/>
              <a:miter/>
            </a:ln>
          </p:spPr>
        </p:sp>
        <p:sp>
          <p:nvSpPr>
            <p:cNvPr id="15" name="TextBox 15">
              <a:extLst>
                <a:ext uri="{FF2B5EF4-FFF2-40B4-BE49-F238E27FC236}">
                  <a16:creationId xmlns:a16="http://schemas.microsoft.com/office/drawing/2014/main" id="{033902AB-FD08-3FEF-365A-EA1D44BE14F4}"/>
                </a:ext>
              </a:extLst>
            </p:cNvPr>
            <p:cNvSpPr txBox="1"/>
            <p:nvPr/>
          </p:nvSpPr>
          <p:spPr>
            <a:xfrm>
              <a:off x="0" y="-66675"/>
              <a:ext cx="949342" cy="620050"/>
            </a:xfrm>
            <a:prstGeom prst="rect">
              <a:avLst/>
            </a:prstGeom>
          </p:spPr>
          <p:txBody>
            <a:bodyPr lIns="23333" tIns="23333" rIns="23333" bIns="23333" rtlCol="0" anchor="ctr"/>
            <a:lstStyle/>
            <a:p>
              <a:pPr algn="ctr">
                <a:lnSpc>
                  <a:spcPts val="3986"/>
                </a:lnSpc>
                <a:spcBef>
                  <a:spcPct val="0"/>
                </a:spcBef>
              </a:pPr>
              <a:endParaRPr/>
            </a:p>
          </p:txBody>
        </p:sp>
      </p:grpSp>
      <p:grpSp>
        <p:nvGrpSpPr>
          <p:cNvPr id="16" name="Group 16">
            <a:extLst>
              <a:ext uri="{FF2B5EF4-FFF2-40B4-BE49-F238E27FC236}">
                <a16:creationId xmlns:a16="http://schemas.microsoft.com/office/drawing/2014/main" id="{E90F0A31-C126-0483-CE76-96B2605B056C}"/>
              </a:ext>
            </a:extLst>
          </p:cNvPr>
          <p:cNvGrpSpPr/>
          <p:nvPr/>
        </p:nvGrpSpPr>
        <p:grpSpPr>
          <a:xfrm>
            <a:off x="1961203" y="11309982"/>
            <a:ext cx="3734309" cy="374650"/>
            <a:chOff x="0" y="0"/>
            <a:chExt cx="4979078" cy="499533"/>
          </a:xfrm>
        </p:grpSpPr>
        <p:grpSp>
          <p:nvGrpSpPr>
            <p:cNvPr id="17" name="Group 17">
              <a:extLst>
                <a:ext uri="{FF2B5EF4-FFF2-40B4-BE49-F238E27FC236}">
                  <a16:creationId xmlns:a16="http://schemas.microsoft.com/office/drawing/2014/main" id="{60CF1CCF-7946-92B9-2A55-5E6EA4E0F756}"/>
                </a:ext>
              </a:extLst>
            </p:cNvPr>
            <p:cNvGrpSpPr/>
            <p:nvPr/>
          </p:nvGrpSpPr>
          <p:grpSpPr>
            <a:xfrm>
              <a:off x="0" y="0"/>
              <a:ext cx="4979078" cy="499533"/>
              <a:chOff x="0" y="0"/>
              <a:chExt cx="550095" cy="55189"/>
            </a:xfrm>
          </p:grpSpPr>
          <p:sp>
            <p:nvSpPr>
              <p:cNvPr id="18" name="Freeform 18">
                <a:extLst>
                  <a:ext uri="{FF2B5EF4-FFF2-40B4-BE49-F238E27FC236}">
                    <a16:creationId xmlns:a16="http://schemas.microsoft.com/office/drawing/2014/main" id="{602E008B-1DCC-6D0C-964C-022ECDF4B406}"/>
                  </a:ext>
                </a:extLst>
              </p:cNvPr>
              <p:cNvSpPr/>
              <p:nvPr/>
            </p:nvSpPr>
            <p:spPr>
              <a:xfrm>
                <a:off x="0" y="0"/>
                <a:ext cx="550095" cy="55189"/>
              </a:xfrm>
              <a:custGeom>
                <a:avLst/>
                <a:gdLst/>
                <a:ahLst/>
                <a:cxnLst/>
                <a:rect l="l" t="t" r="r" b="b"/>
                <a:pathLst>
                  <a:path w="550095" h="55189">
                    <a:moveTo>
                      <a:pt x="0" y="0"/>
                    </a:moveTo>
                    <a:lnTo>
                      <a:pt x="550095" y="0"/>
                    </a:lnTo>
                    <a:lnTo>
                      <a:pt x="550095" y="55189"/>
                    </a:lnTo>
                    <a:lnTo>
                      <a:pt x="0" y="55189"/>
                    </a:lnTo>
                    <a:close/>
                  </a:path>
                </a:pathLst>
              </a:custGeom>
              <a:solidFill>
                <a:srgbClr val="FFFFFF"/>
              </a:solidFill>
            </p:spPr>
          </p:sp>
          <p:sp>
            <p:nvSpPr>
              <p:cNvPr id="19" name="TextBox 19">
                <a:extLst>
                  <a:ext uri="{FF2B5EF4-FFF2-40B4-BE49-F238E27FC236}">
                    <a16:creationId xmlns:a16="http://schemas.microsoft.com/office/drawing/2014/main" id="{F7CFEA03-B938-DDC9-47DC-0BE34400C3F4}"/>
                  </a:ext>
                </a:extLst>
              </p:cNvPr>
              <p:cNvSpPr txBox="1"/>
              <p:nvPr/>
            </p:nvSpPr>
            <p:spPr>
              <a:xfrm>
                <a:off x="0" y="-57150"/>
                <a:ext cx="550095" cy="112339"/>
              </a:xfrm>
              <a:prstGeom prst="rect">
                <a:avLst/>
              </a:prstGeom>
            </p:spPr>
            <p:txBody>
              <a:bodyPr lIns="50800" tIns="50800" rIns="50800" bIns="50800" rtlCol="0" anchor="ctr"/>
              <a:lstStyle/>
              <a:p>
                <a:pPr algn="ctr">
                  <a:lnSpc>
                    <a:spcPts val="3986"/>
                  </a:lnSpc>
                  <a:spcBef>
                    <a:spcPct val="0"/>
                  </a:spcBef>
                </a:pPr>
                <a:endParaRPr/>
              </a:p>
            </p:txBody>
          </p:sp>
        </p:grpSp>
        <p:sp>
          <p:nvSpPr>
            <p:cNvPr id="20" name="TextBox 20">
              <a:extLst>
                <a:ext uri="{FF2B5EF4-FFF2-40B4-BE49-F238E27FC236}">
                  <a16:creationId xmlns:a16="http://schemas.microsoft.com/office/drawing/2014/main" id="{127E25A1-E1C7-E249-199A-E3104CCB9AFF}"/>
                </a:ext>
              </a:extLst>
            </p:cNvPr>
            <p:cNvSpPr txBox="1"/>
            <p:nvPr/>
          </p:nvSpPr>
          <p:spPr>
            <a:xfrm>
              <a:off x="168555" y="-57150"/>
              <a:ext cx="4641968" cy="556683"/>
            </a:xfrm>
            <a:prstGeom prst="rect">
              <a:avLst/>
            </a:prstGeom>
          </p:spPr>
          <p:txBody>
            <a:bodyPr lIns="0" tIns="0" rIns="0" bIns="0" rtlCol="0" anchor="t">
              <a:spAutoFit/>
            </a:bodyPr>
            <a:lstStyle/>
            <a:p>
              <a:pPr algn="ctr">
                <a:lnSpc>
                  <a:spcPts val="3499"/>
                </a:lnSpc>
              </a:pPr>
              <a:r>
                <a:rPr lang="en-US" sz="2499" b="1">
                  <a:solidFill>
                    <a:srgbClr val="000000"/>
                  </a:solidFill>
                  <a:latin typeface="Times New Roman Bold"/>
                  <a:ea typeface="Times New Roman Bold"/>
                  <a:cs typeface="Times New Roman Bold"/>
                  <a:sym typeface="Times New Roman Bold"/>
                </a:rPr>
                <a:t>Expected outcome</a:t>
              </a:r>
            </a:p>
          </p:txBody>
        </p:sp>
      </p:grpSp>
      <p:sp>
        <p:nvSpPr>
          <p:cNvPr id="21" name="Freeform 21">
            <a:extLst>
              <a:ext uri="{FF2B5EF4-FFF2-40B4-BE49-F238E27FC236}">
                <a16:creationId xmlns:a16="http://schemas.microsoft.com/office/drawing/2014/main" id="{A77CAECB-162C-1178-622B-E76258F5CEEE}"/>
              </a:ext>
            </a:extLst>
          </p:cNvPr>
          <p:cNvSpPr/>
          <p:nvPr/>
        </p:nvSpPr>
        <p:spPr>
          <a:xfrm>
            <a:off x="-280258" y="-235280"/>
            <a:ext cx="12326372" cy="3081593"/>
          </a:xfrm>
          <a:custGeom>
            <a:avLst/>
            <a:gdLst/>
            <a:ahLst/>
            <a:cxnLst/>
            <a:rect l="l" t="t" r="r" b="b"/>
            <a:pathLst>
              <a:path w="12326372" h="3081593">
                <a:moveTo>
                  <a:pt x="0" y="0"/>
                </a:moveTo>
                <a:lnTo>
                  <a:pt x="12326372" y="0"/>
                </a:lnTo>
                <a:lnTo>
                  <a:pt x="12326372" y="3081593"/>
                </a:lnTo>
                <a:lnTo>
                  <a:pt x="0" y="3081593"/>
                </a:lnTo>
                <a:lnTo>
                  <a:pt x="0" y="0"/>
                </a:lnTo>
                <a:close/>
              </a:path>
            </a:pathLst>
          </a:custGeom>
          <a:blipFill>
            <a:blip>
              <a:extLst>
                <a:ext uri="{96DAC541-7B7A-43D3-8B79-37D633B846F1}">
                  <asvg:svgBlip xmlns:asvg="http://schemas.microsoft.com/office/drawing/2016/SVG/main" r:embed="rId2"/>
                </a:ext>
              </a:extLst>
            </a:blip>
            <a:stretch>
              <a:fillRect/>
            </a:stretch>
          </a:blipFill>
          <a:ln w="38100" cap="sq">
            <a:solidFill>
              <a:srgbClr val="FFFFFF"/>
            </a:solidFill>
            <a:prstDash val="solid"/>
            <a:miter/>
          </a:ln>
        </p:spPr>
      </p:sp>
      <p:sp>
        <p:nvSpPr>
          <p:cNvPr id="22" name="Freeform 22">
            <a:extLst>
              <a:ext uri="{FF2B5EF4-FFF2-40B4-BE49-F238E27FC236}">
                <a16:creationId xmlns:a16="http://schemas.microsoft.com/office/drawing/2014/main" id="{02885B38-C209-9ECF-C8FA-4E326A5F5100}"/>
              </a:ext>
            </a:extLst>
          </p:cNvPr>
          <p:cNvSpPr/>
          <p:nvPr/>
        </p:nvSpPr>
        <p:spPr>
          <a:xfrm>
            <a:off x="12236761" y="297594"/>
            <a:ext cx="2517775" cy="2428811"/>
          </a:xfrm>
          <a:custGeom>
            <a:avLst/>
            <a:gdLst/>
            <a:ahLst/>
            <a:cxnLst/>
            <a:rect l="l" t="t" r="r" b="b"/>
            <a:pathLst>
              <a:path w="2517775" h="2428811">
                <a:moveTo>
                  <a:pt x="0" y="0"/>
                </a:moveTo>
                <a:lnTo>
                  <a:pt x="2517775" y="0"/>
                </a:lnTo>
                <a:lnTo>
                  <a:pt x="2517775" y="2428812"/>
                </a:lnTo>
                <a:lnTo>
                  <a:pt x="0" y="2428812"/>
                </a:lnTo>
                <a:lnTo>
                  <a:pt x="0" y="0"/>
                </a:lnTo>
                <a:close/>
              </a:path>
            </a:pathLst>
          </a:custGeom>
          <a:blipFill>
            <a:blip r:embed="rId3"/>
            <a:stretch>
              <a:fillRect l="-576" t="-8559" r="-10755" b="-6850"/>
            </a:stretch>
          </a:blipFill>
        </p:spPr>
      </p:sp>
      <p:sp>
        <p:nvSpPr>
          <p:cNvPr id="23" name="Freeform 23">
            <a:extLst>
              <a:ext uri="{FF2B5EF4-FFF2-40B4-BE49-F238E27FC236}">
                <a16:creationId xmlns:a16="http://schemas.microsoft.com/office/drawing/2014/main" id="{81E71E4D-FD8C-3C8F-7282-E3E59FC7BAB4}"/>
              </a:ext>
            </a:extLst>
          </p:cNvPr>
          <p:cNvSpPr/>
          <p:nvPr/>
        </p:nvSpPr>
        <p:spPr>
          <a:xfrm>
            <a:off x="6414420" y="2952320"/>
            <a:ext cx="7995977" cy="3197196"/>
          </a:xfrm>
          <a:custGeom>
            <a:avLst/>
            <a:gdLst/>
            <a:ahLst/>
            <a:cxnLst/>
            <a:rect l="l" t="t" r="r" b="b"/>
            <a:pathLst>
              <a:path w="7995977" h="3197196">
                <a:moveTo>
                  <a:pt x="0" y="0"/>
                </a:moveTo>
                <a:lnTo>
                  <a:pt x="7995977" y="0"/>
                </a:lnTo>
                <a:lnTo>
                  <a:pt x="7995977" y="3197196"/>
                </a:lnTo>
                <a:lnTo>
                  <a:pt x="0" y="3197196"/>
                </a:lnTo>
                <a:lnTo>
                  <a:pt x="0" y="0"/>
                </a:lnTo>
                <a:close/>
              </a:path>
            </a:pathLst>
          </a:custGeom>
          <a:blipFill>
            <a:blip r:embed="rId4"/>
            <a:stretch>
              <a:fillRect/>
            </a:stretch>
          </a:blipFill>
          <a:ln w="38100" cap="sq">
            <a:solidFill>
              <a:srgbClr val="000000"/>
            </a:solidFill>
            <a:prstDash val="solid"/>
            <a:miter/>
          </a:ln>
        </p:spPr>
      </p:sp>
      <p:sp>
        <p:nvSpPr>
          <p:cNvPr id="24" name="Freeform 24">
            <a:extLst>
              <a:ext uri="{FF2B5EF4-FFF2-40B4-BE49-F238E27FC236}">
                <a16:creationId xmlns:a16="http://schemas.microsoft.com/office/drawing/2014/main" id="{00744F92-42C2-33CF-167D-9E3BFA2B585C}"/>
              </a:ext>
            </a:extLst>
          </p:cNvPr>
          <p:cNvSpPr/>
          <p:nvPr/>
        </p:nvSpPr>
        <p:spPr>
          <a:xfrm>
            <a:off x="1358653" y="7046764"/>
            <a:ext cx="3319271" cy="1874897"/>
          </a:xfrm>
          <a:custGeom>
            <a:avLst/>
            <a:gdLst/>
            <a:ahLst/>
            <a:cxnLst/>
            <a:rect l="l" t="t" r="r" b="b"/>
            <a:pathLst>
              <a:path w="4423410" h="2561268">
                <a:moveTo>
                  <a:pt x="0" y="0"/>
                </a:moveTo>
                <a:lnTo>
                  <a:pt x="4423411" y="0"/>
                </a:lnTo>
                <a:lnTo>
                  <a:pt x="4423411" y="2561268"/>
                </a:lnTo>
                <a:lnTo>
                  <a:pt x="0" y="2561268"/>
                </a:lnTo>
                <a:lnTo>
                  <a:pt x="0" y="0"/>
                </a:lnTo>
                <a:close/>
              </a:path>
            </a:pathLst>
          </a:custGeom>
          <a:blipFill>
            <a:blip r:embed="rId5"/>
            <a:stretch>
              <a:fillRect l="-41520" t="-16789" r="-44037" b="-17806"/>
            </a:stretch>
          </a:blipFill>
        </p:spPr>
      </p:sp>
      <p:grpSp>
        <p:nvGrpSpPr>
          <p:cNvPr id="25" name="Group 25">
            <a:extLst>
              <a:ext uri="{FF2B5EF4-FFF2-40B4-BE49-F238E27FC236}">
                <a16:creationId xmlns:a16="http://schemas.microsoft.com/office/drawing/2014/main" id="{D33CBBB2-09B0-5A3C-AF3B-3F12E6DC234B}"/>
              </a:ext>
            </a:extLst>
          </p:cNvPr>
          <p:cNvGrpSpPr/>
          <p:nvPr/>
        </p:nvGrpSpPr>
        <p:grpSpPr>
          <a:xfrm>
            <a:off x="8556938" y="6254291"/>
            <a:ext cx="3908131" cy="1016621"/>
            <a:chOff x="0" y="0"/>
            <a:chExt cx="5210841" cy="1355495"/>
          </a:xfrm>
        </p:grpSpPr>
        <p:grpSp>
          <p:nvGrpSpPr>
            <p:cNvPr id="26" name="Group 26">
              <a:extLst>
                <a:ext uri="{FF2B5EF4-FFF2-40B4-BE49-F238E27FC236}">
                  <a16:creationId xmlns:a16="http://schemas.microsoft.com/office/drawing/2014/main" id="{2990C223-1B54-3774-BD3C-9DFAF8ACBE69}"/>
                </a:ext>
              </a:extLst>
            </p:cNvPr>
            <p:cNvGrpSpPr/>
            <p:nvPr/>
          </p:nvGrpSpPr>
          <p:grpSpPr>
            <a:xfrm>
              <a:off x="0" y="0"/>
              <a:ext cx="5210841" cy="1355495"/>
              <a:chOff x="0" y="0"/>
              <a:chExt cx="575700" cy="149757"/>
            </a:xfrm>
          </p:grpSpPr>
          <p:sp>
            <p:nvSpPr>
              <p:cNvPr id="27" name="Freeform 27">
                <a:extLst>
                  <a:ext uri="{FF2B5EF4-FFF2-40B4-BE49-F238E27FC236}">
                    <a16:creationId xmlns:a16="http://schemas.microsoft.com/office/drawing/2014/main" id="{DDAEBDA5-D316-9ADB-3DC4-170BEE2A849E}"/>
                  </a:ext>
                </a:extLst>
              </p:cNvPr>
              <p:cNvSpPr/>
              <p:nvPr/>
            </p:nvSpPr>
            <p:spPr>
              <a:xfrm>
                <a:off x="0" y="0"/>
                <a:ext cx="575700" cy="149757"/>
              </a:xfrm>
              <a:custGeom>
                <a:avLst/>
                <a:gdLst/>
                <a:ahLst/>
                <a:cxnLst/>
                <a:rect l="l" t="t" r="r" b="b"/>
                <a:pathLst>
                  <a:path w="575700" h="149757">
                    <a:moveTo>
                      <a:pt x="0" y="0"/>
                    </a:moveTo>
                    <a:lnTo>
                      <a:pt x="575700" y="0"/>
                    </a:lnTo>
                    <a:lnTo>
                      <a:pt x="575700" y="149757"/>
                    </a:lnTo>
                    <a:lnTo>
                      <a:pt x="0" y="149757"/>
                    </a:lnTo>
                    <a:close/>
                  </a:path>
                </a:pathLst>
              </a:custGeom>
              <a:solidFill>
                <a:srgbClr val="FFFFFF"/>
              </a:solidFill>
            </p:spPr>
          </p:sp>
          <p:sp>
            <p:nvSpPr>
              <p:cNvPr id="28" name="TextBox 28">
                <a:extLst>
                  <a:ext uri="{FF2B5EF4-FFF2-40B4-BE49-F238E27FC236}">
                    <a16:creationId xmlns:a16="http://schemas.microsoft.com/office/drawing/2014/main" id="{259919BD-775F-372A-5F20-167FDA15D600}"/>
                  </a:ext>
                </a:extLst>
              </p:cNvPr>
              <p:cNvSpPr txBox="1"/>
              <p:nvPr/>
            </p:nvSpPr>
            <p:spPr>
              <a:xfrm>
                <a:off x="0" y="-47625"/>
                <a:ext cx="575700" cy="197382"/>
              </a:xfrm>
              <a:prstGeom prst="rect">
                <a:avLst/>
              </a:prstGeom>
            </p:spPr>
            <p:txBody>
              <a:bodyPr lIns="50800" tIns="50800" rIns="50800" bIns="50800" rtlCol="0" anchor="ctr"/>
              <a:lstStyle/>
              <a:p>
                <a:pPr algn="ctr">
                  <a:lnSpc>
                    <a:spcPts val="3499"/>
                  </a:lnSpc>
                  <a:spcBef>
                    <a:spcPct val="0"/>
                  </a:spcBef>
                </a:pPr>
                <a:endParaRPr/>
              </a:p>
            </p:txBody>
          </p:sp>
        </p:grpSp>
        <p:sp>
          <p:nvSpPr>
            <p:cNvPr id="29" name="TextBox 29">
              <a:extLst>
                <a:ext uri="{FF2B5EF4-FFF2-40B4-BE49-F238E27FC236}">
                  <a16:creationId xmlns:a16="http://schemas.microsoft.com/office/drawing/2014/main" id="{C0CD249C-F7B6-2061-ED65-C113EF46BFA2}"/>
                </a:ext>
              </a:extLst>
            </p:cNvPr>
            <p:cNvSpPr txBox="1"/>
            <p:nvPr/>
          </p:nvSpPr>
          <p:spPr>
            <a:xfrm>
              <a:off x="176401" y="-66675"/>
              <a:ext cx="4858039" cy="1150408"/>
            </a:xfrm>
            <a:prstGeom prst="rect">
              <a:avLst/>
            </a:prstGeom>
          </p:spPr>
          <p:txBody>
            <a:bodyPr lIns="0" tIns="0" rIns="0" bIns="0" rtlCol="0" anchor="t">
              <a:spAutoFit/>
            </a:bodyPr>
            <a:lstStyle/>
            <a:p>
              <a:pPr algn="ctr">
                <a:lnSpc>
                  <a:spcPts val="3500"/>
                </a:lnSpc>
              </a:pPr>
              <a:r>
                <a:rPr lang="en-US" sz="2500" b="1">
                  <a:solidFill>
                    <a:srgbClr val="000000"/>
                  </a:solidFill>
                  <a:latin typeface="Times New Roman Bold"/>
                  <a:ea typeface="Times New Roman Bold"/>
                  <a:cs typeface="Times New Roman Bold"/>
                  <a:sym typeface="Times New Roman Bold"/>
                </a:rPr>
                <a:t>Health promotion values and principles</a:t>
              </a:r>
            </a:p>
          </p:txBody>
        </p:sp>
      </p:grpSp>
      <p:grpSp>
        <p:nvGrpSpPr>
          <p:cNvPr id="30" name="Group 30">
            <a:extLst>
              <a:ext uri="{FF2B5EF4-FFF2-40B4-BE49-F238E27FC236}">
                <a16:creationId xmlns:a16="http://schemas.microsoft.com/office/drawing/2014/main" id="{E309D4EF-E5ED-16E7-44F4-49D678077429}"/>
              </a:ext>
            </a:extLst>
          </p:cNvPr>
          <p:cNvGrpSpPr/>
          <p:nvPr/>
        </p:nvGrpSpPr>
        <p:grpSpPr>
          <a:xfrm>
            <a:off x="7031708" y="11053950"/>
            <a:ext cx="7700601" cy="7627774"/>
            <a:chOff x="0" y="0"/>
            <a:chExt cx="1134362" cy="1123634"/>
          </a:xfrm>
        </p:grpSpPr>
        <p:sp>
          <p:nvSpPr>
            <p:cNvPr id="31" name="Freeform 31">
              <a:extLst>
                <a:ext uri="{FF2B5EF4-FFF2-40B4-BE49-F238E27FC236}">
                  <a16:creationId xmlns:a16="http://schemas.microsoft.com/office/drawing/2014/main" id="{E855F10D-5068-4E02-2C76-D12D41EF17FE}"/>
                </a:ext>
              </a:extLst>
            </p:cNvPr>
            <p:cNvSpPr/>
            <p:nvPr/>
          </p:nvSpPr>
          <p:spPr>
            <a:xfrm>
              <a:off x="0" y="0"/>
              <a:ext cx="1134362" cy="1123634"/>
            </a:xfrm>
            <a:custGeom>
              <a:avLst/>
              <a:gdLst/>
              <a:ahLst/>
              <a:cxnLst/>
              <a:rect l="l" t="t" r="r" b="b"/>
              <a:pathLst>
                <a:path w="1134362" h="1123634">
                  <a:moveTo>
                    <a:pt x="0" y="0"/>
                  </a:moveTo>
                  <a:lnTo>
                    <a:pt x="1134362" y="0"/>
                  </a:lnTo>
                  <a:lnTo>
                    <a:pt x="1134362" y="1123634"/>
                  </a:lnTo>
                  <a:lnTo>
                    <a:pt x="0" y="1123634"/>
                  </a:lnTo>
                  <a:close/>
                </a:path>
              </a:pathLst>
            </a:custGeom>
            <a:solidFill>
              <a:srgbClr val="FFFFFF"/>
            </a:solidFill>
            <a:ln w="66675" cap="sq">
              <a:solidFill>
                <a:srgbClr val="D6A051"/>
              </a:solidFill>
              <a:prstDash val="solid"/>
              <a:miter/>
            </a:ln>
          </p:spPr>
        </p:sp>
        <p:sp>
          <p:nvSpPr>
            <p:cNvPr id="32" name="TextBox 32">
              <a:extLst>
                <a:ext uri="{FF2B5EF4-FFF2-40B4-BE49-F238E27FC236}">
                  <a16:creationId xmlns:a16="http://schemas.microsoft.com/office/drawing/2014/main" id="{07389909-E08F-CEE3-0ED2-B7437476926A}"/>
                </a:ext>
              </a:extLst>
            </p:cNvPr>
            <p:cNvSpPr txBox="1"/>
            <p:nvPr/>
          </p:nvSpPr>
          <p:spPr>
            <a:xfrm>
              <a:off x="0" y="-66675"/>
              <a:ext cx="1134362" cy="1190309"/>
            </a:xfrm>
            <a:prstGeom prst="rect">
              <a:avLst/>
            </a:prstGeom>
          </p:spPr>
          <p:txBody>
            <a:bodyPr lIns="23333" tIns="23333" rIns="23333" bIns="23333" rtlCol="0" anchor="ctr"/>
            <a:lstStyle/>
            <a:p>
              <a:pPr algn="ctr">
                <a:lnSpc>
                  <a:spcPts val="3986"/>
                </a:lnSpc>
                <a:spcBef>
                  <a:spcPct val="0"/>
                </a:spcBef>
              </a:pPr>
              <a:endParaRPr/>
            </a:p>
          </p:txBody>
        </p:sp>
      </p:grpSp>
      <p:grpSp>
        <p:nvGrpSpPr>
          <p:cNvPr id="33" name="Group 33">
            <a:extLst>
              <a:ext uri="{FF2B5EF4-FFF2-40B4-BE49-F238E27FC236}">
                <a16:creationId xmlns:a16="http://schemas.microsoft.com/office/drawing/2014/main" id="{18303AA2-360E-A8C8-2C16-8EF966622809}"/>
              </a:ext>
            </a:extLst>
          </p:cNvPr>
          <p:cNvGrpSpPr/>
          <p:nvPr/>
        </p:nvGrpSpPr>
        <p:grpSpPr>
          <a:xfrm>
            <a:off x="8433132" y="10796775"/>
            <a:ext cx="4265164" cy="578471"/>
            <a:chOff x="0" y="0"/>
            <a:chExt cx="5686886" cy="771295"/>
          </a:xfrm>
        </p:grpSpPr>
        <p:grpSp>
          <p:nvGrpSpPr>
            <p:cNvPr id="34" name="Group 34">
              <a:extLst>
                <a:ext uri="{FF2B5EF4-FFF2-40B4-BE49-F238E27FC236}">
                  <a16:creationId xmlns:a16="http://schemas.microsoft.com/office/drawing/2014/main" id="{E4FD438F-0525-EB36-71BA-6FC69B0BB59C}"/>
                </a:ext>
              </a:extLst>
            </p:cNvPr>
            <p:cNvGrpSpPr/>
            <p:nvPr/>
          </p:nvGrpSpPr>
          <p:grpSpPr>
            <a:xfrm>
              <a:off x="0" y="0"/>
              <a:ext cx="5686886" cy="771295"/>
              <a:chOff x="0" y="0"/>
              <a:chExt cx="628294" cy="85214"/>
            </a:xfrm>
          </p:grpSpPr>
          <p:sp>
            <p:nvSpPr>
              <p:cNvPr id="35" name="Freeform 35">
                <a:extLst>
                  <a:ext uri="{FF2B5EF4-FFF2-40B4-BE49-F238E27FC236}">
                    <a16:creationId xmlns:a16="http://schemas.microsoft.com/office/drawing/2014/main" id="{7C8122BE-925D-7586-7D4D-40EDA196B718}"/>
                  </a:ext>
                </a:extLst>
              </p:cNvPr>
              <p:cNvSpPr/>
              <p:nvPr/>
            </p:nvSpPr>
            <p:spPr>
              <a:xfrm>
                <a:off x="0" y="0"/>
                <a:ext cx="628294" cy="85214"/>
              </a:xfrm>
              <a:custGeom>
                <a:avLst/>
                <a:gdLst/>
                <a:ahLst/>
                <a:cxnLst/>
                <a:rect l="l" t="t" r="r" b="b"/>
                <a:pathLst>
                  <a:path w="628294" h="85214">
                    <a:moveTo>
                      <a:pt x="0" y="0"/>
                    </a:moveTo>
                    <a:lnTo>
                      <a:pt x="628294" y="0"/>
                    </a:lnTo>
                    <a:lnTo>
                      <a:pt x="628294" y="85214"/>
                    </a:lnTo>
                    <a:lnTo>
                      <a:pt x="0" y="85214"/>
                    </a:lnTo>
                    <a:close/>
                  </a:path>
                </a:pathLst>
              </a:custGeom>
              <a:solidFill>
                <a:srgbClr val="FFFFFF"/>
              </a:solidFill>
            </p:spPr>
          </p:sp>
          <p:sp>
            <p:nvSpPr>
              <p:cNvPr id="36" name="TextBox 36">
                <a:extLst>
                  <a:ext uri="{FF2B5EF4-FFF2-40B4-BE49-F238E27FC236}">
                    <a16:creationId xmlns:a16="http://schemas.microsoft.com/office/drawing/2014/main" id="{08893EA4-6C79-5D89-E0EB-57D16BF98E43}"/>
                  </a:ext>
                </a:extLst>
              </p:cNvPr>
              <p:cNvSpPr txBox="1"/>
              <p:nvPr/>
            </p:nvSpPr>
            <p:spPr>
              <a:xfrm>
                <a:off x="0" y="-47625"/>
                <a:ext cx="628294" cy="132839"/>
              </a:xfrm>
              <a:prstGeom prst="rect">
                <a:avLst/>
              </a:prstGeom>
            </p:spPr>
            <p:txBody>
              <a:bodyPr lIns="50800" tIns="50800" rIns="50800" bIns="50800" rtlCol="0" anchor="ctr"/>
              <a:lstStyle/>
              <a:p>
                <a:pPr algn="ctr">
                  <a:lnSpc>
                    <a:spcPts val="3499"/>
                  </a:lnSpc>
                  <a:spcBef>
                    <a:spcPct val="0"/>
                  </a:spcBef>
                </a:pPr>
                <a:endParaRPr/>
              </a:p>
            </p:txBody>
          </p:sp>
        </p:grpSp>
        <p:sp>
          <p:nvSpPr>
            <p:cNvPr id="37" name="TextBox 37">
              <a:extLst>
                <a:ext uri="{FF2B5EF4-FFF2-40B4-BE49-F238E27FC236}">
                  <a16:creationId xmlns:a16="http://schemas.microsoft.com/office/drawing/2014/main" id="{1E590BE5-6A77-518B-98E6-21E8F7F74D95}"/>
                </a:ext>
              </a:extLst>
            </p:cNvPr>
            <p:cNvSpPr txBox="1"/>
            <p:nvPr/>
          </p:nvSpPr>
          <p:spPr>
            <a:xfrm>
              <a:off x="192516" y="-66675"/>
              <a:ext cx="5301853" cy="566208"/>
            </a:xfrm>
            <a:prstGeom prst="rect">
              <a:avLst/>
            </a:prstGeom>
          </p:spPr>
          <p:txBody>
            <a:bodyPr lIns="0" tIns="0" rIns="0" bIns="0" rtlCol="0" anchor="t">
              <a:spAutoFit/>
            </a:bodyPr>
            <a:lstStyle/>
            <a:p>
              <a:pPr algn="ctr">
                <a:lnSpc>
                  <a:spcPts val="3500"/>
                </a:lnSpc>
              </a:pPr>
              <a:r>
                <a:rPr lang="en-US" sz="2500" b="1">
                  <a:solidFill>
                    <a:srgbClr val="000000"/>
                  </a:solidFill>
                  <a:latin typeface="Times New Roman Bold"/>
                  <a:ea typeface="Times New Roman Bold"/>
                  <a:cs typeface="Times New Roman Bold"/>
                  <a:sym typeface="Times New Roman Bold"/>
                </a:rPr>
                <a:t>Behavioural change theory</a:t>
              </a:r>
            </a:p>
          </p:txBody>
        </p:sp>
      </p:grpSp>
      <p:sp>
        <p:nvSpPr>
          <p:cNvPr id="38" name="Freeform 38">
            <a:extLst>
              <a:ext uri="{FF2B5EF4-FFF2-40B4-BE49-F238E27FC236}">
                <a16:creationId xmlns:a16="http://schemas.microsoft.com/office/drawing/2014/main" id="{D206E4AB-B2F0-7AA3-3CBB-4A74B0E9DC5D}"/>
              </a:ext>
            </a:extLst>
          </p:cNvPr>
          <p:cNvSpPr/>
          <p:nvPr/>
        </p:nvSpPr>
        <p:spPr>
          <a:xfrm>
            <a:off x="7303802" y="16022651"/>
            <a:ext cx="3971514" cy="2217559"/>
          </a:xfrm>
          <a:custGeom>
            <a:avLst/>
            <a:gdLst/>
            <a:ahLst/>
            <a:cxnLst/>
            <a:rect l="l" t="t" r="r" b="b"/>
            <a:pathLst>
              <a:path w="3971514" h="2217559">
                <a:moveTo>
                  <a:pt x="0" y="0"/>
                </a:moveTo>
                <a:lnTo>
                  <a:pt x="3971514" y="0"/>
                </a:lnTo>
                <a:lnTo>
                  <a:pt x="3971514" y="2217559"/>
                </a:lnTo>
                <a:lnTo>
                  <a:pt x="0" y="2217559"/>
                </a:lnTo>
                <a:lnTo>
                  <a:pt x="0" y="0"/>
                </a:lnTo>
                <a:close/>
              </a:path>
            </a:pathLst>
          </a:custGeom>
          <a:blipFill>
            <a:blip r:embed="rId6"/>
            <a:stretch>
              <a:fillRect l="-6851" t="-10932" b="-10932"/>
            </a:stretch>
          </a:blipFill>
        </p:spPr>
      </p:sp>
      <p:sp>
        <p:nvSpPr>
          <p:cNvPr id="39" name="Freeform 39">
            <a:extLst>
              <a:ext uri="{FF2B5EF4-FFF2-40B4-BE49-F238E27FC236}">
                <a16:creationId xmlns:a16="http://schemas.microsoft.com/office/drawing/2014/main" id="{1B0BD79D-A47A-72AC-8687-DB091F8E212C}"/>
              </a:ext>
            </a:extLst>
          </p:cNvPr>
          <p:cNvSpPr/>
          <p:nvPr/>
        </p:nvSpPr>
        <p:spPr>
          <a:xfrm>
            <a:off x="11703941" y="15581137"/>
            <a:ext cx="2792491" cy="2890093"/>
          </a:xfrm>
          <a:custGeom>
            <a:avLst/>
            <a:gdLst/>
            <a:ahLst/>
            <a:cxnLst/>
            <a:rect l="l" t="t" r="r" b="b"/>
            <a:pathLst>
              <a:path w="2792491" h="2890093">
                <a:moveTo>
                  <a:pt x="0" y="0"/>
                </a:moveTo>
                <a:lnTo>
                  <a:pt x="2792491" y="0"/>
                </a:lnTo>
                <a:lnTo>
                  <a:pt x="2792491" y="2890093"/>
                </a:lnTo>
                <a:lnTo>
                  <a:pt x="0" y="2890093"/>
                </a:lnTo>
                <a:lnTo>
                  <a:pt x="0" y="0"/>
                </a:lnTo>
                <a:close/>
              </a:path>
            </a:pathLst>
          </a:custGeom>
          <a:blipFill>
            <a:blip r:embed="rId7"/>
            <a:stretch>
              <a:fillRect/>
            </a:stretch>
          </a:blipFill>
        </p:spPr>
      </p:sp>
      <p:sp>
        <p:nvSpPr>
          <p:cNvPr id="40" name="TextBox 40">
            <a:extLst>
              <a:ext uri="{FF2B5EF4-FFF2-40B4-BE49-F238E27FC236}">
                <a16:creationId xmlns:a16="http://schemas.microsoft.com/office/drawing/2014/main" id="{C41F532A-3001-E590-FA10-5CEC2E8A27AE}"/>
              </a:ext>
            </a:extLst>
          </p:cNvPr>
          <p:cNvSpPr txBox="1"/>
          <p:nvPr/>
        </p:nvSpPr>
        <p:spPr>
          <a:xfrm>
            <a:off x="123552" y="2789637"/>
            <a:ext cx="6049171" cy="1788118"/>
          </a:xfrm>
          <a:prstGeom prst="rect">
            <a:avLst/>
          </a:prstGeom>
        </p:spPr>
        <p:txBody>
          <a:bodyPr wrap="square" lIns="0" tIns="0" rIns="0" bIns="0" rtlCol="0" anchor="t">
            <a:spAutoFit/>
          </a:bodyPr>
          <a:lstStyle/>
          <a:p>
            <a:pPr algn="ctr">
              <a:lnSpc>
                <a:spcPts val="4899"/>
              </a:lnSpc>
            </a:pPr>
            <a:r>
              <a:rPr lang="en-US" sz="2000" b="1" u="sng" dirty="0" err="1">
                <a:solidFill>
                  <a:srgbClr val="000000"/>
                </a:solidFill>
                <a:latin typeface="Times New Roman Bold"/>
                <a:ea typeface="Times New Roman Bold"/>
                <a:cs typeface="Times New Roman Bold"/>
                <a:sym typeface="Times New Roman Bold"/>
              </a:rPr>
              <a:t>MoveTogether</a:t>
            </a:r>
            <a:r>
              <a:rPr lang="en-US" sz="2000" b="1" u="sng" dirty="0">
                <a:solidFill>
                  <a:srgbClr val="000000"/>
                </a:solidFill>
                <a:latin typeface="Times New Roman Bold"/>
                <a:ea typeface="Times New Roman Bold"/>
                <a:cs typeface="Times New Roman Bold"/>
                <a:sym typeface="Times New Roman Bold"/>
              </a:rPr>
              <a:t> 10: Applying COM-B to Reduce Physical Inactivity and Digital Health Inequality Among Adults in England</a:t>
            </a:r>
          </a:p>
        </p:txBody>
      </p:sp>
      <p:sp>
        <p:nvSpPr>
          <p:cNvPr id="41" name="TextBox 41">
            <a:extLst>
              <a:ext uri="{FF2B5EF4-FFF2-40B4-BE49-F238E27FC236}">
                <a16:creationId xmlns:a16="http://schemas.microsoft.com/office/drawing/2014/main" id="{E8AA026B-244D-F333-0E44-F0172CF24339}"/>
              </a:ext>
            </a:extLst>
          </p:cNvPr>
          <p:cNvSpPr txBox="1"/>
          <p:nvPr/>
        </p:nvSpPr>
        <p:spPr>
          <a:xfrm>
            <a:off x="617549" y="5130146"/>
            <a:ext cx="5061178" cy="1811843"/>
          </a:xfrm>
          <a:prstGeom prst="rect">
            <a:avLst/>
          </a:prstGeom>
        </p:spPr>
        <p:txBody>
          <a:bodyPr lIns="0" tIns="0" rIns="0" bIns="0" rtlCol="0" anchor="t">
            <a:spAutoFit/>
          </a:bodyPr>
          <a:lstStyle/>
          <a:p>
            <a:pPr algn="l">
              <a:lnSpc>
                <a:spcPts val="2400"/>
              </a:lnSpc>
            </a:pPr>
            <a:r>
              <a:rPr lang="en-US" sz="1400" dirty="0">
                <a:solidFill>
                  <a:srgbClr val="000000"/>
                </a:solidFill>
                <a:latin typeface="Times New Roman"/>
                <a:ea typeface="Times New Roman"/>
                <a:cs typeface="Times New Roman"/>
                <a:sym typeface="Times New Roman"/>
              </a:rPr>
              <a:t>Physical inactivity is one of the public health issues in England. In 2024-25, 24.7% as well as 11.8 million adults took less than 30 minutes of exercise per week, with an additional 10.7% taking less than 150 minutes (Sport England, 2026). There is thus a need to intervene to alleviate avoidable physical and mental illness and unequal opportunities for activities. </a:t>
            </a:r>
          </a:p>
        </p:txBody>
      </p:sp>
      <p:sp>
        <p:nvSpPr>
          <p:cNvPr id="42" name="TextBox 42">
            <a:extLst>
              <a:ext uri="{FF2B5EF4-FFF2-40B4-BE49-F238E27FC236}">
                <a16:creationId xmlns:a16="http://schemas.microsoft.com/office/drawing/2014/main" id="{2343DE32-556D-1380-5B1E-0D32A49D8FF1}"/>
              </a:ext>
            </a:extLst>
          </p:cNvPr>
          <p:cNvSpPr txBox="1"/>
          <p:nvPr/>
        </p:nvSpPr>
        <p:spPr>
          <a:xfrm>
            <a:off x="532232" y="8977009"/>
            <a:ext cx="5265379" cy="2119619"/>
          </a:xfrm>
          <a:prstGeom prst="rect">
            <a:avLst/>
          </a:prstGeom>
        </p:spPr>
        <p:txBody>
          <a:bodyPr lIns="0" tIns="0" rIns="0" bIns="0" rtlCol="0" anchor="t">
            <a:spAutoFit/>
          </a:bodyPr>
          <a:lstStyle/>
          <a:p>
            <a:pPr algn="l">
              <a:lnSpc>
                <a:spcPts val="2400"/>
              </a:lnSpc>
            </a:pPr>
            <a:r>
              <a:rPr lang="en-US" sz="1400" dirty="0">
                <a:solidFill>
                  <a:srgbClr val="000000"/>
                </a:solidFill>
                <a:latin typeface="Times New Roman"/>
                <a:ea typeface="Times New Roman"/>
                <a:cs typeface="Times New Roman"/>
                <a:sym typeface="Times New Roman"/>
              </a:rPr>
              <a:t>Past initiatives involve Ramblers Wellbeing Walks, We Are Undefeatable physical-activity movement by Sport England and online applications like the NHS Active 10 app (Ramblers, 2026; Sport England, 2025; NHS, 2026). </a:t>
            </a:r>
            <a:r>
              <a:rPr lang="en-US" sz="1400" dirty="0" err="1">
                <a:solidFill>
                  <a:srgbClr val="000000"/>
                </a:solidFill>
                <a:latin typeface="Times New Roman"/>
                <a:ea typeface="Times New Roman"/>
                <a:cs typeface="Times New Roman"/>
                <a:sym typeface="Times New Roman"/>
              </a:rPr>
              <a:t>MoveTogether</a:t>
            </a:r>
            <a:r>
              <a:rPr lang="en-US" sz="1400" dirty="0">
                <a:solidFill>
                  <a:srgbClr val="000000"/>
                </a:solidFill>
                <a:latin typeface="Times New Roman"/>
                <a:ea typeface="Times New Roman"/>
                <a:cs typeface="Times New Roman"/>
                <a:sym typeface="Times New Roman"/>
              </a:rPr>
              <a:t> 10 builds on this strategy with </a:t>
            </a:r>
            <a:r>
              <a:rPr lang="en-US" sz="1400" dirty="0" err="1">
                <a:solidFill>
                  <a:srgbClr val="000000"/>
                </a:solidFill>
                <a:latin typeface="Times New Roman"/>
                <a:ea typeface="Times New Roman"/>
                <a:cs typeface="Times New Roman"/>
                <a:sym typeface="Times New Roman"/>
              </a:rPr>
              <a:t>personalised</a:t>
            </a:r>
            <a:r>
              <a:rPr lang="en-US" sz="1400" dirty="0">
                <a:solidFill>
                  <a:srgbClr val="000000"/>
                </a:solidFill>
                <a:latin typeface="Times New Roman"/>
                <a:ea typeface="Times New Roman"/>
                <a:cs typeface="Times New Roman"/>
                <a:sym typeface="Times New Roman"/>
              </a:rPr>
              <a:t> walking targets, tracking of progress, prompts, convenient formats, offline data, advice on safe routes and social and professional help to inactive adults throughout England</a:t>
            </a:r>
          </a:p>
        </p:txBody>
      </p:sp>
      <p:sp>
        <p:nvSpPr>
          <p:cNvPr id="43" name="TextBox 43">
            <a:extLst>
              <a:ext uri="{FF2B5EF4-FFF2-40B4-BE49-F238E27FC236}">
                <a16:creationId xmlns:a16="http://schemas.microsoft.com/office/drawing/2014/main" id="{71F89992-43DC-166E-6283-0E627CC2CE81}"/>
              </a:ext>
            </a:extLst>
          </p:cNvPr>
          <p:cNvSpPr txBox="1"/>
          <p:nvPr/>
        </p:nvSpPr>
        <p:spPr>
          <a:xfrm>
            <a:off x="427895" y="11894182"/>
            <a:ext cx="6319304" cy="3080972"/>
          </a:xfrm>
          <a:prstGeom prst="rect">
            <a:avLst/>
          </a:prstGeom>
        </p:spPr>
        <p:txBody>
          <a:bodyPr wrap="square" lIns="0" tIns="0" rIns="0" bIns="0" rtlCol="0" anchor="t">
            <a:spAutoFit/>
          </a:bodyPr>
          <a:lstStyle/>
          <a:p>
            <a:pPr marL="345441" lvl="1" indent="-172721" algn="l">
              <a:lnSpc>
                <a:spcPts val="2240"/>
              </a:lnSpc>
              <a:buFont typeface="Arial"/>
              <a:buChar char="•"/>
            </a:pPr>
            <a:r>
              <a:rPr lang="en-US" sz="1600" dirty="0">
                <a:solidFill>
                  <a:srgbClr val="000000"/>
                </a:solidFill>
                <a:latin typeface="Times New Roman"/>
                <a:ea typeface="Times New Roman"/>
                <a:cs typeface="Times New Roman"/>
                <a:sym typeface="Times New Roman"/>
              </a:rPr>
              <a:t>The implementation of COM-B can promote brisk walking due to the increasing capacity with gradual goals, opportunities created by safe routes and walking groups, and motivation-enhancing feedback and reminders.</a:t>
            </a:r>
          </a:p>
          <a:p>
            <a:pPr marL="345441" lvl="1" indent="-172721" algn="l">
              <a:lnSpc>
                <a:spcPts val="2240"/>
              </a:lnSpc>
              <a:buFont typeface="Arial"/>
              <a:buChar char="•"/>
            </a:pPr>
            <a:r>
              <a:rPr lang="en-US" sz="1600" dirty="0">
                <a:solidFill>
                  <a:srgbClr val="000000"/>
                </a:solidFill>
                <a:latin typeface="Times New Roman"/>
                <a:ea typeface="Times New Roman"/>
                <a:cs typeface="Times New Roman"/>
                <a:sym typeface="Times New Roman"/>
              </a:rPr>
              <a:t>Increased physical and mental health and decreased sedentary </a:t>
            </a:r>
            <a:r>
              <a:rPr lang="en-US" sz="1600" dirty="0" err="1">
                <a:solidFill>
                  <a:srgbClr val="000000"/>
                </a:solidFill>
                <a:latin typeface="Times New Roman"/>
                <a:ea typeface="Times New Roman"/>
                <a:cs typeface="Times New Roman"/>
                <a:sym typeface="Times New Roman"/>
              </a:rPr>
              <a:t>behaviour</a:t>
            </a:r>
            <a:r>
              <a:rPr lang="en-US" sz="1600" dirty="0">
                <a:solidFill>
                  <a:srgbClr val="000000"/>
                </a:solidFill>
                <a:latin typeface="Times New Roman"/>
                <a:ea typeface="Times New Roman"/>
                <a:cs typeface="Times New Roman"/>
                <a:sym typeface="Times New Roman"/>
              </a:rPr>
              <a:t> in inactive adults may be enhanced by greater walking.</a:t>
            </a:r>
          </a:p>
          <a:p>
            <a:pPr marL="345441" lvl="1" indent="-172721" algn="l">
              <a:lnSpc>
                <a:spcPts val="2240"/>
              </a:lnSpc>
              <a:buFont typeface="Arial"/>
              <a:buChar char="•"/>
            </a:pPr>
            <a:r>
              <a:rPr lang="en-US" sz="1600" dirty="0">
                <a:solidFill>
                  <a:srgbClr val="000000"/>
                </a:solidFill>
                <a:latin typeface="Times New Roman"/>
                <a:ea typeface="Times New Roman"/>
                <a:cs typeface="Times New Roman"/>
                <a:sym typeface="Times New Roman"/>
              </a:rPr>
              <a:t>SMS, audio and multilingual alternatives, and offline can be used to enhance access, but benefits may be constrained by smartphone ownership, digital skills, sensor errors and unsafe </a:t>
            </a:r>
            <a:r>
              <a:rPr lang="en-US" sz="1600" dirty="0" err="1">
                <a:solidFill>
                  <a:srgbClr val="000000"/>
                </a:solidFill>
                <a:latin typeface="Times New Roman"/>
                <a:ea typeface="Times New Roman"/>
                <a:cs typeface="Times New Roman"/>
                <a:sym typeface="Times New Roman"/>
              </a:rPr>
              <a:t>neighbourhoods</a:t>
            </a:r>
            <a:r>
              <a:rPr lang="en-US" sz="1600" dirty="0">
                <a:solidFill>
                  <a:srgbClr val="000000"/>
                </a:solidFill>
                <a:latin typeface="Times New Roman"/>
                <a:ea typeface="Times New Roman"/>
                <a:cs typeface="Times New Roman"/>
                <a:sym typeface="Times New Roman"/>
              </a:rPr>
              <a:t>.</a:t>
            </a:r>
          </a:p>
          <a:p>
            <a:pPr marL="345441" lvl="1" indent="-172721" algn="l">
              <a:lnSpc>
                <a:spcPts val="2240"/>
              </a:lnSpc>
              <a:buFont typeface="Arial"/>
              <a:buChar char="•"/>
            </a:pPr>
            <a:r>
              <a:rPr lang="en-US" sz="1600" dirty="0">
                <a:solidFill>
                  <a:srgbClr val="000000"/>
                </a:solidFill>
                <a:latin typeface="Times New Roman"/>
                <a:ea typeface="Times New Roman"/>
                <a:cs typeface="Times New Roman"/>
                <a:sym typeface="Times New Roman"/>
              </a:rPr>
              <a:t>Engagement can decrease with time; hence, </a:t>
            </a:r>
            <a:r>
              <a:rPr lang="en-US" sz="1600" dirty="0" err="1">
                <a:solidFill>
                  <a:srgbClr val="000000"/>
                </a:solidFill>
                <a:latin typeface="Times New Roman"/>
                <a:ea typeface="Times New Roman"/>
                <a:cs typeface="Times New Roman"/>
                <a:sym typeface="Times New Roman"/>
              </a:rPr>
              <a:t>personalisation</a:t>
            </a:r>
            <a:r>
              <a:rPr lang="en-US" sz="1600" dirty="0">
                <a:solidFill>
                  <a:srgbClr val="000000"/>
                </a:solidFill>
                <a:latin typeface="Times New Roman"/>
                <a:ea typeface="Times New Roman"/>
                <a:cs typeface="Times New Roman"/>
                <a:sym typeface="Times New Roman"/>
              </a:rPr>
              <a:t>, privacy protection and GP or peer support is required to maintain the fair results.</a:t>
            </a:r>
          </a:p>
        </p:txBody>
      </p:sp>
      <p:sp>
        <p:nvSpPr>
          <p:cNvPr id="44" name="TextBox 44">
            <a:extLst>
              <a:ext uri="{FF2B5EF4-FFF2-40B4-BE49-F238E27FC236}">
                <a16:creationId xmlns:a16="http://schemas.microsoft.com/office/drawing/2014/main" id="{F484B890-6D49-C885-8A93-95D7C6715E44}"/>
              </a:ext>
            </a:extLst>
          </p:cNvPr>
          <p:cNvSpPr txBox="1"/>
          <p:nvPr/>
        </p:nvSpPr>
        <p:spPr>
          <a:xfrm>
            <a:off x="6481122" y="7124390"/>
            <a:ext cx="8015310" cy="615315"/>
          </a:xfrm>
          <a:prstGeom prst="rect">
            <a:avLst/>
          </a:prstGeom>
        </p:spPr>
        <p:txBody>
          <a:bodyPr lIns="0" tIns="0" rIns="0" bIns="0" rtlCol="0" anchor="t">
            <a:spAutoFit/>
          </a:bodyPr>
          <a:lstStyle/>
          <a:p>
            <a:pPr algn="l">
              <a:lnSpc>
                <a:spcPts val="2400"/>
              </a:lnSpc>
            </a:pPr>
            <a:r>
              <a:rPr lang="en-US" sz="1600">
                <a:solidFill>
                  <a:srgbClr val="000000"/>
                </a:solidFill>
                <a:latin typeface="Times New Roman"/>
                <a:ea typeface="Times New Roman"/>
                <a:cs typeface="Times New Roman"/>
                <a:sym typeface="Times New Roman"/>
              </a:rPr>
              <a:t>Health promotion is the process whereby people are enabled to gain control over, and to enhance their health (WHO, 2019). </a:t>
            </a:r>
          </a:p>
        </p:txBody>
      </p:sp>
      <p:sp>
        <p:nvSpPr>
          <p:cNvPr id="45" name="TextBox 45">
            <a:extLst>
              <a:ext uri="{FF2B5EF4-FFF2-40B4-BE49-F238E27FC236}">
                <a16:creationId xmlns:a16="http://schemas.microsoft.com/office/drawing/2014/main" id="{5D35561E-7368-0703-C7DF-35A2D318EC93}"/>
              </a:ext>
            </a:extLst>
          </p:cNvPr>
          <p:cNvSpPr txBox="1"/>
          <p:nvPr/>
        </p:nvSpPr>
        <p:spPr>
          <a:xfrm>
            <a:off x="6532370" y="7848598"/>
            <a:ext cx="7964062" cy="920115"/>
          </a:xfrm>
          <a:prstGeom prst="rect">
            <a:avLst/>
          </a:prstGeom>
        </p:spPr>
        <p:txBody>
          <a:bodyPr lIns="0" tIns="0" rIns="0" bIns="0" rtlCol="0" anchor="t">
            <a:spAutoFit/>
          </a:bodyPr>
          <a:lstStyle/>
          <a:p>
            <a:pPr algn="l">
              <a:lnSpc>
                <a:spcPts val="2400"/>
              </a:lnSpc>
            </a:pPr>
            <a:r>
              <a:rPr lang="en-US" sz="1600">
                <a:solidFill>
                  <a:srgbClr val="000000"/>
                </a:solidFill>
                <a:latin typeface="Times New Roman"/>
                <a:ea typeface="Times New Roman"/>
                <a:cs typeface="Times New Roman"/>
                <a:sym typeface="Times New Roman"/>
              </a:rPr>
              <a:t>K</a:t>
            </a:r>
            <a:r>
              <a:rPr lang="en-US" sz="1600" b="1" i="1">
                <a:solidFill>
                  <a:srgbClr val="000000"/>
                </a:solidFill>
                <a:latin typeface="Times New Roman Bold Italics"/>
                <a:ea typeface="Times New Roman Bold Italics"/>
                <a:cs typeface="Times New Roman Bold Italics"/>
                <a:sym typeface="Times New Roman Bold Italics"/>
              </a:rPr>
              <a:t>ey values and principles</a:t>
            </a:r>
            <a:r>
              <a:rPr lang="en-US" sz="1600">
                <a:solidFill>
                  <a:srgbClr val="000000"/>
                </a:solidFill>
                <a:latin typeface="Times New Roman"/>
                <a:ea typeface="Times New Roman"/>
                <a:cs typeface="Times New Roman"/>
                <a:sym typeface="Times New Roman"/>
              </a:rPr>
              <a:t>: Health promotion is based on equity, empowerment, participation, inclusion and autonomy, which allow individuals to impact the conditions that determine their health (WHO, 2021). </a:t>
            </a:r>
          </a:p>
        </p:txBody>
      </p:sp>
      <p:sp>
        <p:nvSpPr>
          <p:cNvPr id="46" name="TextBox 46">
            <a:extLst>
              <a:ext uri="{FF2B5EF4-FFF2-40B4-BE49-F238E27FC236}">
                <a16:creationId xmlns:a16="http://schemas.microsoft.com/office/drawing/2014/main" id="{ED122B27-C318-EA84-AC9F-4BA68BDEC909}"/>
              </a:ext>
            </a:extLst>
          </p:cNvPr>
          <p:cNvSpPr txBox="1"/>
          <p:nvPr/>
        </p:nvSpPr>
        <p:spPr>
          <a:xfrm>
            <a:off x="6532370" y="8806812"/>
            <a:ext cx="7964062" cy="1834515"/>
          </a:xfrm>
          <a:prstGeom prst="rect">
            <a:avLst/>
          </a:prstGeom>
        </p:spPr>
        <p:txBody>
          <a:bodyPr lIns="0" tIns="0" rIns="0" bIns="0" rtlCol="0" anchor="t">
            <a:spAutoFit/>
          </a:bodyPr>
          <a:lstStyle/>
          <a:p>
            <a:pPr algn="l">
              <a:lnSpc>
                <a:spcPts val="2400"/>
              </a:lnSpc>
            </a:pPr>
            <a:r>
              <a:rPr lang="en-US" sz="1600">
                <a:solidFill>
                  <a:srgbClr val="000000"/>
                </a:solidFill>
                <a:latin typeface="Times New Roman"/>
                <a:ea typeface="Times New Roman"/>
                <a:cs typeface="Times New Roman"/>
                <a:sym typeface="Times New Roman"/>
              </a:rPr>
              <a:t>MoveTogether 10 embraces these values by use of personalised goals and self-monitoring to enhance control and multilingual, large-text, audio, offline and SMS options have a meaningful impact in removing barriers to access. Inactive and disabled adults can participate through co-design and partnership through walking groups and GP links. Limited information gathering and clear consent ensure privacy, which does not put digital innovation at the centre of increasing the existing health disparities (Richardson et al., 2022).</a:t>
            </a:r>
          </a:p>
        </p:txBody>
      </p:sp>
      <p:sp>
        <p:nvSpPr>
          <p:cNvPr id="47" name="TextBox 47">
            <a:extLst>
              <a:ext uri="{FF2B5EF4-FFF2-40B4-BE49-F238E27FC236}">
                <a16:creationId xmlns:a16="http://schemas.microsoft.com/office/drawing/2014/main" id="{14306249-D1A6-69D7-F31D-EC3B8B0042D7}"/>
              </a:ext>
            </a:extLst>
          </p:cNvPr>
          <p:cNvSpPr txBox="1"/>
          <p:nvPr/>
        </p:nvSpPr>
        <p:spPr>
          <a:xfrm>
            <a:off x="7167755" y="11273025"/>
            <a:ext cx="7428507" cy="4577715"/>
          </a:xfrm>
          <a:prstGeom prst="rect">
            <a:avLst/>
          </a:prstGeom>
        </p:spPr>
        <p:txBody>
          <a:bodyPr lIns="0" tIns="0" rIns="0" bIns="0" rtlCol="0" anchor="t">
            <a:spAutoFit/>
          </a:bodyPr>
          <a:lstStyle/>
          <a:p>
            <a:pPr algn="l">
              <a:lnSpc>
                <a:spcPts val="2400"/>
              </a:lnSpc>
            </a:pPr>
            <a:r>
              <a:rPr lang="en-US" sz="1600" dirty="0">
                <a:solidFill>
                  <a:srgbClr val="000000"/>
                </a:solidFill>
                <a:latin typeface="Times New Roman"/>
                <a:ea typeface="Times New Roman"/>
                <a:cs typeface="Times New Roman"/>
                <a:sym typeface="Times New Roman"/>
              </a:rPr>
              <a:t>The Capability, Opportunity and Motivation-</a:t>
            </a:r>
            <a:r>
              <a:rPr lang="en-US" sz="1600" dirty="0" err="1">
                <a:solidFill>
                  <a:srgbClr val="000000"/>
                </a:solidFill>
                <a:latin typeface="Times New Roman"/>
                <a:ea typeface="Times New Roman"/>
                <a:cs typeface="Times New Roman"/>
                <a:sym typeface="Times New Roman"/>
              </a:rPr>
              <a:t>Behaviour</a:t>
            </a:r>
            <a:r>
              <a:rPr lang="en-US" sz="1600" dirty="0">
                <a:solidFill>
                  <a:srgbClr val="000000"/>
                </a:solidFill>
                <a:latin typeface="Times New Roman"/>
                <a:ea typeface="Times New Roman"/>
                <a:cs typeface="Times New Roman"/>
                <a:sym typeface="Times New Roman"/>
              </a:rPr>
              <a:t> (COM-B) model assumes that physical activity happens when individuals possess the psychological and physical capacity, societal and physical opportunity, and reflective/implicit motivation to act (Willmott et al., 2021). </a:t>
            </a:r>
            <a:r>
              <a:rPr lang="en-US" sz="1600" dirty="0" err="1">
                <a:solidFill>
                  <a:srgbClr val="000000"/>
                </a:solidFill>
                <a:latin typeface="Times New Roman"/>
                <a:ea typeface="Times New Roman"/>
                <a:cs typeface="Times New Roman"/>
                <a:sym typeface="Times New Roman"/>
              </a:rPr>
              <a:t>MoveTogether</a:t>
            </a:r>
            <a:r>
              <a:rPr lang="en-US" sz="1600" dirty="0">
                <a:solidFill>
                  <a:srgbClr val="000000"/>
                </a:solidFill>
                <a:latin typeface="Times New Roman"/>
                <a:ea typeface="Times New Roman"/>
                <a:cs typeface="Times New Roman"/>
                <a:sym typeface="Times New Roman"/>
              </a:rPr>
              <a:t> 10 builds up capacity by use of ability assessment, gradual goals, large text, audio directions and multilingual instruction. Safe-route information, offline and SMS access, walking groups, loaned wearables and optional GP support are </a:t>
            </a:r>
            <a:r>
              <a:rPr lang="en-US" sz="1600" dirty="0" err="1">
                <a:solidFill>
                  <a:srgbClr val="000000"/>
                </a:solidFill>
                <a:latin typeface="Times New Roman"/>
                <a:ea typeface="Times New Roman"/>
                <a:cs typeface="Times New Roman"/>
                <a:sym typeface="Times New Roman"/>
              </a:rPr>
              <a:t>utilised</a:t>
            </a:r>
            <a:r>
              <a:rPr lang="en-US" sz="1600" dirty="0">
                <a:solidFill>
                  <a:srgbClr val="000000"/>
                </a:solidFill>
                <a:latin typeface="Times New Roman"/>
                <a:ea typeface="Times New Roman"/>
                <a:cs typeface="Times New Roman"/>
                <a:sym typeface="Times New Roman"/>
              </a:rPr>
              <a:t> to enhance opportunity. </a:t>
            </a:r>
            <a:r>
              <a:rPr lang="en-US" sz="1600" dirty="0" err="1">
                <a:solidFill>
                  <a:srgbClr val="000000"/>
                </a:solidFill>
                <a:latin typeface="Times New Roman"/>
                <a:ea typeface="Times New Roman"/>
                <a:cs typeface="Times New Roman"/>
                <a:sym typeface="Times New Roman"/>
              </a:rPr>
              <a:t>Personalised</a:t>
            </a:r>
            <a:r>
              <a:rPr lang="en-US" sz="1600" dirty="0">
                <a:solidFill>
                  <a:srgbClr val="000000"/>
                </a:solidFill>
                <a:latin typeface="Times New Roman"/>
                <a:ea typeface="Times New Roman"/>
                <a:cs typeface="Times New Roman"/>
                <a:sym typeface="Times New Roman"/>
              </a:rPr>
              <a:t> goals, progress charts and health information motivate reflective motivation, whereas reminders, feedback and non-competitive rewards motivate automatic motivation. The factors interact to assist inactive adults in getting started and continuing with brisk walking. The model (COM-B) accounted for 31% of the variation in the physical activity of young adults with capability and opportunity indirectly through motivation, yet requires further validation (Willmott et al., 2021). Thus, faulty sensors, insecure </a:t>
            </a:r>
            <a:r>
              <a:rPr lang="en-US" sz="1600" dirty="0" err="1">
                <a:solidFill>
                  <a:srgbClr val="000000"/>
                </a:solidFill>
                <a:latin typeface="Times New Roman"/>
                <a:ea typeface="Times New Roman"/>
                <a:cs typeface="Times New Roman"/>
                <a:sym typeface="Times New Roman"/>
              </a:rPr>
              <a:t>neighbourhoods</a:t>
            </a:r>
            <a:r>
              <a:rPr lang="en-US" sz="1600" dirty="0">
                <a:solidFill>
                  <a:srgbClr val="000000"/>
                </a:solidFill>
                <a:latin typeface="Times New Roman"/>
                <a:ea typeface="Times New Roman"/>
                <a:cs typeface="Times New Roman"/>
                <a:sym typeface="Times New Roman"/>
              </a:rPr>
              <a:t>, lack of digital confidence or diminishing interest may undermine </a:t>
            </a:r>
            <a:r>
              <a:rPr lang="en-US" sz="1600" dirty="0" err="1">
                <a:solidFill>
                  <a:srgbClr val="000000"/>
                </a:solidFill>
                <a:latin typeface="Times New Roman"/>
                <a:ea typeface="Times New Roman"/>
                <a:cs typeface="Times New Roman"/>
                <a:sym typeface="Times New Roman"/>
              </a:rPr>
              <a:t>behaviour</a:t>
            </a:r>
            <a:r>
              <a:rPr lang="en-US" sz="1600" dirty="0">
                <a:solidFill>
                  <a:srgbClr val="000000"/>
                </a:solidFill>
                <a:latin typeface="Times New Roman"/>
                <a:ea typeface="Times New Roman"/>
                <a:cs typeface="Times New Roman"/>
                <a:sym typeface="Times New Roman"/>
              </a:rPr>
              <a:t> and necessitate further </a:t>
            </a:r>
            <a:r>
              <a:rPr lang="en-US" sz="1600" dirty="0" err="1">
                <a:solidFill>
                  <a:srgbClr val="000000"/>
                </a:solidFill>
                <a:latin typeface="Times New Roman"/>
                <a:ea typeface="Times New Roman"/>
                <a:cs typeface="Times New Roman"/>
                <a:sym typeface="Times New Roman"/>
              </a:rPr>
              <a:t>customisation</a:t>
            </a:r>
            <a:r>
              <a:rPr lang="en-US" sz="1600" dirty="0">
                <a:solidFill>
                  <a:srgbClr val="000000"/>
                </a:solidFill>
                <a:latin typeface="Times New Roman"/>
                <a:ea typeface="Times New Roman"/>
                <a:cs typeface="Times New Roman"/>
                <a:sym typeface="Times New Roman"/>
              </a:rPr>
              <a:t> and human assistance.</a:t>
            </a:r>
          </a:p>
        </p:txBody>
      </p:sp>
      <p:grpSp>
        <p:nvGrpSpPr>
          <p:cNvPr id="48" name="Group 48">
            <a:extLst>
              <a:ext uri="{FF2B5EF4-FFF2-40B4-BE49-F238E27FC236}">
                <a16:creationId xmlns:a16="http://schemas.microsoft.com/office/drawing/2014/main" id="{EA144497-DDB9-5A76-58AD-B2151D01D062}"/>
              </a:ext>
            </a:extLst>
          </p:cNvPr>
          <p:cNvGrpSpPr/>
          <p:nvPr/>
        </p:nvGrpSpPr>
        <p:grpSpPr>
          <a:xfrm>
            <a:off x="427895" y="15526933"/>
            <a:ext cx="6444596" cy="3154791"/>
            <a:chOff x="0" y="0"/>
            <a:chExt cx="949342" cy="464727"/>
          </a:xfrm>
        </p:grpSpPr>
        <p:sp>
          <p:nvSpPr>
            <p:cNvPr id="49" name="Freeform 49">
              <a:extLst>
                <a:ext uri="{FF2B5EF4-FFF2-40B4-BE49-F238E27FC236}">
                  <a16:creationId xmlns:a16="http://schemas.microsoft.com/office/drawing/2014/main" id="{DC80FDAA-B447-027B-8D90-924C248C03C7}"/>
                </a:ext>
              </a:extLst>
            </p:cNvPr>
            <p:cNvSpPr/>
            <p:nvPr/>
          </p:nvSpPr>
          <p:spPr>
            <a:xfrm>
              <a:off x="0" y="0"/>
              <a:ext cx="949342" cy="464727"/>
            </a:xfrm>
            <a:custGeom>
              <a:avLst/>
              <a:gdLst/>
              <a:ahLst/>
              <a:cxnLst/>
              <a:rect l="l" t="t" r="r" b="b"/>
              <a:pathLst>
                <a:path w="949342" h="464727">
                  <a:moveTo>
                    <a:pt x="0" y="0"/>
                  </a:moveTo>
                  <a:lnTo>
                    <a:pt x="949342" y="0"/>
                  </a:lnTo>
                  <a:lnTo>
                    <a:pt x="949342" y="464727"/>
                  </a:lnTo>
                  <a:lnTo>
                    <a:pt x="0" y="464727"/>
                  </a:lnTo>
                  <a:close/>
                </a:path>
              </a:pathLst>
            </a:custGeom>
            <a:solidFill>
              <a:srgbClr val="FFFFFF"/>
            </a:solidFill>
            <a:ln w="66675" cap="sq">
              <a:solidFill>
                <a:srgbClr val="D6A051"/>
              </a:solidFill>
              <a:prstDash val="solid"/>
              <a:miter/>
            </a:ln>
          </p:spPr>
        </p:sp>
        <p:sp>
          <p:nvSpPr>
            <p:cNvPr id="50" name="TextBox 50">
              <a:extLst>
                <a:ext uri="{FF2B5EF4-FFF2-40B4-BE49-F238E27FC236}">
                  <a16:creationId xmlns:a16="http://schemas.microsoft.com/office/drawing/2014/main" id="{FBAC7172-ADDD-FDB7-3B6F-1ACD12E7E6FC}"/>
                </a:ext>
              </a:extLst>
            </p:cNvPr>
            <p:cNvSpPr txBox="1"/>
            <p:nvPr/>
          </p:nvSpPr>
          <p:spPr>
            <a:xfrm>
              <a:off x="0" y="-66675"/>
              <a:ext cx="949342" cy="531402"/>
            </a:xfrm>
            <a:prstGeom prst="rect">
              <a:avLst/>
            </a:prstGeom>
          </p:spPr>
          <p:txBody>
            <a:bodyPr lIns="23333" tIns="23333" rIns="23333" bIns="23333" rtlCol="0" anchor="ctr"/>
            <a:lstStyle/>
            <a:p>
              <a:pPr algn="ctr">
                <a:lnSpc>
                  <a:spcPts val="3986"/>
                </a:lnSpc>
                <a:spcBef>
                  <a:spcPct val="0"/>
                </a:spcBef>
              </a:pPr>
              <a:endParaRPr/>
            </a:p>
          </p:txBody>
        </p:sp>
      </p:grpSp>
      <p:grpSp>
        <p:nvGrpSpPr>
          <p:cNvPr id="51" name="Group 51">
            <a:extLst>
              <a:ext uri="{FF2B5EF4-FFF2-40B4-BE49-F238E27FC236}">
                <a16:creationId xmlns:a16="http://schemas.microsoft.com/office/drawing/2014/main" id="{5B296324-EBE2-C53A-CF1E-A3192B3E8DD0}"/>
              </a:ext>
            </a:extLst>
          </p:cNvPr>
          <p:cNvGrpSpPr/>
          <p:nvPr/>
        </p:nvGrpSpPr>
        <p:grpSpPr>
          <a:xfrm>
            <a:off x="2023849" y="15339608"/>
            <a:ext cx="3734309" cy="374650"/>
            <a:chOff x="0" y="0"/>
            <a:chExt cx="4979078" cy="499533"/>
          </a:xfrm>
        </p:grpSpPr>
        <p:grpSp>
          <p:nvGrpSpPr>
            <p:cNvPr id="52" name="Group 52">
              <a:extLst>
                <a:ext uri="{FF2B5EF4-FFF2-40B4-BE49-F238E27FC236}">
                  <a16:creationId xmlns:a16="http://schemas.microsoft.com/office/drawing/2014/main" id="{9A88497E-A6C7-C81D-9382-5221EE1B1590}"/>
                </a:ext>
              </a:extLst>
            </p:cNvPr>
            <p:cNvGrpSpPr/>
            <p:nvPr/>
          </p:nvGrpSpPr>
          <p:grpSpPr>
            <a:xfrm>
              <a:off x="0" y="0"/>
              <a:ext cx="4979078" cy="499533"/>
              <a:chOff x="0" y="0"/>
              <a:chExt cx="550095" cy="55189"/>
            </a:xfrm>
          </p:grpSpPr>
          <p:sp>
            <p:nvSpPr>
              <p:cNvPr id="53" name="Freeform 53">
                <a:extLst>
                  <a:ext uri="{FF2B5EF4-FFF2-40B4-BE49-F238E27FC236}">
                    <a16:creationId xmlns:a16="http://schemas.microsoft.com/office/drawing/2014/main" id="{A8C049EB-7521-B9F8-5A97-C3A8232F1880}"/>
                  </a:ext>
                </a:extLst>
              </p:cNvPr>
              <p:cNvSpPr/>
              <p:nvPr/>
            </p:nvSpPr>
            <p:spPr>
              <a:xfrm>
                <a:off x="0" y="0"/>
                <a:ext cx="550095" cy="55189"/>
              </a:xfrm>
              <a:custGeom>
                <a:avLst/>
                <a:gdLst/>
                <a:ahLst/>
                <a:cxnLst/>
                <a:rect l="l" t="t" r="r" b="b"/>
                <a:pathLst>
                  <a:path w="550095" h="55189">
                    <a:moveTo>
                      <a:pt x="0" y="0"/>
                    </a:moveTo>
                    <a:lnTo>
                      <a:pt x="550095" y="0"/>
                    </a:lnTo>
                    <a:lnTo>
                      <a:pt x="550095" y="55189"/>
                    </a:lnTo>
                    <a:lnTo>
                      <a:pt x="0" y="55189"/>
                    </a:lnTo>
                    <a:close/>
                  </a:path>
                </a:pathLst>
              </a:custGeom>
              <a:solidFill>
                <a:srgbClr val="FFFFFF"/>
              </a:solidFill>
            </p:spPr>
          </p:sp>
          <p:sp>
            <p:nvSpPr>
              <p:cNvPr id="54" name="TextBox 54">
                <a:extLst>
                  <a:ext uri="{FF2B5EF4-FFF2-40B4-BE49-F238E27FC236}">
                    <a16:creationId xmlns:a16="http://schemas.microsoft.com/office/drawing/2014/main" id="{F2E5471D-8427-3C12-2E7D-330B3B83687D}"/>
                  </a:ext>
                </a:extLst>
              </p:cNvPr>
              <p:cNvSpPr txBox="1"/>
              <p:nvPr/>
            </p:nvSpPr>
            <p:spPr>
              <a:xfrm>
                <a:off x="0" y="-57150"/>
                <a:ext cx="550095" cy="112339"/>
              </a:xfrm>
              <a:prstGeom prst="rect">
                <a:avLst/>
              </a:prstGeom>
            </p:spPr>
            <p:txBody>
              <a:bodyPr lIns="50800" tIns="50800" rIns="50800" bIns="50800" rtlCol="0" anchor="ctr"/>
              <a:lstStyle/>
              <a:p>
                <a:pPr algn="ctr">
                  <a:lnSpc>
                    <a:spcPts val="3986"/>
                  </a:lnSpc>
                  <a:spcBef>
                    <a:spcPct val="0"/>
                  </a:spcBef>
                </a:pPr>
                <a:endParaRPr/>
              </a:p>
            </p:txBody>
          </p:sp>
        </p:grpSp>
        <p:sp>
          <p:nvSpPr>
            <p:cNvPr id="55" name="TextBox 55">
              <a:extLst>
                <a:ext uri="{FF2B5EF4-FFF2-40B4-BE49-F238E27FC236}">
                  <a16:creationId xmlns:a16="http://schemas.microsoft.com/office/drawing/2014/main" id="{6082990B-9894-A4BD-786B-4C0CE225A56C}"/>
                </a:ext>
              </a:extLst>
            </p:cNvPr>
            <p:cNvSpPr txBox="1"/>
            <p:nvPr/>
          </p:nvSpPr>
          <p:spPr>
            <a:xfrm>
              <a:off x="168555" y="-57150"/>
              <a:ext cx="4641968" cy="556683"/>
            </a:xfrm>
            <a:prstGeom prst="rect">
              <a:avLst/>
            </a:prstGeom>
          </p:spPr>
          <p:txBody>
            <a:bodyPr lIns="0" tIns="0" rIns="0" bIns="0" rtlCol="0" anchor="t">
              <a:spAutoFit/>
            </a:bodyPr>
            <a:lstStyle/>
            <a:p>
              <a:pPr algn="ctr">
                <a:lnSpc>
                  <a:spcPts val="3499"/>
                </a:lnSpc>
              </a:pPr>
              <a:r>
                <a:rPr lang="en-US" sz="2499" b="1">
                  <a:solidFill>
                    <a:srgbClr val="000000"/>
                  </a:solidFill>
                  <a:latin typeface="Times New Roman Bold"/>
                  <a:ea typeface="Times New Roman Bold"/>
                  <a:cs typeface="Times New Roman Bold"/>
                  <a:sym typeface="Times New Roman Bold"/>
                </a:rPr>
                <a:t>Conclusion </a:t>
              </a:r>
            </a:p>
          </p:txBody>
        </p:sp>
      </p:grpSp>
      <p:sp>
        <p:nvSpPr>
          <p:cNvPr id="56" name="TextBox 56">
            <a:extLst>
              <a:ext uri="{FF2B5EF4-FFF2-40B4-BE49-F238E27FC236}">
                <a16:creationId xmlns:a16="http://schemas.microsoft.com/office/drawing/2014/main" id="{AC083C6A-7542-6CD0-F0D4-DA4A4C92877C}"/>
              </a:ext>
            </a:extLst>
          </p:cNvPr>
          <p:cNvSpPr txBox="1"/>
          <p:nvPr/>
        </p:nvSpPr>
        <p:spPr>
          <a:xfrm>
            <a:off x="634333" y="15838083"/>
            <a:ext cx="6112865" cy="2493010"/>
          </a:xfrm>
          <a:prstGeom prst="rect">
            <a:avLst/>
          </a:prstGeom>
        </p:spPr>
        <p:txBody>
          <a:bodyPr lIns="0" tIns="0" rIns="0" bIns="0" rtlCol="0" anchor="t">
            <a:spAutoFit/>
          </a:bodyPr>
          <a:lstStyle/>
          <a:p>
            <a:pPr algn="l">
              <a:lnSpc>
                <a:spcPts val="2240"/>
              </a:lnSpc>
            </a:pPr>
            <a:r>
              <a:rPr lang="en-US" sz="1600">
                <a:solidFill>
                  <a:srgbClr val="000000"/>
                </a:solidFill>
                <a:latin typeface="Times New Roman"/>
                <a:ea typeface="Times New Roman"/>
                <a:cs typeface="Times New Roman"/>
                <a:sym typeface="Times New Roman"/>
              </a:rPr>
              <a:t>MoveTogether 10 may facilitate policy by involving the incorporation of inclusive digital walking support with NHS prevention, social prescribing and local walking services. Design accessibility, affordable connectivity, safe use of data and non-digital options should be made policy demands to include excluded adults. Community workers and health professionals should be trained on digital inclusion, app referral and privacy, as well as COM-B. Long-term randomised studies should be done to investigate the issue of physical activity, retention, health outcomes and variations based on disability, income, age and ethnicity in future research.</a:t>
            </a:r>
          </a:p>
        </p:txBody>
      </p:sp>
      <p:grpSp>
        <p:nvGrpSpPr>
          <p:cNvPr id="57" name="Group 57">
            <a:extLst>
              <a:ext uri="{FF2B5EF4-FFF2-40B4-BE49-F238E27FC236}">
                <a16:creationId xmlns:a16="http://schemas.microsoft.com/office/drawing/2014/main" id="{8A7ECF40-0504-920C-F7D5-7F0650E43A2B}"/>
              </a:ext>
            </a:extLst>
          </p:cNvPr>
          <p:cNvGrpSpPr/>
          <p:nvPr/>
        </p:nvGrpSpPr>
        <p:grpSpPr>
          <a:xfrm>
            <a:off x="468468" y="18992874"/>
            <a:ext cx="14286068" cy="2055828"/>
            <a:chOff x="0" y="0"/>
            <a:chExt cx="2104456" cy="302841"/>
          </a:xfrm>
        </p:grpSpPr>
        <p:sp>
          <p:nvSpPr>
            <p:cNvPr id="58" name="Freeform 58">
              <a:extLst>
                <a:ext uri="{FF2B5EF4-FFF2-40B4-BE49-F238E27FC236}">
                  <a16:creationId xmlns:a16="http://schemas.microsoft.com/office/drawing/2014/main" id="{C93174E9-60F1-B196-B101-8BA14BD3AC5F}"/>
                </a:ext>
              </a:extLst>
            </p:cNvPr>
            <p:cNvSpPr/>
            <p:nvPr/>
          </p:nvSpPr>
          <p:spPr>
            <a:xfrm>
              <a:off x="0" y="0"/>
              <a:ext cx="2104456" cy="302841"/>
            </a:xfrm>
            <a:custGeom>
              <a:avLst/>
              <a:gdLst/>
              <a:ahLst/>
              <a:cxnLst/>
              <a:rect l="l" t="t" r="r" b="b"/>
              <a:pathLst>
                <a:path w="2104456" h="302841">
                  <a:moveTo>
                    <a:pt x="0" y="0"/>
                  </a:moveTo>
                  <a:lnTo>
                    <a:pt x="2104456" y="0"/>
                  </a:lnTo>
                  <a:lnTo>
                    <a:pt x="2104456" y="302841"/>
                  </a:lnTo>
                  <a:lnTo>
                    <a:pt x="0" y="302841"/>
                  </a:lnTo>
                  <a:close/>
                </a:path>
              </a:pathLst>
            </a:custGeom>
            <a:solidFill>
              <a:srgbClr val="FFFFFF"/>
            </a:solidFill>
            <a:ln w="66675" cap="sq">
              <a:solidFill>
                <a:srgbClr val="D6A051"/>
              </a:solidFill>
              <a:prstDash val="solid"/>
              <a:miter/>
            </a:ln>
          </p:spPr>
        </p:sp>
        <p:sp>
          <p:nvSpPr>
            <p:cNvPr id="59" name="TextBox 59">
              <a:extLst>
                <a:ext uri="{FF2B5EF4-FFF2-40B4-BE49-F238E27FC236}">
                  <a16:creationId xmlns:a16="http://schemas.microsoft.com/office/drawing/2014/main" id="{392792FB-3691-E189-1921-07753927F6B9}"/>
                </a:ext>
              </a:extLst>
            </p:cNvPr>
            <p:cNvSpPr txBox="1"/>
            <p:nvPr/>
          </p:nvSpPr>
          <p:spPr>
            <a:xfrm>
              <a:off x="0" y="-66675"/>
              <a:ext cx="2104456" cy="369516"/>
            </a:xfrm>
            <a:prstGeom prst="rect">
              <a:avLst/>
            </a:prstGeom>
          </p:spPr>
          <p:txBody>
            <a:bodyPr lIns="23333" tIns="23333" rIns="23333" bIns="23333" rtlCol="0" anchor="ctr"/>
            <a:lstStyle/>
            <a:p>
              <a:pPr algn="ctr">
                <a:lnSpc>
                  <a:spcPts val="3986"/>
                </a:lnSpc>
                <a:spcBef>
                  <a:spcPct val="0"/>
                </a:spcBef>
              </a:pPr>
              <a:endParaRPr/>
            </a:p>
          </p:txBody>
        </p:sp>
      </p:grpSp>
      <p:grpSp>
        <p:nvGrpSpPr>
          <p:cNvPr id="60" name="Group 60">
            <a:extLst>
              <a:ext uri="{FF2B5EF4-FFF2-40B4-BE49-F238E27FC236}">
                <a16:creationId xmlns:a16="http://schemas.microsoft.com/office/drawing/2014/main" id="{E97DB729-5D9B-F52F-2924-8F28FB78C177}"/>
              </a:ext>
            </a:extLst>
          </p:cNvPr>
          <p:cNvGrpSpPr/>
          <p:nvPr/>
        </p:nvGrpSpPr>
        <p:grpSpPr>
          <a:xfrm>
            <a:off x="3828357" y="18743636"/>
            <a:ext cx="8278035" cy="374650"/>
            <a:chOff x="0" y="0"/>
            <a:chExt cx="11037379" cy="499533"/>
          </a:xfrm>
        </p:grpSpPr>
        <p:grpSp>
          <p:nvGrpSpPr>
            <p:cNvPr id="61" name="Group 61">
              <a:extLst>
                <a:ext uri="{FF2B5EF4-FFF2-40B4-BE49-F238E27FC236}">
                  <a16:creationId xmlns:a16="http://schemas.microsoft.com/office/drawing/2014/main" id="{FA322DBC-162B-AD61-9A22-7EC5A9BDBA3E}"/>
                </a:ext>
              </a:extLst>
            </p:cNvPr>
            <p:cNvGrpSpPr/>
            <p:nvPr/>
          </p:nvGrpSpPr>
          <p:grpSpPr>
            <a:xfrm>
              <a:off x="0" y="0"/>
              <a:ext cx="11037379" cy="499533"/>
              <a:chOff x="0" y="0"/>
              <a:chExt cx="1219423" cy="55189"/>
            </a:xfrm>
          </p:grpSpPr>
          <p:sp>
            <p:nvSpPr>
              <p:cNvPr id="62" name="Freeform 62">
                <a:extLst>
                  <a:ext uri="{FF2B5EF4-FFF2-40B4-BE49-F238E27FC236}">
                    <a16:creationId xmlns:a16="http://schemas.microsoft.com/office/drawing/2014/main" id="{C92372D5-6258-630D-CBFE-027BB99AD1C8}"/>
                  </a:ext>
                </a:extLst>
              </p:cNvPr>
              <p:cNvSpPr/>
              <p:nvPr/>
            </p:nvSpPr>
            <p:spPr>
              <a:xfrm>
                <a:off x="0" y="0"/>
                <a:ext cx="1219423" cy="55189"/>
              </a:xfrm>
              <a:custGeom>
                <a:avLst/>
                <a:gdLst/>
                <a:ahLst/>
                <a:cxnLst/>
                <a:rect l="l" t="t" r="r" b="b"/>
                <a:pathLst>
                  <a:path w="1219423" h="55189">
                    <a:moveTo>
                      <a:pt x="0" y="0"/>
                    </a:moveTo>
                    <a:lnTo>
                      <a:pt x="1219423" y="0"/>
                    </a:lnTo>
                    <a:lnTo>
                      <a:pt x="1219423" y="55189"/>
                    </a:lnTo>
                    <a:lnTo>
                      <a:pt x="0" y="55189"/>
                    </a:lnTo>
                    <a:close/>
                  </a:path>
                </a:pathLst>
              </a:custGeom>
              <a:solidFill>
                <a:srgbClr val="FFFFFF"/>
              </a:solidFill>
            </p:spPr>
          </p:sp>
          <p:sp>
            <p:nvSpPr>
              <p:cNvPr id="63" name="TextBox 63">
                <a:extLst>
                  <a:ext uri="{FF2B5EF4-FFF2-40B4-BE49-F238E27FC236}">
                    <a16:creationId xmlns:a16="http://schemas.microsoft.com/office/drawing/2014/main" id="{799E0E6A-4986-3395-E2E6-28B28C595921}"/>
                  </a:ext>
                </a:extLst>
              </p:cNvPr>
              <p:cNvSpPr txBox="1"/>
              <p:nvPr/>
            </p:nvSpPr>
            <p:spPr>
              <a:xfrm>
                <a:off x="0" y="-57150"/>
                <a:ext cx="1219423" cy="112339"/>
              </a:xfrm>
              <a:prstGeom prst="rect">
                <a:avLst/>
              </a:prstGeom>
            </p:spPr>
            <p:txBody>
              <a:bodyPr lIns="50800" tIns="50800" rIns="50800" bIns="50800" rtlCol="0" anchor="ctr"/>
              <a:lstStyle/>
              <a:p>
                <a:pPr algn="ctr">
                  <a:lnSpc>
                    <a:spcPts val="3986"/>
                  </a:lnSpc>
                  <a:spcBef>
                    <a:spcPct val="0"/>
                  </a:spcBef>
                </a:pPr>
                <a:endParaRPr/>
              </a:p>
            </p:txBody>
          </p:sp>
        </p:grpSp>
        <p:sp>
          <p:nvSpPr>
            <p:cNvPr id="64" name="TextBox 64">
              <a:extLst>
                <a:ext uri="{FF2B5EF4-FFF2-40B4-BE49-F238E27FC236}">
                  <a16:creationId xmlns:a16="http://schemas.microsoft.com/office/drawing/2014/main" id="{3E5C6DAC-E8F7-803F-2515-9E6DB1B3AB4B}"/>
                </a:ext>
              </a:extLst>
            </p:cNvPr>
            <p:cNvSpPr txBox="1"/>
            <p:nvPr/>
          </p:nvSpPr>
          <p:spPr>
            <a:xfrm>
              <a:off x="373645" y="-57150"/>
              <a:ext cx="10290089" cy="556683"/>
            </a:xfrm>
            <a:prstGeom prst="rect">
              <a:avLst/>
            </a:prstGeom>
          </p:spPr>
          <p:txBody>
            <a:bodyPr lIns="0" tIns="0" rIns="0" bIns="0" rtlCol="0" anchor="t">
              <a:spAutoFit/>
            </a:bodyPr>
            <a:lstStyle/>
            <a:p>
              <a:pPr algn="ctr">
                <a:lnSpc>
                  <a:spcPts val="3499"/>
                </a:lnSpc>
              </a:pPr>
              <a:r>
                <a:rPr lang="en-US" sz="2499" b="1">
                  <a:solidFill>
                    <a:srgbClr val="000000"/>
                  </a:solidFill>
                  <a:latin typeface="Times New Roman Bold"/>
                  <a:ea typeface="Times New Roman Bold"/>
                  <a:cs typeface="Times New Roman Bold"/>
                  <a:sym typeface="Times New Roman Bold"/>
                </a:rPr>
                <a:t>References</a:t>
              </a:r>
            </a:p>
          </p:txBody>
        </p:sp>
      </p:grpSp>
      <p:sp>
        <p:nvSpPr>
          <p:cNvPr id="65" name="TextBox 65">
            <a:extLst>
              <a:ext uri="{FF2B5EF4-FFF2-40B4-BE49-F238E27FC236}">
                <a16:creationId xmlns:a16="http://schemas.microsoft.com/office/drawing/2014/main" id="{253278C9-82A5-5DAF-085A-284DD2D79F7A}"/>
              </a:ext>
            </a:extLst>
          </p:cNvPr>
          <p:cNvSpPr txBox="1"/>
          <p:nvPr/>
        </p:nvSpPr>
        <p:spPr>
          <a:xfrm>
            <a:off x="634333" y="19142099"/>
            <a:ext cx="13961929" cy="1724660"/>
          </a:xfrm>
          <a:prstGeom prst="rect">
            <a:avLst/>
          </a:prstGeom>
        </p:spPr>
        <p:txBody>
          <a:bodyPr lIns="0" tIns="0" rIns="0" bIns="0" rtlCol="0" anchor="t">
            <a:spAutoFit/>
          </a:bodyPr>
          <a:lstStyle/>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NHS (2026) Get active – Better Health. Available at: </a:t>
            </a:r>
            <a:r>
              <a:rPr lang="en-US" sz="1100" u="sng">
                <a:solidFill>
                  <a:srgbClr val="000000"/>
                </a:solidFill>
                <a:latin typeface="Times New Roman"/>
                <a:ea typeface="Times New Roman"/>
                <a:cs typeface="Times New Roman"/>
                <a:sym typeface="Times New Roman"/>
                <a:hlinkClick r:id="rId8" tooltip="https://www.nhs.uk/better-health/get-active?utm_source=chatgpt.com"/>
              </a:rPr>
              <a:t>https://www.nhs.uk/better-health/get-active</a:t>
            </a:r>
            <a:r>
              <a:rPr lang="en-US" sz="1100">
                <a:solidFill>
                  <a:srgbClr val="000000"/>
                </a:solidFill>
                <a:latin typeface="Times New Roman"/>
                <a:ea typeface="Times New Roman"/>
                <a:cs typeface="Times New Roman"/>
                <a:sym typeface="Times New Roman"/>
              </a:rPr>
              <a:t> (Accessed: 26 July 2026).</a:t>
            </a:r>
          </a:p>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Ramblers (2026) Wellbeing walks. Available at: </a:t>
            </a:r>
            <a:r>
              <a:rPr lang="en-US" sz="1100" u="sng">
                <a:solidFill>
                  <a:srgbClr val="000000"/>
                </a:solidFill>
                <a:latin typeface="Times New Roman"/>
                <a:ea typeface="Times New Roman"/>
                <a:cs typeface="Times New Roman"/>
                <a:sym typeface="Times New Roman"/>
                <a:hlinkClick r:id="rId9" tooltip="https://www.ramblers.org.uk/go-walking/wellbeing-walks?utm_source=chatgpt.com"/>
              </a:rPr>
              <a:t>https://www.ramblers.org.uk/go-walking/wellbeing-walks</a:t>
            </a:r>
            <a:r>
              <a:rPr lang="en-US" sz="1100">
                <a:solidFill>
                  <a:srgbClr val="000000"/>
                </a:solidFill>
                <a:latin typeface="Times New Roman"/>
                <a:ea typeface="Times New Roman"/>
                <a:cs typeface="Times New Roman"/>
                <a:sym typeface="Times New Roman"/>
              </a:rPr>
              <a:t> (Accessed: 26 July 2026).</a:t>
            </a:r>
          </a:p>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Richardson, S., Lawrence, K., Schoenthaler, A.M. and Mann, D. (2022) ‘A framework for digital health equity’, npj Digital Medicine, 5(1), p. 119. </a:t>
            </a:r>
            <a:r>
              <a:rPr lang="en-US" sz="1100" u="sng">
                <a:solidFill>
                  <a:srgbClr val="000000"/>
                </a:solidFill>
                <a:latin typeface="Times New Roman"/>
                <a:ea typeface="Times New Roman"/>
                <a:cs typeface="Times New Roman"/>
                <a:sym typeface="Times New Roman"/>
                <a:hlinkClick r:id="rId10" tooltip="https://doi.org/10.1038/s41746-022-00663-0"/>
              </a:rPr>
              <a:t>https://doi.org/10.1038/s41746-022-00663-0</a:t>
            </a:r>
          </a:p>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Sport England (2025) We are undefeatable | Sport England. Available at: </a:t>
            </a:r>
            <a:r>
              <a:rPr lang="en-US" sz="1100" u="sng">
                <a:solidFill>
                  <a:srgbClr val="000000"/>
                </a:solidFill>
                <a:latin typeface="Times New Roman"/>
                <a:ea typeface="Times New Roman"/>
                <a:cs typeface="Times New Roman"/>
                <a:sym typeface="Times New Roman"/>
                <a:hlinkClick r:id="rId11" tooltip="https://www.sportengland.org/funding-and-campaigns/we-are-undefeatable?utm_source=chatgpt.com"/>
              </a:rPr>
              <a:t>https://www.sportengland.org/funding-and-campaigns/we-are-undefeatable</a:t>
            </a:r>
            <a:r>
              <a:rPr lang="en-US" sz="1100">
                <a:solidFill>
                  <a:srgbClr val="000000"/>
                </a:solidFill>
                <a:latin typeface="Times New Roman"/>
                <a:ea typeface="Times New Roman"/>
                <a:cs typeface="Times New Roman"/>
                <a:sym typeface="Times New Roman"/>
              </a:rPr>
              <a:t> (Accessed: 26 July 2026).</a:t>
            </a:r>
          </a:p>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Sport England (2026) Active Lives Adult Survey November 2024–25 Report. Available at: </a:t>
            </a:r>
            <a:r>
              <a:rPr lang="en-US" sz="1100" u="sng">
                <a:solidFill>
                  <a:srgbClr val="000000"/>
                </a:solidFill>
                <a:latin typeface="Times New Roman"/>
                <a:ea typeface="Times New Roman"/>
                <a:cs typeface="Times New Roman"/>
                <a:sym typeface="Times New Roman"/>
                <a:hlinkClick r:id="rId12" tooltip="https://sportengland-production-files.s3.eu-west-2.amazonaws.com/s3fs-public/2026-04/Active%20Lives%20Adult%20Survey%20November%202024-25%20Report_.pdf"/>
              </a:rPr>
              <a:t>https://sportengland-production-files.s3.eu-west-2.amazonaws.com/s3fs-public/2026-04/Active%20Lives%20Adult%20Survey%20November%202024-25%20Report_.pdf</a:t>
            </a:r>
            <a:r>
              <a:rPr lang="en-US" sz="1100">
                <a:solidFill>
                  <a:srgbClr val="000000"/>
                </a:solidFill>
                <a:latin typeface="Times New Roman"/>
                <a:ea typeface="Times New Roman"/>
                <a:cs typeface="Times New Roman"/>
                <a:sym typeface="Times New Roman"/>
              </a:rPr>
              <a:t> (Accessed: 26 July 2026).</a:t>
            </a:r>
          </a:p>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WHO (2019) Health promotion. Available at: </a:t>
            </a:r>
            <a:r>
              <a:rPr lang="en-US" sz="1100" u="sng">
                <a:solidFill>
                  <a:srgbClr val="000000"/>
                </a:solidFill>
                <a:latin typeface="Times New Roman"/>
                <a:ea typeface="Times New Roman"/>
                <a:cs typeface="Times New Roman"/>
                <a:sym typeface="Times New Roman"/>
                <a:hlinkClick r:id="rId13" tooltip="https://www.who.int/health-topics/health-promotion#tab=tab_1"/>
              </a:rPr>
              <a:t>https://www.who.int/health-topics/health-promotion#tab=tab_1</a:t>
            </a:r>
            <a:r>
              <a:rPr lang="en-US" sz="1100">
                <a:solidFill>
                  <a:srgbClr val="000000"/>
                </a:solidFill>
                <a:latin typeface="Times New Roman"/>
                <a:ea typeface="Times New Roman"/>
                <a:cs typeface="Times New Roman"/>
                <a:sym typeface="Times New Roman"/>
              </a:rPr>
              <a:t> (Accessed: 26 July 2026).</a:t>
            </a:r>
          </a:p>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WHO (2021) Health promotion glossary of terms 2021. Available at: </a:t>
            </a:r>
            <a:r>
              <a:rPr lang="en-US" sz="1100" u="sng">
                <a:solidFill>
                  <a:srgbClr val="000000"/>
                </a:solidFill>
                <a:latin typeface="Times New Roman"/>
                <a:ea typeface="Times New Roman"/>
                <a:cs typeface="Times New Roman"/>
                <a:sym typeface="Times New Roman"/>
                <a:hlinkClick r:id="rId14" tooltip="https://iris.who.int/server/api/core/bitstreams/96da8799-4938-4d66-b171-04770ed4b243/content"/>
              </a:rPr>
              <a:t>https://iris.who.int/server/api/core/bitstreams/96da8799-4938-4d66-b171-04770ed4b243/content</a:t>
            </a:r>
            <a:r>
              <a:rPr lang="en-US" sz="1100">
                <a:solidFill>
                  <a:srgbClr val="000000"/>
                </a:solidFill>
                <a:latin typeface="Times New Roman"/>
                <a:ea typeface="Times New Roman"/>
                <a:cs typeface="Times New Roman"/>
                <a:sym typeface="Times New Roman"/>
              </a:rPr>
              <a:t> (Accessed: 26 July 2026).</a:t>
            </a:r>
          </a:p>
          <a:p>
            <a:pPr marL="237494" lvl="1" indent="-118747" algn="l">
              <a:lnSpc>
                <a:spcPts val="1540"/>
              </a:lnSpc>
              <a:buFont typeface="Arial"/>
              <a:buChar char="•"/>
            </a:pPr>
            <a:r>
              <a:rPr lang="en-US" sz="1100">
                <a:solidFill>
                  <a:srgbClr val="000000"/>
                </a:solidFill>
                <a:latin typeface="Times New Roman"/>
                <a:ea typeface="Times New Roman"/>
                <a:cs typeface="Times New Roman"/>
                <a:sym typeface="Times New Roman"/>
              </a:rPr>
              <a:t>Willmott, T.J., Pang, B. and Rundle-Thiele, S. (2021) ‘Capability, opportunity, and motivation: an across contexts empirical examination of the COM-B model’, BMC Public Health, 21(1), p. 1014. </a:t>
            </a:r>
            <a:r>
              <a:rPr lang="en-US" sz="1100" u="sng">
                <a:solidFill>
                  <a:srgbClr val="000000"/>
                </a:solidFill>
                <a:latin typeface="Times New Roman"/>
                <a:ea typeface="Times New Roman"/>
                <a:cs typeface="Times New Roman"/>
                <a:sym typeface="Times New Roman"/>
                <a:hlinkClick r:id="rId15" tooltip="https://doi.org/10.1186/s12889-021-11019-w?utm_source=chatgpt.com"/>
              </a:rPr>
              <a:t>https://doi.org/10.1186/s12889-021-11019-w</a:t>
            </a:r>
          </a:p>
        </p:txBody>
      </p:sp>
      <p:sp>
        <p:nvSpPr>
          <p:cNvPr id="66" name="TextBox 65">
            <a:extLst>
              <a:ext uri="{FF2B5EF4-FFF2-40B4-BE49-F238E27FC236}">
                <a16:creationId xmlns:a16="http://schemas.microsoft.com/office/drawing/2014/main" id="{918F8442-010F-E40C-1CD6-CC97D7C8A777}"/>
              </a:ext>
            </a:extLst>
          </p:cNvPr>
          <p:cNvSpPr txBox="1"/>
          <p:nvPr/>
        </p:nvSpPr>
        <p:spPr>
          <a:xfrm>
            <a:off x="949746" y="272643"/>
            <a:ext cx="10445953" cy="1569660"/>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Name: Yash </a:t>
            </a:r>
            <a:r>
              <a:rPr lang="en-GB" sz="3200" b="1" dirty="0" err="1">
                <a:latin typeface="Times New Roman" panose="02020603050405020304" pitchFamily="18" charset="0"/>
                <a:cs typeface="Times New Roman" panose="02020603050405020304" pitchFamily="18" charset="0"/>
              </a:rPr>
              <a:t>Kapadiya</a:t>
            </a:r>
            <a:r>
              <a:rPr lang="en-GB" sz="3200" b="1" dirty="0">
                <a:latin typeface="Times New Roman" panose="02020603050405020304" pitchFamily="18" charset="0"/>
                <a:cs typeface="Times New Roman" panose="02020603050405020304" pitchFamily="18" charset="0"/>
              </a:rPr>
              <a:t> (2518277)</a:t>
            </a:r>
          </a:p>
          <a:p>
            <a:r>
              <a:rPr lang="en-GB" sz="3200" b="1" dirty="0">
                <a:latin typeface="Times New Roman" panose="02020603050405020304" pitchFamily="18" charset="0"/>
                <a:cs typeface="Times New Roman" panose="02020603050405020304" pitchFamily="18" charset="0"/>
              </a:rPr>
              <a:t>Module: population health and digital health promotion</a:t>
            </a:r>
          </a:p>
          <a:p>
            <a:r>
              <a:rPr lang="en-GB" sz="3200" b="1" dirty="0">
                <a:latin typeface="Times New Roman" panose="02020603050405020304" pitchFamily="18" charset="0"/>
                <a:cs typeface="Times New Roman" panose="02020603050405020304" pitchFamily="18" charset="0"/>
              </a:rPr>
              <a:t>Lecturer’s name: Dr. ping </a:t>
            </a:r>
            <a:r>
              <a:rPr lang="en-GB" sz="3200" b="1" dirty="0" err="1">
                <a:latin typeface="Times New Roman" panose="02020603050405020304" pitchFamily="18" charset="0"/>
                <a:cs typeface="Times New Roman" panose="02020603050405020304" pitchFamily="18" charset="0"/>
              </a:rPr>
              <a:t>wu</a:t>
            </a:r>
            <a:endParaRPr lang="en-IN"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4741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1069</Words>
  <Application>Microsoft Office PowerPoint</Application>
  <PresentationFormat>Custom</PresentationFormat>
  <Paragraphs>29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Times New Roman Bold</vt:lpstr>
      <vt:lpstr>Times New Roman</vt:lpstr>
      <vt:lpstr>Arial</vt:lpstr>
      <vt:lpstr>Times New Roman Bold Italics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Dev Gajera</cp:lastModifiedBy>
  <cp:revision>1</cp:revision>
  <dcterms:created xsi:type="dcterms:W3CDTF">2006-08-16T00:00:00Z</dcterms:created>
  <dcterms:modified xsi:type="dcterms:W3CDTF">2026-07-27T20:33:02Z</dcterms:modified>
  <dc:identifier>DAHQfUOnNl0</dc:identifier>
</cp:coreProperties>
</file>