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18"/>
  </p:notesMasterIdLst>
  <p:sldIdLst>
    <p:sldId id="256" r:id="rId2"/>
    <p:sldId id="257" r:id="rId3"/>
    <p:sldId id="260" r:id="rId4"/>
    <p:sldId id="262" r:id="rId5"/>
    <p:sldId id="263" r:id="rId6"/>
    <p:sldId id="264" r:id="rId7"/>
    <p:sldId id="265" r:id="rId8"/>
    <p:sldId id="271" r:id="rId9"/>
    <p:sldId id="267" r:id="rId10"/>
    <p:sldId id="268" r:id="rId11"/>
    <p:sldId id="278" r:id="rId12"/>
    <p:sldId id="273" r:id="rId13"/>
    <p:sldId id="274" r:id="rId14"/>
    <p:sldId id="275" r:id="rId15"/>
    <p:sldId id="276" r:id="rId16"/>
    <p:sldId id="277"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A60EAE-4AF9-9BB7-51BB-15569D81304C}" v="10" dt="2026-01-09T18:15:21.181"/>
    <p1510:client id="{DD97E630-F628-ACCE-E790-62A86B4FAD4A}" v="3" dt="2026-01-08T16:36:08.094"/>
    <p1510:client id="{F557DFA8-014D-C508-5394-814DC022B998}" v="201" dt="2026-01-08T16:12:56.594"/>
    <p1510:client id="{F799D2A4-AD78-44A0-A4EA-BD0DC69313B0}" v="57" dt="2026-01-08T21:41:47.376"/>
    <p1510:client id="{FA00789C-84FA-DD39-CCE3-980F8F4C1A7E}" v="1" dt="2026-01-08T16:41:12.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Williams (2416044)" userId="S::2416044@student.uwtsd.ac.uk::8bc406d8-72db-414c-873b-93712e0736e2" providerId="AD" clId="Web-{A3A60EAE-4AF9-9BB7-51BB-15569D81304C}"/>
    <pc:docChg chg="modSld">
      <pc:chgData name="Cerys Williams (2416044)" userId="S::2416044@student.uwtsd.ac.uk::8bc406d8-72db-414c-873b-93712e0736e2" providerId="AD" clId="Web-{A3A60EAE-4AF9-9BB7-51BB-15569D81304C}" dt="2026-01-09T18:15:21.181" v="9"/>
      <pc:docMkLst>
        <pc:docMk/>
      </pc:docMkLst>
      <pc:sldChg chg="delSp delAnim">
        <pc:chgData name="Cerys Williams (2416044)" userId="S::2416044@student.uwtsd.ac.uk::8bc406d8-72db-414c-873b-93712e0736e2" providerId="AD" clId="Web-{A3A60EAE-4AF9-9BB7-51BB-15569D81304C}" dt="2026-01-09T18:13:44.893" v="0"/>
        <pc:sldMkLst>
          <pc:docMk/>
          <pc:sldMk cId="109857222" sldId="256"/>
        </pc:sldMkLst>
        <pc:picChg chg="del">
          <ac:chgData name="Cerys Williams (2416044)" userId="S::2416044@student.uwtsd.ac.uk::8bc406d8-72db-414c-873b-93712e0736e2" providerId="AD" clId="Web-{A3A60EAE-4AF9-9BB7-51BB-15569D81304C}" dt="2026-01-09T18:13:44.893" v="0"/>
          <ac:picMkLst>
            <pc:docMk/>
            <pc:sldMk cId="109857222" sldId="256"/>
            <ac:picMk id="25" creationId="{E9506D5C-CF1B-4759-094B-CEA164C26019}"/>
          </ac:picMkLst>
        </pc:picChg>
      </pc:sldChg>
      <pc:sldChg chg="delSp delAnim">
        <pc:chgData name="Cerys Williams (2416044)" userId="S::2416044@student.uwtsd.ac.uk::8bc406d8-72db-414c-873b-93712e0736e2" providerId="AD" clId="Web-{A3A60EAE-4AF9-9BB7-51BB-15569D81304C}" dt="2026-01-09T18:13:50.581" v="1"/>
        <pc:sldMkLst>
          <pc:docMk/>
          <pc:sldMk cId="2776346670" sldId="257"/>
        </pc:sldMkLst>
        <pc:picChg chg="del">
          <ac:chgData name="Cerys Williams (2416044)" userId="S::2416044@student.uwtsd.ac.uk::8bc406d8-72db-414c-873b-93712e0736e2" providerId="AD" clId="Web-{A3A60EAE-4AF9-9BB7-51BB-15569D81304C}" dt="2026-01-09T18:13:50.581" v="1"/>
          <ac:picMkLst>
            <pc:docMk/>
            <pc:sldMk cId="2776346670" sldId="257"/>
            <ac:picMk id="31" creationId="{9CC86904-14AF-F235-3CEC-D60EBC5D8FF0}"/>
          </ac:picMkLst>
        </pc:picChg>
      </pc:sldChg>
      <pc:sldChg chg="delSp delAnim">
        <pc:chgData name="Cerys Williams (2416044)" userId="S::2416044@student.uwtsd.ac.uk::8bc406d8-72db-414c-873b-93712e0736e2" providerId="AD" clId="Web-{A3A60EAE-4AF9-9BB7-51BB-15569D81304C}" dt="2026-01-09T18:14:09.676" v="2"/>
        <pc:sldMkLst>
          <pc:docMk/>
          <pc:sldMk cId="3777952424" sldId="260"/>
        </pc:sldMkLst>
        <pc:picChg chg="del">
          <ac:chgData name="Cerys Williams (2416044)" userId="S::2416044@student.uwtsd.ac.uk::8bc406d8-72db-414c-873b-93712e0736e2" providerId="AD" clId="Web-{A3A60EAE-4AF9-9BB7-51BB-15569D81304C}" dt="2026-01-09T18:14:09.676" v="2"/>
          <ac:picMkLst>
            <pc:docMk/>
            <pc:sldMk cId="3777952424" sldId="260"/>
            <ac:picMk id="53" creationId="{FD06BE09-34DE-24E7-EDD1-94FC6124CB87}"/>
          </ac:picMkLst>
        </pc:picChg>
      </pc:sldChg>
      <pc:sldChg chg="delSp delAnim">
        <pc:chgData name="Cerys Williams (2416044)" userId="S::2416044@student.uwtsd.ac.uk::8bc406d8-72db-414c-873b-93712e0736e2" providerId="AD" clId="Web-{A3A60EAE-4AF9-9BB7-51BB-15569D81304C}" dt="2026-01-09T18:14:27.255" v="3"/>
        <pc:sldMkLst>
          <pc:docMk/>
          <pc:sldMk cId="2221837013" sldId="262"/>
        </pc:sldMkLst>
        <pc:picChg chg="del">
          <ac:chgData name="Cerys Williams (2416044)" userId="S::2416044@student.uwtsd.ac.uk::8bc406d8-72db-414c-873b-93712e0736e2" providerId="AD" clId="Web-{A3A60EAE-4AF9-9BB7-51BB-15569D81304C}" dt="2026-01-09T18:14:27.255" v="3"/>
          <ac:picMkLst>
            <pc:docMk/>
            <pc:sldMk cId="2221837013" sldId="262"/>
            <ac:picMk id="44" creationId="{522C3CEA-B702-9CAB-F699-660B66A42CA6}"/>
          </ac:picMkLst>
        </pc:picChg>
      </pc:sldChg>
      <pc:sldChg chg="delSp delAnim">
        <pc:chgData name="Cerys Williams (2416044)" userId="S::2416044@student.uwtsd.ac.uk::8bc406d8-72db-414c-873b-93712e0736e2" providerId="AD" clId="Web-{A3A60EAE-4AF9-9BB7-51BB-15569D81304C}" dt="2026-01-09T18:14:34.053" v="4"/>
        <pc:sldMkLst>
          <pc:docMk/>
          <pc:sldMk cId="2308440122" sldId="263"/>
        </pc:sldMkLst>
        <pc:picChg chg="del">
          <ac:chgData name="Cerys Williams (2416044)" userId="S::2416044@student.uwtsd.ac.uk::8bc406d8-72db-414c-873b-93712e0736e2" providerId="AD" clId="Web-{A3A60EAE-4AF9-9BB7-51BB-15569D81304C}" dt="2026-01-09T18:14:34.053" v="4"/>
          <ac:picMkLst>
            <pc:docMk/>
            <pc:sldMk cId="2308440122" sldId="263"/>
            <ac:picMk id="31" creationId="{F6E32564-1BA9-71B5-2DBF-ED5DA2A58D35}"/>
          </ac:picMkLst>
        </pc:picChg>
      </pc:sldChg>
      <pc:sldChg chg="delSp delAnim">
        <pc:chgData name="Cerys Williams (2416044)" userId="S::2416044@student.uwtsd.ac.uk::8bc406d8-72db-414c-873b-93712e0736e2" providerId="AD" clId="Web-{A3A60EAE-4AF9-9BB7-51BB-15569D81304C}" dt="2026-01-09T18:14:40.975" v="5"/>
        <pc:sldMkLst>
          <pc:docMk/>
          <pc:sldMk cId="2432048601" sldId="264"/>
        </pc:sldMkLst>
        <pc:picChg chg="del">
          <ac:chgData name="Cerys Williams (2416044)" userId="S::2416044@student.uwtsd.ac.uk::8bc406d8-72db-414c-873b-93712e0736e2" providerId="AD" clId="Web-{A3A60EAE-4AF9-9BB7-51BB-15569D81304C}" dt="2026-01-09T18:14:40.975" v="5"/>
          <ac:picMkLst>
            <pc:docMk/>
            <pc:sldMk cId="2432048601" sldId="264"/>
            <ac:picMk id="29" creationId="{78C32D58-7151-D539-1D53-BA0668E2A20D}"/>
          </ac:picMkLst>
        </pc:picChg>
      </pc:sldChg>
      <pc:sldChg chg="delSp delAnim">
        <pc:chgData name="Cerys Williams (2416044)" userId="S::2416044@student.uwtsd.ac.uk::8bc406d8-72db-414c-873b-93712e0736e2" providerId="AD" clId="Web-{A3A60EAE-4AF9-9BB7-51BB-15569D81304C}" dt="2026-01-09T18:14:52.742" v="6"/>
        <pc:sldMkLst>
          <pc:docMk/>
          <pc:sldMk cId="3554525180" sldId="265"/>
        </pc:sldMkLst>
        <pc:picChg chg="del">
          <ac:chgData name="Cerys Williams (2416044)" userId="S::2416044@student.uwtsd.ac.uk::8bc406d8-72db-414c-873b-93712e0736e2" providerId="AD" clId="Web-{A3A60EAE-4AF9-9BB7-51BB-15569D81304C}" dt="2026-01-09T18:14:52.742" v="6"/>
          <ac:picMkLst>
            <pc:docMk/>
            <pc:sldMk cId="3554525180" sldId="265"/>
            <ac:picMk id="16" creationId="{AC8A5238-3CD0-02F4-3A25-7075363B5E04}"/>
          </ac:picMkLst>
        </pc:picChg>
      </pc:sldChg>
      <pc:sldChg chg="delSp delAnim">
        <pc:chgData name="Cerys Williams (2416044)" userId="S::2416044@student.uwtsd.ac.uk::8bc406d8-72db-414c-873b-93712e0736e2" providerId="AD" clId="Web-{A3A60EAE-4AF9-9BB7-51BB-15569D81304C}" dt="2026-01-09T18:15:14.446" v="8"/>
        <pc:sldMkLst>
          <pc:docMk/>
          <pc:sldMk cId="326234000" sldId="267"/>
        </pc:sldMkLst>
        <pc:picChg chg="del">
          <ac:chgData name="Cerys Williams (2416044)" userId="S::2416044@student.uwtsd.ac.uk::8bc406d8-72db-414c-873b-93712e0736e2" providerId="AD" clId="Web-{A3A60EAE-4AF9-9BB7-51BB-15569D81304C}" dt="2026-01-09T18:15:14.446" v="8"/>
          <ac:picMkLst>
            <pc:docMk/>
            <pc:sldMk cId="326234000" sldId="267"/>
            <ac:picMk id="8" creationId="{2328106E-BBC9-F362-703E-3CC4E63FDCA2}"/>
          </ac:picMkLst>
        </pc:picChg>
      </pc:sldChg>
      <pc:sldChg chg="delSp delAnim">
        <pc:chgData name="Cerys Williams (2416044)" userId="S::2416044@student.uwtsd.ac.uk::8bc406d8-72db-414c-873b-93712e0736e2" providerId="AD" clId="Web-{A3A60EAE-4AF9-9BB7-51BB-15569D81304C}" dt="2026-01-09T18:15:21.181" v="9"/>
        <pc:sldMkLst>
          <pc:docMk/>
          <pc:sldMk cId="4263984074" sldId="268"/>
        </pc:sldMkLst>
        <pc:picChg chg="del">
          <ac:chgData name="Cerys Williams (2416044)" userId="S::2416044@student.uwtsd.ac.uk::8bc406d8-72db-414c-873b-93712e0736e2" providerId="AD" clId="Web-{A3A60EAE-4AF9-9BB7-51BB-15569D81304C}" dt="2026-01-09T18:15:21.181" v="9"/>
          <ac:picMkLst>
            <pc:docMk/>
            <pc:sldMk cId="4263984074" sldId="268"/>
            <ac:picMk id="9" creationId="{35E80825-1F8E-18F7-0915-209DF8D9E4B1}"/>
          </ac:picMkLst>
        </pc:picChg>
      </pc:sldChg>
      <pc:sldChg chg="delSp delAnim">
        <pc:chgData name="Cerys Williams (2416044)" userId="S::2416044@student.uwtsd.ac.uk::8bc406d8-72db-414c-873b-93712e0736e2" providerId="AD" clId="Web-{A3A60EAE-4AF9-9BB7-51BB-15569D81304C}" dt="2026-01-09T18:15:00.930" v="7"/>
        <pc:sldMkLst>
          <pc:docMk/>
          <pc:sldMk cId="2902396696" sldId="271"/>
        </pc:sldMkLst>
        <pc:picChg chg="del">
          <ac:chgData name="Cerys Williams (2416044)" userId="S::2416044@student.uwtsd.ac.uk::8bc406d8-72db-414c-873b-93712e0736e2" providerId="AD" clId="Web-{A3A60EAE-4AF9-9BB7-51BB-15569D81304C}" dt="2026-01-09T18:15:00.930" v="7"/>
          <ac:picMkLst>
            <pc:docMk/>
            <pc:sldMk cId="2902396696" sldId="271"/>
            <ac:picMk id="24" creationId="{0D84D32E-9436-19A4-A51D-2E5C5911A0B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62A4DA-BB5A-44CD-A1CD-6F043ACA8975}" type="datetimeFigureOut">
              <a:t>1/9/2026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EA67C6-A7A8-4727-846C-F72E3C2E3614}" type="slidenum">
              <a:t>‹#›</a:t>
            </a:fld>
            <a:endParaRPr lang="en-GB"/>
          </a:p>
        </p:txBody>
      </p:sp>
    </p:spTree>
    <p:extLst>
      <p:ext uri="{BB962C8B-B14F-4D97-AF65-F5344CB8AC3E}">
        <p14:creationId xmlns:p14="http://schemas.microsoft.com/office/powerpoint/2010/main" val="544778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34EA67C6-A7A8-4727-846C-F72E3C2E3614}" type="slidenum">
              <a:t>6</a:t>
            </a:fld>
            <a:endParaRPr lang="en-GB"/>
          </a:p>
        </p:txBody>
      </p:sp>
    </p:spTree>
    <p:extLst>
      <p:ext uri="{BB962C8B-B14F-4D97-AF65-F5344CB8AC3E}">
        <p14:creationId xmlns:p14="http://schemas.microsoft.com/office/powerpoint/2010/main" val="1814097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5000"/>
              </a:lnSpc>
              <a:spcBef>
                <a:spcPts val="1000"/>
              </a:spcBef>
            </a:pPr>
            <a:endParaRPr lang="en-GB">
              <a:solidFill>
                <a:srgbClr val="FFFFFF"/>
              </a:solidFill>
              <a:highlight>
                <a:srgbClr val="000000"/>
              </a:highlight>
              <a:ea typeface="Calibri"/>
              <a:cs typeface="Calibri"/>
            </a:endParaRPr>
          </a:p>
        </p:txBody>
      </p:sp>
      <p:sp>
        <p:nvSpPr>
          <p:cNvPr id="4" name="Slide Number Placeholder 3"/>
          <p:cNvSpPr>
            <a:spLocks noGrp="1"/>
          </p:cNvSpPr>
          <p:nvPr>
            <p:ph type="sldNum" sz="quarter" idx="5"/>
          </p:nvPr>
        </p:nvSpPr>
        <p:spPr/>
        <p:txBody>
          <a:bodyPr/>
          <a:lstStyle/>
          <a:p>
            <a:fld id="{34EA67C6-A7A8-4727-846C-F72E3C2E3614}" type="slidenum">
              <a:t>7</a:t>
            </a:fld>
            <a:endParaRPr lang="en-GB"/>
          </a:p>
        </p:txBody>
      </p:sp>
    </p:spTree>
    <p:extLst>
      <p:ext uri="{BB962C8B-B14F-4D97-AF65-F5344CB8AC3E}">
        <p14:creationId xmlns:p14="http://schemas.microsoft.com/office/powerpoint/2010/main" val="1811399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90641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70240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30599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79244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13456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05998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7013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9488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2134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52325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1/9/2026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26482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1/9/2026</a:t>
            </a:fld>
            <a:endParaRPr lang="en-US"/>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2437347538"/>
      </p:ext>
    </p:extLst>
  </p:cSld>
  <p:clrMap bg1="dk1" tx1="lt1" bg2="dk2" tx2="lt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andard.co.uk/news/uk/casey-report-met-police-publish-review-b1068121.html" TargetMode="External"/><Relationship Id="rId2" Type="http://schemas.openxmlformats.org/officeDocument/2006/relationships/hyperlink" Target="https://academic.oup.com/intqhc/article/37/4/mzaf092/8258682" TargetMode="External"/><Relationship Id="rId1" Type="http://schemas.openxmlformats.org/officeDocument/2006/relationships/slideLayout" Target="../slideLayouts/slideLayout2.xml"/><Relationship Id="rId6" Type="http://schemas.openxmlformats.org/officeDocument/2006/relationships/hyperlink" Target="https://assets.college.police.uk/s3fs-public/policing_vision_2025.pdf" TargetMode="External"/><Relationship Id="rId5" Type="http://schemas.openxmlformats.org/officeDocument/2006/relationships/hyperlink" Target="https://www.centreforwomensjustice.org.uk/news/2023/3/21/cwj-response-to-report-of-baroness-casey-review-into-the-metropolitan-police" TargetMode="External"/><Relationship Id="rId4" Type="http://schemas.openxmlformats.org/officeDocument/2006/relationships/hyperlink" Target="https://www.met.police.uk/SysSiteAssets/media/downloads/met/about-us/baroness-casey-review/update-march-2023/baroness-casey-review-march-2023a.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ethnicity-facts-figures.service.gov.uk/crime-justice-and-the-law/policing/confidence-in-the-local-police/latest/" TargetMode="External"/><Relationship Id="rId2" Type="http://schemas.openxmlformats.org/officeDocument/2006/relationships/hyperlink" Target="https://doi.org/10.1177/1609406920907254" TargetMode="External"/><Relationship Id="rId1" Type="http://schemas.openxmlformats.org/officeDocument/2006/relationships/slideLayout" Target="../slideLayouts/slideLayout2.xml"/><Relationship Id="rId5" Type="http://schemas.openxmlformats.org/officeDocument/2006/relationships/hyperlink" Target="https://hmicfrs.justiceinspectorates.gov.uk/publication-html/an-inspection-of-vetting-misconduct-and-misogyny-in-the-police-service/#:~:text=As%20well%20as%20focus%20groups,unwanted%20sexual%20behaviour%20towards%20them" TargetMode="External"/><Relationship Id="rId4" Type="http://schemas.openxmlformats.org/officeDocument/2006/relationships/hyperlink" Target="https://www.gov.uk/government/publications/public-perceptions-of-policing-a-review-of-research-and-literature/public-perceptions-of-policing-a-review-of-research-and-literatur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oliceconduct.gov.uk/publications/public-perceptions-tracker-summary-report-202425" TargetMode="External"/><Relationship Id="rId2" Type="http://schemas.openxmlformats.org/officeDocument/2006/relationships/hyperlink" Target="https://www.gov.uk/government/statistics/police-workforce-england-and-wales-31-march-2025/police-workforce-england-and-wales-31-march-2025"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bulletins/crimeinenglandandwales/yearendingdecember2022" TargetMode="External"/><Relationship Id="rId5" Type="http://schemas.openxmlformats.org/officeDocument/2006/relationships/hyperlink" Target="https://news.npcc.police.uk/releases/casey-report-reinforces-the-urgency-of-our-mission" TargetMode="External"/><Relationship Id="rId4" Type="http://schemas.openxmlformats.org/officeDocument/2006/relationships/hyperlink" Target="https://commonslibrary.parliament.uk/casey-review-misconduct-in-the-met-and-officer-dismissa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eqsa.gov.au/guides-resources/resources/sector-updates-and-alerts/engaging-independent-expert-undertake-review" TargetMode="External"/><Relationship Id="rId2" Type="http://schemas.openxmlformats.org/officeDocument/2006/relationships/hyperlink" Target="https://www.ons.gov.uk/peoplepopulationandcommunity/crimeandjustice/bulletins/crimeinenglandandwales/yearendingseptember2023" TargetMode="External"/><Relationship Id="rId1" Type="http://schemas.openxmlformats.org/officeDocument/2006/relationships/slideLayout" Target="../slideLayouts/slideLayout2.xml"/><Relationship Id="rId6" Type="http://schemas.openxmlformats.org/officeDocument/2006/relationships/hyperlink" Target="https://lordslibrary.parliament.uk/police-standards-and-culture-restoring-public-trust/#:~:text=into%20police%20conduct-,In%20recent%20years%2C%20there%20has%20been%20a%20series%20of%20high,sentenced%20for%20indecent%20exposure%20offences" TargetMode="External"/><Relationship Id="rId5" Type="http://schemas.openxmlformats.org/officeDocument/2006/relationships/hyperlink" Target="https://www.standard.co.uk/news/uk/louise-casey-people-national-police-chiefs-council-wayne-couzens-metropolitan-police-b1069560.html" TargetMode="External"/><Relationship Id="rId4" Type="http://schemas.openxmlformats.org/officeDocument/2006/relationships/hyperlink" Target="https://www.theguardian.com/society/2025/jun/23/casey-review-wider-concerns-on-child-welfare-must-be-addresse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hansard.parliament.uk/commons/2023-03-21/debates/ACFF2865-C6A3-4089-8F5F-B101861F47A1/MetropolitanPoliceCaseyReview" TargetMode="External"/><Relationship Id="rId2" Type="http://schemas.openxmlformats.org/officeDocument/2006/relationships/hyperlink" Target="https://committees.parliament.uk/work/3193/college-of-policing-inquiry/news/100621/alarming-inconsistencies-in-policing-across-forces-must-be-addressed/#:~:text=The%20Home%20Affairs%20Committee%20says,must%20be%20the%20first%20priority" TargetMode="External"/><Relationship Id="rId1" Type="http://schemas.openxmlformats.org/officeDocument/2006/relationships/slideLayout" Target="../slideLayouts/slideLayout2.xml"/><Relationship Id="rId4" Type="http://schemas.openxmlformats.org/officeDocument/2006/relationships/hyperlink" Target="https://www.proquest.com/docview/2838784654?accountid=130472&amp;parentSessionId=e5ZQj8n0IpMylt2NQE06%2F6gRQjj6MBkHTALvjPHUEoc%3D&amp;pq-origsite=primo&amp;searchKeywords=baroness%20casey&amp;sourcetype=Scholarly%20Journ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40000" y="540000"/>
            <a:ext cx="4500561" cy="4259814"/>
          </a:xfrm>
        </p:spPr>
        <p:txBody>
          <a:bodyPr>
            <a:normAutofit/>
          </a:bodyPr>
          <a:lstStyle/>
          <a:p>
            <a:r>
              <a:rPr lang="en-GB" sz="3500"/>
              <a:t>A critical assessment of the Casey Report (2023): Institutional culture in the Metropolitan Police Service</a:t>
            </a:r>
          </a:p>
        </p:txBody>
      </p:sp>
      <p:sp>
        <p:nvSpPr>
          <p:cNvPr id="3" name="Subtitle 2"/>
          <p:cNvSpPr>
            <a:spLocks noGrp="1"/>
          </p:cNvSpPr>
          <p:nvPr>
            <p:ph type="subTitle" idx="1"/>
          </p:nvPr>
        </p:nvSpPr>
        <p:spPr>
          <a:xfrm>
            <a:off x="540000" y="4988476"/>
            <a:ext cx="4500561" cy="1320249"/>
          </a:xfrm>
        </p:spPr>
        <p:txBody>
          <a:bodyPr vert="horz" lIns="91440" tIns="45720" rIns="91440" bIns="45720" rtlCol="0">
            <a:normAutofit/>
          </a:bodyPr>
          <a:lstStyle/>
          <a:p>
            <a:r>
              <a:rPr lang="en-GB"/>
              <a:t>Cerys Williams (2416044) BMPL5015</a:t>
            </a:r>
          </a:p>
        </p:txBody>
      </p:sp>
      <p:grpSp>
        <p:nvGrpSpPr>
          <p:cNvPr id="33" name="Group 32">
            <a:extLst>
              <a:ext uri="{FF2B5EF4-FFF2-40B4-BE49-F238E27FC236}">
                <a16:creationId xmlns:a16="http://schemas.microsoft.com/office/drawing/2014/main" id="{3C16EB93-E299-481D-A004-769603D375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6" name="Oval 25">
              <a:extLst>
                <a:ext uri="{FF2B5EF4-FFF2-40B4-BE49-F238E27FC236}">
                  <a16:creationId xmlns:a16="http://schemas.microsoft.com/office/drawing/2014/main" id="{6CD13B55-E709-4E18-924B-655433A928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A3B2E1D-0135-45FF-990A-436697D207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62BD9E0F-507C-49AD-B619-B42B4D342D6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4" name="Picture 33">
            <a:extLst>
              <a:ext uri="{FF2B5EF4-FFF2-40B4-BE49-F238E27FC236}">
                <a16:creationId xmlns:a16="http://schemas.microsoft.com/office/drawing/2014/main" id="{4945A03A-A436-B1BE-2379-20103409CBB1}"/>
              </a:ext>
            </a:extLst>
          </p:cNvPr>
          <p:cNvPicPr>
            <a:picLocks noChangeAspect="1"/>
          </p:cNvPicPr>
          <p:nvPr/>
        </p:nvPicPr>
        <p:blipFill>
          <a:blip r:embed="rId2"/>
          <a:srcRect r="11" b="11"/>
          <a:stretch>
            <a:fillRect/>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3791"/>
    </mc:Choice>
    <mc:Fallback>
      <p:transition spd="slow" advTm="1379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C1153A-0AA2-0711-196C-D5A150E35081}"/>
              </a:ext>
            </a:extLst>
          </p:cNvPr>
          <p:cNvSpPr>
            <a:spLocks noGrp="1"/>
          </p:cNvSpPr>
          <p:nvPr>
            <p:ph type="title"/>
          </p:nvPr>
        </p:nvSpPr>
        <p:spPr>
          <a:xfrm>
            <a:off x="540000" y="540000"/>
            <a:ext cx="4500561" cy="2181946"/>
          </a:xfrm>
        </p:spPr>
        <p:txBody>
          <a:bodyPr anchor="t">
            <a:normAutofit/>
          </a:bodyPr>
          <a:lstStyle/>
          <a:p>
            <a:r>
              <a:rPr lang="en-GB" b="1" u="sng"/>
              <a:t>Introduction</a:t>
            </a:r>
          </a:p>
        </p:txBody>
      </p:sp>
      <p:sp>
        <p:nvSpPr>
          <p:cNvPr id="3" name="Content Placeholder 2">
            <a:extLst>
              <a:ext uri="{FF2B5EF4-FFF2-40B4-BE49-F238E27FC236}">
                <a16:creationId xmlns:a16="http://schemas.microsoft.com/office/drawing/2014/main" id="{E1B492A5-76EE-D96B-1EA0-9FE8892275CF}"/>
              </a:ext>
            </a:extLst>
          </p:cNvPr>
          <p:cNvSpPr>
            <a:spLocks noGrp="1"/>
          </p:cNvSpPr>
          <p:nvPr>
            <p:ph idx="1"/>
          </p:nvPr>
        </p:nvSpPr>
        <p:spPr>
          <a:xfrm>
            <a:off x="550863" y="1799303"/>
            <a:ext cx="4500562" cy="4509422"/>
          </a:xfrm>
        </p:spPr>
        <p:txBody>
          <a:bodyPr vert="horz" lIns="91440" tIns="45720" rIns="91440" bIns="45720" rtlCol="0" anchor="t">
            <a:normAutofit lnSpcReduction="10000"/>
          </a:bodyPr>
          <a:lstStyle/>
          <a:p>
            <a:pPr marL="269875" indent="-269875">
              <a:lnSpc>
                <a:spcPct val="115000"/>
              </a:lnSpc>
            </a:pPr>
            <a:r>
              <a:rPr lang="en-GB" sz="1600"/>
              <a:t>The Casey Report (2023) is an independent assessment published by Baroness Casey, that examined the behavioural standards and institutional culture of the Metropolitan Police Service (Meade, 2023).</a:t>
            </a:r>
          </a:p>
          <a:p>
            <a:pPr marL="269875" indent="-269875">
              <a:lnSpc>
                <a:spcPct val="115000"/>
              </a:lnSpc>
            </a:pPr>
            <a:r>
              <a:rPr lang="en-GB" sz="1600"/>
              <a:t>The report identified several systematic failures, including discrimination, inadequate safeguarding of women and children, and the Mets overall performance (National Police Chiefs' Council, 2023).</a:t>
            </a:r>
          </a:p>
          <a:p>
            <a:pPr marL="269875" indent="-269875">
              <a:lnSpc>
                <a:spcPct val="115000"/>
              </a:lnSpc>
            </a:pPr>
            <a:r>
              <a:rPr lang="en-GB" sz="1600"/>
              <a:t>This presentation critically assesses these findings and explores the implications for public confidence and the protection of vulnerable groups.</a:t>
            </a:r>
          </a:p>
        </p:txBody>
      </p:sp>
      <p:grpSp>
        <p:nvGrpSpPr>
          <p:cNvPr id="62" name="Group 61">
            <a:extLst>
              <a:ext uri="{FF2B5EF4-FFF2-40B4-BE49-F238E27FC236}">
                <a16:creationId xmlns:a16="http://schemas.microsoft.com/office/drawing/2014/main" id="{B8E4FEC3-70AD-4184-BB2D-7876099144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3200" y="0"/>
            <a:ext cx="4382561" cy="4320000"/>
            <a:chOff x="5443200" y="0"/>
            <a:chExt cx="4382561" cy="4320000"/>
          </a:xfrm>
        </p:grpSpPr>
        <p:sp>
          <p:nvSpPr>
            <p:cNvPr id="63" name="Oval 62">
              <a:extLst>
                <a:ext uri="{FF2B5EF4-FFF2-40B4-BE49-F238E27FC236}">
                  <a16:creationId xmlns:a16="http://schemas.microsoft.com/office/drawing/2014/main" id="{91033DF6-967C-411F-8F2C-62E83C5F196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225761" y="0"/>
              <a:ext cx="3600000" cy="3600000"/>
            </a:xfrm>
            <a:prstGeom prst="ellipse">
              <a:avLst/>
            </a:prstGeom>
            <a:solidFill>
              <a:schemeClr val="accent1"/>
            </a:solidFill>
            <a:ln>
              <a:noFill/>
            </a:ln>
            <a:effectLst>
              <a:softEdge rad="762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CB66D5E3-9203-487A-8E8E-4C522CD7883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596623" y="548550"/>
              <a:ext cx="3600000" cy="3600000"/>
            </a:xfrm>
            <a:prstGeom prst="ellipse">
              <a:avLst/>
            </a:prstGeom>
            <a:solidFill>
              <a:schemeClr val="accent3">
                <a:alpha val="8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Freeform: Shape 64">
              <a:extLst>
                <a:ext uri="{FF2B5EF4-FFF2-40B4-BE49-F238E27FC236}">
                  <a16:creationId xmlns:a16="http://schemas.microsoft.com/office/drawing/2014/main" id="{0A397EE0-9234-419F-A942-4E4BEF771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3200" y="0"/>
              <a:ext cx="4320000" cy="4320000"/>
            </a:xfrm>
            <a:custGeom>
              <a:avLst/>
              <a:gdLst>
                <a:gd name="connsiteX0" fmla="*/ 2160001 w 4320000"/>
                <a:gd name="connsiteY0" fmla="*/ 0 h 4320000"/>
                <a:gd name="connsiteX1" fmla="*/ 4320000 w 4320000"/>
                <a:gd name="connsiteY1" fmla="*/ 2160001 h 4320000"/>
                <a:gd name="connsiteX2" fmla="*/ 2160001 w 4320000"/>
                <a:gd name="connsiteY2" fmla="*/ 4320000 h 4320000"/>
                <a:gd name="connsiteX3" fmla="*/ 0 w 4320000"/>
                <a:gd name="connsiteY3" fmla="*/ 2160001 h 4320000"/>
                <a:gd name="connsiteX4" fmla="*/ 2160001 w 4320000"/>
                <a:gd name="connsiteY4" fmla="*/ 0 h 43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0000" h="4320000">
                  <a:moveTo>
                    <a:pt x="2160001" y="0"/>
                  </a:moveTo>
                  <a:cubicBezTo>
                    <a:pt x="3352935" y="0"/>
                    <a:pt x="4320000" y="967065"/>
                    <a:pt x="4320000" y="2160001"/>
                  </a:cubicBezTo>
                  <a:cubicBezTo>
                    <a:pt x="4320000" y="3352936"/>
                    <a:pt x="3352935" y="4320000"/>
                    <a:pt x="2160001" y="4320000"/>
                  </a:cubicBezTo>
                  <a:cubicBezTo>
                    <a:pt x="967065" y="4320000"/>
                    <a:pt x="0" y="3352936"/>
                    <a:pt x="0" y="2160001"/>
                  </a:cubicBezTo>
                  <a:cubicBezTo>
                    <a:pt x="0" y="967065"/>
                    <a:pt x="967065" y="0"/>
                    <a:pt x="2160001" y="0"/>
                  </a:cubicBezTo>
                  <a:close/>
                </a:path>
              </a:pathLst>
            </a:custGeom>
            <a:ln>
              <a:noFill/>
            </a:ln>
            <a:effectLst>
              <a:softEdge rad="635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67" name="Group 66">
            <a:extLst>
              <a:ext uri="{FF2B5EF4-FFF2-40B4-BE49-F238E27FC236}">
                <a16:creationId xmlns:a16="http://schemas.microsoft.com/office/drawing/2014/main" id="{7F178BC0-3751-4353-945F-AC92A619DA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02185" y="2566575"/>
            <a:ext cx="3600000" cy="4120437"/>
            <a:chOff x="8202185" y="2566575"/>
            <a:chExt cx="3600000" cy="4120437"/>
          </a:xfrm>
        </p:grpSpPr>
        <p:sp>
          <p:nvSpPr>
            <p:cNvPr id="68" name="Oval 67">
              <a:extLst>
                <a:ext uri="{FF2B5EF4-FFF2-40B4-BE49-F238E27FC236}">
                  <a16:creationId xmlns:a16="http://schemas.microsoft.com/office/drawing/2014/main" id="{63488075-48D4-4A61-A183-71F671C62D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8329909" y="2566575"/>
              <a:ext cx="3472275" cy="3472275"/>
            </a:xfrm>
            <a:prstGeom prst="ellipse">
              <a:avLst/>
            </a:prstGeom>
            <a:solidFill>
              <a:schemeClr val="accent2"/>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8F7632CE-A975-463D-9FD8-ABF348920D2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8497801" y="3111700"/>
              <a:ext cx="2530798" cy="2530798"/>
            </a:xfrm>
            <a:prstGeom prst="ellipse">
              <a:avLst/>
            </a:prstGeom>
            <a:solidFill>
              <a:schemeClr val="accent1"/>
            </a:solidFill>
            <a:ln>
              <a:noFill/>
            </a:ln>
            <a:effectLst>
              <a:softEdge rad="495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B1E36AE6-A22A-46C5-A7B8-C4FB83AC9B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8215609" y="3128550"/>
              <a:ext cx="3472275" cy="3472275"/>
            </a:xfrm>
            <a:prstGeom prst="ellipse">
              <a:avLst/>
            </a:prstGeom>
            <a:solidFill>
              <a:schemeClr val="accent3">
                <a:alpha val="8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1" name="Freeform: Shape 70">
              <a:extLst>
                <a:ext uri="{FF2B5EF4-FFF2-40B4-BE49-F238E27FC236}">
                  <a16:creationId xmlns:a16="http://schemas.microsoft.com/office/drawing/2014/main" id="{4E14F7DD-7371-4B1D-86A8-0ECB74CE6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02185" y="3087012"/>
              <a:ext cx="3600000" cy="3600000"/>
            </a:xfrm>
            <a:custGeom>
              <a:avLst/>
              <a:gdLst>
                <a:gd name="connsiteX0" fmla="*/ 1800000 w 3600000"/>
                <a:gd name="connsiteY0" fmla="*/ 0 h 3600000"/>
                <a:gd name="connsiteX1" fmla="*/ 3600000 w 3600000"/>
                <a:gd name="connsiteY1" fmla="*/ 1800001 h 3600000"/>
                <a:gd name="connsiteX2" fmla="*/ 1800000 w 3600000"/>
                <a:gd name="connsiteY2" fmla="*/ 3600000 h 3600000"/>
                <a:gd name="connsiteX3" fmla="*/ 0 w 3600000"/>
                <a:gd name="connsiteY3" fmla="*/ 1800001 h 3600000"/>
                <a:gd name="connsiteX4" fmla="*/ 1800000 w 3600000"/>
                <a:gd name="connsiteY4" fmla="*/ 0 h 360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0000" h="3600000">
                  <a:moveTo>
                    <a:pt x="1800000" y="0"/>
                  </a:moveTo>
                  <a:cubicBezTo>
                    <a:pt x="2794112" y="0"/>
                    <a:pt x="3600000" y="805888"/>
                    <a:pt x="3600000" y="1800001"/>
                  </a:cubicBezTo>
                  <a:cubicBezTo>
                    <a:pt x="3600000" y="2794113"/>
                    <a:pt x="2794112" y="3600000"/>
                    <a:pt x="1800000" y="3600000"/>
                  </a:cubicBezTo>
                  <a:cubicBezTo>
                    <a:pt x="805888" y="3600000"/>
                    <a:pt x="0" y="2794113"/>
                    <a:pt x="0" y="1800001"/>
                  </a:cubicBezTo>
                  <a:cubicBezTo>
                    <a:pt x="0" y="805888"/>
                    <a:pt x="805888" y="0"/>
                    <a:pt x="1800000" y="0"/>
                  </a:cubicBezTo>
                  <a:close/>
                </a:path>
              </a:pathLst>
            </a:custGeom>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5" name="Picture 54" descr="Reading glasses on a book">
            <a:extLst>
              <a:ext uri="{FF2B5EF4-FFF2-40B4-BE49-F238E27FC236}">
                <a16:creationId xmlns:a16="http://schemas.microsoft.com/office/drawing/2014/main" id="{ABC6AD7C-23F5-CD21-1776-0E758C5626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4789" y="1214072"/>
            <a:ext cx="2824396" cy="1885284"/>
          </a:xfrm>
          <a:prstGeom prst="rect">
            <a:avLst/>
          </a:prstGeom>
        </p:spPr>
      </p:pic>
    </p:spTree>
    <p:extLst>
      <p:ext uri="{BB962C8B-B14F-4D97-AF65-F5344CB8AC3E}">
        <p14:creationId xmlns:p14="http://schemas.microsoft.com/office/powerpoint/2010/main" val="2776346670"/>
      </p:ext>
    </p:extLst>
  </p:cSld>
  <p:clrMapOvr>
    <a:masterClrMapping/>
  </p:clrMapOvr>
  <mc:AlternateContent xmlns:mc="http://schemas.openxmlformats.org/markup-compatibility/2006">
    <mc:Choice xmlns:p14="http://schemas.microsoft.com/office/powerpoint/2010/main" Requires="p14">
      <p:transition spd="slow" p14:dur="2000" advTm="91638"/>
    </mc:Choice>
    <mc:Fallback>
      <p:transition spd="slow" advTm="9163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5807E-1129-3D1D-1A89-D308A8111B9C}"/>
              </a:ext>
            </a:extLst>
          </p:cNvPr>
          <p:cNvSpPr>
            <a:spLocks noGrp="1"/>
          </p:cNvSpPr>
          <p:nvPr>
            <p:ph type="title"/>
          </p:nvPr>
        </p:nvSpPr>
        <p:spPr>
          <a:xfrm>
            <a:off x="362003" y="567055"/>
            <a:ext cx="8905826" cy="1809500"/>
          </a:xfrm>
        </p:spPr>
        <p:txBody>
          <a:bodyPr>
            <a:normAutofit/>
          </a:bodyPr>
          <a:lstStyle/>
          <a:p>
            <a:r>
              <a:rPr lang="en-GB" sz="5400" b="1" u="sng"/>
              <a:t>Key findings of the Casey Report (2023)</a:t>
            </a:r>
          </a:p>
        </p:txBody>
      </p:sp>
      <p:sp>
        <p:nvSpPr>
          <p:cNvPr id="3" name="Content Placeholder 2">
            <a:extLst>
              <a:ext uri="{FF2B5EF4-FFF2-40B4-BE49-F238E27FC236}">
                <a16:creationId xmlns:a16="http://schemas.microsoft.com/office/drawing/2014/main" id="{94698AC2-6C4D-5FEA-A15C-06453779966D}"/>
              </a:ext>
            </a:extLst>
          </p:cNvPr>
          <p:cNvSpPr>
            <a:spLocks noGrp="1"/>
          </p:cNvSpPr>
          <p:nvPr>
            <p:ph idx="1"/>
          </p:nvPr>
        </p:nvSpPr>
        <p:spPr>
          <a:xfrm>
            <a:off x="362003" y="2689850"/>
            <a:ext cx="11101136" cy="3779837"/>
          </a:xfrm>
        </p:spPr>
        <p:txBody>
          <a:bodyPr vert="horz" lIns="91440" tIns="45720" rIns="91440" bIns="45720" rtlCol="0" anchor="t">
            <a:normAutofit/>
          </a:bodyPr>
          <a:lstStyle/>
          <a:p>
            <a:pPr marL="269875" indent="-269875"/>
            <a:r>
              <a:rPr lang="en-GB"/>
              <a:t>Evidence of toxic institutional culture within the Metropolitan Police Service (Baldwin and Morris, 2023).</a:t>
            </a:r>
            <a:endParaRPr lang="en-US"/>
          </a:p>
          <a:p>
            <a:pPr marL="269875" indent="-269875"/>
            <a:r>
              <a:rPr lang="en-GB"/>
              <a:t>Systematic prejudice, including discrimination, racism and misogyny (Wong and Hine, 2023)</a:t>
            </a:r>
          </a:p>
          <a:p>
            <a:pPr marL="269875" indent="-269875"/>
            <a:r>
              <a:rPr lang="en-GB"/>
              <a:t>Failures in professional standards and accountability (Casey, 2023, p. 288)</a:t>
            </a:r>
          </a:p>
          <a:p>
            <a:pPr marL="269875" indent="-269875"/>
            <a:r>
              <a:rPr lang="en-GB"/>
              <a:t>A lack of effective safeguarding of women and children (End Violence Against Women, 2023; The Guardian, 2025)</a:t>
            </a:r>
          </a:p>
          <a:p>
            <a:pPr marL="269875" indent="-269875"/>
            <a:r>
              <a:rPr lang="en-GB"/>
              <a:t>Negative impact on operational effectiveness and public confidence (Casey, 2023, p.11).</a:t>
            </a:r>
          </a:p>
        </p:txBody>
      </p:sp>
    </p:spTree>
    <p:extLst>
      <p:ext uri="{BB962C8B-B14F-4D97-AF65-F5344CB8AC3E}">
        <p14:creationId xmlns:p14="http://schemas.microsoft.com/office/powerpoint/2010/main" val="3777952424"/>
      </p:ext>
    </p:extLst>
  </p:cSld>
  <p:clrMapOvr>
    <a:masterClrMapping/>
  </p:clrMapOvr>
  <mc:AlternateContent xmlns:mc="http://schemas.openxmlformats.org/markup-compatibility/2006">
    <mc:Choice xmlns:p14="http://schemas.microsoft.com/office/powerpoint/2010/main" Requires="p14">
      <p:transition spd="slow" p14:dur="2000" advTm="131504"/>
    </mc:Choice>
    <mc:Fallback>
      <p:transition spd="slow" advTm="13150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2E85C-9A2F-2CBE-E3B0-E99690ADBA6B}"/>
              </a:ext>
            </a:extLst>
          </p:cNvPr>
          <p:cNvSpPr>
            <a:spLocks noGrp="1"/>
          </p:cNvSpPr>
          <p:nvPr>
            <p:ph type="title"/>
          </p:nvPr>
        </p:nvSpPr>
        <p:spPr>
          <a:xfrm>
            <a:off x="540000" y="569496"/>
            <a:ext cx="11101135" cy="1937729"/>
          </a:xfrm>
        </p:spPr>
        <p:txBody>
          <a:bodyPr>
            <a:normAutofit/>
          </a:bodyPr>
          <a:lstStyle/>
          <a:p>
            <a:r>
              <a:rPr lang="en-GB" sz="5400" b="1" u="sng"/>
              <a:t>Critical assessment of the review</a:t>
            </a:r>
          </a:p>
        </p:txBody>
      </p:sp>
      <p:sp>
        <p:nvSpPr>
          <p:cNvPr id="3" name="Content Placeholder 2">
            <a:extLst>
              <a:ext uri="{FF2B5EF4-FFF2-40B4-BE49-F238E27FC236}">
                <a16:creationId xmlns:a16="http://schemas.microsoft.com/office/drawing/2014/main" id="{DAA57E81-7D96-0D6D-BE08-897E5365CD55}"/>
              </a:ext>
            </a:extLst>
          </p:cNvPr>
          <p:cNvSpPr>
            <a:spLocks noGrp="1"/>
          </p:cNvSpPr>
          <p:nvPr>
            <p:ph idx="1"/>
          </p:nvPr>
        </p:nvSpPr>
        <p:spPr>
          <a:xfrm>
            <a:off x="550865" y="1577476"/>
            <a:ext cx="11101135" cy="4711028"/>
          </a:xfrm>
        </p:spPr>
        <p:txBody>
          <a:bodyPr vert="horz" lIns="91440" tIns="45720" rIns="91440" bIns="45720" rtlCol="0" anchor="t">
            <a:normAutofit lnSpcReduction="10000"/>
          </a:bodyPr>
          <a:lstStyle/>
          <a:p>
            <a:pPr marL="0" indent="0">
              <a:buNone/>
            </a:pPr>
            <a:r>
              <a:rPr lang="en-GB" sz="1600"/>
              <a:t>Strengths:</a:t>
            </a:r>
          </a:p>
          <a:p>
            <a:pPr marL="285750" indent="-285750"/>
            <a:r>
              <a:rPr lang="en-GB" sz="1600"/>
              <a:t>An independent review, providing external perspective (Tertiary Education Quality and Standards Agency, 2022).</a:t>
            </a:r>
          </a:p>
          <a:p>
            <a:pPr marL="285750" indent="-285750"/>
            <a:r>
              <a:rPr lang="en-GB" sz="1600"/>
              <a:t>Use of staff surveys and misconduct data</a:t>
            </a:r>
          </a:p>
          <a:p>
            <a:pPr marL="285750" indent="-285750"/>
            <a:r>
              <a:rPr lang="en-GB" sz="1600"/>
              <a:t>Focuses on lived experiences of officers and staff, capturing cultural issues that may not be visible through performance data alone (Frechette </a:t>
            </a:r>
            <a:r>
              <a:rPr lang="en-GB" sz="1600" i="1"/>
              <a:t>et al</a:t>
            </a:r>
            <a:r>
              <a:rPr lang="en-GB" sz="1600"/>
              <a:t>, 2020).</a:t>
            </a:r>
          </a:p>
          <a:p>
            <a:pPr marL="0" indent="0">
              <a:buNone/>
            </a:pPr>
            <a:r>
              <a:rPr lang="en-GB" sz="1600"/>
              <a:t>Limitations:</a:t>
            </a:r>
          </a:p>
          <a:p>
            <a:pPr marL="285750" indent="-285750"/>
            <a:r>
              <a:rPr lang="en-GB" sz="1600"/>
              <a:t>Potential deterrent effect on recruitment (Thompson, 2023). Data shows a drop of 17% in recruits for policing in England and Wales, from 2024 to 2025 (Home Office, 2025).</a:t>
            </a:r>
          </a:p>
          <a:p>
            <a:pPr marL="285750" indent="-285750"/>
            <a:r>
              <a:rPr lang="en-GB" sz="1600"/>
              <a:t>Risk of over generalisation across a large force.</a:t>
            </a:r>
          </a:p>
          <a:p>
            <a:pPr marL="285750" indent="-285750"/>
            <a:r>
              <a:rPr lang="en-GB" sz="1600"/>
              <a:t>Dependence on organisational cooperation from the Metropolitan Police Service</a:t>
            </a:r>
          </a:p>
          <a:p>
            <a:pPr marL="0" indent="0">
              <a:buNone/>
            </a:pPr>
            <a:r>
              <a:rPr lang="en-GB" sz="1600"/>
              <a:t>       (Centre For Women's Justice, 2023).</a:t>
            </a:r>
          </a:p>
        </p:txBody>
      </p:sp>
    </p:spTree>
    <p:extLst>
      <p:ext uri="{BB962C8B-B14F-4D97-AF65-F5344CB8AC3E}">
        <p14:creationId xmlns:p14="http://schemas.microsoft.com/office/powerpoint/2010/main" val="2221837013"/>
      </p:ext>
    </p:extLst>
  </p:cSld>
  <p:clrMapOvr>
    <a:masterClrMapping/>
  </p:clrMapOvr>
  <mc:AlternateContent xmlns:mc="http://schemas.openxmlformats.org/markup-compatibility/2006">
    <mc:Choice xmlns:p14="http://schemas.microsoft.com/office/powerpoint/2010/main" Requires="p14">
      <p:transition spd="slow" p14:dur="2000" advTm="150553"/>
    </mc:Choice>
    <mc:Fallback>
      <p:transition spd="slow" advTm="15055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6AAB2-ED0C-3EF4-D5B4-6E977F57F2CF}"/>
              </a:ext>
            </a:extLst>
          </p:cNvPr>
          <p:cNvSpPr>
            <a:spLocks noGrp="1"/>
          </p:cNvSpPr>
          <p:nvPr>
            <p:ph type="title"/>
          </p:nvPr>
        </p:nvSpPr>
        <p:spPr>
          <a:xfrm>
            <a:off x="402347" y="689798"/>
            <a:ext cx="11101135" cy="1809500"/>
          </a:xfrm>
        </p:spPr>
        <p:txBody>
          <a:bodyPr>
            <a:normAutofit/>
          </a:bodyPr>
          <a:lstStyle/>
          <a:p>
            <a:r>
              <a:rPr lang="en-GB" sz="5400" b="1" u="sng"/>
              <a:t>Implications on public trust</a:t>
            </a:r>
          </a:p>
        </p:txBody>
      </p:sp>
      <p:sp>
        <p:nvSpPr>
          <p:cNvPr id="3" name="Content Placeholder 2">
            <a:extLst>
              <a:ext uri="{FF2B5EF4-FFF2-40B4-BE49-F238E27FC236}">
                <a16:creationId xmlns:a16="http://schemas.microsoft.com/office/drawing/2014/main" id="{DCDFE1EA-3441-5A7C-02A8-14FB8BC770B8}"/>
              </a:ext>
            </a:extLst>
          </p:cNvPr>
          <p:cNvSpPr>
            <a:spLocks noGrp="1"/>
          </p:cNvSpPr>
          <p:nvPr>
            <p:ph idx="1"/>
          </p:nvPr>
        </p:nvSpPr>
        <p:spPr>
          <a:xfrm>
            <a:off x="402347" y="2043908"/>
            <a:ext cx="11101136" cy="4970543"/>
          </a:xfrm>
        </p:spPr>
        <p:txBody>
          <a:bodyPr vert="horz" lIns="91440" tIns="45720" rIns="91440" bIns="45720" rtlCol="0" anchor="t">
            <a:normAutofit/>
          </a:bodyPr>
          <a:lstStyle/>
          <a:p>
            <a:pPr marL="0" indent="0">
              <a:buNone/>
            </a:pPr>
            <a:r>
              <a:rPr lang="en-GB"/>
              <a:t>The findings of the Casey Report 2023 exposed the moral legitimacy of the Metropolitan Police Service, which is central to public trust and cooperation. Since the report was published, several issues have emerged:</a:t>
            </a:r>
          </a:p>
          <a:p>
            <a:pPr marL="269875" indent="-269875"/>
            <a:r>
              <a:rPr lang="en-GB"/>
              <a:t>Similar to a limitation of the review, unintended reputational consequences. The review has contributed to a reduction of public trust</a:t>
            </a:r>
          </a:p>
          <a:p>
            <a:pPr marL="285750" indent="-285750"/>
            <a:r>
              <a:rPr lang="en-GB"/>
              <a:t>Loss of legitimacy. Data shows that 74% of individuals in the UK had trust in the police in 2020 (Hanway and Hambly, 2023) , compared to only 49% of individuals feeling positive feelings towards the police in 2024/2025 (Independent Office for Police Conduct, 2025). This relates to the procedural justice theory.</a:t>
            </a:r>
          </a:p>
          <a:p>
            <a:pPr marL="285750" indent="-285750"/>
            <a:r>
              <a:rPr lang="en-GB"/>
              <a:t>Erosion of confidence in reporting crime. 8.5 million reported headline crimes in 2023 (Office for National Statistics, 2024), compared to 9 million in 2022 (Office for National Statistics, 2023). Drop of 500,000 reported crimes after the release of the Casey review.</a:t>
            </a:r>
          </a:p>
          <a:p>
            <a:pPr marL="0" indent="0">
              <a:buNone/>
            </a:pPr>
            <a:endParaRPr lang="en-GB" b="1"/>
          </a:p>
        </p:txBody>
      </p:sp>
    </p:spTree>
    <p:extLst>
      <p:ext uri="{BB962C8B-B14F-4D97-AF65-F5344CB8AC3E}">
        <p14:creationId xmlns:p14="http://schemas.microsoft.com/office/powerpoint/2010/main" val="2308440122"/>
      </p:ext>
    </p:extLst>
  </p:cSld>
  <p:clrMapOvr>
    <a:masterClrMapping/>
  </p:clrMapOvr>
  <mc:AlternateContent xmlns:mc="http://schemas.openxmlformats.org/markup-compatibility/2006">
    <mc:Choice xmlns:p14="http://schemas.microsoft.com/office/powerpoint/2010/main" Requires="p14">
      <p:transition spd="slow" p14:dur="2000" advTm="80027"/>
    </mc:Choice>
    <mc:Fallback>
      <p:transition spd="slow" advTm="8002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89408-D382-FB33-1A27-2B399A5D741F}"/>
              </a:ext>
            </a:extLst>
          </p:cNvPr>
          <p:cNvSpPr>
            <a:spLocks noGrp="1"/>
          </p:cNvSpPr>
          <p:nvPr>
            <p:ph type="title"/>
          </p:nvPr>
        </p:nvSpPr>
        <p:spPr>
          <a:xfrm>
            <a:off x="550863" y="548817"/>
            <a:ext cx="11101135" cy="1809500"/>
          </a:xfrm>
        </p:spPr>
        <p:txBody>
          <a:bodyPr>
            <a:normAutofit/>
          </a:bodyPr>
          <a:lstStyle/>
          <a:p>
            <a:r>
              <a:rPr lang="en-GB" sz="4800" b="1" u="sng"/>
              <a:t>Accountability in the Casey Review (2023)</a:t>
            </a:r>
          </a:p>
        </p:txBody>
      </p:sp>
      <p:sp>
        <p:nvSpPr>
          <p:cNvPr id="3" name="Content Placeholder 2">
            <a:extLst>
              <a:ext uri="{FF2B5EF4-FFF2-40B4-BE49-F238E27FC236}">
                <a16:creationId xmlns:a16="http://schemas.microsoft.com/office/drawing/2014/main" id="{5647BCE3-9BFC-F929-28C0-71871A16DF8B}"/>
              </a:ext>
            </a:extLst>
          </p:cNvPr>
          <p:cNvSpPr>
            <a:spLocks noGrp="1"/>
          </p:cNvSpPr>
          <p:nvPr>
            <p:ph idx="1"/>
          </p:nvPr>
        </p:nvSpPr>
        <p:spPr>
          <a:xfrm>
            <a:off x="774285" y="1618559"/>
            <a:ext cx="11101136" cy="4087403"/>
          </a:xfrm>
        </p:spPr>
        <p:txBody>
          <a:bodyPr vert="horz" lIns="91440" tIns="45720" rIns="91440" bIns="45720" rtlCol="0" anchor="t">
            <a:normAutofit/>
          </a:bodyPr>
          <a:lstStyle/>
          <a:p>
            <a:pPr marL="0" indent="0">
              <a:buNone/>
            </a:pPr>
            <a:endParaRPr lang="en-US"/>
          </a:p>
          <a:p>
            <a:pPr marL="285750" indent="-285750"/>
            <a:endParaRPr lang="en-US"/>
          </a:p>
          <a:p>
            <a:pPr marL="0" indent="0">
              <a:buNone/>
            </a:pPr>
            <a:endParaRPr lang="en-US"/>
          </a:p>
        </p:txBody>
      </p:sp>
      <p:sp>
        <p:nvSpPr>
          <p:cNvPr id="4" name="TextBox 3">
            <a:extLst>
              <a:ext uri="{FF2B5EF4-FFF2-40B4-BE49-F238E27FC236}">
                <a16:creationId xmlns:a16="http://schemas.microsoft.com/office/drawing/2014/main" id="{EA659E94-5CD1-B805-6EA0-1EEE3348A921}"/>
              </a:ext>
            </a:extLst>
          </p:cNvPr>
          <p:cNvSpPr txBox="1"/>
          <p:nvPr/>
        </p:nvSpPr>
        <p:spPr>
          <a:xfrm>
            <a:off x="550863" y="2250126"/>
            <a:ext cx="759127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review identifies systematic failure of internal misconduct and disciplinary systems, which repeatedly allowed officers with known risks to remain in post.</a:t>
            </a:r>
          </a:p>
          <a:p>
            <a:endParaRPr lang="en-GB"/>
          </a:p>
          <a:p>
            <a:pPr marL="285750" indent="-285750">
              <a:buFont typeface="Arial"/>
              <a:buChar char="•"/>
            </a:pPr>
            <a:r>
              <a:rPr lang="en-GB"/>
              <a:t>Leadership and supervisory failures are shown to have normalised misconduct, with senior management failing to challenge bad behaviour (Casey, 2023, p. 11).</a:t>
            </a:r>
          </a:p>
          <a:p>
            <a:pPr marL="285750" indent="-285750">
              <a:buFont typeface="Arial"/>
              <a:buChar char="•"/>
            </a:pPr>
            <a:endParaRPr lang="en-GB"/>
          </a:p>
          <a:p>
            <a:pPr marL="285750" indent="-285750">
              <a:buFont typeface="Arial"/>
              <a:buChar char="•"/>
            </a:pPr>
            <a:r>
              <a:rPr lang="en-GB"/>
              <a:t>Vetting processes were criticised as slow, and lacking effective enforcement power (Casey, 2023, p. 12)</a:t>
            </a:r>
          </a:p>
          <a:p>
            <a:pPr marL="285750" indent="-285750">
              <a:buFont typeface="Arial"/>
              <a:buChar char="•"/>
            </a:pPr>
            <a:endParaRPr lang="en-GB"/>
          </a:p>
          <a:p>
            <a:r>
              <a:rPr lang="en-GB"/>
              <a:t>While the review strongly shows Metropolitan Police accountability failures and concludes that accountability mechanisms were not fit for purpose, it offers limited operational detail on how reform should be implemented. </a:t>
            </a:r>
          </a:p>
          <a:p>
            <a:endParaRPr lang="en-GB"/>
          </a:p>
          <a:p>
            <a:endParaRPr lang="en-GB"/>
          </a:p>
          <a:p>
            <a:endParaRPr lang="en-GB"/>
          </a:p>
        </p:txBody>
      </p:sp>
    </p:spTree>
    <p:extLst>
      <p:ext uri="{BB962C8B-B14F-4D97-AF65-F5344CB8AC3E}">
        <p14:creationId xmlns:p14="http://schemas.microsoft.com/office/powerpoint/2010/main" val="2432048601"/>
      </p:ext>
    </p:extLst>
  </p:cSld>
  <p:clrMapOvr>
    <a:masterClrMapping/>
  </p:clrMapOvr>
  <mc:AlternateContent xmlns:mc="http://schemas.openxmlformats.org/markup-compatibility/2006">
    <mc:Choice xmlns:p14="http://schemas.microsoft.com/office/powerpoint/2010/main" Requires="p14">
      <p:transition spd="slow" p14:dur="2000" advTm="90738"/>
    </mc:Choice>
    <mc:Fallback>
      <p:transition spd="slow" advTm="9073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A8568-1D6A-833A-EDB8-D2356D637FB9}"/>
              </a:ext>
            </a:extLst>
          </p:cNvPr>
          <p:cNvSpPr>
            <a:spLocks noGrp="1"/>
          </p:cNvSpPr>
          <p:nvPr>
            <p:ph type="title"/>
          </p:nvPr>
        </p:nvSpPr>
        <p:spPr/>
        <p:txBody>
          <a:bodyPr>
            <a:normAutofit/>
          </a:bodyPr>
          <a:lstStyle/>
          <a:p>
            <a:r>
              <a:rPr lang="en-GB" sz="4800" b="1" u="sng"/>
              <a:t>Impact on vulnerable communities – Casey Review (2023)</a:t>
            </a:r>
            <a:endParaRPr lang="en-US" sz="4800"/>
          </a:p>
        </p:txBody>
      </p:sp>
      <p:sp>
        <p:nvSpPr>
          <p:cNvPr id="3" name="Content Placeholder 2">
            <a:extLst>
              <a:ext uri="{FF2B5EF4-FFF2-40B4-BE49-F238E27FC236}">
                <a16:creationId xmlns:a16="http://schemas.microsoft.com/office/drawing/2014/main" id="{6BC4B283-13F9-EDA8-C170-6A7D3469A1DF}"/>
              </a:ext>
            </a:extLst>
          </p:cNvPr>
          <p:cNvSpPr>
            <a:spLocks noGrp="1"/>
          </p:cNvSpPr>
          <p:nvPr>
            <p:ph idx="1"/>
          </p:nvPr>
        </p:nvSpPr>
        <p:spPr>
          <a:xfrm>
            <a:off x="392516" y="2349500"/>
            <a:ext cx="8604000" cy="4047566"/>
          </a:xfrm>
        </p:spPr>
        <p:txBody>
          <a:bodyPr vert="horz" lIns="91440" tIns="45720" rIns="91440" bIns="45720" rtlCol="0" anchor="t">
            <a:normAutofit/>
          </a:bodyPr>
          <a:lstStyle/>
          <a:p>
            <a:pPr marL="0" indent="0" algn="ctr">
              <a:buNone/>
            </a:pPr>
            <a:r>
              <a:rPr lang="en-GB"/>
              <a:t>This review finds that women, ethnic minorities, and victims of domestic and sexual abuse were disproportionately failed by police culture and practices (UK Parliament, 2023).</a:t>
            </a:r>
            <a:endParaRPr lang="en-US"/>
          </a:p>
          <a:p>
            <a:pPr marL="0" indent="0">
              <a:buNone/>
            </a:pPr>
            <a:endParaRPr lang="en-GB"/>
          </a:p>
          <a:p>
            <a:pPr marL="285750" indent="-285750"/>
            <a:r>
              <a:rPr lang="en-GB"/>
              <a:t>Victims were exposed to secondary victimisation through ineffective responses, and a lack of trauma-informed practice.</a:t>
            </a:r>
          </a:p>
          <a:p>
            <a:pPr marL="285750" indent="-285750"/>
            <a:r>
              <a:rPr lang="en-GB"/>
              <a:t>Levels of trust in the police have been lower among mixed ethnic groups than white individuals, with 68% of white respondents expressing trust, compared with 57% of mixed respondents (GOV.UK, 2024).</a:t>
            </a:r>
          </a:p>
          <a:p>
            <a:pPr marL="0" indent="0">
              <a:buNone/>
            </a:pPr>
            <a:endParaRPr lang="en-GB"/>
          </a:p>
          <a:p>
            <a:pPr marL="0" indent="0">
              <a:buNone/>
            </a:pPr>
            <a:endParaRPr lang="en-GB"/>
          </a:p>
        </p:txBody>
      </p:sp>
    </p:spTree>
    <p:extLst>
      <p:ext uri="{BB962C8B-B14F-4D97-AF65-F5344CB8AC3E}">
        <p14:creationId xmlns:p14="http://schemas.microsoft.com/office/powerpoint/2010/main" val="3554525180"/>
      </p:ext>
    </p:extLst>
  </p:cSld>
  <p:clrMapOvr>
    <a:masterClrMapping/>
  </p:clrMapOvr>
  <mc:AlternateContent xmlns:mc="http://schemas.openxmlformats.org/markup-compatibility/2006">
    <mc:Choice xmlns:p14="http://schemas.microsoft.com/office/powerpoint/2010/main" Requires="p14">
      <p:transition spd="slow" p14:dur="2000" advTm="63007"/>
    </mc:Choice>
    <mc:Fallback>
      <p:transition spd="slow" advTm="6300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C77C-EF07-3533-1B93-4D2D5F8345DD}"/>
              </a:ext>
            </a:extLst>
          </p:cNvPr>
          <p:cNvSpPr>
            <a:spLocks noGrp="1"/>
          </p:cNvSpPr>
          <p:nvPr>
            <p:ph type="title"/>
          </p:nvPr>
        </p:nvSpPr>
        <p:spPr/>
        <p:txBody>
          <a:bodyPr>
            <a:normAutofit/>
          </a:bodyPr>
          <a:lstStyle/>
          <a:p>
            <a:r>
              <a:rPr lang="en-GB" sz="4800" b="1" u="sng"/>
              <a:t>Beyond the Metropolitan Police: Evidence of failings in UK policing</a:t>
            </a:r>
          </a:p>
        </p:txBody>
      </p:sp>
      <p:sp>
        <p:nvSpPr>
          <p:cNvPr id="3" name="Content Placeholder 2">
            <a:extLst>
              <a:ext uri="{FF2B5EF4-FFF2-40B4-BE49-F238E27FC236}">
                <a16:creationId xmlns:a16="http://schemas.microsoft.com/office/drawing/2014/main" id="{4F02E7DB-EF98-7BA1-9950-9E9EA4B2429C}"/>
              </a:ext>
            </a:extLst>
          </p:cNvPr>
          <p:cNvSpPr>
            <a:spLocks noGrp="1"/>
          </p:cNvSpPr>
          <p:nvPr>
            <p:ph idx="1"/>
          </p:nvPr>
        </p:nvSpPr>
        <p:spPr>
          <a:xfrm>
            <a:off x="550864" y="2243752"/>
            <a:ext cx="9501440" cy="3779837"/>
          </a:xfrm>
        </p:spPr>
        <p:txBody>
          <a:bodyPr vert="horz" lIns="91440" tIns="45720" rIns="91440" bIns="45720" rtlCol="0" anchor="t">
            <a:normAutofit/>
          </a:bodyPr>
          <a:lstStyle/>
          <a:p>
            <a:pPr marL="269875" indent="-269875"/>
            <a:r>
              <a:rPr lang="en-GB"/>
              <a:t>High profile scandals (Wayne Couzens, Charing Cross, Gwent Police) demonstrate recurring vetting and accountability failures across the United Kingdom (Tudor, 2023).</a:t>
            </a:r>
          </a:p>
          <a:p>
            <a:pPr marL="269875" indent="-269875"/>
            <a:r>
              <a:rPr lang="en-GB"/>
              <a:t>HMICFRS and IOPC vetting inspections identify force-wide weaknesses in professional standards beyond the Metropolitan Police Service (HMICFRS, 2022).</a:t>
            </a:r>
          </a:p>
          <a:p>
            <a:pPr marL="269875" indent="-269875"/>
            <a:r>
              <a:rPr lang="en-GB"/>
              <a:t>National frameworks are in place (Code of Ethics, CVF), yet local implementation remains inconsistent (UK Parliament, 2016).</a:t>
            </a:r>
          </a:p>
          <a:p>
            <a:pPr marL="269875" indent="-269875"/>
            <a:r>
              <a:rPr lang="en-GB"/>
              <a:t>Consequences: Reduced legitimacy, reduced public trust, increased organisational risk across UK forces.</a:t>
            </a:r>
          </a:p>
        </p:txBody>
      </p:sp>
    </p:spTree>
    <p:extLst>
      <p:ext uri="{BB962C8B-B14F-4D97-AF65-F5344CB8AC3E}">
        <p14:creationId xmlns:p14="http://schemas.microsoft.com/office/powerpoint/2010/main" val="2902396696"/>
      </p:ext>
    </p:extLst>
  </p:cSld>
  <p:clrMapOvr>
    <a:masterClrMapping/>
  </p:clrMapOvr>
  <mc:AlternateContent xmlns:mc="http://schemas.openxmlformats.org/markup-compatibility/2006">
    <mc:Choice xmlns:p14="http://schemas.microsoft.com/office/powerpoint/2010/main" Requires="p14">
      <p:transition spd="slow" p14:dur="2000" advTm="68844"/>
    </mc:Choice>
    <mc:Fallback>
      <p:transition spd="slow" advTm="6884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75950-F1AC-F6FA-FD34-35118B823418}"/>
              </a:ext>
            </a:extLst>
          </p:cNvPr>
          <p:cNvSpPr>
            <a:spLocks noGrp="1"/>
          </p:cNvSpPr>
          <p:nvPr>
            <p:ph type="title"/>
          </p:nvPr>
        </p:nvSpPr>
        <p:spPr>
          <a:xfrm>
            <a:off x="540000" y="728663"/>
            <a:ext cx="11101135" cy="1809500"/>
          </a:xfrm>
        </p:spPr>
        <p:txBody>
          <a:bodyPr>
            <a:normAutofit/>
          </a:bodyPr>
          <a:lstStyle/>
          <a:p>
            <a:r>
              <a:rPr lang="en-GB" sz="5400" b="1" u="sng"/>
              <a:t>Reform and future directions</a:t>
            </a:r>
          </a:p>
        </p:txBody>
      </p:sp>
      <p:sp>
        <p:nvSpPr>
          <p:cNvPr id="3" name="Content Placeholder 2">
            <a:extLst>
              <a:ext uri="{FF2B5EF4-FFF2-40B4-BE49-F238E27FC236}">
                <a16:creationId xmlns:a16="http://schemas.microsoft.com/office/drawing/2014/main" id="{74BBCDF3-5C66-CAEE-857E-CA65E6D36BCC}"/>
              </a:ext>
            </a:extLst>
          </p:cNvPr>
          <p:cNvSpPr>
            <a:spLocks noGrp="1"/>
          </p:cNvSpPr>
          <p:nvPr>
            <p:ph idx="1"/>
          </p:nvPr>
        </p:nvSpPr>
        <p:spPr>
          <a:xfrm>
            <a:off x="539999" y="2349500"/>
            <a:ext cx="11101136" cy="3779837"/>
          </a:xfrm>
        </p:spPr>
        <p:txBody>
          <a:bodyPr vert="horz" lIns="91440" tIns="45720" rIns="91440" bIns="45720" rtlCol="0" anchor="t">
            <a:normAutofit fontScale="92500"/>
          </a:bodyPr>
          <a:lstStyle/>
          <a:p>
            <a:pPr marL="269875" indent="-269875"/>
            <a:r>
              <a:rPr lang="en-GB"/>
              <a:t>Cultural change through accountability – Zero tolerance approach for misconduct, discipline and dismissal.</a:t>
            </a:r>
          </a:p>
          <a:p>
            <a:pPr marL="269875" indent="-269875"/>
            <a:r>
              <a:rPr lang="en-GB"/>
              <a:t>Consistently establish clear frameworks to support policing on all levels (College of Policing, 2025).</a:t>
            </a:r>
          </a:p>
          <a:p>
            <a:pPr marL="269875" indent="-269875"/>
            <a:r>
              <a:rPr lang="en-GB"/>
              <a:t>Ending police self-regulation – Transfer misconduct investigations to independent bodies.</a:t>
            </a:r>
          </a:p>
          <a:p>
            <a:pPr marL="269875" indent="-269875"/>
            <a:endParaRPr lang="en-GB"/>
          </a:p>
          <a:p>
            <a:pPr marL="0" indent="0">
              <a:buNone/>
            </a:pPr>
            <a:r>
              <a:rPr lang="en-GB"/>
              <a:t>Limitation: </a:t>
            </a:r>
          </a:p>
          <a:p>
            <a:pPr marL="269875" indent="-269875"/>
            <a:r>
              <a:rPr lang="en-GB"/>
              <a:t>Improving frameworks and courses by itself does not fix deep rooted organisational culture problems (Arya, 2025).</a:t>
            </a:r>
          </a:p>
          <a:p>
            <a:pPr marL="0" indent="0">
              <a:buNone/>
            </a:pPr>
            <a:r>
              <a:rPr lang="en-GB"/>
              <a:t>Cultural reform without structural accountability risks becoming symbolic rather than transformative.</a:t>
            </a:r>
          </a:p>
        </p:txBody>
      </p:sp>
    </p:spTree>
    <p:extLst>
      <p:ext uri="{BB962C8B-B14F-4D97-AF65-F5344CB8AC3E}">
        <p14:creationId xmlns:p14="http://schemas.microsoft.com/office/powerpoint/2010/main" val="326234000"/>
      </p:ext>
    </p:extLst>
  </p:cSld>
  <p:clrMapOvr>
    <a:masterClrMapping/>
  </p:clrMapOvr>
  <mc:AlternateContent xmlns:mc="http://schemas.openxmlformats.org/markup-compatibility/2006">
    <mc:Choice xmlns:p14="http://schemas.microsoft.com/office/powerpoint/2010/main" Requires="p14">
      <p:transition spd="slow" p14:dur="2000" advTm="110160"/>
    </mc:Choice>
    <mc:Fallback>
      <p:transition spd="slow" advTm="11016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1439C-50B2-4B0D-F135-B055F411C977}"/>
              </a:ext>
            </a:extLst>
          </p:cNvPr>
          <p:cNvSpPr>
            <a:spLocks noGrp="1"/>
          </p:cNvSpPr>
          <p:nvPr>
            <p:ph type="title"/>
          </p:nvPr>
        </p:nvSpPr>
        <p:spPr>
          <a:xfrm>
            <a:off x="540000" y="626810"/>
            <a:ext cx="11101135" cy="1809500"/>
          </a:xfrm>
        </p:spPr>
        <p:txBody>
          <a:bodyPr/>
          <a:lstStyle/>
          <a:p>
            <a:r>
              <a:rPr lang="en-GB" b="1" u="sng"/>
              <a:t>Summary and conclusion</a:t>
            </a:r>
          </a:p>
        </p:txBody>
      </p:sp>
      <p:sp>
        <p:nvSpPr>
          <p:cNvPr id="3" name="Content Placeholder 2">
            <a:extLst>
              <a:ext uri="{FF2B5EF4-FFF2-40B4-BE49-F238E27FC236}">
                <a16:creationId xmlns:a16="http://schemas.microsoft.com/office/drawing/2014/main" id="{92D48043-0F9F-E288-5C99-62AD34890E85}"/>
              </a:ext>
            </a:extLst>
          </p:cNvPr>
          <p:cNvSpPr>
            <a:spLocks noGrp="1"/>
          </p:cNvSpPr>
          <p:nvPr>
            <p:ph idx="1"/>
          </p:nvPr>
        </p:nvSpPr>
        <p:spPr>
          <a:xfrm>
            <a:off x="539999" y="2256482"/>
            <a:ext cx="11101136" cy="4445381"/>
          </a:xfrm>
        </p:spPr>
        <p:txBody>
          <a:bodyPr vert="horz" lIns="91440" tIns="45720" rIns="91440" bIns="45720" rtlCol="0" anchor="t">
            <a:normAutofit/>
          </a:bodyPr>
          <a:lstStyle/>
          <a:p>
            <a:pPr marL="269875" indent="-269875"/>
            <a:r>
              <a:rPr lang="en-GB"/>
              <a:t>This power point finds that there has been institutional failures within the Metropolitan Police Service.</a:t>
            </a:r>
          </a:p>
          <a:p>
            <a:pPr marL="269875" indent="-269875"/>
            <a:r>
              <a:rPr lang="en-GB"/>
              <a:t>Although the Casey review is highly impactful, its capacity to effect change is limited.</a:t>
            </a:r>
          </a:p>
          <a:p>
            <a:pPr marL="269875" indent="-269875"/>
            <a:r>
              <a:rPr lang="en-GB"/>
              <a:t>Policing by consent has not been in place, reducing confidence and public trust.</a:t>
            </a:r>
          </a:p>
          <a:p>
            <a:pPr marL="269875" indent="-269875"/>
            <a:r>
              <a:rPr lang="en-GB"/>
              <a:t>Racism, sexism, and misogyny within the Metropolitan Police Service has harmed vulnerable communities, causing long-term erosion of trust.</a:t>
            </a:r>
          </a:p>
          <a:p>
            <a:pPr marL="269875" indent="-269875"/>
            <a:r>
              <a:rPr lang="en-GB"/>
              <a:t>Existing National Frameworks are insufficient without consistent implementation.</a:t>
            </a:r>
          </a:p>
          <a:p>
            <a:pPr marL="269875" indent="-269875"/>
            <a:r>
              <a:rPr lang="en-GB"/>
              <a:t>Evidence from UK-wide inspections demonstrate that failings are systematic rather than isolated to the Metropolitan Police Service.</a:t>
            </a:r>
          </a:p>
          <a:p>
            <a:pPr marL="269875" indent="-269875"/>
            <a:r>
              <a:rPr lang="en-GB"/>
              <a:t>Meaningful reform requires structural change, not symbolic responses.</a:t>
            </a:r>
          </a:p>
          <a:p>
            <a:pPr marL="0" indent="0">
              <a:buNone/>
            </a:pPr>
            <a:endParaRPr lang="en-GB"/>
          </a:p>
          <a:p>
            <a:pPr marL="0" indent="0">
              <a:buNone/>
            </a:pPr>
            <a:endParaRPr lang="en-GB"/>
          </a:p>
        </p:txBody>
      </p:sp>
    </p:spTree>
    <p:extLst>
      <p:ext uri="{BB962C8B-B14F-4D97-AF65-F5344CB8AC3E}">
        <p14:creationId xmlns:p14="http://schemas.microsoft.com/office/powerpoint/2010/main" val="4263984074"/>
      </p:ext>
    </p:extLst>
  </p:cSld>
  <p:clrMapOvr>
    <a:masterClrMapping/>
  </p:clrMapOvr>
  <mc:AlternateContent xmlns:mc="http://schemas.openxmlformats.org/markup-compatibility/2006">
    <mc:Choice xmlns:p14="http://schemas.microsoft.com/office/powerpoint/2010/main" Requires="p14">
      <p:transition spd="slow" p14:dur="2000" advTm="89014"/>
    </mc:Choice>
    <mc:Fallback>
      <p:transition spd="slow" advTm="8901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E17C3-312B-0D91-CD2A-D12EDAE66664}"/>
              </a:ext>
            </a:extLst>
          </p:cNvPr>
          <p:cNvSpPr>
            <a:spLocks noGrp="1"/>
          </p:cNvSpPr>
          <p:nvPr>
            <p:ph type="title"/>
          </p:nvPr>
        </p:nvSpPr>
        <p:spPr>
          <a:xfrm>
            <a:off x="540000" y="490839"/>
            <a:ext cx="11101135" cy="1809500"/>
          </a:xfrm>
        </p:spPr>
        <p:txBody>
          <a:bodyPr/>
          <a:lstStyle/>
          <a:p>
            <a:pPr algn="ctr"/>
            <a:r>
              <a:rPr lang="en-GB" b="1" u="sng"/>
              <a:t>AI Guidance</a:t>
            </a:r>
          </a:p>
        </p:txBody>
      </p:sp>
      <p:sp>
        <p:nvSpPr>
          <p:cNvPr id="3" name="Content Placeholder 2">
            <a:extLst>
              <a:ext uri="{FF2B5EF4-FFF2-40B4-BE49-F238E27FC236}">
                <a16:creationId xmlns:a16="http://schemas.microsoft.com/office/drawing/2014/main" id="{8AB619BA-21BC-06DD-BEC2-02EDD5C2A7B6}"/>
              </a:ext>
            </a:extLst>
          </p:cNvPr>
          <p:cNvSpPr>
            <a:spLocks noGrp="1"/>
          </p:cNvSpPr>
          <p:nvPr>
            <p:ph idx="1"/>
          </p:nvPr>
        </p:nvSpPr>
        <p:spPr>
          <a:xfrm>
            <a:off x="540000" y="2920182"/>
            <a:ext cx="11101136" cy="4342272"/>
          </a:xfrm>
        </p:spPr>
        <p:txBody>
          <a:bodyPr/>
          <a:lstStyle/>
          <a:p>
            <a:pPr marL="0" indent="0" algn="ctr">
              <a:buNone/>
            </a:pPr>
            <a:r>
              <a:rPr lang="en-GB"/>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47276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F3AB6-CBC5-48DF-7C32-4084B7D23FA7}"/>
              </a:ext>
            </a:extLst>
          </p:cNvPr>
          <p:cNvSpPr>
            <a:spLocks noGrp="1"/>
          </p:cNvSpPr>
          <p:nvPr>
            <p:ph type="title"/>
          </p:nvPr>
        </p:nvSpPr>
        <p:spPr/>
        <p:txBody>
          <a:bodyPr/>
          <a:lstStyle/>
          <a:p>
            <a:r>
              <a:rPr lang="en-GB" b="1" u="sng"/>
              <a:t>Reference List</a:t>
            </a:r>
          </a:p>
        </p:txBody>
      </p:sp>
      <p:sp>
        <p:nvSpPr>
          <p:cNvPr id="3" name="Content Placeholder 2">
            <a:extLst>
              <a:ext uri="{FF2B5EF4-FFF2-40B4-BE49-F238E27FC236}">
                <a16:creationId xmlns:a16="http://schemas.microsoft.com/office/drawing/2014/main" id="{8122614D-F5B5-8DC6-10EF-2A938ADC50EB}"/>
              </a:ext>
            </a:extLst>
          </p:cNvPr>
          <p:cNvSpPr>
            <a:spLocks noGrp="1"/>
          </p:cNvSpPr>
          <p:nvPr>
            <p:ph idx="1"/>
          </p:nvPr>
        </p:nvSpPr>
        <p:spPr>
          <a:xfrm>
            <a:off x="540000" y="1805470"/>
            <a:ext cx="11101136" cy="4503254"/>
          </a:xfrm>
        </p:spPr>
        <p:txBody>
          <a:bodyPr vert="horz" lIns="91440" tIns="45720" rIns="91440" bIns="45720" rtlCol="0" anchor="t">
            <a:normAutofit fontScale="92500" lnSpcReduction="20000"/>
          </a:bodyPr>
          <a:lstStyle/>
          <a:p>
            <a:pPr marL="269875" indent="-269875">
              <a:buNone/>
            </a:pPr>
            <a:r>
              <a:rPr lang="en-GB" sz="1700"/>
              <a:t>Ayra, D. (2025) </a:t>
            </a:r>
            <a:r>
              <a:rPr lang="en-GB" sz="1700" i="1"/>
              <a:t>Do not blame the organizational culture for poor performance</a:t>
            </a:r>
            <a:r>
              <a:rPr lang="en-GB" sz="1700"/>
              <a:t>. Available at: </a:t>
            </a:r>
            <a:r>
              <a:rPr lang="en-GB" sz="1700">
                <a:hlinkClick r:id="rId2"/>
              </a:rPr>
              <a:t>https://academic.oup.com/intqhc/article/37/4/mzaf092/8258682</a:t>
            </a:r>
            <a:r>
              <a:rPr lang="en-GB" sz="1700"/>
              <a:t> (Accessed 5th January 2026).</a:t>
            </a:r>
            <a:endParaRPr lang="en-US" sz="1700">
              <a:solidFill>
                <a:srgbClr val="000000"/>
              </a:solidFill>
            </a:endParaRPr>
          </a:p>
          <a:p>
            <a:pPr marL="269875" indent="-269875">
              <a:buNone/>
            </a:pPr>
            <a:r>
              <a:rPr lang="en-US" sz="1700"/>
              <a:t>Baldwin and Morris (2023) </a:t>
            </a:r>
            <a:r>
              <a:rPr lang="en-US" sz="1700" i="1"/>
              <a:t>What is the Casey Report? Review sheds light on 'institutional' issues within Met Police</a:t>
            </a:r>
            <a:r>
              <a:rPr lang="en-US" sz="1700"/>
              <a:t>. Available at: </a:t>
            </a:r>
            <a:r>
              <a:rPr lang="en-US" sz="1700">
                <a:hlinkClick r:id="rId3"/>
              </a:rPr>
              <a:t>https://www.standard.co.uk/news/uk/casey-report-met-police-publish-review-b1068121.html</a:t>
            </a:r>
            <a:r>
              <a:rPr lang="en-US" sz="1700"/>
              <a:t> (Accessed 19th December 2025).</a:t>
            </a:r>
          </a:p>
          <a:p>
            <a:pPr marL="269875" indent="-269875">
              <a:buNone/>
            </a:pPr>
            <a:r>
              <a:rPr lang="en-US" sz="1700">
                <a:solidFill>
                  <a:srgbClr val="FFFFFF"/>
                </a:solidFill>
              </a:rPr>
              <a:t>Casey, B. (2023) </a:t>
            </a:r>
            <a:r>
              <a:rPr lang="en-US" sz="1700" i="1">
                <a:solidFill>
                  <a:srgbClr val="FFFFFF"/>
                </a:solidFill>
              </a:rPr>
              <a:t>Final Report: An independent review into the standards of </a:t>
            </a:r>
            <a:r>
              <a:rPr lang="en-US" sz="1700" i="1" err="1">
                <a:solidFill>
                  <a:srgbClr val="FFFFFF"/>
                </a:solidFill>
              </a:rPr>
              <a:t>behaviour</a:t>
            </a:r>
            <a:r>
              <a:rPr lang="en-US" sz="1700" i="1">
                <a:solidFill>
                  <a:srgbClr val="FFFFFF"/>
                </a:solidFill>
              </a:rPr>
              <a:t> and internal culture of the Metropolitan Police Service</a:t>
            </a:r>
            <a:r>
              <a:rPr lang="en-US" sz="1700">
                <a:solidFill>
                  <a:srgbClr val="FFFFFF"/>
                </a:solidFill>
              </a:rPr>
              <a:t>. Available at: </a:t>
            </a:r>
            <a:r>
              <a:rPr lang="en-US" sz="1700">
                <a:hlinkClick r:id="rId4"/>
              </a:rPr>
              <a:t>https://www.met.police.uk/SysSiteAssets/media/downloads/met/about-us/baroness-casey-review/update-march-2023/baroness-casey-review-march-2023a.pdf</a:t>
            </a:r>
            <a:r>
              <a:rPr lang="en-US" sz="1700">
                <a:solidFill>
                  <a:srgbClr val="FFFFFF"/>
                </a:solidFill>
              </a:rPr>
              <a:t> (Accessed 19th December 2025).</a:t>
            </a:r>
            <a:endParaRPr lang="en-US" sz="1700">
              <a:solidFill>
                <a:srgbClr val="000000"/>
              </a:solidFill>
            </a:endParaRPr>
          </a:p>
          <a:p>
            <a:pPr marL="269875" indent="-269875">
              <a:buNone/>
            </a:pPr>
            <a:r>
              <a:rPr lang="en-GB" sz="1700">
                <a:solidFill>
                  <a:srgbClr val="FFFFFF"/>
                </a:solidFill>
              </a:rPr>
              <a:t>Centre For Women's Justice (2023) </a:t>
            </a:r>
            <a:r>
              <a:rPr lang="en-GB" sz="1700" i="1">
                <a:solidFill>
                  <a:srgbClr val="FFFFFF"/>
                </a:solidFill>
              </a:rPr>
              <a:t>CWJ Response To Report Of Baroness Casey's Review Into The Metropolitan Police</a:t>
            </a:r>
            <a:r>
              <a:rPr lang="en-GB" sz="1700">
                <a:solidFill>
                  <a:srgbClr val="FFFFFF"/>
                </a:solidFill>
              </a:rPr>
              <a:t>. Available at: </a:t>
            </a:r>
            <a:r>
              <a:rPr lang="en-GB" sz="1700">
                <a:solidFill>
                  <a:srgbClr val="FFFFFF"/>
                </a:solidFill>
                <a:hlinkClick r:id="rId5"/>
              </a:rPr>
              <a:t>https://www.centreforwomensjustice.org.uk/news/2023/3/21/cwj-response-to-report-of-baroness-casey-review-into-the-metropolitan-police</a:t>
            </a:r>
            <a:r>
              <a:rPr lang="en-GB" sz="1700">
                <a:solidFill>
                  <a:srgbClr val="FFFFFF"/>
                </a:solidFill>
              </a:rPr>
              <a:t> (Accessed 23rd December 2025). </a:t>
            </a:r>
            <a:endParaRPr lang="en-US" sz="1700">
              <a:solidFill>
                <a:srgbClr val="000000"/>
              </a:solidFill>
            </a:endParaRPr>
          </a:p>
          <a:p>
            <a:pPr marL="269875" indent="-269875">
              <a:buNone/>
            </a:pPr>
            <a:r>
              <a:rPr lang="en-GB" sz="1700">
                <a:solidFill>
                  <a:srgbClr val="FFFFFF"/>
                </a:solidFill>
              </a:rPr>
              <a:t>College of Policing (2025) </a:t>
            </a:r>
            <a:r>
              <a:rPr lang="en-GB" sz="1700" i="1">
                <a:solidFill>
                  <a:srgbClr val="FFFFFF"/>
                </a:solidFill>
              </a:rPr>
              <a:t>Policing Vision 2025</a:t>
            </a:r>
            <a:r>
              <a:rPr lang="en-GB" sz="1700">
                <a:solidFill>
                  <a:srgbClr val="FFFFFF"/>
                </a:solidFill>
              </a:rPr>
              <a:t>. Available at: </a:t>
            </a:r>
            <a:r>
              <a:rPr lang="en-GB" sz="1700">
                <a:solidFill>
                  <a:srgbClr val="FFFFFF"/>
                </a:solidFill>
                <a:hlinkClick r:id="rId6"/>
              </a:rPr>
              <a:t>https://assets.college.police.uk/s3fs-public/policing_vision_2025.pdf</a:t>
            </a:r>
            <a:r>
              <a:rPr lang="en-GB" sz="1700">
                <a:solidFill>
                  <a:srgbClr val="FFFFFF"/>
                </a:solidFill>
              </a:rPr>
              <a:t>(Accessed 5th January 2026).</a:t>
            </a:r>
            <a:endParaRPr lang="en-GB" sz="1700">
              <a:solidFill>
                <a:srgbClr val="000000"/>
              </a:solidFill>
            </a:endParaRPr>
          </a:p>
          <a:p>
            <a:pPr marL="269875" indent="-269875">
              <a:buNone/>
            </a:pPr>
            <a:endParaRPr lang="en-US">
              <a:solidFill>
                <a:srgbClr val="FFFFFF"/>
              </a:solidFill>
            </a:endParaRPr>
          </a:p>
          <a:p>
            <a:pPr marL="269875" indent="-269875">
              <a:buNone/>
            </a:pPr>
            <a:endParaRPr lang="en-US" sz="1700">
              <a:solidFill>
                <a:srgbClr val="FFFFFF"/>
              </a:solidFill>
            </a:endParaRPr>
          </a:p>
          <a:p>
            <a:pPr marL="269875" indent="-269875">
              <a:buNone/>
            </a:pPr>
            <a:endParaRPr lang="en-US" sz="1700">
              <a:solidFill>
                <a:srgbClr val="FFFFFF"/>
              </a:solidFill>
            </a:endParaRPr>
          </a:p>
        </p:txBody>
      </p:sp>
    </p:spTree>
    <p:extLst>
      <p:ext uri="{BB962C8B-B14F-4D97-AF65-F5344CB8AC3E}">
        <p14:creationId xmlns:p14="http://schemas.microsoft.com/office/powerpoint/2010/main" val="3880316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31190-AC2C-8670-F751-D6E3C78CA48C}"/>
              </a:ext>
            </a:extLst>
          </p:cNvPr>
          <p:cNvSpPr>
            <a:spLocks noGrp="1"/>
          </p:cNvSpPr>
          <p:nvPr>
            <p:ph type="title"/>
          </p:nvPr>
        </p:nvSpPr>
        <p:spPr>
          <a:xfrm>
            <a:off x="550864" y="245032"/>
            <a:ext cx="11101135" cy="1809500"/>
          </a:xfrm>
        </p:spPr>
        <p:txBody>
          <a:bodyPr/>
          <a:lstStyle/>
          <a:p>
            <a:r>
              <a:rPr lang="en-GB" b="1" u="sng"/>
              <a:t>Reference List (2)</a:t>
            </a:r>
          </a:p>
        </p:txBody>
      </p:sp>
      <p:sp>
        <p:nvSpPr>
          <p:cNvPr id="3" name="Content Placeholder 2">
            <a:extLst>
              <a:ext uri="{FF2B5EF4-FFF2-40B4-BE49-F238E27FC236}">
                <a16:creationId xmlns:a16="http://schemas.microsoft.com/office/drawing/2014/main" id="{98EB5E49-B9F4-7E53-9DC5-9C5364E789ED}"/>
              </a:ext>
            </a:extLst>
          </p:cNvPr>
          <p:cNvSpPr>
            <a:spLocks noGrp="1"/>
          </p:cNvSpPr>
          <p:nvPr>
            <p:ph idx="1"/>
          </p:nvPr>
        </p:nvSpPr>
        <p:spPr>
          <a:xfrm>
            <a:off x="550863" y="1345034"/>
            <a:ext cx="11101136" cy="5267933"/>
          </a:xfrm>
        </p:spPr>
        <p:txBody>
          <a:bodyPr vert="horz" lIns="91440" tIns="45720" rIns="91440" bIns="45720" rtlCol="0" anchor="t">
            <a:normAutofit fontScale="92500" lnSpcReduction="20000"/>
          </a:bodyPr>
          <a:lstStyle/>
          <a:p>
            <a:pPr marL="269875" indent="-269875">
              <a:buNone/>
            </a:pPr>
            <a:r>
              <a:rPr lang="en-GB" sz="1700"/>
              <a:t>End Violence Against Women (2023) </a:t>
            </a:r>
            <a:r>
              <a:rPr lang="en-GB" sz="1700" i="1"/>
              <a:t>Casey review exposes an institution in crisis, as police powers increase</a:t>
            </a:r>
            <a:r>
              <a:rPr lang="en-GB" sz="1700"/>
              <a:t>. Available at: endviolenceagainstwomen.org.uk/casey-review-exposes-an-institution-in-crisis-as-police-powers-increase/ (Accessed 19th December 2025).</a:t>
            </a:r>
            <a:endParaRPr lang="en-GB" sz="1700">
              <a:solidFill>
                <a:srgbClr val="000000"/>
              </a:solidFill>
            </a:endParaRPr>
          </a:p>
          <a:p>
            <a:pPr marL="269875" indent="-269875">
              <a:buNone/>
            </a:pPr>
            <a:r>
              <a:rPr lang="en-GB" sz="1700"/>
              <a:t>Frechette, J., Bitzas, V., Tremblay, M. (2020) </a:t>
            </a:r>
            <a:r>
              <a:rPr lang="en-GB" sz="1700" i="1"/>
              <a:t>Capturing Lived Experience: Methodological Considerations for Interpretive Phenomenological Inquiry</a:t>
            </a:r>
            <a:r>
              <a:rPr lang="en-GB" sz="1700"/>
              <a:t>. Available at: </a:t>
            </a:r>
            <a:r>
              <a:rPr lang="en-GB" sz="1700">
                <a:ea typeface="Open Sans"/>
                <a:cs typeface="Open Sans"/>
                <a:hlinkClick r:id="rId2"/>
              </a:rPr>
              <a:t>https://doi.org/10.1177/1609406920907254</a:t>
            </a:r>
            <a:r>
              <a:rPr lang="en-GB" sz="1700">
                <a:ea typeface="Open Sans"/>
                <a:cs typeface="Open Sans"/>
              </a:rPr>
              <a:t> (Accessed 22nd December 2025).</a:t>
            </a:r>
            <a:endParaRPr lang="en-GB" sz="1700">
              <a:solidFill>
                <a:srgbClr val="000000"/>
              </a:solidFill>
              <a:ea typeface="Open Sans"/>
              <a:cs typeface="Open Sans"/>
            </a:endParaRPr>
          </a:p>
          <a:p>
            <a:pPr marL="269875" indent="-269875">
              <a:buNone/>
            </a:pPr>
            <a:r>
              <a:rPr lang="en-GB" sz="1700">
                <a:ea typeface="Open Sans"/>
                <a:cs typeface="Open Sans"/>
              </a:rPr>
              <a:t>GOV.UK (2024) </a:t>
            </a:r>
            <a:r>
              <a:rPr lang="en-GB" sz="1700" i="1">
                <a:ea typeface="Open Sans"/>
                <a:cs typeface="Open Sans"/>
              </a:rPr>
              <a:t>Confidence in the local police</a:t>
            </a:r>
            <a:r>
              <a:rPr lang="en-GB" sz="1700">
                <a:ea typeface="Open Sans"/>
                <a:cs typeface="Open Sans"/>
              </a:rPr>
              <a:t>. Available at: </a:t>
            </a:r>
            <a:r>
              <a:rPr lang="en-GB" sz="1700">
                <a:ea typeface="Open Sans"/>
                <a:cs typeface="Open Sans"/>
                <a:hlinkClick r:id="rId3"/>
              </a:rPr>
              <a:t>https://www.ethnicity-facts-figures.service.gov.uk/crime-justice-and-the-law/policing/confidence-in-the-local-police/latest/</a:t>
            </a:r>
            <a:r>
              <a:rPr lang="en-GB" sz="1700">
                <a:ea typeface="Open Sans"/>
                <a:cs typeface="Open Sans"/>
              </a:rPr>
              <a:t> (Accessed 23rd December 2025).</a:t>
            </a:r>
            <a:endParaRPr lang="en-GB" sz="1700"/>
          </a:p>
          <a:p>
            <a:pPr marL="269875" indent="-269875">
              <a:buNone/>
            </a:pPr>
            <a:r>
              <a:rPr lang="en-GB" sz="1700">
                <a:ea typeface="Open Sans"/>
                <a:cs typeface="Open Sans"/>
              </a:rPr>
              <a:t>Hanway, P., Hambly, O. (2023) </a:t>
            </a:r>
            <a:r>
              <a:rPr lang="en-GB" sz="1700" i="1">
                <a:ea typeface="Open Sans"/>
                <a:cs typeface="Open Sans"/>
              </a:rPr>
              <a:t>Public perceptions of policing: A review of research and literature</a:t>
            </a:r>
            <a:r>
              <a:rPr lang="en-GB" sz="1700">
                <a:ea typeface="Open Sans"/>
                <a:cs typeface="Open Sans"/>
              </a:rPr>
              <a:t>. Available at: </a:t>
            </a:r>
            <a:r>
              <a:rPr lang="en-GB" sz="1700">
                <a:ea typeface="Open Sans"/>
                <a:cs typeface="Open Sans"/>
                <a:hlinkClick r:id="rId4"/>
              </a:rPr>
              <a:t>https://www.gov.uk/government/publications/public-perceptions-of-policing-a-review-of-research-and-literature/public-perceptions-of-policing-a-review-of-research-and-literature</a:t>
            </a:r>
            <a:r>
              <a:rPr lang="en-GB" sz="1700">
                <a:ea typeface="Open Sans"/>
                <a:cs typeface="Open Sans"/>
              </a:rPr>
              <a:t> (Accessed 23rd December 2025).</a:t>
            </a:r>
            <a:endParaRPr lang="en-GB" sz="1700">
              <a:solidFill>
                <a:srgbClr val="000000"/>
              </a:solidFill>
              <a:ea typeface="Open Sans"/>
              <a:cs typeface="Open Sans"/>
            </a:endParaRPr>
          </a:p>
          <a:p>
            <a:pPr marL="269875" indent="-269875">
              <a:buNone/>
            </a:pPr>
            <a:r>
              <a:rPr lang="en-GB" sz="1700">
                <a:ea typeface="Open Sans"/>
                <a:cs typeface="Open Sans"/>
              </a:rPr>
              <a:t>HMICFRS (2022)</a:t>
            </a:r>
            <a:r>
              <a:rPr lang="en-GB" sz="1700" i="1">
                <a:ea typeface="Open Sans"/>
                <a:cs typeface="Open Sans"/>
              </a:rPr>
              <a:t> An inspection of vetting, misconduct, and misogyny in the police service</a:t>
            </a:r>
            <a:r>
              <a:rPr lang="en-GB" sz="1700">
                <a:ea typeface="Open Sans"/>
                <a:cs typeface="Open Sans"/>
              </a:rPr>
              <a:t>. Available at: </a:t>
            </a:r>
            <a:r>
              <a:rPr lang="en-GB" sz="1700">
                <a:ea typeface="Open Sans"/>
                <a:cs typeface="Open Sans"/>
                <a:hlinkClick r:id="rId5"/>
              </a:rPr>
              <a:t>https://hmicfrs.justiceinspectorates.gov.uk/publication-html/an-inspection-of-vetting-misconduct-and-misogyny-in-the-police-service/#:~:text=As%20well%20as%20focus%20groups,unwanted%20sexual%20behaviour%20towards%20them</a:t>
            </a:r>
            <a:r>
              <a:rPr lang="en-GB" sz="1700">
                <a:ea typeface="Open Sans"/>
                <a:cs typeface="Open Sans"/>
              </a:rPr>
              <a:t> (Accessed 5th January 2026). </a:t>
            </a:r>
            <a:endParaRPr lang="en-GB" sz="1700">
              <a:solidFill>
                <a:srgbClr val="000000"/>
              </a:solidFill>
              <a:ea typeface="Open Sans"/>
              <a:cs typeface="Open Sans"/>
            </a:endParaRPr>
          </a:p>
          <a:p>
            <a:pPr marL="269875" indent="-269875">
              <a:buNone/>
            </a:pPr>
            <a:endParaRPr lang="en-GB" sz="1600">
              <a:solidFill>
                <a:srgbClr val="FFFFFF"/>
              </a:solidFill>
              <a:ea typeface="Open Sans"/>
              <a:cs typeface="Open Sans"/>
            </a:endParaRPr>
          </a:p>
          <a:p>
            <a:pPr marL="269875" indent="-269875">
              <a:buNone/>
            </a:pPr>
            <a:endParaRPr lang="en-GB" sz="1300">
              <a:ea typeface="Open Sans"/>
              <a:cs typeface="Open Sans"/>
            </a:endParaRPr>
          </a:p>
          <a:p>
            <a:pPr marL="269875" indent="-269875">
              <a:buNone/>
            </a:pPr>
            <a:endParaRPr lang="en-GB" sz="1500"/>
          </a:p>
          <a:p>
            <a:pPr marL="0" indent="0">
              <a:buNone/>
            </a:pPr>
            <a:endParaRPr lang="en-GB"/>
          </a:p>
        </p:txBody>
      </p:sp>
    </p:spTree>
    <p:extLst>
      <p:ext uri="{BB962C8B-B14F-4D97-AF65-F5344CB8AC3E}">
        <p14:creationId xmlns:p14="http://schemas.microsoft.com/office/powerpoint/2010/main" val="4018041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9E4A9-91EC-EB06-297D-0CB4E5789784}"/>
              </a:ext>
            </a:extLst>
          </p:cNvPr>
          <p:cNvSpPr>
            <a:spLocks noGrp="1"/>
          </p:cNvSpPr>
          <p:nvPr>
            <p:ph type="title"/>
          </p:nvPr>
        </p:nvSpPr>
        <p:spPr/>
        <p:txBody>
          <a:bodyPr/>
          <a:lstStyle/>
          <a:p>
            <a:r>
              <a:rPr lang="en-GB" b="1" u="sng"/>
              <a:t>Reference List (3)</a:t>
            </a:r>
          </a:p>
        </p:txBody>
      </p:sp>
      <p:sp>
        <p:nvSpPr>
          <p:cNvPr id="3" name="Content Placeholder 2">
            <a:extLst>
              <a:ext uri="{FF2B5EF4-FFF2-40B4-BE49-F238E27FC236}">
                <a16:creationId xmlns:a16="http://schemas.microsoft.com/office/drawing/2014/main" id="{F3A72E40-F324-EF49-5D0B-A2ED26BDCA27}"/>
              </a:ext>
            </a:extLst>
          </p:cNvPr>
          <p:cNvSpPr>
            <a:spLocks noGrp="1"/>
          </p:cNvSpPr>
          <p:nvPr>
            <p:ph idx="1"/>
          </p:nvPr>
        </p:nvSpPr>
        <p:spPr>
          <a:xfrm>
            <a:off x="540000" y="1728305"/>
            <a:ext cx="11101136" cy="4580419"/>
          </a:xfrm>
        </p:spPr>
        <p:txBody>
          <a:bodyPr vert="horz" lIns="91440" tIns="45720" rIns="91440" bIns="45720" rtlCol="0" anchor="t">
            <a:normAutofit fontScale="92500" lnSpcReduction="20000"/>
          </a:bodyPr>
          <a:lstStyle/>
          <a:p>
            <a:pPr marL="0" indent="0">
              <a:buNone/>
            </a:pPr>
            <a:r>
              <a:rPr lang="en-GB" sz="1700"/>
              <a:t>Home Office (2025) </a:t>
            </a:r>
            <a:r>
              <a:rPr lang="en-GB" sz="1700" i="1"/>
              <a:t>Police workforce, England and Wales: 31 March 2025</a:t>
            </a:r>
            <a:r>
              <a:rPr lang="en-GB" sz="1700"/>
              <a:t> (second edition). Available at: </a:t>
            </a:r>
            <a:r>
              <a:rPr lang="en-GB" sz="1700">
                <a:hlinkClick r:id="rId2"/>
              </a:rPr>
              <a:t>https://www.gov.uk/government/statistics/police-workforce-england-and-wales-31-march-2025/police-workforce-england-and-wales-31-march-2025</a:t>
            </a:r>
            <a:r>
              <a:rPr lang="en-GB" sz="1700"/>
              <a:t> (Accessed 2nd January 2026).</a:t>
            </a:r>
          </a:p>
          <a:p>
            <a:pPr marL="269875" indent="-269875">
              <a:buNone/>
            </a:pPr>
            <a:r>
              <a:rPr lang="en-GB" sz="1700"/>
              <a:t>Independent Office for Police Conduct (2025) </a:t>
            </a:r>
            <a:r>
              <a:rPr lang="en-GB" sz="1700" i="1"/>
              <a:t>IOPC Public Perceptions Tracker Summary Report, Financial Year 2024/2025</a:t>
            </a:r>
            <a:r>
              <a:rPr lang="en-GB" sz="1700"/>
              <a:t>. Available at: </a:t>
            </a:r>
            <a:r>
              <a:rPr lang="en-GB" sz="1700">
                <a:hlinkClick r:id="rId3"/>
              </a:rPr>
              <a:t>https://www.policeconduct.gov.uk/publications/public-perceptions-tracker-summary-report-202425</a:t>
            </a:r>
            <a:r>
              <a:rPr lang="en-GB" sz="1700"/>
              <a:t> (Accessed 23rd December 2025).</a:t>
            </a:r>
            <a:endParaRPr lang="en-GB" sz="1700">
              <a:solidFill>
                <a:srgbClr val="000000"/>
              </a:solidFill>
            </a:endParaRPr>
          </a:p>
          <a:p>
            <a:pPr marL="269875" indent="-269875">
              <a:buNone/>
            </a:pPr>
            <a:r>
              <a:rPr lang="en-GB" sz="1700"/>
              <a:t>Meade, L. (2023) Casey Review: </a:t>
            </a:r>
            <a:r>
              <a:rPr lang="en-GB" sz="1700" i="1"/>
              <a:t>Misconduct in the Met and officer dismissal</a:t>
            </a:r>
            <a:r>
              <a:rPr lang="en-GB" sz="1700"/>
              <a:t>. Available at: </a:t>
            </a:r>
            <a:r>
              <a:rPr lang="en-GB" sz="1700">
                <a:hlinkClick r:id="rId4"/>
              </a:rPr>
              <a:t>https://commonslibrary.parliament.uk/casey-review-misconduct-in-the-met-and-officer-dismissal/</a:t>
            </a:r>
            <a:r>
              <a:rPr lang="en-US" sz="1700"/>
              <a:t> (Accessed 16th December 2025).</a:t>
            </a:r>
            <a:endParaRPr lang="en-GB" sz="1700"/>
          </a:p>
          <a:p>
            <a:pPr marL="269875" indent="-269875">
              <a:buNone/>
            </a:pPr>
            <a:r>
              <a:rPr lang="en-US" sz="1700"/>
              <a:t>National Police Chiefs' Council (2023) </a:t>
            </a:r>
            <a:r>
              <a:rPr lang="en-US" sz="1700" i="1"/>
              <a:t>Casey Report reinforces the urgency of our mission</a:t>
            </a:r>
            <a:r>
              <a:rPr lang="en-US" sz="1700"/>
              <a:t>. Available at: </a:t>
            </a:r>
            <a:r>
              <a:rPr lang="en-US" sz="1700">
                <a:hlinkClick r:id="rId5"/>
              </a:rPr>
              <a:t>https://news.npcc.police.uk/releases/casey-report-reinforces-the-urgency-of-our-mission</a:t>
            </a:r>
            <a:r>
              <a:rPr lang="en-US" sz="1700"/>
              <a:t> (Accessed 16th December 2025).</a:t>
            </a:r>
            <a:endParaRPr lang="en-GB" sz="1700"/>
          </a:p>
          <a:p>
            <a:pPr marL="0" indent="0">
              <a:buNone/>
            </a:pPr>
            <a:r>
              <a:rPr lang="en-GB" sz="1700"/>
              <a:t>Office for National Statistics (2023) </a:t>
            </a:r>
            <a:r>
              <a:rPr lang="en-GB" sz="1700" i="1"/>
              <a:t>Crime in England and Wales: year ending December 2022</a:t>
            </a:r>
            <a:r>
              <a:rPr lang="en-GB" sz="1700"/>
              <a:t>. Available at: </a:t>
            </a:r>
            <a:r>
              <a:rPr lang="en-GB" sz="1700">
                <a:hlinkClick r:id="rId6"/>
              </a:rPr>
              <a:t>https://www.ons.gov.uk/peoplepopulationandcommunity/crimeandjustice/bulletins/crimeinenglandandwales/yearendingdecember2022</a:t>
            </a:r>
            <a:r>
              <a:rPr lang="en-GB" sz="1700"/>
              <a:t> (Accessed 23rd December 2025).</a:t>
            </a:r>
            <a:endParaRPr lang="en-US" sz="1700"/>
          </a:p>
          <a:p>
            <a:pPr marL="0" indent="0">
              <a:buNone/>
            </a:pPr>
            <a:endParaRPr lang="en-GB"/>
          </a:p>
          <a:p>
            <a:pPr marL="269875" indent="-269875">
              <a:buNone/>
            </a:pPr>
            <a:endParaRPr lang="en-US" sz="1600"/>
          </a:p>
          <a:p>
            <a:pPr marL="0" indent="0">
              <a:buNone/>
            </a:pPr>
            <a:endParaRPr lang="en-GB" sz="1400"/>
          </a:p>
        </p:txBody>
      </p:sp>
    </p:spTree>
    <p:extLst>
      <p:ext uri="{BB962C8B-B14F-4D97-AF65-F5344CB8AC3E}">
        <p14:creationId xmlns:p14="http://schemas.microsoft.com/office/powerpoint/2010/main" val="20228894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B5A50-98EB-6E60-2B60-E8A21A7E7392}"/>
              </a:ext>
            </a:extLst>
          </p:cNvPr>
          <p:cNvSpPr>
            <a:spLocks noGrp="1"/>
          </p:cNvSpPr>
          <p:nvPr>
            <p:ph type="title"/>
          </p:nvPr>
        </p:nvSpPr>
        <p:spPr/>
        <p:txBody>
          <a:bodyPr/>
          <a:lstStyle/>
          <a:p>
            <a:r>
              <a:rPr lang="en-GB" b="1" u="sng"/>
              <a:t>Reference List (4)</a:t>
            </a:r>
          </a:p>
        </p:txBody>
      </p:sp>
      <p:sp>
        <p:nvSpPr>
          <p:cNvPr id="3" name="Content Placeholder 2">
            <a:extLst>
              <a:ext uri="{FF2B5EF4-FFF2-40B4-BE49-F238E27FC236}">
                <a16:creationId xmlns:a16="http://schemas.microsoft.com/office/drawing/2014/main" id="{6365234D-18D3-6668-A01C-72378A37580A}"/>
              </a:ext>
            </a:extLst>
          </p:cNvPr>
          <p:cNvSpPr>
            <a:spLocks noGrp="1"/>
          </p:cNvSpPr>
          <p:nvPr>
            <p:ph idx="1"/>
          </p:nvPr>
        </p:nvSpPr>
        <p:spPr>
          <a:xfrm>
            <a:off x="540000" y="1709014"/>
            <a:ext cx="11101136" cy="4850494"/>
          </a:xfrm>
        </p:spPr>
        <p:txBody>
          <a:bodyPr vert="horz" lIns="91440" tIns="45720" rIns="91440" bIns="45720" rtlCol="0" anchor="t">
            <a:normAutofit fontScale="77500" lnSpcReduction="20000"/>
          </a:bodyPr>
          <a:lstStyle/>
          <a:p>
            <a:pPr marL="0" indent="0">
              <a:buNone/>
            </a:pPr>
            <a:r>
              <a:rPr lang="en-GB" sz="1900"/>
              <a:t>Office for National Statistics (2024) </a:t>
            </a:r>
            <a:r>
              <a:rPr lang="en-GB" sz="1900" i="1"/>
              <a:t>Crime in England and Wales: year ending September 2023</a:t>
            </a:r>
            <a:r>
              <a:rPr lang="en-GB" sz="1900"/>
              <a:t>. Available at: </a:t>
            </a:r>
            <a:r>
              <a:rPr lang="en-GB" sz="1900">
                <a:hlinkClick r:id="rId2"/>
              </a:rPr>
              <a:t>https://www.ons.gov.uk/peoplepopulationandcommunity/crimeandjustice/bulletins/crimeinenglandandwales/yearendingseptember2023</a:t>
            </a:r>
            <a:r>
              <a:rPr lang="en-GB" sz="1900"/>
              <a:t> (Accessed 23rd December 2025).</a:t>
            </a:r>
          </a:p>
          <a:p>
            <a:pPr marL="269875" indent="-269875">
              <a:buNone/>
            </a:pPr>
            <a:r>
              <a:rPr lang="en-GB" sz="1900"/>
              <a:t>Tertiary Education Quality and Standards Agency (2022) </a:t>
            </a:r>
            <a:r>
              <a:rPr lang="en-GB" sz="1900" i="1"/>
              <a:t>Engaging an independent expert to undertake a review</a:t>
            </a:r>
            <a:r>
              <a:rPr lang="en-GB" sz="1900"/>
              <a:t>. Available at: </a:t>
            </a:r>
            <a:r>
              <a:rPr lang="en-GB" sz="1900">
                <a:hlinkClick r:id="rId3"/>
              </a:rPr>
              <a:t>https://www.teqsa.gov.au/guides-resources/resources/sector-updates-and-alerts/engaging-independent-expert-undertake-review</a:t>
            </a:r>
            <a:r>
              <a:rPr lang="en-GB" sz="1900"/>
              <a:t> (Accessed 22nd December 2025).</a:t>
            </a:r>
            <a:endParaRPr lang="en-GB" sz="1900">
              <a:solidFill>
                <a:srgbClr val="000000"/>
              </a:solidFill>
            </a:endParaRPr>
          </a:p>
          <a:p>
            <a:pPr marL="269875" indent="-269875">
              <a:buNone/>
            </a:pPr>
            <a:r>
              <a:rPr lang="en-GB" sz="1900"/>
              <a:t>The Guardian (2025) </a:t>
            </a:r>
            <a:r>
              <a:rPr lang="en-GB" sz="1900" i="1"/>
              <a:t>Casey Review: wider concerns on child welfare must be addressed</a:t>
            </a:r>
            <a:r>
              <a:rPr lang="en-GB" sz="1900"/>
              <a:t>. Available at: </a:t>
            </a:r>
            <a:r>
              <a:rPr lang="en-GB" sz="1900">
                <a:hlinkClick r:id="rId4"/>
              </a:rPr>
              <a:t>https://www.theguardian.com/society/2025/jun/23/casey-review-wider-concerns-on-child-welfare-must-be-addressed</a:t>
            </a:r>
            <a:r>
              <a:rPr lang="en-GB" sz="1900"/>
              <a:t> (Accessed 19th December 2025).</a:t>
            </a:r>
            <a:endParaRPr lang="en-GB" sz="1900">
              <a:solidFill>
                <a:srgbClr val="000000"/>
              </a:solidFill>
            </a:endParaRPr>
          </a:p>
          <a:p>
            <a:pPr marL="269875" indent="-269875">
              <a:buNone/>
            </a:pPr>
            <a:r>
              <a:rPr lang="en-GB" sz="1900"/>
              <a:t>Thompson, F. (2023) </a:t>
            </a:r>
            <a:r>
              <a:rPr lang="en-GB" sz="1900" i="1"/>
              <a:t>People will not want to join police in wake of Casey review, warns top officer</a:t>
            </a:r>
            <a:r>
              <a:rPr lang="en-GB" sz="1900"/>
              <a:t>. Available at: </a:t>
            </a:r>
            <a:r>
              <a:rPr lang="en-GB" sz="1900">
                <a:hlinkClick r:id="rId5"/>
              </a:rPr>
              <a:t>https://www.standard.co.uk/news/uk/louise-casey-people-national-police-chiefs-council-wayne-couzens-metropolitan-police-b1069560.html</a:t>
            </a:r>
            <a:r>
              <a:rPr lang="en-GB" sz="1900"/>
              <a:t> (Accessed 23rd December 2025).</a:t>
            </a:r>
          </a:p>
          <a:p>
            <a:pPr>
              <a:buNone/>
            </a:pPr>
            <a:r>
              <a:rPr lang="en-GB" sz="1900"/>
              <a:t>Tudor, S. (2023) </a:t>
            </a:r>
            <a:r>
              <a:rPr lang="en-GB" sz="1900" i="1"/>
              <a:t>Police standards and culture: Restoring public trust</a:t>
            </a:r>
            <a:r>
              <a:rPr lang="en-GB" sz="1900"/>
              <a:t>. Available at: </a:t>
            </a:r>
            <a:r>
              <a:rPr lang="en-GB" sz="1900">
                <a:hlinkClick r:id="rId6"/>
              </a:rPr>
              <a:t>https://lordslibrary.parliament.uk/police-standards-and-culture-restoring-public-trust/#:~:text=into%20police%20conduct-,In%20recent%20years%2C%20there%20has%20been%20a%20series%20of%20high,sentenced%20for%20indecent%20exposure%20offences</a:t>
            </a:r>
            <a:r>
              <a:rPr lang="en-GB" sz="1900"/>
              <a:t> (Accessed 5th January 2026).</a:t>
            </a:r>
            <a:endParaRPr lang="en-GB" sz="1900">
              <a:solidFill>
                <a:srgbClr val="000000"/>
              </a:solidFill>
            </a:endParaRPr>
          </a:p>
          <a:p>
            <a:pPr marL="269875" indent="-269875">
              <a:buNone/>
            </a:pPr>
            <a:endParaRPr lang="en-GB"/>
          </a:p>
          <a:p>
            <a:pPr marL="269875" indent="-269875">
              <a:buNone/>
            </a:pPr>
            <a:endParaRPr lang="en-GB"/>
          </a:p>
          <a:p>
            <a:pPr marL="0" indent="0">
              <a:buNone/>
            </a:pPr>
            <a:endParaRPr lang="en-GB"/>
          </a:p>
        </p:txBody>
      </p:sp>
    </p:spTree>
    <p:extLst>
      <p:ext uri="{BB962C8B-B14F-4D97-AF65-F5344CB8AC3E}">
        <p14:creationId xmlns:p14="http://schemas.microsoft.com/office/powerpoint/2010/main" val="781004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118A9-47D3-9E13-AB23-7A15485508FF}"/>
              </a:ext>
            </a:extLst>
          </p:cNvPr>
          <p:cNvSpPr>
            <a:spLocks noGrp="1"/>
          </p:cNvSpPr>
          <p:nvPr>
            <p:ph type="title"/>
          </p:nvPr>
        </p:nvSpPr>
        <p:spPr/>
        <p:txBody>
          <a:bodyPr/>
          <a:lstStyle/>
          <a:p>
            <a:r>
              <a:rPr lang="en-GB" b="1" u="sng"/>
              <a:t>Reference List (5)</a:t>
            </a:r>
          </a:p>
        </p:txBody>
      </p:sp>
      <p:sp>
        <p:nvSpPr>
          <p:cNvPr id="3" name="Content Placeholder 2">
            <a:extLst>
              <a:ext uri="{FF2B5EF4-FFF2-40B4-BE49-F238E27FC236}">
                <a16:creationId xmlns:a16="http://schemas.microsoft.com/office/drawing/2014/main" id="{B99DFB17-43F2-46E3-A901-F71891E97592}"/>
              </a:ext>
            </a:extLst>
          </p:cNvPr>
          <p:cNvSpPr>
            <a:spLocks noGrp="1"/>
          </p:cNvSpPr>
          <p:nvPr>
            <p:ph idx="1"/>
          </p:nvPr>
        </p:nvSpPr>
        <p:spPr>
          <a:xfrm>
            <a:off x="540000" y="1940508"/>
            <a:ext cx="11101136" cy="4368216"/>
          </a:xfrm>
        </p:spPr>
        <p:txBody>
          <a:bodyPr vert="horz" lIns="91440" tIns="45720" rIns="91440" bIns="45720" rtlCol="0" anchor="t">
            <a:normAutofit fontScale="92500" lnSpcReduction="10000"/>
          </a:bodyPr>
          <a:lstStyle/>
          <a:p>
            <a:pPr marL="269875" indent="-269875">
              <a:buNone/>
            </a:pPr>
            <a:r>
              <a:rPr lang="en-GB" sz="1700"/>
              <a:t>UK Parliament (2016) </a:t>
            </a:r>
            <a:r>
              <a:rPr lang="en-GB" sz="1700" i="1"/>
              <a:t>"Alarming" inconsistencies in policing across forces must be addressed</a:t>
            </a:r>
            <a:r>
              <a:rPr lang="en-GB" sz="1700"/>
              <a:t>. Available at: </a:t>
            </a:r>
            <a:r>
              <a:rPr lang="en-GB" sz="1700">
                <a:hlinkClick r:id="rId2"/>
              </a:rPr>
              <a:t>https://committees.parliament.uk/work/3193/college-of-policing-inquiry/news/100621/alarming-inconsistencies-in-policing-across-forces-must-be-addressed/#:~:text=The%20Home%20Affairs%20Committee%20says,must%20be%20the%20first%20priority</a:t>
            </a:r>
            <a:r>
              <a:rPr lang="en-GB" sz="1700"/>
              <a:t> (Accessed 5th January 2026).</a:t>
            </a:r>
            <a:endParaRPr lang="en-GB" sz="1700">
              <a:solidFill>
                <a:srgbClr val="000000"/>
              </a:solidFill>
            </a:endParaRPr>
          </a:p>
          <a:p>
            <a:pPr marL="269875" indent="-269875">
              <a:buNone/>
            </a:pPr>
            <a:r>
              <a:rPr lang="en-GB" sz="1700"/>
              <a:t>UK Parliament (2023) </a:t>
            </a:r>
            <a:r>
              <a:rPr lang="en-GB" sz="1700" i="1"/>
              <a:t>Metropolitan Police: Casey Review. Hansard, House Of Commons, 21 March</a:t>
            </a:r>
            <a:r>
              <a:rPr lang="en-GB" sz="1700"/>
              <a:t>. Available at: </a:t>
            </a:r>
            <a:r>
              <a:rPr lang="en-GB" sz="1700">
                <a:hlinkClick r:id="rId3"/>
              </a:rPr>
              <a:t>https://hansard.parliament.uk/commons/2023-03-21/debates/ACFF2865-C6A3-4089-8F5F-B101861F47A1/MetropolitanPoliceCaseyReview</a:t>
            </a:r>
            <a:r>
              <a:rPr lang="en-GB" sz="1700"/>
              <a:t> (Accessed 23rd December 2025).</a:t>
            </a:r>
          </a:p>
          <a:p>
            <a:pPr marL="269875" indent="-269875">
              <a:buNone/>
            </a:pPr>
            <a:r>
              <a:rPr lang="en-GB" sz="1700">
                <a:ea typeface="Open Sans"/>
                <a:cs typeface="Open Sans"/>
              </a:rPr>
              <a:t>Wong, K., Hine, J. (2023) </a:t>
            </a:r>
            <a:r>
              <a:rPr lang="en-GB" sz="1700" i="1">
                <a:ea typeface="Open Sans"/>
                <a:cs typeface="Open Sans"/>
              </a:rPr>
              <a:t>Editorial: Race Equality and Community Cohesion</a:t>
            </a:r>
            <a:r>
              <a:rPr lang="en-GB" sz="1700">
                <a:ea typeface="Open Sans"/>
                <a:cs typeface="Open Sans"/>
              </a:rPr>
              <a:t>. British Journal of Community Justice, Volume 19, Issue 1. pp. 1-3. Available at: </a:t>
            </a:r>
            <a:r>
              <a:rPr lang="en-GB" sz="1700">
                <a:hlinkClick r:id="rId4"/>
              </a:rPr>
              <a:t>https://www.proquest.com/docview/2838784654?accountid=130472&amp;parentSessionId=e5ZQj8n0IpMylt2NQE06%2F6gRQjj6MBkHTALvjPHUEoc%3D&amp;pq-origsite=primo&amp;searchKeywords=baroness%20casey&amp;sourcetype=Scholarly%20Journals</a:t>
            </a:r>
            <a:r>
              <a:rPr lang="en-GB" sz="1700"/>
              <a:t> (Accessed 22nd December 2025).</a:t>
            </a:r>
          </a:p>
          <a:p>
            <a:pPr marL="0" indent="0">
              <a:buNone/>
            </a:pPr>
            <a:endParaRPr lang="en-GB"/>
          </a:p>
        </p:txBody>
      </p:sp>
    </p:spTree>
    <p:extLst>
      <p:ext uri="{BB962C8B-B14F-4D97-AF65-F5344CB8AC3E}">
        <p14:creationId xmlns:p14="http://schemas.microsoft.com/office/powerpoint/2010/main" val="2355299833"/>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2</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GlowVTI</vt:lpstr>
      <vt:lpstr>A critical assessment of the Casey Report (2023): Institutional culture in the Metropolitan Police Service</vt:lpstr>
      <vt:lpstr>Introduction</vt:lpstr>
      <vt:lpstr>Key findings of the Casey Report (2023)</vt:lpstr>
      <vt:lpstr>Critical assessment of the review</vt:lpstr>
      <vt:lpstr>Implications on public trust</vt:lpstr>
      <vt:lpstr>Accountability in the Casey Review (2023)</vt:lpstr>
      <vt:lpstr>Impact on vulnerable communities – Casey Review (2023)</vt:lpstr>
      <vt:lpstr>Beyond the Metropolitan Police: Evidence of failings in UK policing</vt:lpstr>
      <vt:lpstr>Reform and future directions</vt:lpstr>
      <vt:lpstr>Summary and conclusion</vt:lpstr>
      <vt:lpstr>AI Guidance</vt:lpstr>
      <vt:lpstr>Reference List</vt:lpstr>
      <vt:lpstr>Reference List (2)</vt:lpstr>
      <vt:lpstr>Reference List (3)</vt:lpstr>
      <vt:lpstr>Reference List (4)</vt:lpstr>
      <vt:lpstr>Reference List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2025-12-16T15:48:02Z</dcterms:created>
  <dcterms:modified xsi:type="dcterms:W3CDTF">2026-01-09T18:15:55Z</dcterms:modified>
</cp:coreProperties>
</file>