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4" r:id="rId4"/>
    <p:sldMasterId id="2147483976" r:id="rId5"/>
    <p:sldMasterId id="2147483994" r:id="rId6"/>
    <p:sldMasterId id="2147484060" r:id="rId7"/>
  </p:sldMasterIdLst>
  <p:notesMasterIdLst>
    <p:notesMasterId r:id="rId20"/>
  </p:notesMasterIdLst>
  <p:sldIdLst>
    <p:sldId id="256" r:id="rId8"/>
    <p:sldId id="258" r:id="rId9"/>
    <p:sldId id="259" r:id="rId10"/>
    <p:sldId id="262" r:id="rId11"/>
    <p:sldId id="260" r:id="rId12"/>
    <p:sldId id="261" r:id="rId13"/>
    <p:sldId id="263" r:id="rId14"/>
    <p:sldId id="264" r:id="rId15"/>
    <p:sldId id="266" r:id="rId16"/>
    <p:sldId id="267" r:id="rId17"/>
    <p:sldId id="268" r:id="rId18"/>
    <p:sldId id="26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8B567-F58B-4B0C-86EB-BDF345C477BE}" v="7" dt="2025-03-13T16:25:59.770"/>
    <p1510:client id="{3396650E-CBEB-4281-81F8-18A0AC98B53D}" v="69" dt="2025-03-13T14:47:30.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255" autoAdjust="0"/>
    <p:restoredTop sz="94660"/>
  </p:normalViewPr>
  <p:slideViewPr>
    <p:cSldViewPr snapToGrid="0">
      <p:cViewPr varScale="1">
        <p:scale>
          <a:sx n="85" d="100"/>
          <a:sy n="85" d="100"/>
        </p:scale>
        <p:origin x="545" y="5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ulcea Adriana" userId="f1dcc8d832d4e7d9" providerId="LiveId" clId="{1028B567-F58B-4B0C-86EB-BDF345C477BE}"/>
    <pc:docChg chg="custSel modSld">
      <pc:chgData name="Culcea Adriana" userId="f1dcc8d832d4e7d9" providerId="LiveId" clId="{1028B567-F58B-4B0C-86EB-BDF345C477BE}" dt="2025-03-13T16:42:55.971" v="74" actId="123"/>
      <pc:docMkLst>
        <pc:docMk/>
      </pc:docMkLst>
      <pc:sldChg chg="modSp modAnim">
        <pc:chgData name="Culcea Adriana" userId="f1dcc8d832d4e7d9" providerId="LiveId" clId="{1028B567-F58B-4B0C-86EB-BDF345C477BE}" dt="2025-03-13T16:19:37.555" v="5" actId="20577"/>
        <pc:sldMkLst>
          <pc:docMk/>
          <pc:sldMk cId="514185415" sldId="256"/>
        </pc:sldMkLst>
        <pc:spChg chg="mod">
          <ac:chgData name="Culcea Adriana" userId="f1dcc8d832d4e7d9" providerId="LiveId" clId="{1028B567-F58B-4B0C-86EB-BDF345C477BE}" dt="2025-03-13T16:19:37.555" v="5" actId="20577"/>
          <ac:spMkLst>
            <pc:docMk/>
            <pc:sldMk cId="514185415" sldId="256"/>
            <ac:spMk id="3" creationId="{8137E767-5B9C-BCA5-20B8-0F288ABD27C2}"/>
          </ac:spMkLst>
        </pc:spChg>
      </pc:sldChg>
      <pc:sldChg chg="modSp mod">
        <pc:chgData name="Culcea Adriana" userId="f1dcc8d832d4e7d9" providerId="LiveId" clId="{1028B567-F58B-4B0C-86EB-BDF345C477BE}" dt="2025-03-13T16:23:43.423" v="27" actId="14100"/>
        <pc:sldMkLst>
          <pc:docMk/>
          <pc:sldMk cId="3996954534" sldId="258"/>
        </pc:sldMkLst>
        <pc:spChg chg="mod">
          <ac:chgData name="Culcea Adriana" userId="f1dcc8d832d4e7d9" providerId="LiveId" clId="{1028B567-F58B-4B0C-86EB-BDF345C477BE}" dt="2025-03-13T16:22:08.742" v="18" actId="14100"/>
          <ac:spMkLst>
            <pc:docMk/>
            <pc:sldMk cId="3996954534" sldId="258"/>
            <ac:spMk id="2" creationId="{323B54EE-9FD9-2783-5DCC-02AF686A0A2A}"/>
          </ac:spMkLst>
        </pc:spChg>
        <pc:spChg chg="mod">
          <ac:chgData name="Culcea Adriana" userId="f1dcc8d832d4e7d9" providerId="LiveId" clId="{1028B567-F58B-4B0C-86EB-BDF345C477BE}" dt="2025-03-13T16:23:20.236" v="26" actId="14100"/>
          <ac:spMkLst>
            <pc:docMk/>
            <pc:sldMk cId="3996954534" sldId="258"/>
            <ac:spMk id="5" creationId="{3F3297B6-2876-1C33-4EB8-BD0BF1098A55}"/>
          </ac:spMkLst>
        </pc:spChg>
        <pc:spChg chg="mod">
          <ac:chgData name="Culcea Adriana" userId="f1dcc8d832d4e7d9" providerId="LiveId" clId="{1028B567-F58B-4B0C-86EB-BDF345C477BE}" dt="2025-03-13T16:23:43.423" v="27" actId="14100"/>
          <ac:spMkLst>
            <pc:docMk/>
            <pc:sldMk cId="3996954534" sldId="258"/>
            <ac:spMk id="7" creationId="{9C6E51C6-9720-0864-A68D-0E0188290F3C}"/>
          </ac:spMkLst>
        </pc:spChg>
        <pc:spChg chg="mod">
          <ac:chgData name="Culcea Adriana" userId="f1dcc8d832d4e7d9" providerId="LiveId" clId="{1028B567-F58B-4B0C-86EB-BDF345C477BE}" dt="2025-03-13T16:22:29.003" v="22" actId="27636"/>
          <ac:spMkLst>
            <pc:docMk/>
            <pc:sldMk cId="3996954534" sldId="258"/>
            <ac:spMk id="14" creationId="{A790F2C6-A81E-2E5B-52F9-D015CF2716A7}"/>
          </ac:spMkLst>
        </pc:spChg>
      </pc:sldChg>
      <pc:sldChg chg="modSp mod">
        <pc:chgData name="Culcea Adriana" userId="f1dcc8d832d4e7d9" providerId="LiveId" clId="{1028B567-F58B-4B0C-86EB-BDF345C477BE}" dt="2025-03-13T16:38:10.622" v="68" actId="20577"/>
        <pc:sldMkLst>
          <pc:docMk/>
          <pc:sldMk cId="2485143946" sldId="259"/>
        </pc:sldMkLst>
        <pc:spChg chg="mod">
          <ac:chgData name="Culcea Adriana" userId="f1dcc8d832d4e7d9" providerId="LiveId" clId="{1028B567-F58B-4B0C-86EB-BDF345C477BE}" dt="2025-03-13T16:38:10.622" v="68" actId="20577"/>
          <ac:spMkLst>
            <pc:docMk/>
            <pc:sldMk cId="2485143946" sldId="259"/>
            <ac:spMk id="22" creationId="{2AB81D19-511E-533E-E2E1-B84A22B7E240}"/>
          </ac:spMkLst>
        </pc:spChg>
      </pc:sldChg>
      <pc:sldChg chg="modSp mod">
        <pc:chgData name="Culcea Adriana" userId="f1dcc8d832d4e7d9" providerId="LiveId" clId="{1028B567-F58B-4B0C-86EB-BDF345C477BE}" dt="2025-03-13T16:32:41.434" v="35" actId="20577"/>
        <pc:sldMkLst>
          <pc:docMk/>
          <pc:sldMk cId="3110794360" sldId="260"/>
        </pc:sldMkLst>
        <pc:spChg chg="mod">
          <ac:chgData name="Culcea Adriana" userId="f1dcc8d832d4e7d9" providerId="LiveId" clId="{1028B567-F58B-4B0C-86EB-BDF345C477BE}" dt="2025-03-13T16:32:41.434" v="35" actId="20577"/>
          <ac:spMkLst>
            <pc:docMk/>
            <pc:sldMk cId="3110794360" sldId="260"/>
            <ac:spMk id="3" creationId="{9AF88CAE-783C-D5AB-DD9A-EE55496C2702}"/>
          </ac:spMkLst>
        </pc:spChg>
      </pc:sldChg>
      <pc:sldChg chg="modSp mod">
        <pc:chgData name="Culcea Adriana" userId="f1dcc8d832d4e7d9" providerId="LiveId" clId="{1028B567-F58B-4B0C-86EB-BDF345C477BE}" dt="2025-03-13T16:33:54.398" v="38" actId="20577"/>
        <pc:sldMkLst>
          <pc:docMk/>
          <pc:sldMk cId="2865862133" sldId="261"/>
        </pc:sldMkLst>
        <pc:spChg chg="mod">
          <ac:chgData name="Culcea Adriana" userId="f1dcc8d832d4e7d9" providerId="LiveId" clId="{1028B567-F58B-4B0C-86EB-BDF345C477BE}" dt="2025-03-13T16:33:54.398" v="38" actId="20577"/>
          <ac:spMkLst>
            <pc:docMk/>
            <pc:sldMk cId="2865862133" sldId="261"/>
            <ac:spMk id="3" creationId="{FA1E9570-4E97-CF5B-6F46-A13BA65DCD68}"/>
          </ac:spMkLst>
        </pc:spChg>
      </pc:sldChg>
      <pc:sldChg chg="modSp mod">
        <pc:chgData name="Culcea Adriana" userId="f1dcc8d832d4e7d9" providerId="LiveId" clId="{1028B567-F58B-4B0C-86EB-BDF345C477BE}" dt="2025-03-13T16:35:48.193" v="59" actId="20577"/>
        <pc:sldMkLst>
          <pc:docMk/>
          <pc:sldMk cId="3997279666" sldId="263"/>
        </pc:sldMkLst>
        <pc:spChg chg="mod">
          <ac:chgData name="Culcea Adriana" userId="f1dcc8d832d4e7d9" providerId="LiveId" clId="{1028B567-F58B-4B0C-86EB-BDF345C477BE}" dt="2025-03-13T16:35:48.193" v="59" actId="20577"/>
          <ac:spMkLst>
            <pc:docMk/>
            <pc:sldMk cId="3997279666" sldId="263"/>
            <ac:spMk id="4" creationId="{B07D5986-567B-8CBE-0B07-EA14E4E4BD21}"/>
          </ac:spMkLst>
        </pc:spChg>
      </pc:sldChg>
      <pc:sldChg chg="modSp">
        <pc:chgData name="Culcea Adriana" userId="f1dcc8d832d4e7d9" providerId="LiveId" clId="{1028B567-F58B-4B0C-86EB-BDF345C477BE}" dt="2025-03-13T16:25:59.769" v="28" actId="20577"/>
        <pc:sldMkLst>
          <pc:docMk/>
          <pc:sldMk cId="59441510" sldId="264"/>
        </pc:sldMkLst>
        <pc:graphicFrameChg chg="mod">
          <ac:chgData name="Culcea Adriana" userId="f1dcc8d832d4e7d9" providerId="LiveId" clId="{1028B567-F58B-4B0C-86EB-BDF345C477BE}" dt="2025-03-13T16:25:59.769" v="28" actId="20577"/>
          <ac:graphicFrameMkLst>
            <pc:docMk/>
            <pc:sldMk cId="59441510" sldId="264"/>
            <ac:graphicFrameMk id="16" creationId="{A3A0B33C-5ABE-B866-6624-F1015A218237}"/>
          </ac:graphicFrameMkLst>
        </pc:graphicFrameChg>
      </pc:sldChg>
      <pc:sldChg chg="modSp mod">
        <pc:chgData name="Culcea Adriana" userId="f1dcc8d832d4e7d9" providerId="LiveId" clId="{1028B567-F58B-4B0C-86EB-BDF345C477BE}" dt="2025-03-13T16:42:55.971" v="74" actId="123"/>
        <pc:sldMkLst>
          <pc:docMk/>
          <pc:sldMk cId="3094333388" sldId="268"/>
        </pc:sldMkLst>
        <pc:spChg chg="mod">
          <ac:chgData name="Culcea Adriana" userId="f1dcc8d832d4e7d9" providerId="LiveId" clId="{1028B567-F58B-4B0C-86EB-BDF345C477BE}" dt="2025-03-13T16:42:55.971" v="74" actId="123"/>
          <ac:spMkLst>
            <pc:docMk/>
            <pc:sldMk cId="3094333388" sldId="268"/>
            <ac:spMk id="3" creationId="{38534FE1-4A68-5D70-51AD-D6C8AE8408D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5D7C17-6F63-4074-A20F-35DC492CBF02}" type="doc">
      <dgm:prSet loTypeId="urn:microsoft.com/office/officeart/2008/layout/LinedList" loCatId="list" qsTypeId="urn:microsoft.com/office/officeart/2005/8/quickstyle/simple4" qsCatId="simple" csTypeId="urn:microsoft.com/office/officeart/2005/8/colors/accent6_2" csCatId="accent6" phldr="1"/>
      <dgm:spPr/>
      <dgm:t>
        <a:bodyPr/>
        <a:lstStyle/>
        <a:p>
          <a:endParaRPr lang="en-US"/>
        </a:p>
      </dgm:t>
    </dgm:pt>
    <dgm:pt modelId="{F9785B49-CECD-4064-975F-F2F345B84CF2}">
      <dgm:prSet custT="1"/>
      <dgm:spPr/>
      <dgm:t>
        <a:bodyPr/>
        <a:lstStyle/>
        <a:p>
          <a:r>
            <a:rPr lang="en-US" sz="2400" dirty="0"/>
            <a:t>A comprehensive understanding of health across the lifespan is crucial for promoting well-being from infancy to adulthood. Health is more than just the absence of disease; it includes physical, mental, and social dimensions that evolve throughout life. </a:t>
          </a:r>
        </a:p>
      </dgm:t>
    </dgm:pt>
    <dgm:pt modelId="{AE57C339-E596-4710-9639-3CC3C0CE8A31}" type="parTrans" cxnId="{51302051-C95C-4FBE-91AC-3DF67C758F11}">
      <dgm:prSet/>
      <dgm:spPr/>
      <dgm:t>
        <a:bodyPr/>
        <a:lstStyle/>
        <a:p>
          <a:endParaRPr lang="en-US"/>
        </a:p>
      </dgm:t>
    </dgm:pt>
    <dgm:pt modelId="{D167FDAD-1D34-4E2C-9F90-A8DC43C58D2E}" type="sibTrans" cxnId="{51302051-C95C-4FBE-91AC-3DF67C758F11}">
      <dgm:prSet/>
      <dgm:spPr/>
      <dgm:t>
        <a:bodyPr/>
        <a:lstStyle/>
        <a:p>
          <a:endParaRPr lang="en-US"/>
        </a:p>
      </dgm:t>
    </dgm:pt>
    <dgm:pt modelId="{F6C004E4-390A-43A0-80F9-9FD22151CE54}">
      <dgm:prSet/>
      <dgm:spPr/>
      <dgm:t>
        <a:bodyPr/>
        <a:lstStyle/>
        <a:p>
          <a:endParaRPr lang="en-US" dirty="0"/>
        </a:p>
      </dgm:t>
    </dgm:pt>
    <dgm:pt modelId="{88A88B18-1C2B-4DB5-98E1-E9A2877D85A3}" type="parTrans" cxnId="{270DA3B2-2F32-481D-8604-2E7A11528B2C}">
      <dgm:prSet/>
      <dgm:spPr/>
      <dgm:t>
        <a:bodyPr/>
        <a:lstStyle/>
        <a:p>
          <a:endParaRPr lang="en-US"/>
        </a:p>
      </dgm:t>
    </dgm:pt>
    <dgm:pt modelId="{65D71213-977E-4312-B55C-184575A756C0}" type="sibTrans" cxnId="{270DA3B2-2F32-481D-8604-2E7A11528B2C}">
      <dgm:prSet/>
      <dgm:spPr/>
      <dgm:t>
        <a:bodyPr/>
        <a:lstStyle/>
        <a:p>
          <a:endParaRPr lang="en-US"/>
        </a:p>
      </dgm:t>
    </dgm:pt>
    <dgm:pt modelId="{43F2DA24-9916-41CF-9742-0DEA7852516C}" type="pres">
      <dgm:prSet presAssocID="{FD5D7C17-6F63-4074-A20F-35DC492CBF02}" presName="vert0" presStyleCnt="0">
        <dgm:presLayoutVars>
          <dgm:dir/>
          <dgm:animOne val="branch"/>
          <dgm:animLvl val="lvl"/>
        </dgm:presLayoutVars>
      </dgm:prSet>
      <dgm:spPr/>
    </dgm:pt>
    <dgm:pt modelId="{F305C8B9-4AA9-42D2-8A51-74F665BE193C}" type="pres">
      <dgm:prSet presAssocID="{F9785B49-CECD-4064-975F-F2F345B84CF2}" presName="thickLine" presStyleLbl="alignNode1" presStyleIdx="0" presStyleCnt="2"/>
      <dgm:spPr/>
    </dgm:pt>
    <dgm:pt modelId="{1E5E4838-F344-4CB6-A8DC-D1909C630C72}" type="pres">
      <dgm:prSet presAssocID="{F9785B49-CECD-4064-975F-F2F345B84CF2}" presName="horz1" presStyleCnt="0"/>
      <dgm:spPr/>
    </dgm:pt>
    <dgm:pt modelId="{EAA3B610-2F77-478C-B284-40B7104A90DA}" type="pres">
      <dgm:prSet presAssocID="{F9785B49-CECD-4064-975F-F2F345B84CF2}" presName="tx1" presStyleLbl="revTx" presStyleIdx="0" presStyleCnt="2"/>
      <dgm:spPr/>
    </dgm:pt>
    <dgm:pt modelId="{E804FF09-3C75-4D68-99DA-068C35F8750B}" type="pres">
      <dgm:prSet presAssocID="{F9785B49-CECD-4064-975F-F2F345B84CF2}" presName="vert1" presStyleCnt="0"/>
      <dgm:spPr/>
    </dgm:pt>
    <dgm:pt modelId="{6270C0E5-E2D7-437C-AC23-BCF986B3BC25}" type="pres">
      <dgm:prSet presAssocID="{F6C004E4-390A-43A0-80F9-9FD22151CE54}" presName="thickLine" presStyleLbl="alignNode1" presStyleIdx="1" presStyleCnt="2"/>
      <dgm:spPr/>
    </dgm:pt>
    <dgm:pt modelId="{82AEAD83-CDE3-459D-B7CB-C06AD538997C}" type="pres">
      <dgm:prSet presAssocID="{F6C004E4-390A-43A0-80F9-9FD22151CE54}" presName="horz1" presStyleCnt="0"/>
      <dgm:spPr/>
    </dgm:pt>
    <dgm:pt modelId="{F59B863B-6DF1-42D6-AB31-B7B460952AA4}" type="pres">
      <dgm:prSet presAssocID="{F6C004E4-390A-43A0-80F9-9FD22151CE54}" presName="tx1" presStyleLbl="revTx" presStyleIdx="1" presStyleCnt="2"/>
      <dgm:spPr/>
    </dgm:pt>
    <dgm:pt modelId="{62A9EB24-F612-408F-9BA7-E7237F990E86}" type="pres">
      <dgm:prSet presAssocID="{F6C004E4-390A-43A0-80F9-9FD22151CE54}" presName="vert1" presStyleCnt="0"/>
      <dgm:spPr/>
    </dgm:pt>
  </dgm:ptLst>
  <dgm:cxnLst>
    <dgm:cxn modelId="{FD78C61B-308C-4768-9FEC-5E7CB6D66D31}" type="presOf" srcId="{F6C004E4-390A-43A0-80F9-9FD22151CE54}" destId="{F59B863B-6DF1-42D6-AB31-B7B460952AA4}" srcOrd="0" destOrd="0" presId="urn:microsoft.com/office/officeart/2008/layout/LinedList"/>
    <dgm:cxn modelId="{51302051-C95C-4FBE-91AC-3DF67C758F11}" srcId="{FD5D7C17-6F63-4074-A20F-35DC492CBF02}" destId="{F9785B49-CECD-4064-975F-F2F345B84CF2}" srcOrd="0" destOrd="0" parTransId="{AE57C339-E596-4710-9639-3CC3C0CE8A31}" sibTransId="{D167FDAD-1D34-4E2C-9F90-A8DC43C58D2E}"/>
    <dgm:cxn modelId="{980D7380-2FAC-4795-BF5B-8CFD6F6BDA0E}" type="presOf" srcId="{FD5D7C17-6F63-4074-A20F-35DC492CBF02}" destId="{43F2DA24-9916-41CF-9742-0DEA7852516C}" srcOrd="0" destOrd="0" presId="urn:microsoft.com/office/officeart/2008/layout/LinedList"/>
    <dgm:cxn modelId="{270DA3B2-2F32-481D-8604-2E7A11528B2C}" srcId="{FD5D7C17-6F63-4074-A20F-35DC492CBF02}" destId="{F6C004E4-390A-43A0-80F9-9FD22151CE54}" srcOrd="1" destOrd="0" parTransId="{88A88B18-1C2B-4DB5-98E1-E9A2877D85A3}" sibTransId="{65D71213-977E-4312-B55C-184575A756C0}"/>
    <dgm:cxn modelId="{9A64F7D2-6F89-4C97-9434-86DA318A7244}" type="presOf" srcId="{F9785B49-CECD-4064-975F-F2F345B84CF2}" destId="{EAA3B610-2F77-478C-B284-40B7104A90DA}" srcOrd="0" destOrd="0" presId="urn:microsoft.com/office/officeart/2008/layout/LinedList"/>
    <dgm:cxn modelId="{781D1EA5-7043-4CF8-9013-9E81E1B8BF16}" type="presParOf" srcId="{43F2DA24-9916-41CF-9742-0DEA7852516C}" destId="{F305C8B9-4AA9-42D2-8A51-74F665BE193C}" srcOrd="0" destOrd="0" presId="urn:microsoft.com/office/officeart/2008/layout/LinedList"/>
    <dgm:cxn modelId="{C798E3AC-E592-4358-97D6-04130C1F866A}" type="presParOf" srcId="{43F2DA24-9916-41CF-9742-0DEA7852516C}" destId="{1E5E4838-F344-4CB6-A8DC-D1909C630C72}" srcOrd="1" destOrd="0" presId="urn:microsoft.com/office/officeart/2008/layout/LinedList"/>
    <dgm:cxn modelId="{420B1161-DB54-4291-B772-3B282513DD21}" type="presParOf" srcId="{1E5E4838-F344-4CB6-A8DC-D1909C630C72}" destId="{EAA3B610-2F77-478C-B284-40B7104A90DA}" srcOrd="0" destOrd="0" presId="urn:microsoft.com/office/officeart/2008/layout/LinedList"/>
    <dgm:cxn modelId="{331A61AD-56ED-4522-B4AD-4339B4C0E36C}" type="presParOf" srcId="{1E5E4838-F344-4CB6-A8DC-D1909C630C72}" destId="{E804FF09-3C75-4D68-99DA-068C35F8750B}" srcOrd="1" destOrd="0" presId="urn:microsoft.com/office/officeart/2008/layout/LinedList"/>
    <dgm:cxn modelId="{BADFDB94-D583-481C-A343-121B8950592E}" type="presParOf" srcId="{43F2DA24-9916-41CF-9742-0DEA7852516C}" destId="{6270C0E5-E2D7-437C-AC23-BCF986B3BC25}" srcOrd="2" destOrd="0" presId="urn:microsoft.com/office/officeart/2008/layout/LinedList"/>
    <dgm:cxn modelId="{46DFC970-0E3E-4868-B01E-DD8F6EC7AC45}" type="presParOf" srcId="{43F2DA24-9916-41CF-9742-0DEA7852516C}" destId="{82AEAD83-CDE3-459D-B7CB-C06AD538997C}" srcOrd="3" destOrd="0" presId="urn:microsoft.com/office/officeart/2008/layout/LinedList"/>
    <dgm:cxn modelId="{29880DC0-F3B1-4C3E-9509-9A4E91689349}" type="presParOf" srcId="{82AEAD83-CDE3-459D-B7CB-C06AD538997C}" destId="{F59B863B-6DF1-42D6-AB31-B7B460952AA4}" srcOrd="0" destOrd="0" presId="urn:microsoft.com/office/officeart/2008/layout/LinedList"/>
    <dgm:cxn modelId="{BC213FA0-D15D-4AC2-801E-E66D897CE4C1}" type="presParOf" srcId="{82AEAD83-CDE3-459D-B7CB-C06AD538997C}" destId="{62A9EB24-F612-408F-9BA7-E7237F990E8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5C8B9-4AA9-42D2-8A51-74F665BE193C}">
      <dsp:nvSpPr>
        <dsp:cNvPr id="0" name=""/>
        <dsp:cNvSpPr/>
      </dsp:nvSpPr>
      <dsp:spPr>
        <a:xfrm>
          <a:off x="0" y="0"/>
          <a:ext cx="8947150"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EAA3B610-2F77-478C-B284-40B7104A90DA}">
      <dsp:nvSpPr>
        <dsp:cNvPr id="0" name=""/>
        <dsp:cNvSpPr/>
      </dsp:nvSpPr>
      <dsp:spPr>
        <a:xfrm>
          <a:off x="0" y="0"/>
          <a:ext cx="8947150" cy="2097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 comprehensive understanding of health across the lifespan is crucial for promoting well-being from infancy to adulthood. Health is more than just the absence of disease; it includes physical, mental, and social dimensions that evolve throughout life. </a:t>
          </a:r>
        </a:p>
      </dsp:txBody>
      <dsp:txXfrm>
        <a:off x="0" y="0"/>
        <a:ext cx="8947150" cy="2097881"/>
      </dsp:txXfrm>
    </dsp:sp>
    <dsp:sp modelId="{6270C0E5-E2D7-437C-AC23-BCF986B3BC25}">
      <dsp:nvSpPr>
        <dsp:cNvPr id="0" name=""/>
        <dsp:cNvSpPr/>
      </dsp:nvSpPr>
      <dsp:spPr>
        <a:xfrm>
          <a:off x="0" y="2097881"/>
          <a:ext cx="8947150"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59B863B-6DF1-42D6-AB31-B7B460952AA4}">
      <dsp:nvSpPr>
        <dsp:cNvPr id="0" name=""/>
        <dsp:cNvSpPr/>
      </dsp:nvSpPr>
      <dsp:spPr>
        <a:xfrm>
          <a:off x="0" y="2097881"/>
          <a:ext cx="8947150" cy="2097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0" y="2097881"/>
        <a:ext cx="8947150" cy="20978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4B7FB8-F941-440A-A863-B13815F32BBF}" type="datetimeFigureOut">
              <a:rPr lang="en-US" smtClean="0"/>
              <a:t>3/13/2025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9E9054-48E3-4F86-84C9-EACA9F485CCA}" type="slidenum">
              <a:rPr lang="en-US" smtClean="0"/>
              <a:t>‹#›</a:t>
            </a:fld>
            <a:endParaRPr lang="en-US"/>
          </a:p>
        </p:txBody>
      </p:sp>
    </p:spTree>
    <p:extLst>
      <p:ext uri="{BB962C8B-B14F-4D97-AF65-F5344CB8AC3E}">
        <p14:creationId xmlns:p14="http://schemas.microsoft.com/office/powerpoint/2010/main" val="3870705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9E9054-48E3-4F86-84C9-EACA9F485CCA}" type="slidenum">
              <a:rPr lang="en-US" smtClean="0"/>
              <a:t>1</a:t>
            </a:fld>
            <a:endParaRPr lang="en-US"/>
          </a:p>
        </p:txBody>
      </p:sp>
    </p:spTree>
    <p:extLst>
      <p:ext uri="{BB962C8B-B14F-4D97-AF65-F5344CB8AC3E}">
        <p14:creationId xmlns:p14="http://schemas.microsoft.com/office/powerpoint/2010/main" val="3535195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EB51F-0F3B-9CF8-4782-51995BB705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1CDE73B-18ED-618F-5831-1FC8A86F63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E2B83D9-A075-F714-2F86-7CB97E2E55DC}"/>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a:extLst>
              <a:ext uri="{FF2B5EF4-FFF2-40B4-BE49-F238E27FC236}">
                <a16:creationId xmlns:a16="http://schemas.microsoft.com/office/drawing/2014/main" id="{2E6D81B1-7EDD-EB71-AD41-2B5C53E274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A30B32-4F72-9D2E-4CAF-184504E79069}"/>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1533207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FA6D-E3BB-E8B7-714D-BB951D2CAE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4A3F0A-5340-AADC-5585-DD40B5A632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7129D3-E6CC-6B7D-C7EB-FA5EAC01C4B3}"/>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a:extLst>
              <a:ext uri="{FF2B5EF4-FFF2-40B4-BE49-F238E27FC236}">
                <a16:creationId xmlns:a16="http://schemas.microsoft.com/office/drawing/2014/main" id="{43C0FB52-BCC2-DF41-2E62-713CFEDC5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FF29E2-4E76-D0E2-4B42-11B8B903BB3E}"/>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2351596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AA37-8B95-3FA1-9298-AC8FF5F2C1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9FF7CB5-204C-1603-6349-034A325485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1C36AD-34FF-0063-4575-027CA0B1C555}"/>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a:extLst>
              <a:ext uri="{FF2B5EF4-FFF2-40B4-BE49-F238E27FC236}">
                <a16:creationId xmlns:a16="http://schemas.microsoft.com/office/drawing/2014/main" id="{E3D09632-6CC2-C0C7-4EAE-C86332B6A6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21ED9F-6CF4-AA0F-B709-299FF7B55B54}"/>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2371021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B9243-D9D0-5119-7A34-369A7F59C50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A19992A-EFB7-7F2D-4747-BD4C68FE96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E451B84-927C-FDE8-78EE-E9C69A8FBB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524235C-88CE-BBF7-44F4-9EC082DE95F2}"/>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6" name="Footer Placeholder 5">
            <a:extLst>
              <a:ext uri="{FF2B5EF4-FFF2-40B4-BE49-F238E27FC236}">
                <a16:creationId xmlns:a16="http://schemas.microsoft.com/office/drawing/2014/main" id="{F736F7E7-1C5C-7712-AF06-B17E28346D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0EA4E6-F801-F65D-0537-86658137D456}"/>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953329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51D7B-1434-B668-8ED9-68BA023EB2C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2BEFAE6-D29B-301E-F920-5B08F2C084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DF0F68-19D9-620B-FFDF-22E4694D9A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FB9CF74-290E-BEC6-DB04-F370A11E12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2FB3A3-4249-6F18-ED43-AAC9B8434C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95A57F0-1801-888D-DAB9-CCD866117A46}"/>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8" name="Footer Placeholder 7">
            <a:extLst>
              <a:ext uri="{FF2B5EF4-FFF2-40B4-BE49-F238E27FC236}">
                <a16:creationId xmlns:a16="http://schemas.microsoft.com/office/drawing/2014/main" id="{F7DCF89F-0C8A-3578-B092-D3475AE33D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2F62590-3EA5-7EC2-E169-9531133C2B46}"/>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601721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615A-5DB1-DAE3-0F04-E57443F5EB3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86D22D-0688-0F0E-D80E-77C328FC8E72}"/>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4" name="Footer Placeholder 3">
            <a:extLst>
              <a:ext uri="{FF2B5EF4-FFF2-40B4-BE49-F238E27FC236}">
                <a16:creationId xmlns:a16="http://schemas.microsoft.com/office/drawing/2014/main" id="{D13C6899-9ED5-C99C-5839-EA6FB89F8E2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D4D9CB5-5571-6AC5-334D-D83C7D8E24B5}"/>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462828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AA4B2-5681-E653-DF6F-CFE71947775D}"/>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3" name="Footer Placeholder 2">
            <a:extLst>
              <a:ext uri="{FF2B5EF4-FFF2-40B4-BE49-F238E27FC236}">
                <a16:creationId xmlns:a16="http://schemas.microsoft.com/office/drawing/2014/main" id="{D42A37E6-5CC3-EF8B-B79F-FBF82AA27F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5C12768-EEC7-5273-D7F9-431B044CF028}"/>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410804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CD793-678B-04E4-FF9C-879CD61059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13DF22C-C062-C383-95B5-0ED936FFDF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88BB040-0925-CF99-43B0-ACB855ED96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CCE017-B5D6-41ED-4232-71D9A91A11BF}"/>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6" name="Footer Placeholder 5">
            <a:extLst>
              <a:ext uri="{FF2B5EF4-FFF2-40B4-BE49-F238E27FC236}">
                <a16:creationId xmlns:a16="http://schemas.microsoft.com/office/drawing/2014/main" id="{E2A95AC8-17A7-A8E1-ED4C-BF933DF8A5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FBCEE3-B62F-C7E8-93D5-8F114A25ABCF}"/>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918508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AA3BA-884C-83E7-7768-26F32DB5DF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39FB922-5394-148F-6CCE-B301E709AA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0A9BBF3-20EE-C69E-803D-820CD9E8F9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B6186-A92D-0906-15AF-BEA8FAF29EDF}"/>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6" name="Footer Placeholder 5">
            <a:extLst>
              <a:ext uri="{FF2B5EF4-FFF2-40B4-BE49-F238E27FC236}">
                <a16:creationId xmlns:a16="http://schemas.microsoft.com/office/drawing/2014/main" id="{B92F5CCA-5206-1980-873F-C19CD6AD47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1FD433-64D3-25DB-DF92-EFA65651F1CA}"/>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1402762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3FCF3-72B6-1C6F-74D2-16A28B05B83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C6E8BA3-750D-1704-DF9A-665AC6415C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18AFE3-AC16-D388-8B4F-CAE1D90A4A3A}"/>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a:extLst>
              <a:ext uri="{FF2B5EF4-FFF2-40B4-BE49-F238E27FC236}">
                <a16:creationId xmlns:a16="http://schemas.microsoft.com/office/drawing/2014/main" id="{8529D3B4-7356-6BFF-7F35-2F093DB89E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959474-BD16-4814-5047-BEB666E1CBE1}"/>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1692816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268416-D551-F8EA-8620-E1A5DA47FE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AB8EE6E-D457-3CE6-712F-D2CA679107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BD21A6-7A78-B211-360B-53F5A7A9B195}"/>
              </a:ext>
            </a:extLst>
          </p:cNvPr>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a:extLst>
              <a:ext uri="{FF2B5EF4-FFF2-40B4-BE49-F238E27FC236}">
                <a16:creationId xmlns:a16="http://schemas.microsoft.com/office/drawing/2014/main" id="{CB7ED52E-A925-7F95-83A7-2AE60329B6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D65B77-426A-06AD-FC2E-1CB9822C8B34}"/>
              </a:ext>
            </a:extLst>
          </p:cNvPr>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594907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2126620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2070210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626226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C027E7-7E2F-4421-ACC8-A0EEB12690A8}" type="datetimeFigureOut">
              <a:rPr lang="en-US" smtClean="0"/>
              <a:t>3/13/2025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5343948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C027E7-7E2F-4421-ACC8-A0EEB12690A8}" type="datetimeFigureOut">
              <a:rPr lang="en-US" smtClean="0"/>
              <a:t>3/13/2025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100881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C027E7-7E2F-4421-ACC8-A0EEB12690A8}" type="datetimeFigureOut">
              <a:rPr lang="en-US" smtClean="0"/>
              <a:t>3/13/2025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8866610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C027E7-7E2F-4421-ACC8-A0EEB12690A8}" type="datetimeFigureOut">
              <a:rPr lang="en-US" smtClean="0"/>
              <a:t>3/13/2025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24344555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C027E7-7E2F-4421-ACC8-A0EEB12690A8}" type="datetimeFigureOut">
              <a:rPr lang="en-US" smtClean="0"/>
              <a:t>3/13/2025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2250227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88C027E7-7E2F-4421-ACC8-A0EEB12690A8}" type="datetimeFigureOut">
              <a:rPr lang="en-US" smtClean="0"/>
              <a:t>3/13/2025</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0934829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C027E7-7E2F-4421-ACC8-A0EEB12690A8}" type="datetimeFigureOut">
              <a:rPr lang="en-US" smtClean="0"/>
              <a:t>3/13/2025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13839210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1547777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9631599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38760675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2779115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20096663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21654135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C027E7-7E2F-4421-ACC8-A0EEB12690A8}" type="datetimeFigureOut">
              <a:rPr lang="en-US" smtClean="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07614C-FB47-473E-8711-A20B92271E4D}" type="slidenum">
              <a:rPr lang="en-US" smtClean="0"/>
              <a:t>‹#›</a:t>
            </a:fld>
            <a:endParaRPr lang="en-US"/>
          </a:p>
        </p:txBody>
      </p:sp>
    </p:spTree>
    <p:extLst>
      <p:ext uri="{BB962C8B-B14F-4D97-AF65-F5344CB8AC3E}">
        <p14:creationId xmlns:p14="http://schemas.microsoft.com/office/powerpoint/2010/main" val="40191173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C2377-FBE7-53B4-2D87-895DCF76BE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7BD1AF3-8CEC-D95D-629D-7BB938E2FF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4EDE162-C535-5141-6CD3-A39B6884D393}"/>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5" name="Footer Placeholder 4">
            <a:extLst>
              <a:ext uri="{FF2B5EF4-FFF2-40B4-BE49-F238E27FC236}">
                <a16:creationId xmlns:a16="http://schemas.microsoft.com/office/drawing/2014/main" id="{4D7CA025-5AAB-760F-869E-D973AF69E6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0A24B1-0041-096D-DACA-321A3775E719}"/>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22101220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0A7FE-BC64-8ACD-2EB8-4BCC4D24C8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550CA26-0C6C-DA9D-9A82-4736433225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EBB043-76FE-11DC-4A61-797B5900BF43}"/>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5" name="Footer Placeholder 4">
            <a:extLst>
              <a:ext uri="{FF2B5EF4-FFF2-40B4-BE49-F238E27FC236}">
                <a16:creationId xmlns:a16="http://schemas.microsoft.com/office/drawing/2014/main" id="{ED51517B-881E-3A46-7C63-834B5CEB8D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A1DFF5-DACC-0CE3-6426-F2929A12042E}"/>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31548463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4545-9981-E6E0-C66E-E2EE5E1166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B081D04-82D2-6522-8621-BF545CB2A6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440129-708E-0666-67A6-4C2D99961FF7}"/>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5" name="Footer Placeholder 4">
            <a:extLst>
              <a:ext uri="{FF2B5EF4-FFF2-40B4-BE49-F238E27FC236}">
                <a16:creationId xmlns:a16="http://schemas.microsoft.com/office/drawing/2014/main" id="{CEF4B251-9F91-EFDE-5062-C50F4DA15A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DA2820-2DA2-200C-11EE-3BCE3395A200}"/>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34299038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1627A-F9ED-9833-B7C3-1CAFF6C45A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A6FCAA-3B08-956C-52C5-EFBFEDC2B0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B45A9BD-AF76-DA0B-BC28-AEFB35C6F1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F855ADA-6368-6D84-696D-F2E423902DE7}"/>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6" name="Footer Placeholder 5">
            <a:extLst>
              <a:ext uri="{FF2B5EF4-FFF2-40B4-BE49-F238E27FC236}">
                <a16:creationId xmlns:a16="http://schemas.microsoft.com/office/drawing/2014/main" id="{8B33EA47-73ED-BA03-4AC1-D9BA4F7A3C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3EDADF-BAA0-BCDA-0CAB-C13B2F62C579}"/>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37299709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DE565-AE52-3AE6-5011-1D5B0A2042B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930CF5-B471-3C9B-6E6A-B23CBABE7B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FFF594-41B1-06EF-CCEF-F5D2F25BE4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D3D41F0-5A60-0EC3-36E5-C027DB54B6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6C5A44-7E73-0797-4CBB-CEC9A39173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1A6FF4-42BD-D9BA-AAF2-4D5F142688C9}"/>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8" name="Footer Placeholder 7">
            <a:extLst>
              <a:ext uri="{FF2B5EF4-FFF2-40B4-BE49-F238E27FC236}">
                <a16:creationId xmlns:a16="http://schemas.microsoft.com/office/drawing/2014/main" id="{F0EFEE14-A768-8275-558C-22B2457F930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A3F3A9-F023-0930-F9AB-EF41AA193301}"/>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1837510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FF572-8537-CE02-59B9-89CF65845FA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0D740EE-0CFC-026D-5B23-AB00B7BE3425}"/>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4" name="Footer Placeholder 3">
            <a:extLst>
              <a:ext uri="{FF2B5EF4-FFF2-40B4-BE49-F238E27FC236}">
                <a16:creationId xmlns:a16="http://schemas.microsoft.com/office/drawing/2014/main" id="{7BBE5026-0E12-009E-E78C-AA91DF337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B2C1D03-DC27-3E5A-4B30-E62C1CD90E73}"/>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210061904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79CA4-1890-9DFD-B3FD-DC9FA2D14A35}"/>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3" name="Footer Placeholder 2">
            <a:extLst>
              <a:ext uri="{FF2B5EF4-FFF2-40B4-BE49-F238E27FC236}">
                <a16:creationId xmlns:a16="http://schemas.microsoft.com/office/drawing/2014/main" id="{EEFD413B-89C7-D31D-FD0A-4EA63CC1243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F299C4C-A0DB-932E-679A-1B9006789CA2}"/>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30985691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01FE-D2EE-CE2E-32C5-F6D5C8E1C9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0FEB5E9-2262-C03E-3339-779DF79562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496248E-456B-F7F1-5059-20D0AECF66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269A27-3993-2684-2C2E-5A7BF5522F4F}"/>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6" name="Footer Placeholder 5">
            <a:extLst>
              <a:ext uri="{FF2B5EF4-FFF2-40B4-BE49-F238E27FC236}">
                <a16:creationId xmlns:a16="http://schemas.microsoft.com/office/drawing/2014/main" id="{D535CBDA-D21C-2CF7-91C7-5B5DB60CBC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0D44A3-0A4E-A022-E0AE-8960E691984D}"/>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41822793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B3459-C314-F593-5E10-0600D8BF74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0BABE38-A272-75DB-C14B-3F1F37BD67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9617694-22AB-7B34-0BB5-D8E782EF01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B8B409-3715-A743-BF97-816E703361ED}"/>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6" name="Footer Placeholder 5">
            <a:extLst>
              <a:ext uri="{FF2B5EF4-FFF2-40B4-BE49-F238E27FC236}">
                <a16:creationId xmlns:a16="http://schemas.microsoft.com/office/drawing/2014/main" id="{5D3EDC5C-5CA9-85EB-14D9-7BADA60DB7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97CABE-83AF-9091-2C54-6E1BF5A2C7AA}"/>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41025497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DC46A-D11C-8D44-036D-87E1604E60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3C5884-E2D3-5B77-3505-7A94C6B042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F9D78-D5DB-A30C-5C13-74A4D447D42E}"/>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5" name="Footer Placeholder 4">
            <a:extLst>
              <a:ext uri="{FF2B5EF4-FFF2-40B4-BE49-F238E27FC236}">
                <a16:creationId xmlns:a16="http://schemas.microsoft.com/office/drawing/2014/main" id="{CC73CBD2-39EA-8FE2-6409-B69AFAA49A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4E8495-C791-0B46-6796-5DA270B2B8BC}"/>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357201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20F739-DB91-2B6B-BFE5-785A068699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4B36230-AB0F-CD81-2C3B-40876B6DBD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9AEDD6-124A-CF56-3A37-6BEBC911513D}"/>
              </a:ext>
            </a:extLst>
          </p:cNvPr>
          <p:cNvSpPr>
            <a:spLocks noGrp="1"/>
          </p:cNvSpPr>
          <p:nvPr>
            <p:ph type="dt" sz="half" idx="10"/>
          </p:nvPr>
        </p:nvSpPr>
        <p:spPr/>
        <p:txBody>
          <a:bodyPr/>
          <a:lstStyle/>
          <a:p>
            <a:fld id="{FC1D546B-3F95-4987-A36F-6F57C24E09A9}" type="datetimeFigureOut">
              <a:rPr lang="en-US" smtClean="0"/>
              <a:t>3/13/2025</a:t>
            </a:fld>
            <a:endParaRPr lang="en-US"/>
          </a:p>
        </p:txBody>
      </p:sp>
      <p:sp>
        <p:nvSpPr>
          <p:cNvPr id="5" name="Footer Placeholder 4">
            <a:extLst>
              <a:ext uri="{FF2B5EF4-FFF2-40B4-BE49-F238E27FC236}">
                <a16:creationId xmlns:a16="http://schemas.microsoft.com/office/drawing/2014/main" id="{A467BDD9-7E55-2C74-6139-34D1AD5FD5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62071D-7EEA-D60B-0FA3-84D2A2B6367E}"/>
              </a:ext>
            </a:extLst>
          </p:cNvPr>
          <p:cNvSpPr>
            <a:spLocks noGrp="1"/>
          </p:cNvSpPr>
          <p:nvPr>
            <p:ph type="sldNum" sz="quarter" idx="12"/>
          </p:nvPr>
        </p:nvSpPr>
        <p:spPr/>
        <p:txBody>
          <a:bodyPr/>
          <a:lstStyle/>
          <a:p>
            <a:fld id="{55EAFFA9-C699-4F48-BC32-0E12D931B086}" type="slidenum">
              <a:rPr lang="en-US" smtClean="0"/>
              <a:t>‹#›</a:t>
            </a:fld>
            <a:endParaRPr lang="en-US"/>
          </a:p>
        </p:txBody>
      </p:sp>
    </p:spTree>
    <p:extLst>
      <p:ext uri="{BB962C8B-B14F-4D97-AF65-F5344CB8AC3E}">
        <p14:creationId xmlns:p14="http://schemas.microsoft.com/office/powerpoint/2010/main" val="42556473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575099-B3AD-44D7-919B-BCB6DC3E7F21}" type="datetimeFigureOut">
              <a:rPr lang="en-US" smtClean="0"/>
              <a:t>3/13/2025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963383573"/>
      </p:ext>
    </p:extLst>
  </p:cSld>
  <p:clrMapOvr>
    <a:masterClrMapping/>
  </p:clrMapOvr>
  <p:extLst>
    <p:ext uri="{DCECCB84-F9BA-43D5-87BE-67443E8EF086}">
      <p15:sldGuideLst xmlns:p15="http://schemas.microsoft.com/office/powerpoint/2012/main"/>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A4BF121-2723-4D35-ADA9-215CD054C4BC}" type="datetimeFigureOut">
              <a:rPr lang="en-US" smtClean="0"/>
              <a:t>3/13/2025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986020494"/>
      </p:ext>
    </p:extLst>
  </p:cSld>
  <p:clrMapOvr>
    <a:masterClrMapping/>
  </p:clrMapOvr>
  <p:extLst>
    <p:ext uri="{DCECCB84-F9BA-43D5-87BE-67443E8EF086}">
      <p15:sldGuideLst xmlns:p15="http://schemas.microsoft.com/office/powerpoint/2012/main"/>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4F54BA-4BC6-480F-839C-951A49B248A9}" type="datetimeFigureOut">
              <a:rPr lang="en-US" smtClean="0"/>
              <a:t>3/13/2025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926987248"/>
      </p:ext>
    </p:extLst>
  </p:cSld>
  <p:clrMapOvr>
    <a:masterClrMapping/>
  </p:clrMapOvr>
  <p:extLst>
    <p:ext uri="{DCECCB84-F9BA-43D5-87BE-67443E8EF086}">
      <p15:sldGuideLst xmlns:p15="http://schemas.microsoft.com/office/powerpoint/2012/main"/>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9DD0EA-4726-4440-BF9D-E88296FC3068}" type="datetimeFigureOut">
              <a:rPr lang="en-US" smtClean="0"/>
              <a:t>3/13/2025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83116885"/>
      </p:ext>
    </p:extLst>
  </p:cSld>
  <p:clrMapOvr>
    <a:masterClrMapping/>
  </p:clrMapOvr>
  <p:extLst>
    <p:ext uri="{DCECCB84-F9BA-43D5-87BE-67443E8EF086}">
      <p15:sldGuideLst xmlns:p15="http://schemas.microsoft.com/office/powerpoint/2012/main"/>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CAD10D-99D1-46B2-A85A-C16850FCF8CF}" type="datetimeFigureOut">
              <a:rPr lang="en-US" smtClean="0"/>
              <a:t>3/13/2025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61524926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8C67E51-34D6-4E3D-8F41-CC63EA446EDD}" type="datetimeFigureOut">
              <a:rPr lang="en-US" smtClean="0"/>
              <a:t>3/13/2025</a:t>
            </a:fld>
            <a:endParaRPr lang="en-US"/>
          </a:p>
        </p:txBody>
      </p:sp>
      <p:sp>
        <p:nvSpPr>
          <p:cNvPr id="5" name="Footer Placeholder 3"/>
          <p:cNvSpPr>
            <a:spLocks noGrp="1"/>
          </p:cNvSpPr>
          <p:nvPr>
            <p:ph type="ftr" sz="quarter" idx="11"/>
          </p:nvPr>
        </p:nvSpPr>
        <p:spPr/>
        <p:txBody>
          <a:bodyPr/>
          <a:lstStyle/>
          <a:p>
            <a:r>
              <a:rPr lang="en-US"/>
              <a:t>
              </a:t>
            </a:r>
          </a:p>
        </p:txBody>
      </p:sp>
      <p:sp>
        <p:nvSpPr>
          <p:cNvPr id="6" name="Slide Number Placeholder 4"/>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87315505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D49E550-CE3F-497F-B953-7DE0932F91C0}" type="datetimeFigureOut">
              <a:rPr lang="en-US" smtClean="0"/>
              <a:t>3/13/2025</a:t>
            </a:fld>
            <a:endParaRPr lang="en-US"/>
          </a:p>
        </p:txBody>
      </p:sp>
      <p:sp>
        <p:nvSpPr>
          <p:cNvPr id="5" name="Footer Placeholder 2"/>
          <p:cNvSpPr>
            <a:spLocks noGrp="1"/>
          </p:cNvSpPr>
          <p:nvPr>
            <p:ph type="ftr" sz="quarter" idx="11"/>
          </p:nvPr>
        </p:nvSpPr>
        <p:spPr/>
        <p:txBody>
          <a:bodyPr/>
          <a:lstStyle/>
          <a:p>
            <a:r>
              <a:rPr lang="en-US"/>
              <a:t>
              </a:t>
            </a:r>
          </a:p>
        </p:txBody>
      </p:sp>
      <p:sp>
        <p:nvSpPr>
          <p:cNvPr id="6" name="Slide Number Placeholder 3"/>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748397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17A0BF4-BAA0-4539-95F2-9C4277F97478}" type="datetimeFigureOut">
              <a:rPr lang="en-US" smtClean="0"/>
              <a:t>3/13/2025</a:t>
            </a:fld>
            <a:endParaRPr lang="en-US"/>
          </a:p>
        </p:txBody>
      </p:sp>
      <p:sp>
        <p:nvSpPr>
          <p:cNvPr id="5" name="Footer Placeholder 5"/>
          <p:cNvSpPr>
            <a:spLocks noGrp="1"/>
          </p:cNvSpPr>
          <p:nvPr>
            <p:ph type="ftr" sz="quarter" idx="11"/>
          </p:nvPr>
        </p:nvSpPr>
        <p:spPr/>
        <p:txBody>
          <a:bodyPr/>
          <a:lstStyle/>
          <a:p>
            <a:r>
              <a:rPr lang="en-US"/>
              <a:t>
              </a:t>
            </a:r>
          </a:p>
        </p:txBody>
      </p:sp>
      <p:sp>
        <p:nvSpPr>
          <p:cNvPr id="6" name="Slide Number Placeholder 6"/>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45073763"/>
      </p:ext>
    </p:extLst>
  </p:cSld>
  <p:clrMapOvr>
    <a:masterClrMapping/>
  </p:clrMapOvr>
  <p:extLst>
    <p:ext uri="{DCECCB84-F9BA-43D5-87BE-67443E8EF086}">
      <p15:sldGuideLst xmlns:p15="http://schemas.microsoft.com/office/powerpoint/2012/main"/>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E9884E-D945-496C-84BE-49C61F78F9EC}" type="datetimeFigureOut">
              <a:rPr lang="en-US" smtClean="0"/>
              <a:t>3/13/2025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657323143"/>
      </p:ext>
    </p:extLst>
  </p:cSld>
  <p:clrMapOvr>
    <a:masterClrMapping/>
  </p:clrMapOvr>
  <p:extLst>
    <p:ext uri="{DCECCB84-F9BA-43D5-87BE-67443E8EF086}">
      <p15:sldGuideLst xmlns:p15="http://schemas.microsoft.com/office/powerpoint/2012/main"/>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438618-DEE5-47CF-A8B2-A9E090D503CD}" type="datetimeFigureOut">
              <a:rPr lang="en-US" smtClean="0"/>
              <a:t>3/13/2025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345176331"/>
      </p:ext>
    </p:extLst>
  </p:cSld>
  <p:clrMapOvr>
    <a:masterClrMapping/>
  </p:clrMapOvr>
  <p:hf hdr="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D438618-DEE5-47CF-A8B2-A9E090D503CD}" type="datetimeFigureOut">
              <a:rPr lang="en-US" smtClean="0"/>
              <a:t>3/13/2025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180815541"/>
      </p:ext>
    </p:extLst>
  </p:cSld>
  <p:clrMapOvr>
    <a:masterClrMapping/>
  </p:clrMapOvr>
  <p:hf hdr="0"/>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D438618-DEE5-47CF-A8B2-A9E090D503CD}" type="datetimeFigureOut">
              <a:rPr lang="en-US" smtClean="0"/>
              <a:t>3/13/2025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0726017"/>
      </p:ext>
    </p:extLst>
  </p:cSld>
  <p:clrMapOvr>
    <a:masterClrMapping/>
  </p:clrMapOvr>
  <p:hf hdr="0"/>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438618-DEE5-47CF-A8B2-A9E090D503CD}" type="datetimeFigureOut">
              <a:rPr lang="en-US" smtClean="0"/>
              <a:t>3/13/2025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856483462"/>
      </p:ext>
    </p:extLst>
  </p:cSld>
  <p:clrMapOvr>
    <a:masterClrMapping/>
  </p:clrMapOvr>
  <p:hf hdr="0"/>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D438618-DEE5-47CF-A8B2-A9E090D503CD}" type="datetimeFigureOut">
              <a:rPr lang="en-US" smtClean="0"/>
              <a:t>3/13/2025</a:t>
            </a:fld>
            <a:endParaRPr lang="en-US"/>
          </a:p>
        </p:txBody>
      </p:sp>
      <p:sp>
        <p:nvSpPr>
          <p:cNvPr id="4"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276058342"/>
      </p:ext>
    </p:extLst>
  </p:cSld>
  <p:clrMapOvr>
    <a:masterClrMapping/>
  </p:clrMapOvr>
  <p:hf hdr="0"/>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D438618-DEE5-47CF-A8B2-A9E090D503CD}" type="datetimeFigureOut">
              <a:rPr lang="en-US" smtClean="0"/>
              <a:t>3/13/2025</a:t>
            </a:fld>
            <a:endParaRPr lang="en-US"/>
          </a:p>
        </p:txBody>
      </p:sp>
      <p:sp>
        <p:nvSpPr>
          <p:cNvPr id="4"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788918746"/>
      </p:ext>
    </p:extLst>
  </p:cSld>
  <p:clrMapOvr>
    <a:masterClrMapping/>
  </p:clrMapOvr>
  <p:hf hdr="0"/>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8115DA-6CBC-4AEF-A85F-371C66916CF8}" type="datetimeFigureOut">
              <a:rPr lang="en-US" smtClean="0"/>
              <a:t>3/13/2025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538964600"/>
      </p:ext>
    </p:extLst>
  </p:cSld>
  <p:clrMapOvr>
    <a:masterClrMapping/>
  </p:clrMapOvr>
  <p:extLst>
    <p:ext uri="{DCECCB84-F9BA-43D5-87BE-67443E8EF086}">
      <p15:sldGuideLst xmlns:p15="http://schemas.microsoft.com/office/powerpoint/2012/main"/>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6007E4-95E8-4ABC-B20B-51235318A487}" type="datetimeFigureOut">
              <a:rPr lang="en-US" smtClean="0"/>
              <a:t>3/13/2025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815524407"/>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18" Type="http://schemas.openxmlformats.org/officeDocument/2006/relationships/theme" Target="../theme/theme4.xml"/><Relationship Id="rId3" Type="http://schemas.openxmlformats.org/officeDocument/2006/relationships/slideLayout" Target="../slideLayouts/slideLayout42.xml"/><Relationship Id="rId21" Type="http://schemas.openxmlformats.org/officeDocument/2006/relationships/image" Target="../media/image5.png"/><Relationship Id="rId7" Type="http://schemas.openxmlformats.org/officeDocument/2006/relationships/slideLayout" Target="../slideLayouts/slideLayout46.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20" Type="http://schemas.openxmlformats.org/officeDocument/2006/relationships/image" Target="../media/image4.png"/><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slideLayout" Target="../slideLayouts/slideLayout54.xml"/><Relationship Id="rId10" Type="http://schemas.openxmlformats.org/officeDocument/2006/relationships/slideLayout" Target="../slideLayouts/slideLayout49.xml"/><Relationship Id="rId19" Type="http://schemas.openxmlformats.org/officeDocument/2006/relationships/image" Target="../media/image3.png"/><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002BAC-C80D-DE97-55A6-0A5FA0DC85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1E0EAD1-BD12-AB02-2C49-0791378BEB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A1B9D2-578D-6DB7-6DF8-46A4D6F819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8C027E7-7E2F-4421-ACC8-A0EEB12690A8}" type="datetimeFigureOut">
              <a:rPr lang="en-US" smtClean="0"/>
              <a:t>3/13/2025</a:t>
            </a:fld>
            <a:endParaRPr lang="en-US"/>
          </a:p>
        </p:txBody>
      </p:sp>
      <p:sp>
        <p:nvSpPr>
          <p:cNvPr id="5" name="Footer Placeholder 4">
            <a:extLst>
              <a:ext uri="{FF2B5EF4-FFF2-40B4-BE49-F238E27FC236}">
                <a16:creationId xmlns:a16="http://schemas.microsoft.com/office/drawing/2014/main" id="{256C742F-7245-E1A1-907A-851E0EAF87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3316535-428B-560C-C200-777CA58D62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07614C-FB47-473E-8711-A20B92271E4D}" type="slidenum">
              <a:rPr lang="en-US" smtClean="0"/>
              <a:t>‹#›</a:t>
            </a:fld>
            <a:endParaRPr lang="en-US"/>
          </a:p>
        </p:txBody>
      </p:sp>
    </p:spTree>
    <p:extLst>
      <p:ext uri="{BB962C8B-B14F-4D97-AF65-F5344CB8AC3E}">
        <p14:creationId xmlns:p14="http://schemas.microsoft.com/office/powerpoint/2010/main" val="2887118234"/>
      </p:ext>
    </p:extLst>
  </p:cSld>
  <p:clrMap bg1="lt1" tx1="dk1" bg2="lt2" tx2="dk2" accent1="accent1" accent2="accent2" accent3="accent3" accent4="accent4" accent5="accent5" accent6="accent6" hlink="hlink" folHlink="folHlink"/>
  <p:sldLayoutIdLst>
    <p:sldLayoutId id="2147483965" r:id="rId1"/>
    <p:sldLayoutId id="2147483966" r:id="rId2"/>
    <p:sldLayoutId id="2147483967" r:id="rId3"/>
    <p:sldLayoutId id="2147483968" r:id="rId4"/>
    <p:sldLayoutId id="2147483969" r:id="rId5"/>
    <p:sldLayoutId id="2147483970" r:id="rId6"/>
    <p:sldLayoutId id="2147483971" r:id="rId7"/>
    <p:sldLayoutId id="2147483972" r:id="rId8"/>
    <p:sldLayoutId id="2147483973" r:id="rId9"/>
    <p:sldLayoutId id="2147483974" r:id="rId10"/>
    <p:sldLayoutId id="21474839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CD438618-DEE5-47CF-A8B2-A9E090D503CD}" type="datetimeFigureOut">
              <a:rPr lang="en-US" smtClean="0"/>
              <a:t>3/13/2025</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r>
              <a:rPr lang="en-US"/>
              <a:t>
              </a:t>
            </a:r>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E30AF5A0-43BB-4336-8627-9123B9144D80}" type="slidenum">
              <a:rPr lang="en-US" smtClean="0"/>
              <a:t>‹#›</a:t>
            </a:fld>
            <a:endParaRPr lang="en-US"/>
          </a:p>
        </p:txBody>
      </p:sp>
    </p:spTree>
    <p:extLst>
      <p:ext uri="{BB962C8B-B14F-4D97-AF65-F5344CB8AC3E}">
        <p14:creationId xmlns:p14="http://schemas.microsoft.com/office/powerpoint/2010/main" val="1655795672"/>
      </p:ext>
    </p:extLst>
  </p:cSld>
  <p:clrMap bg1="dk1" tx1="lt1" bg2="dk2" tx2="lt2" accent1="accent1" accent2="accent2" accent3="accent3" accent4="accent4" accent5="accent5" accent6="accent6" hlink="hlink" folHlink="folHlink"/>
  <p:sldLayoutIdLst>
    <p:sldLayoutId id="2147483977" r:id="rId1"/>
    <p:sldLayoutId id="2147483978" r:id="rId2"/>
    <p:sldLayoutId id="2147483979" r:id="rId3"/>
    <p:sldLayoutId id="2147483980" r:id="rId4"/>
    <p:sldLayoutId id="2147483981" r:id="rId5"/>
    <p:sldLayoutId id="2147483982" r:id="rId6"/>
    <p:sldLayoutId id="2147483983" r:id="rId7"/>
    <p:sldLayoutId id="2147483984" r:id="rId8"/>
    <p:sldLayoutId id="2147483985" r:id="rId9"/>
    <p:sldLayoutId id="2147483986" r:id="rId10"/>
    <p:sldLayoutId id="2147483987" r:id="rId11"/>
    <p:sldLayoutId id="2147483988" r:id="rId12"/>
    <p:sldLayoutId id="2147483989" r:id="rId13"/>
    <p:sldLayoutId id="2147483990" r:id="rId14"/>
    <p:sldLayoutId id="2147483991" r:id="rId15"/>
    <p:sldLayoutId id="2147483992" r:id="rId16"/>
    <p:sldLayoutId id="2147483993" r:id="rId17"/>
  </p:sldLayoutIdLst>
  <p:hf hdr="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7E162D-E5F0-7A22-380E-03F48095BC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9EB97E6-413D-2229-40A5-20E45FB801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8BFEBF-65C1-DC50-E59E-A870059AE4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1D546B-3F95-4987-A36F-6F57C24E09A9}" type="datetimeFigureOut">
              <a:rPr lang="en-US" smtClean="0"/>
              <a:t>3/13/2025</a:t>
            </a:fld>
            <a:endParaRPr lang="en-US"/>
          </a:p>
        </p:txBody>
      </p:sp>
      <p:sp>
        <p:nvSpPr>
          <p:cNvPr id="5" name="Footer Placeholder 4">
            <a:extLst>
              <a:ext uri="{FF2B5EF4-FFF2-40B4-BE49-F238E27FC236}">
                <a16:creationId xmlns:a16="http://schemas.microsoft.com/office/drawing/2014/main" id="{48C5469C-0F77-601E-1D82-626B3B686D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D93F53B-194D-7111-7F57-DB69D0DA20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EAFFA9-C699-4F48-BC32-0E12D931B086}" type="slidenum">
              <a:rPr lang="en-US" smtClean="0"/>
              <a:t>‹#›</a:t>
            </a:fld>
            <a:endParaRPr lang="en-US"/>
          </a:p>
        </p:txBody>
      </p:sp>
    </p:spTree>
    <p:extLst>
      <p:ext uri="{BB962C8B-B14F-4D97-AF65-F5344CB8AC3E}">
        <p14:creationId xmlns:p14="http://schemas.microsoft.com/office/powerpoint/2010/main" val="4208484662"/>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8C027E7-7E2F-4421-ACC8-A0EEB12690A8}" type="datetimeFigureOut">
              <a:rPr lang="en-US" smtClean="0"/>
              <a:t>3/13/2025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007614C-FB47-473E-8711-A20B92271E4D}" type="slidenum">
              <a:rPr lang="en-US" smtClean="0"/>
              <a:t>‹#›</a:t>
            </a:fld>
            <a:endParaRPr lang="en-US"/>
          </a:p>
        </p:txBody>
      </p:sp>
    </p:spTree>
    <p:extLst>
      <p:ext uri="{BB962C8B-B14F-4D97-AF65-F5344CB8AC3E}">
        <p14:creationId xmlns:p14="http://schemas.microsoft.com/office/powerpoint/2010/main" val="3320465367"/>
      </p:ext>
    </p:extLst>
  </p:cSld>
  <p:clrMap bg1="dk1" tx1="lt1" bg2="dk2" tx2="lt2" accent1="accent1" accent2="accent2" accent3="accent3" accent4="accent4" accent5="accent5" accent6="accent6" hlink="hlink" folHlink="folHlink"/>
  <p:sldLayoutIdLst>
    <p:sldLayoutId id="2147484061" r:id="rId1"/>
    <p:sldLayoutId id="2147484062" r:id="rId2"/>
    <p:sldLayoutId id="2147484063" r:id="rId3"/>
    <p:sldLayoutId id="2147484064" r:id="rId4"/>
    <p:sldLayoutId id="2147484065" r:id="rId5"/>
    <p:sldLayoutId id="2147484066" r:id="rId6"/>
    <p:sldLayoutId id="2147484067" r:id="rId7"/>
    <p:sldLayoutId id="2147484068" r:id="rId8"/>
    <p:sldLayoutId id="2147484069" r:id="rId9"/>
    <p:sldLayoutId id="2147484070" r:id="rId10"/>
    <p:sldLayoutId id="2147484071" r:id="rId11"/>
    <p:sldLayoutId id="2147484072" r:id="rId12"/>
    <p:sldLayoutId id="2147484073" r:id="rId13"/>
    <p:sldLayoutId id="2147484074" r:id="rId14"/>
    <p:sldLayoutId id="2147484075" r:id="rId15"/>
    <p:sldLayoutId id="2147484076" r:id="rId16"/>
    <p:sldLayoutId id="21474840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7.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4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2.jpeg"/><Relationship Id="rId1" Type="http://schemas.openxmlformats.org/officeDocument/2006/relationships/slideLayout" Target="../slideLayouts/slideLayout43.xml"/><Relationship Id="rId4" Type="http://schemas.openxmlformats.org/officeDocument/2006/relationships/hyperlink" Target="https://pressbooks.nscc.ca/lumenlife/chapter/human-developm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43.xml"/><Relationship Id="rId4" Type="http://schemas.openxmlformats.org/officeDocument/2006/relationships/hyperlink" Target="https://byrdnick.com/archives/9951/addiction-vs-habit-infographic"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jpeg"/><Relationship Id="rId1" Type="http://schemas.openxmlformats.org/officeDocument/2006/relationships/slideLayout" Target="../slideLayouts/slideLayout43.xml"/><Relationship Id="rId4" Type="http://schemas.openxmlformats.org/officeDocument/2006/relationships/hyperlink" Target="https://courses.lumenlearning.com/suny-buffalo-environmentalhealth/chapter/examples-of-health-behaviors-and-concept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4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07/978-3-031-12224-8" TargetMode="External"/><Relationship Id="rId2" Type="http://schemas.openxmlformats.org/officeDocument/2006/relationships/hyperlink" Target="https://doi.org/10.1016/j.socscimed.2023.116350" TargetMode="External"/><Relationship Id="rId1" Type="http://schemas.openxmlformats.org/officeDocument/2006/relationships/slideLayout" Target="../slideLayouts/slideLayout41.xml"/><Relationship Id="rId6" Type="http://schemas.openxmlformats.org/officeDocument/2006/relationships/hyperlink" Target="https://doi.org/10.1093/oso/9780197635261.001.0001" TargetMode="External"/><Relationship Id="rId5" Type="http://schemas.openxmlformats.org/officeDocument/2006/relationships/hyperlink" Target="https://doi.org/10.1017/S0007114522001295" TargetMode="External"/><Relationship Id="rId4" Type="http://schemas.openxmlformats.org/officeDocument/2006/relationships/hyperlink" Target="https://doi.org/10.7752/jpes.2024.02037"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86/1744-8603-9-24" TargetMode="External"/><Relationship Id="rId2" Type="http://schemas.openxmlformats.org/officeDocument/2006/relationships/hyperlink" Target="https://doi.org/10.3390/nu14122527" TargetMode="External"/><Relationship Id="rId1" Type="http://schemas.openxmlformats.org/officeDocument/2006/relationships/slideLayout" Target="../slideLayouts/slideLayout41.xml"/><Relationship Id="rId6" Type="http://schemas.openxmlformats.org/officeDocument/2006/relationships/hyperlink" Target="https://doi.org/10.3390/nu16030428" TargetMode="External"/><Relationship Id="rId5" Type="http://schemas.openxmlformats.org/officeDocument/2006/relationships/hyperlink" Target="https://doi.org/10.1080/08964280309596051" TargetMode="External"/><Relationship Id="rId4" Type="http://schemas.openxmlformats.org/officeDocument/2006/relationships/hyperlink" Target="https://doi.org/10.5204/mcj.3010"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7554/eLife.84051" TargetMode="External"/><Relationship Id="rId3" Type="http://schemas.openxmlformats.org/officeDocument/2006/relationships/hyperlink" Target="https://doi.org/10.4082/kjfm.45.5E" TargetMode="External"/><Relationship Id="rId7" Type="http://schemas.openxmlformats.org/officeDocument/2006/relationships/hyperlink" Target="https://doi.org/10.1017/S0144686X2100132X" TargetMode="External"/><Relationship Id="rId2" Type="http://schemas.openxmlformats.org/officeDocument/2006/relationships/hyperlink" Target="https://doi.org/10.3390/books978-3-0365-5502-7" TargetMode="External"/><Relationship Id="rId1" Type="http://schemas.openxmlformats.org/officeDocument/2006/relationships/slideLayout" Target="../slideLayouts/slideLayout41.xml"/><Relationship Id="rId6" Type="http://schemas.openxmlformats.org/officeDocument/2006/relationships/hyperlink" Target="https://doi.org/10.1371/journal.pone.0239985" TargetMode="External"/><Relationship Id="rId5" Type="http://schemas.openxmlformats.org/officeDocument/2006/relationships/hyperlink" Target="https://doi.org/10.1093/oso/9780192864642.001.0001" TargetMode="External"/><Relationship Id="rId4" Type="http://schemas.openxmlformats.org/officeDocument/2006/relationships/hyperlink" Target="https://doi.org/10.1186/s12937-024-01023-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hyperlink" Target="https://creativecommons.org/licenses/by-sa/3.0/" TargetMode="External"/><Relationship Id="rId2" Type="http://schemas.openxmlformats.org/officeDocument/2006/relationships/image" Target="../media/image2.jpeg"/><Relationship Id="rId1" Type="http://schemas.openxmlformats.org/officeDocument/2006/relationships/slideLayout" Target="../slideLayouts/slideLayout45.xml"/><Relationship Id="rId6" Type="http://schemas.openxmlformats.org/officeDocument/2006/relationships/hyperlink" Target="https://partimonkiki2.blogspot.com/2017/05/quelle-surprise-aimeriez-vous-avoir.html" TargetMode="External"/><Relationship Id="rId5" Type="http://schemas.openxmlformats.org/officeDocument/2006/relationships/image" Target="../media/image13.jpeg"/><Relationship Id="rId4" Type="http://schemas.openxmlformats.org/officeDocument/2006/relationships/hyperlink" Target="https://pixabay.com/fr/point-d-interrogation-poire-pensez-20100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15FDD-72C9-C22F-CEB2-50EB4E5926E6}"/>
              </a:ext>
            </a:extLst>
          </p:cNvPr>
          <p:cNvSpPr>
            <a:spLocks noGrp="1"/>
          </p:cNvSpPr>
          <p:nvPr>
            <p:ph type="title"/>
          </p:nvPr>
        </p:nvSpPr>
        <p:spPr>
          <a:xfrm>
            <a:off x="650669" y="629266"/>
            <a:ext cx="3330328" cy="1641986"/>
          </a:xfrm>
        </p:spPr>
        <p:txBody>
          <a:bodyPr vert="horz" lIns="91440" tIns="45720" rIns="91440" bIns="45720" rtlCol="0" anchor="t">
            <a:normAutofit/>
          </a:bodyPr>
          <a:lstStyle/>
          <a:p>
            <a:pPr>
              <a:lnSpc>
                <a:spcPct val="90000"/>
              </a:lnSpc>
            </a:pPr>
            <a:r>
              <a:rPr lang="en-US" sz="2300" dirty="0">
                <a:effectLst/>
              </a:rPr>
              <a:t>Understanding the Life Course Approach to Health and Well-being</a:t>
            </a:r>
            <a:endParaRPr lang="en-US" sz="2300" dirty="0"/>
          </a:p>
        </p:txBody>
      </p:sp>
      <p:sp>
        <p:nvSpPr>
          <p:cNvPr id="3" name="Subtitle 2">
            <a:extLst>
              <a:ext uri="{FF2B5EF4-FFF2-40B4-BE49-F238E27FC236}">
                <a16:creationId xmlns:a16="http://schemas.microsoft.com/office/drawing/2014/main" id="{8137E767-5B9C-BCA5-20B8-0F288ABD27C2}"/>
              </a:ext>
            </a:extLst>
          </p:cNvPr>
          <p:cNvSpPr>
            <a:spLocks noGrp="1"/>
          </p:cNvSpPr>
          <p:nvPr>
            <p:ph type="body" sz="half" idx="2"/>
          </p:nvPr>
        </p:nvSpPr>
        <p:spPr>
          <a:xfrm>
            <a:off x="650669" y="2438400"/>
            <a:ext cx="3330328" cy="3809999"/>
          </a:xfrm>
        </p:spPr>
        <p:txBody>
          <a:bodyPr vert="horz" lIns="91440" tIns="45720" rIns="91440" bIns="45720" rtlCol="0">
            <a:normAutofit/>
          </a:bodyPr>
          <a:lstStyle/>
          <a:p>
            <a:pPr>
              <a:buFont typeface="Wingdings 3" charset="2"/>
              <a:buChar char=""/>
            </a:pPr>
            <a:r>
              <a:rPr lang="en-US" sz="2400" dirty="0"/>
              <a:t>Module: </a:t>
            </a:r>
            <a:r>
              <a:rPr lang="en-US" sz="2400" dirty="0">
                <a:effectLst/>
              </a:rPr>
              <a:t>Living well: A Life course approach to Health and  Wellbeing </a:t>
            </a:r>
          </a:p>
          <a:p>
            <a:pPr>
              <a:buFont typeface="Wingdings 3" charset="2"/>
              <a:buChar char=""/>
            </a:pPr>
            <a:r>
              <a:rPr lang="en-US" sz="2400" dirty="0"/>
              <a:t>Student: </a:t>
            </a:r>
          </a:p>
          <a:p>
            <a:pPr>
              <a:buFont typeface="Wingdings 3" charset="2"/>
              <a:buChar char=""/>
            </a:pPr>
            <a:r>
              <a:rPr lang="en-US" sz="2400" dirty="0"/>
              <a:t>Adriana Dinu</a:t>
            </a:r>
          </a:p>
          <a:p>
            <a:pPr>
              <a:buFont typeface="Wingdings 3" charset="2"/>
              <a:buChar char=""/>
            </a:pPr>
            <a:endParaRPr lang="en-US" dirty="0"/>
          </a:p>
        </p:txBody>
      </p:sp>
      <p:sp>
        <p:nvSpPr>
          <p:cNvPr id="19" name="Date Placeholder 6">
            <a:extLst>
              <a:ext uri="{FF2B5EF4-FFF2-40B4-BE49-F238E27FC236}">
                <a16:creationId xmlns:a16="http://schemas.microsoft.com/office/drawing/2014/main" id="{3CCFE8DA-F2C2-C37F-C8B3-0202A5DFBD80}"/>
              </a:ext>
            </a:extLst>
          </p:cNvPr>
          <p:cNvSpPr>
            <a:spLocks noGrp="1"/>
          </p:cNvSpPr>
          <p:nvPr>
            <p:ph type="dt" sz="half" idx="10"/>
          </p:nvPr>
        </p:nvSpPr>
        <p:spPr>
          <a:xfrm>
            <a:off x="8129874" y="6355080"/>
            <a:ext cx="3414426" cy="304799"/>
          </a:xfrm>
        </p:spPr>
        <p:txBody>
          <a:bodyPr vert="horz" lIns="91440" tIns="45720" rIns="91440" bIns="45720" rtlCol="0" anchor="b">
            <a:normAutofit/>
          </a:bodyPr>
          <a:lstStyle/>
          <a:p>
            <a:pPr algn="r" defTabSz="914400">
              <a:spcAft>
                <a:spcPts val="600"/>
              </a:spcAft>
            </a:pPr>
            <a:fld id="{D5F13BD8-715C-4E63-AC3F-B42B5FA5240E}" type="datetime1">
              <a:rPr lang="en-US">
                <a:solidFill>
                  <a:schemeClr val="tx1">
                    <a:tint val="75000"/>
                  </a:schemeClr>
                </a:solidFill>
              </a:rPr>
              <a:pPr algn="r" defTabSz="914400">
                <a:spcAft>
                  <a:spcPts val="600"/>
                </a:spcAft>
              </a:pPr>
              <a:t>3/13/2025</a:t>
            </a:fld>
            <a:endParaRPr lang="en-US">
              <a:solidFill>
                <a:schemeClr val="tx1">
                  <a:tint val="75000"/>
                </a:schemeClr>
              </a:solidFill>
            </a:endParaRPr>
          </a:p>
        </p:txBody>
      </p:sp>
      <p:sp>
        <p:nvSpPr>
          <p:cNvPr id="15" name="Footer Placeholder 7">
            <a:extLst>
              <a:ext uri="{FF2B5EF4-FFF2-40B4-BE49-F238E27FC236}">
                <a16:creationId xmlns:a16="http://schemas.microsoft.com/office/drawing/2014/main" id="{08F51816-408D-D8F2-61FA-02133CD321B5}"/>
              </a:ext>
            </a:extLst>
          </p:cNvPr>
          <p:cNvSpPr>
            <a:spLocks noGrp="1"/>
          </p:cNvSpPr>
          <p:nvPr>
            <p:ph type="ftr" sz="quarter" idx="11"/>
          </p:nvPr>
        </p:nvSpPr>
        <p:spPr>
          <a:xfrm>
            <a:off x="636915" y="6355080"/>
            <a:ext cx="3422033" cy="304801"/>
          </a:xfrm>
        </p:spPr>
        <p:txBody>
          <a:bodyPr vert="horz" lIns="91440" tIns="45720" rIns="91440" bIns="45720" rtlCol="0" anchor="b">
            <a:normAutofit/>
          </a:bodyPr>
          <a:lstStyle/>
          <a:p>
            <a:pPr defTabSz="914400">
              <a:lnSpc>
                <a:spcPct val="90000"/>
              </a:lnSpc>
              <a:spcAft>
                <a:spcPts val="600"/>
              </a:spcAft>
            </a:pPr>
            <a:r>
              <a:rPr lang="en-US" sz="500" b="0" i="0" kern="1200">
                <a:solidFill>
                  <a:schemeClr val="tx1">
                    <a:tint val="75000"/>
                    <a:alpha val="60000"/>
                  </a:schemeClr>
                </a:solidFill>
                <a:latin typeface="+mn-lt"/>
                <a:ea typeface="+mn-ea"/>
                <a:cs typeface="+mn-cs"/>
              </a:rPr>
              <a:t>
              </a:t>
            </a:r>
          </a:p>
        </p:txBody>
      </p:sp>
      <p:sp>
        <p:nvSpPr>
          <p:cNvPr id="17" name="Slide Number Placeholder 8">
            <a:extLst>
              <a:ext uri="{FF2B5EF4-FFF2-40B4-BE49-F238E27FC236}">
                <a16:creationId xmlns:a16="http://schemas.microsoft.com/office/drawing/2014/main" id="{BBB8C54C-115F-6F50-CC83-2D1A75FC741F}"/>
              </a:ext>
            </a:extLst>
          </p:cNvPr>
          <p:cNvSpPr>
            <a:spLocks noGrp="1"/>
          </p:cNvSpPr>
          <p:nvPr>
            <p:ph type="sldNum" sz="quarter" idx="12"/>
          </p:nvPr>
        </p:nvSpPr>
        <p:spPr/>
        <p:txBody>
          <a:bodyPr vert="horz" lIns="91440" tIns="45720" rIns="91440" bIns="45720" rtlCol="0" anchor="b">
            <a:normAutofit/>
          </a:bodyPr>
          <a:lstStyle/>
          <a:p>
            <a:pPr defTabSz="914400">
              <a:spcAft>
                <a:spcPts val="600"/>
              </a:spcAft>
            </a:pPr>
            <a:fld id="{196A61CA-0502-4EE4-9724-96EA822543E5}" type="slidenum">
              <a:rPr lang="en-US" dirty="0"/>
              <a:pPr defTabSz="914400">
                <a:spcAft>
                  <a:spcPts val="600"/>
                </a:spcAft>
              </a:pPr>
              <a:t>1</a:t>
            </a:fld>
            <a:endParaRPr lang="en-US"/>
          </a:p>
        </p:txBody>
      </p:sp>
      <p:pic>
        <p:nvPicPr>
          <p:cNvPr id="4" name="Picture 3" descr="Eyes on a candy">
            <a:extLst>
              <a:ext uri="{FF2B5EF4-FFF2-40B4-BE49-F238E27FC236}">
                <a16:creationId xmlns:a16="http://schemas.microsoft.com/office/drawing/2014/main" id="{2D7A1C0C-C9E6-DF7C-1E4A-5225DC7321E7}"/>
              </a:ext>
            </a:extLst>
          </p:cNvPr>
          <p:cNvPicPr>
            <a:picLocks noChangeAspect="1"/>
          </p:cNvPicPr>
          <p:nvPr/>
        </p:nvPicPr>
        <p:blipFill>
          <a:blip r:embed="rId4"/>
          <a:srcRect l="13980" r="12435" b="-1"/>
          <a:stretch/>
        </p:blipFill>
        <p:spPr>
          <a:xfrm>
            <a:off x="4634680" y="10"/>
            <a:ext cx="7560130" cy="6857990"/>
          </a:xfrm>
          <a:prstGeom prst="rect">
            <a:avLst/>
          </a:prstGeom>
          <a:noFill/>
        </p:spPr>
      </p:pic>
    </p:spTree>
    <p:extLst>
      <p:ext uri="{BB962C8B-B14F-4D97-AF65-F5344CB8AC3E}">
        <p14:creationId xmlns:p14="http://schemas.microsoft.com/office/powerpoint/2010/main" val="514185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A790F2C6-A81E-2E5B-52F9-D015CF2716A7}"/>
              </a:ext>
            </a:extLst>
          </p:cNvPr>
          <p:cNvSpPr txBox="1"/>
          <p:nvPr/>
        </p:nvSpPr>
        <p:spPr>
          <a:xfrm>
            <a:off x="425003" y="4699395"/>
            <a:ext cx="11256135" cy="767687"/>
          </a:xfrm>
          <a:prstGeom prst="rect">
            <a:avLst/>
          </a:prstGeom>
        </p:spPr>
        <p:txBody>
          <a:bodyPr vert="horz" lIns="91440" tIns="45720" rIns="91440" bIns="45720" rtlCol="0" anchor="t">
            <a:normAutofit lnSpcReduction="10000"/>
          </a:bodyPr>
          <a:lstStyle/>
          <a:p>
            <a:pPr marR="0">
              <a:spcBef>
                <a:spcPts val="1000"/>
              </a:spcBef>
              <a:buClr>
                <a:schemeClr val="bg2">
                  <a:lumMod val="40000"/>
                  <a:lumOff val="60000"/>
                </a:schemeClr>
              </a:buClr>
              <a:buSzPct val="80000"/>
            </a:pPr>
            <a:r>
              <a:rPr lang="en-US" sz="2000" b="0" i="0" kern="1200" cap="all" dirty="0">
                <a:solidFill>
                  <a:schemeClr val="tx1">
                    <a:lumMod val="85000"/>
                    <a:lumOff val="15000"/>
                  </a:schemeClr>
                </a:solidFill>
                <a:effectLst/>
                <a:latin typeface="+mj-lt"/>
                <a:ea typeface="+mj-ea"/>
                <a:cs typeface="+mj-cs"/>
              </a:rPr>
              <a:t>“Health is cumulative and influenced by various factors throughout life “</a:t>
            </a:r>
          </a:p>
          <a:p>
            <a:pPr marR="0">
              <a:spcBef>
                <a:spcPts val="1000"/>
              </a:spcBef>
              <a:buClr>
                <a:schemeClr val="bg2">
                  <a:lumMod val="40000"/>
                  <a:lumOff val="60000"/>
                </a:schemeClr>
              </a:buClr>
              <a:buSzPct val="80000"/>
            </a:pPr>
            <a:r>
              <a:rPr lang="en-US" sz="2000" b="0" i="0" kern="1200" cap="all" dirty="0">
                <a:solidFill>
                  <a:schemeClr val="tx1">
                    <a:lumMod val="85000"/>
                    <a:lumOff val="15000"/>
                  </a:schemeClr>
                </a:solidFill>
                <a:effectLst/>
                <a:latin typeface="+mj-lt"/>
                <a:ea typeface="+mj-ea"/>
                <a:cs typeface="+mj-cs"/>
              </a:rPr>
              <a: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Luque et al. 2024).</a:t>
            </a:r>
            <a:endParaRPr lang="en-US" sz="2000" b="0" i="0" kern="1200" cap="all" dirty="0">
              <a:solidFill>
                <a:schemeClr val="tx1">
                  <a:lumMod val="85000"/>
                  <a:lumOff val="15000"/>
                </a:schemeClr>
              </a:solidFill>
              <a:effectLst/>
              <a:latin typeface="+mj-lt"/>
              <a:ea typeface="+mj-ea"/>
              <a:cs typeface="+mj-cs"/>
            </a:endParaRPr>
          </a:p>
        </p:txBody>
      </p:sp>
      <p:sp>
        <p:nvSpPr>
          <p:cNvPr id="2" name="Title 1">
            <a:extLst>
              <a:ext uri="{FF2B5EF4-FFF2-40B4-BE49-F238E27FC236}">
                <a16:creationId xmlns:a16="http://schemas.microsoft.com/office/drawing/2014/main" id="{323B54EE-9FD9-2783-5DCC-02AF686A0A2A}"/>
              </a:ext>
            </a:extLst>
          </p:cNvPr>
          <p:cNvSpPr>
            <a:spLocks noGrp="1"/>
          </p:cNvSpPr>
          <p:nvPr>
            <p:ph type="title"/>
          </p:nvPr>
        </p:nvSpPr>
        <p:spPr>
          <a:xfrm>
            <a:off x="425003" y="907962"/>
            <a:ext cx="9453093" cy="1455311"/>
          </a:xfrm>
        </p:spPr>
        <p:txBody>
          <a:bodyPr vert="horz" lIns="91440" tIns="45720" rIns="91440" bIns="45720" rtlCol="0" anchor="b">
            <a:normAutofit fontScale="90000"/>
          </a:bodyPr>
          <a:lstStyle/>
          <a:p>
            <a:pPr>
              <a:lnSpc>
                <a:spcPct val="90000"/>
              </a:lnSpc>
            </a:pPr>
            <a:r>
              <a:rPr lang="en-US" sz="2900" b="0" i="0" kern="1200" cap="all" spc="30" baseline="0" dirty="0">
                <a:solidFill>
                  <a:schemeClr val="tx2"/>
                </a:solidFill>
                <a:latin typeface="+mj-lt"/>
                <a:ea typeface="+mj-ea"/>
                <a:cs typeface="+mj-cs"/>
              </a:rPr>
              <a:t>Objective</a:t>
            </a:r>
            <a:br>
              <a:rPr lang="en-US" sz="2900" b="0" i="0" kern="1200" cap="all" spc="30" baseline="0" dirty="0">
                <a:solidFill>
                  <a:schemeClr val="tx2"/>
                </a:solidFill>
                <a:latin typeface="+mj-lt"/>
                <a:ea typeface="+mj-ea"/>
                <a:cs typeface="+mj-cs"/>
              </a:rPr>
            </a:br>
            <a:br>
              <a:rPr lang="en-US" sz="2900" b="0" i="0" kern="1200" cap="all" spc="30" baseline="0" dirty="0">
                <a:solidFill>
                  <a:schemeClr val="tx2"/>
                </a:solidFill>
                <a:latin typeface="+mj-lt"/>
                <a:ea typeface="+mj-ea"/>
                <a:cs typeface="+mj-cs"/>
              </a:rPr>
            </a:br>
            <a:r>
              <a:rPr lang="en-US" sz="2900" b="0" i="0" kern="1200" cap="all" spc="30" baseline="0" dirty="0">
                <a:solidFill>
                  <a:schemeClr val="tx2"/>
                </a:solidFill>
                <a:latin typeface="+mj-lt"/>
                <a:ea typeface="+mj-ea"/>
                <a:cs typeface="+mj-cs"/>
              </a:rPr>
              <a:t> To explore how early life, lifestyle choices, and social determinants impact long-term health and how health evolves throughout life.</a:t>
            </a:r>
            <a:br>
              <a:rPr lang="en-US" sz="2900" b="0" i="0" kern="1200" cap="all" spc="30" baseline="0" dirty="0">
                <a:solidFill>
                  <a:schemeClr val="tx2"/>
                </a:solidFill>
                <a:latin typeface="+mj-lt"/>
                <a:ea typeface="+mj-ea"/>
                <a:cs typeface="+mj-cs"/>
              </a:rPr>
            </a:br>
            <a:endParaRPr lang="en-US" sz="2900" b="0" i="0" kern="1200" cap="all" spc="30" baseline="0" dirty="0">
              <a:solidFill>
                <a:schemeClr val="tx2"/>
              </a:solidFill>
              <a:latin typeface="+mj-lt"/>
              <a:ea typeface="+mj-ea"/>
              <a:cs typeface="+mj-cs"/>
            </a:endParaRPr>
          </a:p>
        </p:txBody>
      </p:sp>
      <p:sp>
        <p:nvSpPr>
          <p:cNvPr id="33" name="Footer Placeholder 7">
            <a:extLst>
              <a:ext uri="{FF2B5EF4-FFF2-40B4-BE49-F238E27FC236}">
                <a16:creationId xmlns:a16="http://schemas.microsoft.com/office/drawing/2014/main" id="{FEC25F67-41CE-8FC3-3106-54954A602AD3}"/>
              </a:ext>
            </a:extLst>
          </p:cNvPr>
          <p:cNvSpPr>
            <a:spLocks noGrp="1"/>
          </p:cNvSpPr>
          <p:nvPr>
            <p:ph type="ftr" sz="quarter" idx="11"/>
          </p:nvPr>
        </p:nvSpPr>
        <p:spPr>
          <a:xfrm rot="5400000">
            <a:off x="8549750" y="3627119"/>
            <a:ext cx="4663440" cy="304801"/>
          </a:xfrm>
        </p:spPr>
        <p:txBody>
          <a:bodyPr vert="horz" lIns="91440" tIns="45720" rIns="91440" bIns="45720" rtlCol="0" anchor="b">
            <a:normAutofit/>
          </a:bodyPr>
          <a:lstStyle/>
          <a:p>
            <a:pPr>
              <a:lnSpc>
                <a:spcPct val="90000"/>
              </a:lnSpc>
              <a:spcAft>
                <a:spcPts val="600"/>
              </a:spcAft>
            </a:pPr>
            <a:r>
              <a:rPr lang="en-US" sz="500" b="0" i="0" kern="1200">
                <a:solidFill>
                  <a:schemeClr val="bg2">
                    <a:alpha val="80000"/>
                  </a:schemeClr>
                </a:solidFill>
                <a:latin typeface="+mn-lt"/>
                <a:ea typeface="+mn-ea"/>
                <a:cs typeface="+mn-cs"/>
              </a:rPr>
              <a:t>
              </a:t>
            </a:r>
          </a:p>
        </p:txBody>
      </p:sp>
      <p:sp>
        <p:nvSpPr>
          <p:cNvPr id="35" name="Slide Number Placeholder 8">
            <a:extLst>
              <a:ext uri="{FF2B5EF4-FFF2-40B4-BE49-F238E27FC236}">
                <a16:creationId xmlns:a16="http://schemas.microsoft.com/office/drawing/2014/main" id="{AC79673E-8A01-C40F-FC68-1AC1D0D9E06A}"/>
              </a:ext>
            </a:extLst>
          </p:cNvPr>
          <p:cNvSpPr>
            <a:spLocks noGrp="1"/>
          </p:cNvSpPr>
          <p:nvPr>
            <p:ph type="sldNum" sz="quarter" idx="12"/>
          </p:nvPr>
        </p:nvSpPr>
        <p:spPr/>
        <p:txBody>
          <a:bodyPr vert="horz" lIns="91440" tIns="45720" rIns="91440" bIns="45720" rtlCol="0" anchor="b">
            <a:normAutofit/>
          </a:bodyPr>
          <a:lstStyle/>
          <a:p>
            <a:pPr>
              <a:spcAft>
                <a:spcPts val="600"/>
              </a:spcAft>
            </a:pPr>
            <a:fld id="{E30AF5A0-43BB-4336-8627-9123B9144D80}" type="slidenum">
              <a:rPr lang="en-US" b="0" i="0" kern="1200">
                <a:solidFill>
                  <a:srgbClr val="FFFFFF"/>
                </a:solidFill>
                <a:latin typeface="+mn-lt"/>
                <a:ea typeface="+mn-ea"/>
                <a:cs typeface="+mn-cs"/>
              </a:rPr>
              <a:pPr>
                <a:spcAft>
                  <a:spcPts val="600"/>
                </a:spcAft>
              </a:pPr>
              <a:t>2</a:t>
            </a:fld>
            <a:endParaRPr lang="en-US" b="0" i="0" kern="1200">
              <a:solidFill>
                <a:srgbClr val="FFFFFF"/>
              </a:solidFill>
              <a:latin typeface="+mn-lt"/>
              <a:ea typeface="+mn-ea"/>
              <a:cs typeface="+mn-cs"/>
            </a:endParaRPr>
          </a:p>
        </p:txBody>
      </p:sp>
      <p:sp>
        <p:nvSpPr>
          <p:cNvPr id="7" name="TextBox 6">
            <a:extLst>
              <a:ext uri="{FF2B5EF4-FFF2-40B4-BE49-F238E27FC236}">
                <a16:creationId xmlns:a16="http://schemas.microsoft.com/office/drawing/2014/main" id="{9C6E51C6-9720-0864-A68D-0E0188290F3C}"/>
              </a:ext>
            </a:extLst>
          </p:cNvPr>
          <p:cNvSpPr txBox="1"/>
          <p:nvPr/>
        </p:nvSpPr>
        <p:spPr>
          <a:xfrm>
            <a:off x="495837" y="2453426"/>
            <a:ext cx="10959921" cy="1725768"/>
          </a:xfrm>
          <a:prstGeom prst="rect">
            <a:avLst/>
          </a:prstGeom>
        </p:spPr>
        <p:txBody>
          <a:bodyPr vert="horz" lIns="91440" tIns="45720" rIns="91440" bIns="45720" rtlCol="0" anchor="b">
            <a:noAutofit/>
          </a:bodyPr>
          <a:lstStyle/>
          <a:p>
            <a:pPr marR="0" defTabSz="914400">
              <a:spcBef>
                <a:spcPts val="1000"/>
              </a:spcBef>
              <a:spcAft>
                <a:spcPts val="800"/>
              </a:spcAft>
            </a:pPr>
            <a:r>
              <a:rPr lang="en-US" sz="2000" b="1" kern="1200" dirty="0">
                <a:effectLst/>
                <a:latin typeface="+mj-lt"/>
                <a:ea typeface="+mn-ea"/>
                <a:cs typeface="+mn-cs"/>
              </a:rPr>
              <a:t> A holistic perspective that considers how biological, </a:t>
            </a:r>
            <a:r>
              <a:rPr lang="en-US" sz="2000" b="1" kern="1200" dirty="0" err="1">
                <a:effectLst/>
                <a:latin typeface="+mj-lt"/>
                <a:ea typeface="+mn-ea"/>
                <a:cs typeface="+mn-cs"/>
              </a:rPr>
              <a:t>behavioural</a:t>
            </a:r>
            <a:r>
              <a:rPr lang="en-US" sz="2000" b="1" kern="1200" dirty="0">
                <a:effectLst/>
                <a:latin typeface="+mj-lt"/>
                <a:ea typeface="+mn-ea"/>
                <a:cs typeface="+mn-cs"/>
              </a:rPr>
              <a:t>, psychological, and social factors across a person’s life influence health outcomes (</a:t>
            </a:r>
            <a:r>
              <a:rPr lang="en-US" sz="2000" b="1" kern="1200" dirty="0" err="1">
                <a:effectLst/>
                <a:latin typeface="+mj-lt"/>
                <a:ea typeface="+mn-ea"/>
                <a:cs typeface="+mn-cs"/>
              </a:rPr>
              <a:t>Fiorilli</a:t>
            </a:r>
            <a:r>
              <a:rPr lang="en-US" sz="2000" b="1" kern="1200" dirty="0">
                <a:effectLst/>
                <a:latin typeface="+mj-lt"/>
                <a:ea typeface="+mn-ea"/>
                <a:cs typeface="+mn-cs"/>
              </a:rPr>
              <a:t>, et al 2022).</a:t>
            </a:r>
          </a:p>
        </p:txBody>
      </p:sp>
      <p:sp>
        <p:nvSpPr>
          <p:cNvPr id="5" name="TextBox 4">
            <a:extLst>
              <a:ext uri="{FF2B5EF4-FFF2-40B4-BE49-F238E27FC236}">
                <a16:creationId xmlns:a16="http://schemas.microsoft.com/office/drawing/2014/main" id="{3F3297B6-2876-1C33-4EB8-BD0BF1098A55}"/>
              </a:ext>
            </a:extLst>
          </p:cNvPr>
          <p:cNvSpPr txBox="1"/>
          <p:nvPr/>
        </p:nvSpPr>
        <p:spPr>
          <a:xfrm>
            <a:off x="495837" y="2363273"/>
            <a:ext cx="8067499" cy="1278959"/>
          </a:xfrm>
          <a:prstGeom prst="rect">
            <a:avLst/>
          </a:prstGeom>
        </p:spPr>
        <p:txBody>
          <a:bodyPr vert="horz" lIns="91440" tIns="45720" rIns="91440" bIns="45720" rtlCol="0">
            <a:normAutofit/>
          </a:bodyPr>
          <a:lstStyle/>
          <a:p>
            <a:pPr marL="228600" indent="-228600" defTabSz="914400">
              <a:lnSpc>
                <a:spcPct val="110000"/>
              </a:lnSpc>
              <a:spcBef>
                <a:spcPts val="1000"/>
              </a:spcBef>
              <a:spcAft>
                <a:spcPts val="600"/>
              </a:spcAft>
              <a:buClr>
                <a:schemeClr val="accent1">
                  <a:lumMod val="75000"/>
                </a:schemeClr>
              </a:buClr>
              <a:buSzPct val="85000"/>
              <a:buFont typeface="Arial" panose="020B0604020202020204" pitchFamily="34" charset="0"/>
              <a:buChar char="•"/>
            </a:pPr>
            <a:r>
              <a:rPr lang="en-US" sz="2000" b="1" dirty="0"/>
              <a:t>What is the Life Course Approach?</a:t>
            </a:r>
          </a:p>
        </p:txBody>
      </p:sp>
    </p:spTree>
    <p:extLst>
      <p:ext uri="{BB962C8B-B14F-4D97-AF65-F5344CB8AC3E}">
        <p14:creationId xmlns:p14="http://schemas.microsoft.com/office/powerpoint/2010/main" val="399695453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5" name="Picture 4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7" name="Oval 4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9" name="Picture 4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 name="Picture 5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3" name="Rectangle 5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5" name="Rectangle 54">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2D9D6-6CCA-2085-AB00-65BF34938851}"/>
              </a:ext>
            </a:extLst>
          </p:cNvPr>
          <p:cNvSpPr>
            <a:spLocks noGrp="1"/>
          </p:cNvSpPr>
          <p:nvPr>
            <p:ph type="title"/>
          </p:nvPr>
        </p:nvSpPr>
        <p:spPr>
          <a:xfrm>
            <a:off x="4793844" y="345782"/>
            <a:ext cx="7170195" cy="2395825"/>
          </a:xfrm>
        </p:spPr>
        <p:txBody>
          <a:bodyPr vert="horz" lIns="91440" tIns="45720" rIns="91440" bIns="45720" rtlCol="0" anchor="b">
            <a:normAutofit fontScale="90000"/>
          </a:bodyPr>
          <a:lstStyle/>
          <a:p>
            <a:pPr>
              <a:lnSpc>
                <a:spcPct val="90000"/>
              </a:lnSpc>
            </a:pPr>
            <a:r>
              <a:rPr lang="en-US" sz="7200" cap="all" baseline="0" dirty="0">
                <a:solidFill>
                  <a:srgbClr val="EBEBEB"/>
                </a:solidFill>
                <a:effectLst/>
              </a:rPr>
              <a:t>Impact of Early Life</a:t>
            </a:r>
            <a:br>
              <a:rPr lang="en-US" sz="7200" cap="all" baseline="0" dirty="0">
                <a:solidFill>
                  <a:srgbClr val="EBEBEB"/>
                </a:solidFill>
                <a:effectLst/>
              </a:rPr>
            </a:br>
            <a:endParaRPr lang="en-US" sz="7200" cap="all" baseline="0" dirty="0">
              <a:solidFill>
                <a:srgbClr val="EBEBEB"/>
              </a:solidFill>
            </a:endParaRPr>
          </a:p>
        </p:txBody>
      </p:sp>
      <p:sp>
        <p:nvSpPr>
          <p:cNvPr id="57"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7" name="Picture 36" descr="Seedling growing on a tree trunk">
            <a:extLst>
              <a:ext uri="{FF2B5EF4-FFF2-40B4-BE49-F238E27FC236}">
                <a16:creationId xmlns:a16="http://schemas.microsoft.com/office/drawing/2014/main" id="{081238F9-8043-389E-9BC5-DDA5F9D7473F}"/>
              </a:ext>
            </a:extLst>
          </p:cNvPr>
          <p:cNvPicPr>
            <a:picLocks noChangeAspect="1"/>
          </p:cNvPicPr>
          <p:nvPr/>
        </p:nvPicPr>
        <p:blipFill>
          <a:blip r:embed="rId7"/>
          <a:srcRect l="29056" r="26666" b="-1"/>
          <a:stretch/>
        </p:blipFill>
        <p:spPr>
          <a:xfrm>
            <a:off x="116453"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59" name="Rectangle 58">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TextBox 13">
            <a:extLst>
              <a:ext uri="{FF2B5EF4-FFF2-40B4-BE49-F238E27FC236}">
                <a16:creationId xmlns:a16="http://schemas.microsoft.com/office/drawing/2014/main" id="{5D918FF0-140F-59DF-20E7-3552A697E534}"/>
              </a:ext>
            </a:extLst>
          </p:cNvPr>
          <p:cNvSpPr txBox="1"/>
          <p:nvPr/>
        </p:nvSpPr>
        <p:spPr>
          <a:xfrm>
            <a:off x="4365938" y="1886755"/>
            <a:ext cx="7534140" cy="1134862"/>
          </a:xfrm>
          <a:prstGeom prst="rect">
            <a:avLst/>
          </a:prstGeom>
          <a:noFill/>
        </p:spPr>
        <p:txBody>
          <a:bodyPr wrap="square">
            <a:spAutoFit/>
          </a:bodyPr>
          <a:lstStyle/>
          <a:p>
            <a:pPr marL="0" marR="0">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Prenatal Factors</a:t>
            </a:r>
          </a:p>
          <a:p>
            <a:pPr marL="0" marR="0">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importance of maternal health and nutrition, exposure to toxins, and stress during pregnancy</a:t>
            </a:r>
            <a:r>
              <a:rPr lang="en-US" kern="100" dirty="0">
                <a:latin typeface="Aptos" panose="020B0004020202020204" pitchFamily="34" charset="0"/>
                <a:ea typeface="Aptos" panose="020B0004020202020204" pitchFamily="34" charset="0"/>
                <a:cs typeface="Times New Roman" panose="02020603050405020304" pitchFamily="18" charset="0"/>
              </a:rPr>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Mishra,  Hardy, and Kuh, 2023)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E7423EED-FD97-02A9-C8EC-59376DC8BFCD}"/>
              </a:ext>
            </a:extLst>
          </p:cNvPr>
          <p:cNvSpPr txBox="1"/>
          <p:nvPr/>
        </p:nvSpPr>
        <p:spPr>
          <a:xfrm>
            <a:off x="4443210" y="3018927"/>
            <a:ext cx="7632337" cy="1134862"/>
          </a:xfrm>
          <a:prstGeom prst="rect">
            <a:avLst/>
          </a:prstGeom>
          <a:noFill/>
        </p:spPr>
        <p:txBody>
          <a:bodyPr wrap="square">
            <a:spAutoFit/>
          </a:bodyPr>
          <a:lstStyle/>
          <a:p>
            <a:pPr marL="0" marR="0">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Childhood Development</a:t>
            </a:r>
          </a:p>
          <a:p>
            <a:pPr marL="0" marR="0">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role of parenting, early education, and childhood nutrition on physical and mental health( Biryukov et al. 2024).</a:t>
            </a:r>
          </a:p>
        </p:txBody>
      </p:sp>
      <p:sp>
        <p:nvSpPr>
          <p:cNvPr id="22" name="TextBox 21">
            <a:extLst>
              <a:ext uri="{FF2B5EF4-FFF2-40B4-BE49-F238E27FC236}">
                <a16:creationId xmlns:a16="http://schemas.microsoft.com/office/drawing/2014/main" id="{2AB81D19-511E-533E-E2E1-B84A22B7E240}"/>
              </a:ext>
            </a:extLst>
          </p:cNvPr>
          <p:cNvSpPr txBox="1"/>
          <p:nvPr/>
        </p:nvSpPr>
        <p:spPr>
          <a:xfrm>
            <a:off x="4551501" y="4243040"/>
            <a:ext cx="7464487" cy="1134862"/>
          </a:xfrm>
          <a:prstGeom prst="rect">
            <a:avLst/>
          </a:prstGeom>
          <a:noFill/>
        </p:spPr>
        <p:txBody>
          <a:bodyPr wrap="square">
            <a:spAutoFit/>
          </a:bodyPr>
          <a:lstStyle/>
          <a:p>
            <a:pPr marL="0" marR="0">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Adverse Childhood Experiences (ACEs)</a:t>
            </a:r>
          </a:p>
          <a:p>
            <a:pPr marL="0" marR="0">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Effects of trauma, abuse, or neglect on future health risks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(Horovitz, 2024).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85143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39F6D-5A7D-1D1F-38B0-D4E7E4A52EF4}"/>
              </a:ext>
            </a:extLst>
          </p:cNvPr>
          <p:cNvSpPr>
            <a:spLocks noGrp="1"/>
          </p:cNvSpPr>
          <p:nvPr>
            <p:ph type="title"/>
          </p:nvPr>
        </p:nvSpPr>
        <p:spPr>
          <a:xfrm>
            <a:off x="648930" y="629266"/>
            <a:ext cx="9252154" cy="1223983"/>
          </a:xfrm>
        </p:spPr>
        <p:txBody>
          <a:bodyPr vert="horz" lIns="91440" tIns="45720" rIns="91440" bIns="45720" rtlCol="0" anchor="t">
            <a:normAutofit/>
          </a:bodyPr>
          <a:lstStyle/>
          <a:p>
            <a:pPr>
              <a:lnSpc>
                <a:spcPct val="90000"/>
              </a:lnSpc>
            </a:pPr>
            <a:r>
              <a:rPr lang="en-US" sz="3900" b="0" i="0" kern="1200" dirty="0">
                <a:solidFill>
                  <a:schemeClr val="tx2"/>
                </a:solidFill>
                <a:effectLst/>
                <a:latin typeface="+mj-lt"/>
                <a:ea typeface="+mj-ea"/>
                <a:cs typeface="+mj-cs"/>
              </a:rPr>
              <a:t>Health Evolution Through Life Stages</a:t>
            </a:r>
            <a:br>
              <a:rPr lang="en-US" sz="3900" b="0" i="0" kern="1200" dirty="0">
                <a:solidFill>
                  <a:schemeClr val="tx2"/>
                </a:solidFill>
                <a:effectLst/>
                <a:latin typeface="+mj-lt"/>
                <a:ea typeface="+mj-ea"/>
                <a:cs typeface="+mj-cs"/>
              </a:rPr>
            </a:br>
            <a:endParaRPr lang="en-US" sz="3900" b="0" i="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9185AB00-CB11-E9C0-1916-B059D195DB6A}"/>
              </a:ext>
            </a:extLst>
          </p:cNvPr>
          <p:cNvSpPr>
            <a:spLocks noGrp="1"/>
          </p:cNvSpPr>
          <p:nvPr>
            <p:ph sz="half" idx="1"/>
          </p:nvPr>
        </p:nvSpPr>
        <p:spPr>
          <a:xfrm>
            <a:off x="1103311" y="2052214"/>
            <a:ext cx="4338409" cy="4196185"/>
          </a:xfrm>
        </p:spPr>
        <p:txBody>
          <a:bodyPr vert="horz" lIns="91440" tIns="45720" rIns="91440" bIns="45720" rtlCol="0">
            <a:normAutofit/>
          </a:bodyPr>
          <a:lstStyle/>
          <a:p>
            <a:pPr marL="0" marR="0">
              <a:lnSpc>
                <a:spcPct val="90000"/>
              </a:lnSpc>
            </a:pPr>
            <a:r>
              <a:rPr lang="en-US" sz="1400" dirty="0">
                <a:effectLst/>
              </a:rPr>
              <a:t>Infancy and Early Childhood</a:t>
            </a:r>
          </a:p>
          <a:p>
            <a:pPr marL="0" marR="0" indent="0">
              <a:lnSpc>
                <a:spcPct val="90000"/>
              </a:lnSpc>
            </a:pPr>
            <a:r>
              <a:rPr lang="en-US" sz="1400" dirty="0">
                <a:effectLst/>
              </a:rPr>
              <a:t> Foundation for lifelong health; key health screenings and interventions (Hamilton, J</a:t>
            </a:r>
            <a:r>
              <a:rPr lang="en-US" sz="1400" dirty="0"/>
              <a:t> et </a:t>
            </a:r>
            <a:r>
              <a:rPr lang="en-US" sz="1400" dirty="0">
                <a:effectLst/>
              </a:rPr>
              <a:t>al. 2023).</a:t>
            </a:r>
          </a:p>
          <a:p>
            <a:pPr marL="0" marR="0">
              <a:lnSpc>
                <a:spcPct val="90000"/>
              </a:lnSpc>
            </a:pPr>
            <a:r>
              <a:rPr lang="en-US" sz="1400" dirty="0">
                <a:effectLst/>
              </a:rPr>
              <a:t>Adolescence and Young Adulthood</a:t>
            </a:r>
          </a:p>
          <a:p>
            <a:pPr marL="0" marR="0" indent="0">
              <a:lnSpc>
                <a:spcPct val="90000"/>
              </a:lnSpc>
            </a:pPr>
            <a:r>
              <a:rPr lang="en-US" sz="1400" dirty="0">
                <a:effectLst/>
              </a:rPr>
              <a:t> The transition phase, risk-taking behaviours, and mental health challenges( Arpino, B., Gumà, J. and Julià, A. 2023).</a:t>
            </a:r>
          </a:p>
          <a:p>
            <a:pPr marL="0" marR="0">
              <a:lnSpc>
                <a:spcPct val="90000"/>
              </a:lnSpc>
            </a:pPr>
            <a:r>
              <a:rPr lang="en-US" sz="1400" dirty="0">
                <a:effectLst/>
              </a:rPr>
              <a:t>Middle Age:</a:t>
            </a:r>
          </a:p>
          <a:p>
            <a:pPr marL="0" marR="0" indent="0">
              <a:lnSpc>
                <a:spcPct val="90000"/>
              </a:lnSpc>
            </a:pPr>
            <a:r>
              <a:rPr lang="en-US" sz="1400" dirty="0">
                <a:effectLst/>
              </a:rPr>
              <a:t>Chronic disease onset, importance of preventive healthcare, and lifestyle adjustments (Jensen, M.E. 2022).</a:t>
            </a:r>
          </a:p>
          <a:p>
            <a:pPr marL="0" marR="0">
              <a:lnSpc>
                <a:spcPct val="90000"/>
              </a:lnSpc>
            </a:pPr>
            <a:r>
              <a:rPr lang="en-US" sz="1400" dirty="0">
                <a:effectLst/>
              </a:rPr>
              <a:t>Old Age</a:t>
            </a:r>
          </a:p>
          <a:p>
            <a:pPr marL="0" marR="0" indent="0">
              <a:lnSpc>
                <a:spcPct val="90000"/>
              </a:lnSpc>
            </a:pPr>
            <a:r>
              <a:rPr lang="en-US" sz="1400" dirty="0">
                <a:effectLst/>
              </a:rPr>
              <a:t>Managing aging, promoting independence, and addressing chronic conditions</a:t>
            </a:r>
            <a:r>
              <a:rPr lang="en-US" sz="1400" dirty="0"/>
              <a:t> (</a:t>
            </a:r>
            <a:r>
              <a:rPr lang="en-US" sz="1400" dirty="0">
                <a:effectLst/>
              </a:rPr>
              <a:t>Jeong, S.-M. 2024).</a:t>
            </a:r>
          </a:p>
          <a:p>
            <a:pPr>
              <a:lnSpc>
                <a:spcPct val="90000"/>
              </a:lnSpc>
            </a:pPr>
            <a:endParaRPr lang="en-US" sz="1400" dirty="0"/>
          </a:p>
        </p:txBody>
      </p:sp>
      <p:sp>
        <p:nvSpPr>
          <p:cNvPr id="12" name="Footer Placeholder 5">
            <a:extLst>
              <a:ext uri="{FF2B5EF4-FFF2-40B4-BE49-F238E27FC236}">
                <a16:creationId xmlns:a16="http://schemas.microsoft.com/office/drawing/2014/main" id="{3F64D1A1-9837-E556-205C-BDE8CA981068}"/>
              </a:ext>
            </a:extLst>
          </p:cNvPr>
          <p:cNvSpPr>
            <a:spLocks noGrp="1"/>
          </p:cNvSpPr>
          <p:nvPr>
            <p:ph type="ftr" sz="quarter" idx="11"/>
          </p:nvPr>
        </p:nvSpPr>
        <p:spPr>
          <a:xfrm>
            <a:off x="636915" y="6355080"/>
            <a:ext cx="3859795" cy="304801"/>
          </a:xfrm>
        </p:spPr>
        <p:txBody>
          <a:bodyPr vert="horz" lIns="91440" tIns="45720" rIns="91440" bIns="45720" rtlCol="0" anchor="b">
            <a:normAutofit/>
          </a:bodyPr>
          <a:lstStyle/>
          <a:p>
            <a:pPr defTabSz="914400">
              <a:lnSpc>
                <a:spcPct val="90000"/>
              </a:lnSpc>
              <a:spcAft>
                <a:spcPts val="600"/>
              </a:spcAft>
            </a:pPr>
            <a:r>
              <a:rPr lang="en-US" sz="500" b="0" i="0" kern="1200">
                <a:solidFill>
                  <a:schemeClr val="tx1">
                    <a:tint val="75000"/>
                    <a:alpha val="60000"/>
                  </a:schemeClr>
                </a:solidFill>
                <a:latin typeface="+mn-lt"/>
                <a:ea typeface="+mn-ea"/>
                <a:cs typeface="+mn-cs"/>
              </a:rPr>
              <a:t>
              </a:t>
            </a:r>
          </a:p>
        </p:txBody>
      </p:sp>
      <p:sp>
        <p:nvSpPr>
          <p:cNvPr id="14" name="Slide Number Placeholder 6">
            <a:extLst>
              <a:ext uri="{FF2B5EF4-FFF2-40B4-BE49-F238E27FC236}">
                <a16:creationId xmlns:a16="http://schemas.microsoft.com/office/drawing/2014/main" id="{23A7D941-26E4-3575-A6C4-5F2D256E1189}"/>
              </a:ext>
            </a:extLst>
          </p:cNvPr>
          <p:cNvSpPr>
            <a:spLocks noGrp="1"/>
          </p:cNvSpPr>
          <p:nvPr>
            <p:ph type="sldNum" sz="quarter" idx="12"/>
          </p:nvPr>
        </p:nvSpPr>
        <p:spPr/>
        <p:txBody>
          <a:bodyPr vert="horz" lIns="91440" tIns="45720" rIns="91440" bIns="45720" rtlCol="0" anchor="b">
            <a:normAutofit/>
          </a:bodyPr>
          <a:lstStyle/>
          <a:p>
            <a:pPr defTabSz="914400">
              <a:spcAft>
                <a:spcPts val="600"/>
              </a:spcAft>
            </a:pPr>
            <a:fld id="{196A61CA-0502-4EE4-9724-96EA822543E5}" type="slidenum">
              <a:rPr lang="en-US"/>
              <a:pPr defTabSz="914400">
                <a:spcAft>
                  <a:spcPts val="600"/>
                </a:spcAft>
              </a:pPr>
              <a:t>4</a:t>
            </a:fld>
            <a:endParaRPr lang="en-US"/>
          </a:p>
        </p:txBody>
      </p:sp>
      <p:pic>
        <p:nvPicPr>
          <p:cNvPr id="6" name="Picture 5" descr="A group of people walking&#10;&#10;AI-generated content may be incorrect.">
            <a:extLst>
              <a:ext uri="{FF2B5EF4-FFF2-40B4-BE49-F238E27FC236}">
                <a16:creationId xmlns:a16="http://schemas.microsoft.com/office/drawing/2014/main" id="{9A6BCB3F-E87C-E194-B3A1-B8FA104D1D9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020" r="5581"/>
          <a:stretch/>
        </p:blipFill>
        <p:spPr>
          <a:xfrm>
            <a:off x="6091916" y="2266658"/>
            <a:ext cx="5451627" cy="3767294"/>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817126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280B3-22B2-67CA-34FA-96F651B0F715}"/>
              </a:ext>
            </a:extLst>
          </p:cNvPr>
          <p:cNvSpPr>
            <a:spLocks noGrp="1"/>
          </p:cNvSpPr>
          <p:nvPr>
            <p:ph type="title"/>
          </p:nvPr>
        </p:nvSpPr>
        <p:spPr>
          <a:xfrm>
            <a:off x="648930" y="629266"/>
            <a:ext cx="9252154" cy="1223983"/>
          </a:xfrm>
        </p:spPr>
        <p:txBody>
          <a:bodyPr vert="horz" lIns="91440" tIns="45720" rIns="91440" bIns="45720" rtlCol="0" anchor="t">
            <a:normAutofit/>
          </a:bodyPr>
          <a:lstStyle/>
          <a:p>
            <a:pPr>
              <a:lnSpc>
                <a:spcPct val="90000"/>
              </a:lnSpc>
            </a:pPr>
            <a:br>
              <a:rPr lang="en-US" sz="3900" b="0" i="0" kern="1200" dirty="0">
                <a:solidFill>
                  <a:schemeClr val="tx2"/>
                </a:solidFill>
                <a:effectLst/>
                <a:latin typeface="+mj-lt"/>
                <a:ea typeface="+mj-ea"/>
                <a:cs typeface="+mj-cs"/>
              </a:rPr>
            </a:br>
            <a:r>
              <a:rPr lang="en-US" sz="3900" b="0" i="0" kern="1200" dirty="0">
                <a:solidFill>
                  <a:schemeClr val="tx2"/>
                </a:solidFill>
                <a:latin typeface="+mj-lt"/>
                <a:ea typeface="+mj-ea"/>
                <a:cs typeface="+mj-cs"/>
              </a:rPr>
              <a:t>Lifestyles</a:t>
            </a:r>
            <a:r>
              <a:rPr lang="en-US" sz="3900" b="0" i="0" kern="1200" dirty="0">
                <a:solidFill>
                  <a:schemeClr val="tx2"/>
                </a:solidFill>
                <a:effectLst/>
                <a:latin typeface="+mj-lt"/>
                <a:ea typeface="+mj-ea"/>
                <a:cs typeface="+mj-cs"/>
              </a:rPr>
              <a:t> Choices Across the Lifespan</a:t>
            </a:r>
            <a:endParaRPr lang="en-US" sz="3900" b="0" i="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9AF88CAE-783C-D5AB-DD9A-EE55496C2702}"/>
              </a:ext>
            </a:extLst>
          </p:cNvPr>
          <p:cNvSpPr>
            <a:spLocks noGrp="1"/>
          </p:cNvSpPr>
          <p:nvPr>
            <p:ph sz="half" idx="1"/>
          </p:nvPr>
        </p:nvSpPr>
        <p:spPr>
          <a:xfrm>
            <a:off x="6575729" y="2052214"/>
            <a:ext cx="4415293" cy="4196185"/>
          </a:xfrm>
        </p:spPr>
        <p:txBody>
          <a:bodyPr vert="horz" lIns="91440" tIns="45720" rIns="91440" bIns="45720" rtlCol="0">
            <a:normAutofit/>
          </a:bodyPr>
          <a:lstStyle/>
          <a:p>
            <a:pPr marL="0" marR="0"/>
            <a:r>
              <a:rPr lang="en-US" dirty="0">
                <a:effectLst/>
              </a:rPr>
              <a:t>Adolescence: Establishing habits, the significance of diet, physical activity, and mental health awareness(Chong and </a:t>
            </a:r>
            <a:r>
              <a:rPr lang="en-US" dirty="0" err="1">
                <a:effectLst/>
              </a:rPr>
              <a:t>Foong</a:t>
            </a:r>
            <a:r>
              <a:rPr lang="en-US" dirty="0">
                <a:effectLst/>
              </a:rPr>
              <a:t>, 2022).</a:t>
            </a:r>
          </a:p>
          <a:p>
            <a:pPr marL="0" marR="0"/>
            <a:r>
              <a:rPr lang="en-US" dirty="0">
                <a:effectLst/>
              </a:rPr>
              <a:t>Adulthood: Yuan, , et al. (2023) Importance of lifestyle in disease prevention (e.g., smoking cessation, alcohol moderation).</a:t>
            </a:r>
          </a:p>
          <a:p>
            <a:pPr marL="0" marR="0"/>
            <a:r>
              <a:rPr lang="en-US" dirty="0">
                <a:effectLst/>
              </a:rPr>
              <a:t>Old Age: Maintaining physical and cognitive function through activity, nutrition, and social engagement. (Fabian, M. 2022)</a:t>
            </a:r>
          </a:p>
          <a:p>
            <a:endParaRPr lang="en-US" dirty="0"/>
          </a:p>
        </p:txBody>
      </p:sp>
      <p:sp>
        <p:nvSpPr>
          <p:cNvPr id="13" name="Footer Placeholder 5">
            <a:extLst>
              <a:ext uri="{FF2B5EF4-FFF2-40B4-BE49-F238E27FC236}">
                <a16:creationId xmlns:a16="http://schemas.microsoft.com/office/drawing/2014/main" id="{0CFC8B8D-ED25-CDD8-ED9D-B78A2BD62BA0}"/>
              </a:ext>
            </a:extLst>
          </p:cNvPr>
          <p:cNvSpPr>
            <a:spLocks noGrp="1"/>
          </p:cNvSpPr>
          <p:nvPr>
            <p:ph type="ftr" sz="quarter" idx="11"/>
          </p:nvPr>
        </p:nvSpPr>
        <p:spPr>
          <a:xfrm>
            <a:off x="636915" y="6355080"/>
            <a:ext cx="3859795" cy="304801"/>
          </a:xfrm>
        </p:spPr>
        <p:txBody>
          <a:bodyPr vert="horz" lIns="91440" tIns="45720" rIns="91440" bIns="45720" rtlCol="0" anchor="b">
            <a:normAutofit/>
          </a:bodyPr>
          <a:lstStyle/>
          <a:p>
            <a:pPr defTabSz="914400">
              <a:lnSpc>
                <a:spcPct val="90000"/>
              </a:lnSpc>
              <a:spcAft>
                <a:spcPts val="600"/>
              </a:spcAft>
            </a:pPr>
            <a:r>
              <a:rPr lang="en-US" sz="500" b="0" i="0" kern="1200">
                <a:solidFill>
                  <a:schemeClr val="tx1">
                    <a:tint val="75000"/>
                    <a:alpha val="60000"/>
                  </a:schemeClr>
                </a:solidFill>
                <a:latin typeface="+mn-lt"/>
                <a:ea typeface="+mn-ea"/>
                <a:cs typeface="+mn-cs"/>
              </a:rPr>
              <a:t>
              </a:t>
            </a:r>
          </a:p>
        </p:txBody>
      </p:sp>
      <p:sp>
        <p:nvSpPr>
          <p:cNvPr id="15" name="Slide Number Placeholder 6">
            <a:extLst>
              <a:ext uri="{FF2B5EF4-FFF2-40B4-BE49-F238E27FC236}">
                <a16:creationId xmlns:a16="http://schemas.microsoft.com/office/drawing/2014/main" id="{7B17BC66-48A5-124A-A219-8965D1DC31C9}"/>
              </a:ext>
            </a:extLst>
          </p:cNvPr>
          <p:cNvSpPr>
            <a:spLocks noGrp="1"/>
          </p:cNvSpPr>
          <p:nvPr>
            <p:ph type="sldNum" sz="quarter" idx="12"/>
          </p:nvPr>
        </p:nvSpPr>
        <p:spPr/>
        <p:txBody>
          <a:bodyPr vert="horz" lIns="91440" tIns="45720" rIns="91440" bIns="45720" rtlCol="0" anchor="b">
            <a:normAutofit/>
          </a:bodyPr>
          <a:lstStyle/>
          <a:p>
            <a:pPr defTabSz="914400">
              <a:spcAft>
                <a:spcPts val="600"/>
              </a:spcAft>
            </a:pPr>
            <a:fld id="{E30AF5A0-43BB-4336-8627-9123B9144D80}" type="slidenum">
              <a:rPr lang="en-US" smtClean="0"/>
              <a:pPr defTabSz="914400">
                <a:spcAft>
                  <a:spcPts val="600"/>
                </a:spcAft>
              </a:pPr>
              <a:t>5</a:t>
            </a:fld>
            <a:endParaRPr lang="en-US"/>
          </a:p>
        </p:txBody>
      </p:sp>
      <p:pic>
        <p:nvPicPr>
          <p:cNvPr id="6" name="Picture 5" descr="A yellow sign with a couple of cups and text">
            <a:extLst>
              <a:ext uri="{FF2B5EF4-FFF2-40B4-BE49-F238E27FC236}">
                <a16:creationId xmlns:a16="http://schemas.microsoft.com/office/drawing/2014/main" id="{8A0FAFC0-B545-95D1-4065-A1CC8C7E1AF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6915" y="2467116"/>
            <a:ext cx="5451627" cy="3366379"/>
          </a:xfrm>
          <a:prstGeom prst="rect">
            <a:avLst/>
          </a:prstGeom>
          <a:noFill/>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110794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0FAB1-D125-356F-2C3B-E359C1E344A3}"/>
              </a:ext>
            </a:extLst>
          </p:cNvPr>
          <p:cNvSpPr>
            <a:spLocks noGrp="1"/>
          </p:cNvSpPr>
          <p:nvPr>
            <p:ph type="title"/>
          </p:nvPr>
        </p:nvSpPr>
        <p:spPr>
          <a:xfrm>
            <a:off x="648930" y="629266"/>
            <a:ext cx="9252154" cy="1223983"/>
          </a:xfrm>
        </p:spPr>
        <p:txBody>
          <a:bodyPr vert="horz" lIns="91440" tIns="45720" rIns="91440" bIns="45720" rtlCol="0" anchor="t">
            <a:normAutofit/>
          </a:bodyPr>
          <a:lstStyle/>
          <a:p>
            <a:r>
              <a:rPr lang="en-US" b="0" i="0" kern="1200" dirty="0">
                <a:solidFill>
                  <a:schemeClr val="tx2"/>
                </a:solidFill>
                <a:effectLst/>
                <a:latin typeface="+mj-lt"/>
                <a:ea typeface="+mj-ea"/>
                <a:cs typeface="+mj-cs"/>
              </a:rPr>
              <a:t>Social Determinants of Health</a:t>
            </a:r>
            <a:endParaRPr lang="en-US" b="0" i="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FA1E9570-4E97-CF5B-6F46-A13BA65DCD68}"/>
              </a:ext>
            </a:extLst>
          </p:cNvPr>
          <p:cNvSpPr>
            <a:spLocks noGrp="1"/>
          </p:cNvSpPr>
          <p:nvPr>
            <p:ph sz="half" idx="1"/>
          </p:nvPr>
        </p:nvSpPr>
        <p:spPr>
          <a:xfrm>
            <a:off x="6575729" y="2052214"/>
            <a:ext cx="4415293" cy="4196185"/>
          </a:xfrm>
        </p:spPr>
        <p:txBody>
          <a:bodyPr vert="horz" lIns="91440" tIns="45720" rIns="91440" bIns="45720" rtlCol="0">
            <a:normAutofit/>
          </a:bodyPr>
          <a:lstStyle/>
          <a:p>
            <a:pPr marL="0" marR="0">
              <a:lnSpc>
                <a:spcPct val="90000"/>
              </a:lnSpc>
            </a:pPr>
            <a:r>
              <a:rPr lang="en-US" dirty="0">
                <a:effectLst/>
              </a:rPr>
              <a:t>Definition</a:t>
            </a:r>
          </a:p>
          <a:p>
            <a:pPr marL="0" marR="0" indent="0">
              <a:lnSpc>
                <a:spcPct val="90000"/>
              </a:lnSpc>
            </a:pPr>
            <a:r>
              <a:rPr lang="en-US" dirty="0">
                <a:effectLst/>
              </a:rPr>
              <a:t> Baxter et al. (2022) Conditions in which people are born, grow, live, work, and age.</a:t>
            </a:r>
          </a:p>
          <a:p>
            <a:pPr marL="0" marR="0">
              <a:lnSpc>
                <a:spcPct val="90000"/>
              </a:lnSpc>
            </a:pPr>
            <a:r>
              <a:rPr lang="en-US" dirty="0">
                <a:effectLst/>
              </a:rPr>
              <a:t>Examples</a:t>
            </a:r>
            <a:endParaRPr lang="en-US" dirty="0"/>
          </a:p>
          <a:p>
            <a:pPr marL="0" marR="0" indent="0">
              <a:lnSpc>
                <a:spcPct val="90000"/>
              </a:lnSpc>
            </a:pPr>
            <a:r>
              <a:rPr lang="en-US" dirty="0" err="1">
                <a:effectLst/>
              </a:rPr>
              <a:t>Gerrand</a:t>
            </a:r>
            <a:r>
              <a:rPr lang="en-US" dirty="0">
                <a:effectLst/>
              </a:rPr>
              <a:t> and Rose (2023) Education, socioeconomic status, access to healthcare, and neighbourhood environment.</a:t>
            </a:r>
          </a:p>
          <a:p>
            <a:pPr marL="0" marR="0">
              <a:lnSpc>
                <a:spcPct val="90000"/>
              </a:lnSpc>
            </a:pPr>
            <a:r>
              <a:rPr lang="en-US" dirty="0">
                <a:effectLst/>
              </a:rPr>
              <a:t>Impact</a:t>
            </a:r>
            <a:endParaRPr lang="en-US" dirty="0"/>
          </a:p>
          <a:p>
            <a:pPr marL="0" marR="0" indent="0">
              <a:lnSpc>
                <a:spcPct val="90000"/>
              </a:lnSpc>
            </a:pPr>
            <a:r>
              <a:rPr lang="en-US" dirty="0">
                <a:effectLst/>
              </a:rPr>
              <a:t>How these factors create health disparities and influence overall quality of life (Tambellini, 2023).</a:t>
            </a:r>
          </a:p>
          <a:p>
            <a:pPr>
              <a:lnSpc>
                <a:spcPct val="90000"/>
              </a:lnSpc>
            </a:pPr>
            <a:endParaRPr lang="en-US" dirty="0"/>
          </a:p>
        </p:txBody>
      </p:sp>
      <p:sp>
        <p:nvSpPr>
          <p:cNvPr id="10" name="Date Placeholder 4">
            <a:extLst>
              <a:ext uri="{FF2B5EF4-FFF2-40B4-BE49-F238E27FC236}">
                <a16:creationId xmlns:a16="http://schemas.microsoft.com/office/drawing/2014/main" id="{41A60080-744B-B35F-E960-90B33A6A90AD}"/>
              </a:ext>
            </a:extLst>
          </p:cNvPr>
          <p:cNvSpPr>
            <a:spLocks noGrp="1"/>
          </p:cNvSpPr>
          <p:nvPr>
            <p:ph type="dt" sz="half" idx="10"/>
          </p:nvPr>
        </p:nvSpPr>
        <p:spPr>
          <a:xfrm>
            <a:off x="10553700" y="6355080"/>
            <a:ext cx="990599" cy="304799"/>
          </a:xfrm>
        </p:spPr>
        <p:txBody>
          <a:bodyPr vert="horz" lIns="91440" tIns="45720" rIns="91440" bIns="45720" rtlCol="0" anchor="t">
            <a:normAutofit/>
          </a:bodyPr>
          <a:lstStyle/>
          <a:p>
            <a:pPr algn="r" defTabSz="914400">
              <a:spcAft>
                <a:spcPts val="600"/>
              </a:spcAft>
            </a:pPr>
            <a:fld id="{E5C7AFF3-1C6E-403A-ABAF-C3EBDA47E1AC}" type="datetime1">
              <a:rPr lang="en-US"/>
              <a:pPr algn="r" defTabSz="914400">
                <a:spcAft>
                  <a:spcPts val="600"/>
                </a:spcAft>
              </a:pPr>
              <a:t>3/13/2025</a:t>
            </a:fld>
            <a:endParaRPr lang="en-US"/>
          </a:p>
        </p:txBody>
      </p:sp>
      <p:sp>
        <p:nvSpPr>
          <p:cNvPr id="12" name="Footer Placeholder 5">
            <a:extLst>
              <a:ext uri="{FF2B5EF4-FFF2-40B4-BE49-F238E27FC236}">
                <a16:creationId xmlns:a16="http://schemas.microsoft.com/office/drawing/2014/main" id="{DEB989A7-137F-CE25-3FBE-706941622509}"/>
              </a:ext>
            </a:extLst>
          </p:cNvPr>
          <p:cNvSpPr>
            <a:spLocks noGrp="1"/>
          </p:cNvSpPr>
          <p:nvPr>
            <p:ph type="ftr" sz="quarter" idx="11"/>
          </p:nvPr>
        </p:nvSpPr>
        <p:spPr>
          <a:xfrm>
            <a:off x="636915" y="6355080"/>
            <a:ext cx="3859795" cy="304801"/>
          </a:xfrm>
        </p:spPr>
        <p:txBody>
          <a:bodyPr vert="horz" lIns="91440" tIns="45720" rIns="91440" bIns="45720" rtlCol="0" anchor="b">
            <a:normAutofit/>
          </a:bodyPr>
          <a:lstStyle/>
          <a:p>
            <a:pPr defTabSz="914400">
              <a:lnSpc>
                <a:spcPct val="90000"/>
              </a:lnSpc>
              <a:spcAft>
                <a:spcPts val="600"/>
              </a:spcAft>
            </a:pPr>
            <a:r>
              <a:rPr lang="en-US" sz="500" b="0" i="0" kern="1200">
                <a:solidFill>
                  <a:schemeClr val="tx1">
                    <a:tint val="75000"/>
                    <a:alpha val="60000"/>
                  </a:schemeClr>
                </a:solidFill>
                <a:latin typeface="+mn-lt"/>
                <a:ea typeface="+mn-ea"/>
                <a:cs typeface="+mn-cs"/>
              </a:rPr>
              <a:t>
              </a:t>
            </a:r>
          </a:p>
        </p:txBody>
      </p:sp>
      <p:sp>
        <p:nvSpPr>
          <p:cNvPr id="14" name="Slide Number Placeholder 6">
            <a:extLst>
              <a:ext uri="{FF2B5EF4-FFF2-40B4-BE49-F238E27FC236}">
                <a16:creationId xmlns:a16="http://schemas.microsoft.com/office/drawing/2014/main" id="{0F18CC1B-8AAE-81CA-7B68-7C8887CA229C}"/>
              </a:ext>
            </a:extLst>
          </p:cNvPr>
          <p:cNvSpPr>
            <a:spLocks noGrp="1"/>
          </p:cNvSpPr>
          <p:nvPr>
            <p:ph type="sldNum" sz="quarter" idx="12"/>
          </p:nvPr>
        </p:nvSpPr>
        <p:spPr/>
        <p:txBody>
          <a:bodyPr vert="horz" lIns="91440" tIns="45720" rIns="91440" bIns="45720" rtlCol="0" anchor="b">
            <a:normAutofit/>
          </a:bodyPr>
          <a:lstStyle/>
          <a:p>
            <a:pPr defTabSz="914400">
              <a:spcAft>
                <a:spcPts val="600"/>
              </a:spcAft>
            </a:pPr>
            <a:fld id="{E30AF5A0-43BB-4336-8627-9123B9144D80}" type="slidenum">
              <a:rPr lang="en-US" dirty="0"/>
              <a:pPr defTabSz="914400">
                <a:spcAft>
                  <a:spcPts val="600"/>
                </a:spcAft>
              </a:pPr>
              <a:t>6</a:t>
            </a:fld>
            <a:endParaRPr lang="en-US"/>
          </a:p>
        </p:txBody>
      </p:sp>
      <p:pic>
        <p:nvPicPr>
          <p:cNvPr id="5" name="Picture 4" descr="A diagram of a social and community&#10;&#10;Description automatically generated">
            <a:extLst>
              <a:ext uri="{FF2B5EF4-FFF2-40B4-BE49-F238E27FC236}">
                <a16:creationId xmlns:a16="http://schemas.microsoft.com/office/drawing/2014/main" id="{AFEBF7F5-0C1E-8E6B-8598-55A973DBBC7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18"/>
          <a:stretch/>
        </p:blipFill>
        <p:spPr>
          <a:xfrm>
            <a:off x="636915" y="2174749"/>
            <a:ext cx="5451627" cy="3951113"/>
          </a:xfrm>
          <a:prstGeom prst="rect">
            <a:avLst/>
          </a:prstGeom>
          <a:noFill/>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865862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C6426-0230-E46B-7F51-2830FA3B0594}"/>
              </a:ext>
            </a:extLst>
          </p:cNvPr>
          <p:cNvSpPr>
            <a:spLocks noGrp="1"/>
          </p:cNvSpPr>
          <p:nvPr>
            <p:ph type="title"/>
          </p:nvPr>
        </p:nvSpPr>
        <p:spPr/>
        <p:txBody>
          <a:bodyPr>
            <a:normAutofit/>
          </a:bodyPr>
          <a:lstStyle/>
          <a:p>
            <a:r>
              <a:rPr lang="en-US" b="1" kern="100">
                <a:effectLst/>
                <a:latin typeface="Aptos" panose="020B0004020202020204" pitchFamily="34" charset="0"/>
                <a:ea typeface="Aptos" panose="020B0004020202020204" pitchFamily="34" charset="0"/>
                <a:cs typeface="Times New Roman" panose="02020603050405020304" pitchFamily="18" charset="0"/>
              </a:rPr>
              <a:t>Integrating the Approach</a:t>
            </a:r>
            <a:br>
              <a:rPr lang="en-US" kern="100">
                <a:effectLst/>
                <a:latin typeface="Aptos" panose="020B0004020202020204" pitchFamily="34" charset="0"/>
                <a:ea typeface="Aptos" panose="020B0004020202020204" pitchFamily="34" charset="0"/>
                <a:cs typeface="Times New Roman" panose="02020603050405020304" pitchFamily="18" charset="0"/>
              </a:rPr>
            </a:br>
            <a:endParaRPr lang="en-US" dirty="0"/>
          </a:p>
        </p:txBody>
      </p:sp>
      <p:sp>
        <p:nvSpPr>
          <p:cNvPr id="4" name="Content Placeholder 3">
            <a:extLst>
              <a:ext uri="{FF2B5EF4-FFF2-40B4-BE49-F238E27FC236}">
                <a16:creationId xmlns:a16="http://schemas.microsoft.com/office/drawing/2014/main" id="{B07D5986-567B-8CBE-0B07-EA14E4E4BD21}"/>
              </a:ext>
            </a:extLst>
          </p:cNvPr>
          <p:cNvSpPr>
            <a:spLocks noGrp="1"/>
          </p:cNvSpPr>
          <p:nvPr>
            <p:ph idx="1"/>
          </p:nvPr>
        </p:nvSpPr>
        <p:spPr/>
        <p:txBody>
          <a:bodyPr/>
          <a:lstStyle/>
          <a:p>
            <a:r>
              <a:rPr lang="en-US" dirty="0"/>
              <a:t>• The Informed Health Choices Project, as noted by </a:t>
            </a:r>
            <a:r>
              <a:rPr lang="en-US" dirty="0" err="1"/>
              <a:t>Nsangi</a:t>
            </a:r>
            <a:r>
              <a:rPr lang="en-US" dirty="0"/>
              <a:t> et al. (2020), aims to help secondary school students develop critical thinking skills regarding health claims and choices.  </a:t>
            </a:r>
          </a:p>
          <a:p>
            <a:r>
              <a:rPr lang="en-US" dirty="0"/>
              <a:t>• The UK Government's "Health is Global" strategy highlights the importance of health in national and international security, seeking to bolster the UK's global reputation while tackling worldwide health challenges (</a:t>
            </a:r>
            <a:r>
              <a:rPr lang="en-US" sz="2000" dirty="0"/>
              <a:t>Gagnon and </a:t>
            </a:r>
            <a:r>
              <a:rPr lang="en-US" sz="2000" dirty="0" err="1"/>
              <a:t>Labonté</a:t>
            </a:r>
            <a:r>
              <a:rPr lang="en-US" sz="2000" dirty="0"/>
              <a:t>, 2013).</a:t>
            </a:r>
            <a:endParaRPr lang="en-US" dirty="0"/>
          </a:p>
        </p:txBody>
      </p:sp>
    </p:spTree>
    <p:extLst>
      <p:ext uri="{BB962C8B-B14F-4D97-AF65-F5344CB8AC3E}">
        <p14:creationId xmlns:p14="http://schemas.microsoft.com/office/powerpoint/2010/main" val="3997279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62528-0E4F-2B25-41DE-D2AAAFF2FE18}"/>
              </a:ext>
            </a:extLst>
          </p:cNvPr>
          <p:cNvSpPr>
            <a:spLocks noGrp="1"/>
          </p:cNvSpPr>
          <p:nvPr>
            <p:ph type="title"/>
          </p:nvPr>
        </p:nvSpPr>
        <p:spPr/>
        <p:txBody>
          <a:bodyPr>
            <a:normAutofit/>
          </a:bodyPr>
          <a:lstStyle/>
          <a:p>
            <a:r>
              <a:rPr lang="en-US">
                <a:effectLst/>
                <a:latin typeface="Aptos" panose="020B0004020202020204" pitchFamily="34" charset="0"/>
                <a:ea typeface="Aptos" panose="020B0004020202020204" pitchFamily="34" charset="0"/>
                <a:cs typeface="Times New Roman" panose="02020603050405020304" pitchFamily="18" charset="0"/>
              </a:rPr>
              <a:t> </a:t>
            </a:r>
            <a:r>
              <a:rPr lang="en-US" b="1">
                <a:effectLst/>
                <a:latin typeface="Aptos" panose="020B0004020202020204" pitchFamily="34" charset="0"/>
                <a:ea typeface="Aptos" panose="020B0004020202020204" pitchFamily="34" charset="0"/>
                <a:cs typeface="Times New Roman" panose="02020603050405020304" pitchFamily="18" charset="0"/>
              </a:rPr>
              <a:t>Conclusion</a:t>
            </a:r>
            <a:endParaRPr lang="en-US" b="1"/>
          </a:p>
        </p:txBody>
      </p:sp>
      <p:graphicFrame>
        <p:nvGraphicFramePr>
          <p:cNvPr id="16" name="Content Placeholder 2">
            <a:extLst>
              <a:ext uri="{FF2B5EF4-FFF2-40B4-BE49-F238E27FC236}">
                <a16:creationId xmlns:a16="http://schemas.microsoft.com/office/drawing/2014/main" id="{A3A0B33C-5ABE-B866-6624-F1015A218237}"/>
              </a:ext>
            </a:extLst>
          </p:cNvPr>
          <p:cNvGraphicFramePr>
            <a:graphicFrameLocks noGrp="1"/>
          </p:cNvGraphicFramePr>
          <p:nvPr>
            <p:ph idx="1"/>
            <p:extLst>
              <p:ext uri="{D42A27DB-BD31-4B8C-83A1-F6EECF244321}">
                <p14:modId xmlns:p14="http://schemas.microsoft.com/office/powerpoint/2010/main" val="1056209454"/>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441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DB415-8F4A-7DA5-5322-4A0243F70F52}"/>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E393BB49-8B0D-7327-95A1-36DE92166CA7}"/>
              </a:ext>
            </a:extLst>
          </p:cNvPr>
          <p:cNvSpPr>
            <a:spLocks noGrp="1"/>
          </p:cNvSpPr>
          <p:nvPr>
            <p:ph idx="1"/>
          </p:nvPr>
        </p:nvSpPr>
        <p:spPr>
          <a:xfrm>
            <a:off x="347730" y="1249252"/>
            <a:ext cx="11668259" cy="4999148"/>
          </a:xfrm>
        </p:spPr>
        <p:txBody>
          <a:bodyPr>
            <a:normAutofit/>
          </a:bodyPr>
          <a:lstStyle/>
          <a:p>
            <a:pPr marL="342900" marR="0" lvl="0" indent="-342900">
              <a:lnSpc>
                <a:spcPct val="115000"/>
              </a:lnSpc>
              <a:spcAft>
                <a:spcPts val="800"/>
              </a:spcAft>
              <a:buFont typeface="Wingdings 3" panose="05040102010807070707" pitchFamily="18"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Arpino, B.,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Gumà</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J. and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Julià</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 (2023) ‘Non-standard family histories and wellbeing at older ages’,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Social science &amp; medicine (1982)</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338, pp. 116350–116350.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https://doi.org/10.1016/j.socscimed.2023.116350</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lnSpc>
                <a:spcPct val="115000"/>
              </a:lnSpc>
              <a:spcAft>
                <a:spcPts val="800"/>
              </a:spcAft>
              <a:buFont typeface="Wingdings 3" panose="05040102010807070707" pitchFamily="18"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Baxter, J.,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Lam, J., Povey, J., Lee, R., Zubrick, Stephen R.</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(2022)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Family Dynamics over the Life Course: Foundations, Turning Points and Outcomes</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1st ed. Cham: Springer Nature.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https://doi.org/10.1007/978-3-031-12224-8</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p>
          <a:p>
            <a:pPr marL="0" marR="0">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Biryukov, V,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Gozhenko</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Gozhenko</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O,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Muszkieta</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R,  Hagner-</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Derengowska</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M;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Smoleńska</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O,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Michalska</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Zuków</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Walery</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(2024) ‘Exploring the boundaries of medical anthropology in understanding human health’,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Journal of Physical Education and Sport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24(2), pp. 313–320.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https://doi.org/10.7752/jpes.2024.02037</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lnSpc>
                <a:spcPct val="115000"/>
              </a:lnSpc>
              <a:spcAft>
                <a:spcPts val="800"/>
              </a:spcAft>
              <a:buFont typeface="Wingdings 3" panose="050401020108070707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Chong, M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Foong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 (2022) ‘Dietary trajectories through the life course: opportunities and challenges’,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British Journal of Nutrition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128(1), pp. 154–159.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https://doi.org/10.1017/S0007114522001295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Wingdings 3" panose="05040102010807070707" pitchFamily="18"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Fabian, M. (2022)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A Theory of Subjective Wellbeing</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1st ed. New York: Oxford University Press.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https://doi.org/10.1093/oso/9780197635261.001.0001</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US" dirty="0"/>
          </a:p>
        </p:txBody>
      </p:sp>
    </p:spTree>
    <p:extLst>
      <p:ext uri="{BB962C8B-B14F-4D97-AF65-F5344CB8AC3E}">
        <p14:creationId xmlns:p14="http://schemas.microsoft.com/office/powerpoint/2010/main" val="1427455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0EF5-5264-CA5D-62EC-6ED0120C0C25}"/>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CABD9506-5753-E183-274D-958427319D93}"/>
              </a:ext>
            </a:extLst>
          </p:cNvPr>
          <p:cNvSpPr>
            <a:spLocks noGrp="1"/>
          </p:cNvSpPr>
          <p:nvPr>
            <p:ph idx="1"/>
          </p:nvPr>
        </p:nvSpPr>
        <p:spPr>
          <a:xfrm>
            <a:off x="316523" y="1776046"/>
            <a:ext cx="11605846" cy="4999892"/>
          </a:xfrm>
        </p:spPr>
        <p:txBody>
          <a:bodyPr>
            <a:normAutofit fontScale="92500" lnSpcReduction="10000"/>
          </a:bodyPr>
          <a:lstStyle/>
          <a:p>
            <a:pPr marL="342900" marR="0" lvl="0" indent="-342900">
              <a:lnSpc>
                <a:spcPct val="115000"/>
              </a:lnSpc>
              <a:spcAft>
                <a:spcPts val="800"/>
              </a:spcAft>
              <a:buFont typeface="Wingdings 3" panose="05040102010807070707" pitchFamily="18" charset="2"/>
              <a:buChar char=""/>
              <a:tabLst>
                <a:tab pos="457200" algn="l"/>
              </a:tabLs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Fiorilli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G.,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Buonsenso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Centorbi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Calcagno, G., Iuliano, E., Angiolillo,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Ciccotelli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di Cagno, A., Di Costanzo, A. (2022) ‘Long Term Physical Activity Improves Quality of Life Perception, Healthy Nutrition, and Daily Life Management in Elderly: A Randomized Controlled Trial’,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Nutrients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14(12), pp. 2527-.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https://doi.org/10.3390/nu14122527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Wingdings 3" panose="05040102010807070707" pitchFamily="18"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Gagnon, M.L. and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Labonté</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R. (2013) ‘Understanding how and why health is integrated into foreign policy - a case study of health is global, a UK Government Strategy 2008-2013’,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Globalization and health</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9(1), pp. 24–24.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https://doi.org/10.1186/1744-8603-9-24</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lnSpc>
                <a:spcPct val="115000"/>
              </a:lnSpc>
              <a:spcAft>
                <a:spcPts val="800"/>
              </a:spcAft>
              <a:buFont typeface="Wingdings 3" panose="05040102010807070707" pitchFamily="18" charset="2"/>
              <a:buChar char=""/>
              <a:tabLst>
                <a:tab pos="457200" algn="l"/>
              </a:tabLst>
            </a:pP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Gerrand</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V. and Rose, M.C. (2023) ‘Wellbeing: From Languishing to Flourishing’,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M/C Journal</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26(4).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https://doi.org/10.5204/mcj.3010</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lnSpc>
                <a:spcPct val="115000"/>
              </a:lnSpc>
              <a:spcAft>
                <a:spcPts val="800"/>
              </a:spcAft>
              <a:buFont typeface="Wingdings 3" panose="05040102010807070707" pitchFamily="18"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Hamilton, J.M.,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Joanne M., Kives, Kelly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Micevski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Vaska; Grace, Sherry L.</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(2003) ‘Time Perspective and Health-Promoting Behavior in a Cardiac Rehabilitation Population’,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Behavioral medicine (Washington, D.C.)</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28(4), pp. 132–139.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https://doi.org/10.1080/08964280309596051</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lnSpc>
                <a:spcPct val="115000"/>
              </a:lnSpc>
              <a:spcAft>
                <a:spcPts val="800"/>
              </a:spcAft>
              <a:buFont typeface="Wingdings 3" panose="050401020108070707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Horovitz, O. (2024) ‘Theory of Food: Unravelling the Lifelong Impact of Childhood Dietary Habits on Adult Food Preferences across Different Diet Groups’,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Nutrients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16(3), pp. 428-.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https://doi.org/10.3390/nu16030428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15000"/>
              </a:lnSpc>
              <a:spcAft>
                <a:spcPts val="80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984858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534FE1-4A68-5D70-51AD-D6C8AE8408DA}"/>
              </a:ext>
            </a:extLst>
          </p:cNvPr>
          <p:cNvSpPr>
            <a:spLocks noGrp="1"/>
          </p:cNvSpPr>
          <p:nvPr>
            <p:ph idx="1"/>
          </p:nvPr>
        </p:nvSpPr>
        <p:spPr>
          <a:xfrm>
            <a:off x="302654" y="238260"/>
            <a:ext cx="9747199" cy="6010140"/>
          </a:xfrm>
        </p:spPr>
        <p:txBody>
          <a:bodyPr>
            <a:normAutofit fontScale="25000" lnSpcReduction="20000"/>
          </a:bodyPr>
          <a:lstStyle/>
          <a:p>
            <a:pPr marL="342900" marR="0" lvl="0" indent="-342900" algn="just">
              <a:lnSpc>
                <a:spcPct val="115000"/>
              </a:lnSpc>
              <a:spcAft>
                <a:spcPts val="800"/>
              </a:spcAft>
              <a:buFont typeface="Wingdings 3" panose="05040102010807070707" pitchFamily="18" charset="2"/>
              <a:buChar char=""/>
              <a:tabLst>
                <a:tab pos="457200" algn="l"/>
              </a:tabLst>
            </a:pPr>
            <a:r>
              <a:rPr lang="en-US" sz="5600" kern="100" dirty="0">
                <a:effectLst/>
                <a:latin typeface="Aptos" panose="020B0004020202020204" pitchFamily="34" charset="0"/>
                <a:ea typeface="Aptos" panose="020B0004020202020204" pitchFamily="34" charset="0"/>
                <a:cs typeface="Times New Roman" panose="02020603050405020304" pitchFamily="18" charset="0"/>
              </a:rPr>
              <a:t>Jensen, M.E. (2022) </a:t>
            </a:r>
            <a:r>
              <a:rPr lang="en-US" sz="5600" i="1" kern="100" dirty="0">
                <a:effectLst/>
                <a:latin typeface="Aptos" panose="020B0004020202020204" pitchFamily="34" charset="0"/>
                <a:ea typeface="Aptos" panose="020B0004020202020204" pitchFamily="34" charset="0"/>
                <a:cs typeface="Times New Roman" panose="02020603050405020304" pitchFamily="18" charset="0"/>
              </a:rPr>
              <a:t>The Guidelines for Balanced Diet and Healthy Lifestyles during Pregnancy: The Management of Health and Morbidity in Pregnancy</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Basel: MDPI - Multidisciplinary Digital Publishing Institute. Available at: </a:t>
            </a:r>
            <a:r>
              <a:rPr lang="en-US" sz="5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https://doi.org/10.3390/books978-3-0365-5502-7</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lgn="just">
              <a:lnSpc>
                <a:spcPct val="115000"/>
              </a:lnSpc>
              <a:spcAft>
                <a:spcPts val="800"/>
              </a:spcAft>
              <a:buFont typeface="Wingdings 3" panose="05040102010807070707" pitchFamily="18" charset="2"/>
              <a:buChar char=""/>
              <a:tabLst>
                <a:tab pos="457200" algn="l"/>
              </a:tabLst>
            </a:pPr>
            <a:r>
              <a:rPr lang="en-US" sz="5600" kern="100" dirty="0">
                <a:effectLst/>
                <a:latin typeface="Aptos" panose="020B0004020202020204" pitchFamily="34" charset="0"/>
                <a:ea typeface="Aptos" panose="020B0004020202020204" pitchFamily="34" charset="0"/>
                <a:cs typeface="Times New Roman" panose="02020603050405020304" pitchFamily="18" charset="0"/>
              </a:rPr>
              <a:t>Jeong, S.-M. (2024) ‘Primary Care Physicians’ Important Role: Lifestyle Modification for Chronic Disease Management’, </a:t>
            </a:r>
            <a:r>
              <a:rPr lang="en-US" sz="5600" i="1" kern="100" dirty="0">
                <a:effectLst/>
                <a:latin typeface="Aptos" panose="020B0004020202020204" pitchFamily="34" charset="0"/>
                <a:ea typeface="Aptos" panose="020B0004020202020204" pitchFamily="34" charset="0"/>
                <a:cs typeface="Times New Roman" panose="02020603050405020304" pitchFamily="18" charset="0"/>
              </a:rPr>
              <a:t>Korean Journal of Family Medicine</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45(5), pp. 237–238. Available at: </a:t>
            </a:r>
            <a:r>
              <a:rPr lang="en-US" sz="5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https://doi.org/10.4082/kjfm.45.5E</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lgn="just">
              <a:lnSpc>
                <a:spcPct val="115000"/>
              </a:lnSpc>
              <a:spcAft>
                <a:spcPts val="800"/>
              </a:spcAft>
              <a:buFont typeface="Wingdings 3" panose="05040102010807070707" pitchFamily="18" charset="2"/>
              <a:buChar char=""/>
              <a:tabLst>
                <a:tab pos="457200" algn="l"/>
              </a:tabLst>
            </a:pPr>
            <a:r>
              <a:rPr lang="en-GB" sz="5600" kern="100" dirty="0">
                <a:effectLst/>
                <a:latin typeface="Aptos" panose="020B0004020202020204" pitchFamily="34" charset="0"/>
                <a:ea typeface="Aptos" panose="020B0004020202020204" pitchFamily="34" charset="0"/>
                <a:cs typeface="Times New Roman" panose="02020603050405020304" pitchFamily="18" charset="0"/>
              </a:rPr>
              <a:t>Luque, V., </a:t>
            </a:r>
            <a:r>
              <a:rPr lang="en-GB" sz="5600" kern="100" dirty="0" err="1">
                <a:effectLst/>
                <a:latin typeface="Aptos" panose="020B0004020202020204" pitchFamily="34" charset="0"/>
                <a:ea typeface="Aptos" panose="020B0004020202020204" pitchFamily="34" charset="0"/>
                <a:cs typeface="Times New Roman" panose="02020603050405020304" pitchFamily="18" charset="0"/>
              </a:rPr>
              <a:t>Mucarzel</a:t>
            </a:r>
            <a:r>
              <a:rPr lang="en-GB" sz="5600" kern="100" dirty="0">
                <a:effectLst/>
                <a:latin typeface="Aptos" panose="020B0004020202020204" pitchFamily="34" charset="0"/>
                <a:ea typeface="Aptos" panose="020B0004020202020204" pitchFamily="34" charset="0"/>
                <a:cs typeface="Times New Roman" panose="02020603050405020304" pitchFamily="18" charset="0"/>
              </a:rPr>
              <a:t>, Fernanda, </a:t>
            </a:r>
            <a:r>
              <a:rPr lang="en-GB" sz="5600" kern="100" dirty="0" err="1">
                <a:effectLst/>
                <a:latin typeface="Aptos" panose="020B0004020202020204" pitchFamily="34" charset="0"/>
                <a:ea typeface="Aptos" panose="020B0004020202020204" pitchFamily="34" charset="0"/>
                <a:cs typeface="Times New Roman" panose="02020603050405020304" pitchFamily="18" charset="0"/>
              </a:rPr>
              <a:t>Hertogs</a:t>
            </a:r>
            <a:r>
              <a:rPr lang="en-GB" sz="5600" kern="100" dirty="0">
                <a:effectLst/>
                <a:latin typeface="Aptos" panose="020B0004020202020204" pitchFamily="34" charset="0"/>
                <a:ea typeface="Aptos" panose="020B0004020202020204" pitchFamily="34" charset="0"/>
                <a:cs typeface="Times New Roman" panose="02020603050405020304" pitchFamily="18" charset="0"/>
              </a:rPr>
              <a:t>, Anna, Seed, Paul T., Flynn, Angela C., Poston, Lucilla, Dalrymple, Kathryn V</a:t>
            </a:r>
            <a:r>
              <a:rPr lang="en-GB" sz="5600" i="1" kern="100" dirty="0">
                <a:effectLst/>
                <a:latin typeface="Aptos" panose="020B0004020202020204" pitchFamily="34" charset="0"/>
                <a:ea typeface="Aptos" panose="020B0004020202020204" pitchFamily="34" charset="0"/>
                <a:cs typeface="Times New Roman" panose="02020603050405020304" pitchFamily="18" charset="0"/>
              </a:rPr>
              <a:t>.</a:t>
            </a:r>
            <a:r>
              <a:rPr lang="en-GB" sz="5600" kern="100" dirty="0">
                <a:effectLst/>
                <a:latin typeface="Aptos" panose="020B0004020202020204" pitchFamily="34" charset="0"/>
                <a:ea typeface="Aptos" panose="020B0004020202020204" pitchFamily="34" charset="0"/>
                <a:cs typeface="Times New Roman" panose="02020603050405020304" pitchFamily="18" charset="0"/>
              </a:rPr>
              <a:t> (2024) ‘Associations between maternal diet, family eating habits and preschool children’s dietary patterns: insights from the UPBEAT trial’, </a:t>
            </a:r>
            <a:r>
              <a:rPr lang="en-GB" sz="5600" i="1" kern="100" dirty="0">
                <a:effectLst/>
                <a:latin typeface="Aptos" panose="020B0004020202020204" pitchFamily="34" charset="0"/>
                <a:ea typeface="Aptos" panose="020B0004020202020204" pitchFamily="34" charset="0"/>
                <a:cs typeface="Times New Roman" panose="02020603050405020304" pitchFamily="18" charset="0"/>
              </a:rPr>
              <a:t>Nutrition journal</a:t>
            </a:r>
            <a:r>
              <a:rPr lang="en-GB" sz="5600" kern="100" dirty="0">
                <a:effectLst/>
                <a:latin typeface="Aptos" panose="020B0004020202020204" pitchFamily="34" charset="0"/>
                <a:ea typeface="Aptos" panose="020B0004020202020204" pitchFamily="34" charset="0"/>
                <a:cs typeface="Times New Roman" panose="02020603050405020304" pitchFamily="18" charset="0"/>
              </a:rPr>
              <a:t>, 23(1), pp. 115–115. Available at: </a:t>
            </a:r>
            <a:r>
              <a:rPr lang="en-GB" sz="5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https://doi.org/10.1186/s12937-024-01023-2</a:t>
            </a:r>
            <a:r>
              <a:rPr lang="en-GB" sz="5600" kern="100" dirty="0">
                <a:effectLst/>
                <a:latin typeface="Aptos" panose="020B0004020202020204" pitchFamily="34" charset="0"/>
                <a:ea typeface="Aptos" panose="020B0004020202020204" pitchFamily="34" charset="0"/>
                <a:cs typeface="Times New Roman" panose="02020603050405020304" pitchFamily="18" charset="0"/>
              </a:rPr>
              <a:t>.</a:t>
            </a:r>
            <a:endParaRPr lang="en-US" sz="5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just">
              <a:lnSpc>
                <a:spcPct val="115000"/>
              </a:lnSpc>
              <a:spcAft>
                <a:spcPts val="800"/>
              </a:spcAft>
              <a:buFont typeface="Wingdings 3" panose="05040102010807070707" pitchFamily="18" charset="2"/>
              <a:buChar char=""/>
              <a:tabLst>
                <a:tab pos="457200" algn="l"/>
              </a:tabLst>
            </a:pPr>
            <a:r>
              <a:rPr lang="en-GB" sz="5600" kern="100" dirty="0">
                <a:effectLst/>
                <a:latin typeface="Aptos" panose="020B0004020202020204" pitchFamily="34" charset="0"/>
                <a:ea typeface="Aptos" panose="020B0004020202020204" pitchFamily="34" charset="0"/>
                <a:cs typeface="Times New Roman" panose="02020603050405020304" pitchFamily="18" charset="0"/>
              </a:rPr>
              <a:t>Mishra, G., Hardy, R. and Kuh, D. (2023) </a:t>
            </a:r>
            <a:r>
              <a:rPr lang="en-GB" sz="5600" i="1" kern="100" dirty="0">
                <a:effectLst/>
                <a:latin typeface="Aptos" panose="020B0004020202020204" pitchFamily="34" charset="0"/>
                <a:ea typeface="Aptos" panose="020B0004020202020204" pitchFamily="34" charset="0"/>
                <a:cs typeface="Times New Roman" panose="02020603050405020304" pitchFamily="18" charset="0"/>
              </a:rPr>
              <a:t>A Life Course Approach to Women’s Health</a:t>
            </a:r>
            <a:r>
              <a:rPr lang="en-GB" sz="5600" kern="100" dirty="0">
                <a:effectLst/>
                <a:latin typeface="Aptos" panose="020B0004020202020204" pitchFamily="34" charset="0"/>
                <a:ea typeface="Aptos" panose="020B0004020202020204" pitchFamily="34" charset="0"/>
                <a:cs typeface="Times New Roman" panose="02020603050405020304" pitchFamily="18" charset="0"/>
              </a:rPr>
              <a:t>. Second edition. Oxford: Oxford University Press, Incorporated. Available at: </a:t>
            </a:r>
            <a:r>
              <a:rPr lang="en-GB" sz="5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https://doi.org/10.1093/oso/9780192864642.001.0001</a:t>
            </a:r>
            <a:r>
              <a:rPr lang="en-GB" sz="5600" kern="100" dirty="0">
                <a:effectLst/>
                <a:latin typeface="Aptos" panose="020B0004020202020204" pitchFamily="34" charset="0"/>
                <a:ea typeface="Aptos" panose="020B0004020202020204" pitchFamily="34" charset="0"/>
                <a:cs typeface="Times New Roman" panose="02020603050405020304" pitchFamily="18" charset="0"/>
              </a:rPr>
              <a:t>.</a:t>
            </a:r>
            <a:endParaRPr lang="en-US" sz="56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15000"/>
              </a:lnSpc>
              <a:spcAft>
                <a:spcPts val="800"/>
              </a:spcAft>
            </a:pPr>
            <a:r>
              <a:rPr lang="en-US" sz="5600" kern="100" dirty="0">
                <a:effectLst/>
                <a:latin typeface="Aptos" panose="020B0004020202020204" pitchFamily="34" charset="0"/>
                <a:ea typeface="Aptos" panose="020B0004020202020204" pitchFamily="34" charset="0"/>
                <a:cs typeface="Times New Roman" panose="02020603050405020304" pitchFamily="18" charset="0"/>
              </a:rPr>
              <a:t> </a:t>
            </a:r>
            <a:r>
              <a:rPr lang="en-US" sz="5600" kern="100" dirty="0" err="1">
                <a:effectLst/>
                <a:latin typeface="Aptos" panose="020B0004020202020204" pitchFamily="34" charset="0"/>
                <a:ea typeface="Aptos" panose="020B0004020202020204" pitchFamily="34" charset="0"/>
                <a:cs typeface="Times New Roman" panose="02020603050405020304" pitchFamily="18" charset="0"/>
              </a:rPr>
              <a:t>Nsangi</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A, Oxman, Andrew David, Oxman, Matt; Rosenbaum, Sarah E; </a:t>
            </a:r>
            <a:r>
              <a:rPr lang="en-US" sz="5600" kern="100" dirty="0" err="1">
                <a:effectLst/>
                <a:latin typeface="Aptos" panose="020B0004020202020204" pitchFamily="34" charset="0"/>
                <a:ea typeface="Aptos" panose="020B0004020202020204" pitchFamily="34" charset="0"/>
                <a:cs typeface="Times New Roman" panose="02020603050405020304" pitchFamily="18" charset="0"/>
              </a:rPr>
              <a:t>Semakula</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Daniel; </a:t>
            </a:r>
            <a:r>
              <a:rPr lang="en-US" sz="5600" kern="100" dirty="0" err="1">
                <a:effectLst/>
                <a:latin typeface="Aptos" panose="020B0004020202020204" pitchFamily="34" charset="0"/>
                <a:ea typeface="Aptos" panose="020B0004020202020204" pitchFamily="34" charset="0"/>
                <a:cs typeface="Times New Roman" panose="02020603050405020304" pitchFamily="18" charset="0"/>
              </a:rPr>
              <a:t>Ssenyonga</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Ronald; Mugisha, Michael; </a:t>
            </a:r>
            <a:r>
              <a:rPr lang="en-US" sz="5600" kern="100" dirty="0" err="1">
                <a:effectLst/>
                <a:latin typeface="Aptos" panose="020B0004020202020204" pitchFamily="34" charset="0"/>
                <a:ea typeface="Aptos" panose="020B0004020202020204" pitchFamily="34" charset="0"/>
                <a:cs typeface="Times New Roman" panose="02020603050405020304" pitchFamily="18" charset="0"/>
              </a:rPr>
              <a:t>Chelagat</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Faith; </a:t>
            </a:r>
            <a:r>
              <a:rPr lang="en-US" sz="5600" kern="100" dirty="0" err="1">
                <a:effectLst/>
                <a:latin typeface="Aptos" panose="020B0004020202020204" pitchFamily="34" charset="0"/>
                <a:ea typeface="Aptos" panose="020B0004020202020204" pitchFamily="34" charset="0"/>
                <a:cs typeface="Times New Roman" panose="02020603050405020304" pitchFamily="18" charset="0"/>
              </a:rPr>
              <a:t>Kaseje</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Margaret; </a:t>
            </a:r>
            <a:r>
              <a:rPr lang="en-US" sz="5600" kern="100" dirty="0" err="1">
                <a:effectLst/>
                <a:latin typeface="Aptos" panose="020B0004020202020204" pitchFamily="34" charset="0"/>
                <a:ea typeface="Aptos" panose="020B0004020202020204" pitchFamily="34" charset="0"/>
                <a:cs typeface="Times New Roman" panose="02020603050405020304" pitchFamily="18" charset="0"/>
              </a:rPr>
              <a:t>Nyirazinyoye</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a:t>
            </a:r>
            <a:r>
              <a:rPr lang="en-US" sz="5600" kern="100" dirty="0" err="1">
                <a:effectLst/>
                <a:latin typeface="Aptos" panose="020B0004020202020204" pitchFamily="34" charset="0"/>
                <a:ea typeface="Aptos" panose="020B0004020202020204" pitchFamily="34" charset="0"/>
                <a:cs typeface="Times New Roman" panose="02020603050405020304" pitchFamily="18" charset="0"/>
              </a:rPr>
              <a:t>Leaticia</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Chalmers, Iain; </a:t>
            </a:r>
            <a:r>
              <a:rPr lang="en-US" sz="5600" kern="100" dirty="0" err="1">
                <a:effectLst/>
                <a:latin typeface="Aptos" panose="020B0004020202020204" pitchFamily="34" charset="0"/>
                <a:ea typeface="Aptos" panose="020B0004020202020204" pitchFamily="34" charset="0"/>
                <a:cs typeface="Times New Roman" panose="02020603050405020304" pitchFamily="18" charset="0"/>
              </a:rPr>
              <a:t>Sewankambo</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Nelson </a:t>
            </a:r>
            <a:r>
              <a:rPr lang="en-US" sz="5600" kern="100" dirty="0" err="1">
                <a:effectLst/>
                <a:latin typeface="Aptos" panose="020B0004020202020204" pitchFamily="34" charset="0"/>
                <a:ea typeface="Aptos" panose="020B0004020202020204" pitchFamily="34" charset="0"/>
                <a:cs typeface="Times New Roman" panose="02020603050405020304" pitchFamily="18" charset="0"/>
              </a:rPr>
              <a:t>Kaulukusi</a:t>
            </a:r>
            <a:r>
              <a:rPr lang="en-US" sz="5600" kern="100" dirty="0">
                <a:effectLst/>
                <a:latin typeface="Aptos" panose="020B0004020202020204" pitchFamily="34" charset="0"/>
                <a:ea typeface="Aptos" panose="020B0004020202020204" pitchFamily="34" charset="0"/>
                <a:cs typeface="Times New Roman" panose="02020603050405020304" pitchFamily="18" charset="0"/>
              </a:rPr>
              <a:t> (2020) ‘Protocol for assessing stakeholder engagement in the development and evaluation of the Informed Health Choices resources teaching secondary school students to think critically about health claims and choices’,  15(10), pp. e0239985-. Available at </a:t>
            </a:r>
            <a:r>
              <a:rPr lang="en-US" sz="5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https://doi.org/10.1371/journal.pone.0239985</a:t>
            </a:r>
            <a:endParaRPr lang="en-US" sz="5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just">
              <a:lnSpc>
                <a:spcPct val="115000"/>
              </a:lnSpc>
              <a:spcAft>
                <a:spcPts val="800"/>
              </a:spcAft>
              <a:buFont typeface="Wingdings 3" panose="05040102010807070707" pitchFamily="18" charset="2"/>
              <a:buChar char=""/>
              <a:tabLst>
                <a:tab pos="457200" algn="l"/>
              </a:tabLst>
            </a:pPr>
            <a:r>
              <a:rPr lang="en-US" sz="6400" kern="100" dirty="0">
                <a:effectLst/>
                <a:latin typeface="Aptos" panose="020B0004020202020204" pitchFamily="34" charset="0"/>
                <a:ea typeface="Aptos" panose="020B0004020202020204" pitchFamily="34" charset="0"/>
                <a:cs typeface="Times New Roman" panose="02020603050405020304" pitchFamily="18" charset="0"/>
              </a:rPr>
              <a:t>Tambellini, E. (2023) ‘Exploring the relationship between working history, retirement transition and women’s life satisfaction’, </a:t>
            </a:r>
            <a:r>
              <a:rPr lang="en-US" sz="6400" i="1" kern="100" dirty="0">
                <a:effectLst/>
                <a:latin typeface="Aptos" panose="020B0004020202020204" pitchFamily="34" charset="0"/>
                <a:ea typeface="Aptos" panose="020B0004020202020204" pitchFamily="34" charset="0"/>
                <a:cs typeface="Times New Roman" panose="02020603050405020304" pitchFamily="18" charset="0"/>
              </a:rPr>
              <a:t>Ageing and Society</a:t>
            </a:r>
            <a:r>
              <a:rPr lang="en-US" sz="6400" kern="100" dirty="0">
                <a:effectLst/>
                <a:latin typeface="Aptos" panose="020B0004020202020204" pitchFamily="34" charset="0"/>
                <a:ea typeface="Aptos" panose="020B0004020202020204" pitchFamily="34" charset="0"/>
                <a:cs typeface="Times New Roman" panose="02020603050405020304" pitchFamily="18" charset="0"/>
              </a:rPr>
              <a:t>, 43(8), pp. 1754–1783. Available at: </a:t>
            </a:r>
            <a:r>
              <a:rPr lang="en-US" sz="6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https://doi.org/10.1017/S0144686X2100132X</a:t>
            </a:r>
            <a:r>
              <a:rPr lang="en-US" sz="64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lgn="just">
              <a:lnSpc>
                <a:spcPct val="115000"/>
              </a:lnSpc>
              <a:spcAft>
                <a:spcPts val="800"/>
              </a:spcAft>
              <a:buFont typeface="Wingdings 3" panose="05040102010807070707" pitchFamily="18" charset="2"/>
              <a:buChar char=""/>
              <a:tabLst>
                <a:tab pos="457200" algn="l"/>
              </a:tabLst>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Yuan, S., Chen, J., Ruan, X., Sun, Y., Zhang, K., Wang, X., Li, X., Gill, D., Burgess, S., Giovannucci, Edward, L., Susanna C. (2023) ‘Smoking, alcohol consumption, and 24 gastrointestinal diseases: Mendelian randomisation analysis’, </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Life</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12. Available at: </a:t>
            </a:r>
            <a:r>
              <a:rPr lang="en-GB" sz="6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https://doi.org/10.7554/eLife.84051</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a:t>
            </a:r>
            <a:endParaRPr lang="en-US" sz="6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endParaRPr lang="en-US" sz="6400" dirty="0"/>
          </a:p>
          <a:p>
            <a:pPr marL="0">
              <a:lnSpc>
                <a:spcPct val="115000"/>
              </a:lnSpc>
              <a:spcAft>
                <a:spcPts val="800"/>
              </a:spcAft>
            </a:pPr>
            <a:endParaRPr lang="en-US" sz="1600" dirty="0"/>
          </a:p>
          <a:p>
            <a:pPr marL="0" marR="0">
              <a:lnSpc>
                <a:spcPct val="115000"/>
              </a:lnSpc>
              <a:spcAft>
                <a:spcPts val="80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15000"/>
              </a:lnSpc>
              <a:spcAft>
                <a:spcPts val="80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15000"/>
              </a:lnSpc>
              <a:spcAft>
                <a:spcPts val="80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3094333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 name="Picture 6" descr="A light bulb with a question mark&#10;&#10;Description automatically generated">
            <a:extLst>
              <a:ext uri="{FF2B5EF4-FFF2-40B4-BE49-F238E27FC236}">
                <a16:creationId xmlns:a16="http://schemas.microsoft.com/office/drawing/2014/main" id="{DA1EA99E-1123-B671-C655-55C0F8D646D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054" r="17542" b="-2"/>
          <a:stretch/>
        </p:blipFill>
        <p:spPr>
          <a:xfrm>
            <a:off x="643466" y="643467"/>
            <a:ext cx="5291667" cy="5571066"/>
          </a:xfrm>
          <a:prstGeom prst="rect">
            <a:avLst/>
          </a:prstGeom>
        </p:spPr>
      </p:pic>
      <p:pic>
        <p:nvPicPr>
          <p:cNvPr id="4" name="Picture 3" descr="A group of smiley faces and a light bulb&#10;&#10;Description automatically generated">
            <a:extLst>
              <a:ext uri="{FF2B5EF4-FFF2-40B4-BE49-F238E27FC236}">
                <a16:creationId xmlns:a16="http://schemas.microsoft.com/office/drawing/2014/main" id="{C2B946C2-8391-5012-65F1-72FD5D07AC6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3346" r="27050" b="-1"/>
          <a:stretch/>
        </p:blipFill>
        <p:spPr>
          <a:xfrm>
            <a:off x="6256867" y="643467"/>
            <a:ext cx="5291665" cy="5571066"/>
          </a:xfrm>
          <a:prstGeom prst="rect">
            <a:avLst/>
          </a:prstGeom>
        </p:spPr>
      </p:pic>
      <p:sp>
        <p:nvSpPr>
          <p:cNvPr id="5" name="TextBox 4">
            <a:extLst>
              <a:ext uri="{FF2B5EF4-FFF2-40B4-BE49-F238E27FC236}">
                <a16:creationId xmlns:a16="http://schemas.microsoft.com/office/drawing/2014/main" id="{1880FB2A-2EC1-7D92-57C7-7EF1B6D9DDDB}"/>
              </a:ext>
            </a:extLst>
          </p:cNvPr>
          <p:cNvSpPr txBox="1"/>
          <p:nvPr/>
        </p:nvSpPr>
        <p:spPr>
          <a:xfrm>
            <a:off x="8867991" y="6014478"/>
            <a:ext cx="268054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partimonkiki2.blogspot.com/2017/05/quelle-surprise-aimeriez-vous-avoir.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88872480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3" ma:contentTypeDescription="Create a new document." ma:contentTypeScope="" ma:versionID="be4170a8e5f64a9aeb06d2f588a1a9fc">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dd316e6a51955fe457e76f006bd3acb2" ns3:_="" ns4:_="">
    <xsd:import namespace="b6c735d2-3114-479d-9f38-f4e14bc16876"/>
    <xsd:import namespace="bd58668a-75ed-4e88-8b6f-7357ab2eb406"/>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06BFE4-EA0B-4842-9315-25ABAD17F1CF}">
  <ds:schemaRefs>
    <ds:schemaRef ds:uri="http://schemas.microsoft.com/sharepoint/v3/contenttype/forms"/>
  </ds:schemaRefs>
</ds:datastoreItem>
</file>

<file path=customXml/itemProps2.xml><?xml version="1.0" encoding="utf-8"?>
<ds:datastoreItem xmlns:ds="http://schemas.openxmlformats.org/officeDocument/2006/customXml" ds:itemID="{FDC15847-E74D-4963-B02F-02C3C67F0164}">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bd58668a-75ed-4e88-8b6f-7357ab2eb406"/>
    <ds:schemaRef ds:uri="http://purl.org/dc/dcmitype/"/>
    <ds:schemaRef ds:uri="b6c735d2-3114-479d-9f38-f4e14bc16876"/>
    <ds:schemaRef ds:uri="http://www.w3.org/XML/1998/namespace"/>
  </ds:schemaRefs>
</ds:datastoreItem>
</file>

<file path=customXml/itemProps3.xml><?xml version="1.0" encoding="utf-8"?>
<ds:datastoreItem xmlns:ds="http://schemas.openxmlformats.org/officeDocument/2006/customXml" ds:itemID="{37CDC4AA-FB22-4580-A639-AE22A6F9953D}">
  <ds:schemaRefs>
    <ds:schemaRef ds:uri="b6c735d2-3114-479d-9f38-f4e14bc16876"/>
    <ds:schemaRef ds:uri="bd58668a-75ed-4e88-8b6f-7357ab2eb40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Wood Type</Template>
  <TotalTime>2757</TotalTime>
  <Words>1643</Words>
  <Application>Microsoft Office PowerPoint</Application>
  <PresentationFormat>Widescreen</PresentationFormat>
  <Paragraphs>80</Paragraphs>
  <Slides>12</Slides>
  <Notes>1</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12</vt:i4>
      </vt:variant>
    </vt:vector>
  </HeadingPairs>
  <TitlesOfParts>
    <vt:vector size="21" baseType="lpstr">
      <vt:lpstr>Aptos</vt:lpstr>
      <vt:lpstr>Aptos Display</vt:lpstr>
      <vt:lpstr>Arial</vt:lpstr>
      <vt:lpstr>Century Gothic</vt:lpstr>
      <vt:lpstr>Wingdings 3</vt:lpstr>
      <vt:lpstr>Custom Design</vt:lpstr>
      <vt:lpstr>Mesh</vt:lpstr>
      <vt:lpstr>1_Custom Design</vt:lpstr>
      <vt:lpstr>Ion</vt:lpstr>
      <vt:lpstr>Understanding the Life Course Approach to Health and Well-being</vt:lpstr>
      <vt:lpstr>Objective   To explore how early life, lifestyle choices, and social determinants impact long-term health and how health evolves throughout life. </vt:lpstr>
      <vt:lpstr>Impact of Early Life </vt:lpstr>
      <vt:lpstr>Health Evolution Through Life Stages </vt:lpstr>
      <vt:lpstr> Lifestyles Choices Across the Lifespan</vt:lpstr>
      <vt:lpstr>Social Determinants of Health</vt:lpstr>
      <vt:lpstr>Integrating the Approach </vt:lpstr>
      <vt:lpstr> Conclusion</vt:lpstr>
      <vt:lpstr>Reference List</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Adriana Nicoleta Dinu (1804616)</dc:creator>
  <cp:lastModifiedBy>Culcea Adriana</cp:lastModifiedBy>
  <cp:revision>3</cp:revision>
  <dcterms:created xsi:type="dcterms:W3CDTF">2025-02-05T09:48:40Z</dcterms:created>
  <dcterms:modified xsi:type="dcterms:W3CDTF">2025-03-13T16:43:03Z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