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4" r:id="rId1"/>
  </p:sldMasterIdLst>
  <p:notesMasterIdLst>
    <p:notesMasterId r:id="rId13"/>
  </p:notesMasterIdLst>
  <p:sldIdLst>
    <p:sldId id="256" r:id="rId2"/>
    <p:sldId id="258" r:id="rId3"/>
    <p:sldId id="257" r:id="rId4"/>
    <p:sldId id="259" r:id="rId5"/>
    <p:sldId id="260" r:id="rId6"/>
    <p:sldId id="262" r:id="rId7"/>
    <p:sldId id="265" r:id="rId8"/>
    <p:sldId id="271" r:id="rId9"/>
    <p:sldId id="266" r:id="rId10"/>
    <p:sldId id="269" r:id="rId11"/>
    <p:sldId id="27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76496" autoAdjust="0"/>
  </p:normalViewPr>
  <p:slideViewPr>
    <p:cSldViewPr snapToGrid="0">
      <p:cViewPr varScale="1">
        <p:scale>
          <a:sx n="57" d="100"/>
          <a:sy n="57" d="100"/>
        </p:scale>
        <p:origin x="168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BAFF83-6B50-4A7E-80EA-886DCB28A6AB}" type="datetimeFigureOut">
              <a:rPr lang="en-GB" smtClean="0"/>
              <a:t>28/07/2023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769575-DCE5-4A05-9325-772DDA10F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22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Whit this presentation we will analyze some of the cultural differences between China and England and if Joint venture will profitable for both sides.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769575-DCE5-4A05-9325-772DDA10F14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288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easyJet’s credit ratings are amongst the strongest in the world for an airline, with a market capitalisation of £5.0 billion.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769575-DCE5-4A05-9325-772DDA10F14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748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Cultural barriers are challenges to cross-cultural communication within an organization. When people from different cultures who might speak different languages, have different cultural beliefs or use different gestures and symbols to communicate</a:t>
            </a:r>
            <a:endParaRPr lang="en-GB" sz="11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769575-DCE5-4A05-9325-772DDA10F1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1333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kern="0" dirty="0">
                <a:effectLst/>
                <a:latin typeface="Heebo" pitchFamily="2" charset="-79"/>
                <a:ea typeface="Times New Roman" panose="02020603050405020304" pitchFamily="18" charset="0"/>
                <a:cs typeface="Times New Roman" panose="02020603050405020304" pitchFamily="18" charset="0"/>
              </a:rPr>
              <a:t>Guanxi- </a:t>
            </a:r>
            <a:r>
              <a:rPr lang="en-GB" sz="1800" kern="0" dirty="0">
                <a:effectLst/>
                <a:latin typeface="Heebo" pitchFamily="2" charset="-79"/>
                <a:ea typeface="Times New Roman" panose="02020603050405020304" pitchFamily="18" charset="0"/>
              </a:rPr>
              <a:t>individual’s available social connection/network to facilitate productive business purposes and other dealings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769575-DCE5-4A05-9325-772DDA10F14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0592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Example of failure is Tesco,</a:t>
            </a:r>
          </a:p>
          <a:p>
            <a:r>
              <a:rPr lang="en-US" dirty="0"/>
              <a:t>They didn’t understood the Chinese buying culture to the level to integrated in their business.</a:t>
            </a:r>
          </a:p>
          <a:p>
            <a:endParaRPr lang="en-US" dirty="0"/>
          </a:p>
          <a:p>
            <a:r>
              <a:rPr lang="en-US" dirty="0"/>
              <a:t>(notes: Chinese like to bargain and they want to have their option open , looking around and don’t trust supermarkets for quality)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769575-DCE5-4A05-9325-772DDA10F14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5878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6000"/>
              </a:lnSpc>
              <a:spcAft>
                <a:spcPts val="800"/>
              </a:spcAft>
              <a:buFont typeface="Arial" panose="020B0604020202020204" pitchFamily="34" charset="0"/>
              <a:buNone/>
              <a:tabLst>
                <a:tab pos="457200" algn="l"/>
              </a:tabLst>
            </a:pPr>
            <a:r>
              <a:rPr lang="en-US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avoid future failure, companies can adjust by following the study by Geert Hofstede</a:t>
            </a: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US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 Distance – Inequalities of power and wealth accepted by the society.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Individualism – when it is low, means there is more collective working environment. 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Masculinity – represent the value of competitiveness.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Uncertainty Avoidance = Tolerance (if the ranking is low means the countries are more open to diversity of opinions, where when its high, they are more rule/law orientated)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Long Term Orientation – stands for the long commitments and respect toward traditions, when the ranking is low shows that people expect short-term rewards.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Indulgence – low ranking stands for countries leaded by social norms where the high ranking is for societies driven by gratification. (Tamas, 2007)</a:t>
            </a: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769575-DCE5-4A05-9325-772DDA10F14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786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910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624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975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778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7/28/2023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68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51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122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301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913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7/28/2023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087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195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3494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7586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1182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9565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195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7/28/2023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502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C2B07E4-CDF9-4C88-A2F3-04620E58224D}" type="datetimeFigureOut">
              <a:rPr lang="en-US" smtClean="0"/>
              <a:pPr/>
              <a:t>7/28/2023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06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  <p:sldLayoutId id="214748390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EasyJet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D861B-0DA6-12F6-AF5D-EDAECF129E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1904" y="3456615"/>
            <a:ext cx="6675936" cy="1617071"/>
          </a:xfrm>
        </p:spPr>
        <p:txBody>
          <a:bodyPr>
            <a:normAutofit fontScale="90000"/>
          </a:bodyPr>
          <a:lstStyle/>
          <a:p>
            <a:r>
              <a:rPr lang="en-GB" dirty="0"/>
              <a:t>International Business Communications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CCB0B2-1AFE-027E-78AC-7F1B7A206D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76572" y="5422913"/>
            <a:ext cx="7714388" cy="1085849"/>
          </a:xfrm>
        </p:spPr>
        <p:txBody>
          <a:bodyPr>
            <a:normAutofit/>
          </a:bodyPr>
          <a:lstStyle/>
          <a:p>
            <a:r>
              <a:rPr lang="en-GB" dirty="0"/>
              <a:t>Dobrinka Vasileva - 2030402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3CCFE7-F79B-3E96-BC5D-15653EFE1DBF}"/>
              </a:ext>
            </a:extLst>
          </p:cNvPr>
          <p:cNvSpPr txBox="1"/>
          <p:nvPr/>
        </p:nvSpPr>
        <p:spPr>
          <a:xfrm>
            <a:off x="7402356" y="1605673"/>
            <a:ext cx="40886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EasyJet  China</a:t>
            </a:r>
          </a:p>
        </p:txBody>
      </p:sp>
      <p:pic>
        <p:nvPicPr>
          <p:cNvPr id="7" name="Graphic 6" descr="Take Off outline">
            <a:extLst>
              <a:ext uri="{FF2B5EF4-FFF2-40B4-BE49-F238E27FC236}">
                <a16:creationId xmlns:a16="http://schemas.microsoft.com/office/drawing/2014/main" id="{00F736C2-7A5D-6B87-35F6-F352581EAF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02356" y="-419017"/>
            <a:ext cx="3708400" cy="370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417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E8AA0-4478-12E2-EAD2-16AB73270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EasyJet in China?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DBA36A4-0BC0-7D21-6EAD-CCF999425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1876" y="3159760"/>
            <a:ext cx="2732087" cy="3124200"/>
          </a:xfrm>
        </p:spPr>
        <p:txBody>
          <a:bodyPr anchor="ctr">
            <a:normAutofit/>
          </a:bodyPr>
          <a:lstStyle/>
          <a:p>
            <a:r>
              <a:rPr lang="en-GB" dirty="0"/>
              <a:t>Who is easyJet?</a:t>
            </a:r>
          </a:p>
          <a:p>
            <a:r>
              <a:rPr lang="en-GB" dirty="0"/>
              <a:t>Why China?</a:t>
            </a:r>
          </a:p>
          <a:p>
            <a:endParaRPr lang="en-GB" dirty="0"/>
          </a:p>
          <a:p>
            <a:endParaRPr lang="en-GB" sz="20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A42F961-DE43-9C6D-44A1-140A13270DB3}"/>
              </a:ext>
            </a:extLst>
          </p:cNvPr>
          <p:cNvSpPr txBox="1">
            <a:spLocks/>
          </p:cNvSpPr>
          <p:nvPr/>
        </p:nvSpPr>
        <p:spPr>
          <a:xfrm>
            <a:off x="1331913" y="2631440"/>
            <a:ext cx="3033710" cy="3124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Cultural Differences </a:t>
            </a:r>
          </a:p>
          <a:p>
            <a:r>
              <a:rPr lang="en-GB" dirty="0"/>
              <a:t>Solutions</a:t>
            </a:r>
          </a:p>
          <a:p>
            <a:endParaRPr lang="en-GB" sz="20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186C2DB-0F1E-37FC-A9D9-1A8A0248592C}"/>
              </a:ext>
            </a:extLst>
          </p:cNvPr>
          <p:cNvSpPr txBox="1">
            <a:spLocks/>
          </p:cNvSpPr>
          <p:nvPr/>
        </p:nvSpPr>
        <p:spPr>
          <a:xfrm>
            <a:off x="8418036" y="2631440"/>
            <a:ext cx="2732087" cy="3124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Examples </a:t>
            </a:r>
          </a:p>
          <a:p>
            <a:r>
              <a:rPr lang="en-GB" dirty="0"/>
              <a:t>Decision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90114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5A7660A-BAC9-4CFA-DE68-6DECF947D42E}"/>
              </a:ext>
            </a:extLst>
          </p:cNvPr>
          <p:cNvSpPr txBox="1"/>
          <p:nvPr/>
        </p:nvSpPr>
        <p:spPr>
          <a:xfrm>
            <a:off x="6908208" y="161894"/>
            <a:ext cx="6969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EasyJet?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9D49B6-B194-550F-5E5A-2977728D0DF5}"/>
              </a:ext>
            </a:extLst>
          </p:cNvPr>
          <p:cNvSpPr txBox="1"/>
          <p:nvPr/>
        </p:nvSpPr>
        <p:spPr>
          <a:xfrm>
            <a:off x="1496585" y="878818"/>
            <a:ext cx="525457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British low-cost airline operating across 34 countries</a:t>
            </a:r>
          </a:p>
          <a:p>
            <a:r>
              <a:rPr lang="en-GB" sz="2400" dirty="0"/>
              <a:t>The net profit of the company for the last year is £169 million</a:t>
            </a:r>
          </a:p>
          <a:p>
            <a:r>
              <a:rPr lang="en-GB" sz="2400" dirty="0"/>
              <a:t>EasyJet serves183 destination</a:t>
            </a:r>
          </a:p>
          <a:p>
            <a:r>
              <a:rPr lang="en-GB" sz="2400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Challenging cost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safety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warm welcoming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making a positive difference 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(plc, n.d.) </a:t>
            </a:r>
          </a:p>
          <a:p>
            <a:endParaRPr lang="en-GB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CD35F9F-CF0D-98B4-FC58-ACB4A6C50C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023029"/>
            <a:ext cx="5613839" cy="48627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0A6AD03-0202-4F3C-54F0-D672E4727B90}"/>
              </a:ext>
            </a:extLst>
          </p:cNvPr>
          <p:cNvSpPr txBox="1"/>
          <p:nvPr/>
        </p:nvSpPr>
        <p:spPr>
          <a:xfrm>
            <a:off x="9913257" y="6030009"/>
            <a:ext cx="1796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(Unknown,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220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 descr="Solo journey">
            <a:extLst>
              <a:ext uri="{FF2B5EF4-FFF2-40B4-BE49-F238E27FC236}">
                <a16:creationId xmlns:a16="http://schemas.microsoft.com/office/drawing/2014/main" id="{1F72454A-A901-7DA4-9835-506E1B764EF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440" r="16608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FC839E-7223-DE23-B78A-1651530DA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5280" y="259080"/>
            <a:ext cx="5374640" cy="214884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dirty="0"/>
              <a:t>Can the cultural differences be an obstacle in the business?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26DD2-E0AA-9CAE-2621-C32412A19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8311" y="2316481"/>
            <a:ext cx="5812972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To manage to integrate a business in a different culture could be challenge for any company. To be able to do that successfully managers needs to identify the differences, understand them and find a way to overcome them.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It could be a challenge, for two different cultures as the English and the Chinese to manage to do business together.</a:t>
            </a:r>
          </a:p>
          <a:p>
            <a:pPr marL="0" indent="0">
              <a:buNone/>
            </a:pPr>
            <a:r>
              <a:rPr lang="en-GB" sz="2000" dirty="0"/>
              <a:t>In the Chinese culture the working ethic is slightly different than the English.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78756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85B58-1205-462F-1FBD-B478DA1FC9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9528" y="267062"/>
            <a:ext cx="4596872" cy="1531258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r>
              <a:rPr lang="en-GB" sz="5400"/>
              <a:t>Chinese culture:</a:t>
            </a:r>
            <a:endParaRPr lang="en-GB" sz="5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D369A09-6E61-97ED-6B9F-643D54BD93DE}"/>
              </a:ext>
            </a:extLst>
          </p:cNvPr>
          <p:cNvSpPr txBox="1">
            <a:spLocks/>
          </p:cNvSpPr>
          <p:nvPr/>
        </p:nvSpPr>
        <p:spPr>
          <a:xfrm>
            <a:off x="1868844" y="2066364"/>
            <a:ext cx="6145603" cy="33124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500"/>
              </a:spcBef>
              <a:spcAft>
                <a:spcPts val="500"/>
              </a:spcAft>
              <a:buNone/>
            </a:pPr>
            <a:r>
              <a:rPr lang="en-US" dirty="0"/>
              <a:t>For the people in business is important to know how to behave in the society, and to respect the tradition values</a:t>
            </a:r>
          </a:p>
          <a:p>
            <a:pPr marL="0" indent="0">
              <a:spcBef>
                <a:spcPts val="500"/>
              </a:spcBef>
              <a:spcAft>
                <a:spcPts val="500"/>
              </a:spcAft>
              <a:buNone/>
            </a:pPr>
            <a:r>
              <a:rPr lang="en-GB" dirty="0">
                <a:solidFill>
                  <a:srgbClr val="101010"/>
                </a:solidFill>
                <a:ea typeface="Times New Roman" panose="02020603050405020304" pitchFamily="18" charset="0"/>
              </a:rPr>
              <a:t>Working hard and doing overtime is part of their business culture and according them its aways rewarded </a:t>
            </a:r>
            <a:r>
              <a:rPr lang="en-GB" dirty="0">
                <a:solidFill>
                  <a:srgbClr val="10101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(Team, 2023)</a:t>
            </a:r>
          </a:p>
          <a:p>
            <a:pPr marL="0" indent="0">
              <a:spcBef>
                <a:spcPts val="500"/>
              </a:spcBef>
              <a:spcAft>
                <a:spcPts val="500"/>
              </a:spcAft>
              <a:buNone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Chinese believes that deception is amoral and only acceptable if brings positive outcome for the company </a:t>
            </a:r>
            <a:r>
              <a:rPr lang="en-GB" kern="150" dirty="0">
                <a:ea typeface="Calibri" panose="020F0502020204030204" pitchFamily="34" charset="0"/>
                <a:cs typeface="Helvetica" panose="020B0604020202020204" pitchFamily="34" charset="0"/>
              </a:rPr>
              <a:t> or the state. (Deresky, 2016)</a:t>
            </a:r>
            <a:endParaRPr lang="en-GB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500"/>
              </a:spcBef>
              <a:spcAft>
                <a:spcPts val="500"/>
              </a:spcAft>
              <a:buNone/>
            </a:pPr>
            <a:endParaRPr lang="en-GB" dirty="0"/>
          </a:p>
        </p:txBody>
      </p:sp>
      <p:pic>
        <p:nvPicPr>
          <p:cNvPr id="16" name="Graphic 15" descr="Business Growth outline">
            <a:extLst>
              <a:ext uri="{FF2B5EF4-FFF2-40B4-BE49-F238E27FC236}">
                <a16:creationId xmlns:a16="http://schemas.microsoft.com/office/drawing/2014/main" id="{CE08E745-A513-B7FA-6A2C-5C3D5A1FAE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14447" y="2662519"/>
            <a:ext cx="3751729" cy="3751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466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47280D-9DF4-4EC0-870E-F5799F7AD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 37">
            <a:extLst>
              <a:ext uri="{FF2B5EF4-FFF2-40B4-BE49-F238E27FC236}">
                <a16:creationId xmlns:a16="http://schemas.microsoft.com/office/drawing/2014/main" id="{7ED3A13C-2CCC-4715-A54F-87795E0C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2"/>
            <a:ext cx="8005382" cy="6857999"/>
          </a:xfrm>
          <a:custGeom>
            <a:avLst/>
            <a:gdLst>
              <a:gd name="connsiteX0" fmla="*/ 0 w 8005382"/>
              <a:gd name="connsiteY0" fmla="*/ 0 h 6857999"/>
              <a:gd name="connsiteX1" fmla="*/ 7723450 w 8005382"/>
              <a:gd name="connsiteY1" fmla="*/ 0 h 6857999"/>
              <a:gd name="connsiteX2" fmla="*/ 6859850 w 8005382"/>
              <a:gd name="connsiteY2" fmla="*/ 5223932 h 6857999"/>
              <a:gd name="connsiteX3" fmla="*/ 8005382 w 8005382"/>
              <a:gd name="connsiteY3" fmla="*/ 6857999 h 6857999"/>
              <a:gd name="connsiteX4" fmla="*/ 0 w 8005382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5382" h="6857999">
                <a:moveTo>
                  <a:pt x="0" y="0"/>
                </a:moveTo>
                <a:lnTo>
                  <a:pt x="7723450" y="0"/>
                </a:lnTo>
                <a:lnTo>
                  <a:pt x="6859850" y="5223932"/>
                </a:lnTo>
                <a:lnTo>
                  <a:pt x="8005382" y="6857999"/>
                </a:lnTo>
                <a:lnTo>
                  <a:pt x="0" y="6857999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6C0892-83F6-4C98-B806-06627C73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42930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6E9889C-BAC7-429B-86C0-2D7736A39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84616D5-1F3D-4B55-BA27-B53B5637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6883E9B-59DA-4777-AC43-55F9164D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5442FF4-005F-4930-92FB-6594E29C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48BA981-E918-4543-BE19-51E03C5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3A6AFED-BD81-4CCC-AADE-1E8923376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AA93F12-5198-47C7-2678-1C2E81CDA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4299" y="1344179"/>
            <a:ext cx="3235083" cy="1905473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6600" dirty="0">
                <a:solidFill>
                  <a:srgbClr val="000000"/>
                </a:solidFill>
              </a:rPr>
              <a:t>Guanxi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B75F1-09F3-72F7-C481-E33437F6D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035" y="1023257"/>
            <a:ext cx="5968515" cy="476794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 the must-have skill needed </a:t>
            </a:r>
            <a: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in China to understand the business </a:t>
            </a:r>
            <a:r>
              <a:rPr lang="en-GB" kern="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culturebetteer</a:t>
            </a:r>
            <a: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 is </a:t>
            </a:r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Guanxi.</a:t>
            </a:r>
          </a:p>
          <a:p>
            <a:pPr marL="0" indent="0">
              <a:buNone/>
            </a:pPr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It is the ability to build relationship with powerful </a:t>
            </a:r>
            <a: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members of the</a:t>
            </a:r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work </a:t>
            </a:r>
            <a: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environment </a:t>
            </a:r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or with  parents, friends and other people .</a:t>
            </a:r>
          </a:p>
          <a:p>
            <a:pPr marL="0" indent="0">
              <a:buNone/>
            </a:pPr>
            <a: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In their culture </a:t>
            </a:r>
            <a:r>
              <a:rPr lang="en-GB" kern="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iscompletely</a:t>
            </a:r>
            <a:r>
              <a:rPr lang="en-GB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 normal and even encourage to share personal updates with the coworkers to maintain a close relationship and keep a harmony within the company</a:t>
            </a:r>
          </a:p>
          <a:p>
            <a:pPr marL="0" indent="0">
              <a:buNone/>
            </a:pPr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(Team, 2023)</a:t>
            </a:r>
            <a:endParaRPr lang="en-GB" kern="15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  <p:pic>
        <p:nvPicPr>
          <p:cNvPr id="5" name="Graphic 4" descr="Group of men outline">
            <a:extLst>
              <a:ext uri="{FF2B5EF4-FFF2-40B4-BE49-F238E27FC236}">
                <a16:creationId xmlns:a16="http://schemas.microsoft.com/office/drawing/2014/main" id="{E3B3EFC2-72E8-2E61-1A2E-87658EA97C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78069" y="3471470"/>
            <a:ext cx="3637836" cy="3637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792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53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9" name="Picture 49">
            <a:extLst>
              <a:ext uri="{FF2B5EF4-FFF2-40B4-BE49-F238E27FC236}">
                <a16:creationId xmlns:a16="http://schemas.microsoft.com/office/drawing/2014/main" id="{79B552B6-15E5-E79F-2AA9-35B2758DB82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383" r="16154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70" name="Group 55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7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9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3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1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2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5DEF5CF-B771-E1F6-E396-B3D103679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465" y="694764"/>
            <a:ext cx="5878218" cy="546847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By neglecting the cultural differences many companies failed in their cross-national ventures.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According to UKTI, that costs UK £48 billion a year. 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(Toth, 2016)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companies from abroad, which want to entry the Chinese market need adjust to the culture if they want to be successful. </a:t>
            </a:r>
            <a:r>
              <a:rPr lang="en-GB" kern="0" cap="none" dirty="0">
                <a:effectLst/>
                <a:ea typeface="+mn-ea"/>
                <a:cs typeface="+mn-cs"/>
              </a:rPr>
              <a:t>(Jacobs, 2001-2023)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090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198A5-06A3-E6FE-8D7B-EE5C97CAD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8"/>
            <a:ext cx="3333495" cy="150433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Dimensions of Culture by Geert Hofstede</a:t>
            </a:r>
          </a:p>
        </p:txBody>
      </p:sp>
      <p:sp>
        <p:nvSpPr>
          <p:cNvPr id="39" name="Content Placeholder 38">
            <a:extLst>
              <a:ext uri="{FF2B5EF4-FFF2-40B4-BE49-F238E27FC236}">
                <a16:creationId xmlns:a16="http://schemas.microsoft.com/office/drawing/2014/main" id="{6CC5CA6F-95B4-397C-2AB7-2192A42F7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211" y="2360071"/>
            <a:ext cx="4193693" cy="3346150"/>
          </a:xfrm>
        </p:spPr>
        <p:txBody>
          <a:bodyPr anchor="t">
            <a:normAutofit fontScale="92500"/>
          </a:bodyPr>
          <a:lstStyle/>
          <a:p>
            <a:r>
              <a:rPr lang="en-US" sz="2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the late 1970 Geert Hofstede worked on a study, later called “the Dimensions of Culture” which shows how societies even thinking differently needs to work together. (Hofstede, 1984)</a:t>
            </a:r>
            <a:endParaRPr lang="en-GB" sz="2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6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F662276-E66F-A1B6-4CCA-4C2009C386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3543" y="844851"/>
            <a:ext cx="6800394" cy="516829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005125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08689088-E8EA-4B0D-9DF5-6503E5538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690B3B91-59FA-408F-A060-4A5642F58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57" name="Freeform 6">
              <a:extLst>
                <a:ext uri="{FF2B5EF4-FFF2-40B4-BE49-F238E27FC236}">
                  <a16:creationId xmlns:a16="http://schemas.microsoft.com/office/drawing/2014/main" id="{8858380C-1240-4374-A31F-427822512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8" name="Freeform 7">
              <a:extLst>
                <a:ext uri="{FF2B5EF4-FFF2-40B4-BE49-F238E27FC236}">
                  <a16:creationId xmlns:a16="http://schemas.microsoft.com/office/drawing/2014/main" id="{642672F0-8EDE-42F0-944E-D262890D1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9" name="Freeform 8">
              <a:extLst>
                <a:ext uri="{FF2B5EF4-FFF2-40B4-BE49-F238E27FC236}">
                  <a16:creationId xmlns:a16="http://schemas.microsoft.com/office/drawing/2014/main" id="{254BC2E7-552E-4779-9D00-E3A091292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0" name="Freeform 9">
              <a:extLst>
                <a:ext uri="{FF2B5EF4-FFF2-40B4-BE49-F238E27FC236}">
                  <a16:creationId xmlns:a16="http://schemas.microsoft.com/office/drawing/2014/main" id="{BFBE2397-6D4D-4BFA-91A5-867C902EE8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1" name="Freeform 10">
              <a:extLst>
                <a:ext uri="{FF2B5EF4-FFF2-40B4-BE49-F238E27FC236}">
                  <a16:creationId xmlns:a16="http://schemas.microsoft.com/office/drawing/2014/main" id="{400B3F5B-0BB3-42F2-8DAE-82D0FA758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2" name="Freeform 11">
              <a:extLst>
                <a:ext uri="{FF2B5EF4-FFF2-40B4-BE49-F238E27FC236}">
                  <a16:creationId xmlns:a16="http://schemas.microsoft.com/office/drawing/2014/main" id="{AEA6C096-5021-4A6C-B25B-C3DECB2B63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C64F634-6AC7-9ED6-0CCF-3CFD5E2AE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5751" y="0"/>
            <a:ext cx="7446961" cy="1752599"/>
          </a:xfrm>
        </p:spPr>
        <p:txBody>
          <a:bodyPr>
            <a:normAutofit/>
          </a:bodyPr>
          <a:lstStyle/>
          <a:p>
            <a:r>
              <a:rPr lang="en-US" dirty="0"/>
              <a:t>Recommends:</a:t>
            </a:r>
            <a:endParaRPr lang="en-GB" dirty="0"/>
          </a:p>
        </p:txBody>
      </p:sp>
      <p:pic>
        <p:nvPicPr>
          <p:cNvPr id="20" name="Picture 19" descr="Working space background">
            <a:extLst>
              <a:ext uri="{FF2B5EF4-FFF2-40B4-BE49-F238E27FC236}">
                <a16:creationId xmlns:a16="http://schemas.microsoft.com/office/drawing/2014/main" id="{DFDF6A86-A0F8-358A-CCC5-E93257CC15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886" r="710" b="1"/>
          <a:stretch/>
        </p:blipFill>
        <p:spPr>
          <a:xfrm>
            <a:off x="20" y="10"/>
            <a:ext cx="3175466" cy="5245940"/>
          </a:xfrm>
          <a:custGeom>
            <a:avLst/>
            <a:gdLst/>
            <a:ahLst/>
            <a:cxnLst/>
            <a:rect l="l" t="t" r="r" b="b"/>
            <a:pathLst>
              <a:path w="3175486" h="5245950">
                <a:moveTo>
                  <a:pt x="0" y="0"/>
                </a:moveTo>
                <a:lnTo>
                  <a:pt x="3175486" y="0"/>
                </a:lnTo>
                <a:lnTo>
                  <a:pt x="2294818" y="5223932"/>
                </a:lnTo>
                <a:lnTo>
                  <a:pt x="2310547" y="5245950"/>
                </a:lnTo>
                <a:lnTo>
                  <a:pt x="0" y="4901963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4" name="Picture 2" descr="Employees at Goopal Group take a nap in their seats after lunch. ─ Reuters">
            <a:extLst>
              <a:ext uri="{FF2B5EF4-FFF2-40B4-BE49-F238E27FC236}">
                <a16:creationId xmlns:a16="http://schemas.microsoft.com/office/drawing/2014/main" id="{827214D6-9E65-2D75-778E-E70BC44443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757"/>
          <a:stretch/>
        </p:blipFill>
        <p:spPr bwMode="auto">
          <a:xfrm>
            <a:off x="-26064" y="4779728"/>
            <a:ext cx="3615401" cy="2104466"/>
          </a:xfrm>
          <a:custGeom>
            <a:avLst/>
            <a:gdLst/>
            <a:ahLst/>
            <a:cxnLst/>
            <a:rect l="l" t="t" r="r" b="b"/>
            <a:pathLst>
              <a:path w="3459163" h="1956037">
                <a:moveTo>
                  <a:pt x="0" y="0"/>
                </a:moveTo>
                <a:lnTo>
                  <a:pt x="2310547" y="343987"/>
                </a:lnTo>
                <a:lnTo>
                  <a:pt x="3459163" y="1951804"/>
                </a:lnTo>
                <a:lnTo>
                  <a:pt x="0" y="1956037"/>
                </a:lnTo>
                <a:close/>
              </a:path>
            </a:pathLst>
          </a:custGeom>
          <a:noFill/>
          <a:ln w="38100"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61CA6EE3-50AE-4068-8444-C8B685FC8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">
            <a:off x="-37177" y="5044766"/>
            <a:ext cx="2386252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47B29-A6C5-FF86-E682-42A7DEA59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8941" y="726142"/>
            <a:ext cx="8523455" cy="59839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Wingdings" panose="05000000000000000000" pitchFamily="2" charset="2"/>
              <a:buChar char="q"/>
            </a:pPr>
            <a:endParaRPr lang="en-GB" sz="1700" kern="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Wingdings" panose="05000000000000000000" pitchFamily="2" charset="2"/>
              <a:buChar char="q"/>
            </a:pPr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Punctuality: It is always best to be on time!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Wingdings" panose="05000000000000000000" pitchFamily="2" charset="2"/>
              <a:buChar char="q"/>
            </a:pPr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Contact: Keep emails simple and direct. (Clever or funny remarks may be ‘lost in translation’).</a:t>
            </a:r>
            <a:endParaRPr lang="en-GB" kern="15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Wingdings" panose="05000000000000000000" pitchFamily="2" charset="2"/>
              <a:buChar char="q"/>
            </a:pPr>
            <a:r>
              <a:rPr lang="en-GB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Business Meetings: The most important person will enter the meeting room first and introductions will continue in that order.</a:t>
            </a:r>
            <a:r>
              <a:rPr lang="en-GB" kern="0" dirty="0">
                <a:effectLst/>
                <a:ea typeface="Times New Roman" panose="02020603050405020304" pitchFamily="18" charset="0"/>
              </a:rPr>
              <a:t> (Jacobs, 2001-2023)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  <a:buSzPts val="1000"/>
              <a:buFont typeface="Wingdings" panose="05000000000000000000" pitchFamily="2" charset="2"/>
              <a:buChar char="q"/>
            </a:pPr>
            <a:r>
              <a:rPr lang="en-GB" kern="0" dirty="0">
                <a:ea typeface="Calibri" panose="020F0502020204030204" pitchFamily="34" charset="0"/>
                <a:cs typeface="Times New Roman" panose="02020603050405020304" pitchFamily="18" charset="0"/>
              </a:rPr>
              <a:t>Employer in China respects the need of lunch nap.</a:t>
            </a:r>
          </a:p>
          <a:p>
            <a:pPr marL="0" indent="0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  <a:buSzPts val="1000"/>
              <a:buNone/>
            </a:pPr>
            <a:r>
              <a:rPr lang="en-GB" kern="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Napping is part </a:t>
            </a:r>
            <a:r>
              <a:rPr lang="en-GB" kern="0" dirty="0">
                <a:ea typeface="Calibri" panose="020F0502020204030204" pitchFamily="34" charset="0"/>
                <a:cs typeface="Times New Roman" panose="02020603050405020304" pitchFamily="18" charset="0"/>
              </a:rPr>
              <a:t>of their culture and according them is recharging your body and restore the balance so you can work harder</a:t>
            </a:r>
            <a:endParaRPr lang="en-GB" kern="15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191957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6BA167A-D3C3-4EE8-8B5E-1367920872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810CA83B-630E-45DB-ADCB-F0260428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7A57B554-6973-429A-818B-524C03DA4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89ED2DB2-F3BB-4B5E-84E6-CC259E394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93816493-5723-43CF-95A9-2CDEC9B11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A9964935-0316-4743-BD2E-35B86AF48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2B20A700-1547-48D5-AA6F-C1473539C7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24EB265-F02F-4B59-A508-C6EB995F2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4E77FB5C-0DBC-81B3-B0CB-06C591BF36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756" r="7214" b="-1"/>
          <a:stretch/>
        </p:blipFill>
        <p:spPr>
          <a:xfrm>
            <a:off x="-106497" y="-33339"/>
            <a:ext cx="5448280" cy="6857990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2C998072-124D-48E2-A6E2-8F1E8ED83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36718" y="0"/>
            <a:ext cx="2611581" cy="6858000"/>
            <a:chOff x="2836718" y="0"/>
            <a:chExt cx="2611581" cy="6858000"/>
          </a:xfrm>
        </p:grpSpPr>
        <p:sp useBgFill="1">
          <p:nvSpPr>
            <p:cNvPr id="20" name="Rectangle 19">
              <a:extLst>
                <a:ext uri="{FF2B5EF4-FFF2-40B4-BE49-F238E27FC236}">
                  <a16:creationId xmlns:a16="http://schemas.microsoft.com/office/drawing/2014/main" id="{1E14E093-754E-4506-A8D6-FCE1C15C82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0"/>
              <a:ext cx="2611581" cy="2554287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2554287">
                  <a:moveTo>
                    <a:pt x="675409" y="0"/>
                  </a:moveTo>
                  <a:lnTo>
                    <a:pt x="2611581" y="0"/>
                  </a:lnTo>
                  <a:lnTo>
                    <a:pt x="2611581" y="2554287"/>
                  </a:lnTo>
                  <a:lnTo>
                    <a:pt x="0" y="2554287"/>
                  </a:lnTo>
                  <a:lnTo>
                    <a:pt x="675409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CF21968D-4653-4795-8719-23625D73D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2554287"/>
              <a:ext cx="2611581" cy="4303713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4303713">
                  <a:moveTo>
                    <a:pt x="0" y="0"/>
                  </a:moveTo>
                  <a:lnTo>
                    <a:pt x="2611581" y="0"/>
                  </a:lnTo>
                  <a:lnTo>
                    <a:pt x="2611581" y="4303713"/>
                  </a:lnTo>
                  <a:lnTo>
                    <a:pt x="2171701" y="3638695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C1932C4-6593-4E91-A419-A6DD5ACF2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40843" y="0"/>
            <a:ext cx="5014912" cy="6862763"/>
            <a:chOff x="2928938" y="-4763"/>
            <a:chExt cx="5014912" cy="6862763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7760625D-64B1-4CBD-9E72-3A2E98F98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E71E0260-05A5-45ED-8B56-77316E5A9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AD29CF5D-216F-4967-90BD-0A39F6072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00059C3C-E45F-452B-B06F-6713C5456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7B5AA5D5-8081-4AD6-9962-4DE4EBAA4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9" name="Freeform 12">
              <a:extLst>
                <a:ext uri="{FF2B5EF4-FFF2-40B4-BE49-F238E27FC236}">
                  <a16:creationId xmlns:a16="http://schemas.microsoft.com/office/drawing/2014/main" id="{A7DDA84B-1C5A-4E35-A4E5-A9948B088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2F2EB7-504B-1FEC-756F-C8A28D872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35374" y="4771487"/>
            <a:ext cx="4272758" cy="11694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dirty="0"/>
              <a:t>Reference: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68A2E2-60F8-FA86-259C-D34CA3349704}"/>
              </a:ext>
            </a:extLst>
          </p:cNvPr>
          <p:cNvSpPr txBox="1"/>
          <p:nvPr/>
        </p:nvSpPr>
        <p:spPr>
          <a:xfrm>
            <a:off x="4676774" y="151601"/>
            <a:ext cx="7654131" cy="6875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6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Deresky, H. (2016). </a:t>
            </a:r>
            <a:r>
              <a:rPr lang="en-GB" sz="1800" i="1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Management: Managing Across Borders and Cultures.</a:t>
            </a: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Pearson Education.</a:t>
            </a:r>
          </a:p>
          <a:p>
            <a:pPr marL="457200" indent="-457200">
              <a:lnSpc>
                <a:spcPct val="106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Jacobs, B. (2001-2023). </a:t>
            </a:r>
            <a:r>
              <a:rPr lang="en-GB" sz="1800" i="1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China Work Culture</a:t>
            </a: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Bradford Jacobs: https://bradfordjacobs.com/countries/asia/china/china-work-culture/</a:t>
            </a:r>
          </a:p>
          <a:p>
            <a:pPr marL="457200" indent="-457200">
              <a:lnSpc>
                <a:spcPct val="106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plc, E. (n.d.). </a:t>
            </a:r>
            <a:r>
              <a:rPr lang="en-GB" sz="1800" i="1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</a:t>
            </a: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EasyJet plc: https://corporate.easyjet.com/about/what-we-do</a:t>
            </a:r>
          </a:p>
          <a:p>
            <a:pPr marL="457200" indent="-457200">
              <a:lnSpc>
                <a:spcPct val="106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Reuters. (n.d.). </a:t>
            </a:r>
            <a:r>
              <a:rPr lang="en-GB" sz="1800" i="1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Employees at Goopal Group take a nap in their seats after lunch.</a:t>
            </a: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06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Team, W. (2023, February 6). </a:t>
            </a:r>
            <a:r>
              <a:rPr lang="en-GB" sz="1800" i="1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Chinese Work Culture</a:t>
            </a: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Wordspath Language &amp; Information: https://www.wordspath.com/chinese-work-culture/#:~:text=Working%20overtime%20is%20expected%20in,a%20sin%20in%20Chinese%20culture.</a:t>
            </a:r>
          </a:p>
          <a:p>
            <a:pPr marL="457200" indent="-457200">
              <a:lnSpc>
                <a:spcPct val="106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Toth, C. (2016). Cross-cultural challenges for British people doing business in China. (H. Beard, Interviewer)</a:t>
            </a:r>
          </a:p>
          <a:p>
            <a:pPr marL="457200" indent="-457200">
              <a:lnSpc>
                <a:spcPct val="106000"/>
              </a:lnSpc>
              <a:spcAft>
                <a:spcPts val="800"/>
              </a:spcAft>
            </a:pPr>
            <a:r>
              <a:rPr lang="en-US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Conection, F. (2023). </a:t>
            </a:r>
            <a:r>
              <a:rPr lang="en-US" sz="1800" i="1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EasyJet</a:t>
            </a:r>
            <a:r>
              <a:rPr lang="en-US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Wikipedia: </a:t>
            </a:r>
            <a:r>
              <a:rPr lang="en-US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https://en.wikipedia.org/wiki/EasyJet</a:t>
            </a:r>
            <a:endParaRPr lang="en-US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6000"/>
              </a:lnSpc>
              <a:spcAft>
                <a:spcPts val="800"/>
              </a:spcAft>
            </a:pP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Tamas, A. (2007). </a:t>
            </a:r>
            <a:r>
              <a:rPr lang="en-GB" sz="1800" i="1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Intercultural Organization Development.</a:t>
            </a:r>
            <a:r>
              <a:rPr lang="en-GB" sz="1800" kern="1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http://www.tamas.com/sites/default/files/2019-06/Hofstede_Hall.pdf</a:t>
            </a:r>
          </a:p>
          <a:p>
            <a:pPr marL="457200" indent="-457200">
              <a:lnSpc>
                <a:spcPct val="106000"/>
              </a:lnSpc>
              <a:spcAft>
                <a:spcPts val="800"/>
              </a:spcAft>
            </a:pP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6000"/>
              </a:lnSpc>
              <a:spcAft>
                <a:spcPts val="800"/>
              </a:spcAft>
            </a:pPr>
            <a:endParaRPr lang="en-GB" sz="1800" kern="15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0594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8">
            <a:extLst>
              <a:ext uri="{FF2B5EF4-FFF2-40B4-BE49-F238E27FC236}">
                <a16:creationId xmlns:a16="http://schemas.microsoft.com/office/drawing/2014/main" id="{D6BA167A-D3C3-4EE8-8B5E-1367920872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810CA83B-630E-45DB-ADCB-F0260428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7A57B554-6973-429A-818B-524C03DA4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89ED2DB2-F3BB-4B5E-84E6-CC259E394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93816493-5723-43CF-95A9-2CDEC9B11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A9964935-0316-4743-BD2E-35B86AF48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2B20A700-1547-48D5-AA6F-C1473539C7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28" name="Rectangle 16">
            <a:extLst>
              <a:ext uri="{FF2B5EF4-FFF2-40B4-BE49-F238E27FC236}">
                <a16:creationId xmlns:a16="http://schemas.microsoft.com/office/drawing/2014/main" id="{573F9D11-20BD-4755-B131-A5F531520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4" descr="Calendar on table">
            <a:extLst>
              <a:ext uri="{FF2B5EF4-FFF2-40B4-BE49-F238E27FC236}">
                <a16:creationId xmlns:a16="http://schemas.microsoft.com/office/drawing/2014/main" id="{FE97C737-7BF6-581F-93DC-8776C5DA5A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253" b="44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Freeform 13">
            <a:extLst>
              <a:ext uri="{FF2B5EF4-FFF2-40B4-BE49-F238E27FC236}">
                <a16:creationId xmlns:a16="http://schemas.microsoft.com/office/drawing/2014/main" id="{8EB90C4A-98AE-4031-9ED8-4063AF898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7340600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40600" h="6883400">
                <a:moveTo>
                  <a:pt x="5427133" y="8466"/>
                </a:moveTo>
                <a:lnTo>
                  <a:pt x="4783666" y="2573866"/>
                </a:lnTo>
                <a:lnTo>
                  <a:pt x="7340600" y="6874933"/>
                </a:lnTo>
                <a:lnTo>
                  <a:pt x="0" y="6883400"/>
                </a:lnTo>
                <a:lnTo>
                  <a:pt x="8466" y="0"/>
                </a:lnTo>
                <a:lnTo>
                  <a:pt x="5427133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7707C0-C39C-90F9-1ECC-1E830264B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025" y="216083"/>
            <a:ext cx="5115453" cy="35210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dirty="0"/>
              <a:t>Thank you!</a:t>
            </a:r>
            <a:br>
              <a:rPr lang="en-US" sz="5400" dirty="0"/>
            </a:br>
            <a:endParaRPr lang="en-US" sz="5400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763F840-D9FC-4A00-AD5E-A92B1469D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64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8D38D45D-EF27-4B10-ACF6-5709ECC2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7E738667-74E2-4FA0-9B05-260D9F3D7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A5044C01-88A9-414D-ACC3-1A13B71FC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5883D39A-EF33-4BD1-AA7F-AD7CC905D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7C98FB2E-0AE9-4B67-BBA2-65D60B7603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>
              <a:extLst>
                <a:ext uri="{FF2B5EF4-FFF2-40B4-BE49-F238E27FC236}">
                  <a16:creationId xmlns:a16="http://schemas.microsoft.com/office/drawing/2014/main" id="{B5ECBF49-84ED-4A43-BDB5-7B89B3E77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</p:spTree>
    <p:extLst>
      <p:ext uri="{BB962C8B-B14F-4D97-AF65-F5344CB8AC3E}">
        <p14:creationId xmlns:p14="http://schemas.microsoft.com/office/powerpoint/2010/main" val="22981064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547</TotalTime>
  <Words>1028</Words>
  <Application>Microsoft Office PowerPoint</Application>
  <PresentationFormat>Widescreen</PresentationFormat>
  <Paragraphs>81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Corbel</vt:lpstr>
      <vt:lpstr>Heebo</vt:lpstr>
      <vt:lpstr>Roboto</vt:lpstr>
      <vt:lpstr>Wingdings</vt:lpstr>
      <vt:lpstr>Parallax</vt:lpstr>
      <vt:lpstr>International Business Communications</vt:lpstr>
      <vt:lpstr>EasyJet in China?</vt:lpstr>
      <vt:lpstr>PowerPoint Presentation</vt:lpstr>
      <vt:lpstr>Can the cultural differences be an obstacle in the business?</vt:lpstr>
      <vt:lpstr>PowerPoint Presentation</vt:lpstr>
      <vt:lpstr>Guanxi</vt:lpstr>
      <vt:lpstr>PowerPoint Presentation</vt:lpstr>
      <vt:lpstr>Dimensions of Culture by Geert Hofstede</vt:lpstr>
      <vt:lpstr>Recommends:</vt:lpstr>
      <vt:lpstr>Reference:</vt:lpstr>
      <vt:lpstr>Thank you!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</dc:title>
  <dc:creator>Dobrinka Vasileva</dc:creator>
  <cp:lastModifiedBy>Dobrinka Vasileva</cp:lastModifiedBy>
  <cp:revision>2</cp:revision>
  <dcterms:created xsi:type="dcterms:W3CDTF">2023-07-27T19:01:11Z</dcterms:created>
  <dcterms:modified xsi:type="dcterms:W3CDTF">2023-07-28T10:41:06Z</dcterms:modified>
</cp:coreProperties>
</file>