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64" r:id="rId5"/>
    <p:sldId id="266" r:id="rId6"/>
    <p:sldId id="268" r:id="rId7"/>
    <p:sldId id="270" r:id="rId8"/>
    <p:sldId id="262" r:id="rId9"/>
    <p:sldId id="269"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D5CF3C-42B3-5885-68A1-9BC92E310290}" v="7" dt="2023-11-07T10:43:20.799"/>
    <p1510:client id="{1226CE87-860F-37AB-FBB7-30F80E923776}" v="73" dt="2023-11-06T15:41:51.556"/>
    <p1510:client id="{2D5F28E6-287C-8491-83AC-DD6AFDA0DB24}" v="354" dt="2023-11-06T11:26:42.974"/>
    <p1510:client id="{484B5DC9-C24D-D419-5D61-D2481457A619}" v="162" dt="2023-11-04T19:58:20.843"/>
    <p1510:client id="{5C51EBFD-5CF5-9FDA-136C-BE28BBB463C1}" v="1" dt="2023-11-03T15:09:55.861"/>
    <p1510:client id="{5DF93EE4-2580-40FF-8B22-2241DC9A6BB1}" v="387" dt="2023-10-31T11:49:45.053"/>
    <p1510:client id="{741D51B9-F146-2574-38F8-4285F998F1E9}" v="283" dt="2023-11-05T14:46:41.389"/>
    <p1510:client id="{8EF1F5BC-3EDE-D1FB-4599-E581A18F38E3}" v="441" dt="2023-11-06T18:45:42.732"/>
    <p1510:client id="{BDC7648E-91C1-4406-002D-0E24A8FB36C5}" v="934" dt="2023-11-04T19:35:11.986"/>
    <p1510:client id="{D6E10CED-62FD-4EE7-78BC-2649AF7C78D1}" v="6" dt="2023-11-03T14:59:22.538"/>
    <p1510:client id="{DA21AE36-E9A8-2806-3448-DB90613FECE6}" v="275" dt="2023-11-05T17:48:56.025"/>
    <p1510:client id="{F770DE6B-8D40-25D8-88A1-19C02AAF3133}" v="12" dt="2023-11-05T18:16:14.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notesMaster" Target="notesMasters/notesMaster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574753-2542-4BA4-A84F-083BC8051B2E}" type="datetimeFigureOut">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BF9144-8AD2-4184-9F00-47D7396C6C52}" type="slidenum">
              <a:t>‹#›</a:t>
            </a:fld>
            <a:endParaRPr lang="en-US"/>
          </a:p>
        </p:txBody>
      </p:sp>
    </p:spTree>
    <p:extLst>
      <p:ext uri="{BB962C8B-B14F-4D97-AF65-F5344CB8AC3E}">
        <p14:creationId xmlns:p14="http://schemas.microsoft.com/office/powerpoint/2010/main" val="114895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This presentation will critically reflect upon the differences and similarities between advocacy and activism.</a:t>
            </a:r>
          </a:p>
          <a:p>
            <a:endParaRPr lang="en-US" b="1" dirty="0">
              <a:cs typeface="Calibri"/>
            </a:endParaRPr>
          </a:p>
          <a:p>
            <a:r>
              <a:rPr lang="en-US" b="1" dirty="0">
                <a:cs typeface="Calibri"/>
              </a:rPr>
              <a:t>And will Define Advocacy and Activism.</a:t>
            </a:r>
            <a:endParaRPr lang="en-US" b="1" dirty="0">
              <a:ea typeface="Calibri" panose="020F0502020204030204"/>
              <a:cs typeface="Calibri"/>
            </a:endParaRPr>
          </a:p>
          <a:p>
            <a:endParaRPr lang="en-US" dirty="0">
              <a:cs typeface="Calibri"/>
            </a:endParaRPr>
          </a:p>
          <a:p>
            <a:r>
              <a:rPr lang="en-US" b="1" dirty="0">
                <a:cs typeface="Calibri"/>
              </a:rPr>
              <a:t>It will look at some of the implications of both Advocacy and Activism. </a:t>
            </a:r>
            <a:r>
              <a:rPr lang="en-US" b="1" dirty="0" err="1">
                <a:cs typeface="Calibri"/>
              </a:rPr>
              <a:t>Concluing</a:t>
            </a:r>
            <a:r>
              <a:rPr lang="en-US" b="1" dirty="0">
                <a:cs typeface="Calibri"/>
              </a:rPr>
              <a:t> with a summary.</a:t>
            </a:r>
          </a:p>
          <a:p>
            <a:endParaRPr lang="en-US" b="1" dirty="0">
              <a:cs typeface="Calibri"/>
            </a:endParaRPr>
          </a:p>
          <a:p>
            <a:r>
              <a:rPr lang="en-US" b="1" dirty="0" err="1">
                <a:cs typeface="Calibri"/>
              </a:rPr>
              <a:t>Refrences</a:t>
            </a:r>
            <a:r>
              <a:rPr lang="en-US" b="1" dirty="0">
                <a:cs typeface="Calibri"/>
              </a:rPr>
              <a:t> will be at the end for further information.</a:t>
            </a:r>
          </a:p>
          <a:p>
            <a:endParaRPr lang="en-US" b="1" dirty="0">
              <a:cs typeface="Calibri"/>
            </a:endParaRPr>
          </a:p>
          <a:p>
            <a:endParaRPr lang="en-US" b="1" dirty="0">
              <a:cs typeface="Calibri"/>
            </a:endParaRPr>
          </a:p>
          <a:p>
            <a:endParaRPr lang="en-US" b="1"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D3BF9144-8AD2-4184-9F00-47D7396C6C52}" type="slidenum">
              <a:t>2</a:t>
            </a:fld>
            <a:endParaRPr lang="en-US"/>
          </a:p>
        </p:txBody>
      </p:sp>
    </p:spTree>
    <p:extLst>
      <p:ext uri="{BB962C8B-B14F-4D97-AF65-F5344CB8AC3E}">
        <p14:creationId xmlns:p14="http://schemas.microsoft.com/office/powerpoint/2010/main" val="2205880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Collins dictionary is a general reference book for the general public to search words. </a:t>
            </a:r>
            <a:endParaRPr lang="en-US"/>
          </a:p>
          <a:p>
            <a:endParaRPr lang="en-US"/>
          </a:p>
          <a:p>
            <a:r>
              <a:rPr lang="en-US" dirty="0"/>
              <a:t>In it, it describes </a:t>
            </a:r>
            <a:r>
              <a:rPr lang="en-US" i="1" dirty="0"/>
              <a:t>A</a:t>
            </a:r>
            <a:r>
              <a:rPr lang="en-US" b="1" i="1" dirty="0"/>
              <a:t>dvocacy</a:t>
            </a:r>
            <a:r>
              <a:rPr lang="en-US" dirty="0"/>
              <a:t> as the active support of a cause or course of action.</a:t>
            </a:r>
            <a:endParaRPr lang="en-US" dirty="0">
              <a:cs typeface="Calibri"/>
            </a:endParaRPr>
          </a:p>
          <a:p>
            <a:endParaRPr lang="en-US" dirty="0"/>
          </a:p>
          <a:p>
            <a:r>
              <a:rPr lang="en-US" dirty="0"/>
              <a:t>The Advocacy Charter describes advocacy as supporting someone to speak out about their rights, what they need and what is important to them. </a:t>
            </a:r>
            <a:endParaRPr lang="en-US" dirty="0">
              <a:cs typeface="Calibri" panose="020F0502020204030204"/>
            </a:endParaRPr>
          </a:p>
          <a:p>
            <a:endParaRPr lang="en-US" dirty="0">
              <a:cs typeface="Calibri" panose="020F0502020204030204"/>
            </a:endParaRPr>
          </a:p>
          <a:p>
            <a:r>
              <a:rPr lang="en-US" dirty="0"/>
              <a:t>In the Oxford learner's dictionary of academic English it describes A</a:t>
            </a:r>
            <a:r>
              <a:rPr lang="en-US" i="1" dirty="0"/>
              <a:t>dvocacy</a:t>
            </a:r>
            <a:r>
              <a:rPr lang="en-US" dirty="0"/>
              <a:t> as an act of publicly giving support to an idea, a course of action or a belief. </a:t>
            </a:r>
            <a:endParaRPr lang="en-US" dirty="0">
              <a:cs typeface="Calibri"/>
            </a:endParaRPr>
          </a:p>
          <a:p>
            <a:endParaRPr lang="en-US" dirty="0">
              <a:cs typeface="Calibri" panose="020F0502020204030204"/>
            </a:endParaRPr>
          </a:p>
          <a:p>
            <a:r>
              <a:rPr lang="en-US" dirty="0"/>
              <a:t>I</a:t>
            </a:r>
            <a:endParaRPr lang="en-US" dirty="0">
              <a:cs typeface="Calibri"/>
            </a:endParaRPr>
          </a:p>
        </p:txBody>
      </p:sp>
      <p:sp>
        <p:nvSpPr>
          <p:cNvPr id="4" name="Slide Number Placeholder 3"/>
          <p:cNvSpPr>
            <a:spLocks noGrp="1"/>
          </p:cNvSpPr>
          <p:nvPr>
            <p:ph type="sldNum" sz="quarter" idx="5"/>
          </p:nvPr>
        </p:nvSpPr>
        <p:spPr/>
        <p:txBody>
          <a:bodyPr/>
          <a:lstStyle/>
          <a:p>
            <a:fld id="{D3BF9144-8AD2-4184-9F00-47D7396C6C52}" type="slidenum">
              <a:t>3</a:t>
            </a:fld>
            <a:endParaRPr lang="en-US"/>
          </a:p>
        </p:txBody>
      </p:sp>
    </p:spTree>
    <p:extLst>
      <p:ext uri="{BB962C8B-B14F-4D97-AF65-F5344CB8AC3E}">
        <p14:creationId xmlns:p14="http://schemas.microsoft.com/office/powerpoint/2010/main" val="2072866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activist or general public would define activism as a person working energetically to achieve political or social goals.</a:t>
            </a:r>
            <a:endParaRPr lang="en-US" dirty="0"/>
          </a:p>
          <a:p>
            <a:endParaRPr lang="en-US" dirty="0">
              <a:cs typeface="Calibri"/>
            </a:endParaRPr>
          </a:p>
          <a:p>
            <a:r>
              <a:rPr lang="en-US" dirty="0">
                <a:cs typeface="Calibri"/>
              </a:rPr>
              <a:t>This meaning was found in the Collins English dictionary.</a:t>
            </a:r>
          </a:p>
          <a:p>
            <a:endParaRPr lang="en-US">
              <a:cs typeface="Calibri"/>
            </a:endParaRPr>
          </a:p>
          <a:p>
            <a:r>
              <a:rPr lang="en-US" dirty="0">
                <a:cs typeface="Calibri"/>
              </a:rPr>
              <a:t>In the Oxford learners dictionary for academic English  2014, an academic would define activism as a person who works to achieve political or social change, especially as a member of an </a:t>
            </a:r>
            <a:r>
              <a:rPr lang="en-US" dirty="0" err="1">
                <a:cs typeface="Calibri"/>
              </a:rPr>
              <a:t>organisation</a:t>
            </a:r>
            <a:r>
              <a:rPr lang="en-US" dirty="0">
                <a:cs typeface="Calibri"/>
              </a:rPr>
              <a:t> with particular aims.</a:t>
            </a:r>
          </a:p>
        </p:txBody>
      </p:sp>
      <p:sp>
        <p:nvSpPr>
          <p:cNvPr id="4" name="Slide Number Placeholder 3"/>
          <p:cNvSpPr>
            <a:spLocks noGrp="1"/>
          </p:cNvSpPr>
          <p:nvPr>
            <p:ph type="sldNum" sz="quarter" idx="5"/>
          </p:nvPr>
        </p:nvSpPr>
        <p:spPr/>
        <p:txBody>
          <a:bodyPr/>
          <a:lstStyle/>
          <a:p>
            <a:fld id="{D3BF9144-8AD2-4184-9F00-47D7396C6C52}" type="slidenum">
              <a:t>4</a:t>
            </a:fld>
            <a:endParaRPr lang="en-US"/>
          </a:p>
        </p:txBody>
      </p:sp>
    </p:spTree>
    <p:extLst>
      <p:ext uri="{BB962C8B-B14F-4D97-AF65-F5344CB8AC3E}">
        <p14:creationId xmlns:p14="http://schemas.microsoft.com/office/powerpoint/2010/main" val="2603743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There are more differences between advocacy and activism, In this slide will only look into three differences. There will be references at the end of this presentation for further reading.</a:t>
            </a:r>
          </a:p>
          <a:p>
            <a:endParaRPr lang="en-US" dirty="0">
              <a:cs typeface="Calibri"/>
            </a:endParaRPr>
          </a:p>
          <a:p>
            <a:endParaRPr lang="en-US" dirty="0"/>
          </a:p>
          <a:p>
            <a:endParaRPr lang="en-US" dirty="0">
              <a:cs typeface="Calibri"/>
            </a:endParaRPr>
          </a:p>
          <a:p>
            <a:endParaRPr lang="en-US" dirty="0">
              <a:solidFill>
                <a:srgbClr val="000000"/>
              </a:solidFill>
              <a:cs typeface="Calibri"/>
            </a:endParaRPr>
          </a:p>
          <a:p>
            <a:r>
              <a:rPr lang="en-US" dirty="0">
                <a:solidFill>
                  <a:srgbClr val="000000"/>
                </a:solidFill>
                <a:cs typeface="Calibri"/>
              </a:rPr>
              <a:t>Advocates follow the Advocacy Charter and the </a:t>
            </a:r>
            <a:r>
              <a:rPr lang="en-US" b="1" i="1" dirty="0">
                <a:solidFill>
                  <a:srgbClr val="000000"/>
                </a:solidFill>
                <a:cs typeface="Calibri"/>
              </a:rPr>
              <a:t>charter's code of practice It i</a:t>
            </a:r>
            <a:r>
              <a:rPr lang="en-US" dirty="0">
                <a:solidFill>
                  <a:srgbClr val="000000"/>
                </a:solidFill>
                <a:cs typeface="Calibri"/>
              </a:rPr>
              <a:t>s a set of guidelines for advocates, managers and commissioners of advocacy services. </a:t>
            </a:r>
          </a:p>
          <a:p>
            <a:endParaRPr lang="en-US" dirty="0">
              <a:solidFill>
                <a:srgbClr val="000000"/>
              </a:solidFill>
              <a:cs typeface="Calibri"/>
            </a:endParaRPr>
          </a:p>
          <a:p>
            <a:r>
              <a:rPr lang="en-US" dirty="0">
                <a:solidFill>
                  <a:srgbClr val="000000"/>
                </a:solidFill>
                <a:cs typeface="Calibri"/>
              </a:rPr>
              <a:t>The aims are to providing clarity, support and boundaries for a practice. </a:t>
            </a:r>
          </a:p>
          <a:p>
            <a:endParaRPr lang="en-US" dirty="0">
              <a:solidFill>
                <a:srgbClr val="000000"/>
              </a:solidFill>
              <a:cs typeface="Calibri"/>
            </a:endParaRPr>
          </a:p>
          <a:p>
            <a:r>
              <a:rPr lang="en-US" dirty="0">
                <a:solidFill>
                  <a:srgbClr val="000000"/>
                </a:solidFill>
                <a:cs typeface="Calibri"/>
              </a:rPr>
              <a:t>It outlines </a:t>
            </a:r>
            <a:r>
              <a:rPr lang="en-US" b="1" dirty="0">
                <a:solidFill>
                  <a:srgbClr val="000000"/>
                </a:solidFill>
                <a:cs typeface="Calibri"/>
              </a:rPr>
              <a:t>expectations and purpose</a:t>
            </a:r>
            <a:r>
              <a:rPr lang="en-US" dirty="0">
                <a:solidFill>
                  <a:srgbClr val="000000"/>
                </a:solidFill>
                <a:cs typeface="Calibri"/>
              </a:rPr>
              <a:t> of which commissioners and clients should expect from an </a:t>
            </a:r>
            <a:r>
              <a:rPr lang="en-US" b="1" i="1" dirty="0">
                <a:solidFill>
                  <a:srgbClr val="000000"/>
                </a:solidFill>
                <a:cs typeface="Calibri"/>
              </a:rPr>
              <a:t>advocacy service. </a:t>
            </a:r>
          </a:p>
          <a:p>
            <a:endParaRPr lang="en-US" dirty="0">
              <a:solidFill>
                <a:srgbClr val="000000"/>
              </a:solidFill>
              <a:cs typeface="Calibri"/>
            </a:endParaRPr>
          </a:p>
          <a:p>
            <a:r>
              <a:rPr lang="en-US" dirty="0">
                <a:solidFill>
                  <a:srgbClr val="000000"/>
                </a:solidFill>
                <a:cs typeface="Calibri"/>
              </a:rPr>
              <a:t>It provides </a:t>
            </a:r>
            <a:r>
              <a:rPr lang="en-US" b="1" i="1" dirty="0">
                <a:solidFill>
                  <a:srgbClr val="000000"/>
                </a:solidFill>
                <a:cs typeface="Calibri"/>
              </a:rPr>
              <a:t>clarity, support and boundaries for any practice. </a:t>
            </a:r>
          </a:p>
          <a:p>
            <a:endParaRPr lang="en-US" dirty="0">
              <a:solidFill>
                <a:srgbClr val="000000"/>
              </a:solidFill>
              <a:cs typeface="Calibri"/>
            </a:endParaRPr>
          </a:p>
          <a:p>
            <a:r>
              <a:rPr lang="en-US" dirty="0">
                <a:solidFill>
                  <a:srgbClr val="000000"/>
                </a:solidFill>
                <a:cs typeface="Calibri"/>
              </a:rPr>
              <a:t>It also gives a </a:t>
            </a:r>
            <a:r>
              <a:rPr lang="en-US" b="1" i="1" dirty="0">
                <a:solidFill>
                  <a:srgbClr val="000000"/>
                </a:solidFill>
                <a:cs typeface="Calibri"/>
              </a:rPr>
              <a:t>clear description</a:t>
            </a:r>
            <a:r>
              <a:rPr lang="en-US" dirty="0">
                <a:solidFill>
                  <a:srgbClr val="000000"/>
                </a:solidFill>
                <a:cs typeface="Calibri"/>
              </a:rPr>
              <a:t> of what </a:t>
            </a:r>
            <a:r>
              <a:rPr lang="en-US" b="1" dirty="0">
                <a:solidFill>
                  <a:srgbClr val="000000"/>
                </a:solidFill>
                <a:cs typeface="Calibri"/>
              </a:rPr>
              <a:t>is or not </a:t>
            </a:r>
            <a:r>
              <a:rPr lang="en-US" b="1" i="1" dirty="0">
                <a:solidFill>
                  <a:srgbClr val="000000"/>
                </a:solidFill>
                <a:cs typeface="Calibri"/>
              </a:rPr>
              <a:t>expected of an advocate whilst working with clients</a:t>
            </a:r>
            <a:r>
              <a:rPr lang="en-US" dirty="0">
                <a:solidFill>
                  <a:srgbClr val="000000"/>
                </a:solidFill>
                <a:cs typeface="Calibri"/>
              </a:rPr>
              <a:t>.</a:t>
            </a:r>
            <a:endParaRPr lang="en-US">
              <a:cs typeface="Calibri"/>
            </a:endParaRPr>
          </a:p>
          <a:p>
            <a:endParaRPr lang="en-US" dirty="0">
              <a:solidFill>
                <a:srgbClr val="000000"/>
              </a:solidFill>
              <a:cs typeface="Calibri"/>
            </a:endParaRPr>
          </a:p>
          <a:p>
            <a:r>
              <a:rPr lang="en-US" dirty="0">
                <a:solidFill>
                  <a:srgbClr val="000000"/>
                </a:solidFill>
                <a:cs typeface="Calibri"/>
              </a:rPr>
              <a:t> Advocates will work with the </a:t>
            </a:r>
            <a:r>
              <a:rPr lang="en-US" b="1" dirty="0">
                <a:solidFill>
                  <a:srgbClr val="000000"/>
                </a:solidFill>
                <a:cs typeface="Calibri"/>
              </a:rPr>
              <a:t>10 principles.</a:t>
            </a:r>
            <a:endParaRPr lang="en-US" dirty="0">
              <a:solidFill>
                <a:srgbClr val="000000"/>
              </a:solidFill>
              <a:cs typeface="Calibri"/>
            </a:endParaRPr>
          </a:p>
          <a:p>
            <a:endParaRPr lang="en-US" dirty="0">
              <a:solidFill>
                <a:srgbClr val="000000"/>
              </a:solidFill>
              <a:cs typeface="Calibri"/>
            </a:endParaRPr>
          </a:p>
          <a:p>
            <a:r>
              <a:rPr lang="en-US" b="1" dirty="0">
                <a:solidFill>
                  <a:srgbClr val="000000"/>
                </a:solidFill>
                <a:cs typeface="Calibri"/>
              </a:rPr>
              <a:t>Clarity of purpose</a:t>
            </a:r>
            <a:r>
              <a:rPr lang="en-US" dirty="0">
                <a:solidFill>
                  <a:srgbClr val="000000"/>
                </a:solidFill>
                <a:cs typeface="Calibri"/>
              </a:rPr>
              <a:t>; </a:t>
            </a:r>
            <a:r>
              <a:rPr lang="en-US" b="1" dirty="0">
                <a:solidFill>
                  <a:srgbClr val="000000"/>
                </a:solidFill>
                <a:cs typeface="Calibri"/>
              </a:rPr>
              <a:t>Confidentiality;</a:t>
            </a:r>
            <a:r>
              <a:rPr lang="en-US" dirty="0">
                <a:solidFill>
                  <a:srgbClr val="000000"/>
                </a:solidFill>
                <a:cs typeface="Calibri"/>
              </a:rPr>
              <a:t> </a:t>
            </a:r>
            <a:r>
              <a:rPr lang="en-US" b="1" dirty="0">
                <a:solidFill>
                  <a:srgbClr val="000000"/>
                </a:solidFill>
                <a:cs typeface="Calibri"/>
              </a:rPr>
              <a:t>Empowerment;  Accessibility;</a:t>
            </a:r>
            <a:r>
              <a:rPr lang="en-US" dirty="0">
                <a:solidFill>
                  <a:srgbClr val="000000"/>
                </a:solidFill>
                <a:cs typeface="Calibri"/>
              </a:rPr>
              <a:t>  </a:t>
            </a:r>
            <a:r>
              <a:rPr lang="en-US" b="1" dirty="0">
                <a:solidFill>
                  <a:srgbClr val="000000"/>
                </a:solidFill>
                <a:cs typeface="Calibri"/>
              </a:rPr>
              <a:t>Safeguarding; Independence; Person led; Equality and Diversity;</a:t>
            </a:r>
            <a:r>
              <a:rPr lang="en-US" dirty="0">
                <a:solidFill>
                  <a:srgbClr val="000000"/>
                </a:solidFill>
                <a:cs typeface="Calibri"/>
              </a:rPr>
              <a:t> </a:t>
            </a:r>
            <a:r>
              <a:rPr lang="en-US" b="1" dirty="0">
                <a:solidFill>
                  <a:srgbClr val="000000"/>
                </a:solidFill>
                <a:cs typeface="Calibri"/>
              </a:rPr>
              <a:t>Accountability and</a:t>
            </a:r>
            <a:r>
              <a:rPr lang="en-US" dirty="0">
                <a:solidFill>
                  <a:srgbClr val="000000"/>
                </a:solidFill>
                <a:cs typeface="Calibri"/>
              </a:rPr>
              <a:t> </a:t>
            </a:r>
            <a:r>
              <a:rPr lang="en-US" b="1" dirty="0">
                <a:solidFill>
                  <a:srgbClr val="000000"/>
                </a:solidFill>
                <a:cs typeface="Calibri"/>
              </a:rPr>
              <a:t>Supporting advocates</a:t>
            </a:r>
            <a:r>
              <a:rPr lang="en-US" dirty="0">
                <a:solidFill>
                  <a:srgbClr val="000000"/>
                </a:solidFill>
                <a:cs typeface="Calibri"/>
              </a:rPr>
              <a:t>.</a:t>
            </a:r>
          </a:p>
          <a:p>
            <a:endParaRPr lang="en-US" dirty="0">
              <a:solidFill>
                <a:srgbClr val="000000"/>
              </a:solidFill>
              <a:cs typeface="Calibri"/>
            </a:endParaRPr>
          </a:p>
          <a:p>
            <a:r>
              <a:rPr lang="en-US" b="1" dirty="0">
                <a:solidFill>
                  <a:srgbClr val="000000"/>
                </a:solidFill>
                <a:cs typeface="Calibri"/>
              </a:rPr>
              <a:t>A mandate,</a:t>
            </a:r>
            <a:r>
              <a:rPr lang="en-US" dirty="0">
                <a:solidFill>
                  <a:srgbClr val="000000"/>
                </a:solidFill>
                <a:cs typeface="Calibri"/>
              </a:rPr>
              <a:t> is an official or </a:t>
            </a:r>
            <a:r>
              <a:rPr lang="en-US" b="1" dirty="0">
                <a:solidFill>
                  <a:srgbClr val="000000"/>
                </a:solidFill>
                <a:cs typeface="Calibri"/>
              </a:rPr>
              <a:t>authoritative command</a:t>
            </a:r>
            <a:r>
              <a:rPr lang="en-US" dirty="0">
                <a:solidFill>
                  <a:srgbClr val="000000"/>
                </a:solidFill>
                <a:cs typeface="Calibri"/>
              </a:rPr>
              <a:t> to carry out a particular Task.</a:t>
            </a:r>
          </a:p>
          <a:p>
            <a:endParaRPr lang="en-US" dirty="0">
              <a:solidFill>
                <a:srgbClr val="000000"/>
              </a:solidFill>
              <a:cs typeface="Calibri"/>
            </a:endParaRPr>
          </a:p>
          <a:p>
            <a:r>
              <a:rPr lang="en-US" dirty="0">
                <a:solidFill>
                  <a:srgbClr val="000000"/>
                </a:solidFill>
                <a:cs typeface="Calibri"/>
              </a:rPr>
              <a:t>An advocate will only work for an </a:t>
            </a:r>
            <a:r>
              <a:rPr lang="en-US" b="1" dirty="0">
                <a:solidFill>
                  <a:srgbClr val="000000"/>
                </a:solidFill>
                <a:cs typeface="Calibri"/>
              </a:rPr>
              <a:t>individual, group or </a:t>
            </a:r>
            <a:r>
              <a:rPr lang="en-US" b="1" dirty="0" err="1">
                <a:solidFill>
                  <a:srgbClr val="000000"/>
                </a:solidFill>
                <a:cs typeface="Calibri"/>
              </a:rPr>
              <a:t>organisation</a:t>
            </a:r>
            <a:r>
              <a:rPr lang="en-US" b="1" dirty="0">
                <a:solidFill>
                  <a:srgbClr val="000000"/>
                </a:solidFill>
                <a:cs typeface="Calibri"/>
              </a:rPr>
              <a:t> </a:t>
            </a:r>
            <a:r>
              <a:rPr lang="en-US" dirty="0">
                <a:solidFill>
                  <a:srgbClr val="000000"/>
                </a:solidFill>
                <a:cs typeface="Calibri"/>
              </a:rPr>
              <a:t>once they have been </a:t>
            </a:r>
            <a:r>
              <a:rPr lang="en-US" b="1" i="1" dirty="0">
                <a:solidFill>
                  <a:srgbClr val="000000"/>
                </a:solidFill>
                <a:cs typeface="Calibri"/>
              </a:rPr>
              <a:t>given a mandate </a:t>
            </a:r>
            <a:r>
              <a:rPr lang="en-US" dirty="0">
                <a:solidFill>
                  <a:srgbClr val="000000"/>
                </a:solidFill>
                <a:cs typeface="Calibri"/>
              </a:rPr>
              <a:t>for a cause. This can be given </a:t>
            </a:r>
            <a:r>
              <a:rPr lang="en-US" dirty="0" err="1">
                <a:solidFill>
                  <a:srgbClr val="000000"/>
                </a:solidFill>
                <a:cs typeface="Calibri"/>
              </a:rPr>
              <a:t>verbaly</a:t>
            </a:r>
            <a:r>
              <a:rPr lang="en-US" dirty="0">
                <a:solidFill>
                  <a:srgbClr val="000000"/>
                </a:solidFill>
                <a:cs typeface="Calibri"/>
              </a:rPr>
              <a:t> or written.</a:t>
            </a:r>
          </a:p>
          <a:p>
            <a:endParaRPr lang="en-US" dirty="0">
              <a:solidFill>
                <a:srgbClr val="000000"/>
              </a:solidFill>
              <a:cs typeface="Calibri"/>
            </a:endParaRPr>
          </a:p>
          <a:p>
            <a:r>
              <a:rPr lang="en-US" b="1" dirty="0">
                <a:solidFill>
                  <a:srgbClr val="000000"/>
                </a:solidFill>
                <a:cs typeface="Calibri"/>
              </a:rPr>
              <a:t>An independent advocate</a:t>
            </a:r>
            <a:r>
              <a:rPr lang="en-US" dirty="0">
                <a:solidFill>
                  <a:srgbClr val="000000"/>
                </a:solidFill>
                <a:cs typeface="Calibri"/>
              </a:rPr>
              <a:t>, is someone that has fully trained in a specific field. for example an independent mental health advocate. This advocate will work in the mental health sector and will be independent from the NHS. They will only work with and for the client. The written assignment will go in depth on this subject but it's worth noting that being independent only the client can influence the advocates work.</a:t>
            </a:r>
          </a:p>
          <a:p>
            <a:endParaRPr lang="en-US" dirty="0">
              <a:solidFill>
                <a:srgbClr val="000000"/>
              </a:solidFill>
              <a:cs typeface="Calibri"/>
            </a:endParaRPr>
          </a:p>
          <a:p>
            <a:r>
              <a:rPr lang="en-US" dirty="0">
                <a:solidFill>
                  <a:srgbClr val="000000"/>
                </a:solidFill>
                <a:cs typeface="Calibri"/>
              </a:rPr>
              <a:t>As an activist you are able to </a:t>
            </a:r>
            <a:r>
              <a:rPr lang="en-US" b="1" dirty="0">
                <a:solidFill>
                  <a:srgbClr val="000000"/>
                </a:solidFill>
                <a:cs typeface="Calibri"/>
              </a:rPr>
              <a:t>protest, rally and strike </a:t>
            </a:r>
            <a:r>
              <a:rPr lang="en-US" dirty="0">
                <a:solidFill>
                  <a:srgbClr val="000000"/>
                </a:solidFill>
                <a:cs typeface="Calibri"/>
              </a:rPr>
              <a:t>depending on your views or goal.</a:t>
            </a:r>
          </a:p>
          <a:p>
            <a:endParaRPr lang="en-US" dirty="0">
              <a:solidFill>
                <a:srgbClr val="000000"/>
              </a:solidFill>
              <a:cs typeface="Calibri"/>
            </a:endParaRPr>
          </a:p>
          <a:p>
            <a:r>
              <a:rPr lang="en-US" dirty="0">
                <a:solidFill>
                  <a:srgbClr val="000000"/>
                </a:solidFill>
                <a:cs typeface="Calibri"/>
              </a:rPr>
              <a:t>There is no </a:t>
            </a:r>
            <a:r>
              <a:rPr lang="en-US" b="1" dirty="0">
                <a:solidFill>
                  <a:srgbClr val="000000"/>
                </a:solidFill>
                <a:cs typeface="Calibri"/>
              </a:rPr>
              <a:t>charter or principles</a:t>
            </a:r>
            <a:r>
              <a:rPr lang="en-US" dirty="0">
                <a:solidFill>
                  <a:srgbClr val="000000"/>
                </a:solidFill>
                <a:cs typeface="Calibri"/>
              </a:rPr>
              <a:t> to follow and anyone can become an activist and you don't have to be qualified.</a:t>
            </a:r>
            <a:endParaRPr lang="en-US" dirty="0">
              <a:cs typeface="Calibri"/>
            </a:endParaRPr>
          </a:p>
          <a:p>
            <a:endParaRPr lang="en-US" dirty="0">
              <a:solidFill>
                <a:srgbClr val="000000"/>
              </a:solidFill>
              <a:cs typeface="Calibri"/>
            </a:endParaRPr>
          </a:p>
          <a:p>
            <a:r>
              <a:rPr lang="en-US" dirty="0">
                <a:solidFill>
                  <a:srgbClr val="000000"/>
                </a:solidFill>
                <a:cs typeface="Calibri"/>
              </a:rPr>
              <a:t>An activist will already have a voice and will already be empowered  because of their own beliefs. they would be passionate in what they believe and through that passion they could forcefully put their opinion on to others </a:t>
            </a:r>
            <a:r>
              <a:rPr lang="en-US" dirty="0">
                <a:solidFill>
                  <a:srgbClr val="000000"/>
                </a:solidFill>
              </a:rPr>
              <a:t>but all activists use forceful actions.</a:t>
            </a:r>
            <a:endParaRPr lang="en-US" dirty="0">
              <a:solidFill>
                <a:srgbClr val="000000"/>
              </a:solidFill>
              <a:cs typeface="Calibri"/>
            </a:endParaRPr>
          </a:p>
          <a:p>
            <a:endParaRPr lang="en-US" dirty="0">
              <a:solidFill>
                <a:srgbClr val="000000"/>
              </a:solidFill>
              <a:cs typeface="Calibri"/>
            </a:endParaRPr>
          </a:p>
          <a:p>
            <a:endParaRPr lang="en-US" dirty="0">
              <a:solidFill>
                <a:srgbClr val="000000"/>
              </a:solidFill>
              <a:cs typeface="Calibri"/>
            </a:endParaRPr>
          </a:p>
          <a:p>
            <a:r>
              <a:rPr lang="en-US" dirty="0">
                <a:solidFill>
                  <a:srgbClr val="000000"/>
                </a:solidFill>
                <a:cs typeface="Calibri"/>
              </a:rPr>
              <a:t>The majority of activists will protest, join rallies and/or join strikes depending on the beliefs.</a:t>
            </a:r>
          </a:p>
          <a:p>
            <a:endParaRPr lang="en-US" dirty="0">
              <a:solidFill>
                <a:srgbClr val="000000"/>
              </a:solidFill>
              <a:cs typeface="Calibri"/>
            </a:endParaRPr>
          </a:p>
          <a:p>
            <a:r>
              <a:rPr lang="en-US" dirty="0">
                <a:solidFill>
                  <a:srgbClr val="000000"/>
                </a:solidFill>
                <a:cs typeface="Calibri"/>
              </a:rPr>
              <a:t>There are links in the </a:t>
            </a:r>
            <a:r>
              <a:rPr lang="en-US" dirty="0" err="1">
                <a:solidFill>
                  <a:srgbClr val="000000"/>
                </a:solidFill>
                <a:cs typeface="Calibri"/>
              </a:rPr>
              <a:t>refrence</a:t>
            </a:r>
            <a:r>
              <a:rPr lang="en-US" dirty="0">
                <a:solidFill>
                  <a:srgbClr val="000000"/>
                </a:solidFill>
                <a:cs typeface="Calibri"/>
              </a:rPr>
              <a:t> slides to show some protests.</a:t>
            </a:r>
          </a:p>
          <a:p>
            <a:endParaRPr lang="en-US" dirty="0">
              <a:solidFill>
                <a:srgbClr val="000000"/>
              </a:solidFill>
              <a:cs typeface="Calibri"/>
            </a:endParaRPr>
          </a:p>
          <a:p>
            <a:r>
              <a:rPr lang="en-US" dirty="0">
                <a:solidFill>
                  <a:srgbClr val="FF0000"/>
                </a:solidFill>
                <a:cs typeface="Calibri"/>
              </a:rPr>
              <a:t>                                                                                                 </a:t>
            </a:r>
            <a:endParaRPr lang="en-US" dirty="0">
              <a:cs typeface="Calibri"/>
            </a:endParaRPr>
          </a:p>
        </p:txBody>
      </p:sp>
      <p:sp>
        <p:nvSpPr>
          <p:cNvPr id="4" name="Slide Number Placeholder 3"/>
          <p:cNvSpPr>
            <a:spLocks noGrp="1"/>
          </p:cNvSpPr>
          <p:nvPr>
            <p:ph type="sldNum" sz="quarter" idx="5"/>
          </p:nvPr>
        </p:nvSpPr>
        <p:spPr/>
        <p:txBody>
          <a:bodyPr/>
          <a:lstStyle/>
          <a:p>
            <a:fld id="{D3BF9144-8AD2-4184-9F00-47D7396C6C52}" type="slidenum">
              <a:rPr lang="en-US"/>
              <a:t>5</a:t>
            </a:fld>
            <a:endParaRPr lang="en-US"/>
          </a:p>
        </p:txBody>
      </p:sp>
    </p:spTree>
    <p:extLst>
      <p:ext uri="{BB962C8B-B14F-4D97-AF65-F5344CB8AC3E}">
        <p14:creationId xmlns:p14="http://schemas.microsoft.com/office/powerpoint/2010/main" val="289184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a:t>
            </a:r>
            <a:r>
              <a:rPr lang="en-US" b="1" dirty="0">
                <a:cs typeface="Calibri"/>
              </a:rPr>
              <a:t>four similarities between advocacy and activism:</a:t>
            </a:r>
          </a:p>
          <a:p>
            <a:endParaRPr lang="en-US" b="1" dirty="0">
              <a:cs typeface="Calibri"/>
            </a:endParaRPr>
          </a:p>
          <a:p>
            <a:r>
              <a:rPr lang="en-US" dirty="0">
                <a:cs typeface="Calibri"/>
              </a:rPr>
              <a:t>It doesn't matter if you're an advocate or activist, as </a:t>
            </a:r>
            <a:r>
              <a:rPr lang="en-US" b="1" dirty="0">
                <a:cs typeface="Calibri"/>
              </a:rPr>
              <a:t>both can work for an individual, group or </a:t>
            </a:r>
            <a:r>
              <a:rPr lang="en-US" b="1" err="1">
                <a:cs typeface="Calibri"/>
              </a:rPr>
              <a:t>organisation</a:t>
            </a:r>
            <a:r>
              <a:rPr lang="en-US" b="1" dirty="0">
                <a:cs typeface="Calibri"/>
              </a:rPr>
              <a:t>.</a:t>
            </a:r>
            <a:endParaRPr lang="en-US" b="1">
              <a:cs typeface="Calibri"/>
            </a:endParaRPr>
          </a:p>
          <a:p>
            <a:endParaRPr lang="en-US" dirty="0">
              <a:cs typeface="Calibri"/>
            </a:endParaRPr>
          </a:p>
          <a:p>
            <a:r>
              <a:rPr lang="en-US" dirty="0"/>
              <a:t>Advocacy can be a show of strength that can empower change,  this started in the settlement movement (1884).  </a:t>
            </a:r>
            <a:endParaRPr lang="en-US" dirty="0">
              <a:ea typeface="Calibri" panose="020F0502020204030204"/>
              <a:cs typeface="Calibri"/>
            </a:endParaRPr>
          </a:p>
          <a:p>
            <a:endParaRPr lang="en-US" dirty="0"/>
          </a:p>
          <a:p>
            <a:r>
              <a:rPr lang="en-US" dirty="0">
                <a:ea typeface="Calibri"/>
                <a:cs typeface="Calibri"/>
              </a:rPr>
              <a:t>Eventually, people learned to use their voice and in turn became activist. Farmhands would travel to the inner cities where wages were better than working on the land, so they voted with their feet. The cotton mills in middle England, built houses for the workers and paid a fair wage. </a:t>
            </a:r>
          </a:p>
          <a:p>
            <a:endParaRPr lang="en-US" dirty="0">
              <a:ea typeface="Calibri"/>
              <a:cs typeface="Calibri"/>
            </a:endParaRPr>
          </a:p>
          <a:p>
            <a:r>
              <a:rPr lang="en-US" dirty="0">
                <a:ea typeface="Calibri"/>
                <a:cs typeface="Calibri"/>
              </a:rPr>
              <a:t>This is how unions were formed, as it is today.</a:t>
            </a:r>
            <a:endParaRPr lang="en-US" dirty="0"/>
          </a:p>
          <a:p>
            <a:endParaRPr lang="en-US" dirty="0">
              <a:cs typeface="Calibri"/>
            </a:endParaRPr>
          </a:p>
          <a:p>
            <a:r>
              <a:rPr lang="en-US" dirty="0">
                <a:cs typeface="Calibri"/>
              </a:rPr>
              <a:t>An activist is already</a:t>
            </a:r>
            <a:r>
              <a:rPr lang="en-US" b="1" dirty="0">
                <a:cs typeface="Calibri"/>
              </a:rPr>
              <a:t> empowered</a:t>
            </a:r>
            <a:r>
              <a:rPr lang="en-US" dirty="0">
                <a:cs typeface="Calibri"/>
              </a:rPr>
              <a:t> to use their voice because of their feelings and beliefs.</a:t>
            </a:r>
            <a:endParaRPr lang="en-US"/>
          </a:p>
          <a:p>
            <a:endParaRPr lang="en-US" dirty="0">
              <a:cs typeface="Calibri"/>
            </a:endParaRPr>
          </a:p>
          <a:p>
            <a:r>
              <a:rPr lang="en-US" dirty="0">
                <a:cs typeface="Calibri"/>
              </a:rPr>
              <a:t>An advocate's goal is to </a:t>
            </a:r>
            <a:r>
              <a:rPr lang="en-US" b="1" dirty="0">
                <a:cs typeface="Calibri"/>
              </a:rPr>
              <a:t>empower the client</a:t>
            </a:r>
            <a:r>
              <a:rPr lang="en-US" dirty="0">
                <a:cs typeface="Calibri"/>
              </a:rPr>
              <a:t> to use their voice.</a:t>
            </a:r>
          </a:p>
          <a:p>
            <a:endParaRPr lang="en-US" dirty="0">
              <a:cs typeface="Calibri"/>
            </a:endParaRPr>
          </a:p>
          <a:p>
            <a:r>
              <a:rPr lang="en-US" dirty="0">
                <a:cs typeface="Calibri"/>
              </a:rPr>
              <a:t>Advocacy and activism can </a:t>
            </a:r>
            <a:r>
              <a:rPr lang="en-US" b="1" i="1" dirty="0">
                <a:cs typeface="Calibri"/>
              </a:rPr>
              <a:t>intervene in social, political or economic environments,</a:t>
            </a:r>
            <a:r>
              <a:rPr lang="en-US" dirty="0">
                <a:cs typeface="Calibri"/>
              </a:rPr>
              <a:t> be it in different ways.</a:t>
            </a:r>
          </a:p>
          <a:p>
            <a:endParaRPr lang="en-US" dirty="0">
              <a:cs typeface="Calibri"/>
            </a:endParaRPr>
          </a:p>
          <a:p>
            <a:r>
              <a:rPr lang="en-US" dirty="0">
                <a:cs typeface="Calibri"/>
              </a:rPr>
              <a:t>Both are</a:t>
            </a:r>
            <a:r>
              <a:rPr lang="en-US" b="1" dirty="0">
                <a:cs typeface="Calibri"/>
              </a:rPr>
              <a:t> driven by change</a:t>
            </a:r>
            <a:r>
              <a:rPr lang="en-US" dirty="0">
                <a:cs typeface="Calibri"/>
              </a:rPr>
              <a:t>. The client will go to an advocate or an advocacy </a:t>
            </a:r>
            <a:r>
              <a:rPr lang="en-US" dirty="0" err="1">
                <a:cs typeface="Calibri"/>
              </a:rPr>
              <a:t>organisation</a:t>
            </a:r>
            <a:r>
              <a:rPr lang="en-US" dirty="0">
                <a:cs typeface="Calibri"/>
              </a:rPr>
              <a:t> because they seek change.</a:t>
            </a:r>
          </a:p>
          <a:p>
            <a:endParaRPr lang="en-US" dirty="0">
              <a:cs typeface="Calibri"/>
            </a:endParaRPr>
          </a:p>
          <a:p>
            <a:r>
              <a:rPr lang="en-US" dirty="0">
                <a:cs typeface="Calibri"/>
              </a:rPr>
              <a:t>An example would be the client being held in a mental health ward under section. The client doesn't agree with the medical staff's decision and the client doesn't have the information</a:t>
            </a:r>
          </a:p>
          <a:p>
            <a:r>
              <a:rPr lang="en-US" dirty="0">
                <a:cs typeface="Calibri"/>
              </a:rPr>
              <a:t>to help themselves. So the client can ask for an advocate. In Wales you will be provided an advocate,  if you are sectioned. When you are sectioned you will be given a leaflet with the contact details of an advocacy service and it is down to you to contact them. </a:t>
            </a:r>
          </a:p>
          <a:p>
            <a:endParaRPr lang="en-US" dirty="0">
              <a:cs typeface="Calibri"/>
            </a:endParaRPr>
          </a:p>
          <a:p>
            <a:endParaRPr lang="en-US" dirty="0">
              <a:cs typeface="Calibri"/>
            </a:endParaRPr>
          </a:p>
          <a:p>
            <a:endParaRPr lang="en-US" dirty="0">
              <a:cs typeface="Calibri"/>
            </a:endParaRPr>
          </a:p>
          <a:p>
            <a:r>
              <a:rPr lang="en-US" dirty="0">
                <a:cs typeface="Calibri"/>
              </a:rPr>
              <a:t>The nursing team don't take into account of your mental capacity.</a:t>
            </a:r>
          </a:p>
          <a:p>
            <a:endParaRPr lang="en-US" dirty="0">
              <a:cs typeface="Calibri"/>
            </a:endParaRPr>
          </a:p>
          <a:p>
            <a:r>
              <a:rPr lang="en-US" dirty="0">
                <a:cs typeface="Calibri"/>
              </a:rPr>
              <a:t>There should be a system in place for when a client is sectioned then an independent mental health advocate or organisation should be informed within 24 hours. As of now, this is not putting the patient first and will more likely do more harm than good.</a:t>
            </a:r>
          </a:p>
          <a:p>
            <a:endParaRPr lang="en-US" dirty="0">
              <a:cs typeface="Calibri"/>
            </a:endParaRPr>
          </a:p>
          <a:p>
            <a:r>
              <a:rPr lang="en-US" dirty="0">
                <a:cs typeface="Calibri"/>
              </a:rPr>
              <a:t>Looking from a medical professional's position, it means less paperwork  but is this me being cynical?  </a:t>
            </a:r>
          </a:p>
          <a:p>
            <a:endParaRPr lang="en-US" dirty="0">
              <a:cs typeface="Calibri"/>
            </a:endParaRPr>
          </a:p>
          <a:p>
            <a:r>
              <a:rPr lang="en-US" dirty="0">
                <a:cs typeface="Calibri"/>
              </a:rPr>
              <a:t>An activist will seek change for themselves due to their beliefs.  It could be political or Personal,  it also depends on your values. How much of an impact do you want to make? The protests that have been happening in 2023 are affecting the general public. So is this a deliberate act for the general public to complain to the government and would this then be political. This could be an ethical dilemma, because you are pushing your views onto others. For instance with climate change, the world is not vocal but can be seen physically. So an activist is speaking for the planet, so the question I leave you asking, is the activist advocating for the planet?</a:t>
            </a:r>
          </a:p>
          <a:p>
            <a:endParaRPr lang="en-US" dirty="0">
              <a:cs typeface="Calibri"/>
            </a:endParaRPr>
          </a:p>
          <a:p>
            <a:endParaRPr lang="en-US" dirty="0">
              <a:cs typeface="Calibri"/>
            </a:endParaRPr>
          </a:p>
          <a:p>
            <a:r>
              <a:rPr lang="en-US" dirty="0">
                <a:cs typeface="Calibri"/>
              </a:rPr>
              <a:t>An advocate would work for the client in a peaceful manner.</a:t>
            </a:r>
          </a:p>
          <a:p>
            <a:endParaRPr lang="en-US" dirty="0">
              <a:cs typeface="Calibri"/>
            </a:endParaRPr>
          </a:p>
          <a:p>
            <a:r>
              <a:rPr lang="en-US" dirty="0">
                <a:cs typeface="Calibri"/>
              </a:rPr>
              <a:t>If an activist is very passionate about their </a:t>
            </a:r>
            <a:r>
              <a:rPr lang="en-US" b="1" dirty="0">
                <a:cs typeface="Calibri"/>
              </a:rPr>
              <a:t>beliefs</a:t>
            </a:r>
            <a:r>
              <a:rPr lang="en-US" dirty="0">
                <a:cs typeface="Calibri"/>
              </a:rPr>
              <a:t> then they could become </a:t>
            </a:r>
            <a:r>
              <a:rPr lang="en-US" b="1" i="1" dirty="0">
                <a:cs typeface="Calibri"/>
              </a:rPr>
              <a:t>forceful in their demands. </a:t>
            </a:r>
            <a:r>
              <a:rPr lang="en-US" dirty="0">
                <a:cs typeface="Calibri"/>
              </a:rPr>
              <a:t>In the reference list there are links to different protests ( matches).</a:t>
            </a:r>
          </a:p>
          <a:p>
            <a:endParaRPr lang="en-US" dirty="0">
              <a:cs typeface="Calibri"/>
            </a:endParaRPr>
          </a:p>
          <a:p>
            <a:endParaRPr lang="en-US" dirty="0">
              <a:cs typeface="Calibri"/>
            </a:endParaRPr>
          </a:p>
          <a:p>
            <a:r>
              <a:rPr lang="en-US" b="1" dirty="0">
                <a:cs typeface="Calibri"/>
              </a:rPr>
              <a:t>Neither way is wrong, or is it?</a:t>
            </a:r>
          </a:p>
          <a:p>
            <a:endParaRPr lang="en-US" dirty="0">
              <a:cs typeface="Calibri"/>
            </a:endParaRPr>
          </a:p>
          <a:p>
            <a:endParaRPr lang="en-US" dirty="0">
              <a:cs typeface="Calibri"/>
            </a:endParaRPr>
          </a:p>
          <a:p>
            <a:r>
              <a:rPr lang="en-US" dirty="0">
                <a:cs typeface="Calibri"/>
              </a:rPr>
              <a:t>It can be easy for advocacy and activism meanings to be mixed with each other.</a:t>
            </a:r>
          </a:p>
        </p:txBody>
      </p:sp>
      <p:sp>
        <p:nvSpPr>
          <p:cNvPr id="4" name="Slide Number Placeholder 3"/>
          <p:cNvSpPr>
            <a:spLocks noGrp="1"/>
          </p:cNvSpPr>
          <p:nvPr>
            <p:ph type="sldNum" sz="quarter" idx="5"/>
          </p:nvPr>
        </p:nvSpPr>
        <p:spPr/>
        <p:txBody>
          <a:bodyPr/>
          <a:lstStyle/>
          <a:p>
            <a:fld id="{D3BF9144-8AD2-4184-9F00-47D7396C6C52}" type="slidenum">
              <a:rPr lang="en-US"/>
              <a:t>6</a:t>
            </a:fld>
            <a:endParaRPr lang="en-US"/>
          </a:p>
        </p:txBody>
      </p:sp>
    </p:spTree>
    <p:extLst>
      <p:ext uri="{BB962C8B-B14F-4D97-AF65-F5344CB8AC3E}">
        <p14:creationId xmlns:p14="http://schemas.microsoft.com/office/powerpoint/2010/main" val="3824468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The implications in advocacy:</a:t>
            </a:r>
          </a:p>
          <a:p>
            <a:endParaRPr lang="en-US" dirty="0">
              <a:cs typeface="Calibri"/>
            </a:endParaRPr>
          </a:p>
          <a:p>
            <a:r>
              <a:rPr lang="en-US" dirty="0">
                <a:cs typeface="Calibri"/>
              </a:rPr>
              <a:t>The implications for the client using an advocate is giving them a </a:t>
            </a:r>
            <a:r>
              <a:rPr lang="en-US" b="1" i="1" dirty="0">
                <a:cs typeface="Calibri"/>
              </a:rPr>
              <a:t>voice known as empowerment.</a:t>
            </a:r>
          </a:p>
          <a:p>
            <a:endParaRPr lang="en-US" b="1" i="1" dirty="0">
              <a:cs typeface="Calibri"/>
            </a:endParaRPr>
          </a:p>
          <a:p>
            <a:endParaRPr lang="en-US" b="1" i="1" dirty="0">
              <a:cs typeface="Calibri"/>
            </a:endParaRPr>
          </a:p>
          <a:p>
            <a:r>
              <a:rPr lang="en-US" dirty="0">
                <a:cs typeface="Calibri"/>
              </a:rPr>
              <a:t>The client will have the knowledge and confidence to advocate themselves which is known as self advocacy.</a:t>
            </a:r>
          </a:p>
          <a:p>
            <a:endParaRPr lang="en-US" dirty="0">
              <a:cs typeface="Calibri"/>
            </a:endParaRPr>
          </a:p>
          <a:p>
            <a:r>
              <a:rPr lang="en-US" dirty="0">
                <a:cs typeface="Calibri"/>
              </a:rPr>
              <a:t>If an advocate or </a:t>
            </a:r>
            <a:r>
              <a:rPr lang="en-US" dirty="0" err="1">
                <a:cs typeface="Calibri"/>
              </a:rPr>
              <a:t>organisation</a:t>
            </a:r>
            <a:r>
              <a:rPr lang="en-US" dirty="0">
                <a:cs typeface="Calibri"/>
              </a:rPr>
              <a:t> see there's a trend or failure in a service. They could seek a </a:t>
            </a:r>
            <a:r>
              <a:rPr lang="en-US" b="1" i="1" dirty="0">
                <a:cs typeface="Calibri"/>
              </a:rPr>
              <a:t>change</a:t>
            </a:r>
            <a:r>
              <a:rPr lang="en-US" dirty="0">
                <a:cs typeface="Calibri"/>
              </a:rPr>
              <a:t> in legislation be it in a peaceful way or </a:t>
            </a:r>
            <a:r>
              <a:rPr lang="en-US" dirty="0" err="1">
                <a:cs typeface="Calibri"/>
              </a:rPr>
              <a:t>authoritive</a:t>
            </a:r>
            <a:r>
              <a:rPr lang="en-US" dirty="0">
                <a:cs typeface="Calibri"/>
              </a:rPr>
              <a:t> way. The authorities could make things harder but advocates also have the passion as activists and they will get the change</a:t>
            </a:r>
          </a:p>
          <a:p>
            <a:endParaRPr lang="en-US" dirty="0">
              <a:cs typeface="Calibri"/>
            </a:endParaRPr>
          </a:p>
          <a:p>
            <a:endParaRPr lang="en-US" b="1" dirty="0">
              <a:cs typeface="Calibri"/>
            </a:endParaRPr>
          </a:p>
          <a:p>
            <a:endParaRPr lang="en-US" dirty="0">
              <a:cs typeface="Calibri"/>
            </a:endParaRPr>
          </a:p>
          <a:p>
            <a:r>
              <a:rPr lang="en-US" b="1" i="1" dirty="0">
                <a:cs typeface="Calibri"/>
              </a:rPr>
              <a:t>Non-instructed</a:t>
            </a:r>
            <a:r>
              <a:rPr lang="en-US" dirty="0">
                <a:cs typeface="Calibri"/>
              </a:rPr>
              <a:t> advocacy is when the client doesn't have the </a:t>
            </a:r>
            <a:r>
              <a:rPr lang="en-US" b="1" dirty="0">
                <a:cs typeface="Calibri"/>
              </a:rPr>
              <a:t>capacity to make their own decisions.</a:t>
            </a:r>
          </a:p>
          <a:p>
            <a:endParaRPr lang="en-US" dirty="0">
              <a:cs typeface="Calibri"/>
            </a:endParaRPr>
          </a:p>
          <a:p>
            <a:r>
              <a:rPr lang="en-US" dirty="0">
                <a:cs typeface="Calibri"/>
              </a:rPr>
              <a:t>In this case, the advocate will speak to the </a:t>
            </a:r>
            <a:r>
              <a:rPr lang="en-US" b="1" dirty="0">
                <a:cs typeface="Calibri"/>
              </a:rPr>
              <a:t>family, medical team, social services and friends (third parties)</a:t>
            </a:r>
            <a:r>
              <a:rPr lang="en-US" dirty="0">
                <a:cs typeface="Calibri"/>
              </a:rPr>
              <a:t>. Even though the client has no capacity the advocate will always put the client first.</a:t>
            </a:r>
          </a:p>
          <a:p>
            <a:endParaRPr lang="en-US" dirty="0">
              <a:cs typeface="Calibri"/>
            </a:endParaRPr>
          </a:p>
          <a:p>
            <a:r>
              <a:rPr lang="en-US" b="1" dirty="0">
                <a:cs typeface="Calibri"/>
              </a:rPr>
              <a:t>The implications of activism:</a:t>
            </a:r>
          </a:p>
          <a:p>
            <a:endParaRPr lang="en-US" b="1" dirty="0">
              <a:cs typeface="Calibri"/>
            </a:endParaRPr>
          </a:p>
          <a:p>
            <a:r>
              <a:rPr lang="en-US" dirty="0">
                <a:cs typeface="Calibri"/>
              </a:rPr>
              <a:t>As an activist, there is no governance and when the cause becomes important to others then changes could happen quicker. When the cause becomes bigger, then there is a risk that the cause could be </a:t>
            </a:r>
            <a:r>
              <a:rPr lang="en-US" dirty="0" err="1">
                <a:cs typeface="Calibri"/>
              </a:rPr>
              <a:t>politicised</a:t>
            </a:r>
            <a:r>
              <a:rPr lang="en-US" dirty="0">
                <a:cs typeface="Calibri"/>
              </a:rPr>
              <a:t> by the media, general public or even other activists.</a:t>
            </a:r>
          </a:p>
          <a:p>
            <a:endParaRPr lang="en-US" dirty="0">
              <a:cs typeface="Calibri"/>
            </a:endParaRPr>
          </a:p>
          <a:p>
            <a:r>
              <a:rPr lang="en-US" b="1" dirty="0">
                <a:cs typeface="Calibri"/>
              </a:rPr>
              <a:t>Greta Thunberg </a:t>
            </a:r>
            <a:r>
              <a:rPr lang="en-US" dirty="0">
                <a:cs typeface="Calibri"/>
              </a:rPr>
              <a:t>a climate </a:t>
            </a:r>
            <a:r>
              <a:rPr lang="en-US" b="1" i="1" dirty="0">
                <a:cs typeface="Calibri"/>
              </a:rPr>
              <a:t>activist </a:t>
            </a:r>
            <a:r>
              <a:rPr lang="en-US" dirty="0">
                <a:cs typeface="Calibri"/>
              </a:rPr>
              <a:t>was recently arrested in October 2023 whilst protesting in London. </a:t>
            </a:r>
          </a:p>
          <a:p>
            <a:endParaRPr lang="en-US" dirty="0">
              <a:cs typeface="Calibri"/>
            </a:endParaRPr>
          </a:p>
          <a:p>
            <a:r>
              <a:rPr lang="en-US" dirty="0">
                <a:cs typeface="Calibri"/>
              </a:rPr>
              <a:t>Here thousands gathered in front of an oil production company based in London and the police had to arrest some activists to try and break up the protest.</a:t>
            </a:r>
          </a:p>
          <a:p>
            <a:endParaRPr lang="en-US" dirty="0">
              <a:cs typeface="Calibri"/>
            </a:endParaRPr>
          </a:p>
          <a:p>
            <a:r>
              <a:rPr lang="en-US" dirty="0">
                <a:cs typeface="Calibri"/>
              </a:rPr>
              <a:t> Is protesting, joining a rally or going on strike ethical?</a:t>
            </a:r>
          </a:p>
          <a:p>
            <a:endParaRPr lang="en-US" dirty="0">
              <a:cs typeface="Calibri"/>
            </a:endParaRPr>
          </a:p>
          <a:p>
            <a:r>
              <a:rPr lang="en-US" dirty="0">
                <a:cs typeface="Calibri"/>
              </a:rPr>
              <a:t>In October 2023, doctors and surgeons went on strike due to conditions and pay. Thousands of patients had their operations and appointments cancelled. Doctors and surgeons have an oath </a:t>
            </a:r>
            <a:r>
              <a:rPr lang="en-US" b="1" i="1" dirty="0">
                <a:cs typeface="Calibri"/>
              </a:rPr>
              <a:t>not</a:t>
            </a:r>
            <a:r>
              <a:rPr lang="en-US" dirty="0">
                <a:cs typeface="Calibri"/>
              </a:rPr>
              <a:t> </a:t>
            </a:r>
            <a:r>
              <a:rPr lang="en-US" b="1" i="1" dirty="0">
                <a:cs typeface="Calibri"/>
              </a:rPr>
              <a:t>to do harm to others</a:t>
            </a:r>
            <a:r>
              <a:rPr lang="en-US" dirty="0">
                <a:cs typeface="Calibri"/>
              </a:rPr>
              <a:t>. There were patients waiting to have cancer removed and have heart operations. They have already been waiting for a while due to waiting lists. So are doctors and surgeons playing with lives, for money?</a:t>
            </a:r>
          </a:p>
          <a:p>
            <a:endParaRPr lang="en-US" dirty="0">
              <a:cs typeface="Calibri"/>
            </a:endParaRPr>
          </a:p>
          <a:p>
            <a:r>
              <a:rPr lang="en-US" dirty="0">
                <a:cs typeface="Calibri"/>
              </a:rPr>
              <a:t>Surgeons are already on good money and they are able to do private work. So how is it ethical to ask for more money when the person that needs the </a:t>
            </a:r>
            <a:r>
              <a:rPr lang="en-US" dirty="0" err="1">
                <a:cs typeface="Calibri"/>
              </a:rPr>
              <a:t>tumour</a:t>
            </a:r>
            <a:r>
              <a:rPr lang="en-US" dirty="0">
                <a:cs typeface="Calibri"/>
              </a:rPr>
              <a:t> removed, could die without the operation. Also that same person might only be receiving benefits or on minimum wage.</a:t>
            </a:r>
          </a:p>
          <a:p>
            <a:endParaRPr lang="en-US" dirty="0">
              <a:cs typeface="Calibri"/>
            </a:endParaRPr>
          </a:p>
        </p:txBody>
      </p:sp>
      <p:sp>
        <p:nvSpPr>
          <p:cNvPr id="4" name="Slide Number Placeholder 3"/>
          <p:cNvSpPr>
            <a:spLocks noGrp="1"/>
          </p:cNvSpPr>
          <p:nvPr>
            <p:ph type="sldNum" sz="quarter" idx="5"/>
          </p:nvPr>
        </p:nvSpPr>
        <p:spPr/>
        <p:txBody>
          <a:bodyPr/>
          <a:lstStyle/>
          <a:p>
            <a:fld id="{D3BF9144-8AD2-4184-9F00-47D7396C6C52}" type="slidenum">
              <a:rPr lang="en-US"/>
              <a:t>7</a:t>
            </a:fld>
            <a:endParaRPr lang="en-US"/>
          </a:p>
        </p:txBody>
      </p:sp>
    </p:spTree>
    <p:extLst>
      <p:ext uri="{BB962C8B-B14F-4D97-AF65-F5344CB8AC3E}">
        <p14:creationId xmlns:p14="http://schemas.microsoft.com/office/powerpoint/2010/main" val="905641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conclusion:</a:t>
            </a:r>
          </a:p>
          <a:p>
            <a:endParaRPr lang="en-US" dirty="0">
              <a:cs typeface="Calibri"/>
            </a:endParaRPr>
          </a:p>
          <a:p>
            <a:r>
              <a:rPr lang="en-US" dirty="0">
                <a:cs typeface="Calibri"/>
              </a:rPr>
              <a:t>This presentation has given a detailed definition of advocacy and activism in the eyes of the general public, practitioner and academic.</a:t>
            </a:r>
          </a:p>
          <a:p>
            <a:endParaRPr lang="en-US" dirty="0">
              <a:cs typeface="Calibri"/>
            </a:endParaRPr>
          </a:p>
          <a:p>
            <a:r>
              <a:rPr lang="en-US" dirty="0">
                <a:cs typeface="Calibri"/>
              </a:rPr>
              <a:t>We have also looked at some of the differences and similarities of advocacy and activism.</a:t>
            </a:r>
          </a:p>
          <a:p>
            <a:endParaRPr lang="en-US" dirty="0">
              <a:cs typeface="Calibri"/>
            </a:endParaRPr>
          </a:p>
          <a:p>
            <a:r>
              <a:rPr lang="en-US" dirty="0">
                <a:cs typeface="Calibri"/>
              </a:rPr>
              <a:t>Then we looked at some of the implications of them both.</a:t>
            </a:r>
          </a:p>
          <a:p>
            <a:endParaRPr lang="en-US" dirty="0">
              <a:cs typeface="Calibri"/>
            </a:endParaRPr>
          </a:p>
          <a:p>
            <a:r>
              <a:rPr lang="en-US" dirty="0">
                <a:cs typeface="Calibri"/>
              </a:rPr>
              <a:t>Throughout this presentation, suggestions have been given for further reading.</a:t>
            </a:r>
          </a:p>
          <a:p>
            <a:endParaRPr lang="en-US" dirty="0">
              <a:cs typeface="Calibri"/>
            </a:endParaRPr>
          </a:p>
          <a:p>
            <a:r>
              <a:rPr lang="en-US" dirty="0">
                <a:cs typeface="Calibri"/>
              </a:rPr>
              <a:t> And you will find all of this information in the reference list that follows.</a:t>
            </a:r>
            <a:endParaRPr lang="en-US" dirty="0">
              <a:ea typeface="Calibri"/>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3BF9144-8AD2-4184-9F00-47D7396C6C52}" type="slidenum">
              <a:rPr lang="en-US"/>
              <a:t>8</a:t>
            </a:fld>
            <a:endParaRPr lang="en-US"/>
          </a:p>
        </p:txBody>
      </p:sp>
    </p:spTree>
    <p:extLst>
      <p:ext uri="{BB962C8B-B14F-4D97-AF65-F5344CB8AC3E}">
        <p14:creationId xmlns:p14="http://schemas.microsoft.com/office/powerpoint/2010/main" val="2273929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Think of life as a mountain and we all have uphill struggles.</a:t>
            </a:r>
          </a:p>
          <a:p>
            <a:endParaRPr lang="en-US" dirty="0">
              <a:ea typeface="Calibri"/>
              <a:cs typeface="Calibri"/>
            </a:endParaRPr>
          </a:p>
          <a:p>
            <a:r>
              <a:rPr lang="en-US" b="1" dirty="0">
                <a:ea typeface="Calibri"/>
                <a:cs typeface="Calibri"/>
              </a:rPr>
              <a:t>It doesn't matter if you are an advocate or an activist, as long as you are empowered you will reach the top of that mountain.</a:t>
            </a:r>
          </a:p>
          <a:p>
            <a:endParaRPr lang="en-US" dirty="0">
              <a:ea typeface="Calibri"/>
              <a:cs typeface="Calibri"/>
            </a:endParaRPr>
          </a:p>
          <a:p>
            <a:r>
              <a:rPr lang="en-US" b="1" i="1" dirty="0">
                <a:ea typeface="Calibri"/>
                <a:cs typeface="Calibri"/>
              </a:rPr>
              <a:t>Thank you.</a:t>
            </a:r>
          </a:p>
        </p:txBody>
      </p:sp>
      <p:sp>
        <p:nvSpPr>
          <p:cNvPr id="4" name="Slide Number Placeholder 3"/>
          <p:cNvSpPr>
            <a:spLocks noGrp="1"/>
          </p:cNvSpPr>
          <p:nvPr>
            <p:ph type="sldNum" sz="quarter" idx="5"/>
          </p:nvPr>
        </p:nvSpPr>
        <p:spPr/>
        <p:txBody>
          <a:bodyPr/>
          <a:lstStyle/>
          <a:p>
            <a:fld id="{D3BF9144-8AD2-4184-9F00-47D7396C6C52}" type="slidenum">
              <a:rPr lang="en-US"/>
              <a:t>11</a:t>
            </a:fld>
            <a:endParaRPr lang="en-US"/>
          </a:p>
        </p:txBody>
      </p:sp>
    </p:spTree>
    <p:extLst>
      <p:ext uri="{BB962C8B-B14F-4D97-AF65-F5344CB8AC3E}">
        <p14:creationId xmlns:p14="http://schemas.microsoft.com/office/powerpoint/2010/main" val="1947124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8534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649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3232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935665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8694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3151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163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743670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2614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2347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61187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8520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377557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51134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758861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968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32328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NH8nhqQbd28"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ndti.org.uk/resources/new-advocacy-charter" TargetMode="External"/><Relationship Id="rId2" Type="http://schemas.openxmlformats.org/officeDocument/2006/relationships/hyperlink" Target="http://Ahttps:/www.ndti.org.uk/news/safeguarding-and-advocacy" TargetMode="External"/><Relationship Id="rId1" Type="http://schemas.openxmlformats.org/officeDocument/2006/relationships/slideLayout" Target="../slideLayouts/slideLayout6.xml"/><Relationship Id="rId4" Type="http://schemas.openxmlformats.org/officeDocument/2006/relationships/hyperlink" Target="http://bhttps/youtu.be/NH8nhqQbd28"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LEUJeBH6ZNg" TargetMode="External"/><Relationship Id="rId2" Type="http://schemas.openxmlformats.org/officeDocument/2006/relationships/hyperlink" Target="https://youtu.be/DOmcUyPg9Uo" TargetMode="External"/><Relationship Id="rId1" Type="http://schemas.openxmlformats.org/officeDocument/2006/relationships/slideLayout" Target="../slideLayouts/slideLayout6.xml"/><Relationship Id="rId4" Type="http://schemas.openxmlformats.org/officeDocument/2006/relationships/hyperlink" Target="https://www.legislation.gov.uk/ukpga/2010/15/pdfs/ukpga_20100015_en.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3521A9-1576-6D55-D5CB-F649DBF8C348}"/>
              </a:ext>
            </a:extLst>
          </p:cNvPr>
          <p:cNvSpPr>
            <a:spLocks noGrp="1"/>
          </p:cNvSpPr>
          <p:nvPr>
            <p:ph type="title"/>
          </p:nvPr>
        </p:nvSpPr>
        <p:spPr>
          <a:xfrm>
            <a:off x="91593" y="-540674"/>
            <a:ext cx="10430934" cy="1814747"/>
          </a:xfrm>
        </p:spPr>
        <p:txBody>
          <a:bodyPr>
            <a:normAutofit fontScale="90000"/>
          </a:bodyPr>
          <a:lstStyle/>
          <a:p>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r>
              <a:rPr lang="en-US" dirty="0">
                <a:cs typeface="Calibri Light"/>
              </a:rPr>
              <a:t>Module: ECAY5003</a:t>
            </a:r>
            <a:br>
              <a:rPr lang="en-US" dirty="0">
                <a:cs typeface="Calibri Light"/>
              </a:rPr>
            </a:br>
            <a:r>
              <a:rPr lang="en-US" dirty="0">
                <a:cs typeface="Calibri Light"/>
              </a:rPr>
              <a:t>Student Number: 2221104.</a:t>
            </a:r>
            <a:br>
              <a:rPr lang="en-US" dirty="0">
                <a:cs typeface="Calibri Light"/>
              </a:rPr>
            </a:br>
            <a:r>
              <a:rPr lang="en-US" dirty="0">
                <a:cs typeface="Calibri Light"/>
              </a:rPr>
              <a:t>Name: Maxine Jones.</a:t>
            </a:r>
            <a:br>
              <a:rPr lang="en-US" dirty="0">
                <a:cs typeface="Calibri Light"/>
              </a:rPr>
            </a:br>
            <a:endParaRPr lang="en-US" dirty="0">
              <a:cs typeface="Calibri Light"/>
            </a:endParaRPr>
          </a:p>
        </p:txBody>
      </p:sp>
      <p:sp>
        <p:nvSpPr>
          <p:cNvPr id="5" name="TextBox 4">
            <a:extLst>
              <a:ext uri="{FF2B5EF4-FFF2-40B4-BE49-F238E27FC236}">
                <a16:creationId xmlns:a16="http://schemas.microsoft.com/office/drawing/2014/main" id="{6515DFC3-ACA6-1862-2DBF-E105E484564A}"/>
              </a:ext>
            </a:extLst>
          </p:cNvPr>
          <p:cNvSpPr txBox="1"/>
          <p:nvPr/>
        </p:nvSpPr>
        <p:spPr>
          <a:xfrm>
            <a:off x="1627481" y="171214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101C-ABBF-200E-48C8-96CE389E8B82}"/>
              </a:ext>
            </a:extLst>
          </p:cNvPr>
          <p:cNvSpPr>
            <a:spLocks noGrp="1"/>
          </p:cNvSpPr>
          <p:nvPr>
            <p:ph type="title"/>
          </p:nvPr>
        </p:nvSpPr>
        <p:spPr>
          <a:xfrm>
            <a:off x="838200" y="365125"/>
            <a:ext cx="10713154" cy="1156230"/>
          </a:xfrm>
        </p:spPr>
        <p:txBody>
          <a:bodyPr>
            <a:normAutofit/>
          </a:bodyPr>
          <a:lstStyle/>
          <a:p>
            <a:r>
              <a:rPr lang="en-US" sz="3200" dirty="0">
                <a:latin typeface="Calibri"/>
                <a:cs typeface="Calibri Light"/>
              </a:rPr>
              <a:t>Introduction:</a:t>
            </a:r>
            <a:endParaRPr lang="en-US" sz="3200">
              <a:latin typeface="Calibri"/>
              <a:cs typeface="Calibri"/>
            </a:endParaRPr>
          </a:p>
        </p:txBody>
      </p:sp>
      <p:sp>
        <p:nvSpPr>
          <p:cNvPr id="3" name="TextBox 2">
            <a:extLst>
              <a:ext uri="{FF2B5EF4-FFF2-40B4-BE49-F238E27FC236}">
                <a16:creationId xmlns:a16="http://schemas.microsoft.com/office/drawing/2014/main" id="{ECB7F422-0F84-5077-A23E-4A0AAAE1514C}"/>
              </a:ext>
            </a:extLst>
          </p:cNvPr>
          <p:cNvSpPr txBox="1"/>
          <p:nvPr/>
        </p:nvSpPr>
        <p:spPr>
          <a:xfrm>
            <a:off x="837260" y="1627482"/>
            <a:ext cx="90273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Q: Critically reflect upon the differences and similarities between Advocacy and Activism.</a:t>
            </a:r>
            <a:endParaRPr lang="en-US" dirty="0"/>
          </a:p>
        </p:txBody>
      </p:sp>
      <p:sp>
        <p:nvSpPr>
          <p:cNvPr id="4" name="TextBox 3">
            <a:extLst>
              <a:ext uri="{FF2B5EF4-FFF2-40B4-BE49-F238E27FC236}">
                <a16:creationId xmlns:a16="http://schemas.microsoft.com/office/drawing/2014/main" id="{E6A86C2B-E573-E799-56F2-89FBE057DFC4}"/>
              </a:ext>
            </a:extLst>
          </p:cNvPr>
          <p:cNvSpPr txBox="1"/>
          <p:nvPr/>
        </p:nvSpPr>
        <p:spPr>
          <a:xfrm>
            <a:off x="1279407" y="2605851"/>
            <a:ext cx="585705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cs typeface="Calibri" panose="020F0502020204030204"/>
              </a:rPr>
              <a:t>Define Advocacy</a:t>
            </a:r>
            <a:endParaRPr lang="en-US" dirty="0"/>
          </a:p>
          <a:p>
            <a:pPr marL="285750" indent="-285750">
              <a:buFont typeface="Arial"/>
              <a:buChar char="•"/>
            </a:pPr>
            <a:r>
              <a:rPr lang="en-US" dirty="0">
                <a:cs typeface="Calibri" panose="020F0502020204030204"/>
              </a:rPr>
              <a:t>Define Activism</a:t>
            </a:r>
          </a:p>
          <a:p>
            <a:pPr marL="285750" indent="-285750">
              <a:buFont typeface="Arial"/>
              <a:buChar char="•"/>
            </a:pPr>
            <a:r>
              <a:rPr lang="en-US" dirty="0">
                <a:cs typeface="Calibri" panose="020F0502020204030204"/>
              </a:rPr>
              <a:t>Differences between Advocacy and Activism</a:t>
            </a:r>
          </a:p>
          <a:p>
            <a:pPr marL="285750" indent="-285750">
              <a:buFont typeface="Arial"/>
              <a:buChar char="•"/>
            </a:pPr>
            <a:r>
              <a:rPr lang="en-US" dirty="0">
                <a:cs typeface="Calibri" panose="020F0502020204030204"/>
              </a:rPr>
              <a:t>Similarities between Advocacy and Activism</a:t>
            </a:r>
          </a:p>
          <a:p>
            <a:pPr marL="285750" indent="-285750">
              <a:buFont typeface="Arial"/>
              <a:buChar char="•"/>
            </a:pPr>
            <a:r>
              <a:rPr lang="en-US" dirty="0">
                <a:cs typeface="Calibri" panose="020F0502020204030204"/>
              </a:rPr>
              <a:t>Implications</a:t>
            </a:r>
          </a:p>
          <a:p>
            <a:pPr marL="285750" indent="-285750">
              <a:buFont typeface="Arial"/>
              <a:buChar char="•"/>
            </a:pPr>
            <a:r>
              <a:rPr lang="en-US" dirty="0">
                <a:cs typeface="Calibri" panose="020F0502020204030204"/>
              </a:rPr>
              <a:t>Conclusion.</a:t>
            </a:r>
          </a:p>
          <a:p>
            <a:pPr marL="285750" indent="-285750">
              <a:buFont typeface="Arial"/>
              <a:buChar char="•"/>
            </a:pPr>
            <a:endParaRPr lang="en-US" dirty="0">
              <a:cs typeface="Calibri" panose="020F0502020204030204"/>
            </a:endParaRPr>
          </a:p>
          <a:p>
            <a:pPr marL="285750" indent="-285750">
              <a:buFont typeface="Arial"/>
              <a:buChar char="•"/>
            </a:pPr>
            <a:endParaRPr lang="en-US" dirty="0">
              <a:cs typeface="Calibri" panose="020F0502020204030204"/>
            </a:endParaRPr>
          </a:p>
          <a:p>
            <a:pPr marL="285750" indent="-285750">
              <a:buFont typeface="Arial"/>
              <a:buChar char="•"/>
            </a:pPr>
            <a:endParaRPr lang="en-US" dirty="0">
              <a:cs typeface="Calibri" panose="020F0502020204030204"/>
            </a:endParaRPr>
          </a:p>
        </p:txBody>
      </p:sp>
    </p:spTree>
    <p:extLst>
      <p:ext uri="{BB962C8B-B14F-4D97-AF65-F5344CB8AC3E}">
        <p14:creationId xmlns:p14="http://schemas.microsoft.com/office/powerpoint/2010/main" val="2437244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C1F8D-EB08-9EAE-4937-4CC883DBC138}"/>
              </a:ext>
            </a:extLst>
          </p:cNvPr>
          <p:cNvSpPr>
            <a:spLocks noGrp="1"/>
          </p:cNvSpPr>
          <p:nvPr>
            <p:ph type="title"/>
          </p:nvPr>
        </p:nvSpPr>
        <p:spPr/>
        <p:txBody>
          <a:bodyPr/>
          <a:lstStyle/>
          <a:p>
            <a:pPr>
              <a:lnSpc>
                <a:spcPct val="100000"/>
              </a:lnSpc>
              <a:spcBef>
                <a:spcPts val="0"/>
              </a:spcBef>
            </a:pPr>
            <a:r>
              <a:rPr lang="en-US" sz="3200" dirty="0">
                <a:latin typeface="Calibri"/>
                <a:cs typeface="Calibri"/>
              </a:rPr>
              <a:t>Define Advocacy:</a:t>
            </a:r>
            <a:endParaRPr lang="en-US" sz="3200">
              <a:latin typeface="Calibri"/>
              <a:cs typeface="Calibri"/>
            </a:endParaRPr>
          </a:p>
          <a:p>
            <a:endParaRPr lang="en-US" dirty="0">
              <a:cs typeface="Calibri Light"/>
            </a:endParaRPr>
          </a:p>
        </p:txBody>
      </p:sp>
      <p:sp>
        <p:nvSpPr>
          <p:cNvPr id="3" name="TextBox 2">
            <a:extLst>
              <a:ext uri="{FF2B5EF4-FFF2-40B4-BE49-F238E27FC236}">
                <a16:creationId xmlns:a16="http://schemas.microsoft.com/office/drawing/2014/main" id="{28C55959-6BFB-C31F-D8AA-233DD4C1E1F3}"/>
              </a:ext>
            </a:extLst>
          </p:cNvPr>
          <p:cNvSpPr txBox="1"/>
          <p:nvPr/>
        </p:nvSpPr>
        <p:spPr>
          <a:xfrm>
            <a:off x="1382888" y="19567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E7F93FA5-C636-DB58-548D-6ACDAB074252}"/>
              </a:ext>
            </a:extLst>
          </p:cNvPr>
          <p:cNvSpPr txBox="1"/>
          <p:nvPr/>
        </p:nvSpPr>
        <p:spPr>
          <a:xfrm>
            <a:off x="673202" y="1359065"/>
            <a:ext cx="89364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latin typeface="Trebuchet MS"/>
                <a:cs typeface="Calibri" panose="020F0502020204030204"/>
              </a:rPr>
              <a:t>The general public would define 'Advocacy' (2020) as an active support of a cause or course of action.(Collins English </a:t>
            </a:r>
            <a:r>
              <a:rPr lang="en-US" dirty="0">
                <a:latin typeface="Trebuchet MS"/>
                <a:ea typeface="+mn-lt"/>
                <a:cs typeface="+mn-lt"/>
              </a:rPr>
              <a:t>Dictionary</a:t>
            </a:r>
            <a:r>
              <a:rPr lang="en-US" dirty="0">
                <a:latin typeface="Trebuchet MS"/>
                <a:cs typeface="Calibri" panose="020F0502020204030204"/>
              </a:rPr>
              <a:t> and Thesaurus, 2020, p.14)</a:t>
            </a:r>
            <a:r>
              <a:rPr lang="en-US" dirty="0">
                <a:latin typeface="Trebuchet MS"/>
                <a:cs typeface="Arial"/>
              </a:rPr>
              <a:t> </a:t>
            </a:r>
            <a:endParaRPr lang="en-US" b="1" i="1">
              <a:latin typeface="Trebuchet MS"/>
              <a:cs typeface="Calibri" panose="020F0502020204030204"/>
            </a:endParaRPr>
          </a:p>
          <a:p>
            <a:pPr marL="285750" indent="-285750">
              <a:buFont typeface="Arial" panose="020B0604020202020204" pitchFamily="34" charset="0"/>
              <a:buChar char="•"/>
            </a:pPr>
            <a:endParaRPr lang="en-US" dirty="0">
              <a:cs typeface="Calibri" panose="020F0502020204030204"/>
            </a:endParaRPr>
          </a:p>
          <a:p>
            <a:pPr marL="285750" indent="-285750" algn="just">
              <a:buFont typeface="Arial" panose="020B0604020202020204" pitchFamily="34" charset="0"/>
              <a:buChar char="•"/>
            </a:pPr>
            <a:endParaRPr lang="en-US" b="1" i="1" dirty="0">
              <a:cs typeface="Calibri" panose="020F0502020204030204"/>
            </a:endParaRPr>
          </a:p>
        </p:txBody>
      </p:sp>
      <p:sp>
        <p:nvSpPr>
          <p:cNvPr id="5" name="TextBox 4">
            <a:extLst>
              <a:ext uri="{FF2B5EF4-FFF2-40B4-BE49-F238E27FC236}">
                <a16:creationId xmlns:a16="http://schemas.microsoft.com/office/drawing/2014/main" id="{098A1535-761F-E4EE-56D2-87C0DFB11692}"/>
              </a:ext>
            </a:extLst>
          </p:cNvPr>
          <p:cNvSpPr txBox="1"/>
          <p:nvPr/>
        </p:nvSpPr>
        <p:spPr>
          <a:xfrm>
            <a:off x="672703" y="2536032"/>
            <a:ext cx="892254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Times New Roman"/>
              </a:rPr>
              <a:t>A practitioner would describe advocacy as supporting someone to speak out about their rights, what they need and what is important to them. Advocates and providers working partnership with people they support and take their side. It promotes social inclusion, equality and social justice.(The advocacy Charter, 2014)</a:t>
            </a:r>
          </a:p>
        </p:txBody>
      </p:sp>
      <p:sp>
        <p:nvSpPr>
          <p:cNvPr id="6" name="TextBox 5">
            <a:extLst>
              <a:ext uri="{FF2B5EF4-FFF2-40B4-BE49-F238E27FC236}">
                <a16:creationId xmlns:a16="http://schemas.microsoft.com/office/drawing/2014/main" id="{D008C87A-80E9-5663-A34C-0670ED120BB8}"/>
              </a:ext>
            </a:extLst>
          </p:cNvPr>
          <p:cNvSpPr txBox="1"/>
          <p:nvPr/>
        </p:nvSpPr>
        <p:spPr>
          <a:xfrm>
            <a:off x="875109" y="4738686"/>
            <a:ext cx="3564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latin typeface="Times New Roman"/>
              <a:cs typeface="Times New Roman"/>
            </a:endParaRPr>
          </a:p>
        </p:txBody>
      </p:sp>
      <p:sp>
        <p:nvSpPr>
          <p:cNvPr id="7" name="TextBox 6">
            <a:extLst>
              <a:ext uri="{FF2B5EF4-FFF2-40B4-BE49-F238E27FC236}">
                <a16:creationId xmlns:a16="http://schemas.microsoft.com/office/drawing/2014/main" id="{09BFA8CA-77E9-9B6A-83D1-24A7155EC1CE}"/>
              </a:ext>
            </a:extLst>
          </p:cNvPr>
          <p:cNvSpPr txBox="1"/>
          <p:nvPr/>
        </p:nvSpPr>
        <p:spPr>
          <a:xfrm>
            <a:off x="672703" y="4458889"/>
            <a:ext cx="89820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Times New Roman"/>
              </a:rPr>
              <a:t>An academic would define advocacy as an act of publicly giving support to an idea, a course of action or a belief.(Oxford learners dictionary of academic English, 2014, P. 18)</a:t>
            </a:r>
          </a:p>
        </p:txBody>
      </p:sp>
    </p:spTree>
    <p:extLst>
      <p:ext uri="{BB962C8B-B14F-4D97-AF65-F5344CB8AC3E}">
        <p14:creationId xmlns:p14="http://schemas.microsoft.com/office/powerpoint/2010/main" val="2422407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AFA7A-67B6-F223-AA66-363E0DC3E993}"/>
              </a:ext>
            </a:extLst>
          </p:cNvPr>
          <p:cNvSpPr>
            <a:spLocks noGrp="1"/>
          </p:cNvSpPr>
          <p:nvPr>
            <p:ph type="title"/>
          </p:nvPr>
        </p:nvSpPr>
        <p:spPr/>
        <p:txBody>
          <a:bodyPr>
            <a:normAutofit/>
          </a:bodyPr>
          <a:lstStyle/>
          <a:p>
            <a:r>
              <a:rPr lang="en-US" sz="3200" dirty="0">
                <a:latin typeface="Calibri"/>
                <a:cs typeface="Calibri"/>
              </a:rPr>
              <a:t>Define activism:</a:t>
            </a:r>
          </a:p>
        </p:txBody>
      </p:sp>
      <p:sp>
        <p:nvSpPr>
          <p:cNvPr id="3" name="TextBox 2">
            <a:extLst>
              <a:ext uri="{FF2B5EF4-FFF2-40B4-BE49-F238E27FC236}">
                <a16:creationId xmlns:a16="http://schemas.microsoft.com/office/drawing/2014/main" id="{14203137-0310-C9AF-6B23-809037B7F149}"/>
              </a:ext>
            </a:extLst>
          </p:cNvPr>
          <p:cNvSpPr txBox="1"/>
          <p:nvPr/>
        </p:nvSpPr>
        <p:spPr>
          <a:xfrm>
            <a:off x="776883" y="1622227"/>
            <a:ext cx="87915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An activist or general public, would define activism as a person working energetically to achieve  political or social goals.</a:t>
            </a:r>
            <a:r>
              <a:rPr lang="en-US" dirty="0">
                <a:ea typeface="+mn-lt"/>
                <a:cs typeface="+mn-lt"/>
              </a:rPr>
              <a:t>(Collins English Dictionary and Thesaurus, 2020, P.9) </a:t>
            </a:r>
            <a:endParaRPr lang="en-US" dirty="0"/>
          </a:p>
          <a:p>
            <a:pPr marL="285750" indent="-285750">
              <a:buFont typeface="Arial"/>
              <a:buChar char="•"/>
            </a:pPr>
            <a:endParaRPr lang="en-US" dirty="0"/>
          </a:p>
        </p:txBody>
      </p:sp>
      <p:sp>
        <p:nvSpPr>
          <p:cNvPr id="4" name="TextBox 3">
            <a:extLst>
              <a:ext uri="{FF2B5EF4-FFF2-40B4-BE49-F238E27FC236}">
                <a16:creationId xmlns:a16="http://schemas.microsoft.com/office/drawing/2014/main" id="{93DD4DD2-AABF-84EC-20BA-0A46509A833C}"/>
              </a:ext>
            </a:extLst>
          </p:cNvPr>
          <p:cNvSpPr txBox="1"/>
          <p:nvPr/>
        </p:nvSpPr>
        <p:spPr>
          <a:xfrm>
            <a:off x="675409" y="3933701"/>
            <a:ext cx="4950031"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DE166514-8959-4AB8-7885-5B424C2DF26E}"/>
              </a:ext>
            </a:extLst>
          </p:cNvPr>
          <p:cNvSpPr txBox="1"/>
          <p:nvPr/>
        </p:nvSpPr>
        <p:spPr>
          <a:xfrm>
            <a:off x="776844" y="3177113"/>
            <a:ext cx="73053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An academic would define activism as a person who works to achieve political or social change, especially as a member of an </a:t>
            </a:r>
            <a:r>
              <a:rPr lang="en-US" dirty="0" err="1"/>
              <a:t>organisation</a:t>
            </a:r>
            <a:r>
              <a:rPr lang="en-US" dirty="0"/>
              <a:t> with particular aims.(Oxford learners dictionary for academic English, 2014, P.10)</a:t>
            </a:r>
          </a:p>
        </p:txBody>
      </p:sp>
      <p:sp>
        <p:nvSpPr>
          <p:cNvPr id="6" name="TextBox 5">
            <a:extLst>
              <a:ext uri="{FF2B5EF4-FFF2-40B4-BE49-F238E27FC236}">
                <a16:creationId xmlns:a16="http://schemas.microsoft.com/office/drawing/2014/main" id="{180622BA-A521-40D6-66EF-7FE522008B51}"/>
              </a:ext>
            </a:extLst>
          </p:cNvPr>
          <p:cNvSpPr txBox="1"/>
          <p:nvPr/>
        </p:nvSpPr>
        <p:spPr>
          <a:xfrm>
            <a:off x="781792" y="5306785"/>
            <a:ext cx="80376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The best example of activism that we know of it, is over the last year or two. You can define it from a dictionary but it's better understood from watching it on screen. Black lives matter </a:t>
            </a:r>
            <a:r>
              <a:rPr lang="en-US" dirty="0">
                <a:ea typeface="+mn-lt"/>
                <a:cs typeface="+mn-lt"/>
                <a:hlinkClick r:id="rId3"/>
              </a:rPr>
              <a:t>https://youtu.be/NH8nhqQbd28</a:t>
            </a:r>
            <a:r>
              <a:rPr lang="en-US" dirty="0">
                <a:ea typeface="+mn-lt"/>
                <a:cs typeface="+mn-lt"/>
              </a:rPr>
              <a:t> (Accessed 6/11/23)</a:t>
            </a:r>
            <a:endParaRPr lang="en-US" dirty="0"/>
          </a:p>
        </p:txBody>
      </p:sp>
    </p:spTree>
    <p:extLst>
      <p:ext uri="{BB962C8B-B14F-4D97-AF65-F5344CB8AC3E}">
        <p14:creationId xmlns:p14="http://schemas.microsoft.com/office/powerpoint/2010/main" val="292288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F5A7-D09F-85D3-1DAD-A0D4B39ED834}"/>
              </a:ext>
            </a:extLst>
          </p:cNvPr>
          <p:cNvSpPr>
            <a:spLocks noGrp="1"/>
          </p:cNvSpPr>
          <p:nvPr>
            <p:ph type="title"/>
          </p:nvPr>
        </p:nvSpPr>
        <p:spPr/>
        <p:txBody>
          <a:bodyPr/>
          <a:lstStyle/>
          <a:p>
            <a:pPr>
              <a:spcBef>
                <a:spcPts val="0"/>
              </a:spcBef>
            </a:pPr>
            <a:r>
              <a:rPr lang="en-US" sz="3200" dirty="0">
                <a:latin typeface="Calibri"/>
                <a:cs typeface="Calibri"/>
              </a:rPr>
              <a:t>Differences between Advocacy and Activism</a:t>
            </a:r>
          </a:p>
          <a:p>
            <a:endParaRPr lang="en-US" dirty="0"/>
          </a:p>
        </p:txBody>
      </p:sp>
      <p:sp>
        <p:nvSpPr>
          <p:cNvPr id="3" name="Text Placeholder 2">
            <a:extLst>
              <a:ext uri="{FF2B5EF4-FFF2-40B4-BE49-F238E27FC236}">
                <a16:creationId xmlns:a16="http://schemas.microsoft.com/office/drawing/2014/main" id="{4701B214-C41D-2DAE-2EBD-9C37AF48A8A8}"/>
              </a:ext>
            </a:extLst>
          </p:cNvPr>
          <p:cNvSpPr>
            <a:spLocks noGrp="1"/>
          </p:cNvSpPr>
          <p:nvPr>
            <p:ph type="body" idx="1"/>
          </p:nvPr>
        </p:nvSpPr>
        <p:spPr/>
        <p:txBody>
          <a:bodyPr/>
          <a:lstStyle/>
          <a:p>
            <a:r>
              <a:rPr lang="en-US" dirty="0"/>
              <a:t>Advocacy</a:t>
            </a:r>
          </a:p>
        </p:txBody>
      </p:sp>
      <p:sp>
        <p:nvSpPr>
          <p:cNvPr id="4" name="Content Placeholder 3">
            <a:extLst>
              <a:ext uri="{FF2B5EF4-FFF2-40B4-BE49-F238E27FC236}">
                <a16:creationId xmlns:a16="http://schemas.microsoft.com/office/drawing/2014/main" id="{4753F784-702B-2BA5-2B62-88021DBCC51D}"/>
              </a:ext>
            </a:extLst>
          </p:cNvPr>
          <p:cNvSpPr>
            <a:spLocks noGrp="1"/>
          </p:cNvSpPr>
          <p:nvPr>
            <p:ph sz="half" idx="2"/>
          </p:nvPr>
        </p:nvSpPr>
        <p:spPr/>
        <p:txBody>
          <a:bodyPr vert="horz" lIns="91440" tIns="45720" rIns="91440" bIns="45720" rtlCol="0" anchor="t">
            <a:normAutofit/>
          </a:bodyPr>
          <a:lstStyle/>
          <a:p>
            <a:r>
              <a:rPr lang="en-US" dirty="0"/>
              <a:t>Follows the advocacy Charter.</a:t>
            </a:r>
          </a:p>
          <a:p>
            <a:endParaRPr lang="en-US" dirty="0"/>
          </a:p>
          <a:p>
            <a:r>
              <a:rPr lang="en-US" dirty="0"/>
              <a:t>A mandate is given.</a:t>
            </a:r>
          </a:p>
          <a:p>
            <a:endParaRPr lang="en-US" dirty="0"/>
          </a:p>
          <a:p>
            <a:r>
              <a:rPr lang="en-US" dirty="0"/>
              <a:t>Independent advocacy.</a:t>
            </a:r>
          </a:p>
          <a:p>
            <a:endParaRPr lang="en-US" dirty="0"/>
          </a:p>
          <a:p>
            <a:endParaRPr lang="en-US" dirty="0"/>
          </a:p>
          <a:p>
            <a:endParaRPr lang="en-US" dirty="0"/>
          </a:p>
          <a:p>
            <a:endParaRPr lang="en-US"/>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5" name="Text Placeholder 4">
            <a:extLst>
              <a:ext uri="{FF2B5EF4-FFF2-40B4-BE49-F238E27FC236}">
                <a16:creationId xmlns:a16="http://schemas.microsoft.com/office/drawing/2014/main" id="{D5C19433-E45F-138D-000A-8BF8E6FBD612}"/>
              </a:ext>
            </a:extLst>
          </p:cNvPr>
          <p:cNvSpPr>
            <a:spLocks noGrp="1"/>
          </p:cNvSpPr>
          <p:nvPr>
            <p:ph type="body" sz="quarter" idx="3"/>
          </p:nvPr>
        </p:nvSpPr>
        <p:spPr/>
        <p:txBody>
          <a:bodyPr/>
          <a:lstStyle/>
          <a:p>
            <a:r>
              <a:rPr lang="en-US" dirty="0"/>
              <a:t>Activism</a:t>
            </a:r>
          </a:p>
        </p:txBody>
      </p:sp>
      <p:sp>
        <p:nvSpPr>
          <p:cNvPr id="6" name="Content Placeholder 5">
            <a:extLst>
              <a:ext uri="{FF2B5EF4-FFF2-40B4-BE49-F238E27FC236}">
                <a16:creationId xmlns:a16="http://schemas.microsoft.com/office/drawing/2014/main" id="{A0D888BA-3F2F-4620-A00F-4A52F1E42BD1}"/>
              </a:ext>
            </a:extLst>
          </p:cNvPr>
          <p:cNvSpPr>
            <a:spLocks noGrp="1"/>
          </p:cNvSpPr>
          <p:nvPr>
            <p:ph sz="quarter" idx="4"/>
          </p:nvPr>
        </p:nvSpPr>
        <p:spPr/>
        <p:txBody>
          <a:bodyPr vert="horz" lIns="91440" tIns="45720" rIns="91440" bIns="45720" rtlCol="0" anchor="t">
            <a:normAutofit/>
          </a:bodyPr>
          <a:lstStyle/>
          <a:p>
            <a:r>
              <a:rPr lang="en-US" dirty="0"/>
              <a:t>Able to protest, rally and strike.</a:t>
            </a:r>
          </a:p>
          <a:p>
            <a:endParaRPr lang="en-US" dirty="0"/>
          </a:p>
          <a:p>
            <a:r>
              <a:rPr lang="en-US" dirty="0"/>
              <a:t>An activist has a voice.</a:t>
            </a:r>
          </a:p>
          <a:p>
            <a:endParaRPr lang="en-US" dirty="0"/>
          </a:p>
          <a:p>
            <a:r>
              <a:rPr lang="en-US" dirty="0"/>
              <a:t>Uses forceful actions.</a:t>
            </a:r>
          </a:p>
          <a:p>
            <a:endParaRPr lang="en-US" dirty="0"/>
          </a:p>
          <a:p>
            <a:endParaRPr lang="en-US" dirty="0"/>
          </a:p>
        </p:txBody>
      </p:sp>
      <p:sp>
        <p:nvSpPr>
          <p:cNvPr id="7" name="TextBox 6">
            <a:extLst>
              <a:ext uri="{FF2B5EF4-FFF2-40B4-BE49-F238E27FC236}">
                <a16:creationId xmlns:a16="http://schemas.microsoft.com/office/drawing/2014/main" id="{0E528DAE-448C-82E7-CC11-DFA18F464F04}"/>
              </a:ext>
            </a:extLst>
          </p:cNvPr>
          <p:cNvSpPr txBox="1"/>
          <p:nvPr/>
        </p:nvSpPr>
        <p:spPr>
          <a:xfrm>
            <a:off x="866179" y="5572125"/>
            <a:ext cx="76247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rebuchet MS"/>
                <a:cs typeface="Calibri"/>
              </a:rPr>
              <a:t>There are more differences between advocacy and activism but this slide will only look into three each. There will be references at the end of this presentation for further reading.</a:t>
            </a:r>
            <a:endParaRPr lang="en-US">
              <a:latin typeface="Trebuchet MS"/>
            </a:endParaRPr>
          </a:p>
        </p:txBody>
      </p:sp>
    </p:spTree>
    <p:extLst>
      <p:ext uri="{BB962C8B-B14F-4D97-AF65-F5344CB8AC3E}">
        <p14:creationId xmlns:p14="http://schemas.microsoft.com/office/powerpoint/2010/main" val="143313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D3FBE-C31C-ECC1-3E3E-D83135281CC8}"/>
              </a:ext>
            </a:extLst>
          </p:cNvPr>
          <p:cNvSpPr txBox="1"/>
          <p:nvPr/>
        </p:nvSpPr>
        <p:spPr>
          <a:xfrm>
            <a:off x="872132" y="750094"/>
            <a:ext cx="772001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rgbClr val="90C226"/>
                </a:solidFill>
                <a:latin typeface="Calibri"/>
                <a:cs typeface="Calibri"/>
              </a:rPr>
              <a:t>Similarities between Advocacy and Activism</a:t>
            </a:r>
          </a:p>
          <a:p>
            <a:pPr algn="l"/>
            <a:endParaRPr lang="en-US" dirty="0"/>
          </a:p>
        </p:txBody>
      </p:sp>
      <p:sp>
        <p:nvSpPr>
          <p:cNvPr id="3" name="TextBox 2">
            <a:extLst>
              <a:ext uri="{FF2B5EF4-FFF2-40B4-BE49-F238E27FC236}">
                <a16:creationId xmlns:a16="http://schemas.microsoft.com/office/drawing/2014/main" id="{A257EE02-B5D2-1DFB-B097-E3E27BE09D4C}"/>
              </a:ext>
            </a:extLst>
          </p:cNvPr>
          <p:cNvSpPr txBox="1"/>
          <p:nvPr/>
        </p:nvSpPr>
        <p:spPr>
          <a:xfrm>
            <a:off x="949523" y="1494234"/>
            <a:ext cx="773191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Calibri"/>
              </a:rPr>
              <a:t>Works as an individual, group or </a:t>
            </a:r>
            <a:r>
              <a:rPr lang="en-US" err="1">
                <a:latin typeface="Trebuchet MS"/>
                <a:cs typeface="Calibri"/>
              </a:rPr>
              <a:t>organisation</a:t>
            </a:r>
            <a:r>
              <a:rPr lang="en-US" dirty="0">
                <a:latin typeface="Trebuchet MS"/>
                <a:cs typeface="Calibri"/>
              </a:rPr>
              <a:t>.</a:t>
            </a:r>
          </a:p>
          <a:p>
            <a:pPr marL="285750" indent="-285750">
              <a:buFont typeface="Arial"/>
              <a:buChar char="•"/>
            </a:pPr>
            <a:endParaRPr lang="en-US" dirty="0">
              <a:latin typeface="Trebuchet MS"/>
              <a:cs typeface="Calibri"/>
            </a:endParaRPr>
          </a:p>
          <a:p>
            <a:pPr marL="285750" indent="-285750">
              <a:buFont typeface="Arial"/>
              <a:buChar char="•"/>
            </a:pPr>
            <a:r>
              <a:rPr lang="en-US" dirty="0">
                <a:latin typeface="Trebuchet MS"/>
                <a:cs typeface="Calibri"/>
              </a:rPr>
              <a:t>Results driven by Empowerment.</a:t>
            </a:r>
          </a:p>
          <a:p>
            <a:pPr marL="285750" indent="-285750">
              <a:buFont typeface="Arial"/>
              <a:buChar char="•"/>
            </a:pPr>
            <a:endParaRPr lang="en-US" dirty="0">
              <a:latin typeface="Trebuchet MS"/>
              <a:cs typeface="Calibri"/>
            </a:endParaRPr>
          </a:p>
          <a:p>
            <a:pPr marL="285750" indent="-285750">
              <a:buFont typeface="Arial"/>
              <a:buChar char="•"/>
            </a:pPr>
            <a:r>
              <a:rPr lang="en-US" dirty="0">
                <a:latin typeface="Trebuchet MS"/>
                <a:cs typeface="Calibri"/>
              </a:rPr>
              <a:t>Both will intervene in social, political or economic environment but in different ways.</a:t>
            </a:r>
          </a:p>
          <a:p>
            <a:pPr marL="285750" indent="-285750">
              <a:buFont typeface="Arial"/>
              <a:buChar char="•"/>
            </a:pPr>
            <a:endParaRPr lang="en-US" dirty="0">
              <a:latin typeface="Trebuchet MS"/>
              <a:cs typeface="Calibri"/>
            </a:endParaRPr>
          </a:p>
          <a:p>
            <a:pPr marL="285750" indent="-285750">
              <a:buFont typeface="Arial"/>
              <a:buChar char="•"/>
            </a:pPr>
            <a:r>
              <a:rPr lang="en-US" dirty="0">
                <a:latin typeface="Trebuchet MS"/>
                <a:cs typeface="Calibri"/>
              </a:rPr>
              <a:t> Both are driven by change. </a:t>
            </a:r>
            <a:endParaRPr lang="en-US">
              <a:latin typeface="Trebuchet MS"/>
              <a:ea typeface="Calibri"/>
              <a:cs typeface="Calibri"/>
            </a:endParaRPr>
          </a:p>
          <a:p>
            <a:pPr marL="342900" indent="-342900">
              <a:buAutoNum type="arabicPeriod"/>
            </a:pPr>
            <a:r>
              <a:rPr lang="en-US" dirty="0">
                <a:latin typeface="Trebuchet MS"/>
                <a:cs typeface="Calibri"/>
              </a:rPr>
              <a:t>A personal issue. 'Sarah </a:t>
            </a:r>
            <a:r>
              <a:rPr lang="en-US" err="1">
                <a:latin typeface="Trebuchet MS"/>
                <a:cs typeface="Calibri"/>
              </a:rPr>
              <a:t>Everad</a:t>
            </a:r>
            <a:r>
              <a:rPr lang="en-US" dirty="0">
                <a:latin typeface="Trebuchet MS"/>
                <a:cs typeface="Calibri"/>
              </a:rPr>
              <a:t>' murder</a:t>
            </a:r>
            <a:endParaRPr lang="en-US">
              <a:latin typeface="Trebuchet MS"/>
              <a:ea typeface="Calibri"/>
              <a:cs typeface="Calibri"/>
            </a:endParaRPr>
          </a:p>
          <a:p>
            <a:pPr marL="342900" indent="-342900">
              <a:buAutoNum type="arabicPeriod"/>
            </a:pPr>
            <a:r>
              <a:rPr lang="en-US" dirty="0">
                <a:latin typeface="Trebuchet MS"/>
                <a:cs typeface="Calibri"/>
              </a:rPr>
              <a:t>Black lives matter. 'Group Advocacy'</a:t>
            </a:r>
            <a:endParaRPr lang="en-US">
              <a:latin typeface="Trebuchet MS"/>
              <a:ea typeface="Calibri"/>
              <a:cs typeface="Calibri"/>
            </a:endParaRPr>
          </a:p>
          <a:p>
            <a:pPr marL="342900" indent="-342900">
              <a:buAutoNum type="arabicPeriod"/>
            </a:pPr>
            <a:r>
              <a:rPr lang="en-US" dirty="0">
                <a:latin typeface="Trebuchet MS"/>
                <a:cs typeface="Calibri"/>
              </a:rPr>
              <a:t>Climate change. 'Group Advocacy'</a:t>
            </a:r>
            <a:endParaRPr lang="en-US">
              <a:latin typeface="Trebuchet MS"/>
              <a:ea typeface="Calibri"/>
              <a:cs typeface="Calibri"/>
            </a:endParaRPr>
          </a:p>
          <a:p>
            <a:pPr marL="342900" indent="-342900">
              <a:buAutoNum type="arabicPeriod"/>
            </a:pPr>
            <a:r>
              <a:rPr lang="en-US" dirty="0">
                <a:latin typeface="Trebuchet MS"/>
                <a:cs typeface="Calibri"/>
              </a:rPr>
              <a:t>Against a war 'Political' (Hamas v </a:t>
            </a:r>
            <a:r>
              <a:rPr lang="en-US" err="1">
                <a:latin typeface="Trebuchet MS"/>
                <a:cs typeface="Calibri"/>
              </a:rPr>
              <a:t>Isreal</a:t>
            </a:r>
            <a:r>
              <a:rPr lang="en-US" dirty="0">
                <a:latin typeface="Trebuchet MS"/>
                <a:cs typeface="Calibri"/>
              </a:rPr>
              <a:t>) Gaza</a:t>
            </a:r>
          </a:p>
          <a:p>
            <a:endParaRPr lang="en-US" dirty="0">
              <a:latin typeface="Trebuchet MS"/>
              <a:cs typeface="Calibri"/>
            </a:endParaRPr>
          </a:p>
          <a:p>
            <a:r>
              <a:rPr lang="en-US" dirty="0">
                <a:latin typeface="Trebuchet MS"/>
                <a:cs typeface="Calibri"/>
              </a:rPr>
              <a:t>     </a:t>
            </a:r>
            <a:endParaRPr lang="en-US">
              <a:latin typeface="Trebuchet MS"/>
              <a:cs typeface="Calibri"/>
            </a:endParaRPr>
          </a:p>
          <a:p>
            <a:r>
              <a:rPr lang="en-US" dirty="0">
                <a:latin typeface="Calibri"/>
                <a:cs typeface="Calibri"/>
              </a:rPr>
              <a:t>                                                            </a:t>
            </a:r>
          </a:p>
          <a:p>
            <a:pPr marL="285750" indent="-285750">
              <a:buFont typeface="Arial"/>
              <a:buChar char="•"/>
            </a:pPr>
            <a:endParaRPr lang="en-US" dirty="0">
              <a:latin typeface="Calibri"/>
              <a:cs typeface="Calibri"/>
            </a:endParaRPr>
          </a:p>
          <a:p>
            <a:pPr marL="285750" indent="-285750">
              <a:buFont typeface="Arial"/>
              <a:buChar char="•"/>
            </a:pPr>
            <a:endParaRPr lang="en-US" dirty="0"/>
          </a:p>
        </p:txBody>
      </p:sp>
      <p:sp>
        <p:nvSpPr>
          <p:cNvPr id="4" name="TextBox 3">
            <a:extLst>
              <a:ext uri="{FF2B5EF4-FFF2-40B4-BE49-F238E27FC236}">
                <a16:creationId xmlns:a16="http://schemas.microsoft.com/office/drawing/2014/main" id="{07B4C5F2-8815-4078-79DF-4604FBD0C1FB}"/>
              </a:ext>
            </a:extLst>
          </p:cNvPr>
          <p:cNvSpPr txBox="1"/>
          <p:nvPr/>
        </p:nvSpPr>
        <p:spPr>
          <a:xfrm>
            <a:off x="878086" y="5655470"/>
            <a:ext cx="78986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rebuchet MS"/>
                <a:cs typeface="Calibri"/>
              </a:rPr>
              <a:t>There are more similarities between advocacy and activism and at the end of the slides in the reference list are suggestions for further reading.</a:t>
            </a:r>
          </a:p>
        </p:txBody>
      </p:sp>
      <p:sp>
        <p:nvSpPr>
          <p:cNvPr id="5" name="TextBox 4">
            <a:extLst>
              <a:ext uri="{FF2B5EF4-FFF2-40B4-BE49-F238E27FC236}">
                <a16:creationId xmlns:a16="http://schemas.microsoft.com/office/drawing/2014/main" id="{A53D5968-1283-EFAD-164C-363832D50C9D}"/>
              </a:ext>
            </a:extLst>
          </p:cNvPr>
          <p:cNvSpPr txBox="1"/>
          <p:nvPr/>
        </p:nvSpPr>
        <p:spPr>
          <a:xfrm>
            <a:off x="872133" y="5095874"/>
            <a:ext cx="93987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rebuchet MS"/>
                <a:ea typeface="Calibri"/>
                <a:cs typeface="Calibri"/>
              </a:rPr>
              <a:t>There are links in the reference list for further information.</a:t>
            </a:r>
          </a:p>
        </p:txBody>
      </p:sp>
    </p:spTree>
    <p:extLst>
      <p:ext uri="{BB962C8B-B14F-4D97-AF65-F5344CB8AC3E}">
        <p14:creationId xmlns:p14="http://schemas.microsoft.com/office/powerpoint/2010/main" val="113229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C4F7-3247-4C59-13AC-DBCFFE69E753}"/>
              </a:ext>
            </a:extLst>
          </p:cNvPr>
          <p:cNvSpPr>
            <a:spLocks noGrp="1"/>
          </p:cNvSpPr>
          <p:nvPr>
            <p:ph type="title"/>
          </p:nvPr>
        </p:nvSpPr>
        <p:spPr/>
        <p:txBody>
          <a:bodyPr/>
          <a:lstStyle/>
          <a:p>
            <a:r>
              <a:rPr lang="en-US" dirty="0"/>
              <a:t>Implications</a:t>
            </a:r>
          </a:p>
        </p:txBody>
      </p:sp>
      <p:sp>
        <p:nvSpPr>
          <p:cNvPr id="3" name="Text Placeholder 2">
            <a:extLst>
              <a:ext uri="{FF2B5EF4-FFF2-40B4-BE49-F238E27FC236}">
                <a16:creationId xmlns:a16="http://schemas.microsoft.com/office/drawing/2014/main" id="{D7B88FFD-52D5-9055-94E7-FA3B95B3D096}"/>
              </a:ext>
            </a:extLst>
          </p:cNvPr>
          <p:cNvSpPr>
            <a:spLocks noGrp="1"/>
          </p:cNvSpPr>
          <p:nvPr>
            <p:ph type="body" idx="1"/>
          </p:nvPr>
        </p:nvSpPr>
        <p:spPr/>
        <p:txBody>
          <a:bodyPr/>
          <a:lstStyle/>
          <a:p>
            <a:r>
              <a:rPr lang="en-US" dirty="0">
                <a:latin typeface="Trebuchet MS"/>
                <a:cs typeface="Calibri"/>
              </a:rPr>
              <a:t>Advocacy</a:t>
            </a:r>
          </a:p>
        </p:txBody>
      </p:sp>
      <p:sp>
        <p:nvSpPr>
          <p:cNvPr id="4" name="Content Placeholder 3">
            <a:extLst>
              <a:ext uri="{FF2B5EF4-FFF2-40B4-BE49-F238E27FC236}">
                <a16:creationId xmlns:a16="http://schemas.microsoft.com/office/drawing/2014/main" id="{31D05DBA-C66A-0382-9DE8-17DD345CDE82}"/>
              </a:ext>
            </a:extLst>
          </p:cNvPr>
          <p:cNvSpPr>
            <a:spLocks noGrp="1"/>
          </p:cNvSpPr>
          <p:nvPr>
            <p:ph sz="half" idx="2"/>
          </p:nvPr>
        </p:nvSpPr>
        <p:spPr/>
        <p:txBody>
          <a:bodyPr vert="horz" lIns="91440" tIns="45720" rIns="91440" bIns="45720" rtlCol="0" anchor="t">
            <a:normAutofit/>
          </a:bodyPr>
          <a:lstStyle/>
          <a:p>
            <a:r>
              <a:rPr lang="en-US" dirty="0">
                <a:latin typeface="Trebuchet MS"/>
                <a:cs typeface="Calibri"/>
              </a:rPr>
              <a:t>Empowering the client.</a:t>
            </a:r>
          </a:p>
          <a:p>
            <a:endParaRPr lang="en-US" dirty="0">
              <a:latin typeface="Trebuchet MS"/>
              <a:cs typeface="Calibri"/>
            </a:endParaRPr>
          </a:p>
          <a:p>
            <a:r>
              <a:rPr lang="en-US" dirty="0">
                <a:latin typeface="Trebuchet MS"/>
                <a:cs typeface="Calibri"/>
              </a:rPr>
              <a:t>Governance for change.</a:t>
            </a:r>
          </a:p>
          <a:p>
            <a:endParaRPr lang="en-US" dirty="0">
              <a:latin typeface="Trebuchet MS"/>
              <a:cs typeface="Calibri"/>
            </a:endParaRPr>
          </a:p>
          <a:p>
            <a:r>
              <a:rPr lang="en-US" dirty="0">
                <a:latin typeface="Trebuchet MS"/>
                <a:cs typeface="Calibri"/>
              </a:rPr>
              <a:t>Non-instructed. </a:t>
            </a:r>
          </a:p>
          <a:p>
            <a:endParaRPr lang="en-US" dirty="0">
              <a:latin typeface="Calibri"/>
              <a:cs typeface="Calibri"/>
            </a:endParaRPr>
          </a:p>
          <a:p>
            <a:endParaRPr lang="en-US" dirty="0">
              <a:latin typeface="Calibri"/>
              <a:cs typeface="Calibri"/>
            </a:endParaRPr>
          </a:p>
          <a:p>
            <a:endParaRPr lang="en-US" dirty="0">
              <a:latin typeface="Calibri"/>
              <a:cs typeface="Calibri"/>
            </a:endParaRPr>
          </a:p>
          <a:p>
            <a:endParaRPr lang="en-US" dirty="0">
              <a:latin typeface="Calibri"/>
              <a:cs typeface="Calibri"/>
            </a:endParaRPr>
          </a:p>
          <a:p>
            <a:endParaRPr lang="en-US" dirty="0"/>
          </a:p>
          <a:p>
            <a:endParaRPr lang="en-US" dirty="0"/>
          </a:p>
        </p:txBody>
      </p:sp>
      <p:sp>
        <p:nvSpPr>
          <p:cNvPr id="5" name="Text Placeholder 4">
            <a:extLst>
              <a:ext uri="{FF2B5EF4-FFF2-40B4-BE49-F238E27FC236}">
                <a16:creationId xmlns:a16="http://schemas.microsoft.com/office/drawing/2014/main" id="{188A39A9-E2FD-3F93-8E45-4926F2FB2843}"/>
              </a:ext>
            </a:extLst>
          </p:cNvPr>
          <p:cNvSpPr>
            <a:spLocks noGrp="1"/>
          </p:cNvSpPr>
          <p:nvPr>
            <p:ph type="body" sz="quarter" idx="3"/>
          </p:nvPr>
        </p:nvSpPr>
        <p:spPr/>
        <p:txBody>
          <a:bodyPr/>
          <a:lstStyle/>
          <a:p>
            <a:r>
              <a:rPr lang="en-US" dirty="0">
                <a:latin typeface="Trebuchet MS"/>
                <a:cs typeface="Calibri"/>
              </a:rPr>
              <a:t>Activism</a:t>
            </a:r>
          </a:p>
        </p:txBody>
      </p:sp>
      <p:sp>
        <p:nvSpPr>
          <p:cNvPr id="6" name="Content Placeholder 5">
            <a:extLst>
              <a:ext uri="{FF2B5EF4-FFF2-40B4-BE49-F238E27FC236}">
                <a16:creationId xmlns:a16="http://schemas.microsoft.com/office/drawing/2014/main" id="{BEB6938C-9494-45A4-83A9-9313D068B82E}"/>
              </a:ext>
            </a:extLst>
          </p:cNvPr>
          <p:cNvSpPr>
            <a:spLocks noGrp="1"/>
          </p:cNvSpPr>
          <p:nvPr>
            <p:ph sz="quarter" idx="4"/>
          </p:nvPr>
        </p:nvSpPr>
        <p:spPr/>
        <p:txBody>
          <a:bodyPr vert="horz" lIns="91440" tIns="45720" rIns="91440" bIns="45720" rtlCol="0" anchor="t">
            <a:normAutofit/>
          </a:bodyPr>
          <a:lstStyle/>
          <a:p>
            <a:r>
              <a:rPr lang="en-US" dirty="0"/>
              <a:t>Political</a:t>
            </a:r>
          </a:p>
          <a:p>
            <a:endParaRPr lang="en-US" dirty="0"/>
          </a:p>
          <a:p>
            <a:r>
              <a:rPr lang="en-US" dirty="0"/>
              <a:t>Negative</a:t>
            </a:r>
          </a:p>
          <a:p>
            <a:endParaRPr lang="en-US" dirty="0"/>
          </a:p>
          <a:p>
            <a:r>
              <a:rPr lang="en-US" dirty="0"/>
              <a:t>Unethical</a:t>
            </a:r>
          </a:p>
        </p:txBody>
      </p:sp>
    </p:spTree>
    <p:extLst>
      <p:ext uri="{BB962C8B-B14F-4D97-AF65-F5344CB8AC3E}">
        <p14:creationId xmlns:p14="http://schemas.microsoft.com/office/powerpoint/2010/main" val="688996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08BD-6539-589F-CEC0-B68B8726D1F5}"/>
              </a:ext>
            </a:extLst>
          </p:cNvPr>
          <p:cNvSpPr>
            <a:spLocks noGrp="1"/>
          </p:cNvSpPr>
          <p:nvPr>
            <p:ph type="title"/>
          </p:nvPr>
        </p:nvSpPr>
        <p:spPr>
          <a:xfrm>
            <a:off x="701146" y="609600"/>
            <a:ext cx="8572856" cy="523082"/>
          </a:xfrm>
        </p:spPr>
        <p:txBody>
          <a:bodyPr>
            <a:normAutofit fontScale="90000"/>
          </a:bodyPr>
          <a:lstStyle/>
          <a:p>
            <a:pPr>
              <a:spcBef>
                <a:spcPts val="0"/>
              </a:spcBef>
            </a:pPr>
            <a:r>
              <a:rPr lang="en-US" sz="3200" dirty="0">
                <a:latin typeface="Calibri"/>
                <a:cs typeface="Calibri"/>
              </a:rPr>
              <a:t>Conclusion.</a:t>
            </a:r>
            <a:br>
              <a:rPr lang="en-US" sz="3200" dirty="0">
                <a:latin typeface="Calibri"/>
                <a:cs typeface="Calibri"/>
              </a:rPr>
            </a:br>
            <a:br>
              <a:rPr lang="en-US" sz="3200" dirty="0">
                <a:latin typeface="Calibri"/>
                <a:cs typeface="Calibri"/>
              </a:rPr>
            </a:br>
            <a:br>
              <a:rPr lang="en-US" sz="1800" dirty="0">
                <a:latin typeface="Calibri"/>
                <a:cs typeface="Calibri"/>
              </a:rPr>
            </a:br>
            <a:endParaRPr lang="en-US" sz="1800" dirty="0">
              <a:solidFill>
                <a:schemeClr val="tx1"/>
              </a:solidFill>
              <a:latin typeface="Calibri"/>
              <a:cs typeface="Calibri"/>
            </a:endParaRPr>
          </a:p>
          <a:p>
            <a:endParaRPr lang="en-US" sz="3200" dirty="0">
              <a:cs typeface="Calibri Light"/>
            </a:endParaRPr>
          </a:p>
        </p:txBody>
      </p:sp>
      <p:sp>
        <p:nvSpPr>
          <p:cNvPr id="3" name="TextBox 2">
            <a:extLst>
              <a:ext uri="{FF2B5EF4-FFF2-40B4-BE49-F238E27FC236}">
                <a16:creationId xmlns:a16="http://schemas.microsoft.com/office/drawing/2014/main" id="{F12BC050-5435-076C-B911-BF4D9F3D8523}"/>
              </a:ext>
            </a:extLst>
          </p:cNvPr>
          <p:cNvSpPr txBox="1"/>
          <p:nvPr/>
        </p:nvSpPr>
        <p:spPr>
          <a:xfrm>
            <a:off x="794741" y="1711523"/>
            <a:ext cx="74104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Calibri"/>
              </a:rPr>
              <a:t>This presentation has given the definition of advocacy and activism in the eyes of the general public, practitioner and academic.</a:t>
            </a:r>
            <a:br>
              <a:rPr lang="en-US" dirty="0">
                <a:latin typeface="Trebuchet MS"/>
                <a:cs typeface="Calibri"/>
              </a:rPr>
            </a:br>
            <a:br>
              <a:rPr lang="en-US" dirty="0">
                <a:latin typeface="Calibri"/>
                <a:cs typeface="Calibri"/>
              </a:rPr>
            </a:br>
            <a:endParaRPr lang="en-US" dirty="0">
              <a:latin typeface="Calibri"/>
              <a:cs typeface="Calibri"/>
            </a:endParaRPr>
          </a:p>
        </p:txBody>
      </p:sp>
      <p:sp>
        <p:nvSpPr>
          <p:cNvPr id="4" name="TextBox 3">
            <a:extLst>
              <a:ext uri="{FF2B5EF4-FFF2-40B4-BE49-F238E27FC236}">
                <a16:creationId xmlns:a16="http://schemas.microsoft.com/office/drawing/2014/main" id="{6FEFFC17-B91A-756E-6553-1E224227979B}"/>
              </a:ext>
            </a:extLst>
          </p:cNvPr>
          <p:cNvSpPr txBox="1"/>
          <p:nvPr/>
        </p:nvSpPr>
        <p:spPr>
          <a:xfrm>
            <a:off x="863203" y="2836663"/>
            <a:ext cx="725566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Calibri"/>
              </a:rPr>
              <a:t>We have also looked at some of the differences and similarities of advocacy and activism. Then we looked at some of the implications. both.</a:t>
            </a:r>
            <a:endParaRPr lang="en-US">
              <a:latin typeface="Trebuchet MS"/>
            </a:endParaRPr>
          </a:p>
        </p:txBody>
      </p:sp>
      <p:sp>
        <p:nvSpPr>
          <p:cNvPr id="6" name="TextBox 5">
            <a:extLst>
              <a:ext uri="{FF2B5EF4-FFF2-40B4-BE49-F238E27FC236}">
                <a16:creationId xmlns:a16="http://schemas.microsoft.com/office/drawing/2014/main" id="{2E8221E1-55BC-AF4C-D701-7ED703051D86}"/>
              </a:ext>
            </a:extLst>
          </p:cNvPr>
          <p:cNvSpPr txBox="1"/>
          <p:nvPr/>
        </p:nvSpPr>
        <p:spPr>
          <a:xfrm>
            <a:off x="3045023" y="4604741"/>
            <a:ext cx="4040980" cy="3300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98E30B96-F07B-3D03-19C3-A7AF9E8E01D3}"/>
              </a:ext>
            </a:extLst>
          </p:cNvPr>
          <p:cNvSpPr txBox="1"/>
          <p:nvPr/>
        </p:nvSpPr>
        <p:spPr>
          <a:xfrm>
            <a:off x="907851" y="4348759"/>
            <a:ext cx="7398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Trebuchet MS"/>
                <a:cs typeface="Calibri"/>
              </a:rPr>
              <a:t>Throughout this presentation suggestions have been given for further reading. You will find all this information in the reference list that follows</a:t>
            </a:r>
          </a:p>
        </p:txBody>
      </p:sp>
    </p:spTree>
    <p:extLst>
      <p:ext uri="{BB962C8B-B14F-4D97-AF65-F5344CB8AC3E}">
        <p14:creationId xmlns:p14="http://schemas.microsoft.com/office/powerpoint/2010/main" val="345533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9FA6-0A84-07F8-BA1D-1E7AD2DB0987}"/>
              </a:ext>
            </a:extLst>
          </p:cNvPr>
          <p:cNvSpPr>
            <a:spLocks noGrp="1"/>
          </p:cNvSpPr>
          <p:nvPr>
            <p:ph type="title"/>
          </p:nvPr>
        </p:nvSpPr>
        <p:spPr>
          <a:xfrm>
            <a:off x="689240" y="609600"/>
            <a:ext cx="8584762" cy="761207"/>
          </a:xfrm>
        </p:spPr>
        <p:txBody>
          <a:bodyPr/>
          <a:lstStyle/>
          <a:p>
            <a:r>
              <a:rPr lang="en-US" dirty="0"/>
              <a:t>References:</a:t>
            </a:r>
          </a:p>
        </p:txBody>
      </p:sp>
      <p:sp>
        <p:nvSpPr>
          <p:cNvPr id="3" name="TextBox 2">
            <a:extLst>
              <a:ext uri="{FF2B5EF4-FFF2-40B4-BE49-F238E27FC236}">
                <a16:creationId xmlns:a16="http://schemas.microsoft.com/office/drawing/2014/main" id="{26C3C30D-C546-E427-AE89-6BB33F70D9D7}"/>
              </a:ext>
            </a:extLst>
          </p:cNvPr>
          <p:cNvSpPr txBox="1"/>
          <p:nvPr/>
        </p:nvSpPr>
        <p:spPr>
          <a:xfrm>
            <a:off x="870935" y="1622227"/>
            <a:ext cx="887491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'Activism' (2020) </a:t>
            </a:r>
            <a:r>
              <a:rPr lang="en-US" i="1" dirty="0"/>
              <a:t>Collins English dictionary and thesaurus (2020).</a:t>
            </a:r>
            <a:r>
              <a:rPr lang="en-US" dirty="0"/>
              <a:t> 6th </a:t>
            </a:r>
            <a:r>
              <a:rPr lang="en-US" dirty="0" err="1"/>
              <a:t>edn</a:t>
            </a:r>
            <a:r>
              <a:rPr lang="en-US" dirty="0"/>
              <a:t>. Glasgow: HarperCollins publishers.</a:t>
            </a:r>
          </a:p>
          <a:p>
            <a:endParaRPr lang="en-US" dirty="0"/>
          </a:p>
          <a:p>
            <a:r>
              <a:rPr lang="en-US" dirty="0"/>
              <a:t>'Advocacy' (2020) </a:t>
            </a:r>
            <a:r>
              <a:rPr lang="en-US" i="1" dirty="0"/>
              <a:t>Collins English dictionary and thesaurus (2020). 6th </a:t>
            </a:r>
            <a:r>
              <a:rPr lang="en-US" i="1" err="1"/>
              <a:t>edn</a:t>
            </a:r>
            <a:r>
              <a:rPr lang="en-US" i="1" dirty="0"/>
              <a:t>. Glasgow: HarperCollins publishers.</a:t>
            </a:r>
          </a:p>
          <a:p>
            <a:endParaRPr lang="en-US" i="1" dirty="0"/>
          </a:p>
          <a:p>
            <a:r>
              <a:rPr lang="en-US" dirty="0">
                <a:ea typeface="+mn-lt"/>
                <a:cs typeface="+mn-lt"/>
                <a:hlinkClick r:id="rId2">
                  <a:extLst>
                    <a:ext uri="{A12FA001-AC4F-418D-AE19-62706E023703}">
                      <ahyp:hlinkClr xmlns:ahyp="http://schemas.microsoft.com/office/drawing/2018/hyperlinkcolor" val="tx"/>
                    </a:ext>
                  </a:extLst>
                </a:hlinkClick>
              </a:rPr>
              <a:t>Advocacy Charter, </a:t>
            </a:r>
            <a:r>
              <a:rPr lang="en-US" dirty="0">
                <a:solidFill>
                  <a:schemeClr val="accent1"/>
                </a:solidFill>
                <a:ea typeface="+mn-lt"/>
                <a:cs typeface="+mn-lt"/>
                <a:hlinkClick r:id="rId2">
                  <a:extLst>
                    <a:ext uri="{A12FA001-AC4F-418D-AE19-62706E023703}">
                      <ahyp:hlinkClr xmlns:ahyp="http://schemas.microsoft.com/office/drawing/2018/hyperlinkcolor" val="tx"/>
                    </a:ext>
                  </a:extLst>
                </a:hlinkClick>
              </a:rPr>
              <a:t>https://www.ndti.org.uk/news/safeguarding-and-ad</a:t>
            </a:r>
            <a:r>
              <a:rPr lang="en-US" dirty="0">
                <a:solidFill>
                  <a:schemeClr val="accent1"/>
                </a:solidFill>
                <a:ea typeface="+mn-lt"/>
                <a:cs typeface="+mn-lt"/>
              </a:rPr>
              <a:t>vocacy</a:t>
            </a:r>
            <a:r>
              <a:rPr lang="en-US" dirty="0">
                <a:ea typeface="+mn-lt"/>
                <a:cs typeface="+mn-lt"/>
              </a:rPr>
              <a:t> (Accessed 5/11/23)</a:t>
            </a:r>
            <a:endParaRPr lang="en-US" dirty="0"/>
          </a:p>
          <a:p>
            <a:endParaRPr lang="en-US" i="1" dirty="0"/>
          </a:p>
          <a:p>
            <a:r>
              <a:rPr lang="en-US" dirty="0">
                <a:ea typeface="+mn-lt"/>
                <a:cs typeface="+mn-lt"/>
              </a:rPr>
              <a:t>Advocacy Charter, </a:t>
            </a:r>
            <a:r>
              <a:rPr lang="en-US" dirty="0">
                <a:ea typeface="+mn-lt"/>
                <a:cs typeface="+mn-lt"/>
                <a:hlinkClick r:id="rId3"/>
              </a:rPr>
              <a:t>https://www.ndti.org.uk/resources/new-advocacy-charter</a:t>
            </a:r>
            <a:r>
              <a:rPr lang="en-US" dirty="0">
                <a:solidFill>
                  <a:srgbClr val="4472C4"/>
                </a:solidFill>
                <a:ea typeface="+mn-lt"/>
                <a:cs typeface="+mn-lt"/>
              </a:rPr>
              <a:t> </a:t>
            </a:r>
            <a:r>
              <a:rPr lang="en-US" dirty="0">
                <a:ea typeface="+mn-lt"/>
                <a:cs typeface="+mn-lt"/>
              </a:rPr>
              <a:t>(Accessed 5/11/23)</a:t>
            </a:r>
            <a:endParaRPr lang="en-US" dirty="0"/>
          </a:p>
          <a:p>
            <a:endParaRPr lang="en-US" i="1" dirty="0"/>
          </a:p>
          <a:p>
            <a:endParaRPr lang="en-US" i="1" dirty="0"/>
          </a:p>
          <a:p>
            <a:r>
              <a:rPr lang="en-US" u="sng" dirty="0">
                <a:hlinkClick r:id="rId4">
                  <a:extLst>
                    <a:ext uri="{A12FA001-AC4F-418D-AE19-62706E023703}">
                      <ahyp:hlinkClr xmlns:ahyp="http://schemas.microsoft.com/office/drawing/2018/hyperlinkcolor" val="tx"/>
                    </a:ext>
                  </a:extLst>
                </a:hlinkClick>
              </a:rPr>
              <a:t>Black Lives Matter,</a:t>
            </a:r>
            <a:r>
              <a:rPr lang="en-US" u="sng" dirty="0">
                <a:solidFill>
                  <a:srgbClr val="99CA3C"/>
                </a:solidFill>
                <a:hlinkClick r:id="rId4">
                  <a:extLst>
                    <a:ext uri="{A12FA001-AC4F-418D-AE19-62706E023703}">
                      <ahyp:hlinkClr xmlns:ahyp="http://schemas.microsoft.com/office/drawing/2018/hyperlinkcolor" val="tx"/>
                    </a:ext>
                  </a:extLst>
                </a:hlinkClick>
              </a:rPr>
              <a:t> https://youtu.be/NH8nhq</a:t>
            </a:r>
            <a:r>
              <a:rPr lang="en-US" dirty="0">
                <a:solidFill>
                  <a:schemeClr val="accent1"/>
                </a:solidFill>
              </a:rPr>
              <a:t>Qbd28</a:t>
            </a:r>
            <a:r>
              <a:rPr lang="en-US" dirty="0">
                <a:solidFill>
                  <a:schemeClr val="accent1">
                    <a:lumMod val="60000"/>
                    <a:lumOff val="40000"/>
                  </a:schemeClr>
                </a:solidFill>
              </a:rPr>
              <a:t> </a:t>
            </a:r>
            <a:r>
              <a:rPr lang="en-US" dirty="0"/>
              <a:t>(Accessed 06/11/23)</a:t>
            </a:r>
          </a:p>
          <a:p>
            <a:endParaRPr lang="en-US" i="1" dirty="0"/>
          </a:p>
          <a:p>
            <a:endParaRPr lang="en-US" i="1" dirty="0"/>
          </a:p>
          <a:p>
            <a:endParaRPr lang="en-US" i="1" dirty="0">
              <a:solidFill>
                <a:srgbClr val="000000"/>
              </a:solidFill>
            </a:endParaRPr>
          </a:p>
          <a:p>
            <a:endParaRPr lang="en-US" i="1" dirty="0">
              <a:solidFill>
                <a:srgbClr val="000000"/>
              </a:solidFill>
            </a:endParaRPr>
          </a:p>
          <a:p>
            <a:endParaRPr lang="en-US" i="1" dirty="0"/>
          </a:p>
        </p:txBody>
      </p:sp>
    </p:spTree>
    <p:extLst>
      <p:ext uri="{BB962C8B-B14F-4D97-AF65-F5344CB8AC3E}">
        <p14:creationId xmlns:p14="http://schemas.microsoft.com/office/powerpoint/2010/main" val="615376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F758A8-324E-E9AA-4ABD-488CF10E7BE8}"/>
              </a:ext>
            </a:extLst>
          </p:cNvPr>
          <p:cNvSpPr txBox="1"/>
          <p:nvPr/>
        </p:nvSpPr>
        <p:spPr>
          <a:xfrm>
            <a:off x="579848" y="4734049"/>
            <a:ext cx="85423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Sarah Everard murder,</a:t>
            </a:r>
            <a:r>
              <a:rPr lang="en-US" dirty="0">
                <a:solidFill>
                  <a:srgbClr val="4472C4"/>
                </a:solidFill>
                <a:ea typeface="+mn-lt"/>
                <a:cs typeface="+mn-lt"/>
              </a:rPr>
              <a:t> </a:t>
            </a:r>
            <a:r>
              <a:rPr lang="en-US" dirty="0">
                <a:solidFill>
                  <a:srgbClr val="4472C4"/>
                </a:solidFill>
                <a:ea typeface="+mn-lt"/>
                <a:cs typeface="+mn-lt"/>
                <a:hlinkClick r:id="rId2"/>
              </a:rPr>
              <a:t>https://youtu.be/DOmcUyPg9Uo</a:t>
            </a:r>
            <a:r>
              <a:rPr lang="en-US" dirty="0">
                <a:solidFill>
                  <a:srgbClr val="4472C4"/>
                </a:solidFill>
                <a:ea typeface="+mn-lt"/>
                <a:cs typeface="+mn-lt"/>
              </a:rPr>
              <a:t>  </a:t>
            </a:r>
            <a:r>
              <a:rPr lang="en-US" dirty="0">
                <a:ea typeface="+mn-lt"/>
                <a:cs typeface="+mn-lt"/>
              </a:rPr>
              <a:t>(Accessed 5/11/23)</a:t>
            </a:r>
            <a:endParaRPr lang="en-US"/>
          </a:p>
          <a:p>
            <a:pPr algn="l"/>
            <a:endParaRPr lang="en-US" dirty="0"/>
          </a:p>
        </p:txBody>
      </p:sp>
      <p:sp>
        <p:nvSpPr>
          <p:cNvPr id="4" name="TextBox 3">
            <a:extLst>
              <a:ext uri="{FF2B5EF4-FFF2-40B4-BE49-F238E27FC236}">
                <a16:creationId xmlns:a16="http://schemas.microsoft.com/office/drawing/2014/main" id="{5E5349B1-C887-1F6F-138F-F55D66C11347}"/>
              </a:ext>
            </a:extLst>
          </p:cNvPr>
          <p:cNvSpPr txBox="1"/>
          <p:nvPr/>
        </p:nvSpPr>
        <p:spPr>
          <a:xfrm>
            <a:off x="565547" y="1907978"/>
            <a:ext cx="88034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mn-lt"/>
              </a:rPr>
              <a:t> Pro-Palestinian protest, </a:t>
            </a:r>
            <a:r>
              <a:rPr lang="en-US" dirty="0">
                <a:latin typeface="Arial"/>
                <a:ea typeface="+mn-lt"/>
                <a:cs typeface="+mn-lt"/>
                <a:hlinkClick r:id="rId3"/>
              </a:rPr>
              <a:t>https://youtu.be/LEUJeBH6ZNg</a:t>
            </a:r>
            <a:r>
              <a:rPr lang="en-US" dirty="0">
                <a:latin typeface="Arial"/>
                <a:ea typeface="+mn-lt"/>
                <a:cs typeface="+mn-lt"/>
              </a:rPr>
              <a:t> (accessed 05/11/ 23)</a:t>
            </a:r>
            <a:endParaRPr lang="en-US">
              <a:latin typeface="Arial"/>
              <a:ea typeface="Calibri"/>
              <a:cs typeface="Calibri"/>
            </a:endParaRPr>
          </a:p>
          <a:p>
            <a:pPr algn="l"/>
            <a:endParaRPr lang="en-US" dirty="0"/>
          </a:p>
        </p:txBody>
      </p:sp>
      <p:sp>
        <p:nvSpPr>
          <p:cNvPr id="5" name="TextBox 4">
            <a:extLst>
              <a:ext uri="{FF2B5EF4-FFF2-40B4-BE49-F238E27FC236}">
                <a16:creationId xmlns:a16="http://schemas.microsoft.com/office/drawing/2014/main" id="{C6A046C3-470B-03F6-EE58-C59EA3ED0DC2}"/>
              </a:ext>
            </a:extLst>
          </p:cNvPr>
          <p:cNvSpPr txBox="1"/>
          <p:nvPr/>
        </p:nvSpPr>
        <p:spPr>
          <a:xfrm>
            <a:off x="663772" y="866181"/>
            <a:ext cx="90416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rebuchet MS"/>
                <a:ea typeface="+mn-lt"/>
                <a:cs typeface="+mn-lt"/>
              </a:rPr>
              <a:t>Equality Act 2010,</a:t>
            </a:r>
            <a:r>
              <a:rPr lang="en-US" dirty="0">
                <a:solidFill>
                  <a:srgbClr val="4472C4"/>
                </a:solidFill>
                <a:latin typeface="Trebuchet MS"/>
                <a:ea typeface="+mn-lt"/>
                <a:cs typeface="+mn-lt"/>
              </a:rPr>
              <a:t> </a:t>
            </a:r>
            <a:r>
              <a:rPr lang="en-US" dirty="0">
                <a:solidFill>
                  <a:srgbClr val="4472C4"/>
                </a:solidFill>
                <a:latin typeface="Trebuchet MS"/>
                <a:ea typeface="+mn-lt"/>
                <a:cs typeface="+mn-lt"/>
                <a:hlinkClick r:id="rId4"/>
              </a:rPr>
              <a:t>https://www.legislation.gov.uk/ukpga/2010/15/pdfs/ukpga_20100015_en.pdf</a:t>
            </a:r>
            <a:endParaRPr lang="en-US">
              <a:latin typeface="Trebuchet MS"/>
              <a:ea typeface="Calibri"/>
              <a:cs typeface="Calibri"/>
            </a:endParaRPr>
          </a:p>
          <a:p>
            <a:pPr algn="l"/>
            <a:endParaRPr lang="en-US" dirty="0"/>
          </a:p>
        </p:txBody>
      </p:sp>
      <p:sp>
        <p:nvSpPr>
          <p:cNvPr id="6" name="TextBox 5">
            <a:extLst>
              <a:ext uri="{FF2B5EF4-FFF2-40B4-BE49-F238E27FC236}">
                <a16:creationId xmlns:a16="http://schemas.microsoft.com/office/drawing/2014/main" id="{4A6E50E6-06F5-82F7-D651-CFF71CBB477D}"/>
              </a:ext>
            </a:extLst>
          </p:cNvPr>
          <p:cNvSpPr txBox="1"/>
          <p:nvPr/>
        </p:nvSpPr>
        <p:spPr>
          <a:xfrm>
            <a:off x="568523" y="3690940"/>
            <a:ext cx="86129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Richards, S., Mughal, A.(2020) W</a:t>
            </a:r>
            <a:r>
              <a:rPr lang="en-US" i="1" dirty="0"/>
              <a:t>orking with the Mental Health Act. 4th </a:t>
            </a:r>
            <a:r>
              <a:rPr lang="en-US" i="1" dirty="0" err="1"/>
              <a:t>edn</a:t>
            </a:r>
            <a:r>
              <a:rPr lang="en-US" i="1" dirty="0"/>
              <a:t>. </a:t>
            </a:r>
            <a:r>
              <a:rPr lang="en-US" dirty="0"/>
              <a:t>London: </a:t>
            </a:r>
            <a:r>
              <a:rPr lang="en-US" dirty="0" err="1"/>
              <a:t>Bookswise</a:t>
            </a:r>
            <a:r>
              <a:rPr lang="en-US" dirty="0"/>
              <a:t> Publications Ltd.</a:t>
            </a:r>
            <a:endParaRPr lang="en-US" dirty="0" err="1"/>
          </a:p>
        </p:txBody>
      </p:sp>
      <p:sp>
        <p:nvSpPr>
          <p:cNvPr id="7" name="TextBox 6">
            <a:extLst>
              <a:ext uri="{FF2B5EF4-FFF2-40B4-BE49-F238E27FC236}">
                <a16:creationId xmlns:a16="http://schemas.microsoft.com/office/drawing/2014/main" id="{5E3902D5-53D8-C2C0-75BE-5ED7174CB681}"/>
              </a:ext>
            </a:extLst>
          </p:cNvPr>
          <p:cNvSpPr txBox="1"/>
          <p:nvPr/>
        </p:nvSpPr>
        <p:spPr>
          <a:xfrm>
            <a:off x="660797" y="2732484"/>
            <a:ext cx="8148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rebuchet MS"/>
                <a:ea typeface="Calibri"/>
                <a:cs typeface="Calibri"/>
              </a:rPr>
              <a:t>Richards, S., Mughal, A.(2018) W</a:t>
            </a:r>
            <a:r>
              <a:rPr lang="en-US" i="1" dirty="0">
                <a:latin typeface="Trebuchet MS"/>
                <a:ea typeface="Calibri"/>
                <a:cs typeface="Calibri"/>
              </a:rPr>
              <a:t>orking with the Mental Capacity Act 2005. </a:t>
            </a:r>
            <a:r>
              <a:rPr lang="en-US" dirty="0">
                <a:latin typeface="Trebuchet MS"/>
                <a:ea typeface="Calibri"/>
                <a:cs typeface="Calibri"/>
              </a:rPr>
              <a:t>3rd </a:t>
            </a:r>
            <a:r>
              <a:rPr lang="en-US" dirty="0" err="1">
                <a:latin typeface="Trebuchet MS"/>
                <a:ea typeface="Calibri"/>
                <a:cs typeface="Calibri"/>
              </a:rPr>
              <a:t>edn</a:t>
            </a:r>
            <a:r>
              <a:rPr lang="en-US" dirty="0">
                <a:latin typeface="Trebuchet MS"/>
                <a:ea typeface="Calibri"/>
                <a:cs typeface="Calibri"/>
              </a:rPr>
              <a:t>. England: Matrix Training Associates.</a:t>
            </a:r>
          </a:p>
        </p:txBody>
      </p:sp>
      <p:sp>
        <p:nvSpPr>
          <p:cNvPr id="8" name="TextBox 7">
            <a:extLst>
              <a:ext uri="{FF2B5EF4-FFF2-40B4-BE49-F238E27FC236}">
                <a16:creationId xmlns:a16="http://schemas.microsoft.com/office/drawing/2014/main" id="{C2108B17-81A1-0717-10F0-0D3EAE9DA2FF}"/>
              </a:ext>
            </a:extLst>
          </p:cNvPr>
          <p:cNvSpPr txBox="1"/>
          <p:nvPr/>
        </p:nvSpPr>
        <p:spPr>
          <a:xfrm>
            <a:off x="568524" y="5530453"/>
            <a:ext cx="827960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Wilks, T. (2012)</a:t>
            </a:r>
            <a:r>
              <a:rPr lang="en-US" i="1" dirty="0">
                <a:ea typeface="+mn-lt"/>
                <a:cs typeface="+mn-lt"/>
              </a:rPr>
              <a:t> Advocacy and social work practice</a:t>
            </a:r>
            <a:r>
              <a:rPr lang="en-US" i="1" dirty="0"/>
              <a:t>.</a:t>
            </a:r>
            <a:r>
              <a:rPr lang="en-US" i="1" dirty="0">
                <a:ea typeface="+mn-lt"/>
                <a:cs typeface="+mn-lt"/>
              </a:rPr>
              <a:t> </a:t>
            </a:r>
            <a:r>
              <a:rPr lang="en-US" dirty="0">
                <a:ea typeface="+mn-lt"/>
                <a:cs typeface="+mn-lt"/>
              </a:rPr>
              <a:t>Berkshire: Open University Press. </a:t>
            </a:r>
            <a:br>
              <a:rPr lang="en-US" dirty="0">
                <a:ea typeface="+mn-lt"/>
                <a:cs typeface="+mn-lt"/>
              </a:rPr>
            </a:br>
            <a:r>
              <a:rPr lang="en-US" sz="2200" dirty="0">
                <a:ea typeface="+mn-lt"/>
                <a:cs typeface="+mn-lt"/>
              </a:rPr>
              <a:t> </a:t>
            </a:r>
            <a:br>
              <a:rPr lang="en-US" sz="2200" dirty="0">
                <a:ea typeface="+mn-lt"/>
                <a:cs typeface="+mn-lt"/>
              </a:rPr>
            </a:br>
            <a:endParaRPr lang="en-US" sz="2200" dirty="0">
              <a:ea typeface="+mn-lt"/>
              <a:cs typeface="+mn-lt"/>
            </a:endParaRPr>
          </a:p>
          <a:p>
            <a:pPr algn="l"/>
            <a:endParaRPr lang="en-US" dirty="0"/>
          </a:p>
        </p:txBody>
      </p:sp>
    </p:spTree>
    <p:extLst>
      <p:ext uri="{BB962C8B-B14F-4D97-AF65-F5344CB8AC3E}">
        <p14:creationId xmlns:p14="http://schemas.microsoft.com/office/powerpoint/2010/main" val="2434958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550E-C0C1-5C90-BAC9-490BDB016348}"/>
              </a:ext>
            </a:extLst>
          </p:cNvPr>
          <p:cNvSpPr>
            <a:spLocks noGrp="1"/>
          </p:cNvSpPr>
          <p:nvPr>
            <p:ph type="title"/>
          </p:nvPr>
        </p:nvSpPr>
        <p:spPr>
          <a:xfrm>
            <a:off x="1915584" y="657225"/>
            <a:ext cx="8596668" cy="1320800"/>
          </a:xfrm>
        </p:spPr>
        <p:txBody>
          <a:bodyPr>
            <a:normAutofit/>
          </a:bodyPr>
          <a:lstStyle/>
          <a:p>
            <a:r>
              <a:rPr lang="en-US" sz="4800" dirty="0"/>
              <a:t>Thank You</a:t>
            </a:r>
          </a:p>
        </p:txBody>
      </p:sp>
    </p:spTree>
    <p:extLst>
      <p:ext uri="{BB962C8B-B14F-4D97-AF65-F5344CB8AC3E}">
        <p14:creationId xmlns:p14="http://schemas.microsoft.com/office/powerpoint/2010/main" val="24754594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       Module: ECAY5003 Student Number: 2221104. Name: Maxine Jones. </vt:lpstr>
      <vt:lpstr>Introduction:</vt:lpstr>
      <vt:lpstr>Define Advocacy: </vt:lpstr>
      <vt:lpstr>Define activism:</vt:lpstr>
      <vt:lpstr>Differences between Advocacy and Activism </vt:lpstr>
      <vt:lpstr>PowerPoint Presentation</vt:lpstr>
      <vt:lpstr>Implications</vt:lpstr>
      <vt:lpstr>Conclusion.    </vt:lpstr>
      <vt:lpstr>References: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2144</cp:revision>
  <dcterms:created xsi:type="dcterms:W3CDTF">2023-10-31T11:27:47Z</dcterms:created>
  <dcterms:modified xsi:type="dcterms:W3CDTF">2023-11-07T11:10:40Z</dcterms:modified>
</cp:coreProperties>
</file>