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478" r:id="rId4"/>
  </p:sldMasterIdLst>
  <p:notesMasterIdLst>
    <p:notesMasterId r:id="rId19"/>
  </p:notesMasterIdLst>
  <p:sldIdLst>
    <p:sldId id="256" r:id="rId5"/>
    <p:sldId id="269" r:id="rId6"/>
    <p:sldId id="271" r:id="rId7"/>
    <p:sldId id="272" r:id="rId8"/>
    <p:sldId id="273" r:id="rId9"/>
    <p:sldId id="274" r:id="rId10"/>
    <p:sldId id="275" r:id="rId11"/>
    <p:sldId id="276" r:id="rId12"/>
    <p:sldId id="277" r:id="rId13"/>
    <p:sldId id="278" r:id="rId14"/>
    <p:sldId id="260" r:id="rId15"/>
    <p:sldId id="263" r:id="rId16"/>
    <p:sldId id="270" r:id="rId17"/>
    <p:sldId id="27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3DFB93-C2EA-4A28-BDA7-BD1FD7402E26}" v="2" dt="2023-01-26T14:34:57.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6" autoAdjust="0"/>
    <p:restoredTop sz="94631" autoAdjust="0"/>
  </p:normalViewPr>
  <p:slideViewPr>
    <p:cSldViewPr snapToGrid="0">
      <p:cViewPr varScale="1">
        <p:scale>
          <a:sx n="90" d="100"/>
          <a:sy n="90" d="100"/>
        </p:scale>
        <p:origin x="16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07771-3FAA-4D43-A059-9A7D838C2880}" type="datetimeFigureOut">
              <a:rPr lang="en-US" smtClean="0"/>
              <a:t>1/26/2023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68C18-1BF1-F447-95ED-60EAAE35426E}" type="slidenum">
              <a:rPr lang="en-US" smtClean="0"/>
              <a:t>‹#›</a:t>
            </a:fld>
            <a:endParaRPr lang="en-US"/>
          </a:p>
        </p:txBody>
      </p:sp>
    </p:spTree>
    <p:extLst>
      <p:ext uri="{BB962C8B-B14F-4D97-AF65-F5344CB8AC3E}">
        <p14:creationId xmlns:p14="http://schemas.microsoft.com/office/powerpoint/2010/main" val="139175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137A75DA-C6FF-4420-94B9-E3338D1F9A04}"/>
              </a:ext>
            </a:extLst>
          </p:cNvPr>
          <p:cNvSpPr>
            <a:spLocks noGrp="1"/>
          </p:cNvSpPr>
          <p:nvPr>
            <p:ph type="pic" sz="quarter" idx="10" hasCustomPrompt="1"/>
          </p:nvPr>
        </p:nvSpPr>
        <p:spPr>
          <a:xfrm>
            <a:off x="2743615" y="1367500"/>
            <a:ext cx="2397795" cy="2397795"/>
          </a:xfrm>
          <a:prstGeom prst="ellipse">
            <a:avLst/>
          </a:prstGeom>
          <a:solidFill>
            <a:schemeClr val="bg1"/>
          </a:solidFill>
        </p:spPr>
        <p:txBody>
          <a:bodyPr anchor="ctr"/>
          <a:lstStyle>
            <a:lvl1pPr marL="0" indent="0" algn="ctr">
              <a:buNone/>
              <a:defRPr i="1"/>
            </a:lvl1pPr>
          </a:lstStyle>
          <a:p>
            <a:r>
              <a:rPr lang="en-ZA" dirty="0"/>
              <a:t>Insert Portrait Photo</a:t>
            </a:r>
          </a:p>
        </p:txBody>
      </p:sp>
    </p:spTree>
    <p:extLst>
      <p:ext uri="{BB962C8B-B14F-4D97-AF65-F5344CB8AC3E}">
        <p14:creationId xmlns:p14="http://schemas.microsoft.com/office/powerpoint/2010/main" val="1827426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E2565D1-06D8-4141-9B5F-95C29313C16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10" name="Text Placeholder 19">
            <a:extLst>
              <a:ext uri="{FF2B5EF4-FFF2-40B4-BE49-F238E27FC236}">
                <a16:creationId xmlns:a16="http://schemas.microsoft.com/office/drawing/2014/main" id="{04FBD4F5-432F-4C2D-A734-6CC48615FF21}"/>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BDDDD7-72ED-FC4E-8075-0107060235C5}" type="datetime1">
              <a:rPr lang="en-US" smtClean="0"/>
              <a:t>1/26/2023</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11" name="Title 1">
            <a:extLst>
              <a:ext uri="{FF2B5EF4-FFF2-40B4-BE49-F238E27FC236}">
                <a16:creationId xmlns:a16="http://schemas.microsoft.com/office/drawing/2014/main" id="{3837580B-9009-4524-B820-7ACB27BCBEB4}"/>
              </a:ext>
            </a:extLst>
          </p:cNvPr>
          <p:cNvSpPr>
            <a:spLocks noGrp="1"/>
          </p:cNvSpPr>
          <p:nvPr>
            <p:ph type="title"/>
          </p:nvPr>
        </p:nvSpPr>
        <p:spPr>
          <a:xfrm>
            <a:off x="762000" y="559678"/>
            <a:ext cx="3833906" cy="2221622"/>
          </a:xfrm>
        </p:spPr>
        <p:txBody>
          <a:bodyPr anchor="b"/>
          <a:lstStyle/>
          <a:p>
            <a:r>
              <a:rPr lang="en-US"/>
              <a:t>Click to edit Master title style</a:t>
            </a:r>
            <a:endParaRPr lang="en-US" dirty="0"/>
          </a:p>
        </p:txBody>
      </p:sp>
      <p:cxnSp>
        <p:nvCxnSpPr>
          <p:cNvPr id="12" name="Straight Connector 11" title="Horizontal Rule Line">
            <a:extLst>
              <a:ext uri="{FF2B5EF4-FFF2-40B4-BE49-F238E27FC236}">
                <a16:creationId xmlns:a16="http://schemas.microsoft.com/office/drawing/2014/main" id="{54F1A406-73A8-450C-B21C-AA9616F476C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95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 Image / Icon Bullets Ligh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26B3D9D9-8B30-6A45-929D-0A0366E2E953}" type="datetime1">
              <a:rPr lang="en-US" smtClean="0"/>
              <a:t>1/26/2023</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0CF91DE7-F23F-444D-B56E-B059EC98D983}"/>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9" name="Text Placeholder 8">
            <a:extLst>
              <a:ext uri="{FF2B5EF4-FFF2-40B4-BE49-F238E27FC236}">
                <a16:creationId xmlns:a16="http://schemas.microsoft.com/office/drawing/2014/main" id="{DD8B7AFB-040F-4222-BF21-649EEB9B7663}"/>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2" name="Text Placeholder 10">
            <a:extLst>
              <a:ext uri="{FF2B5EF4-FFF2-40B4-BE49-F238E27FC236}">
                <a16:creationId xmlns:a16="http://schemas.microsoft.com/office/drawing/2014/main" id="{36C44B50-DCD8-4661-AE20-1744F5052F2B}"/>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Text Placeholder 6">
            <a:extLst>
              <a:ext uri="{FF2B5EF4-FFF2-40B4-BE49-F238E27FC236}">
                <a16:creationId xmlns:a16="http://schemas.microsoft.com/office/drawing/2014/main" id="{C0107EA4-5D36-4C90-97D0-F9F14116BDE7}"/>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dirty="0"/>
              <a:t>Item Description</a:t>
            </a:r>
          </a:p>
        </p:txBody>
      </p:sp>
      <p:sp>
        <p:nvSpPr>
          <p:cNvPr id="24" name="Text Placeholder 15">
            <a:extLst>
              <a:ext uri="{FF2B5EF4-FFF2-40B4-BE49-F238E27FC236}">
                <a16:creationId xmlns:a16="http://schemas.microsoft.com/office/drawing/2014/main" id="{CB22D40E-097C-4007-9190-A37498065321}"/>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5" name="Text Placeholder 18">
            <a:extLst>
              <a:ext uri="{FF2B5EF4-FFF2-40B4-BE49-F238E27FC236}">
                <a16:creationId xmlns:a16="http://schemas.microsoft.com/office/drawing/2014/main" id="{D385A57E-D5E6-4E0A-BE4C-C1B40196AB2B}"/>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6" name="Picture Placeholder 22">
            <a:extLst>
              <a:ext uri="{FF2B5EF4-FFF2-40B4-BE49-F238E27FC236}">
                <a16:creationId xmlns:a16="http://schemas.microsoft.com/office/drawing/2014/main" id="{3D1BBD84-BA1A-4F7F-BD78-6D42162E33D5}"/>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7" name="Picture Placeholder 24">
            <a:extLst>
              <a:ext uri="{FF2B5EF4-FFF2-40B4-BE49-F238E27FC236}">
                <a16:creationId xmlns:a16="http://schemas.microsoft.com/office/drawing/2014/main" id="{75DDD589-ADD5-491E-B180-F1FCDF9ED6A1}"/>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8" name="Picture Placeholder 26">
            <a:extLst>
              <a:ext uri="{FF2B5EF4-FFF2-40B4-BE49-F238E27FC236}">
                <a16:creationId xmlns:a16="http://schemas.microsoft.com/office/drawing/2014/main" id="{BFFFDD99-5C1A-4C7C-8FA2-BEA3DB4BA884}"/>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9" name="Picture Placeholder 30">
            <a:extLst>
              <a:ext uri="{FF2B5EF4-FFF2-40B4-BE49-F238E27FC236}">
                <a16:creationId xmlns:a16="http://schemas.microsoft.com/office/drawing/2014/main" id="{23C5456C-A352-4CF6-8671-B2572BAD518D}"/>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0" name="Picture Placeholder 32">
            <a:extLst>
              <a:ext uri="{FF2B5EF4-FFF2-40B4-BE49-F238E27FC236}">
                <a16:creationId xmlns:a16="http://schemas.microsoft.com/office/drawing/2014/main" id="{C7C33AAD-B12F-4AA1-80BD-D7D3D1304B98}"/>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4">
            <a:extLst>
              <a:ext uri="{FF2B5EF4-FFF2-40B4-BE49-F238E27FC236}">
                <a16:creationId xmlns:a16="http://schemas.microsoft.com/office/drawing/2014/main" id="{E2951AF1-2CE3-48B5-9CF3-7488DCDF3299}"/>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418798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Numbered Bullets in a row">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p>
            <a:r>
              <a:rPr lang="en-US"/>
              <a:t>Click to edit Master title style</a:t>
            </a:r>
            <a:endParaRPr lang="en-US" dirty="0"/>
          </a:p>
        </p:txBody>
      </p:sp>
      <p:sp>
        <p:nvSpPr>
          <p:cNvPr id="3" name="Content Placeholder 2"/>
          <p:cNvSpPr>
            <a:spLocks noGrp="1"/>
          </p:cNvSpPr>
          <p:nvPr>
            <p:ph idx="1" hasCustomPrompt="1"/>
          </p:nvPr>
        </p:nvSpPr>
        <p:spPr>
          <a:xfrm>
            <a:off x="5162550" y="2019300"/>
            <a:ext cx="1944000" cy="2700000"/>
          </a:xfrm>
          <a:gradFill>
            <a:gsLst>
              <a:gs pos="0">
                <a:schemeClr val="accent1">
                  <a:lumMod val="20000"/>
                  <a:lumOff val="80000"/>
                </a:schemeClr>
              </a:gs>
              <a:gs pos="99000">
                <a:schemeClr val="accent1">
                  <a:lumMod val="20000"/>
                  <a:lumOff val="80000"/>
                </a:schemeClr>
              </a:gs>
              <a:gs pos="100000">
                <a:schemeClr val="accent1"/>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4" name="Date Placeholder 3"/>
          <p:cNvSpPr>
            <a:spLocks noGrp="1"/>
          </p:cNvSpPr>
          <p:nvPr>
            <p:ph type="dt" sz="half" idx="10"/>
          </p:nvPr>
        </p:nvSpPr>
        <p:spPr/>
        <p:txBody>
          <a:bodyPr/>
          <a:lstStyle/>
          <a:p>
            <a:fld id="{54919B67-2563-3544-8019-B2D766585AE6}" type="datetime1">
              <a:rPr lang="en-US" smtClean="0"/>
              <a:t>1/26/2023</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9" name="Text Placeholder 8">
            <a:extLst>
              <a:ext uri="{FF2B5EF4-FFF2-40B4-BE49-F238E27FC236}">
                <a16:creationId xmlns:a16="http://schemas.microsoft.com/office/drawing/2014/main" id="{617748B7-E5B4-4481-8BBD-FA336F544D66}"/>
              </a:ext>
            </a:extLst>
          </p:cNvPr>
          <p:cNvSpPr>
            <a:spLocks noGrp="1"/>
          </p:cNvSpPr>
          <p:nvPr>
            <p:ph type="body" sz="quarter" idx="13" hasCustomPrompt="1"/>
          </p:nvPr>
        </p:nvSpPr>
        <p:spPr>
          <a:xfrm>
            <a:off x="7295806" y="2019300"/>
            <a:ext cx="1943100" cy="2700000"/>
          </a:xfrm>
          <a:gradFill>
            <a:gsLst>
              <a:gs pos="0">
                <a:schemeClr val="accent3">
                  <a:lumMod val="20000"/>
                  <a:lumOff val="80000"/>
                </a:schemeClr>
              </a:gs>
              <a:gs pos="99000">
                <a:schemeClr val="accent3">
                  <a:lumMod val="20000"/>
                  <a:lumOff val="80000"/>
                </a:schemeClr>
              </a:gs>
              <a:gs pos="100000">
                <a:schemeClr val="accent3"/>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11" name="Text Placeholder 10">
            <a:extLst>
              <a:ext uri="{FF2B5EF4-FFF2-40B4-BE49-F238E27FC236}">
                <a16:creationId xmlns:a16="http://schemas.microsoft.com/office/drawing/2014/main" id="{47DBBB1B-8761-455D-AD09-0A48C1ED27E0}"/>
              </a:ext>
            </a:extLst>
          </p:cNvPr>
          <p:cNvSpPr>
            <a:spLocks noGrp="1"/>
          </p:cNvSpPr>
          <p:nvPr>
            <p:ph type="body" sz="quarter" idx="14" hasCustomPrompt="1"/>
          </p:nvPr>
        </p:nvSpPr>
        <p:spPr>
          <a:xfrm>
            <a:off x="9428163" y="2019300"/>
            <a:ext cx="1943100" cy="2700000"/>
          </a:xfrm>
          <a:gradFill>
            <a:gsLst>
              <a:gs pos="0">
                <a:schemeClr val="accent5">
                  <a:lumMod val="20000"/>
                  <a:lumOff val="80000"/>
                </a:schemeClr>
              </a:gs>
              <a:gs pos="99000">
                <a:schemeClr val="accent5">
                  <a:lumMod val="20000"/>
                  <a:lumOff val="80000"/>
                </a:schemeClr>
              </a:gs>
              <a:gs pos="100000">
                <a:schemeClr val="accent5"/>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13" name="Text Placeholder 12">
            <a:extLst>
              <a:ext uri="{FF2B5EF4-FFF2-40B4-BE49-F238E27FC236}">
                <a16:creationId xmlns:a16="http://schemas.microsoft.com/office/drawing/2014/main" id="{701A7388-8628-470F-82E9-729C86AAFDC5}"/>
              </a:ext>
            </a:extLst>
          </p:cNvPr>
          <p:cNvSpPr>
            <a:spLocks noGrp="1"/>
          </p:cNvSpPr>
          <p:nvPr>
            <p:ph type="body" sz="quarter" idx="15" hasCustomPrompt="1"/>
          </p:nvPr>
        </p:nvSpPr>
        <p:spPr>
          <a:xfrm>
            <a:off x="5720550" y="2324100"/>
            <a:ext cx="828000" cy="828000"/>
          </a:xfrm>
          <a:prstGeom prst="ellipse">
            <a:avLst/>
          </a:prstGeom>
          <a:solidFill>
            <a:schemeClr val="tx1">
              <a:lumMod val="85000"/>
              <a:lumOff val="15000"/>
            </a:schemeClr>
          </a:solidFill>
        </p:spPr>
        <p:txBody>
          <a:bodyPr lIns="0" tIns="0" rIns="0" bIns="0" anchor="ctr">
            <a:noAutofit/>
          </a:bodyPr>
          <a:lstStyle>
            <a:lvl1pPr marL="0" indent="0" algn="ctr">
              <a:lnSpc>
                <a:spcPct val="100000"/>
              </a:lnSpc>
              <a:buNone/>
              <a:defRPr sz="2000" i="1">
                <a:solidFill>
                  <a:schemeClr val="bg1"/>
                </a:solidFill>
                <a:latin typeface="+mj-lt"/>
              </a:defRPr>
            </a:lvl1pPr>
          </a:lstStyle>
          <a:p>
            <a:pPr lvl="0"/>
            <a:r>
              <a:rPr lang="en-US" dirty="0"/>
              <a:t>1</a:t>
            </a:r>
            <a:endParaRPr lang="en-ZA" dirty="0"/>
          </a:p>
        </p:txBody>
      </p:sp>
      <p:sp>
        <p:nvSpPr>
          <p:cNvPr id="15" name="Text Placeholder 14">
            <a:extLst>
              <a:ext uri="{FF2B5EF4-FFF2-40B4-BE49-F238E27FC236}">
                <a16:creationId xmlns:a16="http://schemas.microsoft.com/office/drawing/2014/main" id="{CAE5D4FA-2556-4640-8793-063247AA272E}"/>
              </a:ext>
            </a:extLst>
          </p:cNvPr>
          <p:cNvSpPr>
            <a:spLocks noGrp="1"/>
          </p:cNvSpPr>
          <p:nvPr>
            <p:ph type="body" sz="quarter" idx="16" hasCustomPrompt="1"/>
          </p:nvPr>
        </p:nvSpPr>
        <p:spPr>
          <a:xfrm>
            <a:off x="7853356"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dirty="0"/>
              <a:t>2</a:t>
            </a:r>
            <a:endParaRPr lang="en-ZA" dirty="0"/>
          </a:p>
        </p:txBody>
      </p:sp>
      <p:sp>
        <p:nvSpPr>
          <p:cNvPr id="17" name="Text Placeholder 16">
            <a:extLst>
              <a:ext uri="{FF2B5EF4-FFF2-40B4-BE49-F238E27FC236}">
                <a16:creationId xmlns:a16="http://schemas.microsoft.com/office/drawing/2014/main" id="{8379251E-EDF2-4AC5-AB5B-C1FD66A9D6F3}"/>
              </a:ext>
            </a:extLst>
          </p:cNvPr>
          <p:cNvSpPr>
            <a:spLocks noGrp="1"/>
          </p:cNvSpPr>
          <p:nvPr>
            <p:ph type="body" sz="quarter" idx="17" hasCustomPrompt="1"/>
          </p:nvPr>
        </p:nvSpPr>
        <p:spPr>
          <a:xfrm>
            <a:off x="9985713"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dirty="0"/>
              <a:t>3</a:t>
            </a:r>
            <a:endParaRPr lang="en-ZA" dirty="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316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1/26/2023</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914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6 Image / Icon Bullets">
    <p:bg>
      <p:bgPr>
        <a:solidFill>
          <a:schemeClr val="bg2"/>
        </a:solidFill>
        <a:effectLst/>
      </p:bgPr>
    </p:bg>
    <p:spTree>
      <p:nvGrpSpPr>
        <p:cNvPr id="1" name=""/>
        <p:cNvGrpSpPr/>
        <p:nvPr/>
      </p:nvGrpSpPr>
      <p:grpSpPr>
        <a:xfrm>
          <a:off x="0" y="0"/>
          <a:ext cx="0" cy="0"/>
          <a:chOff x="0" y="0"/>
          <a:chExt cx="0" cy="0"/>
        </a:xfrm>
      </p:grpSpPr>
      <p:sp>
        <p:nvSpPr>
          <p:cNvPr id="9" name="Freeform 6" title="Page Number Shape">
            <a:extLst>
              <a:ext uri="{FF2B5EF4-FFF2-40B4-BE49-F238E27FC236}">
                <a16:creationId xmlns:a16="http://schemas.microsoft.com/office/drawing/2014/main" id="{4C028BF1-8F7F-4E8E-9D47-05D46323E336}"/>
              </a:ext>
            </a:extLst>
          </p:cNvPr>
          <p:cNvSpPr/>
          <p:nvPr userDrawn="1"/>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solidFill>
          <a:ln w="0">
            <a:noFill/>
            <a:prstDash val="solid"/>
            <a:round/>
            <a:headEnd/>
            <a:tailEnd/>
          </a:ln>
        </p:spPr>
      </p:sp>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F8F1C92E-34EF-7443-98EE-55EB64C2F5FD}" type="datetime1">
              <a:rPr lang="en-US" smtClean="0"/>
              <a:t>1/26/2023</a:t>
            </a:fld>
            <a:endParaRPr lang="en-ZA"/>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dirty="0"/>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5D7203A2-76F7-4D98-BFEB-C48DDC3E5C6C}"/>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1" name="Text Placeholder 8">
            <a:extLst>
              <a:ext uri="{FF2B5EF4-FFF2-40B4-BE49-F238E27FC236}">
                <a16:creationId xmlns:a16="http://schemas.microsoft.com/office/drawing/2014/main" id="{333FF03C-99D8-472E-A74F-87D3B5A5696D}"/>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2" name="Text Placeholder 10">
            <a:extLst>
              <a:ext uri="{FF2B5EF4-FFF2-40B4-BE49-F238E27FC236}">
                <a16:creationId xmlns:a16="http://schemas.microsoft.com/office/drawing/2014/main" id="{982C482D-2EED-4942-A5D4-D8A794C2486A}"/>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7" name="Text Placeholder 6">
            <a:extLst>
              <a:ext uri="{FF2B5EF4-FFF2-40B4-BE49-F238E27FC236}">
                <a16:creationId xmlns:a16="http://schemas.microsoft.com/office/drawing/2014/main" id="{51D4C5CB-E26D-42D3-B242-792D37C5074D}"/>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dirty="0"/>
              <a:t>Item Description</a:t>
            </a:r>
          </a:p>
        </p:txBody>
      </p:sp>
      <p:sp>
        <p:nvSpPr>
          <p:cNvPr id="16" name="Text Placeholder 15">
            <a:extLst>
              <a:ext uri="{FF2B5EF4-FFF2-40B4-BE49-F238E27FC236}">
                <a16:creationId xmlns:a16="http://schemas.microsoft.com/office/drawing/2014/main" id="{8F1F9D8C-5E2A-414E-9E1D-AB7DF4824DB3}"/>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9" name="Text Placeholder 18">
            <a:extLst>
              <a:ext uri="{FF2B5EF4-FFF2-40B4-BE49-F238E27FC236}">
                <a16:creationId xmlns:a16="http://schemas.microsoft.com/office/drawing/2014/main" id="{571AC612-4E8C-42E2-88EB-DB98E2791D0C}"/>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Picture Placeholder 22">
            <a:extLst>
              <a:ext uri="{FF2B5EF4-FFF2-40B4-BE49-F238E27FC236}">
                <a16:creationId xmlns:a16="http://schemas.microsoft.com/office/drawing/2014/main" id="{2AA95DF8-549D-4CA3-8E1A-D2DEB8CF4608}"/>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5" name="Picture Placeholder 24">
            <a:extLst>
              <a:ext uri="{FF2B5EF4-FFF2-40B4-BE49-F238E27FC236}">
                <a16:creationId xmlns:a16="http://schemas.microsoft.com/office/drawing/2014/main" id="{AA78BAAC-8764-4AFE-9AC1-DF47930B46EB}"/>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7" name="Picture Placeholder 26">
            <a:extLst>
              <a:ext uri="{FF2B5EF4-FFF2-40B4-BE49-F238E27FC236}">
                <a16:creationId xmlns:a16="http://schemas.microsoft.com/office/drawing/2014/main" id="{88491EA9-E431-4D48-BD30-3BA8FACC97F2}"/>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0">
            <a:extLst>
              <a:ext uri="{FF2B5EF4-FFF2-40B4-BE49-F238E27FC236}">
                <a16:creationId xmlns:a16="http://schemas.microsoft.com/office/drawing/2014/main" id="{130F713C-752D-4C1A-89AB-638A7DAF60A8}"/>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3" name="Picture Placeholder 32">
            <a:extLst>
              <a:ext uri="{FF2B5EF4-FFF2-40B4-BE49-F238E27FC236}">
                <a16:creationId xmlns:a16="http://schemas.microsoft.com/office/drawing/2014/main" id="{EDF00299-5001-4927-B344-D4AE0D5F0393}"/>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5" name="Picture Placeholder 34">
            <a:extLst>
              <a:ext uri="{FF2B5EF4-FFF2-40B4-BE49-F238E27FC236}">
                <a16:creationId xmlns:a16="http://schemas.microsoft.com/office/drawing/2014/main" id="{4CBE51A8-3BCA-490E-93CB-B70BBCCD9671}"/>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1232522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6 Medium Photos with Description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hasCustomPrompt="1"/>
          </p:nvPr>
        </p:nvSpPr>
        <p:spPr>
          <a:xfrm>
            <a:off x="762000" y="2831932"/>
            <a:ext cx="3833906" cy="1562638"/>
          </a:xfrm>
        </p:spPr>
        <p:txBody>
          <a:bodyPr anchor="b"/>
          <a:lstStyle>
            <a:lvl1pPr>
              <a:defRPr/>
            </a:lvl1pPr>
          </a:lstStyle>
          <a:p>
            <a:r>
              <a:rPr lang="en-US" dirty="0"/>
              <a:t>Click to edit your title</a:t>
            </a:r>
          </a:p>
        </p:txBody>
      </p:sp>
      <p:sp>
        <p:nvSpPr>
          <p:cNvPr id="4" name="Date Placeholder 3"/>
          <p:cNvSpPr>
            <a:spLocks noGrp="1"/>
          </p:cNvSpPr>
          <p:nvPr>
            <p:ph type="dt" sz="half" idx="10"/>
          </p:nvPr>
        </p:nvSpPr>
        <p:spPr/>
        <p:txBody>
          <a:bodyPr/>
          <a:lstStyle/>
          <a:p>
            <a:fld id="{4176DA4A-63D4-BC43-9B38-53D06F7CC9C4}" type="datetime1">
              <a:rPr lang="en-US" smtClean="0"/>
              <a:t>1/26/2023</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4573117"/>
            <a:ext cx="3842550" cy="1178396"/>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Picture Placeholder 10">
            <a:extLst>
              <a:ext uri="{FF2B5EF4-FFF2-40B4-BE49-F238E27FC236}">
                <a16:creationId xmlns:a16="http://schemas.microsoft.com/office/drawing/2014/main" id="{4EDDE9BC-8D20-403B-A5FE-C277A3515DE4}"/>
              </a:ext>
            </a:extLst>
          </p:cNvPr>
          <p:cNvSpPr>
            <a:spLocks noGrp="1"/>
          </p:cNvSpPr>
          <p:nvPr>
            <p:ph type="pic" sz="quarter" idx="19" hasCustomPrompt="1"/>
          </p:nvPr>
        </p:nvSpPr>
        <p:spPr>
          <a:xfrm>
            <a:off x="2424736" y="482857"/>
            <a:ext cx="2179814" cy="2179814"/>
          </a:xfrm>
          <a:prstGeom prst="ellipse">
            <a:avLst/>
          </a:prstGeom>
          <a:solidFill>
            <a:schemeClr val="bg1">
              <a:lumMod val="95000"/>
            </a:schemeClr>
          </a:solidFill>
        </p:spPr>
        <p:txBody>
          <a:bodyPr anchor="ctr"/>
          <a:lstStyle>
            <a:lvl1pPr marL="0" indent="0" algn="ctr">
              <a:buNone/>
              <a:defRPr i="1"/>
            </a:lvl1pPr>
          </a:lstStyle>
          <a:p>
            <a:r>
              <a:rPr lang="en-ZA" dirty="0"/>
              <a:t>Insert Portrait Photo</a:t>
            </a:r>
          </a:p>
        </p:txBody>
      </p:sp>
      <p:sp>
        <p:nvSpPr>
          <p:cNvPr id="19" name="Content Placeholder 2">
            <a:extLst>
              <a:ext uri="{FF2B5EF4-FFF2-40B4-BE49-F238E27FC236}">
                <a16:creationId xmlns:a16="http://schemas.microsoft.com/office/drawing/2014/main" id="{2BF5E186-AFA1-42AA-AE51-CF3AC059F0FB}"/>
              </a:ext>
            </a:extLst>
          </p:cNvPr>
          <p:cNvSpPr>
            <a:spLocks noGrp="1"/>
          </p:cNvSpPr>
          <p:nvPr>
            <p:ph idx="1" hasCustomPrompt="1"/>
          </p:nvPr>
        </p:nvSpPr>
        <p:spPr>
          <a:xfrm>
            <a:off x="5162550"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2" name="Text Placeholder 8">
            <a:extLst>
              <a:ext uri="{FF2B5EF4-FFF2-40B4-BE49-F238E27FC236}">
                <a16:creationId xmlns:a16="http://schemas.microsoft.com/office/drawing/2014/main" id="{C860CCD0-F268-4994-9434-F0E0132A4E53}"/>
              </a:ext>
            </a:extLst>
          </p:cNvPr>
          <p:cNvSpPr>
            <a:spLocks noGrp="1"/>
          </p:cNvSpPr>
          <p:nvPr>
            <p:ph type="body" sz="quarter" idx="13" hasCustomPrompt="1"/>
          </p:nvPr>
        </p:nvSpPr>
        <p:spPr>
          <a:xfrm>
            <a:off x="7295581"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Text Placeholder 10">
            <a:extLst>
              <a:ext uri="{FF2B5EF4-FFF2-40B4-BE49-F238E27FC236}">
                <a16:creationId xmlns:a16="http://schemas.microsoft.com/office/drawing/2014/main" id="{28D5E220-4F6C-4A47-9F47-4CA88EA230DF}"/>
              </a:ext>
            </a:extLst>
          </p:cNvPr>
          <p:cNvSpPr>
            <a:spLocks noGrp="1"/>
          </p:cNvSpPr>
          <p:nvPr>
            <p:ph type="body" sz="quarter" idx="14" hasCustomPrompt="1"/>
          </p:nvPr>
        </p:nvSpPr>
        <p:spPr>
          <a:xfrm>
            <a:off x="9428613"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4" name="Text Placeholder 6">
            <a:extLst>
              <a:ext uri="{FF2B5EF4-FFF2-40B4-BE49-F238E27FC236}">
                <a16:creationId xmlns:a16="http://schemas.microsoft.com/office/drawing/2014/main" id="{1DFEF73A-C0FC-4A4C-8342-991CEFF532E2}"/>
              </a:ext>
            </a:extLst>
          </p:cNvPr>
          <p:cNvSpPr>
            <a:spLocks noGrp="1"/>
          </p:cNvSpPr>
          <p:nvPr>
            <p:ph type="body" sz="quarter" idx="20" hasCustomPrompt="1"/>
          </p:nvPr>
        </p:nvSpPr>
        <p:spPr>
          <a:xfrm>
            <a:off x="5162550" y="3429000"/>
            <a:ext cx="1944000" cy="2700000"/>
          </a:xfrm>
          <a:solidFill>
            <a:schemeClr val="bg1"/>
          </a:solidFill>
        </p:spPr>
        <p:txBody>
          <a:bodyPr lIns="0" tIns="1944000" rIns="0" bIns="72000" anchor="ctr"/>
          <a:lstStyle>
            <a:lvl1pPr marL="0" indent="0" algn="ctr">
              <a:buNone/>
              <a:defRPr sz="1600">
                <a:solidFill>
                  <a:schemeClr val="tx1">
                    <a:lumMod val="85000"/>
                    <a:lumOff val="15000"/>
                  </a:schemeClr>
                </a:solidFill>
              </a:defRPr>
            </a:lvl1pPr>
          </a:lstStyle>
          <a:p>
            <a:pPr lvl="0"/>
            <a:r>
              <a:rPr lang="en-US" dirty="0"/>
              <a:t>Item Description</a:t>
            </a:r>
          </a:p>
        </p:txBody>
      </p:sp>
      <p:sp>
        <p:nvSpPr>
          <p:cNvPr id="25" name="Text Placeholder 15">
            <a:extLst>
              <a:ext uri="{FF2B5EF4-FFF2-40B4-BE49-F238E27FC236}">
                <a16:creationId xmlns:a16="http://schemas.microsoft.com/office/drawing/2014/main" id="{E60572FB-0574-4BE3-9637-7CA7B5ACA8DE}"/>
              </a:ext>
            </a:extLst>
          </p:cNvPr>
          <p:cNvSpPr>
            <a:spLocks noGrp="1"/>
          </p:cNvSpPr>
          <p:nvPr>
            <p:ph type="body" sz="quarter" idx="21" hasCustomPrompt="1"/>
          </p:nvPr>
        </p:nvSpPr>
        <p:spPr>
          <a:xfrm>
            <a:off x="7295356"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6" name="Text Placeholder 18">
            <a:extLst>
              <a:ext uri="{FF2B5EF4-FFF2-40B4-BE49-F238E27FC236}">
                <a16:creationId xmlns:a16="http://schemas.microsoft.com/office/drawing/2014/main" id="{155E2FBC-2458-49C4-B75C-CAEAC6D9F10F}"/>
              </a:ext>
            </a:extLst>
          </p:cNvPr>
          <p:cNvSpPr>
            <a:spLocks noGrp="1"/>
          </p:cNvSpPr>
          <p:nvPr>
            <p:ph type="body" sz="quarter" idx="22" hasCustomPrompt="1"/>
          </p:nvPr>
        </p:nvSpPr>
        <p:spPr>
          <a:xfrm>
            <a:off x="9428163"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7" name="Picture Placeholder 22">
            <a:extLst>
              <a:ext uri="{FF2B5EF4-FFF2-40B4-BE49-F238E27FC236}">
                <a16:creationId xmlns:a16="http://schemas.microsoft.com/office/drawing/2014/main" id="{844B1DAB-161E-44A0-9E15-DA816B46A48E}"/>
              </a:ext>
            </a:extLst>
          </p:cNvPr>
          <p:cNvSpPr>
            <a:spLocks noGrp="1"/>
          </p:cNvSpPr>
          <p:nvPr>
            <p:ph type="pic" sz="quarter" idx="23" hasCustomPrompt="1"/>
          </p:nvPr>
        </p:nvSpPr>
        <p:spPr>
          <a:xfrm>
            <a:off x="5234550"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8" name="Picture Placeholder 24">
            <a:extLst>
              <a:ext uri="{FF2B5EF4-FFF2-40B4-BE49-F238E27FC236}">
                <a16:creationId xmlns:a16="http://schemas.microsoft.com/office/drawing/2014/main" id="{8811849A-335B-47C0-980E-357EE8C4BCC2}"/>
              </a:ext>
            </a:extLst>
          </p:cNvPr>
          <p:cNvSpPr>
            <a:spLocks noGrp="1"/>
          </p:cNvSpPr>
          <p:nvPr>
            <p:ph type="pic" sz="quarter" idx="24" hasCustomPrompt="1"/>
          </p:nvPr>
        </p:nvSpPr>
        <p:spPr>
          <a:xfrm>
            <a:off x="7367581"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9" name="Picture Placeholder 26">
            <a:extLst>
              <a:ext uri="{FF2B5EF4-FFF2-40B4-BE49-F238E27FC236}">
                <a16:creationId xmlns:a16="http://schemas.microsoft.com/office/drawing/2014/main" id="{E1254A81-6A51-429E-91AC-6B4CADA71DC5}"/>
              </a:ext>
            </a:extLst>
          </p:cNvPr>
          <p:cNvSpPr>
            <a:spLocks noGrp="1"/>
          </p:cNvSpPr>
          <p:nvPr>
            <p:ph type="pic" sz="quarter" idx="25" hasCustomPrompt="1"/>
          </p:nvPr>
        </p:nvSpPr>
        <p:spPr>
          <a:xfrm>
            <a:off x="9500613"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0" name="Picture Placeholder 30">
            <a:extLst>
              <a:ext uri="{FF2B5EF4-FFF2-40B4-BE49-F238E27FC236}">
                <a16:creationId xmlns:a16="http://schemas.microsoft.com/office/drawing/2014/main" id="{64053090-461C-448F-9705-7FEE78A41337}"/>
              </a:ext>
            </a:extLst>
          </p:cNvPr>
          <p:cNvSpPr>
            <a:spLocks noGrp="1"/>
          </p:cNvSpPr>
          <p:nvPr>
            <p:ph type="pic" sz="quarter" idx="26" hasCustomPrompt="1"/>
          </p:nvPr>
        </p:nvSpPr>
        <p:spPr>
          <a:xfrm>
            <a:off x="5234550"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2">
            <a:extLst>
              <a:ext uri="{FF2B5EF4-FFF2-40B4-BE49-F238E27FC236}">
                <a16:creationId xmlns:a16="http://schemas.microsoft.com/office/drawing/2014/main" id="{7AD2F7CB-CFE4-4C72-864A-D00C1CEAA23D}"/>
              </a:ext>
            </a:extLst>
          </p:cNvPr>
          <p:cNvSpPr>
            <a:spLocks noGrp="1"/>
          </p:cNvSpPr>
          <p:nvPr>
            <p:ph type="pic" sz="quarter" idx="27" hasCustomPrompt="1"/>
          </p:nvPr>
        </p:nvSpPr>
        <p:spPr>
          <a:xfrm>
            <a:off x="7367581"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2" name="Picture Placeholder 34">
            <a:extLst>
              <a:ext uri="{FF2B5EF4-FFF2-40B4-BE49-F238E27FC236}">
                <a16:creationId xmlns:a16="http://schemas.microsoft.com/office/drawing/2014/main" id="{CCA07CA3-C8D4-41EA-A0FB-74E1A4770398}"/>
              </a:ext>
            </a:extLst>
          </p:cNvPr>
          <p:cNvSpPr>
            <a:spLocks noGrp="1"/>
          </p:cNvSpPr>
          <p:nvPr>
            <p:ph type="pic" sz="quarter" idx="28" hasCustomPrompt="1"/>
          </p:nvPr>
        </p:nvSpPr>
        <p:spPr>
          <a:xfrm>
            <a:off x="9500163"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1108071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20531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none"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529964A5-3468-3F49-AD7A-0CF5EB762F89}" type="datetime1">
              <a:rPr lang="en-US" smtClean="0"/>
              <a:t>1/26/2023</a:t>
            </a:fld>
            <a:endParaRPr lang="en-ZA"/>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ZA"/>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13D2E340-0663-474B-992C-9192B5C45E57}" type="slidenum">
              <a:rPr lang="en-ZA" smtClean="0"/>
              <a:t>‹#›</a:t>
            </a:fld>
            <a:endParaRPr lang="en-ZA"/>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8453484"/>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1/26/2023</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BC751F3-ABD6-4995-8494-4932D12ACE1B}"/>
              </a:ext>
            </a:extLst>
          </p:cNvPr>
          <p:cNvSpPr>
            <a:spLocks noGrp="1"/>
          </p:cNvSpPr>
          <p:nvPr>
            <p:ph sz="quarter" idx="19"/>
          </p:nvPr>
        </p:nvSpPr>
        <p:spPr>
          <a:xfrm>
            <a:off x="5326063" y="559678"/>
            <a:ext cx="6103937" cy="51918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545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1/26/2023</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Picture Placeholder 6">
            <a:extLst>
              <a:ext uri="{FF2B5EF4-FFF2-40B4-BE49-F238E27FC236}">
                <a16:creationId xmlns:a16="http://schemas.microsoft.com/office/drawing/2014/main" id="{1466EC8C-C8BE-4149-A684-18CFF4574C18}"/>
              </a:ext>
            </a:extLst>
          </p:cNvPr>
          <p:cNvSpPr>
            <a:spLocks noGrp="1"/>
          </p:cNvSpPr>
          <p:nvPr>
            <p:ph type="pic" sz="quarter" idx="19"/>
          </p:nvPr>
        </p:nvSpPr>
        <p:spPr>
          <a:xfrm>
            <a:off x="5297488" y="559678"/>
            <a:ext cx="6132512" cy="5191835"/>
          </a:xfrm>
        </p:spPr>
        <p:txBody>
          <a:bodyPr anchor="ctr"/>
          <a:lstStyle>
            <a:lvl1pPr marL="0" indent="0" algn="ctr">
              <a:buNone/>
              <a:defRPr/>
            </a:lvl1pPr>
          </a:lstStyle>
          <a:p>
            <a:r>
              <a:rPr lang="en-US"/>
              <a:t>Click icon to add picture</a:t>
            </a:r>
          </a:p>
        </p:txBody>
      </p:sp>
    </p:spTree>
    <p:extLst>
      <p:ext uri="{BB962C8B-B14F-4D97-AF65-F5344CB8AC3E}">
        <p14:creationId xmlns:p14="http://schemas.microsoft.com/office/powerpoint/2010/main" val="368749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7"/>
            <a:ext cx="3833906" cy="5274923"/>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1/26/2023</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4889D34E-DF9E-41B7-A5EC-B9D63999B3D0}"/>
              </a:ext>
            </a:extLst>
          </p:cNvPr>
          <p:cNvSpPr>
            <a:spLocks noGrp="1"/>
          </p:cNvSpPr>
          <p:nvPr>
            <p:ph idx="1"/>
          </p:nvPr>
        </p:nvSpPr>
        <p:spPr>
          <a:xfrm>
            <a:off x="5181600" y="559678"/>
            <a:ext cx="6172200" cy="56172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22617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16E73E-FB98-2A42-974A-9CD83D46C100}" type="datetime1">
              <a:rPr lang="en-US" smtClean="0"/>
              <a:t>1/26/2023</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2454302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A115EF-7A83-9842-815E-554E5DEB63CD}" type="datetime1">
              <a:rPr lang="en-US" smtClean="0"/>
              <a:t>1/26/2023</a:t>
            </a:fld>
            <a:endParaRPr lang="en-ZA"/>
          </a:p>
        </p:txBody>
      </p:sp>
      <p:sp>
        <p:nvSpPr>
          <p:cNvPr id="8" name="Footer Placeholder 7"/>
          <p:cNvSpPr>
            <a:spLocks noGrp="1"/>
          </p:cNvSpPr>
          <p:nvPr>
            <p:ph type="ftr" sz="quarter" idx="11"/>
          </p:nvPr>
        </p:nvSpPr>
        <p:spPr/>
        <p:txBody>
          <a:bodyPr/>
          <a:lstStyle/>
          <a:p>
            <a:endParaRPr lang="en-ZA"/>
          </a:p>
        </p:txBody>
      </p:sp>
      <p:sp>
        <p:nvSpPr>
          <p:cNvPr id="9" name="Slide Number Placeholder 8"/>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4277019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E097A0-4000-B744-87D8-18F42A934248}" type="datetime1">
              <a:rPr lang="en-US" smtClean="0"/>
              <a:t>1/26/2023</a:t>
            </a:fld>
            <a:endParaRPr lang="en-ZA"/>
          </a:p>
        </p:txBody>
      </p:sp>
      <p:sp>
        <p:nvSpPr>
          <p:cNvPr id="4" name="Footer Placeholder 3"/>
          <p:cNvSpPr>
            <a:spLocks noGrp="1"/>
          </p:cNvSpPr>
          <p:nvPr>
            <p:ph type="ftr" sz="quarter" idx="11"/>
          </p:nvPr>
        </p:nvSpPr>
        <p:spPr/>
        <p:txBody>
          <a:bodyPr/>
          <a:lstStyle/>
          <a:p>
            <a:endParaRPr lang="en-ZA"/>
          </a:p>
        </p:txBody>
      </p:sp>
      <p:sp>
        <p:nvSpPr>
          <p:cNvPr id="5" name="Slide Number Placeholder 4"/>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2043447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74EA9-4639-9B48-9E98-70455404EF00}" type="datetime1">
              <a:rPr lang="en-US" smtClean="0"/>
              <a:t>1/26/2023</a:t>
            </a:fld>
            <a:endParaRPr lang="en-ZA"/>
          </a:p>
        </p:txBody>
      </p:sp>
      <p:sp>
        <p:nvSpPr>
          <p:cNvPr id="3" name="Footer Placeholder 2"/>
          <p:cNvSpPr>
            <a:spLocks noGrp="1"/>
          </p:cNvSpPr>
          <p:nvPr>
            <p:ph type="ftr" sz="quarter" idx="11"/>
          </p:nvPr>
        </p:nvSpPr>
        <p:spPr/>
        <p:txBody>
          <a:bodyPr/>
          <a:lstStyle/>
          <a:p>
            <a:endParaRPr lang="en-ZA"/>
          </a:p>
        </p:txBody>
      </p:sp>
      <p:sp>
        <p:nvSpPr>
          <p:cNvPr id="4" name="Slide Number Placeholder 3"/>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82390238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A90851AE-F437-A04B-ADE2-D5E346F2089C}" type="datetime1">
              <a:rPr lang="en-US" smtClean="0"/>
              <a:t>1/26/2023</a:t>
            </a:fld>
            <a:endParaRPr lang="en-ZA"/>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ZA"/>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13D2E340-0663-474B-992C-9192B5C45E57}" type="slidenum">
              <a:rPr lang="en-ZA" smtClean="0"/>
              <a:t>‹#›</a:t>
            </a:fld>
            <a:endParaRPr lang="en-ZA"/>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093967"/>
      </p:ext>
    </p:extLst>
  </p:cSld>
  <p:clrMap bg1="lt1" tx1="dk1" bg2="lt2" tx2="dk2" accent1="accent1" accent2="accent2" accent3="accent3" accent4="accent4" accent5="accent5" accent6="accent6" hlink="hlink" folHlink="folHlink"/>
  <p:sldLayoutIdLst>
    <p:sldLayoutId id="2147484479" r:id="rId1"/>
    <p:sldLayoutId id="2147484480" r:id="rId2"/>
    <p:sldLayoutId id="2147484495" r:id="rId3"/>
    <p:sldLayoutId id="2147484490" r:id="rId4"/>
    <p:sldLayoutId id="2147484491" r:id="rId5"/>
    <p:sldLayoutId id="2147484492" r:id="rId6"/>
    <p:sldLayoutId id="2147484493" r:id="rId7"/>
    <p:sldLayoutId id="2147484496" r:id="rId8"/>
    <p:sldLayoutId id="2147484481" r:id="rId9"/>
    <p:sldLayoutId id="2147484498" r:id="rId10"/>
    <p:sldLayoutId id="2147484499" r:id="rId11"/>
    <p:sldLayoutId id="2147484500" r:id="rId12"/>
    <p:sldLayoutId id="2147484482" r:id="rId13"/>
    <p:sldLayoutId id="2147484483" r:id="rId14"/>
    <p:sldLayoutId id="2147484484" r:id="rId15"/>
    <p:sldLayoutId id="2147484485" r:id="rId16"/>
  </p:sldLayoutIdLst>
  <p:hf hdr="0" ftr="0" dt="0"/>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79374-8EAE-4873-9BB6-F6C630302DA2}"/>
              </a:ext>
            </a:extLst>
          </p:cNvPr>
          <p:cNvSpPr>
            <a:spLocks noGrp="1"/>
          </p:cNvSpPr>
          <p:nvPr>
            <p:ph type="ctrTitle"/>
          </p:nvPr>
        </p:nvSpPr>
        <p:spPr/>
        <p:txBody>
          <a:bodyPr/>
          <a:lstStyle/>
          <a:p>
            <a:r>
              <a:rPr lang="en-ZA" dirty="0"/>
              <a:t>How to write, What </a:t>
            </a:r>
            <a:r>
              <a:rPr lang="en-ZA"/>
              <a:t>to write.</a:t>
            </a:r>
            <a:endParaRPr lang="en-ZA" dirty="0"/>
          </a:p>
        </p:txBody>
      </p:sp>
      <p:sp>
        <p:nvSpPr>
          <p:cNvPr id="7" name="Subtitle 6">
            <a:extLst>
              <a:ext uri="{FF2B5EF4-FFF2-40B4-BE49-F238E27FC236}">
                <a16:creationId xmlns:a16="http://schemas.microsoft.com/office/drawing/2014/main" id="{033BD51D-5CC4-4321-94FE-9B610AC87263}"/>
              </a:ext>
            </a:extLst>
          </p:cNvPr>
          <p:cNvSpPr>
            <a:spLocks noGrp="1"/>
          </p:cNvSpPr>
          <p:nvPr>
            <p:ph type="subTitle" idx="1"/>
          </p:nvPr>
        </p:nvSpPr>
        <p:spPr/>
        <p:txBody>
          <a:bodyPr/>
          <a:lstStyle/>
          <a:p>
            <a:r>
              <a:rPr lang="en-GB" dirty="0"/>
              <a:t>Animals in Archaeology HPAR5002/6002</a:t>
            </a:r>
          </a:p>
          <a:p>
            <a:r>
              <a:rPr lang="en-GB" dirty="0"/>
              <a:t>Report Writing </a:t>
            </a:r>
          </a:p>
        </p:txBody>
      </p:sp>
      <p:sp>
        <p:nvSpPr>
          <p:cNvPr id="3" name="Picture Placeholder 2"/>
          <p:cNvSpPr>
            <a:spLocks noGrp="1"/>
          </p:cNvSpPr>
          <p:nvPr>
            <p:ph type="pic" sz="quarter" idx="10"/>
          </p:nvPr>
        </p:nvSpPr>
        <p:spPr/>
      </p:sp>
    </p:spTree>
    <p:extLst>
      <p:ext uri="{BB962C8B-B14F-4D97-AF65-F5344CB8AC3E}">
        <p14:creationId xmlns:p14="http://schemas.microsoft.com/office/powerpoint/2010/main" val="1193886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F34B-93F5-46C0-9BEC-B1A8D55008B4}"/>
              </a:ext>
            </a:extLst>
          </p:cNvPr>
          <p:cNvSpPr>
            <a:spLocks noGrp="1"/>
          </p:cNvSpPr>
          <p:nvPr>
            <p:ph type="title"/>
          </p:nvPr>
        </p:nvSpPr>
        <p:spPr>
          <a:xfrm>
            <a:off x="845127" y="1185569"/>
            <a:ext cx="3833906" cy="2221622"/>
          </a:xfrm>
        </p:spPr>
        <p:txBody>
          <a:bodyPr>
            <a:normAutofit fontScale="90000"/>
          </a:bodyPr>
          <a:lstStyle/>
          <a:p>
            <a:r>
              <a:rPr lang="en-ZA" dirty="0"/>
              <a:t>There is no one way to write a report</a:t>
            </a:r>
          </a:p>
        </p:txBody>
      </p:sp>
      <p:sp>
        <p:nvSpPr>
          <p:cNvPr id="7" name="Slide Number Placeholder 6">
            <a:extLst>
              <a:ext uri="{FF2B5EF4-FFF2-40B4-BE49-F238E27FC236}">
                <a16:creationId xmlns:a16="http://schemas.microsoft.com/office/drawing/2014/main" id="{C7C944DD-F200-6B48-8A79-099A08992A35}"/>
              </a:ext>
            </a:extLst>
          </p:cNvPr>
          <p:cNvSpPr>
            <a:spLocks noGrp="1"/>
          </p:cNvSpPr>
          <p:nvPr>
            <p:ph type="sldNum" sz="quarter" idx="12"/>
          </p:nvPr>
        </p:nvSpPr>
        <p:spPr/>
        <p:txBody>
          <a:bodyPr/>
          <a:lstStyle/>
          <a:p>
            <a:fld id="{13D2E340-0663-474B-992C-9192B5C45E57}" type="slidenum">
              <a:rPr lang="en-ZA" smtClean="0"/>
              <a:t>2</a:t>
            </a:fld>
            <a:endParaRPr lang="en-ZA"/>
          </a:p>
        </p:txBody>
      </p:sp>
      <p:sp>
        <p:nvSpPr>
          <p:cNvPr id="18" name="Text Placeholder 17">
            <a:extLst>
              <a:ext uri="{FF2B5EF4-FFF2-40B4-BE49-F238E27FC236}">
                <a16:creationId xmlns:a16="http://schemas.microsoft.com/office/drawing/2014/main" id="{D7F651D2-5C0B-427B-A911-2DA55E10D444}"/>
              </a:ext>
            </a:extLst>
          </p:cNvPr>
          <p:cNvSpPr>
            <a:spLocks noGrp="1"/>
          </p:cNvSpPr>
          <p:nvPr>
            <p:ph type="body" sz="quarter" idx="18"/>
          </p:nvPr>
        </p:nvSpPr>
        <p:spPr>
          <a:xfrm>
            <a:off x="845127" y="3913909"/>
            <a:ext cx="3842550" cy="2855913"/>
          </a:xfrm>
        </p:spPr>
        <p:txBody>
          <a:bodyPr>
            <a:normAutofit/>
          </a:bodyPr>
          <a:lstStyle/>
          <a:p>
            <a:r>
              <a:rPr lang="en-GB" sz="2400" dirty="0"/>
              <a:t>Structure</a:t>
            </a:r>
          </a:p>
          <a:p>
            <a:r>
              <a:rPr lang="en-GB" sz="2400" dirty="0"/>
              <a:t>Content </a:t>
            </a:r>
          </a:p>
          <a:p>
            <a:r>
              <a:rPr lang="en-GB" sz="2400" dirty="0"/>
              <a:t>Explain</a:t>
            </a:r>
          </a:p>
          <a:p>
            <a:r>
              <a:rPr lang="en-GB" sz="2400" dirty="0"/>
              <a:t>Evaluate</a:t>
            </a:r>
          </a:p>
        </p:txBody>
      </p:sp>
      <p:sp>
        <p:nvSpPr>
          <p:cNvPr id="3" name="Text Placeholder 2">
            <a:extLst>
              <a:ext uri="{FF2B5EF4-FFF2-40B4-BE49-F238E27FC236}">
                <a16:creationId xmlns:a16="http://schemas.microsoft.com/office/drawing/2014/main" id="{381FDC16-3D69-48AD-B08B-ED28A10640C1}"/>
              </a:ext>
            </a:extLst>
          </p:cNvPr>
          <p:cNvSpPr>
            <a:spLocks noGrp="1"/>
          </p:cNvSpPr>
          <p:nvPr>
            <p:ph type="body" sz="quarter" idx="4294967295"/>
          </p:nvPr>
        </p:nvSpPr>
        <p:spPr>
          <a:xfrm flipV="1">
            <a:off x="8042563" y="7102331"/>
            <a:ext cx="3447473" cy="46613"/>
          </a:xfrm>
        </p:spPr>
        <p:txBody>
          <a:bodyPr>
            <a:normAutofit fontScale="25000" lnSpcReduction="20000"/>
          </a:bodyPr>
          <a:lstStyle/>
          <a:p>
            <a:pPr marL="0" indent="0" algn="ctr">
              <a:buNone/>
            </a:pPr>
            <a:endParaRPr lang="en-ZA" dirty="0"/>
          </a:p>
        </p:txBody>
      </p:sp>
      <p:sp>
        <p:nvSpPr>
          <p:cNvPr id="6" name="Text Placeholder 5">
            <a:extLst>
              <a:ext uri="{FF2B5EF4-FFF2-40B4-BE49-F238E27FC236}">
                <a16:creationId xmlns:a16="http://schemas.microsoft.com/office/drawing/2014/main" id="{AC4A7A4E-C192-4A89-A661-72D76FF2F230}"/>
              </a:ext>
            </a:extLst>
          </p:cNvPr>
          <p:cNvSpPr>
            <a:spLocks noGrp="1"/>
          </p:cNvSpPr>
          <p:nvPr>
            <p:ph type="body" sz="quarter" idx="4294967295"/>
          </p:nvPr>
        </p:nvSpPr>
        <p:spPr>
          <a:xfrm>
            <a:off x="5351318" y="841665"/>
            <a:ext cx="4414981" cy="5131052"/>
          </a:xfrm>
        </p:spPr>
        <p:txBody>
          <a:bodyPr lIns="72000" rIns="72000">
            <a:normAutofit fontScale="92500" lnSpcReduction="10000"/>
          </a:bodyPr>
          <a:lstStyle/>
          <a:p>
            <a:pPr marL="0" indent="0">
              <a:buNone/>
            </a:pPr>
            <a:r>
              <a:rPr lang="en-ZA" sz="2400" dirty="0"/>
              <a:t>Strict on structure (although there ARE variations)</a:t>
            </a:r>
          </a:p>
          <a:p>
            <a:pPr marL="0" indent="0">
              <a:buNone/>
            </a:pPr>
            <a:r>
              <a:rPr lang="en-ZA" sz="2400" dirty="0"/>
              <a:t>It has to look and ‘feel’ like a report not an essay (for example they have a title page)</a:t>
            </a:r>
          </a:p>
          <a:p>
            <a:pPr marL="0" indent="0">
              <a:buNone/>
            </a:pPr>
            <a:r>
              <a:rPr lang="en-ZA" sz="2400" dirty="0"/>
              <a:t>It is not one thing, it addresses a purpose – and this will dictate what you include.</a:t>
            </a:r>
          </a:p>
          <a:p>
            <a:pPr marL="0" indent="0">
              <a:buNone/>
            </a:pPr>
            <a:r>
              <a:rPr lang="en-ZA" sz="2400" dirty="0"/>
              <a:t>It conveys information in a factual way but shows that you are informed. </a:t>
            </a:r>
          </a:p>
          <a:p>
            <a:pPr marL="0" indent="0">
              <a:buNone/>
            </a:pPr>
            <a:r>
              <a:rPr lang="en-ZA" sz="2400" dirty="0"/>
              <a:t>Both evaluative and critically engaged</a:t>
            </a:r>
          </a:p>
          <a:p>
            <a:pPr marL="0" indent="0">
              <a:buNone/>
            </a:pPr>
            <a:endParaRPr lang="en-ZA" sz="2400" dirty="0"/>
          </a:p>
          <a:p>
            <a:pPr marL="0" indent="0">
              <a:buNone/>
            </a:pPr>
            <a:endParaRPr lang="en-ZA" sz="2400" dirty="0"/>
          </a:p>
        </p:txBody>
      </p:sp>
    </p:spTree>
    <p:extLst>
      <p:ext uri="{BB962C8B-B14F-4D97-AF65-F5344CB8AC3E}">
        <p14:creationId xmlns:p14="http://schemas.microsoft.com/office/powerpoint/2010/main" val="1707474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Structure</a:t>
            </a:r>
            <a:br>
              <a:rPr lang="en-GB" dirty="0"/>
            </a:br>
            <a:endParaRPr lang="en-GB" dirty="0"/>
          </a:p>
        </p:txBody>
      </p:sp>
      <p:sp>
        <p:nvSpPr>
          <p:cNvPr id="4" name="Slide Number Placeholder 3"/>
          <p:cNvSpPr>
            <a:spLocks noGrp="1"/>
          </p:cNvSpPr>
          <p:nvPr>
            <p:ph type="sldNum" sz="quarter" idx="12"/>
          </p:nvPr>
        </p:nvSpPr>
        <p:spPr/>
        <p:txBody>
          <a:bodyPr/>
          <a:lstStyle/>
          <a:p>
            <a:fld id="{13D2E340-0663-474B-992C-9192B5C45E57}" type="slidenum">
              <a:rPr lang="en-ZA" smtClean="0"/>
              <a:t>3</a:t>
            </a:fld>
            <a:endParaRPr lang="en-ZA"/>
          </a:p>
        </p:txBody>
      </p:sp>
      <p:sp>
        <p:nvSpPr>
          <p:cNvPr id="3" name="Content Placeholder 2"/>
          <p:cNvSpPr>
            <a:spLocks noGrp="1"/>
          </p:cNvSpPr>
          <p:nvPr>
            <p:ph type="body" sz="quarter" idx="18"/>
          </p:nvPr>
        </p:nvSpPr>
        <p:spPr>
          <a:xfrm>
            <a:off x="398206" y="2895600"/>
            <a:ext cx="4206344" cy="2855913"/>
          </a:xfrm>
        </p:spPr>
        <p:txBody>
          <a:bodyPr>
            <a:normAutofit/>
          </a:bodyPr>
          <a:lstStyle/>
          <a:p>
            <a:pPr marL="0" indent="0">
              <a:buNone/>
            </a:pPr>
            <a:r>
              <a:rPr lang="en-ZA" dirty="0"/>
              <a:t>No one section should be a certain length or number of words.</a:t>
            </a:r>
          </a:p>
          <a:p>
            <a:pPr marL="0" indent="0">
              <a:buNone/>
            </a:pPr>
            <a:r>
              <a:rPr lang="en-ZA" dirty="0"/>
              <a:t>Some sections carry more ‘weight’</a:t>
            </a:r>
          </a:p>
          <a:p>
            <a:pPr marL="0" indent="0">
              <a:buNone/>
            </a:pPr>
            <a:r>
              <a:rPr lang="en-ZA" dirty="0"/>
              <a:t>Is a logical order </a:t>
            </a:r>
          </a:p>
          <a:p>
            <a:pPr marL="0" indent="0">
              <a:buNone/>
            </a:pPr>
            <a:r>
              <a:rPr lang="en-ZA" dirty="0"/>
              <a:t>You can’t discuss anything unless you have introduced it and or presented it</a:t>
            </a:r>
          </a:p>
        </p:txBody>
      </p:sp>
      <p:sp>
        <p:nvSpPr>
          <p:cNvPr id="7" name="Rectangle 6"/>
          <p:cNvSpPr/>
          <p:nvPr/>
        </p:nvSpPr>
        <p:spPr>
          <a:xfrm>
            <a:off x="5540527" y="213424"/>
            <a:ext cx="5786234" cy="6740307"/>
          </a:xfrm>
          <a:prstGeom prst="rect">
            <a:avLst/>
          </a:prstGeom>
        </p:spPr>
        <p:txBody>
          <a:bodyPr wrap="square">
            <a:spAutoFit/>
          </a:bodyPr>
          <a:lstStyle/>
          <a:p>
            <a:pPr>
              <a:lnSpc>
                <a:spcPct val="150000"/>
              </a:lnSpc>
            </a:pPr>
            <a:r>
              <a:rPr lang="en-GB" sz="2400" dirty="0">
                <a:latin typeface="+mj-lt"/>
              </a:rPr>
              <a:t>• Title page</a:t>
            </a:r>
          </a:p>
          <a:p>
            <a:pPr>
              <a:lnSpc>
                <a:spcPct val="150000"/>
              </a:lnSpc>
            </a:pPr>
            <a:r>
              <a:rPr lang="en-GB" sz="2400" dirty="0">
                <a:latin typeface="+mj-lt"/>
              </a:rPr>
              <a:t>• </a:t>
            </a:r>
            <a:r>
              <a:rPr lang="en-GB" sz="2400" dirty="0">
                <a:solidFill>
                  <a:srgbClr val="C00000"/>
                </a:solidFill>
                <a:latin typeface="+mj-lt"/>
              </a:rPr>
              <a:t>Acknowledgements</a:t>
            </a:r>
          </a:p>
          <a:p>
            <a:pPr>
              <a:lnSpc>
                <a:spcPct val="150000"/>
              </a:lnSpc>
            </a:pPr>
            <a:r>
              <a:rPr lang="en-GB" sz="2400" dirty="0">
                <a:solidFill>
                  <a:srgbClr val="C00000"/>
                </a:solidFill>
                <a:latin typeface="+mj-lt"/>
              </a:rPr>
              <a:t>• Contents (list of contents)</a:t>
            </a:r>
          </a:p>
          <a:p>
            <a:pPr>
              <a:lnSpc>
                <a:spcPct val="150000"/>
              </a:lnSpc>
            </a:pPr>
            <a:r>
              <a:rPr lang="en-GB" sz="2400" dirty="0">
                <a:solidFill>
                  <a:srgbClr val="C00000"/>
                </a:solidFill>
                <a:latin typeface="+mj-lt"/>
              </a:rPr>
              <a:t>• Abstract or summary </a:t>
            </a:r>
          </a:p>
          <a:p>
            <a:pPr>
              <a:lnSpc>
                <a:spcPct val="150000"/>
              </a:lnSpc>
            </a:pPr>
            <a:r>
              <a:rPr lang="en-GB" sz="2400" dirty="0">
                <a:solidFill>
                  <a:srgbClr val="C00000"/>
                </a:solidFill>
                <a:latin typeface="+mj-lt"/>
              </a:rPr>
              <a:t>• Introduction</a:t>
            </a:r>
          </a:p>
          <a:p>
            <a:pPr>
              <a:lnSpc>
                <a:spcPct val="150000"/>
              </a:lnSpc>
            </a:pPr>
            <a:r>
              <a:rPr lang="en-GB" sz="2400" dirty="0">
                <a:solidFill>
                  <a:srgbClr val="C00000"/>
                </a:solidFill>
                <a:latin typeface="+mj-lt"/>
              </a:rPr>
              <a:t>• Methodology</a:t>
            </a:r>
          </a:p>
          <a:p>
            <a:pPr>
              <a:lnSpc>
                <a:spcPct val="150000"/>
              </a:lnSpc>
            </a:pPr>
            <a:r>
              <a:rPr lang="en-GB" sz="2400" dirty="0">
                <a:solidFill>
                  <a:srgbClr val="C00000"/>
                </a:solidFill>
                <a:latin typeface="+mj-lt"/>
              </a:rPr>
              <a:t>• Results or findings</a:t>
            </a:r>
          </a:p>
          <a:p>
            <a:pPr>
              <a:lnSpc>
                <a:spcPct val="150000"/>
              </a:lnSpc>
            </a:pPr>
            <a:r>
              <a:rPr lang="en-GB" sz="2400" dirty="0">
                <a:solidFill>
                  <a:srgbClr val="C00000"/>
                </a:solidFill>
                <a:latin typeface="+mj-lt"/>
              </a:rPr>
              <a:t>• Discussion</a:t>
            </a:r>
          </a:p>
          <a:p>
            <a:pPr>
              <a:lnSpc>
                <a:spcPct val="150000"/>
              </a:lnSpc>
            </a:pPr>
            <a:r>
              <a:rPr lang="en-GB" sz="2400" dirty="0">
                <a:solidFill>
                  <a:srgbClr val="C00000"/>
                </a:solidFill>
                <a:latin typeface="+mj-lt"/>
              </a:rPr>
              <a:t>• Conclusion and recommendations</a:t>
            </a:r>
          </a:p>
          <a:p>
            <a:pPr>
              <a:lnSpc>
                <a:spcPct val="150000"/>
              </a:lnSpc>
            </a:pPr>
            <a:r>
              <a:rPr lang="en-GB" sz="2400" dirty="0">
                <a:latin typeface="+mj-lt"/>
              </a:rPr>
              <a:t>• References</a:t>
            </a:r>
          </a:p>
          <a:p>
            <a:pPr marL="342900" indent="-342900">
              <a:lnSpc>
                <a:spcPct val="150000"/>
              </a:lnSpc>
              <a:buFont typeface="Arial" panose="020B0604020202020204" pitchFamily="34" charset="0"/>
              <a:buChar char="•"/>
            </a:pPr>
            <a:r>
              <a:rPr lang="en-GB" sz="2400" dirty="0">
                <a:latin typeface="+mj-lt"/>
              </a:rPr>
              <a:t>Appendices</a:t>
            </a:r>
          </a:p>
          <a:p>
            <a:pPr marL="342900" indent="-342900">
              <a:lnSpc>
                <a:spcPct val="150000"/>
              </a:lnSpc>
              <a:buFont typeface="Arial" panose="020B0604020202020204" pitchFamily="34" charset="0"/>
              <a:buChar char="•"/>
            </a:pPr>
            <a:r>
              <a:rPr lang="en-GB" sz="2400" dirty="0">
                <a:latin typeface="+mj-lt"/>
              </a:rPr>
              <a:t>List of Plates, Figures, tables</a:t>
            </a:r>
            <a:endParaRPr lang="en-ZA" sz="2400" dirty="0">
              <a:latin typeface="+mj-lt"/>
            </a:endParaRPr>
          </a:p>
        </p:txBody>
      </p:sp>
    </p:spTree>
    <p:extLst>
      <p:ext uri="{BB962C8B-B14F-4D97-AF65-F5344CB8AC3E}">
        <p14:creationId xmlns:p14="http://schemas.microsoft.com/office/powerpoint/2010/main" val="3832303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8D30775-E195-4C4C-93B0-0261753A3724}"/>
              </a:ext>
            </a:extLst>
          </p:cNvPr>
          <p:cNvSpPr>
            <a:spLocks noGrp="1"/>
          </p:cNvSpPr>
          <p:nvPr>
            <p:ph type="sldNum" sz="quarter" idx="12"/>
          </p:nvPr>
        </p:nvSpPr>
        <p:spPr/>
        <p:txBody>
          <a:bodyPr/>
          <a:lstStyle/>
          <a:p>
            <a:fld id="{13D2E340-0663-474B-992C-9192B5C45E57}" type="slidenum">
              <a:rPr lang="en-ZA" smtClean="0"/>
              <a:t>4</a:t>
            </a:fld>
            <a:endParaRPr lang="en-ZA"/>
          </a:p>
        </p:txBody>
      </p:sp>
      <p:sp>
        <p:nvSpPr>
          <p:cNvPr id="3" name="Title 2">
            <a:extLst>
              <a:ext uri="{FF2B5EF4-FFF2-40B4-BE49-F238E27FC236}">
                <a16:creationId xmlns:a16="http://schemas.microsoft.com/office/drawing/2014/main" id="{6CAE39DC-80D0-4955-95EA-9E8DCE8E7CE0}"/>
              </a:ext>
            </a:extLst>
          </p:cNvPr>
          <p:cNvSpPr>
            <a:spLocks noGrp="1"/>
          </p:cNvSpPr>
          <p:nvPr>
            <p:ph type="title"/>
          </p:nvPr>
        </p:nvSpPr>
        <p:spPr/>
        <p:txBody>
          <a:bodyPr/>
          <a:lstStyle/>
          <a:p>
            <a:br>
              <a:rPr lang="en-GB" dirty="0"/>
            </a:br>
            <a:br>
              <a:rPr lang="en-GB" dirty="0"/>
            </a:br>
            <a:r>
              <a:rPr lang="en-GB" dirty="0"/>
              <a:t>Parts of the report structure</a:t>
            </a:r>
          </a:p>
        </p:txBody>
      </p:sp>
      <p:sp>
        <p:nvSpPr>
          <p:cNvPr id="6" name="TextBox 5">
            <a:extLst>
              <a:ext uri="{FF2B5EF4-FFF2-40B4-BE49-F238E27FC236}">
                <a16:creationId xmlns:a16="http://schemas.microsoft.com/office/drawing/2014/main" id="{052BBA7B-1398-4A00-AAD7-F361748B39BB}"/>
              </a:ext>
            </a:extLst>
          </p:cNvPr>
          <p:cNvSpPr txBox="1"/>
          <p:nvPr/>
        </p:nvSpPr>
        <p:spPr>
          <a:xfrm>
            <a:off x="5153940" y="738424"/>
            <a:ext cx="6526161" cy="5632311"/>
          </a:xfrm>
          <a:prstGeom prst="rect">
            <a:avLst/>
          </a:prstGeom>
          <a:noFill/>
        </p:spPr>
        <p:txBody>
          <a:bodyPr wrap="square" rtlCol="0">
            <a:spAutoFit/>
          </a:bodyPr>
          <a:lstStyle/>
          <a:p>
            <a:r>
              <a:rPr lang="en-US" sz="1800" kern="1200" dirty="0">
                <a:solidFill>
                  <a:schemeClr val="tx1"/>
                </a:solidFill>
                <a:latin typeface="+mn-lt"/>
                <a:ea typeface="+mn-ea"/>
                <a:cs typeface="+mn-cs"/>
              </a:rPr>
              <a:t> </a:t>
            </a:r>
            <a:r>
              <a:rPr lang="en-US" sz="2400" kern="1200" dirty="0">
                <a:solidFill>
                  <a:schemeClr val="tx1"/>
                </a:solidFill>
                <a:latin typeface="+mn-lt"/>
                <a:ea typeface="+mn-ea"/>
                <a:cs typeface="+mn-cs"/>
              </a:rPr>
              <a:t>Because the parts sit in a report, they must have continuity from the previous section and lead to the other sections to come</a:t>
            </a:r>
          </a:p>
          <a:p>
            <a:endParaRPr lang="en-US" sz="2400" dirty="0"/>
          </a:p>
          <a:p>
            <a:r>
              <a:rPr lang="en-US" sz="2400" kern="1200" dirty="0">
                <a:solidFill>
                  <a:schemeClr val="tx1"/>
                </a:solidFill>
                <a:latin typeface="+mn-lt"/>
                <a:ea typeface="+mn-ea"/>
                <a:cs typeface="+mn-cs"/>
              </a:rPr>
              <a:t>You cannot conclude it is possible to do something if you have not demonstrated what you have done – or introduced it. </a:t>
            </a:r>
          </a:p>
          <a:p>
            <a:endParaRPr lang="en-US" sz="2400" dirty="0"/>
          </a:p>
          <a:p>
            <a:r>
              <a:rPr lang="en-US" sz="2400" kern="1200" dirty="0">
                <a:solidFill>
                  <a:schemeClr val="tx1"/>
                </a:solidFill>
                <a:latin typeface="+mn-lt"/>
                <a:ea typeface="+mn-ea"/>
                <a:cs typeface="+mn-cs"/>
              </a:rPr>
              <a:t>Most reports have some level of ‘success’ </a:t>
            </a:r>
            <a:r>
              <a:rPr lang="en-US" sz="2400" dirty="0"/>
              <a:t>even if they do  not work for you/come out the way you expected BUT there is always something to say.</a:t>
            </a:r>
          </a:p>
          <a:p>
            <a:endParaRPr lang="en-US" sz="2400" dirty="0"/>
          </a:p>
          <a:p>
            <a:r>
              <a:rPr lang="en-US" sz="2400" dirty="0"/>
              <a:t>Your evaluation of what you can successfully establish (conclude from evidence presented) will form part of the judgement</a:t>
            </a: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828625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Front and title page</a:t>
            </a:r>
            <a:br>
              <a:rPr lang="en-GB" dirty="0"/>
            </a:br>
            <a:endParaRPr lang="en-GB" dirty="0"/>
          </a:p>
        </p:txBody>
      </p:sp>
      <p:sp>
        <p:nvSpPr>
          <p:cNvPr id="3" name="Subtitle 2"/>
          <p:cNvSpPr>
            <a:spLocks noGrp="1"/>
          </p:cNvSpPr>
          <p:nvPr>
            <p:ph type="subTitle" idx="1"/>
          </p:nvPr>
        </p:nvSpPr>
        <p:spPr/>
        <p:txBody>
          <a:bodyPr/>
          <a:lstStyle/>
          <a:p>
            <a:r>
              <a:rPr lang="en-GB" dirty="0"/>
              <a:t>Include any of the following as appropriate: </a:t>
            </a:r>
          </a:p>
          <a:p>
            <a:pPr lvl="0"/>
            <a:r>
              <a:rPr lang="en-GB" dirty="0"/>
              <a:t>logos</a:t>
            </a:r>
          </a:p>
          <a:p>
            <a:pPr lvl="0"/>
            <a:r>
              <a:rPr lang="en-GB" dirty="0"/>
              <a:t>title, name of author, </a:t>
            </a:r>
          </a:p>
          <a:p>
            <a:pPr lvl="0"/>
            <a:r>
              <a:rPr lang="en-GB" dirty="0"/>
              <a:t>who written for/prepared for</a:t>
            </a:r>
          </a:p>
          <a:p>
            <a:pPr lvl="0"/>
            <a:endParaRPr lang="en-GB" dirty="0"/>
          </a:p>
          <a:p>
            <a:pPr lvl="0"/>
            <a:r>
              <a:rPr lang="en-GB" dirty="0"/>
              <a:t>You may want to include a picture or diagram BUT this is not an essential and can be a distraction</a:t>
            </a:r>
          </a:p>
          <a:p>
            <a:endParaRPr lang="en-GB" dirty="0"/>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95814" y="3148445"/>
            <a:ext cx="2322329" cy="3281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5876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3D2E340-0663-474B-992C-9192B5C45E57}" type="slidenum">
              <a:rPr lang="en-ZA" smtClean="0"/>
              <a:t>6</a:t>
            </a:fld>
            <a:endParaRPr lang="en-ZA"/>
          </a:p>
        </p:txBody>
      </p:sp>
      <p:sp>
        <p:nvSpPr>
          <p:cNvPr id="4" name="Rectangle 3"/>
          <p:cNvSpPr/>
          <p:nvPr/>
        </p:nvSpPr>
        <p:spPr>
          <a:xfrm>
            <a:off x="0" y="1193670"/>
            <a:ext cx="6096000" cy="3847207"/>
          </a:xfrm>
          <a:prstGeom prst="rect">
            <a:avLst/>
          </a:prstGeom>
        </p:spPr>
        <p:txBody>
          <a:bodyPr>
            <a:spAutoFit/>
          </a:bodyPr>
          <a:lstStyle/>
          <a:p>
            <a:r>
              <a:rPr lang="en-GB" sz="2800" b="1" dirty="0"/>
              <a:t>Contents page, </a:t>
            </a:r>
          </a:p>
          <a:p>
            <a:endParaRPr lang="en-GB" dirty="0"/>
          </a:p>
          <a:p>
            <a:r>
              <a:rPr lang="en-GB" dirty="0"/>
              <a:t>Text</a:t>
            </a:r>
          </a:p>
          <a:p>
            <a:endParaRPr lang="en-GB" dirty="0"/>
          </a:p>
          <a:p>
            <a:r>
              <a:rPr lang="en-GB" dirty="0"/>
              <a:t>References</a:t>
            </a:r>
          </a:p>
          <a:p>
            <a:endParaRPr lang="en-GB" dirty="0"/>
          </a:p>
          <a:p>
            <a:r>
              <a:rPr lang="en-GB" dirty="0"/>
              <a:t>Appendices (data, glossary, conventions used)</a:t>
            </a:r>
          </a:p>
          <a:p>
            <a:endParaRPr lang="en-GB" dirty="0"/>
          </a:p>
          <a:p>
            <a:r>
              <a:rPr lang="en-GB" dirty="0"/>
              <a:t>List of Figures</a:t>
            </a:r>
          </a:p>
          <a:p>
            <a:endParaRPr lang="en-GB" dirty="0"/>
          </a:p>
          <a:p>
            <a:r>
              <a:rPr lang="en-GB" dirty="0"/>
              <a:t>List of Plates</a:t>
            </a:r>
          </a:p>
          <a:p>
            <a:endParaRPr lang="en-GB" dirty="0"/>
          </a:p>
          <a:p>
            <a:r>
              <a:rPr lang="en-GB" dirty="0"/>
              <a:t>List of Tables</a:t>
            </a: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87102" y="787585"/>
            <a:ext cx="3725600"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2702" y="920567"/>
            <a:ext cx="3718361"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88922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b="1" dirty="0"/>
              <a:t>Abstract </a:t>
            </a:r>
            <a:br>
              <a:rPr lang="en-GB" sz="3100" b="1" dirty="0"/>
            </a:br>
            <a:r>
              <a:rPr lang="en-GB" sz="3100" b="1" dirty="0"/>
              <a:t>Summary</a:t>
            </a:r>
            <a:br>
              <a:rPr lang="en-GB" sz="3100" b="1" dirty="0"/>
            </a:br>
            <a:r>
              <a:rPr lang="en-GB" sz="3100" b="1" dirty="0"/>
              <a:t>Executive summary</a:t>
            </a:r>
            <a:br>
              <a:rPr lang="en-GB" sz="7200" b="1" dirty="0"/>
            </a:br>
            <a:r>
              <a:rPr lang="en-GB" sz="7200" b="1" dirty="0"/>
              <a:t>	</a:t>
            </a:r>
            <a:br>
              <a:rPr lang="en-GB" sz="7200" b="1" dirty="0"/>
            </a:br>
            <a:r>
              <a:rPr lang="en-GB" sz="3600" dirty="0"/>
              <a:t>This is short – keep it to 50-100 words at most</a:t>
            </a:r>
            <a:br>
              <a:rPr lang="en-GB" dirty="0"/>
            </a:br>
            <a:endParaRPr lang="en-GB" dirty="0"/>
          </a:p>
        </p:txBody>
      </p:sp>
      <p:sp>
        <p:nvSpPr>
          <p:cNvPr id="3" name="Slide Number Placeholder 2"/>
          <p:cNvSpPr>
            <a:spLocks noGrp="1"/>
          </p:cNvSpPr>
          <p:nvPr>
            <p:ph type="sldNum" sz="quarter" idx="12"/>
          </p:nvPr>
        </p:nvSpPr>
        <p:spPr/>
        <p:txBody>
          <a:bodyPr/>
          <a:lstStyle/>
          <a:p>
            <a:fld id="{13D2E340-0663-474B-992C-9192B5C45E57}" type="slidenum">
              <a:rPr lang="en-ZA" smtClean="0"/>
              <a:t>7</a:t>
            </a:fld>
            <a:endParaRPr lang="en-ZA"/>
          </a:p>
        </p:txBody>
      </p:sp>
      <p:sp>
        <p:nvSpPr>
          <p:cNvPr id="4" name="Content Placeholder 3"/>
          <p:cNvSpPr>
            <a:spLocks noGrp="1"/>
          </p:cNvSpPr>
          <p:nvPr>
            <p:ph idx="1"/>
          </p:nvPr>
        </p:nvSpPr>
        <p:spPr>
          <a:xfrm>
            <a:off x="5103858" y="1972842"/>
            <a:ext cx="6172200" cy="5617285"/>
          </a:xfrm>
        </p:spPr>
        <p:txBody>
          <a:bodyPr/>
          <a:lstStyle/>
          <a:p>
            <a:r>
              <a:rPr lang="en-GB" b="1" dirty="0"/>
              <a:t>Acknowledgements – again very short</a:t>
            </a:r>
          </a:p>
          <a:p>
            <a:endParaRPr lang="en-GB" b="1" dirty="0"/>
          </a:p>
          <a:p>
            <a:r>
              <a:rPr lang="en-GB" b="1" dirty="0"/>
              <a:t>sometimes appear  - but you do not need this as obviously you will be thanking yourselves – don’t waste the words I say</a:t>
            </a:r>
          </a:p>
          <a:p>
            <a:endParaRPr lang="en-GB" dirty="0"/>
          </a:p>
        </p:txBody>
      </p:sp>
    </p:spTree>
    <p:extLst>
      <p:ext uri="{BB962C8B-B14F-4D97-AF65-F5344CB8AC3E}">
        <p14:creationId xmlns:p14="http://schemas.microsoft.com/office/powerpoint/2010/main" val="358873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pPr algn="l"/>
            <a:r>
              <a:rPr lang="en-GB" dirty="0"/>
              <a:t>This does not need to be long at all but it does need to convey some important information, include:</a:t>
            </a:r>
          </a:p>
          <a:p>
            <a:endParaRPr lang="en-GB" dirty="0"/>
          </a:p>
        </p:txBody>
      </p:sp>
      <p:sp>
        <p:nvSpPr>
          <p:cNvPr id="3" name="Content Placeholder 2"/>
          <p:cNvSpPr>
            <a:spLocks noGrp="1"/>
          </p:cNvSpPr>
          <p:nvPr>
            <p:ph idx="1"/>
          </p:nvPr>
        </p:nvSpPr>
        <p:spPr/>
        <p:txBody>
          <a:bodyPr>
            <a:normAutofit/>
          </a:bodyPr>
          <a:lstStyle/>
          <a:p>
            <a:pPr marL="0" indent="0">
              <a:buNone/>
            </a:pPr>
            <a:br>
              <a:rPr lang="en-GB" dirty="0"/>
            </a:br>
            <a:endParaRPr lang="en-GB" dirty="0"/>
          </a:p>
          <a:p>
            <a:pPr lvl="0"/>
            <a:r>
              <a:rPr lang="en-GB" dirty="0"/>
              <a:t>an over view of the task</a:t>
            </a:r>
          </a:p>
          <a:p>
            <a:pPr lvl="0"/>
            <a:r>
              <a:rPr lang="en-GB" dirty="0"/>
              <a:t>the rationale</a:t>
            </a:r>
          </a:p>
          <a:p>
            <a:pPr lvl="0"/>
            <a:r>
              <a:rPr lang="en-GB" dirty="0"/>
              <a:t>state of knowledge (to highlight why your work is important, 	 needed etc.)</a:t>
            </a:r>
          </a:p>
          <a:p>
            <a:pPr lvl="0"/>
            <a:r>
              <a:rPr lang="en-GB" dirty="0"/>
              <a:t>state what you aim to do or cover i.e. what is the scope of  your work</a:t>
            </a:r>
          </a:p>
          <a:p>
            <a:pPr lvl="0"/>
            <a:r>
              <a:rPr lang="en-GB" dirty="0"/>
              <a:t> clarify any key terms used</a:t>
            </a:r>
          </a:p>
          <a:p>
            <a:endParaRPr lang="en-GB" dirty="0"/>
          </a:p>
        </p:txBody>
      </p:sp>
      <p:sp>
        <p:nvSpPr>
          <p:cNvPr id="4" name="Slide Number Placeholder 3"/>
          <p:cNvSpPr>
            <a:spLocks noGrp="1"/>
          </p:cNvSpPr>
          <p:nvPr>
            <p:ph type="sldNum" sz="quarter" idx="12"/>
          </p:nvPr>
        </p:nvSpPr>
        <p:spPr/>
        <p:txBody>
          <a:bodyPr/>
          <a:lstStyle/>
          <a:p>
            <a:fld id="{13D2E340-0663-474B-992C-9192B5C45E57}" type="slidenum">
              <a:rPr lang="en-ZA" smtClean="0"/>
              <a:t>8</a:t>
            </a:fld>
            <a:endParaRPr lang="en-ZA"/>
          </a:p>
        </p:txBody>
      </p:sp>
      <p:sp>
        <p:nvSpPr>
          <p:cNvPr id="5" name="Title 4"/>
          <p:cNvSpPr>
            <a:spLocks noGrp="1"/>
          </p:cNvSpPr>
          <p:nvPr>
            <p:ph type="title"/>
          </p:nvPr>
        </p:nvSpPr>
        <p:spPr/>
        <p:txBody>
          <a:bodyPr>
            <a:normAutofit fontScale="90000"/>
          </a:bodyPr>
          <a:lstStyle/>
          <a:p>
            <a:r>
              <a:rPr lang="en-GB" sz="3600" b="1" dirty="0"/>
              <a:t>Introduction (Terms of Reference) </a:t>
            </a:r>
            <a:br>
              <a:rPr lang="en-GB" sz="5400" b="1" dirty="0"/>
            </a:br>
            <a:endParaRPr lang="en-GB" dirty="0"/>
          </a:p>
        </p:txBody>
      </p:sp>
    </p:spTree>
    <p:extLst>
      <p:ext uri="{BB962C8B-B14F-4D97-AF65-F5344CB8AC3E}">
        <p14:creationId xmlns:p14="http://schemas.microsoft.com/office/powerpoint/2010/main" val="184734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762000" y="3550227"/>
            <a:ext cx="3842550" cy="2855913"/>
          </a:xfrm>
        </p:spPr>
        <p:txBody>
          <a:bodyPr/>
          <a:lstStyle/>
          <a:p>
            <a:pPr algn="l"/>
            <a:r>
              <a:rPr lang="en-GB" dirty="0"/>
              <a:t>This will be the bulk of the ‘presentation’ of the work, depending on the nature of the report you may wish to include:</a:t>
            </a:r>
          </a:p>
          <a:p>
            <a:endParaRPr lang="en-GB" dirty="0"/>
          </a:p>
        </p:txBody>
      </p:sp>
      <p:sp>
        <p:nvSpPr>
          <p:cNvPr id="3" name="Content Placeholder 2"/>
          <p:cNvSpPr>
            <a:spLocks noGrp="1"/>
          </p:cNvSpPr>
          <p:nvPr>
            <p:ph idx="1"/>
          </p:nvPr>
        </p:nvSpPr>
        <p:spPr/>
        <p:txBody>
          <a:bodyPr/>
          <a:lstStyle/>
          <a:p>
            <a:endParaRPr lang="en-GB" dirty="0"/>
          </a:p>
          <a:p>
            <a:pPr lvl="0"/>
            <a:endParaRPr lang="en-GB" dirty="0"/>
          </a:p>
          <a:p>
            <a:pPr lvl="0"/>
            <a:r>
              <a:rPr lang="en-GB" dirty="0"/>
              <a:t>Base line knowledge (literature review) </a:t>
            </a:r>
          </a:p>
          <a:p>
            <a:pPr lvl="0"/>
            <a:r>
              <a:rPr lang="en-GB" dirty="0"/>
              <a:t>Study area/samples used</a:t>
            </a:r>
          </a:p>
          <a:p>
            <a:pPr lvl="0"/>
            <a:r>
              <a:rPr lang="en-GB" dirty="0"/>
              <a:t>Method (what you did)</a:t>
            </a:r>
          </a:p>
          <a:p>
            <a:pPr lvl="0"/>
            <a:endParaRPr lang="en-GB" dirty="0"/>
          </a:p>
          <a:p>
            <a:pPr marL="0" lvl="0" indent="0">
              <a:buNone/>
            </a:pPr>
            <a:r>
              <a:rPr lang="en-GB" dirty="0"/>
              <a:t>Support sections with tables, diagrams, charts (decide where these are to be placed – in text or at end)</a:t>
            </a:r>
          </a:p>
          <a:p>
            <a:endParaRPr lang="en-GB" dirty="0"/>
          </a:p>
        </p:txBody>
      </p:sp>
      <p:sp>
        <p:nvSpPr>
          <p:cNvPr id="4" name="Slide Number Placeholder 3"/>
          <p:cNvSpPr>
            <a:spLocks noGrp="1"/>
          </p:cNvSpPr>
          <p:nvPr>
            <p:ph type="sldNum" sz="quarter" idx="12"/>
          </p:nvPr>
        </p:nvSpPr>
        <p:spPr/>
        <p:txBody>
          <a:bodyPr/>
          <a:lstStyle/>
          <a:p>
            <a:fld id="{13D2E340-0663-474B-992C-9192B5C45E57}" type="slidenum">
              <a:rPr lang="en-ZA" smtClean="0"/>
              <a:t>9</a:t>
            </a:fld>
            <a:endParaRPr lang="en-ZA"/>
          </a:p>
        </p:txBody>
      </p:sp>
      <p:sp>
        <p:nvSpPr>
          <p:cNvPr id="5" name="Title 4"/>
          <p:cNvSpPr>
            <a:spLocks noGrp="1"/>
          </p:cNvSpPr>
          <p:nvPr>
            <p:ph type="title"/>
          </p:nvPr>
        </p:nvSpPr>
        <p:spPr>
          <a:xfrm>
            <a:off x="689263" y="569066"/>
            <a:ext cx="3833906" cy="2221622"/>
          </a:xfrm>
        </p:spPr>
        <p:txBody>
          <a:bodyPr>
            <a:normAutofit fontScale="90000"/>
          </a:bodyPr>
          <a:lstStyle/>
          <a:p>
            <a:r>
              <a:rPr lang="en-GB" sz="3200" b="1" dirty="0"/>
              <a:t>Body</a:t>
            </a:r>
            <a:br>
              <a:rPr lang="en-GB" sz="3200" b="1" dirty="0"/>
            </a:br>
            <a:r>
              <a:rPr lang="en-GB" sz="3200" b="1" dirty="0"/>
              <a:t>Method</a:t>
            </a:r>
            <a:br>
              <a:rPr lang="en-GB" sz="3200" b="1" dirty="0"/>
            </a:br>
            <a:r>
              <a:rPr lang="en-GB" sz="3200" b="1" dirty="0"/>
              <a:t>Findings</a:t>
            </a:r>
            <a:r>
              <a:rPr lang="en-GB" sz="5400" b="1" dirty="0"/>
              <a:t> </a:t>
            </a:r>
            <a:br>
              <a:rPr lang="en-GB" sz="5400" b="1" dirty="0"/>
            </a:br>
            <a:endParaRPr lang="en-GB" dirty="0"/>
          </a:p>
        </p:txBody>
      </p:sp>
    </p:spTree>
    <p:extLst>
      <p:ext uri="{BB962C8B-B14F-4D97-AF65-F5344CB8AC3E}">
        <p14:creationId xmlns:p14="http://schemas.microsoft.com/office/powerpoint/2010/main" val="3115730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GB" dirty="0"/>
              <a:t>NO maybes here please!</a:t>
            </a:r>
          </a:p>
          <a:p>
            <a:r>
              <a:rPr lang="en-GB" dirty="0"/>
              <a:t>Take ‘perhaps’– out NOW</a:t>
            </a:r>
          </a:p>
          <a:p>
            <a:r>
              <a:rPr lang="en-GB" dirty="0"/>
              <a:t>Be bold and SUPPORT statements</a:t>
            </a:r>
          </a:p>
        </p:txBody>
      </p:sp>
      <p:sp>
        <p:nvSpPr>
          <p:cNvPr id="3" name="Content Placeholder 2"/>
          <p:cNvSpPr>
            <a:spLocks noGrp="1"/>
          </p:cNvSpPr>
          <p:nvPr>
            <p:ph idx="1"/>
          </p:nvPr>
        </p:nvSpPr>
        <p:spPr>
          <a:xfrm>
            <a:off x="5191991" y="1202844"/>
            <a:ext cx="6248398" cy="5655156"/>
          </a:xfrm>
        </p:spPr>
        <p:txBody>
          <a:bodyPr/>
          <a:lstStyle/>
          <a:p>
            <a:pPr marL="285750" indent="-285750"/>
            <a:r>
              <a:rPr lang="en-US" dirty="0"/>
              <a:t>Focus should be on implications/criticisms and not the minutia / detail or idiosyncrasies of the individual findings</a:t>
            </a:r>
          </a:p>
          <a:p>
            <a:pPr marL="342900" indent="-342900"/>
            <a:r>
              <a:rPr lang="en-US" dirty="0"/>
              <a:t>Be circumspect (judicious, guarded, cautious) in approach but NOT apologetic in tone</a:t>
            </a:r>
          </a:p>
          <a:p>
            <a:pPr marL="342900" indent="-342900"/>
            <a:r>
              <a:rPr lang="en-US" dirty="0"/>
              <a:t>Definitive conclusions can rarely be drawn</a:t>
            </a:r>
          </a:p>
          <a:p>
            <a:pPr marL="342900" indent="-342900"/>
            <a:r>
              <a:rPr lang="en-US" dirty="0"/>
              <a:t>Remember all reports have a measure of successes in them, we want you to pinpoint the level and where it is placed.</a:t>
            </a:r>
          </a:p>
          <a:p>
            <a:endParaRPr lang="en-GB" dirty="0"/>
          </a:p>
        </p:txBody>
      </p:sp>
      <p:sp>
        <p:nvSpPr>
          <p:cNvPr id="4" name="Slide Number Placeholder 3"/>
          <p:cNvSpPr>
            <a:spLocks noGrp="1"/>
          </p:cNvSpPr>
          <p:nvPr>
            <p:ph type="sldNum" sz="quarter" idx="12"/>
          </p:nvPr>
        </p:nvSpPr>
        <p:spPr/>
        <p:txBody>
          <a:bodyPr/>
          <a:lstStyle/>
          <a:p>
            <a:fld id="{13D2E340-0663-474B-992C-9192B5C45E57}" type="slidenum">
              <a:rPr lang="en-ZA" smtClean="0"/>
              <a:t>10</a:t>
            </a:fld>
            <a:endParaRPr lang="en-ZA"/>
          </a:p>
        </p:txBody>
      </p:sp>
      <p:sp>
        <p:nvSpPr>
          <p:cNvPr id="5" name="Title 4"/>
          <p:cNvSpPr>
            <a:spLocks noGrp="1"/>
          </p:cNvSpPr>
          <p:nvPr>
            <p:ph type="title"/>
          </p:nvPr>
        </p:nvSpPr>
        <p:spPr/>
        <p:txBody>
          <a:bodyPr>
            <a:normAutofit fontScale="90000"/>
          </a:bodyPr>
          <a:lstStyle/>
          <a:p>
            <a:r>
              <a:rPr lang="en-GB" sz="3600" dirty="0"/>
              <a:t>Discussion</a:t>
            </a:r>
            <a:br>
              <a:rPr lang="en-GB" sz="3600" dirty="0"/>
            </a:br>
            <a:r>
              <a:rPr lang="en-GB" sz="3600" dirty="0"/>
              <a:t>Conclusion</a:t>
            </a:r>
            <a:br>
              <a:rPr lang="en-GB" sz="3600" dirty="0"/>
            </a:br>
            <a:r>
              <a:rPr lang="en-GB" sz="3600" dirty="0"/>
              <a:t>Recommendations (future work)</a:t>
            </a:r>
            <a:br>
              <a:rPr lang="en-GB" dirty="0"/>
            </a:br>
            <a:endParaRPr lang="en-GB" dirty="0"/>
          </a:p>
        </p:txBody>
      </p:sp>
    </p:spTree>
    <p:extLst>
      <p:ext uri="{BB962C8B-B14F-4D97-AF65-F5344CB8AC3E}">
        <p14:creationId xmlns:p14="http://schemas.microsoft.com/office/powerpoint/2010/main" val="1304416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0" y="486330"/>
            <a:ext cx="4763846" cy="4952492"/>
          </a:xfrm>
        </p:spPr>
        <p:txBody>
          <a:bodyPr/>
          <a:lstStyle/>
          <a:p>
            <a:r>
              <a:rPr lang="en-ZA" dirty="0"/>
              <a:t>Discussions</a:t>
            </a:r>
            <a:br>
              <a:rPr lang="en-ZA" dirty="0"/>
            </a:br>
            <a:r>
              <a:rPr lang="en-ZA" dirty="0"/>
              <a:t>are</a:t>
            </a:r>
            <a:br>
              <a:rPr lang="en-ZA" dirty="0"/>
            </a:br>
            <a:r>
              <a:rPr lang="en-ZA" dirty="0"/>
              <a:t>   interpretative</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5247315" y="486330"/>
            <a:ext cx="6248398" cy="5655156"/>
          </a:xfrm>
        </p:spPr>
        <p:txBody>
          <a:bodyPr>
            <a:noAutofit/>
          </a:bodyPr>
          <a:lstStyle/>
          <a:p>
            <a:r>
              <a:rPr lang="en-ZA" sz="2400" dirty="0"/>
              <a:t>Evaluate the ‘success ‘ of the study.</a:t>
            </a:r>
          </a:p>
          <a:p>
            <a:r>
              <a:rPr lang="en-ZA" sz="2400" dirty="0"/>
              <a:t>Reflect on the results in light of the findings in your literature search</a:t>
            </a:r>
          </a:p>
          <a:p>
            <a:pPr marL="0" indent="0">
              <a:buNone/>
            </a:pPr>
            <a:r>
              <a:rPr lang="en-ZA" sz="2400" dirty="0"/>
              <a:t>Note words, evaluate and reflect, these are key rather than describe…….</a:t>
            </a:r>
          </a:p>
          <a:p>
            <a:r>
              <a:rPr lang="en-ZA" sz="2400" dirty="0"/>
              <a:t>Your discussion, including your conclusions are interpretive, they require you to critically engage with the study materials.</a:t>
            </a:r>
          </a:p>
          <a:p>
            <a:r>
              <a:rPr lang="en-ZA" sz="2400" dirty="0"/>
              <a:t>It is expected that you will be critical of the protocols, the methods etc. and make suggestions how it could be improved</a:t>
            </a:r>
          </a:p>
          <a:p>
            <a:r>
              <a:rPr lang="en-ZA" sz="2400" dirty="0"/>
              <a:t>Validity and accuracy should be weighed up</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ZA" smtClean="0"/>
              <a:t>11</a:t>
            </a:fld>
            <a:endParaRPr lang="en-ZA"/>
          </a:p>
        </p:txBody>
      </p:sp>
    </p:spTree>
    <p:extLst>
      <p:ext uri="{BB962C8B-B14F-4D97-AF65-F5344CB8AC3E}">
        <p14:creationId xmlns:p14="http://schemas.microsoft.com/office/powerpoint/2010/main" val="2746201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658091" y="584468"/>
            <a:ext cx="3833906" cy="5274923"/>
          </a:xfrm>
        </p:spPr>
        <p:txBody>
          <a:bodyPr/>
          <a:lstStyle/>
          <a:p>
            <a:r>
              <a:rPr lang="en-GB" dirty="0"/>
              <a:t>Discussion and conclusion</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ZA" smtClean="0"/>
              <a:pPr/>
              <a:t>12</a:t>
            </a:fld>
            <a:endParaRPr lang="en-ZA"/>
          </a:p>
        </p:txBody>
      </p:sp>
      <p:sp>
        <p:nvSpPr>
          <p:cNvPr id="20" name="TextBox 19">
            <a:extLst>
              <a:ext uri="{FF2B5EF4-FFF2-40B4-BE49-F238E27FC236}">
                <a16:creationId xmlns:a16="http://schemas.microsoft.com/office/drawing/2014/main" id="{255F1C11-CFC7-417A-B648-44C2736F84AD}"/>
              </a:ext>
            </a:extLst>
          </p:cNvPr>
          <p:cNvSpPr txBox="1"/>
          <p:nvPr/>
        </p:nvSpPr>
        <p:spPr>
          <a:xfrm>
            <a:off x="5398490" y="853243"/>
            <a:ext cx="5479027" cy="5262979"/>
          </a:xfrm>
          <a:prstGeom prst="rect">
            <a:avLst/>
          </a:prstGeom>
          <a:noFill/>
        </p:spPr>
        <p:txBody>
          <a:bodyPr wrap="square" rtlCol="0">
            <a:spAutoFit/>
          </a:bodyPr>
          <a:lstStyle/>
          <a:p>
            <a:pPr marL="285750" indent="-285750">
              <a:buFont typeface="Arial" panose="020B0604020202020204" pitchFamily="34" charset="0"/>
              <a:buChar char="•"/>
            </a:pPr>
            <a:r>
              <a:rPr lang="en-US" sz="2400" dirty="0"/>
              <a:t>Focus should be on implications/criticisms and not the minutia / detail or idiosyncrasies of the individual findings</a:t>
            </a:r>
          </a:p>
          <a:p>
            <a:pPr marL="342900" indent="-342900">
              <a:buFont typeface="Arial" panose="020B0604020202020204" pitchFamily="34" charset="0"/>
              <a:buChar char="•"/>
            </a:pPr>
            <a:r>
              <a:rPr lang="en-US" sz="2400" dirty="0"/>
              <a:t>Be circumspect (judicious, guarded, cautious) in approach but NOT apologetic in tone</a:t>
            </a:r>
          </a:p>
          <a:p>
            <a:pPr marL="342900" indent="-342900">
              <a:buFont typeface="Arial" panose="020B0604020202020204" pitchFamily="34" charset="0"/>
              <a:buChar char="•"/>
            </a:pPr>
            <a:r>
              <a:rPr lang="en-US" sz="2400" dirty="0"/>
              <a:t>Definitive conclusions can rarely be drawn</a:t>
            </a:r>
          </a:p>
          <a:p>
            <a:pPr marL="342900" indent="-342900">
              <a:buFont typeface="Arial" panose="020B0604020202020204" pitchFamily="34" charset="0"/>
              <a:buChar char="•"/>
            </a:pPr>
            <a:r>
              <a:rPr lang="en-US" sz="2400" dirty="0"/>
              <a:t>Remember all reports have a measure of successes in them, we want you to pinpoint the level and where it is placed.</a:t>
            </a:r>
          </a:p>
          <a:p>
            <a:endParaRPr lang="en-US" sz="2400" dirty="0"/>
          </a:p>
        </p:txBody>
      </p:sp>
    </p:spTree>
    <p:extLst>
      <p:ext uri="{BB962C8B-B14F-4D97-AF65-F5344CB8AC3E}">
        <p14:creationId xmlns:p14="http://schemas.microsoft.com/office/powerpoint/2010/main" val="298975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 Tips for Writing Generally</a:t>
            </a:r>
          </a:p>
        </p:txBody>
      </p:sp>
      <p:sp>
        <p:nvSpPr>
          <p:cNvPr id="3" name="Slide Number Placeholder 2"/>
          <p:cNvSpPr>
            <a:spLocks noGrp="1"/>
          </p:cNvSpPr>
          <p:nvPr>
            <p:ph type="sldNum" sz="quarter" idx="12"/>
          </p:nvPr>
        </p:nvSpPr>
        <p:spPr/>
        <p:txBody>
          <a:bodyPr/>
          <a:lstStyle/>
          <a:p>
            <a:fld id="{13D2E340-0663-474B-992C-9192B5C45E57}" type="slidenum">
              <a:rPr lang="en-ZA" smtClean="0"/>
              <a:t>13</a:t>
            </a:fld>
            <a:endParaRPr lang="en-ZA"/>
          </a:p>
        </p:txBody>
      </p:sp>
      <p:sp>
        <p:nvSpPr>
          <p:cNvPr id="4" name="Content Placeholder 3"/>
          <p:cNvSpPr>
            <a:spLocks noGrp="1"/>
          </p:cNvSpPr>
          <p:nvPr>
            <p:ph idx="1"/>
          </p:nvPr>
        </p:nvSpPr>
        <p:spPr>
          <a:xfrm>
            <a:off x="5103857" y="388495"/>
            <a:ext cx="6471615" cy="5617285"/>
          </a:xfrm>
        </p:spPr>
        <p:txBody>
          <a:bodyPr>
            <a:normAutofit lnSpcReduction="10000"/>
          </a:bodyPr>
          <a:lstStyle/>
          <a:p>
            <a:r>
              <a:rPr lang="en-GB" dirty="0"/>
              <a:t>Can change from present to past tense – refer to other studies/findings in the past tense – can use first person in discussions for example.</a:t>
            </a:r>
          </a:p>
          <a:p>
            <a:r>
              <a:rPr lang="en-GB" dirty="0"/>
              <a:t>Do not be verbose or repetitive (i.e. repeat results again)</a:t>
            </a:r>
          </a:p>
          <a:p>
            <a:r>
              <a:rPr lang="en-GB" dirty="0"/>
              <a:t>Make points clearly</a:t>
            </a:r>
          </a:p>
          <a:p>
            <a:r>
              <a:rPr lang="en-GB" dirty="0"/>
              <a:t>Helpful to move from the general (ideas/concepts) to the specific (examples/points)</a:t>
            </a:r>
          </a:p>
          <a:p>
            <a:r>
              <a:rPr lang="en-GB" dirty="0"/>
              <a:t>NO SPECULATION, focus on findings of the study and broader contexts.</a:t>
            </a:r>
          </a:p>
          <a:p>
            <a:endParaRPr lang="en-GB" dirty="0"/>
          </a:p>
          <a:p>
            <a:r>
              <a:rPr lang="en-GB" dirty="0"/>
              <a:t>Include unexpected findings – don’t ignore ‘</a:t>
            </a:r>
            <a:r>
              <a:rPr lang="en-GB" dirty="0" err="1"/>
              <a:t>em</a:t>
            </a:r>
            <a:endParaRPr lang="en-GB" dirty="0"/>
          </a:p>
          <a:p>
            <a:r>
              <a:rPr lang="en-GB" dirty="0"/>
              <a:t>Read through it and edit (get as concise as possible)</a:t>
            </a:r>
          </a:p>
          <a:p>
            <a:r>
              <a:rPr lang="en-GB" dirty="0"/>
              <a:t>Check for agreement with the Introduction (and other sections)</a:t>
            </a:r>
          </a:p>
          <a:p>
            <a:endParaRPr lang="en-GB" dirty="0"/>
          </a:p>
          <a:p>
            <a:endParaRPr lang="en-GB" dirty="0"/>
          </a:p>
          <a:p>
            <a:endParaRPr lang="en-GB" dirty="0"/>
          </a:p>
        </p:txBody>
      </p:sp>
    </p:spTree>
    <p:extLst>
      <p:ext uri="{BB962C8B-B14F-4D97-AF65-F5344CB8AC3E}">
        <p14:creationId xmlns:p14="http://schemas.microsoft.com/office/powerpoint/2010/main" val="2672402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l"/>
            <a:r>
              <a:rPr lang="en-GB" sz="3600" dirty="0">
                <a:latin typeface="+mn-lt"/>
              </a:rPr>
              <a:t>Remember </a:t>
            </a:r>
            <a:br>
              <a:rPr lang="en-GB" sz="3600" dirty="0">
                <a:latin typeface="+mn-lt"/>
              </a:rPr>
            </a:br>
            <a:r>
              <a:rPr lang="en-GB" sz="3600" dirty="0">
                <a:latin typeface="+mn-lt"/>
              </a:rPr>
              <a:t>the formal style,</a:t>
            </a:r>
            <a:br>
              <a:rPr lang="en-GB" sz="3600" dirty="0">
                <a:latin typeface="+mn-lt"/>
              </a:rPr>
            </a:br>
            <a:r>
              <a:rPr lang="en-GB" sz="3600" dirty="0">
                <a:latin typeface="+mn-lt"/>
              </a:rPr>
              <a:t> </a:t>
            </a:r>
            <a:br>
              <a:rPr lang="en-GB" sz="3600">
                <a:latin typeface="+mn-lt"/>
              </a:rPr>
            </a:br>
            <a:r>
              <a:rPr lang="en-GB" sz="3600">
                <a:latin typeface="+mn-lt"/>
              </a:rPr>
              <a:t>be </a:t>
            </a:r>
            <a:r>
              <a:rPr lang="en-GB" sz="3600" dirty="0">
                <a:latin typeface="+mn-lt"/>
              </a:rPr>
              <a:t>succinct </a:t>
            </a:r>
            <a:br>
              <a:rPr lang="en-GB" sz="3600" dirty="0">
                <a:latin typeface="+mn-lt"/>
              </a:rPr>
            </a:br>
            <a:r>
              <a:rPr lang="en-GB" sz="3600" dirty="0">
                <a:latin typeface="+mn-lt"/>
              </a:rPr>
              <a:t>presentation with support</a:t>
            </a:r>
            <a:br>
              <a:rPr lang="en-GB" sz="3600" dirty="0">
                <a:latin typeface="+mn-lt"/>
              </a:rPr>
            </a:br>
            <a:r>
              <a:rPr lang="en-GB" sz="3600" dirty="0">
                <a:latin typeface="+mn-lt"/>
              </a:rPr>
              <a:t> </a:t>
            </a:r>
            <a:br>
              <a:rPr lang="en-GB" sz="3600" dirty="0">
                <a:latin typeface="+mn-lt"/>
              </a:rPr>
            </a:br>
            <a:r>
              <a:rPr lang="en-GB" sz="3600" dirty="0">
                <a:latin typeface="+mn-lt"/>
              </a:rPr>
              <a:t>use of third person,</a:t>
            </a:r>
            <a:br>
              <a:rPr lang="en-GB" sz="3600" dirty="0">
                <a:latin typeface="+mn-lt"/>
              </a:rPr>
            </a:br>
            <a:r>
              <a:rPr lang="en-GB" sz="3600" dirty="0">
                <a:latin typeface="+mn-lt"/>
              </a:rPr>
              <a:t> </a:t>
            </a:r>
            <a:br>
              <a:rPr lang="en-GB" sz="3600" dirty="0">
                <a:latin typeface="+mn-lt"/>
              </a:rPr>
            </a:br>
            <a:r>
              <a:rPr lang="en-GB" sz="3600" dirty="0">
                <a:latin typeface="+mn-lt"/>
              </a:rPr>
              <a:t>use of conventions, </a:t>
            </a:r>
            <a:br>
              <a:rPr lang="en-GB" sz="3600" dirty="0">
                <a:latin typeface="+mn-lt"/>
              </a:rPr>
            </a:br>
            <a:endParaRPr lang="en-GB" sz="3600" dirty="0">
              <a:latin typeface="+mn-lt"/>
            </a:endParaRPr>
          </a:p>
        </p:txBody>
      </p:sp>
      <p:sp>
        <p:nvSpPr>
          <p:cNvPr id="2" name="Slide Number Placeholder 1"/>
          <p:cNvSpPr>
            <a:spLocks noGrp="1"/>
          </p:cNvSpPr>
          <p:nvPr>
            <p:ph type="sldNum" sz="quarter" idx="12"/>
          </p:nvPr>
        </p:nvSpPr>
        <p:spPr/>
        <p:txBody>
          <a:bodyPr/>
          <a:lstStyle/>
          <a:p>
            <a:fld id="{13D2E340-0663-474B-992C-9192B5C45E57}" type="slidenum">
              <a:rPr lang="en-ZA" smtClean="0"/>
              <a:t>14</a:t>
            </a:fld>
            <a:endParaRPr lang="en-ZA"/>
          </a:p>
        </p:txBody>
      </p:sp>
      <p:sp>
        <p:nvSpPr>
          <p:cNvPr id="3" name="Rectangle 2"/>
          <p:cNvSpPr/>
          <p:nvPr/>
        </p:nvSpPr>
        <p:spPr>
          <a:xfrm>
            <a:off x="4599030" y="390289"/>
            <a:ext cx="6096000" cy="4955203"/>
          </a:xfrm>
          <a:prstGeom prst="rect">
            <a:avLst/>
          </a:prstGeom>
        </p:spPr>
        <p:txBody>
          <a:bodyPr>
            <a:spAutoFit/>
          </a:bodyPr>
          <a:lstStyle/>
          <a:p>
            <a:r>
              <a:rPr lang="en-GB" sz="2800" b="1" dirty="0"/>
              <a:t>Remember</a:t>
            </a:r>
          </a:p>
          <a:p>
            <a:endParaRPr lang="en-GB" dirty="0"/>
          </a:p>
          <a:p>
            <a:r>
              <a:rPr lang="en-GB" dirty="0"/>
              <a:t>A report is not one thing – it is written for a purpose and addressing the ‘purpose’ will dictate what you include or leave out. Think what your purpose is (desk top analysis) and think about what information needs to be conveyed in this type of report. </a:t>
            </a:r>
          </a:p>
          <a:p>
            <a:r>
              <a:rPr lang="en-GB" dirty="0"/>
              <a:t> </a:t>
            </a:r>
          </a:p>
          <a:p>
            <a:r>
              <a:rPr lang="en-GB" dirty="0"/>
              <a:t>We do expect critical awareness to come though – it is not simply a matter of conveying information. You need to be analytical (as you would in an essay).</a:t>
            </a:r>
          </a:p>
          <a:p>
            <a:r>
              <a:rPr lang="en-GB" dirty="0"/>
              <a:t> </a:t>
            </a:r>
          </a:p>
          <a:p>
            <a:r>
              <a:rPr lang="en-GB" dirty="0"/>
              <a:t>It does need to convey information (in a factual way compared say to an essay) BUT you need to show that you are informed, aware of the strengths and weaknesses of the method you have adopted, the data set you are using and the frameworks in which archaeologist use this corpus.</a:t>
            </a:r>
          </a:p>
        </p:txBody>
      </p:sp>
    </p:spTree>
    <p:extLst>
      <p:ext uri="{BB962C8B-B14F-4D97-AF65-F5344CB8AC3E}">
        <p14:creationId xmlns:p14="http://schemas.microsoft.com/office/powerpoint/2010/main" val="60687000"/>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ography Template SB v5" id="{C8F63719-C7B0-440F-BF45-FBF3A61BF5B0}" vid="{52D5C24F-F4F1-40E8-BCD0-A5A76B7890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C6FA4BFD-A0C4-48D8-A7A5-82C354709A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A8C7708-2BC8-4D9C-B536-F8B43BD93DBE}">
  <ds:schemaRefs>
    <ds:schemaRef ds:uri="http://schemas.microsoft.com/sharepoint/v3/contenttype/forms"/>
  </ds:schemaRefs>
</ds:datastoreItem>
</file>

<file path=customXml/itemProps3.xml><?xml version="1.0" encoding="utf-8"?>
<ds:datastoreItem xmlns:ds="http://schemas.openxmlformats.org/officeDocument/2006/customXml" ds:itemID="{0B4284A5-B91B-44CE-AA98-D113F7E92098}">
  <ds:schemaRefs>
    <ds:schemaRef ds:uri="http://schemas.microsoft.com/office/infopath/2007/PartnerControls"/>
    <ds:schemaRef ds:uri="http://www.w3.org/XML/1998/namespace"/>
    <ds:schemaRef ds:uri="6dc4bcd6-49db-4c07-9060-8acfc67cef9f"/>
    <ds:schemaRef ds:uri="http://purl.org/dc/terms/"/>
    <ds:schemaRef ds:uri="http://schemas.microsoft.com/office/2006/documentManagement/types"/>
    <ds:schemaRef ds:uri="http://schemas.microsoft.com/sharepoint/v3"/>
    <ds:schemaRef ds:uri="http://schemas.microsoft.com/office/2006/metadata/properties"/>
    <ds:schemaRef ds:uri="fb0879af-3eba-417a-a55a-ffe6dcd6ca77"/>
    <ds:schemaRef ds:uri="http://schemas.openxmlformats.org/package/2006/metadata/core-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Biography presentation</Template>
  <TotalTime>0</TotalTime>
  <Words>1107</Words>
  <Application>Microsoft Office PowerPoint</Application>
  <PresentationFormat>Widescreen</PresentationFormat>
  <Paragraphs>130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Schoolbook</vt:lpstr>
      <vt:lpstr>Corbel</vt:lpstr>
      <vt:lpstr>Headlines</vt:lpstr>
      <vt:lpstr>How to write, What to write.</vt:lpstr>
      <vt:lpstr>There is no one way to write a report</vt:lpstr>
      <vt:lpstr>Structure </vt:lpstr>
      <vt:lpstr>  Parts of the report structure</vt:lpstr>
      <vt:lpstr>Front and title page </vt:lpstr>
      <vt:lpstr>PowerPoint Presentation</vt:lpstr>
      <vt:lpstr>Abstract  Summary Executive summary   This is short – keep it to 50-100 words at most </vt:lpstr>
      <vt:lpstr>Introduction (Terms of Reference)  </vt:lpstr>
      <vt:lpstr>Body Method Findings  </vt:lpstr>
      <vt:lpstr>Discussion Conclusion Recommendations (future work) </vt:lpstr>
      <vt:lpstr>Discussions are    interpretative</vt:lpstr>
      <vt:lpstr>Discussion and conclusion</vt:lpstr>
      <vt:lpstr>Top Tips for Writing Generally</vt:lpstr>
      <vt:lpstr>Remember  the formal style,   be succinct  presentation with support   use of third person,   use of conventions,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2018-10-28T14:31:10Z</dcterms:created>
  <dcterms:modified xsi:type="dcterms:W3CDTF">2023-01-26T14:34:58Z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