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C86F7-9D7C-C2AE-11D5-468FABAF3964}" v="35" dt="2018-08-01T18:13:29.485"/>
    <p1510:client id="{BA8683BF-4424-B5AE-5C5B-A60DF1FABEAC}" v="3" dt="2018-08-16T09:16:55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0E4713-5AE0-48DC-BE17-7ECC0BA5DF74}" type="datetimeFigureOut">
              <a:rPr lang="en-US"/>
              <a:t>8/31/2018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0BBCF1-6A34-44C6-88EA-3E855E245F2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910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Managing conflict between </a:t>
            </a:r>
            <a:r>
              <a:rPr lang="en-US" dirty="0" err="1">
                <a:cs typeface="Calibri"/>
              </a:rPr>
              <a:t>collegues</a:t>
            </a:r>
            <a:r>
              <a:rPr lang="en-US" dirty="0">
                <a:cs typeface="Calibri"/>
              </a:rPr>
              <a:t> and management conflicting </a:t>
            </a:r>
            <a:r>
              <a:rPr lang="en-US" dirty="0" err="1">
                <a:cs typeface="Calibri"/>
              </a:rPr>
              <a:t>opion</a:t>
            </a:r>
            <a:r>
              <a:rPr lang="en-US" dirty="0">
                <a:cs typeface="Calibri"/>
              </a:rPr>
              <a:t> view and option make fish bone method every bone u start from bottom </a:t>
            </a:r>
            <a:r>
              <a:rPr lang="en-US" dirty="0" err="1">
                <a:cs typeface="Calibri"/>
              </a:rPr>
              <a:t>whats</a:t>
            </a:r>
            <a:r>
              <a:rPr lang="en-US" dirty="0">
                <a:cs typeface="Calibri"/>
              </a:rPr>
              <a:t> problem </a:t>
            </a:r>
            <a:r>
              <a:rPr lang="en-US" dirty="0" err="1">
                <a:cs typeface="Calibri"/>
              </a:rPr>
              <a:t>hw</a:t>
            </a:r>
            <a:r>
              <a:rPr lang="en-US" dirty="0">
                <a:cs typeface="Calibri"/>
              </a:rPr>
              <a:t> it </a:t>
            </a:r>
            <a:r>
              <a:rPr lang="en-US" dirty="0" err="1">
                <a:cs typeface="Calibri"/>
              </a:rPr>
              <a:t>accurade</a:t>
            </a:r>
            <a:r>
              <a:rPr lang="en-US" dirty="0">
                <a:cs typeface="Calibri"/>
              </a:rPr>
              <a:t> and when what way to resolve it and how to never </a:t>
            </a:r>
            <a:r>
              <a:rPr lang="en-US" dirty="0" err="1">
                <a:cs typeface="Calibri"/>
              </a:rPr>
              <a:t>accure</a:t>
            </a:r>
            <a:r>
              <a:rPr lang="en-US">
                <a:cs typeface="Calibri"/>
              </a:rPr>
              <a:t> again that fish bone method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BBCF1-6A34-44C6-88EA-3E855E245F2F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86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921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580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621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896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11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04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817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687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929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73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865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88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9" y="1298448"/>
            <a:ext cx="7056444" cy="3255264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0070C0"/>
                </a:solidFill>
              </a:rPr>
              <a:t>Effective Team Working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28702" y="4084889"/>
            <a:ext cx="3021621" cy="1709159"/>
          </a:xfrm>
        </p:spPr>
        <p:txBody>
          <a:bodyPr>
            <a:normAutofit/>
          </a:bodyPr>
          <a:lstStyle/>
          <a:p>
            <a:pPr algn="r"/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Mohammed Sumi – 1714912</a:t>
            </a:r>
            <a:endParaRPr lang="en-US">
              <a:latin typeface="Arial"/>
              <a:cs typeface="Arial"/>
            </a:endParaRPr>
          </a:p>
          <a:p>
            <a:pPr algn="r"/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Mohammed </a:t>
            </a:r>
            <a:r>
              <a:rPr lang="en-US" sz="1800" dirty="0" err="1">
                <a:solidFill>
                  <a:srgbClr val="FFFFFF"/>
                </a:solidFill>
                <a:latin typeface="Arial"/>
                <a:cs typeface="Arial"/>
              </a:rPr>
              <a:t>Owais</a:t>
            </a:r>
            <a:r>
              <a:rPr lang="en-US" sz="1800" dirty="0">
                <a:solidFill>
                  <a:srgbClr val="FFFFFF"/>
                </a:solidFill>
                <a:latin typeface="Arial"/>
                <a:cs typeface="Arial"/>
              </a:rPr>
              <a:t> Khan -1714620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26349AD4-C943-42C1-AFE0-D998A6BCC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551" y="6096862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0EB4F-BD37-4827-8309-B122608D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78780"/>
            <a:ext cx="3436312" cy="5305673"/>
          </a:xfrm>
          <a:solidFill>
            <a:srgbClr val="FF0000"/>
          </a:solidFill>
        </p:spPr>
        <p:txBody>
          <a:bodyPr/>
          <a:lstStyle/>
          <a:p>
            <a:pPr algn="ctr"/>
            <a:r>
              <a:rPr lang="en-US">
                <a:cs typeface="Calibri Light"/>
              </a:rPr>
              <a:t>Benefits of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6F091-A887-4F59-B580-26AD72DCC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There are many benefits of team working.</a:t>
            </a:r>
            <a:endParaRPr lang="en-US"/>
          </a:p>
          <a:p>
            <a:r>
              <a:rPr lang="en-US" dirty="0">
                <a:cs typeface="Calibri"/>
              </a:rPr>
              <a:t>Teamwork can help you with meeting deadlines.</a:t>
            </a:r>
          </a:p>
          <a:p>
            <a:r>
              <a:rPr lang="en-US" dirty="0">
                <a:cs typeface="Calibri"/>
              </a:rPr>
              <a:t>People tend to work better in a team compared to playing individually.</a:t>
            </a:r>
          </a:p>
          <a:p>
            <a:r>
              <a:rPr lang="en-US" dirty="0">
                <a:cs typeface="Calibri"/>
              </a:rPr>
              <a:t>As there are more people focusing on one task, there is less room for error as everyone is watching over each other.</a:t>
            </a:r>
          </a:p>
          <a:p>
            <a:r>
              <a:rPr lang="en-US" dirty="0">
                <a:cs typeface="Calibri"/>
              </a:rPr>
              <a:t>In some cases it can be said that 2 heads are better than one.</a:t>
            </a:r>
          </a:p>
          <a:p>
            <a:r>
              <a:rPr lang="en-US" dirty="0">
                <a:cs typeface="Calibri"/>
              </a:rPr>
              <a:t>Individual experiences differ so a new outlook on a task is always helpful.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BFDF8E3-E9E3-433C-B854-0F0D02B310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4475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82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1676C-FAA5-43E1-88ED-B5ED2387B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64404"/>
            <a:ext cx="3450689" cy="5363182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Stages of Team Development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72C50-47AE-4264-A2F6-A8E553C92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5 Stages of Team Development:</a:t>
            </a:r>
          </a:p>
          <a:p>
            <a:pPr marL="514350" indent="-514350">
              <a:buAutoNum type="arabicPeriod"/>
            </a:pPr>
            <a:endParaRPr lang="en-US">
              <a:cs typeface="Calibri"/>
            </a:endParaRPr>
          </a:p>
          <a:p>
            <a:pPr marL="514350" indent="-514350">
              <a:buAutoNum type="arabicPeriod"/>
            </a:pPr>
            <a:r>
              <a:rPr lang="en-US">
                <a:cs typeface="Calibri"/>
              </a:rPr>
              <a:t>Forming</a:t>
            </a:r>
          </a:p>
          <a:p>
            <a:pPr marL="514350" indent="-514350">
              <a:buAutoNum type="arabicPeriod"/>
            </a:pPr>
            <a:r>
              <a:rPr lang="en-US">
                <a:cs typeface="Calibri"/>
              </a:rPr>
              <a:t>Storming</a:t>
            </a:r>
          </a:p>
          <a:p>
            <a:pPr marL="514350" indent="-514350">
              <a:buAutoNum type="arabicPeriod"/>
            </a:pPr>
            <a:r>
              <a:rPr lang="en-US">
                <a:cs typeface="Calibri"/>
              </a:rPr>
              <a:t>Norming</a:t>
            </a:r>
          </a:p>
          <a:p>
            <a:pPr marL="514350" indent="-514350">
              <a:buAutoNum type="arabicPeriod"/>
            </a:pPr>
            <a:r>
              <a:rPr lang="en-US">
                <a:cs typeface="Calibri"/>
              </a:rPr>
              <a:t>Performing </a:t>
            </a:r>
          </a:p>
          <a:p>
            <a:pPr marL="514350" indent="-514350">
              <a:buAutoNum type="arabicPeriod"/>
            </a:pPr>
            <a:r>
              <a:rPr lang="en-US">
                <a:cs typeface="Calibri"/>
              </a:rPr>
              <a:t>Adjourning 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4D862225-3EEA-4DEC-8116-9D8E26D66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5117" y="6125617"/>
            <a:ext cx="2743200" cy="7315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9208883-B06C-420E-B8F4-293EAC269EAA}"/>
              </a:ext>
            </a:extLst>
          </p:cNvPr>
          <p:cNvSpPr txBox="1"/>
          <p:nvPr/>
        </p:nvSpPr>
        <p:spPr>
          <a:xfrm>
            <a:off x="4724400" y="319321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437903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58843-BD14-4D77-95A8-C253F7EF6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93158"/>
            <a:ext cx="3450689" cy="5248163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Forming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8D507-2109-4DFC-9D05-7EB82E45C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The forming stage occurs during the first couple of meetings the group has.</a:t>
            </a:r>
          </a:p>
          <a:p>
            <a:r>
              <a:rPr lang="en-US">
                <a:cs typeface="Calibri"/>
              </a:rPr>
              <a:t>Members of the newly formed group tend to size each other up and try and form opinions on one another.</a:t>
            </a:r>
          </a:p>
          <a:p>
            <a:r>
              <a:rPr lang="en-US">
                <a:cs typeface="Calibri"/>
              </a:rPr>
              <a:t>Acceptance and a sense of belonging are normal concerns for group members.</a:t>
            </a:r>
          </a:p>
          <a:p>
            <a:r>
              <a:rPr lang="en-US">
                <a:cs typeface="Calibri"/>
              </a:rPr>
              <a:t>Group member tend to lean heavily on the leader.</a:t>
            </a:r>
          </a:p>
          <a:p>
            <a:r>
              <a:rPr lang="en-US">
                <a:cs typeface="Calibri"/>
              </a:rPr>
              <a:t>Lack of rules set by group leads to lack of clarity when it comes to each member role.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3A4413FC-44F5-4E37-89AB-BF96BAB4B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740" y="6039353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160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CDFF-59A8-470A-BE04-0A735832F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93158"/>
            <a:ext cx="3436312" cy="5320050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Storming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0BAAB-2854-4AF8-A514-114CACB5ED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Members of the group start becoming impatient with the structure of the group set in place.</a:t>
            </a:r>
          </a:p>
          <a:p>
            <a:r>
              <a:rPr lang="en-US">
                <a:cs typeface="Calibri"/>
              </a:rPr>
              <a:t>Some members even try to challenge the leader to try to change the structure.</a:t>
            </a:r>
          </a:p>
          <a:p>
            <a:r>
              <a:rPr lang="en-US">
                <a:cs typeface="Calibri"/>
              </a:rPr>
              <a:t>Because there is more than one way to solve a problem, any one can give an alternate answer to that of the leaders.</a:t>
            </a:r>
          </a:p>
          <a:p>
            <a:r>
              <a:rPr lang="en-US">
                <a:cs typeface="Calibri"/>
              </a:rPr>
              <a:t>This will lead to disruption in the group and in addition to this instead of completing the task they have they are spending time challenging the leader.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344E2CB-588E-472D-A8A0-E0691A2CCB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1985" y="6039353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918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577E-22C8-4477-A223-7D9F38F7E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78781"/>
            <a:ext cx="3450689" cy="5305672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Norming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F4259-5072-4274-A2A7-E79ED903F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This stage occurs after the storming stage has ended.</a:t>
            </a:r>
          </a:p>
          <a:p>
            <a:r>
              <a:rPr lang="en-US">
                <a:cs typeface="Calibri"/>
              </a:rPr>
              <a:t>Members try to restore order and stability to the group.</a:t>
            </a:r>
          </a:p>
          <a:p>
            <a:r>
              <a:rPr lang="en-US">
                <a:cs typeface="Calibri"/>
              </a:rPr>
              <a:t>By arguing about their differing ideas they have tested the boundaries of the group (What is acceptable and not acceptable to do).</a:t>
            </a:r>
          </a:p>
          <a:p>
            <a:r>
              <a:rPr lang="en-US">
                <a:cs typeface="Calibri"/>
              </a:rPr>
              <a:t>Now that boundaries and rules have been established the members can work together.</a:t>
            </a:r>
          </a:p>
          <a:p>
            <a:r>
              <a:rPr lang="en-US">
                <a:cs typeface="Calibri"/>
              </a:rPr>
              <a:t>The Storming stage has gone and now the group has grown closer.</a:t>
            </a:r>
          </a:p>
          <a:p>
            <a:r>
              <a:rPr lang="en-US">
                <a:cs typeface="Calibri"/>
              </a:rPr>
              <a:t>Cohesion within the group has increased.</a:t>
            </a:r>
          </a:p>
          <a:p>
            <a:r>
              <a:rPr lang="en-US">
                <a:cs typeface="Calibri"/>
              </a:rPr>
              <a:t>Tasks will now get completed efficiently due to this.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1FB99CEA-2E97-4D7F-90AB-462578046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1985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75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17FDC-7D02-4CAC-9266-844D036B3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64404"/>
            <a:ext cx="3436312" cy="5320049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Performing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A31DF-C369-42A9-AD5E-D74DCBCB2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Group is now focused on getting the task at hand completed quickly and efficiently.</a:t>
            </a:r>
          </a:p>
          <a:p>
            <a:r>
              <a:rPr lang="en-US">
                <a:cs typeface="Calibri"/>
              </a:rPr>
              <a:t>Members have built stable relationships by now which allows them to create sound strategies.</a:t>
            </a:r>
          </a:p>
          <a:p>
            <a:r>
              <a:rPr lang="en-US">
                <a:cs typeface="Calibri"/>
              </a:rPr>
              <a:t>Overall the entire group structure has solidified meaning they can all work at their full potential.</a:t>
            </a:r>
          </a:p>
          <a:p>
            <a:r>
              <a:rPr lang="en-US">
                <a:cs typeface="Calibri"/>
              </a:rPr>
              <a:t>Now in position to achieve maximum productivity.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F94149D9-3476-4FF2-A7DC-6551C03A1D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1985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943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04B81-6F03-40A7-9905-CCA1D6348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64404"/>
            <a:ext cx="3493821" cy="5320049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Adjourning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FE50C-40DB-4F90-8496-816418A84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Once their objective has been met the group is not at the stage where they need to disband.</a:t>
            </a:r>
          </a:p>
          <a:p>
            <a:r>
              <a:rPr lang="en-US">
                <a:cs typeface="Calibri"/>
              </a:rPr>
              <a:t>Members of the group at this stage tend to feel either happy or disappointed at this stage.</a:t>
            </a:r>
          </a:p>
          <a:p>
            <a:r>
              <a:rPr lang="en-US">
                <a:cs typeface="Calibri"/>
              </a:rPr>
              <a:t>This will vary depending on each individual member and how good/bad their relationship was with the group.</a:t>
            </a:r>
          </a:p>
          <a:p>
            <a:r>
              <a:rPr lang="en-US">
                <a:cs typeface="Calibri"/>
              </a:rPr>
              <a:t>It is important for members to share what they have learned to further enrich their experience in the group.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D63A781D-AC92-4B76-BC7C-768757B12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740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58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19D8D-1122-401F-BC51-1EA02F93E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21271"/>
            <a:ext cx="3393180" cy="5363182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Team Roles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E00D4-48D3-4877-AA3D-65C49E0F1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 role is a set of </a:t>
            </a:r>
            <a:r>
              <a:rPr lang="en-US" err="1">
                <a:cs typeface="Calibri"/>
              </a:rPr>
              <a:t>behaviour</a:t>
            </a:r>
            <a:r>
              <a:rPr lang="en-US">
                <a:cs typeface="Calibri"/>
              </a:rPr>
              <a:t> patterns given to someone who fills a certain position in a social unit.</a:t>
            </a:r>
          </a:p>
          <a:p>
            <a:r>
              <a:rPr lang="en-US">
                <a:cs typeface="Calibri"/>
              </a:rPr>
              <a:t>People expect a certain </a:t>
            </a:r>
            <a:r>
              <a:rPr lang="en-US" err="1">
                <a:cs typeface="Calibri"/>
              </a:rPr>
              <a:t>behaviour</a:t>
            </a:r>
            <a:r>
              <a:rPr lang="en-US">
                <a:cs typeface="Calibri"/>
              </a:rPr>
              <a:t> of others when they are assigned a role.</a:t>
            </a:r>
          </a:p>
          <a:p>
            <a:r>
              <a:rPr lang="en-US">
                <a:cs typeface="Calibri"/>
              </a:rPr>
              <a:t>Likewise, the individual filling that role also has expectations of what is expected of them in their role.</a:t>
            </a:r>
          </a:p>
          <a:p>
            <a:r>
              <a:rPr lang="en-US">
                <a:cs typeface="Calibri"/>
              </a:rPr>
              <a:t>When people don’t act the way others expect them too, it leads to role conflict.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A51E66D-FC8D-4BDE-89D0-E131A35419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740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806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BE0D5-2DD8-416B-AC5D-5CD62B3DC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35649"/>
            <a:ext cx="3450689" cy="5377559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Norms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0AF2B-79E9-442A-ADC1-BB4DA31A1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Norms is defined as acceptable standards of </a:t>
            </a:r>
            <a:r>
              <a:rPr lang="en-US" err="1">
                <a:cs typeface="Calibri"/>
              </a:rPr>
              <a:t>behaviour</a:t>
            </a:r>
            <a:r>
              <a:rPr lang="en-US">
                <a:cs typeface="Calibri"/>
              </a:rPr>
              <a:t> that are jointly shared by team members.</a:t>
            </a:r>
          </a:p>
          <a:p>
            <a:r>
              <a:rPr lang="en-US">
                <a:cs typeface="Calibri"/>
              </a:rPr>
              <a:t>It dictates what is allowed and what is not whilst in that </a:t>
            </a:r>
            <a:r>
              <a:rPr lang="en-US" err="1">
                <a:cs typeface="Calibri"/>
              </a:rPr>
              <a:t>enviroment</a:t>
            </a:r>
            <a:r>
              <a:rPr lang="en-US">
                <a:cs typeface="Calibri"/>
              </a:rPr>
              <a:t>.</a:t>
            </a:r>
          </a:p>
          <a:p>
            <a:r>
              <a:rPr lang="en-US">
                <a:cs typeface="Calibri"/>
              </a:rPr>
              <a:t>Normally these norms can vary slightly.</a:t>
            </a:r>
          </a:p>
          <a:p>
            <a:r>
              <a:rPr lang="en-US">
                <a:cs typeface="Calibri"/>
              </a:rPr>
              <a:t>This is because the group selects these rules as a group and come to total agreement before establishing the rules.</a:t>
            </a:r>
          </a:p>
          <a:p>
            <a:r>
              <a:rPr lang="en-US">
                <a:cs typeface="Calibri"/>
              </a:rPr>
              <a:t>By doing so it leaves little room for one member to challenge another if the norms are abided by.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039CE33F-44B2-4052-92FE-A964B8424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740" y="6111240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03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B45E3-9313-4768-88B9-9EA9FCB1E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93158"/>
            <a:ext cx="3421934" cy="5291295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Status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CF3E6-CA8D-471A-97E9-2EF433AE1E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Status is the name given to a socially defined position or rank given to both groups and their members by other people.</a:t>
            </a:r>
          </a:p>
          <a:p>
            <a:r>
              <a:rPr lang="en-US">
                <a:cs typeface="Calibri"/>
              </a:rPr>
              <a:t>Status is determined by the amount of power one person has over another.</a:t>
            </a:r>
          </a:p>
          <a:p>
            <a:r>
              <a:rPr lang="en-US">
                <a:cs typeface="Calibri"/>
              </a:rPr>
              <a:t>It is also determined by the ability to contribute positively to a groups target or goal.</a:t>
            </a:r>
          </a:p>
          <a:p>
            <a:r>
              <a:rPr lang="en-US">
                <a:cs typeface="Calibri"/>
              </a:rPr>
              <a:t>The final thing that determines status is the individuals personal traits and characteristics.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5E3D0ADD-4443-424C-AB95-15E922B56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7004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886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1A98C-C72F-4B73-B557-6B256F00B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35649"/>
            <a:ext cx="3421934" cy="5348804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Size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35385-C83E-4C6B-84D1-6379FEF5B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cs typeface="Calibri"/>
              </a:rPr>
              <a:t>The size of a group is essential.</a:t>
            </a:r>
          </a:p>
          <a:p>
            <a:r>
              <a:rPr lang="en-US">
                <a:cs typeface="Calibri"/>
              </a:rPr>
              <a:t>A larger group size </a:t>
            </a:r>
            <a:r>
              <a:rPr lang="en-US" err="1">
                <a:cs typeface="Calibri"/>
              </a:rPr>
              <a:t>doesent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neccesarily</a:t>
            </a:r>
            <a:r>
              <a:rPr lang="en-US">
                <a:cs typeface="Calibri"/>
              </a:rPr>
              <a:t> mean increased productivity.</a:t>
            </a:r>
          </a:p>
          <a:p>
            <a:r>
              <a:rPr lang="en-US">
                <a:cs typeface="Calibri"/>
              </a:rPr>
              <a:t>In this case it is essential to take into consideration that quality of the member is essential to creating a strong group.</a:t>
            </a:r>
          </a:p>
          <a:p>
            <a:r>
              <a:rPr lang="en-US">
                <a:cs typeface="Calibri"/>
              </a:rPr>
              <a:t>A small team of intellectuals could beat a huge team of average people.</a:t>
            </a:r>
          </a:p>
          <a:p>
            <a:r>
              <a:rPr lang="en-US">
                <a:cs typeface="Calibri"/>
              </a:rPr>
              <a:t>More people means more conflicting ideas</a:t>
            </a:r>
          </a:p>
          <a:p>
            <a:r>
              <a:rPr lang="en-US">
                <a:cs typeface="Calibri"/>
              </a:rPr>
              <a:t>More time spent arguing less time working on the task at hand.</a:t>
            </a:r>
          </a:p>
          <a:p>
            <a:r>
              <a:rPr lang="en-US">
                <a:cs typeface="Calibri"/>
              </a:rPr>
              <a:t>Social loafing ( he tendency of individuals applying less effort when working in a group compared to working alone) also tends to occur in larger groups.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76E2016B-E989-4FF9-9EBE-23110E9EC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7608" y="6082485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190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D81F7-BB8C-42F0-B6B1-2E9C4F7FA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73" y="793158"/>
            <a:ext cx="3450689" cy="5320050"/>
          </a:xfrm>
          <a:solidFill>
            <a:srgbClr val="0070C0"/>
          </a:solidFill>
        </p:spPr>
        <p:txBody>
          <a:bodyPr/>
          <a:lstStyle/>
          <a:p>
            <a:r>
              <a:rPr lang="en-US">
                <a:cs typeface="Calibri Light"/>
              </a:rPr>
              <a:t>Cohesiveness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43713-6612-444B-BD02-A9C96FF1A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Cohesiveness is the degree to which members of a team are attracted to each other which helps them stay in the group together.</a:t>
            </a:r>
          </a:p>
          <a:p>
            <a:r>
              <a:rPr lang="en-US">
                <a:cs typeface="Calibri"/>
              </a:rPr>
              <a:t>More cohesiveness means more productivity.</a:t>
            </a:r>
          </a:p>
          <a:p>
            <a:r>
              <a:rPr lang="en-US">
                <a:cs typeface="Calibri"/>
              </a:rPr>
              <a:t>Things that affect cohesiveness</a:t>
            </a:r>
          </a:p>
          <a:p>
            <a:r>
              <a:rPr lang="en-US">
                <a:cs typeface="Calibri"/>
              </a:rPr>
              <a:t>Moody group members</a:t>
            </a:r>
          </a:p>
          <a:p>
            <a:r>
              <a:rPr lang="en-US">
                <a:cs typeface="Calibri"/>
              </a:rPr>
              <a:t>Slow equipment</a:t>
            </a:r>
          </a:p>
          <a:p>
            <a:r>
              <a:rPr lang="en-US">
                <a:cs typeface="Calibri"/>
              </a:rPr>
              <a:t>Small talk and gossip within the office </a:t>
            </a:r>
          </a:p>
          <a:p>
            <a:r>
              <a:rPr lang="en-US">
                <a:cs typeface="Calibri"/>
              </a:rPr>
              <a:t>Members talking on the phone 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F8C7BC6C-F713-410C-981E-FE6A56A2E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0098" y="6039353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217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6B6A-7526-4E0B-84A9-874640560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35649"/>
            <a:ext cx="3493821" cy="5363182"/>
          </a:xfrm>
          <a:solidFill>
            <a:srgbClr val="FF0000"/>
          </a:solidFill>
        </p:spPr>
        <p:txBody>
          <a:bodyPr/>
          <a:lstStyle/>
          <a:p>
            <a:r>
              <a:rPr lang="en-US">
                <a:cs typeface="Calibri Light"/>
              </a:rPr>
              <a:t>Diversity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4BAE0-F2D9-4599-B41E-C8BB35D43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Diversity is always in the workplace </a:t>
            </a:r>
          </a:p>
          <a:p>
            <a:r>
              <a:rPr lang="en-US">
                <a:cs typeface="Calibri"/>
              </a:rPr>
              <a:t>Different genders different races different sexualities etc.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4F4046D2-FF63-43C5-9DFA-BC0470657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6966" y="6039353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2605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0589B-9C0D-4507-8C6E-2D9D51B95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50026"/>
            <a:ext cx="3393180" cy="5348805"/>
          </a:xfrm>
          <a:solidFill>
            <a:srgbClr val="0070C0"/>
          </a:solidFill>
        </p:spPr>
        <p:txBody>
          <a:bodyPr/>
          <a:lstStyle/>
          <a:p>
            <a:r>
              <a:rPr lang="en-US" dirty="0" err="1">
                <a:cs typeface="Calibri Light"/>
              </a:rPr>
              <a:t>Successfull</a:t>
            </a:r>
            <a:r>
              <a:rPr lang="en-US" dirty="0">
                <a:cs typeface="Calibri Light"/>
              </a:rPr>
              <a:t>  Team Development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C8F5B-D47E-4DAA-A750-816D15E41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This occurs when:</a:t>
            </a:r>
          </a:p>
          <a:p>
            <a:r>
              <a:rPr lang="en-US" dirty="0">
                <a:cs typeface="Calibri"/>
              </a:rPr>
              <a:t>Commitment to shared goals and targets.</a:t>
            </a:r>
          </a:p>
          <a:p>
            <a:r>
              <a:rPr lang="en-US" dirty="0">
                <a:cs typeface="Calibri"/>
              </a:rPr>
              <a:t>A mutual goal/target that they need to achieve.</a:t>
            </a:r>
          </a:p>
          <a:p>
            <a:r>
              <a:rPr lang="en-US" dirty="0">
                <a:cs typeface="Calibri"/>
              </a:rPr>
              <a:t>An </a:t>
            </a:r>
            <a:r>
              <a:rPr lang="en-US" dirty="0" err="1">
                <a:cs typeface="Calibri"/>
              </a:rPr>
              <a:t>enviroment</a:t>
            </a:r>
            <a:r>
              <a:rPr lang="en-US" dirty="0">
                <a:cs typeface="Calibri"/>
              </a:rPr>
              <a:t> is created where they can bring out the best in each other.</a:t>
            </a:r>
          </a:p>
          <a:p>
            <a:r>
              <a:rPr lang="en-US" dirty="0">
                <a:cs typeface="Calibri"/>
              </a:rPr>
              <a:t>Be honest, trustworthy and open with each other.</a:t>
            </a:r>
          </a:p>
          <a:p>
            <a:r>
              <a:rPr lang="en-US" dirty="0">
                <a:cs typeface="Calibri"/>
              </a:rPr>
              <a:t>Positive feedback and constructive criticism 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F2311EDF-4092-41D0-AFB2-2BF7373B2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5721" y="5981844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19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C7108-AEB4-41E0-89F6-7B44564BE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4" y="721271"/>
            <a:ext cx="3407557" cy="5348805"/>
          </a:xfrm>
          <a:solidFill>
            <a:srgbClr val="FF0000"/>
          </a:solidFill>
        </p:spPr>
        <p:txBody>
          <a:bodyPr/>
          <a:lstStyle/>
          <a:p>
            <a:r>
              <a:rPr lang="en-US" dirty="0">
                <a:cs typeface="Calibri Light"/>
              </a:rPr>
              <a:t>Managing Conflict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4A5F4-5DB8-4D2A-8FE1-375950F54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How does conflict occurs?</a:t>
            </a:r>
            <a:endParaRPr lang="en-US" dirty="0"/>
          </a:p>
          <a:p>
            <a:r>
              <a:rPr lang="en-US" dirty="0">
                <a:cs typeface="Calibri"/>
              </a:rPr>
              <a:t>Disagreement between peers</a:t>
            </a:r>
          </a:p>
          <a:p>
            <a:r>
              <a:rPr lang="en-US" dirty="0">
                <a:cs typeface="Calibri"/>
              </a:rPr>
              <a:t>Conflicting opinions and views</a:t>
            </a:r>
          </a:p>
          <a:p>
            <a:r>
              <a:rPr lang="en-US" dirty="0">
                <a:cs typeface="Calibri"/>
              </a:rPr>
              <a:t>Can cause disruption in the workplace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To manage conflict you must :</a:t>
            </a:r>
          </a:p>
          <a:p>
            <a:r>
              <a:rPr lang="en-US" dirty="0">
                <a:cs typeface="Calibri"/>
              </a:rPr>
              <a:t>Fishbone method</a:t>
            </a:r>
          </a:p>
          <a:p>
            <a:r>
              <a:rPr lang="en-US" dirty="0">
                <a:cs typeface="Calibri"/>
              </a:rPr>
              <a:t>What the problem is </a:t>
            </a:r>
          </a:p>
          <a:p>
            <a:r>
              <a:rPr lang="en-US" dirty="0">
                <a:cs typeface="Calibri"/>
              </a:rPr>
              <a:t>How it occurred</a:t>
            </a:r>
          </a:p>
          <a:p>
            <a:r>
              <a:rPr lang="en-US" dirty="0">
                <a:cs typeface="Calibri"/>
              </a:rPr>
              <a:t>How to resolve it </a:t>
            </a:r>
          </a:p>
          <a:p>
            <a:r>
              <a:rPr lang="en-US" dirty="0">
                <a:cs typeface="Calibri"/>
              </a:rPr>
              <a:t>What's the result of this intervention </a:t>
            </a:r>
          </a:p>
          <a:p>
            <a:endParaRPr lang="en-US" dirty="0">
              <a:cs typeface="Calibri"/>
            </a:endParaRP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71A7344-7582-41B4-9B1B-64382251E2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5079" y="6068108"/>
            <a:ext cx="274320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677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8C5FE-3E48-4F02-8574-0A078C548B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454" y="708976"/>
            <a:ext cx="9256143" cy="5397489"/>
          </a:xfrm>
          <a:solidFill>
            <a:srgbClr val="0070C0"/>
          </a:solidFill>
        </p:spPr>
        <p:txBody>
          <a:bodyPr/>
          <a:lstStyle/>
          <a:p>
            <a:r>
              <a:rPr lang="en-US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16842621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Frame</vt:lpstr>
      <vt:lpstr>Effective Team Working </vt:lpstr>
      <vt:lpstr>Benefits of Team Working</vt:lpstr>
      <vt:lpstr>Stages of Team Development </vt:lpstr>
      <vt:lpstr>Forming</vt:lpstr>
      <vt:lpstr>Storming</vt:lpstr>
      <vt:lpstr>Norming</vt:lpstr>
      <vt:lpstr>Performing </vt:lpstr>
      <vt:lpstr>Adjourning </vt:lpstr>
      <vt:lpstr>Team Roles </vt:lpstr>
      <vt:lpstr>Norms</vt:lpstr>
      <vt:lpstr>Status</vt:lpstr>
      <vt:lpstr>Size </vt:lpstr>
      <vt:lpstr>Cohesiveness</vt:lpstr>
      <vt:lpstr>Diversity </vt:lpstr>
      <vt:lpstr>Successfull  Team Development </vt:lpstr>
      <vt:lpstr>Managing Conflict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112</cp:revision>
  <dcterms:modified xsi:type="dcterms:W3CDTF">2018-08-31T13:55:40Z</dcterms:modified>
</cp:coreProperties>
</file>