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56" r:id="rId2"/>
    <p:sldId id="379" r:id="rId3"/>
    <p:sldId id="380" r:id="rId4"/>
    <p:sldId id="365" r:id="rId5"/>
    <p:sldId id="390" r:id="rId6"/>
    <p:sldId id="259" r:id="rId7"/>
    <p:sldId id="261" r:id="rId8"/>
    <p:sldId id="366" r:id="rId9"/>
    <p:sldId id="367" r:id="rId10"/>
    <p:sldId id="359" r:id="rId11"/>
    <p:sldId id="369" r:id="rId12"/>
    <p:sldId id="360" r:id="rId13"/>
    <p:sldId id="370" r:id="rId14"/>
    <p:sldId id="368" r:id="rId15"/>
    <p:sldId id="357" r:id="rId16"/>
    <p:sldId id="371" r:id="rId17"/>
    <p:sldId id="372" r:id="rId18"/>
    <p:sldId id="373" r:id="rId19"/>
    <p:sldId id="375" r:id="rId20"/>
    <p:sldId id="374" r:id="rId21"/>
    <p:sldId id="376" r:id="rId22"/>
    <p:sldId id="377" r:id="rId23"/>
    <p:sldId id="378" r:id="rId24"/>
    <p:sldId id="381" r:id="rId25"/>
    <p:sldId id="384" r:id="rId26"/>
    <p:sldId id="383" r:id="rId27"/>
    <p:sldId id="385" r:id="rId28"/>
    <p:sldId id="382" r:id="rId29"/>
    <p:sldId id="386" r:id="rId30"/>
    <p:sldId id="388" r:id="rId31"/>
    <p:sldId id="387" r:id="rId32"/>
    <p:sldId id="389" r:id="rId33"/>
    <p:sldId id="3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6408" autoAdjust="0"/>
  </p:normalViewPr>
  <p:slideViewPr>
    <p:cSldViewPr snapToGrid="0">
      <p:cViewPr varScale="1">
        <p:scale>
          <a:sx n="95" d="100"/>
          <a:sy n="95" d="100"/>
        </p:scale>
        <p:origin x="10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Seats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>
                <a:solidFill>
                  <a:schemeClr val="accent1"/>
                </a:solidFill>
                <a:round/>
              </a:ln>
              <a:effectLst/>
            </c:spPr>
          </c:marker>
          <c:xVal>
            <c:numRef>
              <c:f>Sheet1!$A$2:$A$5</c:f>
              <c:numCache>
                <c:formatCode>General</c:formatCode>
                <c:ptCount val="4"/>
                <c:pt idx="0">
                  <c:v>3000</c:v>
                </c:pt>
                <c:pt idx="1">
                  <c:v>4000</c:v>
                </c:pt>
                <c:pt idx="2">
                  <c:v>2000</c:v>
                </c:pt>
                <c:pt idx="3">
                  <c:v>2500</c:v>
                </c:pt>
              </c:numCache>
            </c:numRef>
          </c:xVal>
          <c:y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4</c:v>
                </c:pt>
                <c:pt idx="2">
                  <c:v>2</c:v>
                </c:pt>
                <c:pt idx="3">
                  <c:v>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FD3-4FF5-9C6C-ADD69B5DA1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273210432"/>
        <c:axId val="1196577872"/>
      </c:scatterChart>
      <c:valAx>
        <c:axId val="127321043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6577872"/>
        <c:crosses val="autoZero"/>
        <c:crossBetween val="midCat"/>
      </c:valAx>
      <c:valAx>
        <c:axId val="11965778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solidFill>
              <a:schemeClr val="tx2">
                <a:lumMod val="40000"/>
                <a:lumOff val="6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321043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2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2"/>
    <cs:fontRef idx="minor">
      <a:schemeClr val="tx2"/>
    </cs:fontRef>
    <cs:spPr>
      <a:ln w="9525">
        <a:solidFill>
          <a:schemeClr val="phClr"/>
        </a:solidFill>
        <a:round/>
      </a:ln>
    </cs:spPr>
  </cs:dataPointMarker>
  <cs:dataPointMarkerLayout symbol="circle" size="5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spPr>
      <a:ln>
        <a:solidFill>
          <a:schemeClr val="tx2">
            <a:lumMod val="40000"/>
            <a:lumOff val="60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B3DC9-CEDE-4AF1-AD69-31381E1A8187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09F68-ACBF-4285-9B17-CC4B56E6D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10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Power BI is a data </a:t>
            </a:r>
            <a:r>
              <a:rPr lang="en-US" sz="1200" b="1" dirty="0" err="1"/>
              <a:t>visualisation</a:t>
            </a:r>
            <a:r>
              <a:rPr lang="en-US" sz="1200" b="1" dirty="0"/>
              <a:t> developed by Microsoft.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uses a simple interface to allow users to build complex </a:t>
            </a:r>
            <a:r>
              <a:rPr lang="en-US" sz="1200" b="1" dirty="0" err="1"/>
              <a:t>visualisations</a:t>
            </a:r>
            <a:r>
              <a:rPr lang="en-US" sz="1200" b="1" dirty="0"/>
              <a:t> by simply dragging data fields to parts of the workspace and then </a:t>
            </a:r>
            <a:r>
              <a:rPr lang="en-US" sz="1200" b="1" dirty="0" err="1"/>
              <a:t>customising</a:t>
            </a:r>
            <a:r>
              <a:rPr lang="en-US" sz="1200" b="1" dirty="0"/>
              <a:t> the resulting graphic by manipulating </a:t>
            </a:r>
            <a:r>
              <a:rPr lang="en-US" sz="1200" b="1" dirty="0" err="1"/>
              <a:t>colours</a:t>
            </a:r>
            <a:r>
              <a:rPr lang="en-US" sz="1200" b="1" dirty="0"/>
              <a:t>, shapes, labels and calculated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allows users to interact with their analysis.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This results in clear </a:t>
            </a:r>
            <a:r>
              <a:rPr lang="en-US" sz="1200" b="1" dirty="0" err="1"/>
              <a:t>visualisations</a:t>
            </a:r>
            <a:r>
              <a:rPr lang="en-US" sz="1200" b="1" dirty="0"/>
              <a:t> as well as speed-of-thought analysis.</a:t>
            </a:r>
            <a:endParaRPr lang="en-US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Tutorials are available through the </a:t>
            </a:r>
            <a:r>
              <a:rPr lang="en-US" b="1" dirty="0" err="1"/>
              <a:t>PowerBI</a:t>
            </a:r>
            <a:r>
              <a:rPr lang="en-US" b="1" dirty="0"/>
              <a:t> Desktop app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54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Power BI is a data </a:t>
            </a:r>
            <a:r>
              <a:rPr lang="en-US" sz="1200" b="1" dirty="0" err="1"/>
              <a:t>visualisation</a:t>
            </a:r>
            <a:r>
              <a:rPr lang="en-US" sz="1200" b="1" dirty="0"/>
              <a:t> developed by Microsoft.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uses a simple interface to allow users to build complex </a:t>
            </a:r>
            <a:r>
              <a:rPr lang="en-US" sz="1200" b="1" dirty="0" err="1"/>
              <a:t>visualisations</a:t>
            </a:r>
            <a:r>
              <a:rPr lang="en-US" sz="1200" b="1" dirty="0"/>
              <a:t> by simply dragging data fields to parts of the workspace and then </a:t>
            </a:r>
            <a:r>
              <a:rPr lang="en-US" sz="1200" b="1" dirty="0" err="1"/>
              <a:t>customising</a:t>
            </a:r>
            <a:r>
              <a:rPr lang="en-US" sz="1200" b="1" dirty="0"/>
              <a:t> the resulting graphic by manipulating </a:t>
            </a:r>
            <a:r>
              <a:rPr lang="en-US" sz="1200" b="1" dirty="0" err="1"/>
              <a:t>colours</a:t>
            </a:r>
            <a:r>
              <a:rPr lang="en-US" sz="1200" b="1" dirty="0"/>
              <a:t>, shapes, labels and calculated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allows users to interact with their analysis.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This results in clear </a:t>
            </a:r>
            <a:r>
              <a:rPr lang="en-US" sz="1200" b="1" dirty="0" err="1"/>
              <a:t>visualisations</a:t>
            </a:r>
            <a:r>
              <a:rPr lang="en-US" sz="1200" b="1" dirty="0"/>
              <a:t> as well as speed-of-thought analysis.</a:t>
            </a:r>
            <a:endParaRPr lang="en-US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Tutorials are available through the </a:t>
            </a:r>
            <a:r>
              <a:rPr lang="en-US" b="1" dirty="0" err="1"/>
              <a:t>PowerBI</a:t>
            </a:r>
            <a:r>
              <a:rPr lang="en-US" b="1" dirty="0"/>
              <a:t> Desktop app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7736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197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8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592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1839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BI allows you to connect to a wide range of data sources.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is done via the Get Data page, which lists the most common file types and database types (although you can connect to less common ones as well if needed).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You will need to do this if you open Power BI to create a workbook from scratch rather than use an existing workbook with extracted data. Similarly, if you have a workbook that contains a data connection but does not include a data extract then you will have to reconnect to the original data source.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6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BI allows you to connect to a wide range of data sources.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is done via the Get Data page, which lists the most common file types and database types (although you can connect to less common ones as well if needed).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You will need to do this if you open Power BI to create a workbook from scratch rather than use an existing workbook with extracted data. Similarly, if you have a workbook that contains a data connection but does not include a data extract then you will have to reconnect to the original data source.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473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0084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9149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1261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289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249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4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0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8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16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9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05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12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5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5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4F10-DA7C-60F6-96AB-A56E57A962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i="0" dirty="0">
                <a:latin typeface="Arial"/>
                <a:cs typeface="Arial"/>
              </a:rPr>
              <a:t>Information</a:t>
            </a:r>
            <a:r>
              <a:rPr lang="en-GB" sz="6000" i="0" spc="-50" dirty="0">
                <a:latin typeface="Arial"/>
                <a:cs typeface="Arial"/>
              </a:rPr>
              <a:t> </a:t>
            </a:r>
            <a:r>
              <a:rPr lang="en-GB" sz="6000" i="0" spc="-10" dirty="0">
                <a:latin typeface="Arial"/>
                <a:cs typeface="Arial"/>
              </a:rPr>
              <a:t>Visualization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C2366-0F7A-AB88-2BE1-894CA5EF31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Using Power BI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86C46-7554-7BE8-378D-9E63F4D2F839}"/>
              </a:ext>
            </a:extLst>
          </p:cNvPr>
          <p:cNvSpPr txBox="1"/>
          <p:nvPr/>
        </p:nvSpPr>
        <p:spPr>
          <a:xfrm>
            <a:off x="3206151" y="768420"/>
            <a:ext cx="57796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TUTORIAL</a:t>
            </a:r>
          </a:p>
          <a:p>
            <a:pPr algn="ctr"/>
            <a:r>
              <a:rPr lang="en-US" sz="4000" b="1" dirty="0"/>
              <a:t>Week 2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72149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Elements of Power BI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Capacities</a:t>
            </a:r>
          </a:p>
          <a:p>
            <a:pPr lvl="1"/>
            <a:r>
              <a:rPr lang="en-US" sz="3200" dirty="0"/>
              <a:t>A set of resources, either shared or dedicated.</a:t>
            </a:r>
          </a:p>
          <a:p>
            <a:endParaRPr lang="en-GB" sz="3600" dirty="0"/>
          </a:p>
          <a:p>
            <a:r>
              <a:rPr lang="en-US" sz="3600" dirty="0"/>
              <a:t>Workspaces</a:t>
            </a:r>
          </a:p>
          <a:p>
            <a:pPr lvl="1"/>
            <a:r>
              <a:rPr lang="en-US" sz="3200" dirty="0"/>
              <a:t>Containers for dashboards or reports</a:t>
            </a:r>
          </a:p>
          <a:p>
            <a:pPr lvl="2"/>
            <a:r>
              <a:rPr lang="en-US" sz="2800" dirty="0"/>
              <a:t>My workspace</a:t>
            </a:r>
          </a:p>
          <a:p>
            <a:pPr lvl="2"/>
            <a:r>
              <a:rPr lang="en-US" sz="2800" dirty="0"/>
              <a:t>Workspace</a:t>
            </a:r>
          </a:p>
        </p:txBody>
      </p:sp>
    </p:spTree>
    <p:extLst>
      <p:ext uri="{BB962C8B-B14F-4D97-AF65-F5344CB8AC3E}">
        <p14:creationId xmlns:p14="http://schemas.microsoft.com/office/powerpoint/2010/main" val="1420683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Elements of Power BI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2992"/>
            <a:ext cx="10515600" cy="4351338"/>
          </a:xfrm>
        </p:spPr>
        <p:txBody>
          <a:bodyPr/>
          <a:lstStyle/>
          <a:p>
            <a:r>
              <a:rPr lang="en-US" sz="3600" dirty="0"/>
              <a:t>Datasets</a:t>
            </a:r>
          </a:p>
          <a:p>
            <a:pPr lvl="1"/>
            <a:r>
              <a:rPr lang="en-US" sz="3200" dirty="0"/>
              <a:t>A collection of data either imported or connected to.</a:t>
            </a:r>
          </a:p>
          <a:p>
            <a:pPr lvl="1"/>
            <a:r>
              <a:rPr lang="en-US" sz="3200" dirty="0"/>
              <a:t>Dataflows to source data</a:t>
            </a:r>
          </a:p>
          <a:p>
            <a:pPr lvl="1"/>
            <a:r>
              <a:rPr lang="en-US" sz="3200" dirty="0"/>
              <a:t>Associated to Workspaces – One or Many</a:t>
            </a:r>
          </a:p>
          <a:p>
            <a:r>
              <a:rPr lang="en-US" sz="3600" dirty="0"/>
              <a:t>Reports</a:t>
            </a:r>
          </a:p>
          <a:p>
            <a:r>
              <a:rPr lang="en-US" sz="3600" dirty="0"/>
              <a:t>Dashboards</a:t>
            </a:r>
          </a:p>
          <a:p>
            <a:pPr lvl="1"/>
            <a:r>
              <a:rPr lang="en-US" sz="3200" dirty="0"/>
              <a:t>Single canvas</a:t>
            </a:r>
          </a:p>
          <a:p>
            <a:r>
              <a:rPr lang="en-US" sz="3600" dirty="0"/>
              <a:t>Apps (Outside of Scope for this module)</a:t>
            </a:r>
          </a:p>
        </p:txBody>
      </p:sp>
    </p:spTree>
    <p:extLst>
      <p:ext uri="{BB962C8B-B14F-4D97-AF65-F5344CB8AC3E}">
        <p14:creationId xmlns:p14="http://schemas.microsoft.com/office/powerpoint/2010/main" val="39670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E4759B-2802-77E9-619C-7FE3E80E3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1375" y="901638"/>
            <a:ext cx="9589250" cy="505472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C3F2CB-7AB5-E240-AA6A-EEB6AFB09EA3}"/>
              </a:ext>
            </a:extLst>
          </p:cNvPr>
          <p:cNvSpPr txBox="1"/>
          <p:nvPr/>
        </p:nvSpPr>
        <p:spPr>
          <a:xfrm>
            <a:off x="1301375" y="282633"/>
            <a:ext cx="9589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Power BI Online App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170335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E4759B-2802-77E9-619C-7FE3E80E3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1375" y="901638"/>
            <a:ext cx="9589250" cy="505472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C3F2CB-7AB5-E240-AA6A-EEB6AFB09EA3}"/>
              </a:ext>
            </a:extLst>
          </p:cNvPr>
          <p:cNvSpPr txBox="1"/>
          <p:nvPr/>
        </p:nvSpPr>
        <p:spPr>
          <a:xfrm>
            <a:off x="1301375" y="282633"/>
            <a:ext cx="9589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Power BI Desktop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993772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8AA518-ED73-3C9F-F48F-5F039CC5A4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84616" y="1075745"/>
            <a:ext cx="9022767" cy="470650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4C27D2-A6AE-5A35-B230-F1E07FAD3527}"/>
              </a:ext>
            </a:extLst>
          </p:cNvPr>
          <p:cNvSpPr txBox="1"/>
          <p:nvPr/>
        </p:nvSpPr>
        <p:spPr>
          <a:xfrm>
            <a:off x="221546" y="170972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tab</a:t>
            </a:r>
            <a:endParaRPr lang="en-GB" sz="2400" b="1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94C49EC-D488-E873-F883-54C58C9B80C3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1148302" y="1960801"/>
            <a:ext cx="436314" cy="34908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45E9CEE-43F9-E440-B56F-714A4081A34F}"/>
              </a:ext>
            </a:extLst>
          </p:cNvPr>
          <p:cNvSpPr txBox="1"/>
          <p:nvPr/>
        </p:nvSpPr>
        <p:spPr>
          <a:xfrm>
            <a:off x="210065" y="3583459"/>
            <a:ext cx="1272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Imports</a:t>
            </a:r>
            <a:endParaRPr lang="en-GB" sz="2400" b="1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378B4E7-AD84-598C-2BA5-1B57C59546DF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1482811" y="3744097"/>
            <a:ext cx="1878227" cy="25486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4585A02-0D28-0BAB-0C10-355980B82AFE}"/>
              </a:ext>
            </a:extLst>
          </p:cNvPr>
          <p:cNvSpPr txBox="1"/>
          <p:nvPr/>
        </p:nvSpPr>
        <p:spPr>
          <a:xfrm>
            <a:off x="1584616" y="436146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D2DE546-7243-E365-9AC2-FD8082F19C59}"/>
              </a:ext>
            </a:extLst>
          </p:cNvPr>
          <p:cNvCxnSpPr>
            <a:cxnSpLocks/>
            <a:stCxn id="17" idx="2"/>
          </p:cNvCxnSpPr>
          <p:nvPr/>
        </p:nvCxnSpPr>
        <p:spPr>
          <a:xfrm>
            <a:off x="2128314" y="897811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359CDCE-FA38-0DCD-30EB-D320513F27E0}"/>
              </a:ext>
            </a:extLst>
          </p:cNvPr>
          <p:cNvSpPr txBox="1"/>
          <p:nvPr/>
        </p:nvSpPr>
        <p:spPr>
          <a:xfrm>
            <a:off x="10105458" y="4502346"/>
            <a:ext cx="1876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Visualisation</a:t>
            </a:r>
            <a:r>
              <a:rPr lang="en-US" sz="2400" b="1" dirty="0"/>
              <a:t> Pane / tab</a:t>
            </a:r>
            <a:endParaRPr lang="en-GB" sz="2400" b="1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8A27628-58F3-F5D6-68C1-08C9BD7C28EF}"/>
              </a:ext>
            </a:extLst>
          </p:cNvPr>
          <p:cNvCxnSpPr>
            <a:cxnSpLocks/>
            <a:stCxn id="22" idx="0"/>
          </p:cNvCxnSpPr>
          <p:nvPr/>
        </p:nvCxnSpPr>
        <p:spPr>
          <a:xfrm flipH="1" flipV="1">
            <a:off x="9564130" y="3150973"/>
            <a:ext cx="1479567" cy="1351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1B94F33D-B15A-F680-DDF2-5A5A5277C2C4}"/>
              </a:ext>
            </a:extLst>
          </p:cNvPr>
          <p:cNvSpPr txBox="1"/>
          <p:nvPr/>
        </p:nvSpPr>
        <p:spPr>
          <a:xfrm>
            <a:off x="3249827" y="4757351"/>
            <a:ext cx="4300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</a:t>
            </a:r>
            <a:r>
              <a:rPr lang="en-US" sz="2400" b="1" dirty="0" err="1"/>
              <a:t>Visualisation</a:t>
            </a:r>
            <a:r>
              <a:rPr lang="en-US" sz="2400" b="1" dirty="0"/>
              <a:t> Area</a:t>
            </a:r>
            <a:endParaRPr lang="en-GB" sz="2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4812445-9D0F-6F41-89EE-CBAE22083208}"/>
              </a:ext>
            </a:extLst>
          </p:cNvPr>
          <p:cNvSpPr txBox="1"/>
          <p:nvPr/>
        </p:nvSpPr>
        <p:spPr>
          <a:xfrm>
            <a:off x="9984259" y="897811"/>
            <a:ext cx="1876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 /</a:t>
            </a:r>
          </a:p>
          <a:p>
            <a:r>
              <a:rPr lang="en-US" sz="2400" b="1" dirty="0"/>
              <a:t>Datasets tab</a:t>
            </a:r>
            <a:endParaRPr lang="en-GB" sz="2400" b="1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0EB8E63D-B242-1AF5-4E02-4AECA1881B89}"/>
              </a:ext>
            </a:extLst>
          </p:cNvPr>
          <p:cNvCxnSpPr>
            <a:cxnSpLocks/>
            <a:stCxn id="32" idx="2"/>
          </p:cNvCxnSpPr>
          <p:nvPr/>
        </p:nvCxnSpPr>
        <p:spPr>
          <a:xfrm flipH="1">
            <a:off x="10382919" y="1728808"/>
            <a:ext cx="539579" cy="4616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70C0BAD6-1AEC-1C29-E9EF-027EEC62A1D6}"/>
              </a:ext>
            </a:extLst>
          </p:cNvPr>
          <p:cNvSpPr txBox="1"/>
          <p:nvPr/>
        </p:nvSpPr>
        <p:spPr>
          <a:xfrm>
            <a:off x="7142205" y="436146"/>
            <a:ext cx="17670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Filters Pane / tab</a:t>
            </a:r>
            <a:endParaRPr lang="en-GB" sz="2400" b="1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E0D5674F-F0B3-8718-E061-EA6732E414F8}"/>
              </a:ext>
            </a:extLst>
          </p:cNvPr>
          <p:cNvCxnSpPr>
            <a:cxnSpLocks/>
            <a:stCxn id="38" idx="2"/>
          </p:cNvCxnSpPr>
          <p:nvPr/>
        </p:nvCxnSpPr>
        <p:spPr>
          <a:xfrm>
            <a:off x="8025714" y="1267143"/>
            <a:ext cx="430426" cy="5450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308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825" y="680988"/>
            <a:ext cx="10166350" cy="5192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023327-5413-2E21-5AC0-B3F215EC1DB3}"/>
              </a:ext>
            </a:extLst>
          </p:cNvPr>
          <p:cNvSpPr txBox="1"/>
          <p:nvPr/>
        </p:nvSpPr>
        <p:spPr>
          <a:xfrm>
            <a:off x="1968500" y="2476500"/>
            <a:ext cx="3098800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Visualisation</a:t>
            </a:r>
            <a:r>
              <a:rPr lang="en-US" sz="2800" b="1" dirty="0"/>
              <a:t> Area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06E28B-3028-7297-413D-0812016A58FB}"/>
              </a:ext>
            </a:extLst>
          </p:cNvPr>
          <p:cNvSpPr txBox="1"/>
          <p:nvPr/>
        </p:nvSpPr>
        <p:spPr>
          <a:xfrm>
            <a:off x="86069" y="247650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Pane</a:t>
            </a:r>
            <a:endParaRPr lang="en-GB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F79C20-A0B5-3C3A-C1F2-A9A1C91C0030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1012825" y="2088292"/>
            <a:ext cx="111640" cy="988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3A620FD-8B0F-0B53-7415-19E95E4DD85C}"/>
              </a:ext>
            </a:extLst>
          </p:cNvPr>
          <p:cNvSpPr txBox="1"/>
          <p:nvPr/>
        </p:nvSpPr>
        <p:spPr>
          <a:xfrm>
            <a:off x="10315523" y="680988"/>
            <a:ext cx="187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</a:t>
            </a:r>
            <a:endParaRPr lang="en-GB" sz="2400" b="1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0C54B7B-0ADE-FBEA-F64F-92C3B0C22B53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10714183" y="1142653"/>
            <a:ext cx="539579" cy="8309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FE2CF41-12F0-14A2-CBC9-E0DD6275F908}"/>
              </a:ext>
            </a:extLst>
          </p:cNvPr>
          <p:cNvSpPr txBox="1"/>
          <p:nvPr/>
        </p:nvSpPr>
        <p:spPr>
          <a:xfrm>
            <a:off x="469127" y="49275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403AB90-65B3-E01E-9506-68D7218B49E6}"/>
              </a:ext>
            </a:extLst>
          </p:cNvPr>
          <p:cNvCxnSpPr>
            <a:cxnSpLocks/>
            <a:stCxn id="11" idx="2"/>
          </p:cNvCxnSpPr>
          <p:nvPr/>
        </p:nvCxnSpPr>
        <p:spPr>
          <a:xfrm>
            <a:off x="1012825" y="510940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174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6436" y="680988"/>
            <a:ext cx="9959128" cy="5192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023327-5413-2E21-5AC0-B3F215EC1DB3}"/>
              </a:ext>
            </a:extLst>
          </p:cNvPr>
          <p:cNvSpPr txBox="1"/>
          <p:nvPr/>
        </p:nvSpPr>
        <p:spPr>
          <a:xfrm>
            <a:off x="4081505" y="2320868"/>
            <a:ext cx="3098800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Visualisation</a:t>
            </a:r>
            <a:r>
              <a:rPr lang="en-US" sz="2800" b="1" dirty="0"/>
              <a:t> Area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06E28B-3028-7297-413D-0812016A58FB}"/>
              </a:ext>
            </a:extLst>
          </p:cNvPr>
          <p:cNvSpPr txBox="1"/>
          <p:nvPr/>
        </p:nvSpPr>
        <p:spPr>
          <a:xfrm>
            <a:off x="86069" y="247650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Pane</a:t>
            </a:r>
            <a:endParaRPr lang="en-GB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F79C20-A0B5-3C3A-C1F2-A9A1C91C0030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1012825" y="2088292"/>
            <a:ext cx="111640" cy="988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E167B67-90D4-2FAE-64AE-68DFBFA1DCD6}"/>
              </a:ext>
            </a:extLst>
          </p:cNvPr>
          <p:cNvSpPr txBox="1"/>
          <p:nvPr/>
        </p:nvSpPr>
        <p:spPr>
          <a:xfrm>
            <a:off x="10240936" y="753946"/>
            <a:ext cx="187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</a:t>
            </a:r>
            <a:endParaRPr lang="en-GB" sz="24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328C47B-7405-4F14-F6E1-4CF4C828CCFC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10639596" y="1215611"/>
            <a:ext cx="539579" cy="8309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F955758-F5F1-873C-3710-54364864C929}"/>
              </a:ext>
            </a:extLst>
          </p:cNvPr>
          <p:cNvSpPr txBox="1"/>
          <p:nvPr/>
        </p:nvSpPr>
        <p:spPr>
          <a:xfrm>
            <a:off x="1116436" y="126199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DAD414-8E6E-00AA-BECE-26101D7837F2}"/>
              </a:ext>
            </a:extLst>
          </p:cNvPr>
          <p:cNvCxnSpPr>
            <a:cxnSpLocks/>
            <a:stCxn id="8" idx="2"/>
          </p:cNvCxnSpPr>
          <p:nvPr/>
        </p:nvCxnSpPr>
        <p:spPr>
          <a:xfrm>
            <a:off x="1660134" y="587864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509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6436" y="683582"/>
            <a:ext cx="9959128" cy="51870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06E28B-3028-7297-413D-0812016A58FB}"/>
              </a:ext>
            </a:extLst>
          </p:cNvPr>
          <p:cNvSpPr txBox="1"/>
          <p:nvPr/>
        </p:nvSpPr>
        <p:spPr>
          <a:xfrm>
            <a:off x="86069" y="247650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Pane</a:t>
            </a:r>
            <a:endParaRPr lang="en-GB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F79C20-A0B5-3C3A-C1F2-A9A1C91C0030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1012825" y="2088292"/>
            <a:ext cx="111640" cy="988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421A39A-913D-0471-C5DB-41DBDA1FA36F}"/>
              </a:ext>
            </a:extLst>
          </p:cNvPr>
          <p:cNvSpPr txBox="1"/>
          <p:nvPr/>
        </p:nvSpPr>
        <p:spPr>
          <a:xfrm>
            <a:off x="10137325" y="756540"/>
            <a:ext cx="187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</a:t>
            </a:r>
            <a:endParaRPr lang="en-GB" sz="24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8E38731-5DEC-DBBC-2E6F-32B875364343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10535985" y="1218205"/>
            <a:ext cx="539579" cy="8309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F5F95E0-6B78-B373-C0C8-E2AC2A40B14F}"/>
              </a:ext>
            </a:extLst>
          </p:cNvPr>
          <p:cNvSpPr txBox="1"/>
          <p:nvPr/>
        </p:nvSpPr>
        <p:spPr>
          <a:xfrm>
            <a:off x="1012825" y="127496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C46DFB6-D1BA-D555-712A-E326E61D40B2}"/>
              </a:ext>
            </a:extLst>
          </p:cNvPr>
          <p:cNvCxnSpPr>
            <a:cxnSpLocks/>
            <a:stCxn id="8" idx="2"/>
          </p:cNvCxnSpPr>
          <p:nvPr/>
        </p:nvCxnSpPr>
        <p:spPr>
          <a:xfrm>
            <a:off x="1556523" y="589161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406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9855" y="1108778"/>
            <a:ext cx="8831219" cy="4640444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FE65AB-93AE-F670-EB6F-E1BD315EE60C}"/>
              </a:ext>
            </a:extLst>
          </p:cNvPr>
          <p:cNvSpPr txBox="1"/>
          <p:nvPr/>
        </p:nvSpPr>
        <p:spPr>
          <a:xfrm>
            <a:off x="9489989" y="1248033"/>
            <a:ext cx="249606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When opening Power BI you are given the option to get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Choose Get Data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446641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9855" y="1108778"/>
            <a:ext cx="8831219" cy="4640444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FE65AB-93AE-F670-EB6F-E1BD315EE60C}"/>
              </a:ext>
            </a:extLst>
          </p:cNvPr>
          <p:cNvSpPr txBox="1"/>
          <p:nvPr/>
        </p:nvSpPr>
        <p:spPr>
          <a:xfrm>
            <a:off x="9489989" y="1248033"/>
            <a:ext cx="249606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Choose the type option from left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Or stay with All and choose a format on the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Click connect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505173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1848" y="1325157"/>
            <a:ext cx="7685903" cy="452628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746B77-C5B1-8D25-1CCB-542A3A0DFB7A}"/>
              </a:ext>
            </a:extLst>
          </p:cNvPr>
          <p:cNvSpPr txBox="1"/>
          <p:nvPr/>
        </p:nvSpPr>
        <p:spPr>
          <a:xfrm>
            <a:off x="8093676" y="1723446"/>
            <a:ext cx="382647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Metadata Grid</a:t>
            </a:r>
          </a:p>
          <a:p>
            <a:r>
              <a:rPr lang="en-US" sz="2400" dirty="0"/>
              <a:t>The Metadata Grid can be used to transform the data.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98151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1848" y="1325157"/>
            <a:ext cx="7685903" cy="452628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746B77-C5B1-8D25-1CCB-542A3A0DFB7A}"/>
              </a:ext>
            </a:extLst>
          </p:cNvPr>
          <p:cNvSpPr txBox="1"/>
          <p:nvPr/>
        </p:nvSpPr>
        <p:spPr>
          <a:xfrm>
            <a:off x="8093676" y="1723446"/>
            <a:ext cx="382647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Transform Data</a:t>
            </a:r>
          </a:p>
          <a:p>
            <a:r>
              <a:rPr lang="en-US" sz="2400" dirty="0"/>
              <a:t>At this point Power BI will allow us to transform any of the data through: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Splitting or combining fields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Rearranging the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Etc</a:t>
            </a:r>
            <a:r>
              <a:rPr lang="en-US" sz="2400" dirty="0"/>
              <a:t>…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10836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AB45-ECD4-737B-D747-720F1EC03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076" y="426910"/>
            <a:ext cx="10515600" cy="1055901"/>
          </a:xfrm>
        </p:spPr>
        <p:txBody>
          <a:bodyPr/>
          <a:lstStyle/>
          <a:p>
            <a:r>
              <a:rPr lang="en-GB" b="1" dirty="0"/>
              <a:t>Types of Data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A00DBD-F700-DAA2-D2F8-3AF5AE563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41805" y="-49428"/>
            <a:ext cx="8250195" cy="6054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14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EB8769-20F4-3DD8-7B78-C27A0BE39E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8529" b="17810"/>
          <a:stretch/>
        </p:blipFill>
        <p:spPr>
          <a:xfrm>
            <a:off x="1764109" y="893076"/>
            <a:ext cx="8663782" cy="46955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3AB45-ECD4-737B-D747-720F1EC03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5901"/>
          </a:xfrm>
        </p:spPr>
        <p:txBody>
          <a:bodyPr/>
          <a:lstStyle/>
          <a:p>
            <a:pPr algn="ctr"/>
            <a:r>
              <a:rPr lang="en-GB" b="1" dirty="0"/>
              <a:t>Types of Data</a:t>
            </a:r>
          </a:p>
        </p:txBody>
      </p:sp>
    </p:spTree>
    <p:extLst>
      <p:ext uri="{BB962C8B-B14F-4D97-AF65-F5344CB8AC3E}">
        <p14:creationId xmlns:p14="http://schemas.microsoft.com/office/powerpoint/2010/main" val="3323176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EB8769-20F4-3DD8-7B78-C27A0BE39E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8529" b="17810"/>
          <a:stretch/>
        </p:blipFill>
        <p:spPr>
          <a:xfrm>
            <a:off x="1764109" y="893076"/>
            <a:ext cx="8663782" cy="46955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3AB45-ECD4-737B-D747-720F1EC03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5901"/>
          </a:xfrm>
        </p:spPr>
        <p:txBody>
          <a:bodyPr/>
          <a:lstStyle/>
          <a:p>
            <a:pPr algn="ctr"/>
            <a:r>
              <a:rPr lang="en-GB" b="1" dirty="0"/>
              <a:t>Types of Data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E81006-B597-1B7A-A1A3-125ED66A86AE}"/>
              </a:ext>
            </a:extLst>
          </p:cNvPr>
          <p:cNvSpPr txBox="1"/>
          <p:nvPr/>
        </p:nvSpPr>
        <p:spPr>
          <a:xfrm>
            <a:off x="1911928" y="5234702"/>
            <a:ext cx="20283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Scatter Plot</a:t>
            </a:r>
          </a:p>
          <a:p>
            <a:r>
              <a:rPr lang="en-US" sz="2000" b="1" dirty="0"/>
              <a:t>Line Plot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501D13-D225-E390-CA97-1D616BB0FA63}"/>
              </a:ext>
            </a:extLst>
          </p:cNvPr>
          <p:cNvSpPr txBox="1"/>
          <p:nvPr/>
        </p:nvSpPr>
        <p:spPr>
          <a:xfrm>
            <a:off x="4088052" y="5234702"/>
            <a:ext cx="21557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Bar Chart</a:t>
            </a:r>
          </a:p>
          <a:p>
            <a:r>
              <a:rPr lang="en-US" sz="2000" b="1" dirty="0"/>
              <a:t>Box Plot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5BFD6F-72CC-4AD4-87A9-4362CF6B1681}"/>
              </a:ext>
            </a:extLst>
          </p:cNvPr>
          <p:cNvSpPr txBox="1"/>
          <p:nvPr/>
        </p:nvSpPr>
        <p:spPr>
          <a:xfrm>
            <a:off x="6173640" y="5257038"/>
            <a:ext cx="1919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Bar Chart</a:t>
            </a:r>
          </a:p>
          <a:p>
            <a:r>
              <a:rPr lang="en-US" sz="2000" b="1" dirty="0"/>
              <a:t>Pie Chart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6400C6-BED2-ADA3-66A8-A086343C2EF8}"/>
              </a:ext>
            </a:extLst>
          </p:cNvPr>
          <p:cNvSpPr txBox="1"/>
          <p:nvPr/>
        </p:nvSpPr>
        <p:spPr>
          <a:xfrm flipH="1">
            <a:off x="8329407" y="5103149"/>
            <a:ext cx="2358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Pie Chart</a:t>
            </a:r>
          </a:p>
          <a:p>
            <a:r>
              <a:rPr lang="en-US" sz="2000" b="1" dirty="0"/>
              <a:t>Frequency Table</a:t>
            </a:r>
          </a:p>
          <a:p>
            <a:r>
              <a:rPr lang="en-US" sz="2000" b="1" dirty="0"/>
              <a:t>Heatmap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4750568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AB9D1-859A-9574-9304-D48791B51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Data Dimensionality</a:t>
            </a:r>
            <a:endParaRPr lang="en-GB" sz="54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824092A-DD39-5CD2-AA79-10B2F6618A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458549"/>
              </p:ext>
            </p:extLst>
          </p:nvPr>
        </p:nvGraphicFramePr>
        <p:xfrm>
          <a:off x="2471350" y="2099060"/>
          <a:ext cx="8882450" cy="265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6490">
                  <a:extLst>
                    <a:ext uri="{9D8B030D-6E8A-4147-A177-3AD203B41FA5}">
                      <a16:colId xmlns:a16="http://schemas.microsoft.com/office/drawing/2014/main" val="422622554"/>
                    </a:ext>
                  </a:extLst>
                </a:gridCol>
                <a:gridCol w="1776490">
                  <a:extLst>
                    <a:ext uri="{9D8B030D-6E8A-4147-A177-3AD203B41FA5}">
                      <a16:colId xmlns:a16="http://schemas.microsoft.com/office/drawing/2014/main" val="139235169"/>
                    </a:ext>
                  </a:extLst>
                </a:gridCol>
                <a:gridCol w="1776490">
                  <a:extLst>
                    <a:ext uri="{9D8B030D-6E8A-4147-A177-3AD203B41FA5}">
                      <a16:colId xmlns:a16="http://schemas.microsoft.com/office/drawing/2014/main" val="3923481389"/>
                    </a:ext>
                  </a:extLst>
                </a:gridCol>
                <a:gridCol w="1776490">
                  <a:extLst>
                    <a:ext uri="{9D8B030D-6E8A-4147-A177-3AD203B41FA5}">
                      <a16:colId xmlns:a16="http://schemas.microsoft.com/office/drawing/2014/main" val="1222943807"/>
                    </a:ext>
                  </a:extLst>
                </a:gridCol>
                <a:gridCol w="1776490">
                  <a:extLst>
                    <a:ext uri="{9D8B030D-6E8A-4147-A177-3AD203B41FA5}">
                      <a16:colId xmlns:a16="http://schemas.microsoft.com/office/drawing/2014/main" val="3362817568"/>
                    </a:ext>
                  </a:extLst>
                </a:gridCol>
              </a:tblGrid>
              <a:tr h="531976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Car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Number of Seats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Price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Engine Size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Colour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783797"/>
                  </a:ext>
                </a:extLst>
              </a:tr>
              <a:tr h="531976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Ford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£3000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Blue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393116"/>
                  </a:ext>
                </a:extLst>
              </a:tr>
              <a:tr h="531976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VW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£4000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1.9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Red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1819883"/>
                  </a:ext>
                </a:extLst>
              </a:tr>
              <a:tr h="531976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Renault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White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600232"/>
                  </a:ext>
                </a:extLst>
              </a:tr>
              <a:tr h="531976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Citroen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£2500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Green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15701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666AE89-345F-B7FE-CCCD-75D04B8E8040}"/>
              </a:ext>
            </a:extLst>
          </p:cNvPr>
          <p:cNvSpPr txBox="1"/>
          <p:nvPr/>
        </p:nvSpPr>
        <p:spPr>
          <a:xfrm>
            <a:off x="3682314" y="1637395"/>
            <a:ext cx="64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Features / Attributes (Width / Breadth of Data)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CC81F8-BA55-6FCA-AB8B-965F456785BB}"/>
              </a:ext>
            </a:extLst>
          </p:cNvPr>
          <p:cNvSpPr txBox="1"/>
          <p:nvPr/>
        </p:nvSpPr>
        <p:spPr>
          <a:xfrm>
            <a:off x="234778" y="2570205"/>
            <a:ext cx="2236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Points</a:t>
            </a:r>
          </a:p>
          <a:p>
            <a:r>
              <a:rPr lang="en-US" sz="2400" b="1" dirty="0"/>
              <a:t>(Depth of Data)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0722338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- Univariate</a:t>
            </a:r>
            <a:endParaRPr lang="en-GB" sz="5400" b="1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ADF5831-6B81-D35D-50B8-17B2DE7DC3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475008"/>
              </p:ext>
            </p:extLst>
          </p:nvPr>
        </p:nvGraphicFramePr>
        <p:xfrm>
          <a:off x="1911350" y="1876424"/>
          <a:ext cx="8369300" cy="2670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4650">
                  <a:extLst>
                    <a:ext uri="{9D8B030D-6E8A-4147-A177-3AD203B41FA5}">
                      <a16:colId xmlns:a16="http://schemas.microsoft.com/office/drawing/2014/main" val="3112935261"/>
                    </a:ext>
                  </a:extLst>
                </a:gridCol>
                <a:gridCol w="4184650">
                  <a:extLst>
                    <a:ext uri="{9D8B030D-6E8A-4147-A177-3AD203B41FA5}">
                      <a16:colId xmlns:a16="http://schemas.microsoft.com/office/drawing/2014/main" val="1630569936"/>
                    </a:ext>
                  </a:extLst>
                </a:gridCol>
              </a:tblGrid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Car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Price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83164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Ford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£3000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391265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VW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£4000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32169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Renault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£2000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447136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Citroen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£2500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0732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7570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- Univariate</a:t>
            </a:r>
            <a:endParaRPr lang="en-GB" sz="5400" b="1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68B0091-80E6-244B-F5F7-7246F86CFA09}"/>
              </a:ext>
            </a:extLst>
          </p:cNvPr>
          <p:cNvCxnSpPr>
            <a:cxnSpLocks/>
          </p:cNvCxnSpPr>
          <p:nvPr/>
        </p:nvCxnSpPr>
        <p:spPr>
          <a:xfrm>
            <a:off x="4940300" y="1866900"/>
            <a:ext cx="0" cy="320917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F41E84B-76DA-8C03-A984-2A7BA6F56D2F}"/>
              </a:ext>
            </a:extLst>
          </p:cNvPr>
          <p:cNvSpPr txBox="1"/>
          <p:nvPr/>
        </p:nvSpPr>
        <p:spPr>
          <a:xfrm>
            <a:off x="2527300" y="2826603"/>
            <a:ext cx="2514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Price</a:t>
            </a:r>
          </a:p>
          <a:p>
            <a:r>
              <a:rPr lang="en-US" sz="2400" b="1" dirty="0"/>
              <a:t>(£k)</a:t>
            </a:r>
            <a:endParaRPr lang="en-GB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5A5119-1E03-FE19-8834-643AC61A3190}"/>
              </a:ext>
            </a:extLst>
          </p:cNvPr>
          <p:cNvSpPr txBox="1"/>
          <p:nvPr/>
        </p:nvSpPr>
        <p:spPr>
          <a:xfrm>
            <a:off x="4610099" y="1936750"/>
            <a:ext cx="22859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5</a:t>
            </a:r>
          </a:p>
          <a:p>
            <a:endParaRPr lang="en-US" b="1" dirty="0"/>
          </a:p>
          <a:p>
            <a:r>
              <a:rPr lang="en-US" b="1" dirty="0"/>
              <a:t>4</a:t>
            </a:r>
          </a:p>
          <a:p>
            <a:endParaRPr lang="en-US" b="1" dirty="0"/>
          </a:p>
          <a:p>
            <a:r>
              <a:rPr lang="en-US" b="1" dirty="0"/>
              <a:t>3</a:t>
            </a:r>
          </a:p>
          <a:p>
            <a:endParaRPr lang="en-US" b="1" dirty="0"/>
          </a:p>
          <a:p>
            <a:r>
              <a:rPr lang="en-US" b="1" dirty="0"/>
              <a:t>2</a:t>
            </a:r>
          </a:p>
          <a:p>
            <a:endParaRPr lang="en-US" b="1" dirty="0"/>
          </a:p>
          <a:p>
            <a:r>
              <a:rPr lang="en-US" b="1" dirty="0"/>
              <a:t>1</a:t>
            </a:r>
          </a:p>
          <a:p>
            <a:endParaRPr lang="en-US" b="1" dirty="0"/>
          </a:p>
          <a:p>
            <a:r>
              <a:rPr lang="en-US" b="1" dirty="0"/>
              <a:t>0</a:t>
            </a:r>
            <a:endParaRPr lang="en-GB" b="1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741FEAB-702B-D08F-E6CC-F6235CB56067}"/>
              </a:ext>
            </a:extLst>
          </p:cNvPr>
          <p:cNvSpPr/>
          <p:nvPr/>
        </p:nvSpPr>
        <p:spPr>
          <a:xfrm>
            <a:off x="5626106" y="3175426"/>
            <a:ext cx="139693" cy="13335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7CC1482-118B-115A-92B0-A2FB295B4213}"/>
              </a:ext>
            </a:extLst>
          </p:cNvPr>
          <p:cNvSpPr/>
          <p:nvPr/>
        </p:nvSpPr>
        <p:spPr>
          <a:xfrm>
            <a:off x="5626105" y="2597150"/>
            <a:ext cx="139693" cy="13335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F7C7E45-5C2A-5477-5F34-B11A906F45FC}"/>
              </a:ext>
            </a:extLst>
          </p:cNvPr>
          <p:cNvSpPr/>
          <p:nvPr/>
        </p:nvSpPr>
        <p:spPr>
          <a:xfrm>
            <a:off x="5626104" y="3464564"/>
            <a:ext cx="139693" cy="13335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FD12573-CD20-0C5D-55EC-AA8B4E71F45A}"/>
              </a:ext>
            </a:extLst>
          </p:cNvPr>
          <p:cNvSpPr/>
          <p:nvPr/>
        </p:nvSpPr>
        <p:spPr>
          <a:xfrm>
            <a:off x="5626105" y="3753702"/>
            <a:ext cx="139693" cy="13335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04AA7-093F-9BFC-4C02-39D6BDBFECFC}"/>
              </a:ext>
            </a:extLst>
          </p:cNvPr>
          <p:cNvSpPr txBox="1"/>
          <p:nvPr/>
        </p:nvSpPr>
        <p:spPr>
          <a:xfrm>
            <a:off x="6096000" y="2479159"/>
            <a:ext cx="113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VW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240406E-99FA-956B-6013-6F42A12FAAB9}"/>
              </a:ext>
            </a:extLst>
          </p:cNvPr>
          <p:cNvSpPr txBox="1"/>
          <p:nvPr/>
        </p:nvSpPr>
        <p:spPr>
          <a:xfrm>
            <a:off x="6019805" y="3057435"/>
            <a:ext cx="825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Ford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DD3E8B8-8CE0-22BC-BD45-303A2E7F7B70}"/>
              </a:ext>
            </a:extLst>
          </p:cNvPr>
          <p:cNvSpPr txBox="1"/>
          <p:nvPr/>
        </p:nvSpPr>
        <p:spPr>
          <a:xfrm>
            <a:off x="6019802" y="3326761"/>
            <a:ext cx="113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Citroen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AB88A6-CB26-E742-8848-E56E53452423}"/>
              </a:ext>
            </a:extLst>
          </p:cNvPr>
          <p:cNvSpPr txBox="1"/>
          <p:nvPr/>
        </p:nvSpPr>
        <p:spPr>
          <a:xfrm>
            <a:off x="6000756" y="3641848"/>
            <a:ext cx="901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Renault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1039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- Bivariate</a:t>
            </a:r>
            <a:endParaRPr lang="en-GB" sz="5400" b="1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ADF5831-6B81-D35D-50B8-17B2DE7DC3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800255"/>
              </p:ext>
            </p:extLst>
          </p:nvPr>
        </p:nvGraphicFramePr>
        <p:xfrm>
          <a:off x="1911350" y="1876424"/>
          <a:ext cx="8369301" cy="2670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9767">
                  <a:extLst>
                    <a:ext uri="{9D8B030D-6E8A-4147-A177-3AD203B41FA5}">
                      <a16:colId xmlns:a16="http://schemas.microsoft.com/office/drawing/2014/main" val="3112935261"/>
                    </a:ext>
                  </a:extLst>
                </a:gridCol>
                <a:gridCol w="2789767">
                  <a:extLst>
                    <a:ext uri="{9D8B030D-6E8A-4147-A177-3AD203B41FA5}">
                      <a16:colId xmlns:a16="http://schemas.microsoft.com/office/drawing/2014/main" val="534311681"/>
                    </a:ext>
                  </a:extLst>
                </a:gridCol>
                <a:gridCol w="2789767">
                  <a:extLst>
                    <a:ext uri="{9D8B030D-6E8A-4147-A177-3AD203B41FA5}">
                      <a16:colId xmlns:a16="http://schemas.microsoft.com/office/drawing/2014/main" val="1630569936"/>
                    </a:ext>
                  </a:extLst>
                </a:gridCol>
              </a:tblGrid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Car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Number of Seats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Price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83164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Ford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£3000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391265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VW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£4000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32169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Renault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£2000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447136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Citroen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£2500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0732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7677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Bivariate: 2D</a:t>
            </a:r>
            <a:endParaRPr lang="en-GB" sz="5400" b="1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4E2FC39-B74C-B837-0B3F-778AC556A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1524565"/>
              </p:ext>
            </p:extLst>
          </p:nvPr>
        </p:nvGraphicFramePr>
        <p:xfrm>
          <a:off x="838200" y="14573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561154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- </a:t>
            </a:r>
            <a:r>
              <a:rPr lang="en-US" sz="5400" b="1" dirty="0" err="1"/>
              <a:t>Trivariate</a:t>
            </a:r>
            <a:endParaRPr lang="en-GB" sz="5400" b="1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ADF5831-6B81-D35D-50B8-17B2DE7DC3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8540351"/>
              </p:ext>
            </p:extLst>
          </p:nvPr>
        </p:nvGraphicFramePr>
        <p:xfrm>
          <a:off x="1911350" y="1876424"/>
          <a:ext cx="8369300" cy="2670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2325">
                  <a:extLst>
                    <a:ext uri="{9D8B030D-6E8A-4147-A177-3AD203B41FA5}">
                      <a16:colId xmlns:a16="http://schemas.microsoft.com/office/drawing/2014/main" val="3112935261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534311681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1630569936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941248753"/>
                    </a:ext>
                  </a:extLst>
                </a:gridCol>
              </a:tblGrid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Car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Number of Seats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Price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Engine Size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83164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Ford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£3000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Blue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391265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VW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£4000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Red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321695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Renault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White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447136"/>
                  </a:ext>
                </a:extLst>
              </a:tr>
              <a:tr h="534035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Citroen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£2500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Green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0732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15006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</a:t>
            </a:r>
            <a:r>
              <a:rPr lang="en-US" sz="5400" b="1" dirty="0" err="1"/>
              <a:t>Hypervariate</a:t>
            </a:r>
            <a:endParaRPr lang="en-GB" sz="5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A6572-8CDA-A820-037E-E0FF4D3F74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6389" y="2075570"/>
            <a:ext cx="8919221" cy="2706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10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E0BD37F-D268-0809-71F9-CFBA9D37E326}"/>
              </a:ext>
            </a:extLst>
          </p:cNvPr>
          <p:cNvCxnSpPr>
            <a:cxnSpLocks/>
          </p:cNvCxnSpPr>
          <p:nvPr/>
        </p:nvCxnSpPr>
        <p:spPr>
          <a:xfrm>
            <a:off x="4422371" y="1821869"/>
            <a:ext cx="0" cy="319763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6165BA0F-4558-91FC-9EB8-82E588F01C46}"/>
              </a:ext>
            </a:extLst>
          </p:cNvPr>
          <p:cNvSpPr txBox="1"/>
          <p:nvPr/>
        </p:nvSpPr>
        <p:spPr>
          <a:xfrm>
            <a:off x="1102276" y="2087626"/>
            <a:ext cx="147744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FORD</a:t>
            </a:r>
          </a:p>
          <a:p>
            <a:endParaRPr lang="en-US" sz="2400" b="1" dirty="0"/>
          </a:p>
          <a:p>
            <a:r>
              <a:rPr lang="en-US" sz="2400" b="1" dirty="0"/>
              <a:t>VW</a:t>
            </a:r>
          </a:p>
          <a:p>
            <a:endParaRPr lang="en-US" sz="2400" b="1" dirty="0"/>
          </a:p>
          <a:p>
            <a:r>
              <a:rPr lang="en-US" sz="2400" b="1" dirty="0"/>
              <a:t>RENAULT</a:t>
            </a:r>
          </a:p>
          <a:p>
            <a:endParaRPr lang="en-US" sz="2400" b="1" dirty="0"/>
          </a:p>
          <a:p>
            <a:r>
              <a:rPr lang="en-US" sz="2400" b="1" dirty="0"/>
              <a:t>CITROEN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17E4BB-5C63-582A-7651-3E789A2BFD39}"/>
              </a:ext>
            </a:extLst>
          </p:cNvPr>
          <p:cNvSpPr txBox="1"/>
          <p:nvPr/>
        </p:nvSpPr>
        <p:spPr>
          <a:xfrm>
            <a:off x="3204557" y="5403272"/>
            <a:ext cx="2435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Number of Seats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5C61877-94E2-D110-A182-AD56F626A5F8}"/>
              </a:ext>
            </a:extLst>
          </p:cNvPr>
          <p:cNvSpPr/>
          <p:nvPr/>
        </p:nvSpPr>
        <p:spPr>
          <a:xfrm>
            <a:off x="4327101" y="1807323"/>
            <a:ext cx="162092" cy="18288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E1B06F1-6EB9-B01D-93EB-1D76C86F3F76}"/>
              </a:ext>
            </a:extLst>
          </p:cNvPr>
          <p:cNvSpPr/>
          <p:nvPr/>
        </p:nvSpPr>
        <p:spPr>
          <a:xfrm>
            <a:off x="4510346" y="1808595"/>
            <a:ext cx="162092" cy="1828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51935FD-DA96-A879-D026-CB3D0890AB82}"/>
              </a:ext>
            </a:extLst>
          </p:cNvPr>
          <p:cNvSpPr/>
          <p:nvPr/>
        </p:nvSpPr>
        <p:spPr>
          <a:xfrm>
            <a:off x="4354070" y="2595991"/>
            <a:ext cx="162092" cy="1828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35A1E5C-FACE-9F8C-7AA2-45A0F220B61E}"/>
              </a:ext>
            </a:extLst>
          </p:cNvPr>
          <p:cNvSpPr/>
          <p:nvPr/>
        </p:nvSpPr>
        <p:spPr>
          <a:xfrm>
            <a:off x="4352271" y="3999631"/>
            <a:ext cx="162092" cy="18288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508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E0BD37F-D268-0809-71F9-CFBA9D37E326}"/>
              </a:ext>
            </a:extLst>
          </p:cNvPr>
          <p:cNvCxnSpPr>
            <a:cxnSpLocks/>
          </p:cNvCxnSpPr>
          <p:nvPr/>
        </p:nvCxnSpPr>
        <p:spPr>
          <a:xfrm>
            <a:off x="4422371" y="1821869"/>
            <a:ext cx="0" cy="319763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6165BA0F-4558-91FC-9EB8-82E588F01C46}"/>
              </a:ext>
            </a:extLst>
          </p:cNvPr>
          <p:cNvSpPr txBox="1"/>
          <p:nvPr/>
        </p:nvSpPr>
        <p:spPr>
          <a:xfrm>
            <a:off x="1102276" y="2087626"/>
            <a:ext cx="147744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FORD</a:t>
            </a:r>
          </a:p>
          <a:p>
            <a:endParaRPr lang="en-US" sz="2400" b="1" dirty="0"/>
          </a:p>
          <a:p>
            <a:r>
              <a:rPr lang="en-US" sz="2400" b="1" dirty="0"/>
              <a:t>VW</a:t>
            </a:r>
          </a:p>
          <a:p>
            <a:endParaRPr lang="en-US" sz="2400" b="1" dirty="0"/>
          </a:p>
          <a:p>
            <a:r>
              <a:rPr lang="en-US" sz="2400" b="1" dirty="0"/>
              <a:t>RENAULT</a:t>
            </a:r>
          </a:p>
          <a:p>
            <a:endParaRPr lang="en-US" sz="2400" b="1" dirty="0"/>
          </a:p>
          <a:p>
            <a:r>
              <a:rPr lang="en-US" sz="2400" b="1" dirty="0"/>
              <a:t>CITROEN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17E4BB-5C63-582A-7651-3E789A2BFD39}"/>
              </a:ext>
            </a:extLst>
          </p:cNvPr>
          <p:cNvSpPr txBox="1"/>
          <p:nvPr/>
        </p:nvSpPr>
        <p:spPr>
          <a:xfrm>
            <a:off x="3204557" y="5403272"/>
            <a:ext cx="2435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Number of Seats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5C61877-94E2-D110-A182-AD56F626A5F8}"/>
              </a:ext>
            </a:extLst>
          </p:cNvPr>
          <p:cNvSpPr/>
          <p:nvPr/>
        </p:nvSpPr>
        <p:spPr>
          <a:xfrm>
            <a:off x="4327101" y="1807323"/>
            <a:ext cx="162092" cy="18288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E1B06F1-6EB9-B01D-93EB-1D76C86F3F76}"/>
              </a:ext>
            </a:extLst>
          </p:cNvPr>
          <p:cNvSpPr/>
          <p:nvPr/>
        </p:nvSpPr>
        <p:spPr>
          <a:xfrm>
            <a:off x="4510346" y="1808595"/>
            <a:ext cx="162092" cy="1828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51935FD-DA96-A879-D026-CB3D0890AB82}"/>
              </a:ext>
            </a:extLst>
          </p:cNvPr>
          <p:cNvSpPr/>
          <p:nvPr/>
        </p:nvSpPr>
        <p:spPr>
          <a:xfrm>
            <a:off x="4354070" y="2595991"/>
            <a:ext cx="162092" cy="1828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35A1E5C-FACE-9F8C-7AA2-45A0F220B61E}"/>
              </a:ext>
            </a:extLst>
          </p:cNvPr>
          <p:cNvSpPr/>
          <p:nvPr/>
        </p:nvSpPr>
        <p:spPr>
          <a:xfrm>
            <a:off x="4352271" y="3999631"/>
            <a:ext cx="162092" cy="18288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CF19F03-20B7-E2F3-70E6-EF47B5862B6B}"/>
              </a:ext>
            </a:extLst>
          </p:cNvPr>
          <p:cNvCxnSpPr>
            <a:cxnSpLocks/>
            <a:endCxn id="16" idx="2"/>
          </p:cNvCxnSpPr>
          <p:nvPr/>
        </p:nvCxnSpPr>
        <p:spPr>
          <a:xfrm flipV="1">
            <a:off x="2028305" y="1898763"/>
            <a:ext cx="2298796" cy="44227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3DC5BF9-747D-825D-3C3B-27C0FD57F765}"/>
              </a:ext>
            </a:extLst>
          </p:cNvPr>
          <p:cNvCxnSpPr>
            <a:cxnSpLocks/>
            <a:endCxn id="18" idx="2"/>
          </p:cNvCxnSpPr>
          <p:nvPr/>
        </p:nvCxnSpPr>
        <p:spPr>
          <a:xfrm flipV="1">
            <a:off x="1729277" y="2687431"/>
            <a:ext cx="2624793" cy="355027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5ED28AFF-0C86-9133-AAFE-E96724AAFF8F}"/>
              </a:ext>
            </a:extLst>
          </p:cNvPr>
          <p:cNvCxnSpPr>
            <a:cxnSpLocks/>
            <a:endCxn id="19" idx="2"/>
          </p:cNvCxnSpPr>
          <p:nvPr/>
        </p:nvCxnSpPr>
        <p:spPr>
          <a:xfrm>
            <a:off x="2410691" y="3794453"/>
            <a:ext cx="1941580" cy="296618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C260C9FB-37A2-CA71-E3EA-A539CFBD2B87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2371900" y="1900035"/>
            <a:ext cx="2138446" cy="257480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49407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E0BD37F-D268-0809-71F9-CFBA9D37E326}"/>
              </a:ext>
            </a:extLst>
          </p:cNvPr>
          <p:cNvCxnSpPr>
            <a:cxnSpLocks/>
          </p:cNvCxnSpPr>
          <p:nvPr/>
        </p:nvCxnSpPr>
        <p:spPr>
          <a:xfrm>
            <a:off x="4422371" y="1821869"/>
            <a:ext cx="0" cy="319763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6165BA0F-4558-91FC-9EB8-82E588F01C46}"/>
              </a:ext>
            </a:extLst>
          </p:cNvPr>
          <p:cNvSpPr txBox="1"/>
          <p:nvPr/>
        </p:nvSpPr>
        <p:spPr>
          <a:xfrm>
            <a:off x="1102276" y="2087626"/>
            <a:ext cx="147744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FORD</a:t>
            </a:r>
          </a:p>
          <a:p>
            <a:endParaRPr lang="en-US" sz="2400" b="1" dirty="0"/>
          </a:p>
          <a:p>
            <a:r>
              <a:rPr lang="en-US" sz="2400" b="1" dirty="0"/>
              <a:t>VW</a:t>
            </a:r>
          </a:p>
          <a:p>
            <a:endParaRPr lang="en-US" sz="2400" b="1" dirty="0"/>
          </a:p>
          <a:p>
            <a:r>
              <a:rPr lang="en-US" sz="2400" b="1" dirty="0"/>
              <a:t>RENAULT</a:t>
            </a:r>
          </a:p>
          <a:p>
            <a:endParaRPr lang="en-US" sz="2400" b="1" dirty="0"/>
          </a:p>
          <a:p>
            <a:r>
              <a:rPr lang="en-US" sz="2400" b="1" dirty="0"/>
              <a:t>CITROEN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17E4BB-5C63-582A-7651-3E789A2BFD39}"/>
              </a:ext>
            </a:extLst>
          </p:cNvPr>
          <p:cNvSpPr txBox="1"/>
          <p:nvPr/>
        </p:nvSpPr>
        <p:spPr>
          <a:xfrm>
            <a:off x="3204557" y="5403272"/>
            <a:ext cx="2435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Number of Seats</a:t>
            </a:r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D82B9C-2A47-DE52-8868-40276D90B6FE}"/>
              </a:ext>
            </a:extLst>
          </p:cNvPr>
          <p:cNvSpPr txBox="1"/>
          <p:nvPr/>
        </p:nvSpPr>
        <p:spPr>
          <a:xfrm>
            <a:off x="5920927" y="5403270"/>
            <a:ext cx="1097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Price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5C61877-94E2-D110-A182-AD56F626A5F8}"/>
              </a:ext>
            </a:extLst>
          </p:cNvPr>
          <p:cNvSpPr/>
          <p:nvPr/>
        </p:nvSpPr>
        <p:spPr>
          <a:xfrm>
            <a:off x="4327101" y="1807323"/>
            <a:ext cx="162092" cy="18288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E1B06F1-6EB9-B01D-93EB-1D76C86F3F76}"/>
              </a:ext>
            </a:extLst>
          </p:cNvPr>
          <p:cNvSpPr/>
          <p:nvPr/>
        </p:nvSpPr>
        <p:spPr>
          <a:xfrm>
            <a:off x="4510346" y="1808595"/>
            <a:ext cx="162092" cy="1828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51935FD-DA96-A879-D026-CB3D0890AB82}"/>
              </a:ext>
            </a:extLst>
          </p:cNvPr>
          <p:cNvSpPr/>
          <p:nvPr/>
        </p:nvSpPr>
        <p:spPr>
          <a:xfrm>
            <a:off x="4354070" y="2595991"/>
            <a:ext cx="162092" cy="1828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35A1E5C-FACE-9F8C-7AA2-45A0F220B61E}"/>
              </a:ext>
            </a:extLst>
          </p:cNvPr>
          <p:cNvSpPr/>
          <p:nvPr/>
        </p:nvSpPr>
        <p:spPr>
          <a:xfrm>
            <a:off x="4352271" y="3999631"/>
            <a:ext cx="162092" cy="18288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80A014C-36E4-F28E-CF9B-D0D1708EC3ED}"/>
              </a:ext>
            </a:extLst>
          </p:cNvPr>
          <p:cNvCxnSpPr>
            <a:cxnSpLocks/>
          </p:cNvCxnSpPr>
          <p:nvPr/>
        </p:nvCxnSpPr>
        <p:spPr>
          <a:xfrm>
            <a:off x="6469842" y="1856051"/>
            <a:ext cx="0" cy="320917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val 46">
            <a:extLst>
              <a:ext uri="{FF2B5EF4-FFF2-40B4-BE49-F238E27FC236}">
                <a16:creationId xmlns:a16="http://schemas.microsoft.com/office/drawing/2014/main" id="{4FCC35F7-7B4E-9B46-6999-7E17C6F08706}"/>
              </a:ext>
            </a:extLst>
          </p:cNvPr>
          <p:cNvSpPr/>
          <p:nvPr/>
        </p:nvSpPr>
        <p:spPr>
          <a:xfrm>
            <a:off x="6388722" y="3174267"/>
            <a:ext cx="139693" cy="13335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74386832-BCA1-BF8D-4E0A-0F51BF4B4FBF}"/>
              </a:ext>
            </a:extLst>
          </p:cNvPr>
          <p:cNvSpPr/>
          <p:nvPr/>
        </p:nvSpPr>
        <p:spPr>
          <a:xfrm>
            <a:off x="6388721" y="2595991"/>
            <a:ext cx="139693" cy="13335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728891B1-5383-7FDE-2891-3416A5047831}"/>
              </a:ext>
            </a:extLst>
          </p:cNvPr>
          <p:cNvSpPr/>
          <p:nvPr/>
        </p:nvSpPr>
        <p:spPr>
          <a:xfrm>
            <a:off x="6388720" y="3463405"/>
            <a:ext cx="139693" cy="13335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B19FA5CB-4A66-8D70-1E39-DFA5B2078EA1}"/>
              </a:ext>
            </a:extLst>
          </p:cNvPr>
          <p:cNvSpPr/>
          <p:nvPr/>
        </p:nvSpPr>
        <p:spPr>
          <a:xfrm>
            <a:off x="6388721" y="3752543"/>
            <a:ext cx="139693" cy="13335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CF19F03-20B7-E2F3-70E6-EF47B5862B6B}"/>
              </a:ext>
            </a:extLst>
          </p:cNvPr>
          <p:cNvCxnSpPr>
            <a:cxnSpLocks/>
            <a:endCxn id="16" idx="2"/>
          </p:cNvCxnSpPr>
          <p:nvPr/>
        </p:nvCxnSpPr>
        <p:spPr>
          <a:xfrm flipV="1">
            <a:off x="2028305" y="1898763"/>
            <a:ext cx="2298796" cy="44227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54F84A7-F510-1BA0-A39B-73A507ACFAF9}"/>
              </a:ext>
            </a:extLst>
          </p:cNvPr>
          <p:cNvCxnSpPr>
            <a:cxnSpLocks/>
            <a:endCxn id="47" idx="1"/>
          </p:cNvCxnSpPr>
          <p:nvPr/>
        </p:nvCxnSpPr>
        <p:spPr>
          <a:xfrm>
            <a:off x="4433317" y="1894369"/>
            <a:ext cx="1975863" cy="129942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3DC5BF9-747D-825D-3C3B-27C0FD57F765}"/>
              </a:ext>
            </a:extLst>
          </p:cNvPr>
          <p:cNvCxnSpPr>
            <a:cxnSpLocks/>
            <a:endCxn id="18" idx="2"/>
          </p:cNvCxnSpPr>
          <p:nvPr/>
        </p:nvCxnSpPr>
        <p:spPr>
          <a:xfrm flipV="1">
            <a:off x="1729277" y="2687431"/>
            <a:ext cx="2624793" cy="355027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998C9CAA-9B5A-E1F6-514C-A7A8FD95D5DE}"/>
              </a:ext>
            </a:extLst>
          </p:cNvPr>
          <p:cNvCxnSpPr>
            <a:cxnSpLocks/>
            <a:endCxn id="48" idx="3"/>
          </p:cNvCxnSpPr>
          <p:nvPr/>
        </p:nvCxnSpPr>
        <p:spPr>
          <a:xfrm>
            <a:off x="4393963" y="2681409"/>
            <a:ext cx="2015216" cy="28403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5ED28AFF-0C86-9133-AAFE-E96724AAFF8F}"/>
              </a:ext>
            </a:extLst>
          </p:cNvPr>
          <p:cNvCxnSpPr>
            <a:cxnSpLocks/>
            <a:endCxn id="19" idx="2"/>
          </p:cNvCxnSpPr>
          <p:nvPr/>
        </p:nvCxnSpPr>
        <p:spPr>
          <a:xfrm>
            <a:off x="2410691" y="3794453"/>
            <a:ext cx="1941580" cy="296618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C1775EB7-885D-23D1-EBBD-D8707DB4D972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4409497" y="3819218"/>
            <a:ext cx="1979224" cy="245464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C260C9FB-37A2-CA71-E3EA-A539CFBD2B87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2371900" y="1900035"/>
            <a:ext cx="2138446" cy="257480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73C6A7BD-35DB-8291-064A-7C0FAC727D1C}"/>
              </a:ext>
            </a:extLst>
          </p:cNvPr>
          <p:cNvCxnSpPr>
            <a:cxnSpLocks/>
            <a:endCxn id="49" idx="0"/>
          </p:cNvCxnSpPr>
          <p:nvPr/>
        </p:nvCxnSpPr>
        <p:spPr>
          <a:xfrm>
            <a:off x="4605616" y="1970569"/>
            <a:ext cx="1852951" cy="1492836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250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</a:t>
            </a:r>
            <a:r>
              <a:rPr lang="en-US" sz="5400" b="1" dirty="0" err="1"/>
              <a:t>Hypervariate</a:t>
            </a:r>
            <a:endParaRPr lang="en-GB" sz="54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E0BD37F-D268-0809-71F9-CFBA9D37E326}"/>
              </a:ext>
            </a:extLst>
          </p:cNvPr>
          <p:cNvCxnSpPr>
            <a:cxnSpLocks/>
          </p:cNvCxnSpPr>
          <p:nvPr/>
        </p:nvCxnSpPr>
        <p:spPr>
          <a:xfrm>
            <a:off x="4422371" y="1821869"/>
            <a:ext cx="0" cy="319763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626711-3C95-5154-3053-35887039C46B}"/>
              </a:ext>
            </a:extLst>
          </p:cNvPr>
          <p:cNvCxnSpPr>
            <a:cxnSpLocks/>
          </p:cNvCxnSpPr>
          <p:nvPr/>
        </p:nvCxnSpPr>
        <p:spPr>
          <a:xfrm>
            <a:off x="10462722" y="1856051"/>
            <a:ext cx="0" cy="320917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07A6BCB-00EE-58F0-39C7-0610877828F5}"/>
              </a:ext>
            </a:extLst>
          </p:cNvPr>
          <p:cNvCxnSpPr>
            <a:cxnSpLocks/>
          </p:cNvCxnSpPr>
          <p:nvPr/>
        </p:nvCxnSpPr>
        <p:spPr>
          <a:xfrm>
            <a:off x="8520314" y="1856051"/>
            <a:ext cx="0" cy="320917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6165BA0F-4558-91FC-9EB8-82E588F01C46}"/>
              </a:ext>
            </a:extLst>
          </p:cNvPr>
          <p:cNvSpPr txBox="1"/>
          <p:nvPr/>
        </p:nvSpPr>
        <p:spPr>
          <a:xfrm>
            <a:off x="1102276" y="2087626"/>
            <a:ext cx="147744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FORD</a:t>
            </a:r>
          </a:p>
          <a:p>
            <a:endParaRPr lang="en-US" sz="2400" b="1" dirty="0"/>
          </a:p>
          <a:p>
            <a:r>
              <a:rPr lang="en-US" sz="2400" b="1" dirty="0"/>
              <a:t>VW</a:t>
            </a:r>
          </a:p>
          <a:p>
            <a:endParaRPr lang="en-US" sz="2400" b="1" dirty="0"/>
          </a:p>
          <a:p>
            <a:r>
              <a:rPr lang="en-US" sz="2400" b="1" dirty="0"/>
              <a:t>RENAULT</a:t>
            </a:r>
          </a:p>
          <a:p>
            <a:endParaRPr lang="en-US" sz="2400" b="1" dirty="0"/>
          </a:p>
          <a:p>
            <a:r>
              <a:rPr lang="en-US" sz="2400" b="1" dirty="0"/>
              <a:t>CITROEN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17E4BB-5C63-582A-7651-3E789A2BFD39}"/>
              </a:ext>
            </a:extLst>
          </p:cNvPr>
          <p:cNvSpPr txBox="1"/>
          <p:nvPr/>
        </p:nvSpPr>
        <p:spPr>
          <a:xfrm>
            <a:off x="3204557" y="5403272"/>
            <a:ext cx="2435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Number of Seats</a:t>
            </a:r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D82B9C-2A47-DE52-8868-40276D90B6FE}"/>
              </a:ext>
            </a:extLst>
          </p:cNvPr>
          <p:cNvSpPr txBox="1"/>
          <p:nvPr/>
        </p:nvSpPr>
        <p:spPr>
          <a:xfrm>
            <a:off x="5920927" y="5403270"/>
            <a:ext cx="1097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Price</a:t>
            </a:r>
            <a:endParaRPr lang="en-GB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AFDD81-8AB7-555C-575D-E7B884F36227}"/>
              </a:ext>
            </a:extLst>
          </p:cNvPr>
          <p:cNvSpPr txBox="1"/>
          <p:nvPr/>
        </p:nvSpPr>
        <p:spPr>
          <a:xfrm>
            <a:off x="7609956" y="5403271"/>
            <a:ext cx="1820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Engine Size</a:t>
            </a:r>
            <a:endParaRPr lang="en-GB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362080-F977-3650-98D5-A899DDDDB9C3}"/>
              </a:ext>
            </a:extLst>
          </p:cNvPr>
          <p:cNvSpPr txBox="1"/>
          <p:nvPr/>
        </p:nvSpPr>
        <p:spPr>
          <a:xfrm>
            <a:off x="9764453" y="5403270"/>
            <a:ext cx="1396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Colour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5C61877-94E2-D110-A182-AD56F626A5F8}"/>
              </a:ext>
            </a:extLst>
          </p:cNvPr>
          <p:cNvSpPr/>
          <p:nvPr/>
        </p:nvSpPr>
        <p:spPr>
          <a:xfrm>
            <a:off x="4327101" y="1807323"/>
            <a:ext cx="162092" cy="18288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E1B06F1-6EB9-B01D-93EB-1D76C86F3F76}"/>
              </a:ext>
            </a:extLst>
          </p:cNvPr>
          <p:cNvSpPr/>
          <p:nvPr/>
        </p:nvSpPr>
        <p:spPr>
          <a:xfrm>
            <a:off x="4510346" y="1808595"/>
            <a:ext cx="162092" cy="1828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51935FD-DA96-A879-D026-CB3D0890AB82}"/>
              </a:ext>
            </a:extLst>
          </p:cNvPr>
          <p:cNvSpPr/>
          <p:nvPr/>
        </p:nvSpPr>
        <p:spPr>
          <a:xfrm>
            <a:off x="4354070" y="2595991"/>
            <a:ext cx="162092" cy="1828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35A1E5C-FACE-9F8C-7AA2-45A0F220B61E}"/>
              </a:ext>
            </a:extLst>
          </p:cNvPr>
          <p:cNvSpPr/>
          <p:nvPr/>
        </p:nvSpPr>
        <p:spPr>
          <a:xfrm>
            <a:off x="4352271" y="3999631"/>
            <a:ext cx="162092" cy="18288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80A014C-36E4-F28E-CF9B-D0D1708EC3ED}"/>
              </a:ext>
            </a:extLst>
          </p:cNvPr>
          <p:cNvCxnSpPr>
            <a:cxnSpLocks/>
          </p:cNvCxnSpPr>
          <p:nvPr/>
        </p:nvCxnSpPr>
        <p:spPr>
          <a:xfrm>
            <a:off x="6469842" y="1856051"/>
            <a:ext cx="0" cy="3209171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val 46">
            <a:extLst>
              <a:ext uri="{FF2B5EF4-FFF2-40B4-BE49-F238E27FC236}">
                <a16:creationId xmlns:a16="http://schemas.microsoft.com/office/drawing/2014/main" id="{4FCC35F7-7B4E-9B46-6999-7E17C6F08706}"/>
              </a:ext>
            </a:extLst>
          </p:cNvPr>
          <p:cNvSpPr/>
          <p:nvPr/>
        </p:nvSpPr>
        <p:spPr>
          <a:xfrm>
            <a:off x="6388722" y="3174267"/>
            <a:ext cx="139693" cy="13335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74386832-BCA1-BF8D-4E0A-0F51BF4B4FBF}"/>
              </a:ext>
            </a:extLst>
          </p:cNvPr>
          <p:cNvSpPr/>
          <p:nvPr/>
        </p:nvSpPr>
        <p:spPr>
          <a:xfrm>
            <a:off x="6388721" y="2595991"/>
            <a:ext cx="139693" cy="13335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728891B1-5383-7FDE-2891-3416A5047831}"/>
              </a:ext>
            </a:extLst>
          </p:cNvPr>
          <p:cNvSpPr/>
          <p:nvPr/>
        </p:nvSpPr>
        <p:spPr>
          <a:xfrm>
            <a:off x="6388720" y="3463405"/>
            <a:ext cx="139693" cy="13335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B19FA5CB-4A66-8D70-1E39-DFA5B2078EA1}"/>
              </a:ext>
            </a:extLst>
          </p:cNvPr>
          <p:cNvSpPr/>
          <p:nvPr/>
        </p:nvSpPr>
        <p:spPr>
          <a:xfrm>
            <a:off x="6388721" y="3752543"/>
            <a:ext cx="139693" cy="13335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94F5DCFE-811D-AC65-A374-2B3CD8993A4C}"/>
              </a:ext>
            </a:extLst>
          </p:cNvPr>
          <p:cNvSpPr/>
          <p:nvPr/>
        </p:nvSpPr>
        <p:spPr>
          <a:xfrm>
            <a:off x="8423523" y="3420684"/>
            <a:ext cx="162092" cy="18288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D8316DB-B166-C84D-3C77-0AAA35172CFF}"/>
              </a:ext>
            </a:extLst>
          </p:cNvPr>
          <p:cNvSpPr/>
          <p:nvPr/>
        </p:nvSpPr>
        <p:spPr>
          <a:xfrm>
            <a:off x="8436267" y="2158158"/>
            <a:ext cx="162092" cy="1828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C461C9B9-95EE-D4FF-C194-931155BB0E3D}"/>
              </a:ext>
            </a:extLst>
          </p:cNvPr>
          <p:cNvSpPr/>
          <p:nvPr/>
        </p:nvSpPr>
        <p:spPr>
          <a:xfrm>
            <a:off x="8423523" y="4591020"/>
            <a:ext cx="162092" cy="1828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0DCE8090-773C-DEB5-4303-3F9C7E28F24C}"/>
              </a:ext>
            </a:extLst>
          </p:cNvPr>
          <p:cNvSpPr/>
          <p:nvPr/>
        </p:nvSpPr>
        <p:spPr>
          <a:xfrm>
            <a:off x="8423523" y="3794453"/>
            <a:ext cx="162092" cy="18288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CF19F03-20B7-E2F3-70E6-EF47B5862B6B}"/>
              </a:ext>
            </a:extLst>
          </p:cNvPr>
          <p:cNvCxnSpPr>
            <a:cxnSpLocks/>
            <a:endCxn id="16" idx="2"/>
          </p:cNvCxnSpPr>
          <p:nvPr/>
        </p:nvCxnSpPr>
        <p:spPr>
          <a:xfrm flipV="1">
            <a:off x="2028305" y="1898763"/>
            <a:ext cx="2298796" cy="44227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54F84A7-F510-1BA0-A39B-73A507ACFAF9}"/>
              </a:ext>
            </a:extLst>
          </p:cNvPr>
          <p:cNvCxnSpPr>
            <a:cxnSpLocks/>
            <a:endCxn id="47" idx="1"/>
          </p:cNvCxnSpPr>
          <p:nvPr/>
        </p:nvCxnSpPr>
        <p:spPr>
          <a:xfrm>
            <a:off x="4433317" y="1894369"/>
            <a:ext cx="1975863" cy="129942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113F44C-E856-BD99-60A2-7DBF7FEB27F3}"/>
              </a:ext>
            </a:extLst>
          </p:cNvPr>
          <p:cNvCxnSpPr>
            <a:cxnSpLocks/>
            <a:endCxn id="54" idx="1"/>
          </p:cNvCxnSpPr>
          <p:nvPr/>
        </p:nvCxnSpPr>
        <p:spPr>
          <a:xfrm>
            <a:off x="6550963" y="3242159"/>
            <a:ext cx="1896298" cy="57907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3DC5BF9-747D-825D-3C3B-27C0FD57F765}"/>
              </a:ext>
            </a:extLst>
          </p:cNvPr>
          <p:cNvCxnSpPr>
            <a:cxnSpLocks/>
            <a:endCxn id="18" idx="2"/>
          </p:cNvCxnSpPr>
          <p:nvPr/>
        </p:nvCxnSpPr>
        <p:spPr>
          <a:xfrm flipV="1">
            <a:off x="1729277" y="2687431"/>
            <a:ext cx="2624793" cy="355027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E579FBD6-51EA-99D3-1862-4260931EFDE9}"/>
              </a:ext>
            </a:extLst>
          </p:cNvPr>
          <p:cNvCxnSpPr>
            <a:cxnSpLocks/>
            <a:endCxn id="52" idx="3"/>
          </p:cNvCxnSpPr>
          <p:nvPr/>
        </p:nvCxnSpPr>
        <p:spPr>
          <a:xfrm flipV="1">
            <a:off x="6469841" y="2314256"/>
            <a:ext cx="1990164" cy="315410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998C9CAA-9B5A-E1F6-514C-A7A8FD95D5DE}"/>
              </a:ext>
            </a:extLst>
          </p:cNvPr>
          <p:cNvCxnSpPr>
            <a:cxnSpLocks/>
            <a:endCxn id="48" idx="3"/>
          </p:cNvCxnSpPr>
          <p:nvPr/>
        </p:nvCxnSpPr>
        <p:spPr>
          <a:xfrm>
            <a:off x="4393963" y="2681409"/>
            <a:ext cx="2015216" cy="28403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5ED28AFF-0C86-9133-AAFE-E96724AAFF8F}"/>
              </a:ext>
            </a:extLst>
          </p:cNvPr>
          <p:cNvCxnSpPr>
            <a:cxnSpLocks/>
            <a:endCxn id="19" idx="2"/>
          </p:cNvCxnSpPr>
          <p:nvPr/>
        </p:nvCxnSpPr>
        <p:spPr>
          <a:xfrm>
            <a:off x="2410691" y="3794453"/>
            <a:ext cx="1941580" cy="296618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4BE7C3A3-4EA3-CD7C-0223-7D102074D07C}"/>
              </a:ext>
            </a:extLst>
          </p:cNvPr>
          <p:cNvCxnSpPr>
            <a:cxnSpLocks/>
            <a:endCxn id="51" idx="2"/>
          </p:cNvCxnSpPr>
          <p:nvPr/>
        </p:nvCxnSpPr>
        <p:spPr>
          <a:xfrm flipV="1">
            <a:off x="6534945" y="3512124"/>
            <a:ext cx="1888578" cy="318633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C1775EB7-885D-23D1-EBBD-D8707DB4D972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4409497" y="3819218"/>
            <a:ext cx="1979224" cy="245464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C260C9FB-37A2-CA71-E3EA-A539CFBD2B87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2371900" y="1900035"/>
            <a:ext cx="2138446" cy="257480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C0D5E440-4032-9D30-14FD-30A13587893C}"/>
              </a:ext>
            </a:extLst>
          </p:cNvPr>
          <p:cNvCxnSpPr>
            <a:cxnSpLocks/>
            <a:endCxn id="53" idx="2"/>
          </p:cNvCxnSpPr>
          <p:nvPr/>
        </p:nvCxnSpPr>
        <p:spPr>
          <a:xfrm>
            <a:off x="6519229" y="3583519"/>
            <a:ext cx="1904294" cy="1098941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73C6A7BD-35DB-8291-064A-7C0FAC727D1C}"/>
              </a:ext>
            </a:extLst>
          </p:cNvPr>
          <p:cNvCxnSpPr>
            <a:cxnSpLocks/>
            <a:endCxn id="49" idx="0"/>
          </p:cNvCxnSpPr>
          <p:nvPr/>
        </p:nvCxnSpPr>
        <p:spPr>
          <a:xfrm>
            <a:off x="4605616" y="1970569"/>
            <a:ext cx="1852951" cy="1492836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92271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A6572-8CDA-A820-037E-E0FF4D3F7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3703" y="1460429"/>
            <a:ext cx="8604593" cy="34108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CB589C-4FD6-C9C7-01D0-29681340EFAB}"/>
              </a:ext>
            </a:extLst>
          </p:cNvPr>
          <p:cNvSpPr txBox="1"/>
          <p:nvPr/>
        </p:nvSpPr>
        <p:spPr>
          <a:xfrm>
            <a:off x="3410988" y="5105183"/>
            <a:ext cx="53700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Parallel Coordinate Plots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1387433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A6572-8CDA-A820-037E-E0FF4D3F7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08363" y="1393927"/>
            <a:ext cx="6975274" cy="446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3841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graphicFrame>
        <p:nvGraphicFramePr>
          <p:cNvPr id="3" name="Group 230">
            <a:extLst>
              <a:ext uri="{FF2B5EF4-FFF2-40B4-BE49-F238E27FC236}">
                <a16:creationId xmlns:a16="http://schemas.microsoft.com/office/drawing/2014/main" id="{8B969345-0643-FE5B-C1B7-1FA9839065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89952412"/>
              </p:ext>
            </p:extLst>
          </p:nvPr>
        </p:nvGraphicFramePr>
        <p:xfrm>
          <a:off x="2289693" y="1213658"/>
          <a:ext cx="7612614" cy="4702610"/>
        </p:xfrm>
        <a:graphic>
          <a:graphicData uri="http://schemas.openxmlformats.org/drawingml/2006/table">
            <a:tbl>
              <a:tblPr/>
              <a:tblGrid>
                <a:gridCol w="12687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87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87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687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687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87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36985"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Hair Colour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41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Eye Colour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Total</a:t>
                      </a:r>
                      <a:endParaRPr kumimoji="0" lang="en-US" sz="28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Black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Brown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Red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Blond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Brown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68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119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26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220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5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Blue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84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17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94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215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6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Hazel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15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54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93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6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Green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29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16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64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6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Total</a:t>
                      </a:r>
                      <a:endParaRPr kumimoji="0" lang="en-US" sz="28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108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286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71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127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592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58277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A6572-8CDA-A820-037E-E0FF4D3F7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22867" y="1177795"/>
            <a:ext cx="6249930" cy="50186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166DE4-A930-5C92-815F-56E4B232A7A5}"/>
              </a:ext>
            </a:extLst>
          </p:cNvPr>
          <p:cNvSpPr txBox="1"/>
          <p:nvPr/>
        </p:nvSpPr>
        <p:spPr>
          <a:xfrm>
            <a:off x="548640" y="2061556"/>
            <a:ext cx="342484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Mosaic Plot of Eye </a:t>
            </a:r>
            <a:r>
              <a:rPr lang="en-US" sz="2800" b="1" dirty="0" err="1"/>
              <a:t>Colour</a:t>
            </a:r>
            <a:r>
              <a:rPr lang="en-US" sz="2800" b="1" dirty="0"/>
              <a:t> in relation to Hair </a:t>
            </a:r>
            <a:r>
              <a:rPr lang="en-US" sz="2800" b="1" dirty="0" err="1"/>
              <a:t>Colour</a:t>
            </a:r>
            <a:endParaRPr lang="en-US" sz="2800" b="1" dirty="0"/>
          </a:p>
          <a:p>
            <a:endParaRPr lang="en-US" sz="2800" b="1" dirty="0"/>
          </a:p>
          <a:p>
            <a:r>
              <a:rPr lang="en-GB" sz="2400" b="1" dirty="0"/>
              <a:t>Note widths and depths referring to number of students</a:t>
            </a:r>
          </a:p>
        </p:txBody>
      </p:sp>
    </p:spTree>
    <p:extLst>
      <p:ext uri="{BB962C8B-B14F-4D97-AF65-F5344CB8AC3E}">
        <p14:creationId xmlns:p14="http://schemas.microsoft.com/office/powerpoint/2010/main" val="3516948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37C8-F54D-71E0-9178-1DDCCEFB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Dimensionality – Multivariate</a:t>
            </a:r>
            <a:endParaRPr lang="en-GB" sz="5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E9F157-CD88-65F1-EA07-67F7BF656F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5222" y="1339942"/>
            <a:ext cx="9269119" cy="44773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BA8EAE-3C96-A19F-A19B-E018A6581BEF}"/>
              </a:ext>
            </a:extLst>
          </p:cNvPr>
          <p:cNvSpPr txBox="1"/>
          <p:nvPr/>
        </p:nvSpPr>
        <p:spPr>
          <a:xfrm>
            <a:off x="299258" y="1690689"/>
            <a:ext cx="19784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Use this dataset to create a multivariate </a:t>
            </a:r>
            <a:r>
              <a:rPr lang="en-US" sz="2400" b="1" dirty="0" err="1"/>
              <a:t>visualisation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2149863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5B3F9C-6529-32B4-62B8-9C035CCB78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3806" y="288227"/>
            <a:ext cx="6430483" cy="5668611"/>
          </a:xfrm>
        </p:spPr>
      </p:pic>
    </p:spTree>
    <p:extLst>
      <p:ext uri="{BB962C8B-B14F-4D97-AF65-F5344CB8AC3E}">
        <p14:creationId xmlns:p14="http://schemas.microsoft.com/office/powerpoint/2010/main" val="2144696245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title content</Template>
  <TotalTime>0</TotalTime>
  <Words>896</Words>
  <Application>Microsoft Office PowerPoint</Application>
  <PresentationFormat>Widescreen</PresentationFormat>
  <Paragraphs>291</Paragraphs>
  <Slides>33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Calibri Light</vt:lpstr>
      <vt:lpstr>Wingdings</vt:lpstr>
      <vt:lpstr>Text 1</vt:lpstr>
      <vt:lpstr>Information Visualization</vt:lpstr>
      <vt:lpstr>Elements of Power BI</vt:lpstr>
      <vt:lpstr>Elements of Power BI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Connecting to Data</vt:lpstr>
      <vt:lpstr>Connecting to Data</vt:lpstr>
      <vt:lpstr>Connecting to Data</vt:lpstr>
      <vt:lpstr>Connecting to Data</vt:lpstr>
      <vt:lpstr>Types of Data</vt:lpstr>
      <vt:lpstr>Types of Data</vt:lpstr>
      <vt:lpstr>Types of Data</vt:lpstr>
      <vt:lpstr>Data Dimensionality</vt:lpstr>
      <vt:lpstr>Dimensionality - Univariate</vt:lpstr>
      <vt:lpstr>Dimensionality - Univariate</vt:lpstr>
      <vt:lpstr>Dimensionality - Bivariate</vt:lpstr>
      <vt:lpstr>Dimensionality – Bivariate: 2D</vt:lpstr>
      <vt:lpstr>Dimensionality - Trivariate</vt:lpstr>
      <vt:lpstr>Dimensionality – Hypervariate</vt:lpstr>
      <vt:lpstr>Dimensionality – Multivariate</vt:lpstr>
      <vt:lpstr>Dimensionality – Multivariate</vt:lpstr>
      <vt:lpstr>Dimensionality – Multivariate</vt:lpstr>
      <vt:lpstr>Dimensionality – Hypervariate</vt:lpstr>
      <vt:lpstr>Dimensionality – Multivariate</vt:lpstr>
      <vt:lpstr>Dimensionality – Multivariate</vt:lpstr>
      <vt:lpstr>Dimensionality – Multivariate</vt:lpstr>
      <vt:lpstr>Dimensionality – Multivariate</vt:lpstr>
      <vt:lpstr>Dimensionality – Multivariate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creator>Divya Chidambaram</dc:creator>
  <cp:lastModifiedBy>Mark Huntly</cp:lastModifiedBy>
  <cp:revision>34</cp:revision>
  <dcterms:created xsi:type="dcterms:W3CDTF">2022-11-01T13:34:48Z</dcterms:created>
  <dcterms:modified xsi:type="dcterms:W3CDTF">2023-10-14T13:35:03Z</dcterms:modified>
</cp:coreProperties>
</file>