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4" r:id="rId4"/>
    <p:sldId id="272" r:id="rId5"/>
    <p:sldId id="259" r:id="rId6"/>
    <p:sldId id="260" r:id="rId7"/>
    <p:sldId id="261" r:id="rId8"/>
    <p:sldId id="263" r:id="rId9"/>
    <p:sldId id="264" r:id="rId10"/>
    <p:sldId id="270" r:id="rId11"/>
    <p:sldId id="265" r:id="rId12"/>
    <p:sldId id="262" r:id="rId13"/>
    <p:sldId id="267" r:id="rId14"/>
    <p:sldId id="266" r:id="rId15"/>
    <p:sldId id="269" r:id="rId16"/>
    <p:sldId id="268" r:id="rId17"/>
    <p:sldId id="273"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9" d="100"/>
          <a:sy n="79" d="100"/>
        </p:scale>
        <p:origin x="850"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1DA56-8E96-6B11-DF86-24D32F3021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9B908F-8CF2-7C4A-3BEE-7C857F31BE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97B569-AEE3-7027-6BB6-A7A903F4ABC0}"/>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5" name="Footer Placeholder 4">
            <a:extLst>
              <a:ext uri="{FF2B5EF4-FFF2-40B4-BE49-F238E27FC236}">
                <a16:creationId xmlns:a16="http://schemas.microsoft.com/office/drawing/2014/main" id="{0B306BB4-D324-7E90-2931-7DD5BE1E2A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AC217C-A831-FC8B-C99F-F4450FBFF5CD}"/>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3225915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6D1D1-07C2-7565-F51C-AFF7481E1A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E1736C-4DF9-8A52-CF75-90A9929F15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34F3B0-2264-5650-7846-494E9E4E0490}"/>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5" name="Footer Placeholder 4">
            <a:extLst>
              <a:ext uri="{FF2B5EF4-FFF2-40B4-BE49-F238E27FC236}">
                <a16:creationId xmlns:a16="http://schemas.microsoft.com/office/drawing/2014/main" id="{B13EFCF9-8BB7-B901-36B9-A6D6AFBC10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346268-75D2-8494-353F-A186FBEAB173}"/>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2899137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E8B8-1E5D-4F97-04F2-BBB8924243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20224B-2BE7-4160-3871-E6F3703869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DD5729-368C-E18F-E9B6-BDD56977AFC1}"/>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5" name="Footer Placeholder 4">
            <a:extLst>
              <a:ext uri="{FF2B5EF4-FFF2-40B4-BE49-F238E27FC236}">
                <a16:creationId xmlns:a16="http://schemas.microsoft.com/office/drawing/2014/main" id="{EB30246F-38EC-72CC-937D-E7AB1AB31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BB06E9-34F3-8ECF-DD2B-88FC5DD1A1EC}"/>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623707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98293-F4F7-B62F-C544-04AD26B798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E0CF49-4533-A91A-0A34-86A28CA782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3A0BFC-5484-C3E8-A90E-325EA1B125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9AC3E3-45A8-ACDF-A93E-2B8DDBC7AC6C}"/>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6" name="Footer Placeholder 5">
            <a:extLst>
              <a:ext uri="{FF2B5EF4-FFF2-40B4-BE49-F238E27FC236}">
                <a16:creationId xmlns:a16="http://schemas.microsoft.com/office/drawing/2014/main" id="{FAE79B6B-3858-D495-E4B6-405DD471F2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1E7EFB-4037-B0EB-FF15-ACEB8AC259DD}"/>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1161682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631CD-7A55-A4EB-6EF8-8DE4531010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568DA8-E7BF-81CC-0400-E9889F6DDD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CA86E51-20B8-2E99-239E-39CA95E874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6DB102-7676-07B3-609A-0A51793894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394B2F-65FA-0C30-64E3-FCB45F94C8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70C1E6-D0F8-A7D6-957B-FE8E3A3493D8}"/>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8" name="Footer Placeholder 7">
            <a:extLst>
              <a:ext uri="{FF2B5EF4-FFF2-40B4-BE49-F238E27FC236}">
                <a16:creationId xmlns:a16="http://schemas.microsoft.com/office/drawing/2014/main" id="{E552FEE9-5E26-D9C1-6025-2D3F18AD87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4083B4-6B6D-7158-BDBB-6D182F4FDBD2}"/>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2703381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7EB04-2E81-CE2C-C856-A50ECB59D5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42FB95-8BA0-E00C-C0E9-02D4FD083717}"/>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4" name="Footer Placeholder 3">
            <a:extLst>
              <a:ext uri="{FF2B5EF4-FFF2-40B4-BE49-F238E27FC236}">
                <a16:creationId xmlns:a16="http://schemas.microsoft.com/office/drawing/2014/main" id="{1E631873-E91B-3219-D516-C4C1CFB140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2AF6E6-6444-5FE0-CD3F-AB710153C11F}"/>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3561888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D6FF8C-F92F-E285-229A-10E4DF2C9D32}"/>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3" name="Footer Placeholder 2">
            <a:extLst>
              <a:ext uri="{FF2B5EF4-FFF2-40B4-BE49-F238E27FC236}">
                <a16:creationId xmlns:a16="http://schemas.microsoft.com/office/drawing/2014/main" id="{9E54AA2D-73E0-2761-52E6-E1FE1791E0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54E997-9AFD-1EE6-3CE7-3C3648B1EF40}"/>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2357893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101C9-520B-CF87-0F0B-E721193FFD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F4F7F-7102-FC41-0C55-EDBE05DF80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84642E5-090A-8761-A94B-917F3372B3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754524-516E-01CC-C302-B532A640A8C3}"/>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6" name="Footer Placeholder 5">
            <a:extLst>
              <a:ext uri="{FF2B5EF4-FFF2-40B4-BE49-F238E27FC236}">
                <a16:creationId xmlns:a16="http://schemas.microsoft.com/office/drawing/2014/main" id="{6441AF1D-AC4E-C026-ABC0-010B90995E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8E3F80-7B75-2E74-5D80-369DCE009418}"/>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893828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15427-D645-F4ED-11BE-DC2E7AA6E4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775777-7DDE-E81F-AB40-C3CE6BC5B5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89BFBE-57DE-36D1-3CF0-A233EC1FFC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3FA1B4-8B75-5836-6EFC-627E0D4D4A8D}"/>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6" name="Footer Placeholder 5">
            <a:extLst>
              <a:ext uri="{FF2B5EF4-FFF2-40B4-BE49-F238E27FC236}">
                <a16:creationId xmlns:a16="http://schemas.microsoft.com/office/drawing/2014/main" id="{AE510F08-4E3B-66EA-AA6B-6D0876FCF5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288902-423D-013E-BBBC-E0947B279F64}"/>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2620783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8A811-6B0F-1842-0AF2-005BFEB161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56DF61-75E7-690B-B969-58AC5DACE9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D531EE-375E-349B-A533-69815D3BA5B5}"/>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5" name="Footer Placeholder 4">
            <a:extLst>
              <a:ext uri="{FF2B5EF4-FFF2-40B4-BE49-F238E27FC236}">
                <a16:creationId xmlns:a16="http://schemas.microsoft.com/office/drawing/2014/main" id="{9B7302E3-4F0E-7757-628E-F776829D66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76E115-8E78-F5F2-C6C3-180DCC68BB3D}"/>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2199559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64D983-A163-18E2-7A56-F6CF76E23C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1A18B2-95AF-CA9A-5E17-4125638885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2D4EC6-A9B0-B8D6-D1E9-EC5206DEAB74}"/>
              </a:ext>
            </a:extLst>
          </p:cNvPr>
          <p:cNvSpPr>
            <a:spLocks noGrp="1"/>
          </p:cNvSpPr>
          <p:nvPr>
            <p:ph type="dt" sz="half" idx="10"/>
          </p:nvPr>
        </p:nvSpPr>
        <p:spPr/>
        <p:txBody>
          <a:bodyPr/>
          <a:lstStyle/>
          <a:p>
            <a:fld id="{D6F861B4-453D-421E-8878-DAB28C6F5426}" type="datetimeFigureOut">
              <a:rPr lang="en-GB" smtClean="0"/>
              <a:t>27/08/2023</a:t>
            </a:fld>
            <a:endParaRPr lang="en-GB"/>
          </a:p>
        </p:txBody>
      </p:sp>
      <p:sp>
        <p:nvSpPr>
          <p:cNvPr id="5" name="Footer Placeholder 4">
            <a:extLst>
              <a:ext uri="{FF2B5EF4-FFF2-40B4-BE49-F238E27FC236}">
                <a16:creationId xmlns:a16="http://schemas.microsoft.com/office/drawing/2014/main" id="{08193784-1A66-0827-515E-32786585D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5572E9-CBBE-DC81-1F6E-05CA17DB62C6}"/>
              </a:ext>
            </a:extLst>
          </p:cNvPr>
          <p:cNvSpPr>
            <a:spLocks noGrp="1"/>
          </p:cNvSpPr>
          <p:nvPr>
            <p:ph type="sldNum" sz="quarter" idx="12"/>
          </p:nvPr>
        </p:nvSpPr>
        <p:spPr/>
        <p:txBody>
          <a:bodyPr/>
          <a:lstStyle/>
          <a:p>
            <a:fld id="{9974D1BB-F7D1-4367-B508-8C66CD8C6CF0}" type="slidenum">
              <a:rPr lang="en-GB" smtClean="0"/>
              <a:t>‹#›</a:t>
            </a:fld>
            <a:endParaRPr lang="en-GB"/>
          </a:p>
        </p:txBody>
      </p:sp>
    </p:spTree>
    <p:extLst>
      <p:ext uri="{BB962C8B-B14F-4D97-AF65-F5344CB8AC3E}">
        <p14:creationId xmlns:p14="http://schemas.microsoft.com/office/powerpoint/2010/main" val="2130262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EDCF93-BAC9-0CB2-16A5-AAA44C7E16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80B3F7-C433-340E-7CFD-465BCDDBD3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AE3BF1-ED28-EE55-7D8D-2E760F5862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F861B4-453D-421E-8878-DAB28C6F5426}" type="datetimeFigureOut">
              <a:rPr lang="en-GB" smtClean="0"/>
              <a:t>27/08/2023</a:t>
            </a:fld>
            <a:endParaRPr lang="en-GB"/>
          </a:p>
        </p:txBody>
      </p:sp>
      <p:sp>
        <p:nvSpPr>
          <p:cNvPr id="5" name="Footer Placeholder 4">
            <a:extLst>
              <a:ext uri="{FF2B5EF4-FFF2-40B4-BE49-F238E27FC236}">
                <a16:creationId xmlns:a16="http://schemas.microsoft.com/office/drawing/2014/main" id="{E6096859-DAA8-7680-DC1E-ACF8E21C1A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816A91-7F14-D057-C50C-C6ED825D0C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74D1BB-F7D1-4367-B508-8C66CD8C6CF0}" type="slidenum">
              <a:rPr lang="en-GB" smtClean="0"/>
              <a:t>‹#›</a:t>
            </a:fld>
            <a:endParaRPr lang="en-GB"/>
          </a:p>
        </p:txBody>
      </p:sp>
    </p:spTree>
    <p:extLst>
      <p:ext uri="{BB962C8B-B14F-4D97-AF65-F5344CB8AC3E}">
        <p14:creationId xmlns:p14="http://schemas.microsoft.com/office/powerpoint/2010/main" val="1033179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6" name="Picture 5" descr="A white structure with holes&#10;&#10;Description automatically generated">
            <a:extLst>
              <a:ext uri="{FF2B5EF4-FFF2-40B4-BE49-F238E27FC236}">
                <a16:creationId xmlns:a16="http://schemas.microsoft.com/office/drawing/2014/main" id="{0351873C-7E83-370A-C9DD-A24AABE732E0}"/>
              </a:ext>
            </a:extLst>
          </p:cNvPr>
          <p:cNvPicPr>
            <a:picLocks noChangeAspect="1"/>
          </p:cNvPicPr>
          <p:nvPr/>
        </p:nvPicPr>
        <p:blipFill rotWithShape="1">
          <a:blip r:embed="rId2">
            <a:extLst>
              <a:ext uri="{28A0092B-C50C-407E-A947-70E740481C1C}">
                <a14:useLocalDpi xmlns:a14="http://schemas.microsoft.com/office/drawing/2010/main" val="0"/>
              </a:ext>
            </a:extLst>
          </a:blip>
          <a:srcRect l="35794" r="5529"/>
          <a:stretch/>
        </p:blipFill>
        <p:spPr>
          <a:xfrm>
            <a:off x="-1504" y="7578"/>
            <a:ext cx="12191980" cy="6856718"/>
          </a:xfrm>
          <a:prstGeom prst="rect">
            <a:avLst/>
          </a:prstGeom>
        </p:spPr>
      </p:pic>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grpSp>
        <p:nvGrpSpPr>
          <p:cNvPr id="2" name="Group 1">
            <a:extLst>
              <a:ext uri="{FF2B5EF4-FFF2-40B4-BE49-F238E27FC236}">
                <a16:creationId xmlns:a16="http://schemas.microsoft.com/office/drawing/2014/main" id="{5E00D48D-6803-4F40-D49F-40EAD5987E67}"/>
              </a:ext>
            </a:extLst>
          </p:cNvPr>
          <p:cNvGrpSpPr/>
          <p:nvPr/>
        </p:nvGrpSpPr>
        <p:grpSpPr>
          <a:xfrm>
            <a:off x="3689087" y="180003"/>
            <a:ext cx="4968551" cy="6555641"/>
            <a:chOff x="3689087" y="366623"/>
            <a:chExt cx="4968551" cy="6555641"/>
          </a:xfrm>
        </p:grpSpPr>
        <p:sp>
          <p:nvSpPr>
            <p:cNvPr id="10" name="TextBox 9">
              <a:extLst>
                <a:ext uri="{FF2B5EF4-FFF2-40B4-BE49-F238E27FC236}">
                  <a16:creationId xmlns:a16="http://schemas.microsoft.com/office/drawing/2014/main" id="{545A94CA-07C8-0A12-02F4-E4BB9A86D1BD}"/>
                </a:ext>
              </a:extLst>
            </p:cNvPr>
            <p:cNvSpPr txBox="1"/>
            <p:nvPr/>
          </p:nvSpPr>
          <p:spPr>
            <a:xfrm>
              <a:off x="3689087" y="366623"/>
              <a:ext cx="4968551" cy="6555641"/>
            </a:xfrm>
            <a:prstGeom prst="rect">
              <a:avLst/>
            </a:prstGeom>
            <a:solidFill>
              <a:schemeClr val="bg1">
                <a:alpha val="67000"/>
              </a:schemeClr>
            </a:solidFill>
          </p:spPr>
          <p:txBody>
            <a:bodyPr wrap="square" rtlCol="0">
              <a:spAutoFit/>
            </a:bodyPr>
            <a:lstStyle/>
            <a:p>
              <a:r>
                <a:rPr lang="en-GB" sz="2800" b="1" dirty="0">
                  <a:latin typeface="+mj-lt"/>
                </a:rPr>
                <a:t>Design for Industry 4.0</a:t>
              </a:r>
            </a:p>
            <a:p>
              <a:r>
                <a:rPr lang="en-GB" sz="2800" b="1" dirty="0">
                  <a:latin typeface="+mj-lt"/>
                </a:rPr>
                <a:t>ACPA7001.</a:t>
              </a:r>
            </a:p>
            <a:p>
              <a:r>
                <a:rPr lang="en-GB" sz="2800" b="1" dirty="0">
                  <a:latin typeface="+mj-lt"/>
                </a:rPr>
                <a:t>Generative Design Assignment.</a:t>
              </a:r>
            </a:p>
            <a:p>
              <a:endParaRPr lang="en-GB" sz="2800" b="1" dirty="0">
                <a:latin typeface="+mj-lt"/>
              </a:endParaRPr>
            </a:p>
            <a:p>
              <a:r>
                <a:rPr lang="en-GB" sz="2800" b="1" dirty="0">
                  <a:latin typeface="+mj-lt"/>
                </a:rPr>
                <a:t>Student Carl Jones.</a:t>
              </a:r>
            </a:p>
            <a:p>
              <a:r>
                <a:rPr lang="en-GB" sz="2800" b="1" dirty="0">
                  <a:latin typeface="+mj-lt"/>
                </a:rPr>
                <a:t>Student number 2134125.</a:t>
              </a:r>
            </a:p>
            <a:p>
              <a:r>
                <a:rPr lang="en-GB" sz="2800" b="1" dirty="0">
                  <a:latin typeface="+mj-lt"/>
                </a:rPr>
                <a:t>August 2023.</a:t>
              </a:r>
            </a:p>
            <a:p>
              <a:endParaRPr lang="en-GB" sz="2800" b="1" dirty="0">
                <a:latin typeface="+mj-lt"/>
              </a:endParaRPr>
            </a:p>
            <a:p>
              <a:r>
                <a:rPr lang="en-GB" sz="2800" b="1" dirty="0">
                  <a:latin typeface="+mj-lt"/>
                </a:rPr>
                <a:t>Lecturer Andrew Killen.</a:t>
              </a:r>
            </a:p>
            <a:p>
              <a:endParaRPr lang="en-GB" sz="2800" b="1" dirty="0">
                <a:latin typeface="+mj-lt"/>
              </a:endParaRPr>
            </a:p>
            <a:p>
              <a:endParaRPr lang="en-GB" sz="2800" b="1" dirty="0">
                <a:latin typeface="+mj-lt"/>
              </a:endParaRPr>
            </a:p>
            <a:p>
              <a:endParaRPr lang="en-GB" sz="2800" b="1" dirty="0">
                <a:latin typeface="+mj-lt"/>
              </a:endParaRPr>
            </a:p>
            <a:p>
              <a:endParaRPr lang="en-GB" sz="2800" b="1" dirty="0">
                <a:latin typeface="+mj-lt"/>
              </a:endParaRPr>
            </a:p>
            <a:p>
              <a:endParaRPr lang="en-GB" sz="2800" b="1" dirty="0">
                <a:latin typeface="+mj-lt"/>
              </a:endParaRPr>
            </a:p>
            <a:p>
              <a:endParaRPr lang="en-GB" sz="2800" b="1" dirty="0">
                <a:latin typeface="+mj-lt"/>
              </a:endParaRPr>
            </a:p>
          </p:txBody>
        </p:sp>
        <p:pic>
          <p:nvPicPr>
            <p:cNvPr id="12" name="Picture 11" descr="Text&#10;&#10;Description automatically generated">
              <a:extLst>
                <a:ext uri="{FF2B5EF4-FFF2-40B4-BE49-F238E27FC236}">
                  <a16:creationId xmlns:a16="http://schemas.microsoft.com/office/drawing/2014/main" id="{81F11F16-A530-8D5B-07B6-C558A182D4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8469" y="4505383"/>
              <a:ext cx="4773418" cy="1910715"/>
            </a:xfrm>
            <a:prstGeom prst="rect">
              <a:avLst/>
            </a:prstGeom>
          </p:spPr>
        </p:pic>
      </p:grpSp>
    </p:spTree>
    <p:extLst>
      <p:ext uri="{BB962C8B-B14F-4D97-AF65-F5344CB8AC3E}">
        <p14:creationId xmlns:p14="http://schemas.microsoft.com/office/powerpoint/2010/main" val="1171620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27" name="Picture 26" descr="A green and grey bicycle">
            <a:extLst>
              <a:ext uri="{FF2B5EF4-FFF2-40B4-BE49-F238E27FC236}">
                <a16:creationId xmlns:a16="http://schemas.microsoft.com/office/drawing/2014/main" id="{96F31538-EBED-CA55-F333-5524F497A0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177"/>
            <a:ext cx="12184263" cy="6858000"/>
          </a:xfrm>
          <a:prstGeom prst="rect">
            <a:avLst/>
          </a:prstGeom>
        </p:spPr>
      </p:pic>
      <p:sp>
        <p:nvSpPr>
          <p:cNvPr id="28" name="TextBox 27">
            <a:extLst>
              <a:ext uri="{FF2B5EF4-FFF2-40B4-BE49-F238E27FC236}">
                <a16:creationId xmlns:a16="http://schemas.microsoft.com/office/drawing/2014/main" id="{17EED245-6BF3-879C-37F1-2F492ADCD9CF}"/>
              </a:ext>
            </a:extLst>
          </p:cNvPr>
          <p:cNvSpPr txBox="1"/>
          <p:nvPr/>
        </p:nvSpPr>
        <p:spPr>
          <a:xfrm>
            <a:off x="1524" y="65889"/>
            <a:ext cx="12182739" cy="1154162"/>
          </a:xfrm>
          <a:prstGeom prst="rect">
            <a:avLst/>
          </a:prstGeom>
          <a:noFill/>
        </p:spPr>
        <p:txBody>
          <a:bodyPr wrap="square" rtlCol="0">
            <a:spAutoFit/>
          </a:bodyPr>
          <a:lstStyle/>
          <a:p>
            <a:pPr algn="ctr"/>
            <a:r>
              <a:rPr lang="en-GB" sz="2300" b="1" u="sng" dirty="0"/>
              <a:t>The purpose of this presentation is to document improvements (weight reduction whilst maintaining design integrity) to an existing cylinder mounting fixture using Design for Additive Manufacturing (</a:t>
            </a:r>
            <a:r>
              <a:rPr lang="en-GB" sz="2300" b="1" u="sng" dirty="0" err="1"/>
              <a:t>DfAM</a:t>
            </a:r>
            <a:r>
              <a:rPr lang="en-GB" sz="2300" b="1" u="sng" dirty="0"/>
              <a:t>) principles, specifically Generative Design (GD) using </a:t>
            </a:r>
            <a:r>
              <a:rPr lang="en-GB" sz="2300" b="1" u="sng" dirty="0" err="1"/>
              <a:t>Autocad</a:t>
            </a:r>
            <a:r>
              <a:rPr lang="en-GB" sz="2300" b="1" u="sng" dirty="0"/>
              <a:t> Fusion 360</a:t>
            </a:r>
            <a:r>
              <a:rPr lang="en-GB" sz="2300" dirty="0"/>
              <a:t>.</a:t>
            </a:r>
          </a:p>
        </p:txBody>
      </p:sp>
      <p:sp>
        <p:nvSpPr>
          <p:cNvPr id="29" name="TextBox 28">
            <a:extLst>
              <a:ext uri="{FF2B5EF4-FFF2-40B4-BE49-F238E27FC236}">
                <a16:creationId xmlns:a16="http://schemas.microsoft.com/office/drawing/2014/main" id="{68FE40F6-5F6B-CBEA-2566-4F338BFCD2C3}"/>
              </a:ext>
            </a:extLst>
          </p:cNvPr>
          <p:cNvSpPr txBox="1"/>
          <p:nvPr/>
        </p:nvSpPr>
        <p:spPr>
          <a:xfrm>
            <a:off x="95378" y="1694803"/>
            <a:ext cx="12016305" cy="4946932"/>
          </a:xfrm>
          <a:prstGeom prst="rect">
            <a:avLst/>
          </a:prstGeom>
          <a:solidFill>
            <a:schemeClr val="bg1">
              <a:alpha val="33000"/>
            </a:schemeClr>
          </a:solidFill>
        </p:spPr>
        <p:txBody>
          <a:bodyPr wrap="square" rtlCol="0">
            <a:spAutoFit/>
          </a:bodyPr>
          <a:lstStyle/>
          <a:p>
            <a:r>
              <a:rPr lang="en-GB" dirty="0">
                <a:latin typeface="Arial" panose="020B0604020202020204" pitchFamily="34" charset="0"/>
                <a:cs typeface="Arial" panose="020B0604020202020204" pitchFamily="34" charset="0"/>
              </a:rPr>
              <a:t>The original fixture was fabricated out of materials at hand with no specific consideration of the application of loads. Mild steel plate, box section and round bar were used with a rough outline design, hand drawn by the Process Development manager.</a:t>
            </a:r>
          </a:p>
          <a:p>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Additive manufacturing (3D printing).</a:t>
            </a:r>
          </a:p>
          <a:p>
            <a:pPr>
              <a:lnSpc>
                <a:spcPct val="107000"/>
              </a:lnSpc>
              <a:spcAft>
                <a:spcPts val="800"/>
              </a:spcAft>
            </a:pPr>
            <a:r>
              <a:rPr lang="en-GB" sz="1800" dirty="0">
                <a:effectLst/>
                <a:latin typeface="Arial" panose="020B0604020202020204" pitchFamily="34" charset="0"/>
                <a:ea typeface="Arial" panose="020B0604020202020204" pitchFamily="34" charset="0"/>
                <a:cs typeface="Arial" panose="020B0604020202020204" pitchFamily="34" charset="0"/>
              </a:rPr>
              <a:t>Traditional manufacturing methods (subtractive) removes unwanted material from raw material, generating waste as it creates the final component. Removal of this excess material involves tooling that has intrinsic cost and finite life that adds cost to final component value. Final component designs are constrained by material removal methods. Desired features that are under top component surfaces can only be attained by utilising sub-assemblies that increase final component costs and complexity.</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Arial" panose="020B0604020202020204" pitchFamily="34" charset="0"/>
                <a:cs typeface="Arial" panose="020B0604020202020204" pitchFamily="34" charset="0"/>
              </a:rPr>
              <a:t>Additive manufacturing builds the final component in layers from the bottom up, adding features that are required resulting in solid final 3D components that have unconstrained design features.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Arial" panose="020B0604020202020204" pitchFamily="34" charset="0"/>
                <a:cs typeface="Arial" panose="020B0604020202020204" pitchFamily="34" charset="0"/>
              </a:rPr>
              <a:t>To make 3D components they first have to be drawn as 3D models using software packages. These 3D models then must be manipulated into usable machine data, so individual layer paths, along with layer thicknesses, temperatures, speeds, extruder feed amounts (Fused Deposition Modelling) are fed into the 3D printer. There are many software packages to draw and change the 3D model into information that the printers can use to produce finished 3D components. </a:t>
            </a:r>
            <a:r>
              <a:rPr lang="en-GB" sz="1800" dirty="0">
                <a:effectLst/>
                <a:latin typeface="Calibri" panose="020F0502020204030204" pitchFamily="34" charset="0"/>
                <a:ea typeface="Calibri" panose="020F0502020204030204" pitchFamily="34" charset="0"/>
                <a:cs typeface="Arial" panose="020B0604020202020204" pitchFamily="34" charset="0"/>
              </a:rPr>
              <a:t>(</a:t>
            </a:r>
            <a:r>
              <a:rPr lang="en-GB" sz="1800" dirty="0" err="1">
                <a:effectLst/>
                <a:latin typeface="Calibri" panose="020F0502020204030204" pitchFamily="34" charset="0"/>
                <a:ea typeface="Calibri" panose="020F0502020204030204" pitchFamily="34" charset="0"/>
                <a:cs typeface="Arial" panose="020B0604020202020204" pitchFamily="34" charset="0"/>
              </a:rPr>
              <a:t>Alzarrad</a:t>
            </a:r>
            <a:r>
              <a:rPr lang="en-GB" sz="1800" dirty="0">
                <a:effectLst/>
                <a:latin typeface="Calibri" panose="020F0502020204030204" pitchFamily="34" charset="0"/>
                <a:ea typeface="Calibri" panose="020F0502020204030204" pitchFamily="34" charset="0"/>
                <a:cs typeface="Arial" panose="020B0604020202020204" pitchFamily="34" charset="0"/>
              </a:rPr>
              <a:t> &amp; </a:t>
            </a:r>
            <a:r>
              <a:rPr lang="en-GB" sz="1800" dirty="0" err="1">
                <a:effectLst/>
                <a:latin typeface="Calibri" panose="020F0502020204030204" pitchFamily="34" charset="0"/>
                <a:ea typeface="Calibri" panose="020F0502020204030204" pitchFamily="34" charset="0"/>
                <a:cs typeface="Arial" panose="020B0604020202020204" pitchFamily="34" charset="0"/>
              </a:rPr>
              <a:t>Elhouar</a:t>
            </a:r>
            <a:r>
              <a:rPr lang="en-GB" sz="1800" dirty="0">
                <a:effectLst/>
                <a:latin typeface="Calibri" panose="020F0502020204030204" pitchFamily="34" charset="0"/>
                <a:ea typeface="Calibri" panose="020F0502020204030204" pitchFamily="34" charset="0"/>
                <a:cs typeface="Arial" panose="020B0604020202020204" pitchFamily="34" charset="0"/>
              </a:rPr>
              <a:t>, 2019).</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4188426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metal bracket with holes&#10;&#10;Description automatically generated">
            <a:extLst>
              <a:ext uri="{FF2B5EF4-FFF2-40B4-BE49-F238E27FC236}">
                <a16:creationId xmlns:a16="http://schemas.microsoft.com/office/drawing/2014/main" id="{BEB4879D-C543-17DD-A50B-D5A3C7F14E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33715" y="1720003"/>
            <a:ext cx="6047439" cy="3998869"/>
          </a:xfrm>
          <a:prstGeom prst="rect">
            <a:avLst/>
          </a:prstGeom>
        </p:spPr>
      </p:pic>
      <p:pic>
        <p:nvPicPr>
          <p:cNvPr id="4" name="Picture 3" descr="A close-up of a pair of metal objects">
            <a:extLst>
              <a:ext uri="{FF2B5EF4-FFF2-40B4-BE49-F238E27FC236}">
                <a16:creationId xmlns:a16="http://schemas.microsoft.com/office/drawing/2014/main" id="{250AC00B-1DB3-C82E-A942-081061DA01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46" y="1"/>
            <a:ext cx="6253767" cy="6858000"/>
          </a:xfrm>
          <a:prstGeom prst="rect">
            <a:avLst/>
          </a:prstGeom>
        </p:spPr>
      </p:pic>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C0D7D291-0E92-96EA-6A72-D94F484BA039}"/>
              </a:ext>
            </a:extLst>
          </p:cNvPr>
          <p:cNvSpPr txBox="1"/>
          <p:nvPr/>
        </p:nvSpPr>
        <p:spPr>
          <a:xfrm>
            <a:off x="166494" y="199623"/>
            <a:ext cx="11837440" cy="5889241"/>
          </a:xfrm>
          <a:prstGeom prst="rect">
            <a:avLst/>
          </a:prstGeom>
          <a:solidFill>
            <a:schemeClr val="bg1">
              <a:alpha val="50000"/>
            </a:schemeClr>
          </a:solidFill>
        </p:spPr>
        <p:txBody>
          <a:bodyPr wrap="square">
            <a:spAutoFit/>
          </a:bodyPr>
          <a:lstStyle/>
          <a:p>
            <a:pPr>
              <a:lnSpc>
                <a:spcPct val="107000"/>
              </a:lnSpc>
              <a:spcAft>
                <a:spcPts val="800"/>
              </a:spcAft>
            </a:pPr>
            <a:r>
              <a:rPr lang="en-GB" sz="2800" b="1" u="sng" dirty="0">
                <a:latin typeface="Arial" panose="020B0604020202020204" pitchFamily="34" charset="0"/>
                <a:ea typeface="Arial" panose="020B0604020202020204" pitchFamily="34" charset="0"/>
                <a:cs typeface="Arial" panose="020B0604020202020204" pitchFamily="34" charset="0"/>
              </a:rPr>
              <a:t>M</a:t>
            </a:r>
            <a:r>
              <a:rPr lang="en-GB" sz="2800" b="1" u="sng" dirty="0">
                <a:effectLst/>
                <a:latin typeface="Arial" panose="020B0604020202020204" pitchFamily="34" charset="0"/>
                <a:ea typeface="Arial" panose="020B0604020202020204" pitchFamily="34" charset="0"/>
                <a:cs typeface="Arial" panose="020B0604020202020204" pitchFamily="34" charset="0"/>
              </a:rPr>
              <a:t>ost popular 3D printing technologies.</a:t>
            </a:r>
          </a:p>
          <a:p>
            <a:pPr>
              <a:lnSpc>
                <a:spcPct val="107000"/>
              </a:lnSpc>
              <a:spcAft>
                <a:spcPts val="800"/>
              </a:spcAft>
            </a:pPr>
            <a:endParaRPr lang="en-GB" b="1" u="sng" dirty="0">
              <a:latin typeface="Arial" panose="020B0604020202020204" pitchFamily="34" charset="0"/>
              <a:ea typeface="Arial" panose="020B0604020202020204" pitchFamily="34" charset="0"/>
              <a:cs typeface="Arial" panose="020B0604020202020204" pitchFamily="34" charset="0"/>
            </a:endParaRPr>
          </a:p>
          <a:p>
            <a:pPr>
              <a:lnSpc>
                <a:spcPct val="107000"/>
              </a:lnSpc>
              <a:spcAft>
                <a:spcPts val="800"/>
              </a:spcAft>
            </a:pPr>
            <a:r>
              <a:rPr lang="en-GB" sz="1800" u="sng" dirty="0">
                <a:effectLst/>
                <a:latin typeface="Arial" panose="020B0604020202020204" pitchFamily="34" charset="0"/>
                <a:ea typeface="Arial" panose="020B0604020202020204" pitchFamily="34" charset="0"/>
                <a:cs typeface="Arial" panose="020B0604020202020204" pitchFamily="34" charset="0"/>
              </a:rPr>
              <a:t>Selective Laser Sintering (SLS) </a:t>
            </a:r>
            <a:r>
              <a:rPr lang="en-GB" sz="1800" dirty="0">
                <a:effectLst/>
                <a:latin typeface="Arial" panose="020B0604020202020204" pitchFamily="34" charset="0"/>
                <a:ea typeface="Arial" panose="020B0604020202020204" pitchFamily="34" charset="0"/>
                <a:cs typeface="Arial" panose="020B0604020202020204" pitchFamily="34" charset="0"/>
              </a:rPr>
              <a:t>– Uses lasers to fuse small particles of materials (plastic, metal, ceramic and glass) in layers, building a final 3D component (Attaran, 2017) Layers are built when an amount of the sintered material is “wiped” on to the preceding layer, then the laser fuses the material along the desired path, then the wipe of the next layer of material occurs until the final layer is completed.</a:t>
            </a:r>
          </a:p>
          <a:p>
            <a:pPr>
              <a:lnSpc>
                <a:spcPct val="107000"/>
              </a:lnSpc>
              <a:spcAft>
                <a:spcPts val="800"/>
              </a:spcAft>
            </a:pP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800"/>
              </a:spcAft>
            </a:pPr>
            <a:r>
              <a:rPr lang="en-GB" sz="1800" u="sng" dirty="0">
                <a:effectLst/>
                <a:latin typeface="Arial" panose="020B0604020202020204" pitchFamily="34" charset="0"/>
                <a:ea typeface="Arial" panose="020B0604020202020204" pitchFamily="34" charset="0"/>
                <a:cs typeface="Arial" panose="020B0604020202020204" pitchFamily="34" charset="0"/>
              </a:rPr>
              <a:t>Stereolithography (SLA) </a:t>
            </a:r>
            <a:r>
              <a:rPr lang="en-GB" sz="1800" dirty="0">
                <a:effectLst/>
                <a:latin typeface="Arial" panose="020B0604020202020204" pitchFamily="34" charset="0"/>
                <a:ea typeface="Arial" panose="020B0604020202020204" pitchFamily="34" charset="0"/>
                <a:cs typeface="Arial" panose="020B0604020202020204" pitchFamily="34" charset="0"/>
              </a:rPr>
              <a:t>– Uses liquid plastic material housed in a bath. The bath has a table inside the containing tank that rises to the top of the liquid level for the first layer. The laser “hardens” the plastic the laser tracks over until the first layer is complete. The table then moves down into the bath the amount of layer height required, and the laser traces the next path hardening that layer, then repeating until the component is completed.</a:t>
            </a:r>
          </a:p>
          <a:p>
            <a:pPr>
              <a:lnSpc>
                <a:spcPct val="107000"/>
              </a:lnSpc>
              <a:spcAft>
                <a:spcPts val="800"/>
              </a:spcAft>
            </a:pP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800"/>
              </a:spcAft>
            </a:pPr>
            <a:r>
              <a:rPr lang="en-GB" sz="1800" u="sng" dirty="0">
                <a:effectLst/>
                <a:latin typeface="Arial" panose="020B0604020202020204" pitchFamily="34" charset="0"/>
                <a:ea typeface="Arial" panose="020B0604020202020204" pitchFamily="34" charset="0"/>
                <a:cs typeface="Arial" panose="020B0604020202020204" pitchFamily="34" charset="0"/>
              </a:rPr>
              <a:t>Fused deposition modelling (FDM) </a:t>
            </a:r>
            <a:r>
              <a:rPr lang="en-GB" sz="1800" dirty="0">
                <a:effectLst/>
                <a:latin typeface="Arial" panose="020B0604020202020204" pitchFamily="34" charset="0"/>
                <a:ea typeface="Arial" panose="020B0604020202020204" pitchFamily="34" charset="0"/>
                <a:cs typeface="Arial" panose="020B0604020202020204" pitchFamily="34" charset="0"/>
              </a:rPr>
              <a:t>– Most popular home printing method. Spools of thermoplastic material is fed into a heated extrusion head. The head nozzle feeds along a X Y path building the initial layer of melted thermoplastic onto a bed housed underneath the nozzle. After the initial layer has been deposited the nozzle is lifted by the layer thickness amount, and then the next layer is deposited on top of the preceding layer until the final layer is laid and the completed component is finished.</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918593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Several blue objects on a white surface&#10;&#10;Description automatically generated">
            <a:extLst>
              <a:ext uri="{FF2B5EF4-FFF2-40B4-BE49-F238E27FC236}">
                <a16:creationId xmlns:a16="http://schemas.microsoft.com/office/drawing/2014/main" id="{5A196192-568E-35C1-AB19-3897059F9D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131C2C53-9B99-BD30-BB45-FFDEFCEB19A2}"/>
              </a:ext>
            </a:extLst>
          </p:cNvPr>
          <p:cNvSpPr txBox="1"/>
          <p:nvPr/>
        </p:nvSpPr>
        <p:spPr>
          <a:xfrm>
            <a:off x="0" y="474134"/>
            <a:ext cx="12188952" cy="5510035"/>
          </a:xfrm>
          <a:prstGeom prst="rect">
            <a:avLst/>
          </a:prstGeom>
          <a:solidFill>
            <a:schemeClr val="bg1">
              <a:alpha val="54000"/>
            </a:schemeClr>
          </a:solidFill>
        </p:spPr>
        <p:txBody>
          <a:bodyPr wrap="square" rtlCol="0">
            <a:spAutoFit/>
          </a:bodyPr>
          <a:lstStyle/>
          <a:p>
            <a:pPr algn="ctr">
              <a:lnSpc>
                <a:spcPct val="107000"/>
              </a:lnSpc>
              <a:spcAft>
                <a:spcPts val="800"/>
              </a:spcAft>
            </a:pPr>
            <a:r>
              <a:rPr lang="en-GB" sz="2800" b="1" u="sng" kern="100" dirty="0" err="1">
                <a:effectLst/>
                <a:latin typeface="Calibri" panose="020F0502020204030204" pitchFamily="34" charset="0"/>
                <a:ea typeface="Calibri" panose="020F0502020204030204" pitchFamily="34" charset="0"/>
                <a:cs typeface="Times New Roman" panose="02020603050405020304" pitchFamily="18" charset="0"/>
              </a:rPr>
              <a:t>DfAM</a:t>
            </a:r>
            <a:r>
              <a:rPr lang="en-GB" sz="2800" b="1" u="sng" kern="100" dirty="0">
                <a:effectLst/>
                <a:latin typeface="Calibri" panose="020F0502020204030204" pitchFamily="34" charset="0"/>
                <a:ea typeface="Calibri" panose="020F0502020204030204" pitchFamily="34" charset="0"/>
                <a:cs typeface="Times New Roman" panose="02020603050405020304" pitchFamily="18" charset="0"/>
              </a:rPr>
              <a:t> techniques</a:t>
            </a:r>
          </a:p>
          <a:p>
            <a:pPr>
              <a:lnSpc>
                <a:spcPct val="107000"/>
              </a:lnSpc>
              <a:spcAft>
                <a:spcPts val="800"/>
              </a:spcAft>
            </a:pPr>
            <a:r>
              <a:rPr lang="en-GB" kern="100" dirty="0">
                <a:latin typeface="Calibri" panose="020F0502020204030204" pitchFamily="34" charset="0"/>
                <a:ea typeface="Calibri" panose="020F0502020204030204" pitchFamily="34" charset="0"/>
                <a:cs typeface="Times New Roman" panose="02020603050405020304" pitchFamily="18" charset="0"/>
              </a:rPr>
              <a:t>Two </a:t>
            </a:r>
            <a:r>
              <a:rPr lang="en-GB" kern="100" dirty="0" err="1">
                <a:latin typeface="Calibri" panose="020F0502020204030204" pitchFamily="34" charset="0"/>
                <a:ea typeface="Calibri" panose="020F0502020204030204" pitchFamily="34" charset="0"/>
                <a:cs typeface="Times New Roman" panose="02020603050405020304" pitchFamily="18" charset="0"/>
              </a:rPr>
              <a:t>DfAM</a:t>
            </a:r>
            <a:r>
              <a:rPr lang="en-GB" kern="100" dirty="0">
                <a:latin typeface="Calibri" panose="020F0502020204030204" pitchFamily="34" charset="0"/>
                <a:ea typeface="Calibri" panose="020F0502020204030204" pitchFamily="34" charset="0"/>
                <a:cs typeface="Times New Roman" panose="02020603050405020304" pitchFamily="18" charset="0"/>
              </a:rPr>
              <a:t> techniques, Topology Optimisation and Generative Design are explored and compared below.</a:t>
            </a:r>
          </a:p>
          <a:p>
            <a:pPr>
              <a:lnSpc>
                <a:spcPct val="107000"/>
              </a:lnSpc>
              <a:spcAft>
                <a:spcPts val="800"/>
              </a:spcAft>
            </a:pPr>
            <a:endParaRPr lang="en-GB" sz="1800" b="1" u="sng"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Topology Optimisation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Is a set of tools applied to an </a:t>
            </a:r>
            <a:r>
              <a:rPr lang="en-GB" sz="1800" b="1" kern="1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existing human designed model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 achieve design enhancement such as weight reduction, rigidity or resilience to vibration. Well known and trusted tool used for 20+ years.</a:t>
            </a:r>
          </a:p>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Generative design.</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Uses Artificial Intelligence technology to </a:t>
            </a: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generate a design using pre-determined goals</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such as weight reduction. Constraints, forces, obstacle geometry and sometimes starting geometry are defined before the generative design iterations start so the final design conforms to real-world requirements.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Manufacturing methods (Subtractive / Additive) added as a constraint before the Generative Design begins. </a:t>
            </a:r>
          </a:p>
          <a:p>
            <a:pPr>
              <a:lnSpc>
                <a:spcPct val="107000"/>
              </a:lnSpc>
              <a:spcAft>
                <a:spcPts val="800"/>
              </a:spcAft>
            </a:pPr>
            <a:r>
              <a:rPr lang="en-GB" sz="1800" kern="10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“Generative design in Fusion 360 allows users to explore, optimize, and evaluate data-driven design alternatives based on project goals, constraints, and inputs. For the first time, Engineers and Designers can utilize Artificial Intelligence (AI) technology to explore multiple design alternatives and weigh the trade-offs in order to identify improved design outcomes and make data-informed decisions faster than ever before.” </a:t>
            </a:r>
            <a:r>
              <a:rPr lang="en-GB" sz="1800" kern="100" dirty="0">
                <a:effectLst/>
                <a:latin typeface="Calibri" panose="020F0502020204030204" pitchFamily="34" charset="0"/>
                <a:ea typeface="Calibri" panose="020F0502020204030204" pitchFamily="34" charset="0"/>
                <a:cs typeface="Arial" panose="020B0604020202020204" pitchFamily="34" charset="0"/>
              </a:rPr>
              <a:t>(</a:t>
            </a:r>
            <a:r>
              <a:rPr lang="en-GB" sz="1800" kern="100" dirty="0" err="1">
                <a:effectLst/>
                <a:latin typeface="Calibri" panose="020F0502020204030204" pitchFamily="34" charset="0"/>
                <a:ea typeface="Calibri" panose="020F0502020204030204" pitchFamily="34" charset="0"/>
                <a:cs typeface="Arial" panose="020B0604020202020204" pitchFamily="34" charset="0"/>
              </a:rPr>
              <a:t>Orban</a:t>
            </a:r>
            <a:r>
              <a:rPr lang="en-GB" sz="1800" kern="100" dirty="0">
                <a:effectLst/>
                <a:latin typeface="Calibri" panose="020F0502020204030204" pitchFamily="34" charset="0"/>
                <a:ea typeface="Calibri" panose="020F0502020204030204" pitchFamily="34" charset="0"/>
                <a:cs typeface="Arial" panose="020B0604020202020204" pitchFamily="34" charset="0"/>
              </a:rPr>
              <a:t>, 2020)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9317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26" name="Picture 25">
            <a:extLst>
              <a:ext uri="{FF2B5EF4-FFF2-40B4-BE49-F238E27FC236}">
                <a16:creationId xmlns:a16="http://schemas.microsoft.com/office/drawing/2014/main" id="{98D41B8F-A53E-9B5E-FC7B-0CF92C241C7F}"/>
              </a:ext>
            </a:extLst>
          </p:cNvPr>
          <p:cNvPicPr>
            <a:picLocks noChangeAspect="1"/>
          </p:cNvPicPr>
          <p:nvPr/>
        </p:nvPicPr>
        <p:blipFill>
          <a:blip r:embed="rId2"/>
          <a:stretch>
            <a:fillRect/>
          </a:stretch>
        </p:blipFill>
        <p:spPr>
          <a:xfrm>
            <a:off x="-151" y="46124"/>
            <a:ext cx="12110300" cy="6811876"/>
          </a:xfrm>
          <a:prstGeom prst="rect">
            <a:avLst/>
          </a:prstGeom>
        </p:spPr>
      </p:pic>
      <p:sp>
        <p:nvSpPr>
          <p:cNvPr id="27" name="TextBox 26">
            <a:extLst>
              <a:ext uri="{FF2B5EF4-FFF2-40B4-BE49-F238E27FC236}">
                <a16:creationId xmlns:a16="http://schemas.microsoft.com/office/drawing/2014/main" id="{F87B666A-08E0-A703-B3CC-BB4A03444FCD}"/>
              </a:ext>
            </a:extLst>
          </p:cNvPr>
          <p:cNvSpPr txBox="1"/>
          <p:nvPr/>
        </p:nvSpPr>
        <p:spPr>
          <a:xfrm>
            <a:off x="1785242" y="1577876"/>
            <a:ext cx="3286931" cy="2308324"/>
          </a:xfrm>
          <a:prstGeom prst="rect">
            <a:avLst/>
          </a:prstGeom>
          <a:noFill/>
        </p:spPr>
        <p:txBody>
          <a:bodyPr wrap="square" rtlCol="0">
            <a:spAutoFit/>
          </a:bodyPr>
          <a:lstStyle/>
          <a:p>
            <a:r>
              <a:rPr lang="en-GB" b="1" u="sng" dirty="0"/>
              <a:t>Original Mounting Plate.</a:t>
            </a:r>
          </a:p>
          <a:p>
            <a:r>
              <a:rPr lang="en-GB" dirty="0"/>
              <a:t>Welded fabrication using 12mm mild steel plate, 40 x 40mm box section and 12mm round bar.</a:t>
            </a:r>
          </a:p>
          <a:p>
            <a:r>
              <a:rPr lang="en-GB" dirty="0"/>
              <a:t>Cylinders mounted using clevis to plate “T” bars and are the key design constraints.</a:t>
            </a:r>
          </a:p>
          <a:p>
            <a:endParaRPr lang="en-GB" dirty="0"/>
          </a:p>
        </p:txBody>
      </p:sp>
      <p:sp>
        <p:nvSpPr>
          <p:cNvPr id="28" name="Oval 27">
            <a:extLst>
              <a:ext uri="{FF2B5EF4-FFF2-40B4-BE49-F238E27FC236}">
                <a16:creationId xmlns:a16="http://schemas.microsoft.com/office/drawing/2014/main" id="{309FB435-AC10-6AA8-14EA-C37788BD4473}"/>
              </a:ext>
            </a:extLst>
          </p:cNvPr>
          <p:cNvSpPr/>
          <p:nvPr/>
        </p:nvSpPr>
        <p:spPr>
          <a:xfrm>
            <a:off x="10198359" y="4214688"/>
            <a:ext cx="951723" cy="217353"/>
          </a:xfrm>
          <a:prstGeom prst="ellipse">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1AB9F3FF-48C0-2EFE-F63F-09C4FB545D02}"/>
              </a:ext>
            </a:extLst>
          </p:cNvPr>
          <p:cNvSpPr txBox="1"/>
          <p:nvPr/>
        </p:nvSpPr>
        <p:spPr>
          <a:xfrm>
            <a:off x="1785242" y="4307451"/>
            <a:ext cx="2209800" cy="1200329"/>
          </a:xfrm>
          <a:prstGeom prst="rect">
            <a:avLst/>
          </a:prstGeom>
          <a:noFill/>
        </p:spPr>
        <p:txBody>
          <a:bodyPr wrap="square" rtlCol="0">
            <a:spAutoFit/>
          </a:bodyPr>
          <a:lstStyle/>
          <a:p>
            <a:r>
              <a:rPr lang="en-GB" dirty="0"/>
              <a:t>Original plate mass 11,273g. Generative design chosen to reduce mass.</a:t>
            </a:r>
          </a:p>
        </p:txBody>
      </p:sp>
      <p:sp>
        <p:nvSpPr>
          <p:cNvPr id="2" name="TextBox 1">
            <a:extLst>
              <a:ext uri="{FF2B5EF4-FFF2-40B4-BE49-F238E27FC236}">
                <a16:creationId xmlns:a16="http://schemas.microsoft.com/office/drawing/2014/main" id="{C2A1A720-EADD-5D10-EE15-83DC30131546}"/>
              </a:ext>
            </a:extLst>
          </p:cNvPr>
          <p:cNvSpPr txBox="1"/>
          <p:nvPr/>
        </p:nvSpPr>
        <p:spPr>
          <a:xfrm>
            <a:off x="6814402" y="1166327"/>
            <a:ext cx="4072812" cy="2308324"/>
          </a:xfrm>
          <a:prstGeom prst="rect">
            <a:avLst/>
          </a:prstGeom>
          <a:solidFill>
            <a:schemeClr val="bg1"/>
          </a:solidFill>
        </p:spPr>
        <p:txBody>
          <a:bodyPr wrap="square" rtlCol="0">
            <a:spAutoFit/>
          </a:bodyPr>
          <a:lstStyle/>
          <a:p>
            <a:r>
              <a:rPr lang="en-GB" dirty="0"/>
              <a:t>This design was a typical solution to a problem where I used to work. Mechanical technicians were asked to fabricate an assembly using stock material with no consideration to loading under use. A strengthening rib was added by a technician because it “looked” like it needed it.</a:t>
            </a:r>
          </a:p>
        </p:txBody>
      </p:sp>
      <p:sp>
        <p:nvSpPr>
          <p:cNvPr id="3" name="Oval 2">
            <a:extLst>
              <a:ext uri="{FF2B5EF4-FFF2-40B4-BE49-F238E27FC236}">
                <a16:creationId xmlns:a16="http://schemas.microsoft.com/office/drawing/2014/main" id="{8D601C97-EACA-8B6C-6ED9-67A7EB190F30}"/>
              </a:ext>
            </a:extLst>
          </p:cNvPr>
          <p:cNvSpPr/>
          <p:nvPr/>
        </p:nvSpPr>
        <p:spPr>
          <a:xfrm rot="18113000">
            <a:off x="4566356" y="4397717"/>
            <a:ext cx="1747878" cy="40701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507972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8" grpId="0" animBg="1"/>
      <p:bldP spid="29" grpId="0"/>
      <p:bldP spid="2" grpId="0" animBg="1"/>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2" name="Picture 1" descr="A computer screen shot of a computer program&#10;&#10;Description automatically generated">
            <a:extLst>
              <a:ext uri="{FF2B5EF4-FFF2-40B4-BE49-F238E27FC236}">
                <a16:creationId xmlns:a16="http://schemas.microsoft.com/office/drawing/2014/main" id="{A15815F6-18C7-C152-624B-CF4FC8974D7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2192300" cy="6858000"/>
          </a:xfrm>
          <a:prstGeom prst="rect">
            <a:avLst/>
          </a:prstGeom>
        </p:spPr>
      </p:pic>
      <p:grpSp>
        <p:nvGrpSpPr>
          <p:cNvPr id="9" name="Group 8">
            <a:extLst>
              <a:ext uri="{FF2B5EF4-FFF2-40B4-BE49-F238E27FC236}">
                <a16:creationId xmlns:a16="http://schemas.microsoft.com/office/drawing/2014/main" id="{3691C649-FC86-D596-B70F-C591FA97AE06}"/>
              </a:ext>
            </a:extLst>
          </p:cNvPr>
          <p:cNvGrpSpPr/>
          <p:nvPr/>
        </p:nvGrpSpPr>
        <p:grpSpPr>
          <a:xfrm>
            <a:off x="1717189" y="1577876"/>
            <a:ext cx="2870903" cy="2585323"/>
            <a:chOff x="1717040" y="1577876"/>
            <a:chExt cx="2870903" cy="2585323"/>
          </a:xfrm>
        </p:grpSpPr>
        <p:sp>
          <p:nvSpPr>
            <p:cNvPr id="3" name="TextBox 2">
              <a:extLst>
                <a:ext uri="{FF2B5EF4-FFF2-40B4-BE49-F238E27FC236}">
                  <a16:creationId xmlns:a16="http://schemas.microsoft.com/office/drawing/2014/main" id="{F77874A0-45AF-D857-FC19-789FF06B5054}"/>
                </a:ext>
              </a:extLst>
            </p:cNvPr>
            <p:cNvSpPr txBox="1"/>
            <p:nvPr/>
          </p:nvSpPr>
          <p:spPr>
            <a:xfrm>
              <a:off x="1717040" y="1577876"/>
              <a:ext cx="2275840" cy="2585323"/>
            </a:xfrm>
            <a:prstGeom prst="rect">
              <a:avLst/>
            </a:prstGeom>
            <a:solidFill>
              <a:schemeClr val="bg1"/>
            </a:solidFill>
            <a:ln w="38100">
              <a:solidFill>
                <a:srgbClr val="FF0000"/>
              </a:solidFill>
            </a:ln>
          </p:spPr>
          <p:txBody>
            <a:bodyPr wrap="square" rtlCol="0">
              <a:spAutoFit/>
            </a:bodyPr>
            <a:lstStyle/>
            <a:p>
              <a:r>
                <a:rPr lang="en-GB" dirty="0"/>
                <a:t>Additional obstruction added to generate more elaborate design.</a:t>
              </a:r>
            </a:p>
            <a:p>
              <a:r>
                <a:rPr lang="en-GB" dirty="0"/>
                <a:t>Obstruction geometry prevents the generative design from forming the model in these areas.</a:t>
              </a:r>
            </a:p>
          </p:txBody>
        </p:sp>
        <p:cxnSp>
          <p:nvCxnSpPr>
            <p:cNvPr id="5" name="Straight Arrow Connector 4">
              <a:extLst>
                <a:ext uri="{FF2B5EF4-FFF2-40B4-BE49-F238E27FC236}">
                  <a16:creationId xmlns:a16="http://schemas.microsoft.com/office/drawing/2014/main" id="{7EACB0E3-561A-6932-AF18-49969BCA73A9}"/>
                </a:ext>
              </a:extLst>
            </p:cNvPr>
            <p:cNvCxnSpPr>
              <a:cxnSpLocks/>
              <a:stCxn id="3" idx="3"/>
            </p:cNvCxnSpPr>
            <p:nvPr/>
          </p:nvCxnSpPr>
          <p:spPr>
            <a:xfrm>
              <a:off x="3992880" y="2870538"/>
              <a:ext cx="595063" cy="23842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221106B8-D4D9-0F0F-AC02-C5E136394224}"/>
              </a:ext>
            </a:extLst>
          </p:cNvPr>
          <p:cNvGrpSpPr/>
          <p:nvPr/>
        </p:nvGrpSpPr>
        <p:grpSpPr>
          <a:xfrm>
            <a:off x="6168675" y="4338320"/>
            <a:ext cx="5555965" cy="1477328"/>
            <a:chOff x="6168675" y="4338320"/>
            <a:chExt cx="5555965" cy="1477328"/>
          </a:xfrm>
          <a:solidFill>
            <a:schemeClr val="bg1"/>
          </a:solidFill>
        </p:grpSpPr>
        <p:sp>
          <p:nvSpPr>
            <p:cNvPr id="12" name="TextBox 11">
              <a:extLst>
                <a:ext uri="{FF2B5EF4-FFF2-40B4-BE49-F238E27FC236}">
                  <a16:creationId xmlns:a16="http://schemas.microsoft.com/office/drawing/2014/main" id="{786E6D24-08C9-48A5-B3A9-0EDF8CE99277}"/>
                </a:ext>
              </a:extLst>
            </p:cNvPr>
            <p:cNvSpPr txBox="1"/>
            <p:nvPr/>
          </p:nvSpPr>
          <p:spPr>
            <a:xfrm>
              <a:off x="8676640" y="4338320"/>
              <a:ext cx="3048000" cy="1477328"/>
            </a:xfrm>
            <a:prstGeom prst="rect">
              <a:avLst/>
            </a:prstGeom>
            <a:grpFill/>
            <a:ln w="38100">
              <a:solidFill>
                <a:srgbClr val="00B050"/>
              </a:solidFill>
            </a:ln>
          </p:spPr>
          <p:txBody>
            <a:bodyPr wrap="square" rtlCol="0">
              <a:spAutoFit/>
            </a:bodyPr>
            <a:lstStyle/>
            <a:p>
              <a:r>
                <a:rPr lang="en-GB" dirty="0"/>
                <a:t>Preserve geometry keeps features that the final model must exhibit – in this case mounting feet and cylinder clevis mounts </a:t>
              </a:r>
              <a:r>
                <a:rPr lang="en-GB" sz="1800" dirty="0">
                  <a:effectLst/>
                  <a:latin typeface="Calibri" panose="020F0502020204030204" pitchFamily="34" charset="0"/>
                  <a:ea typeface="Calibri" panose="020F0502020204030204" pitchFamily="34" charset="0"/>
                  <a:cs typeface="Times New Roman" panose="02020603050405020304" pitchFamily="18" charset="0"/>
                </a:rPr>
                <a:t>(Aman, 2020).</a:t>
              </a:r>
              <a:endParaRPr lang="en-GB" dirty="0"/>
            </a:p>
          </p:txBody>
        </p:sp>
        <p:cxnSp>
          <p:nvCxnSpPr>
            <p:cNvPr id="14" name="Straight Arrow Connector 13">
              <a:extLst>
                <a:ext uri="{FF2B5EF4-FFF2-40B4-BE49-F238E27FC236}">
                  <a16:creationId xmlns:a16="http://schemas.microsoft.com/office/drawing/2014/main" id="{580E7017-2D52-0221-13F8-70F34F10E962}"/>
                </a:ext>
              </a:extLst>
            </p:cNvPr>
            <p:cNvCxnSpPr>
              <a:cxnSpLocks/>
              <a:stCxn id="12" idx="1"/>
            </p:cNvCxnSpPr>
            <p:nvPr/>
          </p:nvCxnSpPr>
          <p:spPr>
            <a:xfrm flipH="1">
              <a:off x="6168675" y="5076984"/>
              <a:ext cx="2507965" cy="653256"/>
            </a:xfrm>
            <a:prstGeom prst="straightConnector1">
              <a:avLst/>
            </a:prstGeom>
            <a:grpFill/>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117E8AD-64A3-9E28-A39E-DFEF1530464C}"/>
                </a:ext>
              </a:extLst>
            </p:cNvPr>
            <p:cNvCxnSpPr>
              <a:cxnSpLocks/>
              <a:stCxn id="12" idx="1"/>
            </p:cNvCxnSpPr>
            <p:nvPr/>
          </p:nvCxnSpPr>
          <p:spPr>
            <a:xfrm flipH="1" flipV="1">
              <a:off x="7824755" y="4808220"/>
              <a:ext cx="851885" cy="268764"/>
            </a:xfrm>
            <a:prstGeom prst="straightConnector1">
              <a:avLst/>
            </a:prstGeom>
            <a:grpFill/>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67921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3" name="Picture 2" descr="A computer screen shot of a computer&#10;&#10;Description automatically generated">
            <a:extLst>
              <a:ext uri="{FF2B5EF4-FFF2-40B4-BE49-F238E27FC236}">
                <a16:creationId xmlns:a16="http://schemas.microsoft.com/office/drawing/2014/main" id="{4A5506AC-C738-472A-9D46-3E291150D96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687" y="-68818"/>
            <a:ext cx="12310836" cy="6924675"/>
          </a:xfrm>
          <a:prstGeom prst="rect">
            <a:avLst/>
          </a:prstGeom>
        </p:spPr>
      </p:pic>
      <p:sp>
        <p:nvSpPr>
          <p:cNvPr id="4" name="TextBox 3">
            <a:extLst>
              <a:ext uri="{FF2B5EF4-FFF2-40B4-BE49-F238E27FC236}">
                <a16:creationId xmlns:a16="http://schemas.microsoft.com/office/drawing/2014/main" id="{E72001F1-41B6-9AE9-9A59-272304906758}"/>
              </a:ext>
            </a:extLst>
          </p:cNvPr>
          <p:cNvSpPr txBox="1"/>
          <p:nvPr/>
        </p:nvSpPr>
        <p:spPr>
          <a:xfrm>
            <a:off x="1717040" y="1463040"/>
            <a:ext cx="2509520" cy="1754326"/>
          </a:xfrm>
          <a:prstGeom prst="rect">
            <a:avLst/>
          </a:prstGeom>
          <a:solidFill>
            <a:schemeClr val="bg1"/>
          </a:solidFill>
          <a:ln w="38100">
            <a:solidFill>
              <a:schemeClr val="tx1"/>
            </a:solidFill>
          </a:ln>
        </p:spPr>
        <p:txBody>
          <a:bodyPr wrap="square" rtlCol="0">
            <a:spAutoFit/>
          </a:bodyPr>
          <a:lstStyle/>
          <a:p>
            <a:r>
              <a:rPr lang="en-GB" dirty="0"/>
              <a:t>Loads set at 1250N and 1000N. These loads applied at different “Y” axis angles on the cylinder clevis mounting fixtures.</a:t>
            </a:r>
          </a:p>
        </p:txBody>
      </p:sp>
      <p:sp>
        <p:nvSpPr>
          <p:cNvPr id="2" name="TextBox 1">
            <a:extLst>
              <a:ext uri="{FF2B5EF4-FFF2-40B4-BE49-F238E27FC236}">
                <a16:creationId xmlns:a16="http://schemas.microsoft.com/office/drawing/2014/main" id="{92471279-FCAE-2DE0-F7DA-023F2A617110}"/>
              </a:ext>
            </a:extLst>
          </p:cNvPr>
          <p:cNvSpPr txBox="1"/>
          <p:nvPr/>
        </p:nvSpPr>
        <p:spPr>
          <a:xfrm>
            <a:off x="6410325" y="1171575"/>
            <a:ext cx="2047875" cy="369332"/>
          </a:xfrm>
          <a:prstGeom prst="rect">
            <a:avLst/>
          </a:prstGeom>
          <a:noFill/>
          <a:ln w="25400">
            <a:solidFill>
              <a:schemeClr val="tx1"/>
            </a:solidFill>
          </a:ln>
        </p:spPr>
        <p:txBody>
          <a:bodyPr wrap="square" rtlCol="0">
            <a:spAutoFit/>
          </a:bodyPr>
          <a:lstStyle/>
          <a:p>
            <a:r>
              <a:rPr lang="en-GB" dirty="0"/>
              <a:t>Mounting fixtures.</a:t>
            </a:r>
          </a:p>
        </p:txBody>
      </p:sp>
      <p:cxnSp>
        <p:nvCxnSpPr>
          <p:cNvPr id="6" name="Straight Arrow Connector 5">
            <a:extLst>
              <a:ext uri="{FF2B5EF4-FFF2-40B4-BE49-F238E27FC236}">
                <a16:creationId xmlns:a16="http://schemas.microsoft.com/office/drawing/2014/main" id="{92407ED9-7B18-FCE5-498C-61F1B677A06F}"/>
              </a:ext>
            </a:extLst>
          </p:cNvPr>
          <p:cNvCxnSpPr>
            <a:stCxn id="2" idx="2"/>
          </p:cNvCxnSpPr>
          <p:nvPr/>
        </p:nvCxnSpPr>
        <p:spPr>
          <a:xfrm flipH="1">
            <a:off x="5772150" y="1540907"/>
            <a:ext cx="1662113" cy="1240393"/>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60638B77-CDA2-DC16-C461-577A68077BC4}"/>
              </a:ext>
            </a:extLst>
          </p:cNvPr>
          <p:cNvCxnSpPr>
            <a:cxnSpLocks/>
            <a:stCxn id="2" idx="2"/>
          </p:cNvCxnSpPr>
          <p:nvPr/>
        </p:nvCxnSpPr>
        <p:spPr>
          <a:xfrm>
            <a:off x="7434263" y="1540907"/>
            <a:ext cx="0" cy="2535794"/>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623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2" name="Picture 1" descr="A computer screen shot of a white pyramid&#10;&#10;Description automatically generated">
            <a:extLst>
              <a:ext uri="{FF2B5EF4-FFF2-40B4-BE49-F238E27FC236}">
                <a16:creationId xmlns:a16="http://schemas.microsoft.com/office/drawing/2014/main" id="{43E88E5F-4CFE-ED97-6930-A5829DEC35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1" y="1"/>
            <a:ext cx="12378570" cy="6962774"/>
          </a:xfrm>
          <a:prstGeom prst="rect">
            <a:avLst/>
          </a:prstGeom>
        </p:spPr>
      </p:pic>
      <p:sp>
        <p:nvSpPr>
          <p:cNvPr id="3" name="TextBox 2">
            <a:extLst>
              <a:ext uri="{FF2B5EF4-FFF2-40B4-BE49-F238E27FC236}">
                <a16:creationId xmlns:a16="http://schemas.microsoft.com/office/drawing/2014/main" id="{43A38959-401D-E4CB-6EEF-F6AFAF90A1A2}"/>
              </a:ext>
            </a:extLst>
          </p:cNvPr>
          <p:cNvSpPr txBox="1"/>
          <p:nvPr/>
        </p:nvSpPr>
        <p:spPr>
          <a:xfrm>
            <a:off x="243839" y="1706880"/>
            <a:ext cx="4143335" cy="646331"/>
          </a:xfrm>
          <a:prstGeom prst="rect">
            <a:avLst/>
          </a:prstGeom>
          <a:noFill/>
          <a:ln w="38100">
            <a:solidFill>
              <a:schemeClr val="tx1"/>
            </a:solidFill>
          </a:ln>
        </p:spPr>
        <p:txBody>
          <a:bodyPr wrap="square" rtlCol="0">
            <a:spAutoFit/>
          </a:bodyPr>
          <a:lstStyle/>
          <a:p>
            <a:r>
              <a:rPr lang="en-GB" dirty="0"/>
              <a:t>First iteration of the Generative Design Outcome 12</a:t>
            </a:r>
          </a:p>
        </p:txBody>
      </p:sp>
      <p:sp>
        <p:nvSpPr>
          <p:cNvPr id="4" name="Oval 3">
            <a:extLst>
              <a:ext uri="{FF2B5EF4-FFF2-40B4-BE49-F238E27FC236}">
                <a16:creationId xmlns:a16="http://schemas.microsoft.com/office/drawing/2014/main" id="{16463FCB-6A39-078D-350B-82E8D6ABFCE5}"/>
              </a:ext>
            </a:extLst>
          </p:cNvPr>
          <p:cNvSpPr/>
          <p:nvPr/>
        </p:nvSpPr>
        <p:spPr>
          <a:xfrm>
            <a:off x="650240" y="6167120"/>
            <a:ext cx="640080" cy="477520"/>
          </a:xfrm>
          <a:prstGeom prst="ellipse">
            <a:avLst/>
          </a:prstGeom>
          <a:noFill/>
          <a:ln w="38100">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4357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2" name="Picture 1" descr="A computer screen shot of a computer screen&#10;&#10;Description automatically generated">
            <a:extLst>
              <a:ext uri="{FF2B5EF4-FFF2-40B4-BE49-F238E27FC236}">
                <a16:creationId xmlns:a16="http://schemas.microsoft.com/office/drawing/2014/main" id="{F137002C-659C-2661-632B-58C6D94B8CF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9" y="-203200"/>
            <a:ext cx="12192300" cy="7061200"/>
          </a:xfrm>
          <a:prstGeom prst="rect">
            <a:avLst/>
          </a:prstGeom>
        </p:spPr>
      </p:pic>
      <p:grpSp>
        <p:nvGrpSpPr>
          <p:cNvPr id="5" name="Group 4">
            <a:extLst>
              <a:ext uri="{FF2B5EF4-FFF2-40B4-BE49-F238E27FC236}">
                <a16:creationId xmlns:a16="http://schemas.microsoft.com/office/drawing/2014/main" id="{68F7B3F4-F2D2-65EB-4588-1F7A4AC4C4DC}"/>
              </a:ext>
            </a:extLst>
          </p:cNvPr>
          <p:cNvGrpSpPr/>
          <p:nvPr/>
        </p:nvGrpSpPr>
        <p:grpSpPr>
          <a:xfrm>
            <a:off x="650239" y="1960880"/>
            <a:ext cx="11409681" cy="3708400"/>
            <a:chOff x="650239" y="1960880"/>
            <a:chExt cx="11409681" cy="3708400"/>
          </a:xfrm>
        </p:grpSpPr>
        <p:sp>
          <p:nvSpPr>
            <p:cNvPr id="3" name="TextBox 2">
              <a:extLst>
                <a:ext uri="{FF2B5EF4-FFF2-40B4-BE49-F238E27FC236}">
                  <a16:creationId xmlns:a16="http://schemas.microsoft.com/office/drawing/2014/main" id="{90AE62D9-545D-A608-7C4A-BAD259DB1C79}"/>
                </a:ext>
              </a:extLst>
            </p:cNvPr>
            <p:cNvSpPr txBox="1"/>
            <p:nvPr/>
          </p:nvSpPr>
          <p:spPr>
            <a:xfrm>
              <a:off x="650239" y="1960880"/>
              <a:ext cx="2851717" cy="923330"/>
            </a:xfrm>
            <a:prstGeom prst="rect">
              <a:avLst/>
            </a:prstGeom>
            <a:solidFill>
              <a:schemeClr val="bg1"/>
            </a:solidFill>
            <a:ln w="38100">
              <a:solidFill>
                <a:schemeClr val="tx1"/>
              </a:solidFill>
            </a:ln>
          </p:spPr>
          <p:txBody>
            <a:bodyPr wrap="square" rtlCol="0">
              <a:spAutoFit/>
            </a:bodyPr>
            <a:lstStyle/>
            <a:p>
              <a:r>
                <a:rPr lang="en-GB" u="sng" dirty="0"/>
                <a:t>Iteration 36 of Outcome 12</a:t>
              </a:r>
            </a:p>
            <a:p>
              <a:r>
                <a:rPr lang="en-GB" dirty="0"/>
                <a:t>Safety factor of 4.</a:t>
              </a:r>
            </a:p>
            <a:p>
              <a:r>
                <a:rPr lang="en-GB" dirty="0"/>
                <a:t>Mass 664g</a:t>
              </a:r>
            </a:p>
          </p:txBody>
        </p:sp>
        <p:sp>
          <p:nvSpPr>
            <p:cNvPr id="4" name="Rectangle 3">
              <a:extLst>
                <a:ext uri="{FF2B5EF4-FFF2-40B4-BE49-F238E27FC236}">
                  <a16:creationId xmlns:a16="http://schemas.microsoft.com/office/drawing/2014/main" id="{9A368266-9562-BB2C-A5B1-9CE0109B17BE}"/>
                </a:ext>
              </a:extLst>
            </p:cNvPr>
            <p:cNvSpPr/>
            <p:nvPr/>
          </p:nvSpPr>
          <p:spPr>
            <a:xfrm>
              <a:off x="9936480" y="5415280"/>
              <a:ext cx="2123440" cy="25400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 name="Rectangle 5">
            <a:extLst>
              <a:ext uri="{FF2B5EF4-FFF2-40B4-BE49-F238E27FC236}">
                <a16:creationId xmlns:a16="http://schemas.microsoft.com/office/drawing/2014/main" id="{69590D2D-4ABB-DF3F-9A39-1F833B5378EE}"/>
              </a:ext>
            </a:extLst>
          </p:cNvPr>
          <p:cNvSpPr/>
          <p:nvPr/>
        </p:nvSpPr>
        <p:spPr>
          <a:xfrm>
            <a:off x="9936480" y="4932680"/>
            <a:ext cx="2123440" cy="25400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506725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2" name="Picture 1" descr="A screenshot of a computer&#10;&#10;Description automatically generated">
            <a:extLst>
              <a:ext uri="{FF2B5EF4-FFF2-40B4-BE49-F238E27FC236}">
                <a16:creationId xmlns:a16="http://schemas.microsoft.com/office/drawing/2014/main" id="{74A3AD9D-B236-7E5C-526F-98F21F28E63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9" y="-126460"/>
            <a:ext cx="12192300" cy="6984460"/>
          </a:xfrm>
          <a:prstGeom prst="rect">
            <a:avLst/>
          </a:prstGeom>
        </p:spPr>
      </p:pic>
      <p:sp>
        <p:nvSpPr>
          <p:cNvPr id="7" name="TextBox 6">
            <a:extLst>
              <a:ext uri="{FF2B5EF4-FFF2-40B4-BE49-F238E27FC236}">
                <a16:creationId xmlns:a16="http://schemas.microsoft.com/office/drawing/2014/main" id="{E7BF35AC-DB90-D1E2-2635-31D0F82CF46F}"/>
              </a:ext>
            </a:extLst>
          </p:cNvPr>
          <p:cNvSpPr txBox="1"/>
          <p:nvPr/>
        </p:nvSpPr>
        <p:spPr>
          <a:xfrm>
            <a:off x="2438400" y="6075491"/>
            <a:ext cx="9619861" cy="369332"/>
          </a:xfrm>
          <a:prstGeom prst="rect">
            <a:avLst/>
          </a:prstGeom>
          <a:noFill/>
        </p:spPr>
        <p:txBody>
          <a:bodyPr wrap="square" rtlCol="0">
            <a:spAutoFit/>
          </a:bodyPr>
          <a:lstStyle/>
          <a:p>
            <a:r>
              <a:rPr lang="en-GB" dirty="0"/>
              <a:t>Outcome 12 design designated to be printed on EOS P – a SLS process.</a:t>
            </a:r>
            <a:endParaRPr lang="en-GB" b="1" u="sng" dirty="0"/>
          </a:p>
        </p:txBody>
      </p:sp>
      <p:grpSp>
        <p:nvGrpSpPr>
          <p:cNvPr id="21" name="Group 20">
            <a:extLst>
              <a:ext uri="{FF2B5EF4-FFF2-40B4-BE49-F238E27FC236}">
                <a16:creationId xmlns:a16="http://schemas.microsoft.com/office/drawing/2014/main" id="{86D71356-CABE-2B7D-D821-31497C1158EF}"/>
              </a:ext>
            </a:extLst>
          </p:cNvPr>
          <p:cNvGrpSpPr/>
          <p:nvPr/>
        </p:nvGrpSpPr>
        <p:grpSpPr>
          <a:xfrm>
            <a:off x="2327469" y="2672172"/>
            <a:ext cx="9619861" cy="3412649"/>
            <a:chOff x="2327469" y="2672172"/>
            <a:chExt cx="9619861" cy="3412649"/>
          </a:xfrm>
        </p:grpSpPr>
        <p:sp>
          <p:nvSpPr>
            <p:cNvPr id="3" name="TextBox 2">
              <a:extLst>
                <a:ext uri="{FF2B5EF4-FFF2-40B4-BE49-F238E27FC236}">
                  <a16:creationId xmlns:a16="http://schemas.microsoft.com/office/drawing/2014/main" id="{7CCCC3FD-8E88-0966-4E0C-568807C3AE38}"/>
                </a:ext>
              </a:extLst>
            </p:cNvPr>
            <p:cNvSpPr txBox="1"/>
            <p:nvPr/>
          </p:nvSpPr>
          <p:spPr>
            <a:xfrm>
              <a:off x="2327469" y="2672172"/>
              <a:ext cx="9619861" cy="923330"/>
            </a:xfrm>
            <a:prstGeom prst="rect">
              <a:avLst/>
            </a:prstGeom>
            <a:noFill/>
          </p:spPr>
          <p:txBody>
            <a:bodyPr wrap="square" rtlCol="0">
              <a:spAutoFit/>
            </a:bodyPr>
            <a:lstStyle/>
            <a:p>
              <a:r>
                <a:rPr lang="en-GB" dirty="0"/>
                <a:t>Designs generated using Additive production process. Outcome 12 had the highest recommendation of 79%, using polyamide Nylon PA603CF (PA12, 30% Carbon Fibre)</a:t>
              </a:r>
            </a:p>
            <a:p>
              <a:r>
                <a:rPr lang="en-GB" b="1" u="sng" dirty="0"/>
                <a:t>PA12 properties compared to mild steel.</a:t>
              </a:r>
            </a:p>
          </p:txBody>
        </p:sp>
        <p:pic>
          <p:nvPicPr>
            <p:cNvPr id="14" name="Picture 13">
              <a:extLst>
                <a:ext uri="{FF2B5EF4-FFF2-40B4-BE49-F238E27FC236}">
                  <a16:creationId xmlns:a16="http://schemas.microsoft.com/office/drawing/2014/main" id="{F6EF16CE-45A9-C3D6-ED8A-86C599933BEC}"/>
                </a:ext>
              </a:extLst>
            </p:cNvPr>
            <p:cNvPicPr>
              <a:picLocks noChangeAspect="1"/>
            </p:cNvPicPr>
            <p:nvPr/>
          </p:nvPicPr>
          <p:blipFill>
            <a:blip r:embed="rId3"/>
            <a:stretch>
              <a:fillRect/>
            </a:stretch>
          </p:blipFill>
          <p:spPr>
            <a:xfrm>
              <a:off x="2903561" y="3708631"/>
              <a:ext cx="3749165" cy="2347038"/>
            </a:xfrm>
            <a:prstGeom prst="rect">
              <a:avLst/>
            </a:prstGeom>
          </p:spPr>
        </p:pic>
        <p:pic>
          <p:nvPicPr>
            <p:cNvPr id="20" name="Picture 19">
              <a:extLst>
                <a:ext uri="{FF2B5EF4-FFF2-40B4-BE49-F238E27FC236}">
                  <a16:creationId xmlns:a16="http://schemas.microsoft.com/office/drawing/2014/main" id="{85E858CD-A9E5-C38A-DC8D-736FDE223C32}"/>
                </a:ext>
              </a:extLst>
            </p:cNvPr>
            <p:cNvPicPr>
              <a:picLocks noChangeAspect="1"/>
            </p:cNvPicPr>
            <p:nvPr/>
          </p:nvPicPr>
          <p:blipFill>
            <a:blip r:embed="rId4"/>
            <a:stretch>
              <a:fillRect/>
            </a:stretch>
          </p:blipFill>
          <p:spPr>
            <a:xfrm>
              <a:off x="7413856" y="3679480"/>
              <a:ext cx="3838576" cy="2405341"/>
            </a:xfrm>
            <a:prstGeom prst="rect">
              <a:avLst/>
            </a:prstGeom>
          </p:spPr>
        </p:pic>
      </p:grpSp>
      <p:grpSp>
        <p:nvGrpSpPr>
          <p:cNvPr id="9" name="Group 8">
            <a:extLst>
              <a:ext uri="{FF2B5EF4-FFF2-40B4-BE49-F238E27FC236}">
                <a16:creationId xmlns:a16="http://schemas.microsoft.com/office/drawing/2014/main" id="{A3EE99C4-877D-B603-B1F0-AFCF08B8BF23}"/>
              </a:ext>
            </a:extLst>
          </p:cNvPr>
          <p:cNvGrpSpPr/>
          <p:nvPr/>
        </p:nvGrpSpPr>
        <p:grpSpPr>
          <a:xfrm>
            <a:off x="152399" y="1520873"/>
            <a:ext cx="11684001" cy="375920"/>
            <a:chOff x="152399" y="1520873"/>
            <a:chExt cx="11684001" cy="375920"/>
          </a:xfrm>
        </p:grpSpPr>
        <p:sp>
          <p:nvSpPr>
            <p:cNvPr id="5" name="Rectangle 4">
              <a:extLst>
                <a:ext uri="{FF2B5EF4-FFF2-40B4-BE49-F238E27FC236}">
                  <a16:creationId xmlns:a16="http://schemas.microsoft.com/office/drawing/2014/main" id="{4D7F15B8-3453-9D0D-A08D-3C7A1940F6D1}"/>
                </a:ext>
              </a:extLst>
            </p:cNvPr>
            <p:cNvSpPr/>
            <p:nvPr/>
          </p:nvSpPr>
          <p:spPr>
            <a:xfrm>
              <a:off x="2438400" y="1520873"/>
              <a:ext cx="9398000" cy="37592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FFDCF68C-C14E-5589-2946-C1C55EE95BCA}"/>
                </a:ext>
              </a:extLst>
            </p:cNvPr>
            <p:cNvSpPr/>
            <p:nvPr/>
          </p:nvSpPr>
          <p:spPr>
            <a:xfrm>
              <a:off x="152399" y="1563245"/>
              <a:ext cx="735707" cy="294640"/>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Tree>
    <p:extLst>
      <p:ext uri="{BB962C8B-B14F-4D97-AF65-F5344CB8AC3E}">
        <p14:creationId xmlns:p14="http://schemas.microsoft.com/office/powerpoint/2010/main" val="2064484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2" name="Picture 1" descr="A computer screen shot of a blue object&#10;&#10;Description automatically generated">
            <a:extLst>
              <a:ext uri="{FF2B5EF4-FFF2-40B4-BE49-F238E27FC236}">
                <a16:creationId xmlns:a16="http://schemas.microsoft.com/office/drawing/2014/main" id="{C6E497DC-412E-A74F-DD82-DD87B7FCBC23}"/>
              </a:ext>
            </a:extLst>
          </p:cNvPr>
          <p:cNvPicPr>
            <a:picLocks noChangeAspect="1"/>
          </p:cNvPicPr>
          <p:nvPr/>
        </p:nvPicPr>
        <p:blipFill>
          <a:blip r:embed="rId2"/>
          <a:stretch>
            <a:fillRect/>
          </a:stretch>
        </p:blipFill>
        <p:spPr>
          <a:xfrm>
            <a:off x="-149" y="19593"/>
            <a:ext cx="12192300" cy="6858000"/>
          </a:xfrm>
          <a:prstGeom prst="rect">
            <a:avLst/>
          </a:prstGeom>
        </p:spPr>
      </p:pic>
      <p:sp>
        <p:nvSpPr>
          <p:cNvPr id="3" name="TextBox 2">
            <a:extLst>
              <a:ext uri="{FF2B5EF4-FFF2-40B4-BE49-F238E27FC236}">
                <a16:creationId xmlns:a16="http://schemas.microsoft.com/office/drawing/2014/main" id="{2708B029-21EA-21A5-842A-BA299444334A}"/>
              </a:ext>
            </a:extLst>
          </p:cNvPr>
          <p:cNvSpPr txBox="1"/>
          <p:nvPr/>
        </p:nvSpPr>
        <p:spPr>
          <a:xfrm>
            <a:off x="355600" y="2641600"/>
            <a:ext cx="2753360" cy="646331"/>
          </a:xfrm>
          <a:prstGeom prst="rect">
            <a:avLst/>
          </a:prstGeom>
          <a:noFill/>
          <a:ln w="38100">
            <a:solidFill>
              <a:schemeClr val="tx1"/>
            </a:solidFill>
          </a:ln>
        </p:spPr>
        <p:txBody>
          <a:bodyPr wrap="square" rtlCol="0">
            <a:spAutoFit/>
          </a:bodyPr>
          <a:lstStyle/>
          <a:p>
            <a:r>
              <a:rPr lang="en-GB" dirty="0"/>
              <a:t>Stress analysis – all ideal or low.</a:t>
            </a:r>
          </a:p>
        </p:txBody>
      </p:sp>
      <p:sp>
        <p:nvSpPr>
          <p:cNvPr id="4" name="TextBox 3">
            <a:extLst>
              <a:ext uri="{FF2B5EF4-FFF2-40B4-BE49-F238E27FC236}">
                <a16:creationId xmlns:a16="http://schemas.microsoft.com/office/drawing/2014/main" id="{FF06ABB5-8F1A-692A-9B6B-233CE2C06B51}"/>
              </a:ext>
            </a:extLst>
          </p:cNvPr>
          <p:cNvSpPr txBox="1"/>
          <p:nvPr/>
        </p:nvSpPr>
        <p:spPr>
          <a:xfrm>
            <a:off x="6546010" y="2164139"/>
            <a:ext cx="3108960" cy="3416320"/>
          </a:xfrm>
          <a:prstGeom prst="rect">
            <a:avLst/>
          </a:prstGeom>
          <a:solidFill>
            <a:schemeClr val="bg1">
              <a:alpha val="88000"/>
            </a:schemeClr>
          </a:solidFill>
          <a:ln w="38100">
            <a:solidFill>
              <a:schemeClr val="tx1"/>
            </a:solidFill>
          </a:ln>
        </p:spPr>
        <p:txBody>
          <a:bodyPr wrap="square" rtlCol="0">
            <a:spAutoFit/>
          </a:bodyPr>
          <a:lstStyle/>
          <a:p>
            <a:r>
              <a:rPr lang="en-GB" dirty="0"/>
              <a:t>Outcome 12 GD model was created to allow comparison between GD and actual model properties using Finite Element Analysis (FEA). Aspects that can be optimised and considered are:</a:t>
            </a:r>
          </a:p>
          <a:p>
            <a:r>
              <a:rPr lang="en-GB" dirty="0"/>
              <a:t>Mass, Manufacturing cost, Volume, Maximum von Mises stress, Factor of safety and Maximum displacement </a:t>
            </a:r>
            <a:r>
              <a:rPr lang="en-GB" dirty="0">
                <a:latin typeface="Calibri" panose="020F0502020204030204" pitchFamily="34" charset="0"/>
                <a:ea typeface="Calibri" panose="020F0502020204030204" pitchFamily="34" charset="0"/>
                <a:cs typeface="Times New Roman" panose="02020603050405020304" pitchFamily="18" charset="0"/>
              </a:rPr>
              <a:t>(Aman, 2020).</a:t>
            </a:r>
            <a:endParaRPr lang="en-GB" dirty="0"/>
          </a:p>
        </p:txBody>
      </p:sp>
    </p:spTree>
    <p:extLst>
      <p:ext uri="{BB962C8B-B14F-4D97-AF65-F5344CB8AC3E}">
        <p14:creationId xmlns:p14="http://schemas.microsoft.com/office/powerpoint/2010/main" val="108437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2" name="Picture 1" descr="A computer screen shot of a blue object&#10;&#10;Description automatically generated">
            <a:extLst>
              <a:ext uri="{FF2B5EF4-FFF2-40B4-BE49-F238E27FC236}">
                <a16:creationId xmlns:a16="http://schemas.microsoft.com/office/drawing/2014/main" id="{F7B5A1DD-8263-30A9-3895-C6393C427BCA}"/>
              </a:ext>
            </a:extLst>
          </p:cNvPr>
          <p:cNvPicPr>
            <a:picLocks noChangeAspect="1"/>
          </p:cNvPicPr>
          <p:nvPr/>
        </p:nvPicPr>
        <p:blipFill>
          <a:blip r:embed="rId2"/>
          <a:stretch>
            <a:fillRect/>
          </a:stretch>
        </p:blipFill>
        <p:spPr>
          <a:xfrm>
            <a:off x="-149" y="0"/>
            <a:ext cx="12192300" cy="6858000"/>
          </a:xfrm>
          <a:prstGeom prst="rect">
            <a:avLst/>
          </a:prstGeom>
        </p:spPr>
      </p:pic>
      <p:sp>
        <p:nvSpPr>
          <p:cNvPr id="3" name="TextBox 2">
            <a:extLst>
              <a:ext uri="{FF2B5EF4-FFF2-40B4-BE49-F238E27FC236}">
                <a16:creationId xmlns:a16="http://schemas.microsoft.com/office/drawing/2014/main" id="{D2ECEC8F-C6E7-4DB3-16C2-89BF98FDCD4F}"/>
              </a:ext>
            </a:extLst>
          </p:cNvPr>
          <p:cNvSpPr txBox="1"/>
          <p:nvPr/>
        </p:nvSpPr>
        <p:spPr>
          <a:xfrm>
            <a:off x="1904144" y="1309806"/>
            <a:ext cx="4021494" cy="369332"/>
          </a:xfrm>
          <a:prstGeom prst="rect">
            <a:avLst/>
          </a:prstGeom>
          <a:noFill/>
        </p:spPr>
        <p:txBody>
          <a:bodyPr wrap="square" rtlCol="0">
            <a:spAutoFit/>
          </a:bodyPr>
          <a:lstStyle/>
          <a:p>
            <a:r>
              <a:rPr lang="en-GB" dirty="0"/>
              <a:t>Outcome 12 results after FEA Simulation.</a:t>
            </a:r>
          </a:p>
        </p:txBody>
      </p:sp>
      <p:sp>
        <p:nvSpPr>
          <p:cNvPr id="4" name="TextBox 3">
            <a:extLst>
              <a:ext uri="{FF2B5EF4-FFF2-40B4-BE49-F238E27FC236}">
                <a16:creationId xmlns:a16="http://schemas.microsoft.com/office/drawing/2014/main" id="{4E70606D-1C30-8F6E-0820-0DAA9FDD3050}"/>
              </a:ext>
            </a:extLst>
          </p:cNvPr>
          <p:cNvSpPr txBox="1"/>
          <p:nvPr/>
        </p:nvSpPr>
        <p:spPr>
          <a:xfrm>
            <a:off x="1904283" y="1679138"/>
            <a:ext cx="2892490" cy="2585323"/>
          </a:xfrm>
          <a:prstGeom prst="rect">
            <a:avLst/>
          </a:prstGeom>
          <a:solidFill>
            <a:schemeClr val="bg1"/>
          </a:solidFill>
          <a:ln>
            <a:noFill/>
          </a:ln>
        </p:spPr>
        <p:txBody>
          <a:bodyPr wrap="square" rtlCol="0">
            <a:spAutoFit/>
          </a:bodyPr>
          <a:lstStyle/>
          <a:p>
            <a:r>
              <a:rPr lang="en-GB" dirty="0"/>
              <a:t>Lowest Safety Factor was 2.244, compared to Generative Design result of 4.0. During GD 1% of SF fails is ignored to speed up the process and relies on the user to edit the final design to achieve desired SF (Autodesk, 2023).</a:t>
            </a:r>
          </a:p>
        </p:txBody>
      </p:sp>
      <p:sp>
        <p:nvSpPr>
          <p:cNvPr id="5" name="TextBox 4">
            <a:extLst>
              <a:ext uri="{FF2B5EF4-FFF2-40B4-BE49-F238E27FC236}">
                <a16:creationId xmlns:a16="http://schemas.microsoft.com/office/drawing/2014/main" id="{45E98D41-EF19-306C-26EB-B7AD8C3CAC88}"/>
              </a:ext>
            </a:extLst>
          </p:cNvPr>
          <p:cNvSpPr txBox="1"/>
          <p:nvPr/>
        </p:nvSpPr>
        <p:spPr>
          <a:xfrm>
            <a:off x="7618088" y="1201697"/>
            <a:ext cx="2892490" cy="2031325"/>
          </a:xfrm>
          <a:prstGeom prst="rect">
            <a:avLst/>
          </a:prstGeom>
          <a:solidFill>
            <a:schemeClr val="bg1"/>
          </a:solidFill>
          <a:ln>
            <a:noFill/>
          </a:ln>
        </p:spPr>
        <p:txBody>
          <a:bodyPr wrap="square" rtlCol="0">
            <a:spAutoFit/>
          </a:bodyPr>
          <a:lstStyle/>
          <a:p>
            <a:r>
              <a:rPr lang="en-GB" dirty="0"/>
              <a:t>Safety Factor of 2.244 caused by area around the back mounting feet which could have been improved by editing the area geometry, but as the SF &gt;2 I deemed it OK.</a:t>
            </a:r>
          </a:p>
        </p:txBody>
      </p:sp>
      <p:sp>
        <p:nvSpPr>
          <p:cNvPr id="6" name="Oval 5">
            <a:extLst>
              <a:ext uri="{FF2B5EF4-FFF2-40B4-BE49-F238E27FC236}">
                <a16:creationId xmlns:a16="http://schemas.microsoft.com/office/drawing/2014/main" id="{CA6B357C-E1FF-8272-7082-802399A43055}"/>
              </a:ext>
            </a:extLst>
          </p:cNvPr>
          <p:cNvSpPr/>
          <p:nvPr/>
        </p:nvSpPr>
        <p:spPr>
          <a:xfrm>
            <a:off x="0" y="458748"/>
            <a:ext cx="1047750" cy="742949"/>
          </a:xfrm>
          <a:prstGeom prst="ellipse">
            <a:avLst/>
          </a:prstGeom>
          <a:noFill/>
          <a:ln w="254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2898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6"/>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2" name="Picture 1" descr="A computer screen shot of a computer program&#10;&#10;Description automatically generated">
            <a:extLst>
              <a:ext uri="{FF2B5EF4-FFF2-40B4-BE49-F238E27FC236}">
                <a16:creationId xmlns:a16="http://schemas.microsoft.com/office/drawing/2014/main" id="{917B4365-06FA-7A35-A18C-2436DC7DB37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1" y="6056"/>
            <a:ext cx="12192298" cy="6857999"/>
          </a:xfrm>
          <a:prstGeom prst="rect">
            <a:avLst/>
          </a:prstGeom>
        </p:spPr>
      </p:pic>
      <p:sp>
        <p:nvSpPr>
          <p:cNvPr id="3" name="TextBox 2">
            <a:extLst>
              <a:ext uri="{FF2B5EF4-FFF2-40B4-BE49-F238E27FC236}">
                <a16:creationId xmlns:a16="http://schemas.microsoft.com/office/drawing/2014/main" id="{90E725A4-9FFD-A701-6289-D4B24A8F1EF5}"/>
              </a:ext>
            </a:extLst>
          </p:cNvPr>
          <p:cNvSpPr txBox="1"/>
          <p:nvPr/>
        </p:nvSpPr>
        <p:spPr>
          <a:xfrm>
            <a:off x="2091049" y="1379223"/>
            <a:ext cx="8893039" cy="923330"/>
          </a:xfrm>
          <a:prstGeom prst="rect">
            <a:avLst/>
          </a:prstGeom>
          <a:solidFill>
            <a:schemeClr val="bg1">
              <a:alpha val="50000"/>
            </a:schemeClr>
          </a:solidFill>
          <a:ln>
            <a:noFill/>
          </a:ln>
        </p:spPr>
        <p:txBody>
          <a:bodyPr wrap="square" rtlCol="0">
            <a:spAutoFit/>
          </a:bodyPr>
          <a:lstStyle/>
          <a:p>
            <a:r>
              <a:rPr lang="en-GB" dirty="0"/>
              <a:t>The next FEA simulation feature considered was the displacement under load. Maximum deflection was Load case 1 which was perpendicular to the mount axis and resulted in 0.5684mm movement. This deflection under load would not cause any issue to performance.</a:t>
            </a:r>
          </a:p>
        </p:txBody>
      </p:sp>
    </p:spTree>
    <p:extLst>
      <p:ext uri="{BB962C8B-B14F-4D97-AF65-F5344CB8AC3E}">
        <p14:creationId xmlns:p14="http://schemas.microsoft.com/office/powerpoint/2010/main" val="2844754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2" name="Picture 1" descr="A computer screen shot of a blue object&#10;&#10;Description automatically generated">
            <a:extLst>
              <a:ext uri="{FF2B5EF4-FFF2-40B4-BE49-F238E27FC236}">
                <a16:creationId xmlns:a16="http://schemas.microsoft.com/office/drawing/2014/main" id="{EC97130C-46CF-23D7-B189-53FC315E6CD8}"/>
              </a:ext>
            </a:extLst>
          </p:cNvPr>
          <p:cNvPicPr>
            <a:picLocks noChangeAspect="1"/>
          </p:cNvPicPr>
          <p:nvPr/>
        </p:nvPicPr>
        <p:blipFill>
          <a:blip r:embed="rId2"/>
          <a:stretch>
            <a:fillRect/>
          </a:stretch>
        </p:blipFill>
        <p:spPr>
          <a:xfrm>
            <a:off x="-149" y="0"/>
            <a:ext cx="12192300" cy="6858000"/>
          </a:xfrm>
          <a:prstGeom prst="rect">
            <a:avLst/>
          </a:prstGeom>
        </p:spPr>
      </p:pic>
      <p:sp>
        <p:nvSpPr>
          <p:cNvPr id="3" name="TextBox 2">
            <a:extLst>
              <a:ext uri="{FF2B5EF4-FFF2-40B4-BE49-F238E27FC236}">
                <a16:creationId xmlns:a16="http://schemas.microsoft.com/office/drawing/2014/main" id="{4E2DBACF-B8E9-F71D-F646-082ED953AC92}"/>
              </a:ext>
            </a:extLst>
          </p:cNvPr>
          <p:cNvSpPr txBox="1"/>
          <p:nvPr/>
        </p:nvSpPr>
        <p:spPr>
          <a:xfrm>
            <a:off x="2073983" y="1446576"/>
            <a:ext cx="3171571" cy="2585323"/>
          </a:xfrm>
          <a:prstGeom prst="rect">
            <a:avLst/>
          </a:prstGeom>
          <a:solidFill>
            <a:schemeClr val="bg1"/>
          </a:solidFill>
          <a:ln>
            <a:noFill/>
          </a:ln>
        </p:spPr>
        <p:txBody>
          <a:bodyPr wrap="square" rtlCol="0">
            <a:spAutoFit/>
          </a:bodyPr>
          <a:lstStyle/>
          <a:p>
            <a:r>
              <a:rPr lang="en-GB" dirty="0"/>
              <a:t>The original design was then put through the FEA simulation with some interesting results. All the load cases used the same loads and applied angle. Minimum Safety Factor of 1.206 was calculated, compared to Nylon 12 GD of 2.244.</a:t>
            </a:r>
          </a:p>
          <a:p>
            <a:endParaRPr lang="en-GB" dirty="0"/>
          </a:p>
        </p:txBody>
      </p:sp>
    </p:spTree>
    <p:extLst>
      <p:ext uri="{BB962C8B-B14F-4D97-AF65-F5344CB8AC3E}">
        <p14:creationId xmlns:p14="http://schemas.microsoft.com/office/powerpoint/2010/main" val="2969373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3" name="Picture 2">
            <a:extLst>
              <a:ext uri="{FF2B5EF4-FFF2-40B4-BE49-F238E27FC236}">
                <a16:creationId xmlns:a16="http://schemas.microsoft.com/office/drawing/2014/main" id="{7AED9D8C-B6EC-DA19-F13F-C67F8ABDD544}"/>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CCB4A24D-E1DD-0096-A50C-1D4DE508E887}"/>
              </a:ext>
            </a:extLst>
          </p:cNvPr>
          <p:cNvSpPr txBox="1"/>
          <p:nvPr/>
        </p:nvSpPr>
        <p:spPr>
          <a:xfrm>
            <a:off x="2221624" y="1552660"/>
            <a:ext cx="2278646" cy="3139321"/>
          </a:xfrm>
          <a:prstGeom prst="rect">
            <a:avLst/>
          </a:prstGeom>
          <a:solidFill>
            <a:schemeClr val="bg1">
              <a:alpha val="50000"/>
            </a:schemeClr>
          </a:solidFill>
          <a:ln>
            <a:noFill/>
          </a:ln>
        </p:spPr>
        <p:txBody>
          <a:bodyPr wrap="square" rtlCol="0">
            <a:spAutoFit/>
          </a:bodyPr>
          <a:lstStyle/>
          <a:p>
            <a:r>
              <a:rPr lang="en-GB" dirty="0"/>
              <a:t>The next FEA simulation feature considered was the displacement under load. Maximum deflection was Load case 3 which was perpendicular to the mount axis at 40</a:t>
            </a:r>
            <a:r>
              <a:rPr lang="en-GB" dirty="0">
                <a:latin typeface="Arial" panose="020B0604020202020204" pitchFamily="34" charset="0"/>
                <a:cs typeface="Arial" panose="020B0604020202020204" pitchFamily="34" charset="0"/>
              </a:rPr>
              <a:t>° </a:t>
            </a:r>
            <a:r>
              <a:rPr lang="en-GB" dirty="0"/>
              <a:t>and resulted in 0.2496mm movement.</a:t>
            </a:r>
          </a:p>
        </p:txBody>
      </p:sp>
    </p:spTree>
    <p:extLst>
      <p:ext uri="{BB962C8B-B14F-4D97-AF65-F5344CB8AC3E}">
        <p14:creationId xmlns:p14="http://schemas.microsoft.com/office/powerpoint/2010/main" val="293657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pic>
        <p:nvPicPr>
          <p:cNvPr id="3" name="Picture 2">
            <a:extLst>
              <a:ext uri="{FF2B5EF4-FFF2-40B4-BE49-F238E27FC236}">
                <a16:creationId xmlns:a16="http://schemas.microsoft.com/office/drawing/2014/main" id="{52FAFC8A-3ED8-6410-AA25-DD1FD081A0DF}"/>
              </a:ext>
            </a:extLst>
          </p:cNvPr>
          <p:cNvPicPr>
            <a:picLocks noChangeAspect="1"/>
          </p:cNvPicPr>
          <p:nvPr/>
        </p:nvPicPr>
        <p:blipFill>
          <a:blip r:embed="rId2"/>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4C0A3096-57D6-CA54-531A-83B5922B3E77}"/>
              </a:ext>
            </a:extLst>
          </p:cNvPr>
          <p:cNvSpPr txBox="1"/>
          <p:nvPr/>
        </p:nvSpPr>
        <p:spPr>
          <a:xfrm>
            <a:off x="84668" y="1599510"/>
            <a:ext cx="4052711" cy="4401205"/>
          </a:xfrm>
          <a:prstGeom prst="rect">
            <a:avLst/>
          </a:prstGeom>
          <a:solidFill>
            <a:schemeClr val="bg1">
              <a:alpha val="50000"/>
            </a:schemeClr>
          </a:solidFill>
        </p:spPr>
        <p:txBody>
          <a:bodyPr wrap="square" rtlCol="0">
            <a:spAutoFit/>
          </a:bodyPr>
          <a:lstStyle/>
          <a:p>
            <a:r>
              <a:rPr lang="en-GB" sz="2800" b="1" u="sng" dirty="0"/>
              <a:t>Outcome.</a:t>
            </a:r>
          </a:p>
          <a:p>
            <a:r>
              <a:rPr lang="en-GB" dirty="0"/>
              <a:t>The goal of the GD was to reduce fixture weight whilst maintaining design integrity and this was achieved.</a:t>
            </a:r>
          </a:p>
          <a:p>
            <a:r>
              <a:rPr lang="en-GB" dirty="0"/>
              <a:t>The GD fixture weight 664g, Original design weight 11,273g (x17 lighter).</a:t>
            </a:r>
          </a:p>
          <a:p>
            <a:r>
              <a:rPr lang="en-GB" dirty="0"/>
              <a:t>Safety Factor for GD fixture was 2.244, Original design 1.204.</a:t>
            </a:r>
          </a:p>
          <a:p>
            <a:r>
              <a:rPr lang="en-GB" dirty="0"/>
              <a:t>GD design resulted in an increased SF even using a material with reduced specific mass and torsional stiffness and still resulted in a solution that was 17 times lighter than the original mild steel design.</a:t>
            </a:r>
          </a:p>
          <a:p>
            <a:endParaRPr lang="en-GB" dirty="0"/>
          </a:p>
        </p:txBody>
      </p:sp>
      <p:sp>
        <p:nvSpPr>
          <p:cNvPr id="4" name="TextBox 3">
            <a:extLst>
              <a:ext uri="{FF2B5EF4-FFF2-40B4-BE49-F238E27FC236}">
                <a16:creationId xmlns:a16="http://schemas.microsoft.com/office/drawing/2014/main" id="{E48631D8-C87C-DAB8-7941-520C35E7AD50}"/>
              </a:ext>
            </a:extLst>
          </p:cNvPr>
          <p:cNvSpPr txBox="1"/>
          <p:nvPr/>
        </p:nvSpPr>
        <p:spPr>
          <a:xfrm>
            <a:off x="8054622" y="2701674"/>
            <a:ext cx="4052711" cy="1631216"/>
          </a:xfrm>
          <a:prstGeom prst="rect">
            <a:avLst/>
          </a:prstGeom>
          <a:noFill/>
        </p:spPr>
        <p:txBody>
          <a:bodyPr wrap="square" rtlCol="0">
            <a:spAutoFit/>
          </a:bodyPr>
          <a:lstStyle/>
          <a:p>
            <a:r>
              <a:rPr lang="en-GB" sz="2800" b="1" u="sng" dirty="0" err="1"/>
              <a:t>Improvments</a:t>
            </a:r>
            <a:r>
              <a:rPr lang="en-GB" sz="2800" b="1" u="sng" dirty="0"/>
              <a:t>.</a:t>
            </a:r>
          </a:p>
          <a:p>
            <a:r>
              <a:rPr lang="en-GB" dirty="0"/>
              <a:t>Adjusting the GD model so small weaknesses were removed would further improve the Safety Factor with minimal impact on fixture weight.</a:t>
            </a:r>
          </a:p>
        </p:txBody>
      </p:sp>
    </p:spTree>
    <p:extLst>
      <p:ext uri="{BB962C8B-B14F-4D97-AF65-F5344CB8AC3E}">
        <p14:creationId xmlns:p14="http://schemas.microsoft.com/office/powerpoint/2010/main" val="2812118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sp>
        <p:nvSpPr>
          <p:cNvPr id="26" name="TextBox 25">
            <a:extLst>
              <a:ext uri="{FF2B5EF4-FFF2-40B4-BE49-F238E27FC236}">
                <a16:creationId xmlns:a16="http://schemas.microsoft.com/office/drawing/2014/main" id="{ABDCAC73-6D09-2565-AB3E-3A08CC4B2267}"/>
              </a:ext>
            </a:extLst>
          </p:cNvPr>
          <p:cNvSpPr txBox="1"/>
          <p:nvPr/>
        </p:nvSpPr>
        <p:spPr>
          <a:xfrm>
            <a:off x="146756" y="949549"/>
            <a:ext cx="12045244" cy="5098575"/>
          </a:xfrm>
          <a:prstGeom prst="rect">
            <a:avLst/>
          </a:prstGeom>
          <a:noFill/>
        </p:spPr>
        <p:txBody>
          <a:bodyPr wrap="square">
            <a:spAutoFit/>
          </a:bodyPr>
          <a:lstStyle/>
          <a:p>
            <a:pPr>
              <a:lnSpc>
                <a:spcPct val="107000"/>
              </a:lnSpc>
              <a:spcAft>
                <a:spcPts val="800"/>
              </a:spcAft>
            </a:pPr>
            <a:r>
              <a:rPr lang="en-GB" sz="2000" kern="100" dirty="0" err="1">
                <a:effectLst/>
                <a:ea typeface="Calibri" panose="020F0502020204030204" pitchFamily="34" charset="0"/>
                <a:cs typeface="Times New Roman" panose="02020603050405020304" pitchFamily="18" charset="0"/>
              </a:rPr>
              <a:t>Alzarrad</a:t>
            </a:r>
            <a:r>
              <a:rPr lang="en-GB" sz="2000" kern="100" dirty="0">
                <a:effectLst/>
                <a:ea typeface="Calibri" panose="020F0502020204030204" pitchFamily="34" charset="0"/>
                <a:cs typeface="Times New Roman" panose="02020603050405020304" pitchFamily="18" charset="0"/>
              </a:rPr>
              <a:t>, M. A. &amp; </a:t>
            </a:r>
            <a:r>
              <a:rPr lang="en-GB" sz="2000" kern="100" dirty="0" err="1">
                <a:effectLst/>
                <a:ea typeface="Calibri" panose="020F0502020204030204" pitchFamily="34" charset="0"/>
                <a:cs typeface="Times New Roman" panose="02020603050405020304" pitchFamily="18" charset="0"/>
              </a:rPr>
              <a:t>Elhouar</a:t>
            </a:r>
            <a:r>
              <a:rPr lang="en-GB" sz="2000" kern="100" dirty="0">
                <a:effectLst/>
                <a:ea typeface="Calibri" panose="020F0502020204030204" pitchFamily="34" charset="0"/>
                <a:cs typeface="Times New Roman" panose="02020603050405020304" pitchFamily="18" charset="0"/>
              </a:rPr>
              <a:t>, S., 2019. </a:t>
            </a:r>
            <a:r>
              <a:rPr lang="en-GB" sz="2000" i="1" kern="100" dirty="0">
                <a:effectLst/>
                <a:ea typeface="Calibri" panose="020F0502020204030204" pitchFamily="34" charset="0"/>
                <a:cs typeface="Times New Roman" panose="02020603050405020304" pitchFamily="18" charset="0"/>
              </a:rPr>
              <a:t>3D Printing Applications in Construction from The Past and into The Future. </a:t>
            </a:r>
            <a:r>
              <a:rPr lang="en-GB" sz="2000" kern="100" dirty="0">
                <a:effectLst/>
                <a:ea typeface="Calibri" panose="020F0502020204030204" pitchFamily="34" charset="0"/>
                <a:cs typeface="Times New Roman" panose="02020603050405020304" pitchFamily="18" charset="0"/>
              </a:rPr>
              <a:t>Budapest, CCC2019.</a:t>
            </a:r>
          </a:p>
          <a:p>
            <a:pPr>
              <a:lnSpc>
                <a:spcPct val="107000"/>
              </a:lnSpc>
              <a:spcAft>
                <a:spcPts val="800"/>
              </a:spcAft>
            </a:pPr>
            <a:r>
              <a:rPr lang="en-US" sz="2000" kern="100" dirty="0" err="1">
                <a:effectLst/>
                <a:ea typeface="Calibri" panose="020F0502020204030204" pitchFamily="34" charset="0"/>
                <a:cs typeface="Times New Roman" panose="02020603050405020304" pitchFamily="18" charset="0"/>
              </a:rPr>
              <a:t>Orban</a:t>
            </a:r>
            <a:r>
              <a:rPr lang="en-US" sz="2000" kern="100" dirty="0">
                <a:effectLst/>
                <a:ea typeface="Calibri" panose="020F0502020204030204" pitchFamily="34" charset="0"/>
                <a:cs typeface="Times New Roman" panose="02020603050405020304" pitchFamily="18" charset="0"/>
              </a:rPr>
              <a:t>, R., 2020. </a:t>
            </a:r>
            <a:r>
              <a:rPr lang="en-US" sz="2000" i="1" kern="100" dirty="0">
                <a:effectLst/>
                <a:ea typeface="Calibri" panose="020F0502020204030204" pitchFamily="34" charset="0"/>
                <a:cs typeface="Times New Roman" panose="02020603050405020304" pitchFamily="18" charset="0"/>
              </a:rPr>
              <a:t>Autodesk. </a:t>
            </a:r>
            <a:r>
              <a:rPr lang="en-US" sz="2000" kern="100" dirty="0">
                <a:effectLst/>
                <a:ea typeface="Calibri" panose="020F0502020204030204" pitchFamily="34" charset="0"/>
                <a:cs typeface="Times New Roman" panose="02020603050405020304" pitchFamily="18" charset="0"/>
              </a:rPr>
              <a:t>[Online] </a:t>
            </a:r>
            <a:br>
              <a:rPr lang="en-US" sz="2000" kern="100" dirty="0">
                <a:effectLst/>
                <a:ea typeface="Calibri" panose="020F0502020204030204" pitchFamily="34" charset="0"/>
                <a:cs typeface="Times New Roman" panose="02020603050405020304" pitchFamily="18" charset="0"/>
              </a:rPr>
            </a:br>
            <a:r>
              <a:rPr lang="en-US" sz="2000" kern="100" dirty="0">
                <a:effectLst/>
                <a:ea typeface="Calibri" panose="020F0502020204030204" pitchFamily="34" charset="0"/>
                <a:cs typeface="Times New Roman" panose="02020603050405020304" pitchFamily="18" charset="0"/>
              </a:rPr>
              <a:t>Available at: </a:t>
            </a:r>
            <a:r>
              <a:rPr lang="en-US" sz="2000" u="sng" kern="100" dirty="0">
                <a:effectLst/>
                <a:ea typeface="Calibri" panose="020F0502020204030204" pitchFamily="34" charset="0"/>
                <a:cs typeface="Times New Roman" panose="02020603050405020304" pitchFamily="18" charset="0"/>
              </a:rPr>
              <a:t>https://www.autodesk.com/products/fusion-360/blog/topology-optimization-is-not-generative-design/</a:t>
            </a:r>
            <a:br>
              <a:rPr lang="en-US" sz="2000" kern="100" dirty="0">
                <a:effectLst/>
                <a:ea typeface="Calibri" panose="020F0502020204030204" pitchFamily="34" charset="0"/>
                <a:cs typeface="Times New Roman" panose="02020603050405020304" pitchFamily="18" charset="0"/>
              </a:rPr>
            </a:br>
            <a:r>
              <a:rPr lang="en-US" sz="2000" kern="100" dirty="0">
                <a:effectLst/>
                <a:ea typeface="Calibri" panose="020F0502020204030204" pitchFamily="34" charset="0"/>
                <a:cs typeface="Times New Roman" panose="02020603050405020304" pitchFamily="18" charset="0"/>
              </a:rPr>
              <a:t>[Accessed 15th August 2023].</a:t>
            </a:r>
            <a:endParaRPr lang="en-GB" sz="20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ea typeface="Calibri" panose="020F0502020204030204" pitchFamily="34" charset="0"/>
                <a:cs typeface="Times New Roman" panose="02020603050405020304" pitchFamily="18" charset="0"/>
              </a:rPr>
              <a:t>Autodesk, 2023. </a:t>
            </a:r>
            <a:r>
              <a:rPr lang="en-US" sz="2000" i="1" kern="100" dirty="0">
                <a:effectLst/>
                <a:ea typeface="Calibri" panose="020F0502020204030204" pitchFamily="34" charset="0"/>
                <a:cs typeface="Times New Roman" panose="02020603050405020304" pitchFamily="18" charset="0"/>
              </a:rPr>
              <a:t>Autodesk. </a:t>
            </a:r>
            <a:r>
              <a:rPr lang="en-US" sz="2000" kern="100" dirty="0">
                <a:effectLst/>
                <a:ea typeface="Calibri" panose="020F0502020204030204" pitchFamily="34" charset="0"/>
                <a:cs typeface="Times New Roman" panose="02020603050405020304" pitchFamily="18" charset="0"/>
              </a:rPr>
              <a:t>[Online] </a:t>
            </a:r>
            <a:br>
              <a:rPr lang="en-US" sz="2000" kern="100" dirty="0">
                <a:effectLst/>
                <a:ea typeface="Calibri" panose="020F0502020204030204" pitchFamily="34" charset="0"/>
                <a:cs typeface="Times New Roman" panose="02020603050405020304" pitchFamily="18" charset="0"/>
              </a:rPr>
            </a:br>
            <a:r>
              <a:rPr lang="en-US" sz="2000" kern="100" dirty="0">
                <a:effectLst/>
                <a:ea typeface="Calibri" panose="020F0502020204030204" pitchFamily="34" charset="0"/>
                <a:cs typeface="Times New Roman" panose="02020603050405020304" pitchFamily="18" charset="0"/>
              </a:rPr>
              <a:t>Available at: </a:t>
            </a:r>
            <a:r>
              <a:rPr lang="en-US" sz="2000" u="sng" kern="100" dirty="0">
                <a:effectLst/>
                <a:ea typeface="Calibri" panose="020F0502020204030204" pitchFamily="34" charset="0"/>
                <a:cs typeface="Times New Roman" panose="02020603050405020304" pitchFamily="18" charset="0"/>
              </a:rPr>
              <a:t>https://help.autodesk.com/view/fusion360/ENU/?guid=GUID-D0947E92-01B7-47BC-ADD8-CB3745200228</a:t>
            </a:r>
            <a:br>
              <a:rPr lang="en-US" sz="2000" kern="100" dirty="0">
                <a:effectLst/>
                <a:ea typeface="Calibri" panose="020F0502020204030204" pitchFamily="34" charset="0"/>
                <a:cs typeface="Times New Roman" panose="02020603050405020304" pitchFamily="18" charset="0"/>
              </a:rPr>
            </a:br>
            <a:r>
              <a:rPr lang="en-US" sz="2000" kern="100" dirty="0">
                <a:effectLst/>
                <a:ea typeface="Calibri" panose="020F0502020204030204" pitchFamily="34" charset="0"/>
                <a:cs typeface="Times New Roman" panose="02020603050405020304" pitchFamily="18" charset="0"/>
              </a:rPr>
              <a:t>[Accessed 25th July 2023].</a:t>
            </a:r>
            <a:endParaRPr lang="en-GB" sz="20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ea typeface="Calibri" panose="020F0502020204030204" pitchFamily="34" charset="0"/>
                <a:cs typeface="Times New Roman" panose="02020603050405020304" pitchFamily="18" charset="0"/>
              </a:rPr>
              <a:t>Aman, B., 2020. </a:t>
            </a:r>
            <a:r>
              <a:rPr lang="en-US" sz="2000" i="1" kern="100" dirty="0">
                <a:effectLst/>
                <a:ea typeface="Calibri" panose="020F0502020204030204" pitchFamily="34" charset="0"/>
                <a:cs typeface="Times New Roman" panose="02020603050405020304" pitchFamily="18" charset="0"/>
              </a:rPr>
              <a:t>Generative Design for Performance Enhancement, Weight Reduction, and it's Industrial Applications, </a:t>
            </a:r>
            <a:r>
              <a:rPr lang="en-US" sz="2000" kern="100" dirty="0" err="1">
                <a:effectLst/>
                <a:ea typeface="Calibri" panose="020F0502020204030204" pitchFamily="34" charset="0"/>
                <a:cs typeface="Times New Roman" panose="02020603050405020304" pitchFamily="18" charset="0"/>
              </a:rPr>
              <a:t>physics.app-ph</a:t>
            </a:r>
            <a:r>
              <a:rPr lang="en-US" sz="2000" kern="100" dirty="0">
                <a:effectLst/>
                <a:ea typeface="Calibri" panose="020F0502020204030204" pitchFamily="34" charset="0"/>
                <a:cs typeface="Times New Roman" panose="02020603050405020304" pitchFamily="18" charset="0"/>
              </a:rPr>
              <a:t>: </a:t>
            </a:r>
            <a:r>
              <a:rPr lang="en-US" sz="2000" kern="100" dirty="0" err="1">
                <a:effectLst/>
                <a:ea typeface="Calibri" panose="020F0502020204030204" pitchFamily="34" charset="0"/>
                <a:cs typeface="Times New Roman" panose="02020603050405020304" pitchFamily="18" charset="0"/>
              </a:rPr>
              <a:t>physics.app</a:t>
            </a:r>
            <a:r>
              <a:rPr lang="en-US" sz="2000" kern="100" dirty="0">
                <a:effectLst/>
                <a:ea typeface="Calibri" panose="020F0502020204030204" pitchFamily="34" charset="0"/>
                <a:cs typeface="Times New Roman" panose="02020603050405020304" pitchFamily="18" charset="0"/>
              </a:rPr>
              <a:t>-ph.</a:t>
            </a:r>
            <a:endParaRPr lang="en-GB" sz="20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ea typeface="Arial" panose="020B0604020202020204" pitchFamily="34" charset="0"/>
                <a:cs typeface="Times New Roman" panose="02020603050405020304" pitchFamily="18" charset="0"/>
              </a:rPr>
              <a:t>Attaran, M., 2017. The rise of 3-D printing: The advantages of additive manufacturing over traditional manufacturing.. </a:t>
            </a:r>
            <a:r>
              <a:rPr lang="en-GB" sz="2000" i="1" dirty="0">
                <a:effectLst/>
                <a:ea typeface="Arial" panose="020B0604020202020204" pitchFamily="34" charset="0"/>
                <a:cs typeface="Times New Roman" panose="02020603050405020304" pitchFamily="18" charset="0"/>
              </a:rPr>
              <a:t>Business Horizons, </a:t>
            </a:r>
            <a:r>
              <a:rPr lang="en-GB" sz="2000" dirty="0">
                <a:effectLst/>
                <a:ea typeface="Arial" panose="020B0604020202020204" pitchFamily="34" charset="0"/>
                <a:cs typeface="Times New Roman" panose="02020603050405020304" pitchFamily="18" charset="0"/>
              </a:rPr>
              <a:t>Volume 60, pp. 677 - 688</a:t>
            </a:r>
            <a:endParaRPr lang="en-GB" sz="2000" kern="100" dirty="0">
              <a:effectLst/>
              <a:ea typeface="Calibri" panose="020F0502020204030204" pitchFamily="34" charset="0"/>
              <a:cs typeface="Times New Roman" panose="02020603050405020304" pitchFamily="18" charset="0"/>
            </a:endParaRPr>
          </a:p>
        </p:txBody>
      </p:sp>
      <p:sp>
        <p:nvSpPr>
          <p:cNvPr id="27" name="TextBox 26">
            <a:extLst>
              <a:ext uri="{FF2B5EF4-FFF2-40B4-BE49-F238E27FC236}">
                <a16:creationId xmlns:a16="http://schemas.microsoft.com/office/drawing/2014/main" id="{BC7B935A-B2B1-9413-4D7A-5BBA4F2F4EDE}"/>
              </a:ext>
            </a:extLst>
          </p:cNvPr>
          <p:cNvSpPr txBox="1"/>
          <p:nvPr/>
        </p:nvSpPr>
        <p:spPr>
          <a:xfrm>
            <a:off x="146756" y="198838"/>
            <a:ext cx="2144888" cy="532903"/>
          </a:xfrm>
          <a:prstGeom prst="rect">
            <a:avLst/>
          </a:prstGeom>
          <a:noFill/>
        </p:spPr>
        <p:txBody>
          <a:bodyPr wrap="square">
            <a:spAutoFit/>
          </a:bodyPr>
          <a:lstStyle/>
          <a:p>
            <a:pPr>
              <a:lnSpc>
                <a:spcPct val="107000"/>
              </a:lnSpc>
              <a:spcAft>
                <a:spcPts val="800"/>
              </a:spcAft>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Bibliography</a:t>
            </a:r>
          </a:p>
        </p:txBody>
      </p:sp>
    </p:spTree>
    <p:extLst>
      <p:ext uri="{BB962C8B-B14F-4D97-AF65-F5344CB8AC3E}">
        <p14:creationId xmlns:p14="http://schemas.microsoft.com/office/powerpoint/2010/main" val="2693463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E126F7B-178B-744F-2797-53E525CC094D}"/>
              </a:ext>
            </a:extLst>
          </p:cNvPr>
          <p:cNvSpPr txBox="1"/>
          <p:nvPr/>
        </p:nvSpPr>
        <p:spPr>
          <a:xfrm>
            <a:off x="5640355" y="2971800"/>
            <a:ext cx="914400" cy="914400"/>
          </a:xfrm>
          <a:prstGeom prst="rect">
            <a:avLst/>
          </a:prstGeom>
          <a:noFill/>
        </p:spPr>
        <p:txBody>
          <a:bodyPr wrap="square" rtlCol="0">
            <a:spAutoFit/>
          </a:bodyPr>
          <a:lstStyle/>
          <a:p>
            <a:endParaRPr lang="en-GB" dirty="0"/>
          </a:p>
        </p:txBody>
      </p:sp>
      <p:sp>
        <p:nvSpPr>
          <p:cNvPr id="2" name="TextBox 1">
            <a:extLst>
              <a:ext uri="{FF2B5EF4-FFF2-40B4-BE49-F238E27FC236}">
                <a16:creationId xmlns:a16="http://schemas.microsoft.com/office/drawing/2014/main" id="{C1DD1950-61C2-87B2-17CD-C91AABE01193}"/>
              </a:ext>
            </a:extLst>
          </p:cNvPr>
          <p:cNvSpPr txBox="1"/>
          <p:nvPr/>
        </p:nvSpPr>
        <p:spPr>
          <a:xfrm>
            <a:off x="87682" y="1040167"/>
            <a:ext cx="5098471" cy="584775"/>
          </a:xfrm>
          <a:prstGeom prst="rect">
            <a:avLst/>
          </a:prstGeom>
          <a:noFill/>
        </p:spPr>
        <p:txBody>
          <a:bodyPr wrap="square" rtlCol="0">
            <a:spAutoFit/>
          </a:bodyPr>
          <a:lstStyle/>
          <a:p>
            <a:r>
              <a:rPr lang="en-GB" sz="3200" b="1" u="sng" dirty="0">
                <a:latin typeface="+mj-lt"/>
              </a:rPr>
              <a:t>Generative design application.</a:t>
            </a:r>
          </a:p>
        </p:txBody>
      </p:sp>
      <p:sp>
        <p:nvSpPr>
          <p:cNvPr id="3" name="TextBox 2">
            <a:extLst>
              <a:ext uri="{FF2B5EF4-FFF2-40B4-BE49-F238E27FC236}">
                <a16:creationId xmlns:a16="http://schemas.microsoft.com/office/drawing/2014/main" id="{8EB618C3-140D-C772-53BA-B3733FDBBB6D}"/>
              </a:ext>
            </a:extLst>
          </p:cNvPr>
          <p:cNvSpPr txBox="1"/>
          <p:nvPr/>
        </p:nvSpPr>
        <p:spPr>
          <a:xfrm>
            <a:off x="155902" y="1635263"/>
            <a:ext cx="4875383" cy="3139321"/>
          </a:xfrm>
          <a:prstGeom prst="rect">
            <a:avLst/>
          </a:prstGeom>
          <a:noFill/>
        </p:spPr>
        <p:txBody>
          <a:bodyPr wrap="square" rtlCol="0">
            <a:spAutoFit/>
          </a:bodyPr>
          <a:lstStyle/>
          <a:p>
            <a:r>
              <a:rPr lang="en-GB" dirty="0"/>
              <a:t>Previously, we had to implement in-car-routing process friction testing of a transmission cable. Cable loaded into a test fixture and the eye-ends were traversed to measure friction in pull and push directions.</a:t>
            </a:r>
          </a:p>
          <a:p>
            <a:r>
              <a:rPr lang="en-GB" dirty="0"/>
              <a:t>Cable loaded flat, and at the start of the cycle the fixturing moved into a near copy of the in-car-routing. Fixture movement achieved using pneumatic cylinders, acting on a pivoting plate.</a:t>
            </a:r>
          </a:p>
          <a:p>
            <a:r>
              <a:rPr lang="en-GB" dirty="0"/>
              <a:t>Cylinders mounted to a plate fixed to linear slides.</a:t>
            </a:r>
          </a:p>
          <a:p>
            <a:endParaRPr lang="en-GB" dirty="0"/>
          </a:p>
        </p:txBody>
      </p:sp>
      <p:grpSp>
        <p:nvGrpSpPr>
          <p:cNvPr id="4" name="Group 3">
            <a:extLst>
              <a:ext uri="{FF2B5EF4-FFF2-40B4-BE49-F238E27FC236}">
                <a16:creationId xmlns:a16="http://schemas.microsoft.com/office/drawing/2014/main" id="{6E96D91E-8654-261C-F10E-E20DF5394FBF}"/>
              </a:ext>
            </a:extLst>
          </p:cNvPr>
          <p:cNvGrpSpPr/>
          <p:nvPr/>
        </p:nvGrpSpPr>
        <p:grpSpPr>
          <a:xfrm>
            <a:off x="5095565" y="1027289"/>
            <a:ext cx="7008753" cy="5651240"/>
            <a:chOff x="0" y="-81300"/>
            <a:chExt cx="5731510" cy="4523991"/>
          </a:xfrm>
        </p:grpSpPr>
        <p:grpSp>
          <p:nvGrpSpPr>
            <p:cNvPr id="5" name="Group 4">
              <a:extLst>
                <a:ext uri="{FF2B5EF4-FFF2-40B4-BE49-F238E27FC236}">
                  <a16:creationId xmlns:a16="http://schemas.microsoft.com/office/drawing/2014/main" id="{56F5AF63-0AD4-1A6C-A4F2-09BB53524042}"/>
                </a:ext>
              </a:extLst>
            </p:cNvPr>
            <p:cNvGrpSpPr/>
            <p:nvPr/>
          </p:nvGrpSpPr>
          <p:grpSpPr>
            <a:xfrm>
              <a:off x="0" y="33251"/>
              <a:ext cx="5731510" cy="4409440"/>
              <a:chOff x="0" y="0"/>
              <a:chExt cx="5731510" cy="4409440"/>
            </a:xfrm>
          </p:grpSpPr>
          <p:pic>
            <p:nvPicPr>
              <p:cNvPr id="24" name="Picture 23" descr="A close-up of a car parts&#10;&#10;Description automatically generated">
                <a:extLst>
                  <a:ext uri="{FF2B5EF4-FFF2-40B4-BE49-F238E27FC236}">
                    <a16:creationId xmlns:a16="http://schemas.microsoft.com/office/drawing/2014/main" id="{71A89577-B497-4FBC-F1B8-98478798C37B}"/>
                  </a:ext>
                </a:extLst>
              </p:cNvPr>
              <p:cNvPicPr>
                <a:picLocks noChangeAspect="1"/>
              </p:cNvPicPr>
              <p:nvPr/>
            </p:nvPicPr>
            <p:blipFill rotWithShape="1">
              <a:blip r:embed="rId2">
                <a:extLst>
                  <a:ext uri="{28A0092B-C50C-407E-A947-70E740481C1C}">
                    <a14:useLocalDpi xmlns:a14="http://schemas.microsoft.com/office/drawing/2010/main" val="0"/>
                  </a:ext>
                </a:extLst>
              </a:blip>
              <a:srcRect t="6940"/>
              <a:stretch/>
            </p:blipFill>
            <p:spPr bwMode="auto">
              <a:xfrm>
                <a:off x="0" y="0"/>
                <a:ext cx="5731510" cy="4409440"/>
              </a:xfrm>
              <a:prstGeom prst="rect">
                <a:avLst/>
              </a:prstGeom>
              <a:ln>
                <a:noFill/>
              </a:ln>
              <a:extLst>
                <a:ext uri="{53640926-AAD7-44D8-BBD7-CCE9431645EC}">
                  <a14:shadowObscured xmlns:a14="http://schemas.microsoft.com/office/drawing/2010/main"/>
                </a:ext>
              </a:extLst>
            </p:spPr>
          </p:pic>
          <p:sp>
            <p:nvSpPr>
              <p:cNvPr id="25" name="Rectangle 24">
                <a:extLst>
                  <a:ext uri="{FF2B5EF4-FFF2-40B4-BE49-F238E27FC236}">
                    <a16:creationId xmlns:a16="http://schemas.microsoft.com/office/drawing/2014/main" id="{18DB266D-F1AF-CFDF-DA13-A793D6108595}"/>
                  </a:ext>
                </a:extLst>
              </p:cNvPr>
              <p:cNvSpPr/>
              <p:nvPr/>
            </p:nvSpPr>
            <p:spPr>
              <a:xfrm>
                <a:off x="232611" y="0"/>
                <a:ext cx="2277979" cy="40907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6" name="Text Box 2">
              <a:extLst>
                <a:ext uri="{FF2B5EF4-FFF2-40B4-BE49-F238E27FC236}">
                  <a16:creationId xmlns:a16="http://schemas.microsoft.com/office/drawing/2014/main" id="{623DF100-2018-6A36-215E-04E41D8A29BA}"/>
                </a:ext>
              </a:extLst>
            </p:cNvPr>
            <p:cNvSpPr txBox="1">
              <a:spLocks noChangeArrowheads="1"/>
            </p:cNvSpPr>
            <p:nvPr/>
          </p:nvSpPr>
          <p:spPr bwMode="auto">
            <a:xfrm>
              <a:off x="282633" y="-81300"/>
              <a:ext cx="4567129" cy="481919"/>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3200" b="1" u="sng" kern="100" dirty="0">
                  <a:effectLst/>
                  <a:latin typeface="+mj-lt"/>
                  <a:ea typeface="Calibri" panose="020F0502020204030204" pitchFamily="34" charset="0"/>
                  <a:cs typeface="Times New Roman" panose="02020603050405020304" pitchFamily="18" charset="0"/>
                </a:rPr>
                <a:t>Automotive transmission cable</a:t>
              </a:r>
              <a:endParaRPr lang="en-GB" sz="3200" kern="100" dirty="0">
                <a:effectLst/>
                <a:latin typeface="+mj-lt"/>
                <a:ea typeface="Calibri" panose="020F0502020204030204" pitchFamily="34" charset="0"/>
                <a:cs typeface="Times New Roman" panose="02020603050405020304" pitchFamily="18" charset="0"/>
              </a:endParaRPr>
            </a:p>
          </p:txBody>
        </p:sp>
        <p:grpSp>
          <p:nvGrpSpPr>
            <p:cNvPr id="7" name="Group 6">
              <a:extLst>
                <a:ext uri="{FF2B5EF4-FFF2-40B4-BE49-F238E27FC236}">
                  <a16:creationId xmlns:a16="http://schemas.microsoft.com/office/drawing/2014/main" id="{471D5121-21A0-8CAF-F2A2-10ECA89EAA49}"/>
                </a:ext>
              </a:extLst>
            </p:cNvPr>
            <p:cNvGrpSpPr/>
            <p:nvPr/>
          </p:nvGrpSpPr>
          <p:grpSpPr>
            <a:xfrm>
              <a:off x="2485505" y="262543"/>
              <a:ext cx="2671978" cy="2391804"/>
              <a:chOff x="0" y="0"/>
              <a:chExt cx="2671978" cy="2391804"/>
            </a:xfrm>
          </p:grpSpPr>
          <p:sp>
            <p:nvSpPr>
              <p:cNvPr id="18" name="Text Box 2">
                <a:extLst>
                  <a:ext uri="{FF2B5EF4-FFF2-40B4-BE49-F238E27FC236}">
                    <a16:creationId xmlns:a16="http://schemas.microsoft.com/office/drawing/2014/main" id="{8A098FE6-1BA3-203F-0642-2A03ECFC934F}"/>
                  </a:ext>
                </a:extLst>
              </p:cNvPr>
              <p:cNvSpPr txBox="1">
                <a:spLocks noChangeArrowheads="1"/>
              </p:cNvSpPr>
              <p:nvPr/>
            </p:nvSpPr>
            <p:spPr bwMode="auto">
              <a:xfrm>
                <a:off x="0" y="1534452"/>
                <a:ext cx="1347470" cy="386080"/>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Fire-wall grommet.</a:t>
                </a:r>
              </a:p>
            </p:txBody>
          </p:sp>
          <p:grpSp>
            <p:nvGrpSpPr>
              <p:cNvPr id="19" name="Group 18">
                <a:extLst>
                  <a:ext uri="{FF2B5EF4-FFF2-40B4-BE49-F238E27FC236}">
                    <a16:creationId xmlns:a16="http://schemas.microsoft.com/office/drawing/2014/main" id="{AD63A776-2B3B-39E1-915C-4B12D2192B20}"/>
                  </a:ext>
                </a:extLst>
              </p:cNvPr>
              <p:cNvGrpSpPr/>
              <p:nvPr/>
            </p:nvGrpSpPr>
            <p:grpSpPr>
              <a:xfrm>
                <a:off x="706705" y="0"/>
                <a:ext cx="1965273" cy="1114852"/>
                <a:chOff x="0" y="0"/>
                <a:chExt cx="1965273" cy="1114852"/>
              </a:xfrm>
            </p:grpSpPr>
            <p:sp>
              <p:nvSpPr>
                <p:cNvPr id="21" name="Text Box 2">
                  <a:extLst>
                    <a:ext uri="{FF2B5EF4-FFF2-40B4-BE49-F238E27FC236}">
                      <a16:creationId xmlns:a16="http://schemas.microsoft.com/office/drawing/2014/main" id="{B7CA9090-189F-5808-6BE5-12EBEDE24B91}"/>
                    </a:ext>
                  </a:extLst>
                </p:cNvPr>
                <p:cNvSpPr txBox="1">
                  <a:spLocks noChangeArrowheads="1"/>
                </p:cNvSpPr>
                <p:nvPr/>
              </p:nvSpPr>
              <p:spPr bwMode="auto">
                <a:xfrm>
                  <a:off x="0" y="361107"/>
                  <a:ext cx="1427480" cy="75374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Shifter side abutments and eye-end connectors.</a:t>
                  </a:r>
                </a:p>
              </p:txBody>
            </p:sp>
            <p:cxnSp>
              <p:nvCxnSpPr>
                <p:cNvPr id="22" name="Straight Arrow Connector 21">
                  <a:extLst>
                    <a:ext uri="{FF2B5EF4-FFF2-40B4-BE49-F238E27FC236}">
                      <a16:creationId xmlns:a16="http://schemas.microsoft.com/office/drawing/2014/main" id="{A5D32252-E51D-64FC-1409-59274D8DE9A2}"/>
                    </a:ext>
                  </a:extLst>
                </p:cNvPr>
                <p:cNvCxnSpPr/>
                <p:nvPr/>
              </p:nvCxnSpPr>
              <p:spPr>
                <a:xfrm flipV="1">
                  <a:off x="1426895" y="0"/>
                  <a:ext cx="538378" cy="784590"/>
                </a:xfrm>
                <a:prstGeom prst="straightConnector1">
                  <a:avLst/>
                </a:prstGeom>
                <a:noFill/>
                <a:ln w="6350" cap="flat" cmpd="sng" algn="ctr">
                  <a:solidFill>
                    <a:sysClr val="windowText" lastClr="000000"/>
                  </a:solidFill>
                  <a:prstDash val="solid"/>
                  <a:miter lim="800000"/>
                  <a:tailEnd type="triangle"/>
                </a:ln>
                <a:effectLst/>
              </p:spPr>
            </p:cxnSp>
            <p:cxnSp>
              <p:nvCxnSpPr>
                <p:cNvPr id="23" name="Straight Arrow Connector 22">
                  <a:extLst>
                    <a:ext uri="{FF2B5EF4-FFF2-40B4-BE49-F238E27FC236}">
                      <a16:creationId xmlns:a16="http://schemas.microsoft.com/office/drawing/2014/main" id="{D6DD3A0F-0BA7-3577-8E90-927FB77AC159}"/>
                    </a:ext>
                  </a:extLst>
                </p:cNvPr>
                <p:cNvCxnSpPr/>
                <p:nvPr/>
              </p:nvCxnSpPr>
              <p:spPr>
                <a:xfrm flipV="1">
                  <a:off x="1426895" y="520588"/>
                  <a:ext cx="448782" cy="26363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20" name="Straight Arrow Connector 19">
                <a:extLst>
                  <a:ext uri="{FF2B5EF4-FFF2-40B4-BE49-F238E27FC236}">
                    <a16:creationId xmlns:a16="http://schemas.microsoft.com/office/drawing/2014/main" id="{D32895B9-0561-F2B2-99AE-2F92745096FA}"/>
                  </a:ext>
                </a:extLst>
              </p:cNvPr>
              <p:cNvCxnSpPr/>
              <p:nvPr/>
            </p:nvCxnSpPr>
            <p:spPr>
              <a:xfrm>
                <a:off x="1348673" y="1709780"/>
                <a:ext cx="465221" cy="682024"/>
              </a:xfrm>
              <a:prstGeom prst="straightConnector1">
                <a:avLst/>
              </a:prstGeom>
              <a:noFill/>
              <a:ln w="6350" cap="flat" cmpd="sng" algn="ctr">
                <a:solidFill>
                  <a:sysClr val="windowText" lastClr="000000"/>
                </a:solidFill>
                <a:prstDash val="solid"/>
                <a:miter lim="800000"/>
                <a:tailEnd type="triangle"/>
              </a:ln>
              <a:effectLst/>
            </p:spPr>
          </p:cxnSp>
        </p:grpSp>
        <p:grpSp>
          <p:nvGrpSpPr>
            <p:cNvPr id="9" name="Group 8">
              <a:extLst>
                <a:ext uri="{FF2B5EF4-FFF2-40B4-BE49-F238E27FC236}">
                  <a16:creationId xmlns:a16="http://schemas.microsoft.com/office/drawing/2014/main" id="{ABC41AE7-1057-B3A1-AF58-C6C345DDA99D}"/>
                </a:ext>
              </a:extLst>
            </p:cNvPr>
            <p:cNvGrpSpPr/>
            <p:nvPr/>
          </p:nvGrpSpPr>
          <p:grpSpPr>
            <a:xfrm>
              <a:off x="2028305" y="2518756"/>
              <a:ext cx="1347470" cy="1485407"/>
              <a:chOff x="0" y="0"/>
              <a:chExt cx="1347470" cy="1485407"/>
            </a:xfrm>
          </p:grpSpPr>
          <p:sp>
            <p:nvSpPr>
              <p:cNvPr id="15" name="Text Box 2">
                <a:extLst>
                  <a:ext uri="{FF2B5EF4-FFF2-40B4-BE49-F238E27FC236}">
                    <a16:creationId xmlns:a16="http://schemas.microsoft.com/office/drawing/2014/main" id="{65EA34A4-C328-4AF3-6DE7-D13542A501F5}"/>
                  </a:ext>
                </a:extLst>
              </p:cNvPr>
              <p:cNvSpPr txBox="1">
                <a:spLocks noChangeArrowheads="1"/>
              </p:cNvSpPr>
              <p:nvPr/>
            </p:nvSpPr>
            <p:spPr bwMode="auto">
              <a:xfrm>
                <a:off x="0" y="0"/>
                <a:ext cx="1347470" cy="75374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Heat shield and abrasion protection sleeves</a:t>
                </a:r>
              </a:p>
            </p:txBody>
          </p:sp>
          <p:cxnSp>
            <p:nvCxnSpPr>
              <p:cNvPr id="16" name="Straight Arrow Connector 15">
                <a:extLst>
                  <a:ext uri="{FF2B5EF4-FFF2-40B4-BE49-F238E27FC236}">
                    <a16:creationId xmlns:a16="http://schemas.microsoft.com/office/drawing/2014/main" id="{C2797F0F-E67F-920F-871D-4ADD5BD657F8}"/>
                  </a:ext>
                </a:extLst>
              </p:cNvPr>
              <p:cNvCxnSpPr/>
              <p:nvPr/>
            </p:nvCxnSpPr>
            <p:spPr>
              <a:xfrm flipH="1">
                <a:off x="353689" y="755257"/>
                <a:ext cx="200526" cy="730150"/>
              </a:xfrm>
              <a:prstGeom prst="straightConnector1">
                <a:avLst/>
              </a:prstGeom>
              <a:noFill/>
              <a:ln w="6350" cap="flat" cmpd="sng" algn="ctr">
                <a:solidFill>
                  <a:sysClr val="windowText" lastClr="000000"/>
                </a:solidFill>
                <a:prstDash val="solid"/>
                <a:miter lim="800000"/>
                <a:tailEnd type="triangle"/>
              </a:ln>
              <a:effectLst/>
            </p:spPr>
          </p:cxnSp>
          <p:cxnSp>
            <p:nvCxnSpPr>
              <p:cNvPr id="17" name="Straight Arrow Connector 16">
                <a:extLst>
                  <a:ext uri="{FF2B5EF4-FFF2-40B4-BE49-F238E27FC236}">
                    <a16:creationId xmlns:a16="http://schemas.microsoft.com/office/drawing/2014/main" id="{27C01C9D-360D-E7B7-8D3A-3FC3B0D493E8}"/>
                  </a:ext>
                </a:extLst>
              </p:cNvPr>
              <p:cNvCxnSpPr/>
              <p:nvPr/>
            </p:nvCxnSpPr>
            <p:spPr>
              <a:xfrm>
                <a:off x="561048" y="755257"/>
                <a:ext cx="617621" cy="369202"/>
              </a:xfrm>
              <a:prstGeom prst="straightConnector1">
                <a:avLst/>
              </a:prstGeom>
              <a:noFill/>
              <a:ln w="6350" cap="flat" cmpd="sng" algn="ctr">
                <a:solidFill>
                  <a:sysClr val="windowText" lastClr="000000"/>
                </a:solidFill>
                <a:prstDash val="solid"/>
                <a:miter lim="800000"/>
                <a:tailEnd type="triangle"/>
              </a:ln>
              <a:effectLst/>
            </p:spPr>
          </p:cxnSp>
        </p:grpSp>
        <p:grpSp>
          <p:nvGrpSpPr>
            <p:cNvPr id="10" name="Group 9">
              <a:extLst>
                <a:ext uri="{FF2B5EF4-FFF2-40B4-BE49-F238E27FC236}">
                  <a16:creationId xmlns:a16="http://schemas.microsoft.com/office/drawing/2014/main" id="{EB69E29F-D4B5-9FF4-700A-176FC24C7B38}"/>
                </a:ext>
              </a:extLst>
            </p:cNvPr>
            <p:cNvGrpSpPr/>
            <p:nvPr/>
          </p:nvGrpSpPr>
          <p:grpSpPr>
            <a:xfrm>
              <a:off x="382385" y="3009207"/>
              <a:ext cx="1427480" cy="1129586"/>
              <a:chOff x="0" y="0"/>
              <a:chExt cx="1427480" cy="1129586"/>
            </a:xfrm>
          </p:grpSpPr>
          <p:sp>
            <p:nvSpPr>
              <p:cNvPr id="12" name="Text Box 2">
                <a:extLst>
                  <a:ext uri="{FF2B5EF4-FFF2-40B4-BE49-F238E27FC236}">
                    <a16:creationId xmlns:a16="http://schemas.microsoft.com/office/drawing/2014/main" id="{E0C281E6-2CA8-A4F9-5A40-8CD2A9D3D9A3}"/>
                  </a:ext>
                </a:extLst>
              </p:cNvPr>
              <p:cNvSpPr txBox="1">
                <a:spLocks noChangeArrowheads="1"/>
              </p:cNvSpPr>
              <p:nvPr/>
            </p:nvSpPr>
            <p:spPr bwMode="auto">
              <a:xfrm>
                <a:off x="0" y="0"/>
                <a:ext cx="1427480" cy="75374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Transmission side abutments and eye-end connectors.</a:t>
                </a:r>
              </a:p>
            </p:txBody>
          </p:sp>
          <p:cxnSp>
            <p:nvCxnSpPr>
              <p:cNvPr id="13" name="Straight Arrow Connector 12">
                <a:extLst>
                  <a:ext uri="{FF2B5EF4-FFF2-40B4-BE49-F238E27FC236}">
                    <a16:creationId xmlns:a16="http://schemas.microsoft.com/office/drawing/2014/main" id="{806AF24E-AF9F-3684-5681-B9CEFDCFFF43}"/>
                  </a:ext>
                </a:extLst>
              </p:cNvPr>
              <p:cNvCxnSpPr/>
              <p:nvPr/>
            </p:nvCxnSpPr>
            <p:spPr>
              <a:xfrm>
                <a:off x="852361" y="760651"/>
                <a:ext cx="361950" cy="368935"/>
              </a:xfrm>
              <a:prstGeom prst="straightConnector1">
                <a:avLst/>
              </a:prstGeom>
              <a:noFill/>
              <a:ln w="6350" cap="flat" cmpd="sng" algn="ctr">
                <a:solidFill>
                  <a:sysClr val="windowText" lastClr="000000"/>
                </a:solidFill>
                <a:prstDash val="solid"/>
                <a:miter lim="800000"/>
                <a:tailEnd type="triangle"/>
              </a:ln>
              <a:effectLst/>
            </p:spPr>
          </p:cxnSp>
          <p:cxnSp>
            <p:nvCxnSpPr>
              <p:cNvPr id="14" name="Straight Arrow Connector 13">
                <a:extLst>
                  <a:ext uri="{FF2B5EF4-FFF2-40B4-BE49-F238E27FC236}">
                    <a16:creationId xmlns:a16="http://schemas.microsoft.com/office/drawing/2014/main" id="{85B97B06-9480-3F93-B43D-68D4F5421F2D}"/>
                  </a:ext>
                </a:extLst>
              </p:cNvPr>
              <p:cNvCxnSpPr/>
              <p:nvPr/>
            </p:nvCxnSpPr>
            <p:spPr>
              <a:xfrm flipH="1">
                <a:off x="369874" y="749862"/>
                <a:ext cx="482487" cy="211449"/>
              </a:xfrm>
              <a:prstGeom prst="straightConnector1">
                <a:avLst/>
              </a:prstGeom>
              <a:noFill/>
              <a:ln w="6350" cap="flat" cmpd="sng" algn="ctr">
                <a:solidFill>
                  <a:sysClr val="windowText" lastClr="000000"/>
                </a:solidFill>
                <a:prstDash val="solid"/>
                <a:miter lim="800000"/>
                <a:tailEnd type="triangle"/>
              </a:ln>
              <a:effectLst/>
            </p:spPr>
          </p:cxnSp>
        </p:grpSp>
      </p:grpSp>
      <p:sp>
        <p:nvSpPr>
          <p:cNvPr id="11" name="TextBox 10">
            <a:extLst>
              <a:ext uri="{FF2B5EF4-FFF2-40B4-BE49-F238E27FC236}">
                <a16:creationId xmlns:a16="http://schemas.microsoft.com/office/drawing/2014/main" id="{3628EA35-F5B9-6619-DD2E-06804CB260C5}"/>
              </a:ext>
            </a:extLst>
          </p:cNvPr>
          <p:cNvSpPr txBox="1"/>
          <p:nvPr/>
        </p:nvSpPr>
        <p:spPr>
          <a:xfrm>
            <a:off x="155901" y="200538"/>
            <a:ext cx="5407261" cy="646331"/>
          </a:xfrm>
          <a:prstGeom prst="rect">
            <a:avLst/>
          </a:prstGeom>
          <a:noFill/>
        </p:spPr>
        <p:txBody>
          <a:bodyPr wrap="square" rtlCol="0">
            <a:spAutoFit/>
          </a:bodyPr>
          <a:lstStyle/>
          <a:p>
            <a:r>
              <a:rPr lang="en-GB" sz="3600" b="1" u="sng" dirty="0">
                <a:latin typeface="+mj-lt"/>
              </a:rPr>
              <a:t>Additional information.</a:t>
            </a:r>
          </a:p>
        </p:txBody>
      </p:sp>
    </p:spTree>
    <p:extLst>
      <p:ext uri="{BB962C8B-B14F-4D97-AF65-F5344CB8AC3E}">
        <p14:creationId xmlns:p14="http://schemas.microsoft.com/office/powerpoint/2010/main" val="1374817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562</TotalTime>
  <Words>1687</Words>
  <Application>Microsoft Office PowerPoint</Application>
  <PresentationFormat>Widescreen</PresentationFormat>
  <Paragraphs>84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104</cp:revision>
  <dcterms:created xsi:type="dcterms:W3CDTF">2023-08-14T17:05:18Z</dcterms:created>
  <dcterms:modified xsi:type="dcterms:W3CDTF">2023-08-27T16:50:50Z</dcterms:modified>
</cp:coreProperties>
</file>