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70" r:id="rId4"/>
    <p:sldId id="271" r:id="rId5"/>
    <p:sldId id="258" r:id="rId6"/>
    <p:sldId id="259" r:id="rId7"/>
    <p:sldId id="264" r:id="rId8"/>
    <p:sldId id="265" r:id="rId9"/>
    <p:sldId id="266" r:id="rId10"/>
    <p:sldId id="267" r:id="rId11"/>
    <p:sldId id="262" r:id="rId12"/>
    <p:sldId id="268" r:id="rId13"/>
    <p:sldId id="260" r:id="rId14"/>
    <p:sldId id="25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e Cartwright" userId="c8129c12-4aad-4f00-a765-fc80ae8680fc" providerId="ADAL" clId="{111E27C8-6FC9-4C0D-8228-09D6D6AFC765}"/>
    <pc:docChg chg="modSld">
      <pc:chgData name="Jane Cartwright" userId="c8129c12-4aad-4f00-a765-fc80ae8680fc" providerId="ADAL" clId="{111E27C8-6FC9-4C0D-8228-09D6D6AFC765}" dt="2024-02-15T14:40:27.390" v="1" actId="20577"/>
      <pc:docMkLst>
        <pc:docMk/>
      </pc:docMkLst>
      <pc:sldChg chg="modSp mod">
        <pc:chgData name="Jane Cartwright" userId="c8129c12-4aad-4f00-a765-fc80ae8680fc" providerId="ADAL" clId="{111E27C8-6FC9-4C0D-8228-09D6D6AFC765}" dt="2024-02-15T14:40:27.390" v="1" actId="20577"/>
        <pc:sldMkLst>
          <pc:docMk/>
          <pc:sldMk cId="298299787" sldId="270"/>
        </pc:sldMkLst>
        <pc:spChg chg="mod">
          <ac:chgData name="Jane Cartwright" userId="c8129c12-4aad-4f00-a765-fc80ae8680fc" providerId="ADAL" clId="{111E27C8-6FC9-4C0D-8228-09D6D6AFC765}" dt="2024-02-15T14:40:27.390" v="1" actId="20577"/>
          <ac:spMkLst>
            <pc:docMk/>
            <pc:sldMk cId="298299787" sldId="270"/>
            <ac:spMk id="3" creationId="{189F27F7-D2E2-478C-94AE-66A6887F2D1A}"/>
          </ac:spMkLst>
        </pc:spChg>
      </pc:sldChg>
    </pc:docChg>
  </pc:docChgLst>
  <pc:docChgLst>
    <pc:chgData name="Jane Cartwright" userId="c8129c12-4aad-4f00-a765-fc80ae8680fc" providerId="ADAL" clId="{B08003D4-F55F-498C-85B1-190F3D2EA2F5}"/>
    <pc:docChg chg="custSel addSld delSld modSld">
      <pc:chgData name="Jane Cartwright" userId="c8129c12-4aad-4f00-a765-fc80ae8680fc" providerId="ADAL" clId="{B08003D4-F55F-498C-85B1-190F3D2EA2F5}" dt="2022-02-07T14:31:02.710" v="1214" actId="20577"/>
      <pc:docMkLst>
        <pc:docMk/>
      </pc:docMkLst>
      <pc:sldChg chg="modSp add del mod">
        <pc:chgData name="Jane Cartwright" userId="c8129c12-4aad-4f00-a765-fc80ae8680fc" providerId="ADAL" clId="{B08003D4-F55F-498C-85B1-190F3D2EA2F5}" dt="2022-02-07T14:16:12.351" v="610" actId="2696"/>
        <pc:sldMkLst>
          <pc:docMk/>
          <pc:sldMk cId="1330734272" sldId="269"/>
        </pc:sldMkLst>
        <pc:spChg chg="mod">
          <ac:chgData name="Jane Cartwright" userId="c8129c12-4aad-4f00-a765-fc80ae8680fc" providerId="ADAL" clId="{B08003D4-F55F-498C-85B1-190F3D2EA2F5}" dt="2022-02-07T14:10:45.697" v="29" actId="255"/>
          <ac:spMkLst>
            <pc:docMk/>
            <pc:sldMk cId="1330734272" sldId="269"/>
            <ac:spMk id="3" creationId="{323FCEBF-FEF5-4FFB-A13E-19DE2F23A347}"/>
          </ac:spMkLst>
        </pc:spChg>
      </pc:sldChg>
      <pc:sldChg chg="modSp new mod">
        <pc:chgData name="Jane Cartwright" userId="c8129c12-4aad-4f00-a765-fc80ae8680fc" providerId="ADAL" clId="{B08003D4-F55F-498C-85B1-190F3D2EA2F5}" dt="2022-02-07T14:16:01.763" v="609" actId="5793"/>
        <pc:sldMkLst>
          <pc:docMk/>
          <pc:sldMk cId="298299787" sldId="270"/>
        </pc:sldMkLst>
        <pc:spChg chg="mod">
          <ac:chgData name="Jane Cartwright" userId="c8129c12-4aad-4f00-a765-fc80ae8680fc" providerId="ADAL" clId="{B08003D4-F55F-498C-85B1-190F3D2EA2F5}" dt="2022-02-07T14:16:01.763" v="609" actId="5793"/>
          <ac:spMkLst>
            <pc:docMk/>
            <pc:sldMk cId="298299787" sldId="270"/>
            <ac:spMk id="3" creationId="{189F27F7-D2E2-478C-94AE-66A6887F2D1A}"/>
          </ac:spMkLst>
        </pc:spChg>
      </pc:sldChg>
      <pc:sldChg chg="modSp new mod">
        <pc:chgData name="Jane Cartwright" userId="c8129c12-4aad-4f00-a765-fc80ae8680fc" providerId="ADAL" clId="{B08003D4-F55F-498C-85B1-190F3D2EA2F5}" dt="2022-02-07T14:31:02.710" v="1214" actId="20577"/>
        <pc:sldMkLst>
          <pc:docMk/>
          <pc:sldMk cId="1002338672" sldId="271"/>
        </pc:sldMkLst>
        <pc:spChg chg="mod">
          <ac:chgData name="Jane Cartwright" userId="c8129c12-4aad-4f00-a765-fc80ae8680fc" providerId="ADAL" clId="{B08003D4-F55F-498C-85B1-190F3D2EA2F5}" dt="2022-02-07T14:21:43.209" v="762" actId="20577"/>
          <ac:spMkLst>
            <pc:docMk/>
            <pc:sldMk cId="1002338672" sldId="271"/>
            <ac:spMk id="2" creationId="{FC2CEA7E-B070-498E-BC04-75A4044A958A}"/>
          </ac:spMkLst>
        </pc:spChg>
        <pc:spChg chg="mod">
          <ac:chgData name="Jane Cartwright" userId="c8129c12-4aad-4f00-a765-fc80ae8680fc" providerId="ADAL" clId="{B08003D4-F55F-498C-85B1-190F3D2EA2F5}" dt="2022-02-07T14:31:02.710" v="1214" actId="20577"/>
          <ac:spMkLst>
            <pc:docMk/>
            <pc:sldMk cId="1002338672" sldId="271"/>
            <ac:spMk id="3" creationId="{CFB9A305-A45E-476C-BDFD-09AFD4011A5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D309B-F042-4332-9DF4-C09386ED1F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C6BB5A-D571-4831-907C-601457F2FE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ECE7BA-103F-4FB4-94B4-1B82E3DC0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5C4C5-9722-41B5-82B8-82B1C101EDCC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5F715F-FCD6-4003-94F3-AC87FA4EF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32B03-71E0-4680-A59D-47F692846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587C3-58BE-45D1-8CCD-2D91A3B82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440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58D32-EC78-4988-BB35-2C27DB221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441BF-0367-4E28-8D58-9734DD1B40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CBBC4B-29FB-42DD-A244-6714D7EEA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5C4C5-9722-41B5-82B8-82B1C101EDCC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242DB5-33E1-42FC-A699-DBBAFAFD9D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4428C-DBBD-4B0C-9FED-D69F02F847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587C3-58BE-45D1-8CCD-2D91A3B82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232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05C71-F8F8-4D64-A095-652E51B10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EFE32E-676E-488D-9B1E-5B2D9DDACD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3BFA42-2555-41D8-A96F-8E242DC2F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5C4C5-9722-41B5-82B8-82B1C101EDCC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5553A3-B9E5-46DB-9397-A08DE5F16F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CFEC88-AF3A-4E68-B6DD-F673E679C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587C3-58BE-45D1-8CCD-2D91A3B82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346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88E589-0049-4CEB-9A01-277F966EE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323D8-FF0B-481C-8BCC-F584AB39CA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6B48FA-37FF-4915-8632-6E75E50016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53254E-E974-417B-8E71-EB7F5A84CB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5C4C5-9722-41B5-82B8-82B1C101EDCC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7EE27B-FC34-47CD-A8E6-56993B237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A68029-921B-4613-B018-6D1930664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587C3-58BE-45D1-8CCD-2D91A3B82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490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B3392-0837-4CD7-AFA8-B59DB0589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028117-1D07-4921-ADF8-BD569470DD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6FD032-9DB7-4DCF-9741-32E8240409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475FDFA-EC0D-4424-A269-8A9517FF35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3833A-D24B-4689-9EC7-1BFF0D9C01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A7B7A2-7CB7-4CF5-83B2-77F86DACC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5C4C5-9722-41B5-82B8-82B1C101EDCC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5FB255-CF7B-411B-9C05-26C1C901A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0CF9FD-B1E6-40D1-AFEF-D7E0DA64A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587C3-58BE-45D1-8CCD-2D91A3B82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117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6EA56-062B-4370-90FF-91E42FD01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6C343E-D75E-4419-8B2E-F395ED424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5C4C5-9722-41B5-82B8-82B1C101EDCC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5C5AEC-6624-4712-9D0D-503C423FB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A583B9-C70B-4EBF-883F-89224E303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587C3-58BE-45D1-8CCD-2D91A3B82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680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FD94AEF-1414-48E6-91DF-BA2AF9214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5C4C5-9722-41B5-82B8-82B1C101EDCC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945D5-D0A0-48B8-B946-3296C650E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EBADA1-B3E3-46F3-98E0-38B921A20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587C3-58BE-45D1-8CCD-2D91A3B82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899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CBCC3-0D6A-4BD3-84D7-BB8905DE50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5355A-DEFB-48A5-9AAA-2DEE48F3F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674C84-2FC6-48F8-B780-FF446B74C7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231FFB-DF74-418A-B156-BCD31964F9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5C4C5-9722-41B5-82B8-82B1C101EDCC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43CB3A-DD2C-4B8F-AF34-9B2827B8C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F36C14-F069-417D-9939-E06031ADE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587C3-58BE-45D1-8CCD-2D91A3B82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239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00B05-A304-42D4-8298-BB9930285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97D2F7-A743-4036-A42D-DE563E4F890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D70C83-95DF-4193-94F4-12B9E803D4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A405AA-FF70-439F-AD80-7E9360DDB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5C4C5-9722-41B5-82B8-82B1C101EDCC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C010E4-D1CC-4E20-BAFF-7212B5D80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B4AFB5-2D65-4E73-AEEB-58A65872E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587C3-58BE-45D1-8CCD-2D91A3B82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7565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3FF6C-2E8D-4E66-BEEB-1BCDFF1E0F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EA79A5-0BC6-4A31-BD3D-0E4AFDB096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44D68-1D98-4ED0-812D-491212F94E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5C4C5-9722-41B5-82B8-82B1C101EDCC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FD120F-DEE2-4349-927A-CE0A037D9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8AFD07-175C-4466-9EE9-B848DC555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587C3-58BE-45D1-8CCD-2D91A3B82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272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BD169A-5C04-4649-A5AB-96F2F6AE3E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F136FA-A2D5-47E8-85D2-778400E202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5B9653-1667-4ABD-A1F9-82A554292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5C4C5-9722-41B5-82B8-82B1C101EDCC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D986BC-0FAD-4AC9-84B9-7110E9C92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A6846-F821-4A6F-A750-BD081FFAB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A587C3-58BE-45D1-8CCD-2D91A3B82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54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DBDF59-D190-490B-AA9E-DC468747A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AEC965-C40B-4E81-A76F-B2AAED482E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A2E64F-9F30-4B69-BA9A-79F2F22AA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5C4C5-9722-41B5-82B8-82B1C101EDCC}" type="datetimeFigureOut">
              <a:rPr lang="en-GB" smtClean="0"/>
              <a:t>15/02/2024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3EC9D7-5304-4185-934B-2BF5755EA6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399E12-EC08-49D6-BECC-A1FA50FABD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A587C3-58BE-45D1-8CCD-2D91A3B824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6994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B3B9DBC-97CC-4A18-B4A6-66E240292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4492644-1D84-449E-94E4-5FC5C873D3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227"/>
            <a:ext cx="12188952" cy="455189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957FD4-AD4B-4548-8AAB-5B5783EB59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5342" y="637953"/>
            <a:ext cx="8272458" cy="3189507"/>
          </a:xfrm>
        </p:spPr>
        <p:txBody>
          <a:bodyPr>
            <a:normAutofit/>
          </a:bodyPr>
          <a:lstStyle/>
          <a:p>
            <a:pPr algn="l"/>
            <a:r>
              <a:rPr lang="en-GB" sz="8000">
                <a:solidFill>
                  <a:srgbClr val="FFFFFF"/>
                </a:solidFill>
              </a:rPr>
              <a:t>Gwerful Mechain </a:t>
            </a:r>
            <a:br>
              <a:rPr lang="en-GB" sz="8000">
                <a:solidFill>
                  <a:srgbClr val="FFFFFF"/>
                </a:solidFill>
              </a:rPr>
            </a:br>
            <a:r>
              <a:rPr lang="en-GB" sz="8000">
                <a:solidFill>
                  <a:srgbClr val="FFFFFF"/>
                </a:solidFill>
              </a:rPr>
              <a:t>(c. 1462-1500)</a:t>
            </a:r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94EE1A74-DEBF-434E-8B5E-7AB296EC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727747" y="4208147"/>
            <a:ext cx="339126" cy="1938528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7">
            <a:extLst>
              <a:ext uri="{FF2B5EF4-FFF2-40B4-BE49-F238E27FC236}">
                <a16:creationId xmlns:a16="http://schemas.microsoft.com/office/drawing/2014/main" id="{8C7C4D4B-92D9-4FA4-A294-749E8574F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728739" y="4098333"/>
            <a:ext cx="201857" cy="1874520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Rectangle 8">
            <a:extLst>
              <a:ext uri="{FF2B5EF4-FFF2-40B4-BE49-F238E27FC236}">
                <a16:creationId xmlns:a16="http://schemas.microsoft.com/office/drawing/2014/main" id="{BADA3358-2A3F-41B0-A458-6FD1DB3AF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048" y="4098334"/>
            <a:ext cx="8933019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D03AB0-98FB-426C-BE50-E031A145D3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5342" y="4377268"/>
            <a:ext cx="7970903" cy="1280582"/>
          </a:xfrm>
        </p:spPr>
        <p:txBody>
          <a:bodyPr anchor="t">
            <a:normAutofit/>
          </a:bodyPr>
          <a:lstStyle/>
          <a:p>
            <a:pPr algn="l"/>
            <a:r>
              <a:rPr lang="en-GB" sz="4000" dirty="0">
                <a:solidFill>
                  <a:srgbClr val="FEFFFF"/>
                </a:solidFill>
              </a:rPr>
              <a:t>Prof. Jane Cartwright</a:t>
            </a:r>
          </a:p>
        </p:txBody>
      </p:sp>
      <p:sp>
        <p:nvSpPr>
          <p:cNvPr id="45" name="Rectangle 8">
            <a:extLst>
              <a:ext uri="{FF2B5EF4-FFF2-40B4-BE49-F238E27FC236}">
                <a16:creationId xmlns:a16="http://schemas.microsoft.com/office/drawing/2014/main" id="{E4737216-37B2-43AD-AB08-05BFCCEFC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066873" y="4377267"/>
            <a:ext cx="3122079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4543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F6F2F3-73F6-4CFC-8315-3B91F8A099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720" y="269712"/>
            <a:ext cx="10288483" cy="1406688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Women’s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FCEBF-FEF5-4FFB-A13E-19DE2F23A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935" y="2177172"/>
            <a:ext cx="11196185" cy="4508108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2000" dirty="0">
                <a:effectLst/>
                <a:latin typeface="Times New Roman" panose="02020603050405020304" pitchFamily="18" charset="0"/>
                <a:ea typeface="SimSun" panose="02010600030101010101" pitchFamily="2" charset="-122"/>
              </a:rPr>
              <a:t>Poets of the Princes – no female poets recorded</a:t>
            </a:r>
          </a:p>
          <a:p>
            <a:r>
              <a:rPr lang="en-GB" sz="2000" dirty="0">
                <a:latin typeface="Times New Roman" panose="02020603050405020304" pitchFamily="18" charset="0"/>
                <a:ea typeface="SimSun" panose="02010600030101010101" pitchFamily="2" charset="-122"/>
              </a:rPr>
              <a:t>Poets of the Nobility C14 and C15 – some female poets, e.g. Gwenllian </a:t>
            </a:r>
            <a:r>
              <a:rPr lang="en-GB" sz="2000" dirty="0" err="1">
                <a:latin typeface="Times New Roman" panose="02020603050405020304" pitchFamily="18" charset="0"/>
                <a:ea typeface="SimSun" panose="02010600030101010101" pitchFamily="2" charset="-122"/>
              </a:rPr>
              <a:t>ferch</a:t>
            </a:r>
            <a:r>
              <a:rPr lang="en-GB" sz="2000" dirty="0">
                <a:latin typeface="Times New Roman" panose="02020603050405020304" pitchFamily="18" charset="0"/>
                <a:ea typeface="SimSun" panose="02010600030101010101" pitchFamily="2" charset="-122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ea typeface="SimSun" panose="02010600030101010101" pitchFamily="2" charset="-122"/>
              </a:rPr>
              <a:t>Rhirid</a:t>
            </a:r>
            <a:r>
              <a:rPr lang="en-GB" sz="2000" dirty="0">
                <a:latin typeface="Times New Roman" panose="02020603050405020304" pitchFamily="18" charset="0"/>
                <a:ea typeface="SimSun" panose="02010600030101010101" pitchFamily="2" charset="-122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ea typeface="SimSun" panose="02010600030101010101" pitchFamily="2" charset="-122"/>
              </a:rPr>
              <a:t>Flaidd</a:t>
            </a:r>
            <a:r>
              <a:rPr lang="en-GB" sz="2000" dirty="0">
                <a:latin typeface="Times New Roman" panose="02020603050405020304" pitchFamily="18" charset="0"/>
                <a:ea typeface="SimSun" panose="02010600030101010101" pitchFamily="2" charset="-122"/>
              </a:rPr>
              <a:t>; </a:t>
            </a:r>
            <a:r>
              <a:rPr lang="en-GB" sz="2000" dirty="0" err="1">
                <a:latin typeface="Times New Roman" panose="02020603050405020304" pitchFamily="18" charset="0"/>
                <a:ea typeface="SimSun" panose="02010600030101010101" pitchFamily="2" charset="-122"/>
              </a:rPr>
              <a:t>Gwerful</a:t>
            </a:r>
            <a:r>
              <a:rPr lang="en-GB" sz="2000" dirty="0">
                <a:latin typeface="Times New Roman" panose="02020603050405020304" pitchFamily="18" charset="0"/>
                <a:ea typeface="SimSun" panose="02010600030101010101" pitchFamily="2" charset="-122"/>
              </a:rPr>
              <a:t> </a:t>
            </a:r>
            <a:r>
              <a:rPr lang="en-GB" sz="2000" dirty="0" err="1">
                <a:latin typeface="Times New Roman" panose="02020603050405020304" pitchFamily="18" charset="0"/>
                <a:ea typeface="SimSun" panose="02010600030101010101" pitchFamily="2" charset="-122"/>
              </a:rPr>
              <a:t>Mechain</a:t>
            </a:r>
            <a:r>
              <a:rPr lang="en-GB" sz="2000" dirty="0">
                <a:latin typeface="Times New Roman" panose="02020603050405020304" pitchFamily="18" charset="0"/>
                <a:ea typeface="SimSun" panose="02010600030101010101" pitchFamily="2" charset="-122"/>
              </a:rPr>
              <a:t> the only Welsh female poet for whom a substantial corpus survives.</a:t>
            </a:r>
          </a:p>
          <a:p>
            <a:r>
              <a:rPr lang="en-GB" sz="2000" dirty="0">
                <a:effectLst/>
                <a:latin typeface="Times New Roman" panose="02020603050405020304" pitchFamily="18" charset="0"/>
                <a:ea typeface="SimSun" panose="02010600030101010101" pitchFamily="2" charset="-122"/>
              </a:rPr>
              <a:t>Lloyd-Morgan: ‘...women’s access to literacy, even at its most basic level, appears to have been rare, and restricted mainly to a minority within the most privileged social groups’</a:t>
            </a:r>
          </a:p>
          <a:p>
            <a:pPr marL="0" indent="0">
              <a:buNone/>
            </a:pPr>
            <a:r>
              <a:rPr lang="en-GB" sz="2000" dirty="0">
                <a:effectLst/>
                <a:latin typeface="Times New Roman" panose="02020603050405020304" pitchFamily="18" charset="0"/>
                <a:ea typeface="SimSun" panose="02010600030101010101" pitchFamily="2" charset="-122"/>
              </a:rPr>
              <a:t>‘It would be a great mistake to assume that literature and the written word must perforce go hand in hand....Literature need not require literacy’. </a:t>
            </a:r>
          </a:p>
          <a:p>
            <a:pPr marL="0" indent="0">
              <a:buNone/>
            </a:pPr>
            <a:r>
              <a:rPr lang="en-GB" sz="2000" dirty="0">
                <a:effectLst/>
                <a:latin typeface="Times New Roman" panose="02020603050405020304" pitchFamily="18" charset="0"/>
                <a:ea typeface="SimSun" panose="02010600030101010101" pitchFamily="2" charset="-122"/>
              </a:rPr>
              <a:t>(Oral tradition important)</a:t>
            </a:r>
          </a:p>
          <a:p>
            <a:pPr marL="0" indent="0"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C. Lloyd-Morgan, ‘More written about than writing? Welsh women and the written word’, in </a:t>
            </a:r>
            <a:r>
              <a:rPr lang="en-GB" sz="20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Literacy in Medieval Celtic Societies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ed. Huw Pryce (Cambridge: Cambridge University Press, 1998), pp. 149-165, (149, 163).</a:t>
            </a:r>
          </a:p>
          <a:p>
            <a:pPr marL="0" indent="0">
              <a:buNone/>
            </a:pPr>
            <a:endParaRPr lang="en-GB" sz="2000" dirty="0">
              <a:effectLst/>
              <a:latin typeface="Times New Roman" panose="02020603050405020304" pitchFamily="18" charset="0"/>
              <a:ea typeface="SimSun" panose="02010600030101010101" pitchFamily="2" charset="-122"/>
            </a:endParaRPr>
          </a:p>
          <a:p>
            <a:pPr marL="0" indent="0">
              <a:buNone/>
            </a:pPr>
            <a:r>
              <a:rPr lang="en-GB" sz="2000" dirty="0" err="1">
                <a:effectLst/>
                <a:latin typeface="Times New Roman" panose="02020603050405020304" pitchFamily="18" charset="0"/>
                <a:ea typeface="SimSun" panose="02010600030101010101" pitchFamily="2" charset="-122"/>
              </a:rPr>
              <a:t>Gramich</a:t>
            </a:r>
            <a:r>
              <a:rPr lang="en-GB" sz="2000" dirty="0">
                <a:effectLst/>
                <a:latin typeface="Times New Roman" panose="02020603050405020304" pitchFamily="18" charset="0"/>
                <a:ea typeface="SimSun" panose="02010600030101010101" pitchFamily="2" charset="-122"/>
              </a:rPr>
              <a:t> and Brennan: ‘...poetry belongs centrally to the Welsh bardic tradition: it is clearly not part of a feminine sub-culture nor of a separate female tradition....’</a:t>
            </a:r>
          </a:p>
          <a:p>
            <a:pPr marL="0" indent="0">
              <a:buNone/>
            </a:pPr>
            <a:r>
              <a:rPr lang="en-GB" sz="20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K. </a:t>
            </a:r>
            <a:r>
              <a:rPr lang="en-GB" sz="2000" baseline="30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Gramich</a:t>
            </a:r>
            <a:r>
              <a:rPr lang="en-GB" sz="20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C. Brennan, </a:t>
            </a:r>
            <a:r>
              <a:rPr lang="en-GB" sz="2000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Women’s Poetry 1460-2001: An Anthology</a:t>
            </a:r>
            <a:r>
              <a:rPr lang="en-GB" sz="20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(South Glamorgan: </a:t>
            </a:r>
            <a:r>
              <a:rPr lang="en-GB" sz="2000" baseline="30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Honno</a:t>
            </a:r>
            <a:r>
              <a:rPr lang="en-GB" sz="20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2003), p. xvii.</a:t>
            </a:r>
          </a:p>
          <a:p>
            <a:pPr marL="0" indent="0">
              <a:buNone/>
            </a:pP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20015832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805FD-919F-4101-9BA7-5C0B54D5A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F27F7-D2E2-478C-94AE-66A6887F2D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Katie </a:t>
            </a:r>
            <a:r>
              <a:rPr lang="en-GB" dirty="0" err="1"/>
              <a:t>Gramich</a:t>
            </a:r>
            <a:r>
              <a:rPr lang="en-GB" dirty="0"/>
              <a:t>: ‘Her themes and techniques do not position her as a marginal or isolated figure, participating in some putative female sub-culture; on the contrary, she engages in poetic dialogues with her male contemporaries, using the same forms, metres, tropes</a:t>
            </a:r>
            <a:r>
              <a:rPr lang="en-GB"/>
              <a:t>, and </a:t>
            </a:r>
            <a:r>
              <a:rPr lang="en-GB" dirty="0"/>
              <a:t>vocabulary as they. She often speaks with a female voice and overtly sees things from a woman’s point of view, taking her peers to task for their male arrogance, but she jousts with them verbally as their equal, confident in her own craft and opinions.’</a:t>
            </a:r>
          </a:p>
          <a:p>
            <a:pPr marL="0" indent="0">
              <a:buNone/>
            </a:pPr>
            <a:r>
              <a:rPr lang="en-GB" i="1" dirty="0"/>
              <a:t>The Works of </a:t>
            </a:r>
            <a:r>
              <a:rPr lang="en-GB" i="1" dirty="0" err="1"/>
              <a:t>Gwerful</a:t>
            </a:r>
            <a:r>
              <a:rPr lang="en-GB" i="1" dirty="0"/>
              <a:t> </a:t>
            </a:r>
            <a:r>
              <a:rPr lang="en-GB" i="1" dirty="0" err="1"/>
              <a:t>Mechain</a:t>
            </a:r>
            <a:r>
              <a:rPr lang="en-GB" dirty="0"/>
              <a:t>, p. 8</a:t>
            </a:r>
          </a:p>
        </p:txBody>
      </p:sp>
    </p:spTree>
    <p:extLst>
      <p:ext uri="{BB962C8B-B14F-4D97-AF65-F5344CB8AC3E}">
        <p14:creationId xmlns:p14="http://schemas.microsoft.com/office/powerpoint/2010/main" val="298299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CEA7E-B070-498E-BC04-75A4044A9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was her worked ignored/censored?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9A305-A45E-476C-BDFD-09AFD4011A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Leslie Harries included </a:t>
            </a:r>
            <a:r>
              <a:rPr lang="en-GB" dirty="0" err="1"/>
              <a:t>Gwerful’s</a:t>
            </a:r>
            <a:r>
              <a:rPr lang="en-GB" dirty="0"/>
              <a:t> poetry in his MA thesis in 1933 but omitted her poetry when he later published his thesis.</a:t>
            </a:r>
          </a:p>
          <a:p>
            <a:pPr marL="0" indent="0">
              <a:buNone/>
            </a:pPr>
            <a:r>
              <a:rPr lang="en-GB" dirty="0"/>
              <a:t>‘The tendencies and principles of her own age are those which determine the standard of her work. In the light of the twentieth century, </a:t>
            </a:r>
            <a:r>
              <a:rPr lang="en-GB" dirty="0" err="1"/>
              <a:t>Gwerful</a:t>
            </a:r>
            <a:r>
              <a:rPr lang="en-GB" dirty="0"/>
              <a:t> </a:t>
            </a:r>
            <a:r>
              <a:rPr lang="en-GB" dirty="0" err="1"/>
              <a:t>Mechain</a:t>
            </a:r>
            <a:r>
              <a:rPr lang="en-GB" dirty="0"/>
              <a:t> is nothing more than a whore, but in her own century singing dirty songs was more or less a common thing to do, especially on the Continent.’</a:t>
            </a:r>
          </a:p>
          <a:p>
            <a:pPr marL="0" indent="0">
              <a:buNone/>
            </a:pPr>
            <a:r>
              <a:rPr lang="en-GB" dirty="0"/>
              <a:t>p.26 of his MA thesis (written in Welsh)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Oxford Book of Welsh Verse – </a:t>
            </a:r>
            <a:r>
              <a:rPr lang="en-GB"/>
              <a:t>Ann Griffiths (1776-1805)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23386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59A6A4-F625-4C17-813F-FC6D621D2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Her Life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175C64-0841-4872-ADF0-1E3033F344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r>
              <a:rPr lang="en-GB" sz="2400" dirty="0" err="1"/>
              <a:t>Gwerful</a:t>
            </a:r>
            <a:r>
              <a:rPr lang="en-GB" sz="2400" dirty="0"/>
              <a:t> </a:t>
            </a:r>
            <a:r>
              <a:rPr lang="en-GB" sz="2400" dirty="0" err="1"/>
              <a:t>Mechain</a:t>
            </a:r>
            <a:r>
              <a:rPr lang="en-GB" sz="2400" dirty="0"/>
              <a:t> daughter of Hywel Fychan of </a:t>
            </a:r>
            <a:r>
              <a:rPr lang="en-GB" sz="2400" dirty="0" err="1"/>
              <a:t>Mechain</a:t>
            </a:r>
            <a:r>
              <a:rPr lang="en-GB" sz="2400" dirty="0"/>
              <a:t> in Powys.</a:t>
            </a:r>
          </a:p>
          <a:p>
            <a:r>
              <a:rPr lang="en-GB" sz="2400" dirty="0"/>
              <a:t>Her genealogy is available in P. C. </a:t>
            </a:r>
            <a:r>
              <a:rPr lang="en-GB" sz="2400" dirty="0" err="1"/>
              <a:t>Bartrum</a:t>
            </a:r>
            <a:r>
              <a:rPr lang="en-GB" sz="2400" dirty="0"/>
              <a:t>, </a:t>
            </a:r>
            <a:r>
              <a:rPr lang="en-GB" sz="2400" i="1" dirty="0"/>
              <a:t>Welsh Genealogies</a:t>
            </a:r>
            <a:r>
              <a:rPr lang="en-GB" sz="2400" dirty="0"/>
              <a:t>, 1 </a:t>
            </a:r>
            <a:r>
              <a:rPr lang="en-GB" sz="2400" dirty="0" err="1"/>
              <a:t>Idnerth</a:t>
            </a:r>
            <a:r>
              <a:rPr lang="en-GB" sz="2400" dirty="0"/>
              <a:t> </a:t>
            </a:r>
            <a:r>
              <a:rPr lang="en-GB" sz="2400" dirty="0" err="1"/>
              <a:t>Benfras</a:t>
            </a:r>
            <a:r>
              <a:rPr lang="en-GB" sz="2400" dirty="0"/>
              <a:t> 2.</a:t>
            </a:r>
          </a:p>
          <a:p>
            <a:r>
              <a:rPr lang="en-GB" sz="2400" dirty="0"/>
              <a:t>She was married to John ap </a:t>
            </a:r>
            <a:r>
              <a:rPr lang="en-GB" sz="2400" dirty="0" err="1"/>
              <a:t>Llywelyn</a:t>
            </a:r>
            <a:r>
              <a:rPr lang="en-GB" sz="2400" dirty="0"/>
              <a:t> Fychan and had a daughter called </a:t>
            </a:r>
            <a:r>
              <a:rPr lang="en-GB" sz="2400" dirty="0" err="1"/>
              <a:t>Mawd</a:t>
            </a:r>
            <a:r>
              <a:rPr lang="en-GB" sz="2400" dirty="0"/>
              <a:t> (her sister also appears to have been called </a:t>
            </a:r>
            <a:r>
              <a:rPr lang="en-GB" sz="2400" dirty="0" err="1"/>
              <a:t>Mawd</a:t>
            </a:r>
            <a:r>
              <a:rPr lang="en-GB" sz="2400" dirty="0"/>
              <a:t>).</a:t>
            </a:r>
          </a:p>
          <a:p>
            <a:r>
              <a:rPr lang="en-GB" sz="2400" dirty="0"/>
              <a:t>Close relationship with the poet Dafydd </a:t>
            </a:r>
            <a:r>
              <a:rPr lang="en-GB" sz="2400" dirty="0" err="1"/>
              <a:t>Llwyd</a:t>
            </a:r>
            <a:r>
              <a:rPr lang="en-GB" sz="2400" dirty="0"/>
              <a:t> of </a:t>
            </a:r>
            <a:r>
              <a:rPr lang="en-GB" sz="2400" dirty="0" err="1"/>
              <a:t>Mathafarn</a:t>
            </a:r>
            <a:r>
              <a:rPr lang="en-GB" sz="2400" dirty="0"/>
              <a:t>; some have assumed they had an affair; Enid Roberts – they may have been related; did she learn </a:t>
            </a:r>
            <a:r>
              <a:rPr lang="en-GB" sz="2400" i="1" dirty="0"/>
              <a:t>cynghanedd</a:t>
            </a:r>
            <a:r>
              <a:rPr lang="en-GB" sz="2400" dirty="0"/>
              <a:t> (the strict metres) from him or was it merely that they moved in the same literary circles?</a:t>
            </a:r>
          </a:p>
        </p:txBody>
      </p:sp>
    </p:spTree>
    <p:extLst>
      <p:ext uri="{BB962C8B-B14F-4D97-AF65-F5344CB8AC3E}">
        <p14:creationId xmlns:p14="http://schemas.microsoft.com/office/powerpoint/2010/main" val="7067859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D6C61-EEA6-4AC2-AEA6-ECC5860064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F33A4-3FE8-4BD6-AA44-CEB88A5F88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Establishing ‘the canon’ difficult for any medieval poet, particularly so for some of the women poets as little of their work survives (style, structure, themes, attributions in the MSS – often to more than one poet).</a:t>
            </a:r>
          </a:p>
          <a:p>
            <a:r>
              <a:rPr lang="en-GB" dirty="0" err="1"/>
              <a:t>Gwerful</a:t>
            </a:r>
            <a:r>
              <a:rPr lang="en-GB" dirty="0"/>
              <a:t> </a:t>
            </a:r>
            <a:r>
              <a:rPr lang="en-GB" dirty="0" err="1"/>
              <a:t>Mechain</a:t>
            </a:r>
            <a:r>
              <a:rPr lang="en-GB" dirty="0"/>
              <a:t> often confused with </a:t>
            </a:r>
            <a:r>
              <a:rPr lang="en-GB" dirty="0" err="1"/>
              <a:t>Gwerful</a:t>
            </a:r>
            <a:r>
              <a:rPr lang="en-GB" dirty="0"/>
              <a:t> Fychan (daughter of </a:t>
            </a:r>
            <a:r>
              <a:rPr lang="en-GB" dirty="0" err="1"/>
              <a:t>Ieuan</a:t>
            </a:r>
            <a:r>
              <a:rPr lang="en-GB" dirty="0"/>
              <a:t> and wife of a poet called </a:t>
            </a:r>
            <a:r>
              <a:rPr lang="en-GB" dirty="0" err="1"/>
              <a:t>Tudur</a:t>
            </a:r>
            <a:r>
              <a:rPr lang="en-GB" dirty="0"/>
              <a:t> Fychan).</a:t>
            </a:r>
          </a:p>
          <a:p>
            <a:r>
              <a:rPr lang="en-GB" dirty="0"/>
              <a:t>Poetry censored Dafydd ap Gwilym’s poem ‘Cywydd y Gal/Poem to the Penis’ omitted from the ‘canon’ originally published by Thomas Parry </a:t>
            </a:r>
            <a:r>
              <a:rPr lang="en-GB" i="1" dirty="0"/>
              <a:t>Gwaith Dafydd ap Gwilym </a:t>
            </a:r>
            <a:r>
              <a:rPr lang="en-GB" dirty="0"/>
              <a:t>(UWP 1952) and </a:t>
            </a:r>
            <a:r>
              <a:rPr lang="en-GB" dirty="0" err="1"/>
              <a:t>Gwerful</a:t>
            </a:r>
            <a:r>
              <a:rPr lang="en-GB" dirty="0"/>
              <a:t> </a:t>
            </a:r>
            <a:r>
              <a:rPr lang="en-GB" dirty="0" err="1"/>
              <a:t>Mechain’s</a:t>
            </a:r>
            <a:r>
              <a:rPr lang="en-GB" dirty="0"/>
              <a:t> ‘Cywydd y </a:t>
            </a:r>
            <a:r>
              <a:rPr lang="en-GB" dirty="0" err="1"/>
              <a:t>Cedor</a:t>
            </a:r>
            <a:r>
              <a:rPr lang="en-GB" dirty="0"/>
              <a:t>/Poem to the Vagina’ wrongly attributed to Dafydd ap Gwilym later.</a:t>
            </a:r>
          </a:p>
          <a:p>
            <a:r>
              <a:rPr lang="en-GB" dirty="0"/>
              <a:t>Some poems – not certain if the poet is responsible for them – </a:t>
            </a:r>
            <a:r>
              <a:rPr lang="en-GB" dirty="0" err="1"/>
              <a:t>Nerys</a:t>
            </a:r>
            <a:r>
              <a:rPr lang="en-GB" dirty="0"/>
              <a:t> Ann Howells (ed.) </a:t>
            </a:r>
            <a:r>
              <a:rPr lang="en-GB" i="1" dirty="0"/>
              <a:t>Gwaith </a:t>
            </a:r>
            <a:r>
              <a:rPr lang="en-GB" i="1" dirty="0" err="1"/>
              <a:t>Gwerful</a:t>
            </a:r>
            <a:r>
              <a:rPr lang="en-GB" i="1" dirty="0"/>
              <a:t> </a:t>
            </a:r>
            <a:r>
              <a:rPr lang="en-GB" i="1" dirty="0" err="1"/>
              <a:t>Mechain</a:t>
            </a:r>
            <a:r>
              <a:rPr lang="en-GB" i="1" dirty="0"/>
              <a:t> </a:t>
            </a:r>
            <a:r>
              <a:rPr lang="en-GB" dirty="0"/>
              <a:t>(2001). 18 poems accepted as her work and 5 others which are attributed to her ‘of uncertain authorship’.</a:t>
            </a:r>
          </a:p>
        </p:txBody>
      </p:sp>
    </p:spTree>
    <p:extLst>
      <p:ext uri="{BB962C8B-B14F-4D97-AF65-F5344CB8AC3E}">
        <p14:creationId xmlns:p14="http://schemas.microsoft.com/office/powerpoint/2010/main" val="1472038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B8172-87F6-42A9-857E-EDC6DD7E6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‘Cywydd y </a:t>
            </a:r>
            <a:r>
              <a:rPr lang="en-GB" dirty="0" err="1"/>
              <a:t>Cedor</a:t>
            </a:r>
            <a:r>
              <a:rPr lang="en-GB" dirty="0"/>
              <a:t>/ The Female Genitals’, ed. and trans. Dafydd Johnston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6FEEF0-74D2-42EF-B3BF-0263FD6BAD9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A66B49-4680-470A-99B7-4CFAB73DD1B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err="1"/>
              <a:t>cyn</a:t>
            </a:r>
            <a:r>
              <a:rPr lang="en-GB" dirty="0"/>
              <a:t> y </a:t>
            </a:r>
            <a:r>
              <a:rPr lang="en-GB" dirty="0" err="1"/>
              <a:t>nos</a:t>
            </a:r>
            <a:r>
              <a:rPr lang="en-GB" dirty="0"/>
              <a:t> </a:t>
            </a:r>
            <a:r>
              <a:rPr lang="en-GB" dirty="0" err="1"/>
              <a:t>canu</a:t>
            </a:r>
            <a:r>
              <a:rPr lang="en-GB" dirty="0"/>
              <a:t> a </a:t>
            </a:r>
            <a:r>
              <a:rPr lang="en-GB" dirty="0" err="1"/>
              <a:t>wnaeth</a:t>
            </a:r>
            <a:r>
              <a:rPr lang="en-GB" dirty="0"/>
              <a:t>,</a:t>
            </a:r>
          </a:p>
          <a:p>
            <a:pPr marL="0" indent="0">
              <a:buNone/>
            </a:pPr>
            <a:r>
              <a:rPr lang="en-GB" dirty="0" err="1"/>
              <a:t>Duw</a:t>
            </a:r>
            <a:r>
              <a:rPr lang="en-GB" dirty="0"/>
              <a:t> er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radd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addef</a:t>
            </a:r>
            <a:r>
              <a:rPr lang="en-GB" dirty="0"/>
              <a:t>, </a:t>
            </a:r>
          </a:p>
          <a:p>
            <a:pPr marL="0" indent="0">
              <a:buNone/>
            </a:pPr>
            <a:r>
              <a:rPr lang="en-GB" dirty="0" err="1"/>
              <a:t>diffrwyth</a:t>
            </a:r>
            <a:r>
              <a:rPr lang="en-GB" dirty="0"/>
              <a:t> </a:t>
            </a:r>
            <a:r>
              <a:rPr lang="en-GB" dirty="0" err="1"/>
              <a:t>wawd</a:t>
            </a:r>
            <a:r>
              <a:rPr lang="en-GB" dirty="0"/>
              <a:t> </a:t>
            </a:r>
            <a:r>
              <a:rPr lang="en-GB" dirty="0" err="1"/>
              <a:t>o’i</a:t>
            </a:r>
            <a:r>
              <a:rPr lang="en-GB" dirty="0"/>
              <a:t> </a:t>
            </a:r>
            <a:r>
              <a:rPr lang="en-GB" dirty="0" err="1"/>
              <a:t>dafawd</a:t>
            </a:r>
            <a:r>
              <a:rPr lang="en-GB" dirty="0"/>
              <a:t> </a:t>
            </a:r>
            <a:r>
              <a:rPr lang="en-GB" dirty="0" err="1"/>
              <a:t>ef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 err="1"/>
              <a:t>gadu’r</a:t>
            </a:r>
            <a:r>
              <a:rPr lang="en-GB" dirty="0"/>
              <a:t> </a:t>
            </a:r>
            <a:r>
              <a:rPr lang="en-GB" dirty="0" err="1"/>
              <a:t>canol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foliant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plas</a:t>
            </a:r>
            <a:r>
              <a:rPr lang="en-GB" dirty="0"/>
              <a:t> </a:t>
            </a:r>
            <a:r>
              <a:rPr lang="en-GB" dirty="0" err="1"/>
              <a:t>lle’r</a:t>
            </a:r>
            <a:r>
              <a:rPr lang="en-GB" dirty="0"/>
              <a:t> </a:t>
            </a:r>
            <a:r>
              <a:rPr lang="en-GB" dirty="0" err="1"/>
              <a:t>enillir</a:t>
            </a:r>
            <a:r>
              <a:rPr lang="en-GB" dirty="0"/>
              <a:t> plant,</a:t>
            </a:r>
          </a:p>
          <a:p>
            <a:pPr marL="0" indent="0">
              <a:buNone/>
            </a:pP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cedor</a:t>
            </a:r>
            <a:r>
              <a:rPr lang="en-GB" dirty="0"/>
              <a:t> </a:t>
            </a:r>
            <a:r>
              <a:rPr lang="en-GB" dirty="0" err="1"/>
              <a:t>clyd</a:t>
            </a:r>
            <a:r>
              <a:rPr lang="en-GB" dirty="0"/>
              <a:t>, </a:t>
            </a:r>
            <a:r>
              <a:rPr lang="en-GB" dirty="0" err="1"/>
              <a:t>rhagor</a:t>
            </a:r>
            <a:r>
              <a:rPr lang="en-GB" dirty="0"/>
              <a:t> </a:t>
            </a:r>
            <a:r>
              <a:rPr lang="en-GB" dirty="0" err="1"/>
              <a:t>clawr</a:t>
            </a:r>
            <a:r>
              <a:rPr lang="en-GB" dirty="0"/>
              <a:t>,</a:t>
            </a:r>
          </a:p>
          <a:p>
            <a:pPr marL="0" indent="0">
              <a:buNone/>
            </a:pPr>
            <a:r>
              <a:rPr lang="en-GB" dirty="0" err="1"/>
              <a:t>tynerdew</a:t>
            </a:r>
            <a:r>
              <a:rPr lang="en-GB" dirty="0"/>
              <a:t>, </a:t>
            </a:r>
            <a:r>
              <a:rPr lang="en-GB" dirty="0" err="1"/>
              <a:t>cylch</a:t>
            </a:r>
            <a:r>
              <a:rPr lang="en-GB" dirty="0"/>
              <a:t> </a:t>
            </a:r>
            <a:r>
              <a:rPr lang="en-GB" dirty="0" err="1"/>
              <a:t>twn</a:t>
            </a:r>
            <a:r>
              <a:rPr lang="en-GB" dirty="0"/>
              <a:t> </a:t>
            </a:r>
            <a:r>
              <a:rPr lang="en-GB" dirty="0" err="1"/>
              <a:t>eurdaer</a:t>
            </a:r>
            <a:r>
              <a:rPr lang="en-GB" dirty="0"/>
              <a:t>,</a:t>
            </a:r>
          </a:p>
          <a:p>
            <a:pPr marL="0" indent="0">
              <a:buNone/>
            </a:pP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carwn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, </a:t>
            </a:r>
            <a:r>
              <a:rPr lang="en-GB" dirty="0" err="1"/>
              <a:t>cywrain</a:t>
            </a:r>
            <a:r>
              <a:rPr lang="en-GB" dirty="0"/>
              <a:t> </a:t>
            </a:r>
            <a:r>
              <a:rPr lang="en-GB" dirty="0" err="1"/>
              <a:t>iach</a:t>
            </a:r>
            <a:r>
              <a:rPr lang="en-GB" dirty="0"/>
              <a:t>,</a:t>
            </a:r>
          </a:p>
          <a:p>
            <a:pPr marL="0" indent="0">
              <a:buNone/>
            </a:pPr>
            <a:r>
              <a:rPr lang="en-GB" dirty="0"/>
              <a:t>y </a:t>
            </a:r>
            <a:r>
              <a:rPr lang="en-GB" dirty="0" err="1"/>
              <a:t>cedor</a:t>
            </a:r>
            <a:r>
              <a:rPr lang="en-GB" dirty="0"/>
              <a:t> dan y </a:t>
            </a:r>
            <a:r>
              <a:rPr lang="en-GB" dirty="0" err="1"/>
              <a:t>cadach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043A72-5A16-4969-94CB-9E4BD0A4BF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4CE7AF-3A4C-4FE1-89B3-3102AE3CB7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505075"/>
            <a:ext cx="5838825" cy="368458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he pays homage to God’s greatness,</a:t>
            </a:r>
          </a:p>
          <a:p>
            <a:pPr marL="0" indent="0">
              <a:buNone/>
            </a:pPr>
            <a:r>
              <a:rPr lang="en-GB" dirty="0"/>
              <a:t>fruitless eulogy with his tongue:</a:t>
            </a:r>
          </a:p>
          <a:p>
            <a:pPr marL="0" indent="0">
              <a:buNone/>
            </a:pPr>
            <a:r>
              <a:rPr lang="en-GB" dirty="0"/>
              <a:t>leaving the middle without praise</a:t>
            </a:r>
          </a:p>
          <a:p>
            <a:pPr marL="0" indent="0">
              <a:buNone/>
            </a:pPr>
            <a:r>
              <a:rPr lang="en-GB" dirty="0"/>
              <a:t>and the place where children are conceived,</a:t>
            </a:r>
          </a:p>
          <a:p>
            <a:pPr marL="0" indent="0">
              <a:buNone/>
            </a:pPr>
            <a:r>
              <a:rPr lang="en-GB" dirty="0"/>
              <a:t>and the warm quim, clear excellence, </a:t>
            </a:r>
          </a:p>
          <a:p>
            <a:pPr marL="0" indent="0">
              <a:buNone/>
            </a:pPr>
            <a:r>
              <a:rPr lang="en-GB" dirty="0"/>
              <a:t>tender and fat, bright fervent broken circle,</a:t>
            </a:r>
          </a:p>
          <a:p>
            <a:pPr marL="0" indent="0">
              <a:buNone/>
            </a:pPr>
            <a:r>
              <a:rPr lang="en-GB" dirty="0"/>
              <a:t>where I loved, in perfect health,</a:t>
            </a:r>
          </a:p>
          <a:p>
            <a:pPr marL="0" indent="0">
              <a:buNone/>
            </a:pPr>
            <a:r>
              <a:rPr lang="en-GB" dirty="0"/>
              <a:t>the quim below the smock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4394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7DEA1-4C45-439B-BC07-D97BE9EA0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2C187-AE55-4674-8234-D3E629DFD2D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err="1"/>
              <a:t>Sawden</a:t>
            </a:r>
            <a:r>
              <a:rPr lang="en-GB" dirty="0"/>
              <a:t> awdl, </a:t>
            </a:r>
            <a:r>
              <a:rPr lang="en-GB" dirty="0" err="1"/>
              <a:t>sidan</a:t>
            </a:r>
            <a:r>
              <a:rPr lang="en-GB" dirty="0"/>
              <a:t> </a:t>
            </a:r>
            <a:r>
              <a:rPr lang="en-GB" dirty="0" err="1"/>
              <a:t>ydiw</a:t>
            </a:r>
            <a:r>
              <a:rPr lang="en-GB" dirty="0"/>
              <a:t>,</a:t>
            </a:r>
          </a:p>
          <a:p>
            <a:pPr marL="0" indent="0">
              <a:buNone/>
            </a:pPr>
            <a:r>
              <a:rPr lang="en-GB" dirty="0" err="1"/>
              <a:t>sêm</a:t>
            </a:r>
            <a:r>
              <a:rPr lang="en-GB" dirty="0"/>
              <a:t> </a:t>
            </a:r>
            <a:r>
              <a:rPr lang="en-GB" dirty="0" err="1"/>
              <a:t>fach</a:t>
            </a:r>
            <a:r>
              <a:rPr lang="en-GB" dirty="0"/>
              <a:t>, </a:t>
            </a:r>
            <a:r>
              <a:rPr lang="en-GB" dirty="0" err="1"/>
              <a:t>len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gont</a:t>
            </a:r>
            <a:r>
              <a:rPr lang="en-GB" dirty="0"/>
              <a:t> wen </a:t>
            </a:r>
            <a:r>
              <a:rPr lang="en-GB" dirty="0" err="1"/>
              <a:t>wiw</a:t>
            </a:r>
            <a:r>
              <a:rPr lang="en-GB" dirty="0"/>
              <a:t>,</a:t>
            </a:r>
          </a:p>
          <a:p>
            <a:pPr marL="0" indent="0">
              <a:buNone/>
            </a:pPr>
            <a:r>
              <a:rPr lang="en-GB" dirty="0" err="1"/>
              <a:t>lleiniau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man </a:t>
            </a:r>
            <a:r>
              <a:rPr lang="en-GB" dirty="0" err="1"/>
              <a:t>ymannerch</a:t>
            </a:r>
            <a:r>
              <a:rPr lang="en-GB" dirty="0"/>
              <a:t>,</a:t>
            </a:r>
          </a:p>
          <a:p>
            <a:pPr marL="0" indent="0">
              <a:buNone/>
            </a:pPr>
            <a:r>
              <a:rPr lang="en-GB" dirty="0"/>
              <a:t>y </a:t>
            </a:r>
            <a:r>
              <a:rPr lang="en-GB" dirty="0" err="1"/>
              <a:t>llwyn</a:t>
            </a:r>
            <a:r>
              <a:rPr lang="en-GB" dirty="0"/>
              <a:t> sur, </a:t>
            </a:r>
            <a:r>
              <a:rPr lang="en-GB" dirty="0" err="1"/>
              <a:t>llawn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o </a:t>
            </a:r>
            <a:r>
              <a:rPr lang="en-GB" dirty="0" err="1"/>
              <a:t>serch</a:t>
            </a:r>
            <a:r>
              <a:rPr lang="en-GB" dirty="0"/>
              <a:t>,</a:t>
            </a:r>
          </a:p>
          <a:p>
            <a:pPr marL="0" indent="0">
              <a:buNone/>
            </a:pPr>
            <a:r>
              <a:rPr lang="en-GB" dirty="0" err="1"/>
              <a:t>fforest</a:t>
            </a:r>
            <a:r>
              <a:rPr lang="en-GB" dirty="0"/>
              <a:t> </a:t>
            </a:r>
            <a:r>
              <a:rPr lang="en-GB" dirty="0" err="1"/>
              <a:t>falch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, </a:t>
            </a:r>
            <a:r>
              <a:rPr lang="en-GB" dirty="0" err="1"/>
              <a:t>ddawn</a:t>
            </a:r>
            <a:r>
              <a:rPr lang="en-GB" dirty="0"/>
              <a:t> </a:t>
            </a:r>
            <a:r>
              <a:rPr lang="en-GB" dirty="0" err="1"/>
              <a:t>ddifreg</a:t>
            </a:r>
            <a:r>
              <a:rPr lang="en-GB" dirty="0"/>
              <a:t>,</a:t>
            </a:r>
          </a:p>
          <a:p>
            <a:pPr marL="0" indent="0">
              <a:buNone/>
            </a:pPr>
            <a:r>
              <a:rPr lang="en-GB" dirty="0" err="1"/>
              <a:t>ffris</a:t>
            </a:r>
            <a:r>
              <a:rPr lang="en-GB" dirty="0"/>
              <a:t> </a:t>
            </a:r>
            <a:r>
              <a:rPr lang="en-GB" dirty="0" err="1"/>
              <a:t>ffraill</a:t>
            </a:r>
            <a:r>
              <a:rPr lang="en-GB" dirty="0"/>
              <a:t>, </a:t>
            </a:r>
            <a:r>
              <a:rPr lang="en-GB" dirty="0" err="1"/>
              <a:t>ffwrwr</a:t>
            </a:r>
            <a:r>
              <a:rPr lang="en-GB" dirty="0"/>
              <a:t> </a:t>
            </a:r>
            <a:r>
              <a:rPr lang="en-GB" dirty="0" err="1"/>
              <a:t>dwygaill</a:t>
            </a:r>
            <a:r>
              <a:rPr lang="en-GB" dirty="0"/>
              <a:t> </a:t>
            </a:r>
            <a:r>
              <a:rPr lang="en-GB" dirty="0" err="1"/>
              <a:t>deg</a:t>
            </a:r>
            <a:r>
              <a:rPr lang="en-GB" dirty="0"/>
              <a:t>,</a:t>
            </a:r>
          </a:p>
          <a:p>
            <a:pPr marL="0" indent="0">
              <a:buNone/>
            </a:pPr>
            <a:r>
              <a:rPr lang="en-GB" dirty="0" err="1"/>
              <a:t>breisglwyn</a:t>
            </a:r>
            <a:r>
              <a:rPr lang="en-GB" dirty="0"/>
              <a:t> merch, </a:t>
            </a:r>
            <a:r>
              <a:rPr lang="en-GB" dirty="0" err="1"/>
              <a:t>drud</a:t>
            </a:r>
            <a:r>
              <a:rPr lang="en-GB" dirty="0"/>
              <a:t> </a:t>
            </a:r>
            <a:r>
              <a:rPr lang="en-GB" dirty="0" err="1"/>
              <a:t>annerch</a:t>
            </a:r>
            <a:r>
              <a:rPr lang="en-GB" dirty="0"/>
              <a:t> </a:t>
            </a:r>
            <a:r>
              <a:rPr lang="en-GB" dirty="0" err="1"/>
              <a:t>dro</a:t>
            </a:r>
            <a:r>
              <a:rPr lang="en-GB" dirty="0"/>
              <a:t>,</a:t>
            </a:r>
          </a:p>
          <a:p>
            <a:pPr marL="0" indent="0">
              <a:buNone/>
            </a:pPr>
            <a:r>
              <a:rPr lang="en-GB" dirty="0"/>
              <a:t>berth </a:t>
            </a:r>
            <a:r>
              <a:rPr lang="en-GB" dirty="0" err="1"/>
              <a:t>addwyn</a:t>
            </a:r>
            <a:r>
              <a:rPr lang="en-GB" dirty="0"/>
              <a:t>, </a:t>
            </a:r>
            <a:r>
              <a:rPr lang="en-GB" dirty="0" err="1"/>
              <a:t>Duw’n</a:t>
            </a:r>
            <a:r>
              <a:rPr lang="en-GB" dirty="0"/>
              <a:t> </a:t>
            </a:r>
            <a:r>
              <a:rPr lang="en-GB" dirty="0" err="1"/>
              <a:t>borth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 err="1"/>
              <a:t>Canu</a:t>
            </a:r>
            <a:r>
              <a:rPr lang="en-GB" i="1" dirty="0"/>
              <a:t> </a:t>
            </a:r>
            <a:r>
              <a:rPr lang="en-GB" i="1" dirty="0" err="1"/>
              <a:t>Maswedd</a:t>
            </a:r>
            <a:r>
              <a:rPr lang="en-GB" i="1" dirty="0"/>
              <a:t> </a:t>
            </a:r>
            <a:r>
              <a:rPr lang="en-GB" i="1" dirty="0" err="1"/>
              <a:t>yr</a:t>
            </a:r>
            <a:r>
              <a:rPr lang="en-GB" i="1" dirty="0"/>
              <a:t> </a:t>
            </a:r>
            <a:r>
              <a:rPr lang="en-GB" i="1" dirty="0" err="1"/>
              <a:t>Oesoedd</a:t>
            </a:r>
            <a:r>
              <a:rPr lang="en-GB" i="1" dirty="0"/>
              <a:t> </a:t>
            </a:r>
            <a:r>
              <a:rPr lang="en-GB" i="1" dirty="0" err="1"/>
              <a:t>Canol</a:t>
            </a:r>
            <a:r>
              <a:rPr lang="en-GB" i="1" dirty="0"/>
              <a:t>/Medieval Welsh Erotic Poetry</a:t>
            </a:r>
            <a:r>
              <a:rPr lang="en-GB" dirty="0"/>
              <a:t>, pp. 41-43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F89999-16BD-41EE-8C7E-8694FF5BF6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[…]Sultan of an ode, it is silk,</a:t>
            </a:r>
          </a:p>
          <a:p>
            <a:pPr marL="0" indent="0">
              <a:buNone/>
            </a:pPr>
            <a:r>
              <a:rPr lang="en-GB" dirty="0"/>
              <a:t>little seam, curtain on a fine bright cunt,</a:t>
            </a:r>
          </a:p>
          <a:p>
            <a:pPr marL="0" indent="0">
              <a:buNone/>
            </a:pPr>
            <a:r>
              <a:rPr lang="en-GB" dirty="0"/>
              <a:t>flaps in a place of greeting,</a:t>
            </a:r>
          </a:p>
          <a:p>
            <a:pPr marL="0" indent="0">
              <a:buNone/>
            </a:pPr>
            <a:r>
              <a:rPr lang="en-GB" dirty="0"/>
              <a:t>the sour grove, it is full of love,</a:t>
            </a:r>
          </a:p>
          <a:p>
            <a:pPr marL="0" indent="0">
              <a:buNone/>
            </a:pPr>
            <a:r>
              <a:rPr lang="en-GB" dirty="0"/>
              <a:t>very proud forest, faultless gift,</a:t>
            </a:r>
          </a:p>
          <a:p>
            <a:pPr marL="0" indent="0">
              <a:buNone/>
            </a:pPr>
            <a:r>
              <a:rPr lang="en-GB" dirty="0"/>
              <a:t>tender frieze, fur of a fine pair of testicles,</a:t>
            </a:r>
          </a:p>
          <a:p>
            <a:pPr marL="0" indent="0">
              <a:buNone/>
            </a:pPr>
            <a:r>
              <a:rPr lang="en-GB" dirty="0"/>
              <a:t>a girl’s thick grove, circle of precious greeting,</a:t>
            </a:r>
          </a:p>
          <a:p>
            <a:pPr marL="0" indent="0">
              <a:buNone/>
            </a:pPr>
            <a:r>
              <a:rPr lang="en-GB" dirty="0"/>
              <a:t>lovely bush, God save it.</a:t>
            </a:r>
          </a:p>
        </p:txBody>
      </p:sp>
    </p:spTree>
    <p:extLst>
      <p:ext uri="{BB962C8B-B14F-4D97-AF65-F5344CB8AC3E}">
        <p14:creationId xmlns:p14="http://schemas.microsoft.com/office/powerpoint/2010/main" val="17368365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8303F6-28DB-4974-A74A-3E151E6CE0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Dafydd ap Gwilym, ‘Cywydd y Gal/The Penis’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30020-7BAA-4297-A8A0-0253D1287E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740725"/>
            <a:ext cx="5097780" cy="44362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 err="1">
                <a:solidFill>
                  <a:srgbClr val="FFFFFF"/>
                </a:solidFill>
              </a:rPr>
              <a:t>Casaf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rholbren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wyd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gennyf</a:t>
            </a:r>
            <a:r>
              <a:rPr lang="en-GB" sz="2000" dirty="0">
                <a:solidFill>
                  <a:srgbClr val="FFFFFF"/>
                </a:solidFill>
              </a:rPr>
              <a:t>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corn cod, </a:t>
            </a:r>
            <a:r>
              <a:rPr lang="en-GB" sz="2000" dirty="0" err="1">
                <a:solidFill>
                  <a:srgbClr val="FFFFFF"/>
                </a:solidFill>
              </a:rPr>
              <a:t>na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chyfod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na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chwyf</a:t>
            </a:r>
            <a:r>
              <a:rPr lang="en-GB" sz="2000" dirty="0">
                <a:solidFill>
                  <a:srgbClr val="FFFFFF"/>
                </a:solidFill>
              </a:rPr>
              <a:t>;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FFFFFF"/>
                </a:solidFill>
              </a:rPr>
              <a:t>calennig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gwragedd</a:t>
            </a:r>
            <a:r>
              <a:rPr lang="en-GB" sz="2000" dirty="0">
                <a:solidFill>
                  <a:srgbClr val="FFFFFF"/>
                </a:solidFill>
              </a:rPr>
              <a:t>-da Cred,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FFFFFF"/>
                </a:solidFill>
              </a:rPr>
              <a:t>cylorffon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ceuol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arffed</a:t>
            </a:r>
            <a:r>
              <a:rPr lang="en-GB" sz="2000" dirty="0">
                <a:solidFill>
                  <a:srgbClr val="FFFFFF"/>
                </a:solidFill>
              </a:rPr>
              <a:t>,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FFFFFF"/>
                </a:solidFill>
              </a:rPr>
              <a:t>ystum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llindag</a:t>
            </a:r>
            <a:r>
              <a:rPr lang="en-GB" sz="2000" dirty="0">
                <a:solidFill>
                  <a:srgbClr val="FFFFFF"/>
                </a:solidFill>
              </a:rPr>
              <a:t>, </a:t>
            </a:r>
            <a:r>
              <a:rPr lang="en-GB" sz="2000" dirty="0" err="1">
                <a:solidFill>
                  <a:srgbClr val="FFFFFF"/>
                </a:solidFill>
              </a:rPr>
              <a:t>ceiliagwydd</a:t>
            </a:r>
            <a:endParaRPr lang="en-GB" sz="2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 dirty="0" err="1">
                <a:solidFill>
                  <a:srgbClr val="FFFFFF"/>
                </a:solidFill>
              </a:rPr>
              <a:t>yn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cysgu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yn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ei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blu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blwydd</a:t>
            </a:r>
            <a:r>
              <a:rPr lang="en-GB" sz="2000" dirty="0">
                <a:solidFill>
                  <a:srgbClr val="FFFFFF"/>
                </a:solidFill>
              </a:rPr>
              <a:t>,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FFFFFF"/>
                </a:solidFill>
              </a:rPr>
              <a:t>paeledwlyb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wddw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paladflith</a:t>
            </a:r>
            <a:r>
              <a:rPr lang="en-GB" sz="2000" dirty="0">
                <a:solidFill>
                  <a:srgbClr val="FFFFFF"/>
                </a:solidFill>
              </a:rPr>
              <a:t>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pen darn imp, paid </a:t>
            </a:r>
            <a:r>
              <a:rPr lang="en-GB" sz="2000" dirty="0" err="1">
                <a:solidFill>
                  <a:srgbClr val="FFFFFF"/>
                </a:solidFill>
              </a:rPr>
              <a:t>â’th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chwimp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chwith</a:t>
            </a:r>
            <a:r>
              <a:rPr lang="en-GB" sz="2000" dirty="0">
                <a:solidFill>
                  <a:srgbClr val="FFFFFF"/>
                </a:solidFill>
              </a:rPr>
              <a:t>;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FFFFFF"/>
                </a:solidFill>
              </a:rPr>
              <a:t>pyles</a:t>
            </a:r>
            <a:r>
              <a:rPr lang="en-GB" sz="2000" dirty="0">
                <a:solidFill>
                  <a:srgbClr val="FFFFFF"/>
                </a:solidFill>
              </a:rPr>
              <a:t> gam, pawl </a:t>
            </a:r>
            <a:r>
              <a:rPr lang="en-GB" sz="2000" dirty="0" err="1">
                <a:solidFill>
                  <a:srgbClr val="FFFFFF"/>
                </a:solidFill>
              </a:rPr>
              <a:t>ysgymun</a:t>
            </a:r>
            <a:r>
              <a:rPr lang="en-GB" sz="2000" dirty="0">
                <a:solidFill>
                  <a:srgbClr val="FFFFFF"/>
                </a:solidFill>
              </a:rPr>
              <a:t>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piler </a:t>
            </a:r>
            <a:r>
              <a:rPr lang="en-GB" sz="2000" dirty="0" err="1">
                <a:solidFill>
                  <a:srgbClr val="FFFFFF"/>
                </a:solidFill>
              </a:rPr>
              <a:t>bôn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dau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hanner</a:t>
            </a:r>
            <a:r>
              <a:rPr lang="en-GB" sz="2000" dirty="0">
                <a:solidFill>
                  <a:srgbClr val="FFFFFF"/>
                </a:solidFill>
              </a:rPr>
              <a:t> bun,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pen </a:t>
            </a:r>
            <a:r>
              <a:rPr lang="en-GB" sz="2000" dirty="0" err="1">
                <a:solidFill>
                  <a:srgbClr val="FFFFFF"/>
                </a:solidFill>
              </a:rPr>
              <a:t>morlysywen</a:t>
            </a:r>
            <a:r>
              <a:rPr lang="en-GB" sz="2000" dirty="0">
                <a:solidFill>
                  <a:srgbClr val="FFFFFF"/>
                </a:solidFill>
              </a:rPr>
              <a:t> den doll…</a:t>
            </a:r>
          </a:p>
          <a:p>
            <a:pPr marL="0" indent="0">
              <a:buNone/>
            </a:pPr>
            <a:r>
              <a:rPr lang="en-GB" sz="2000" i="1" dirty="0">
                <a:solidFill>
                  <a:srgbClr val="FFFFFF"/>
                </a:solidFill>
              </a:rPr>
              <a:t>CMOC/ MWEP</a:t>
            </a:r>
            <a:r>
              <a:rPr lang="en-GB" sz="2000" dirty="0">
                <a:solidFill>
                  <a:srgbClr val="FFFFFF"/>
                </a:solidFill>
              </a:rPr>
              <a:t>, pp. 28-29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D24281-F4A4-4B3E-B3A5-68A4511D73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1740724"/>
            <a:ext cx="5097780" cy="443623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I consider you the vilest of rolling-pins,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horn of the scrotum, do not rise up or wave about;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gift of the noble ladies of Christendom,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nut-pole of the lap’s cavity,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snare shape, gander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sleeping in its yearling plumage,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neck with a wet head and milk-giving shaft,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tip of a growing shoot, stop your awkward jerking;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crooked blunt one accursed pole,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the centre pillar of the two halves of a girl, head of a stiff conger with a hole in it…</a:t>
            </a:r>
          </a:p>
        </p:txBody>
      </p:sp>
    </p:spTree>
    <p:extLst>
      <p:ext uri="{BB962C8B-B14F-4D97-AF65-F5344CB8AC3E}">
        <p14:creationId xmlns:p14="http://schemas.microsoft.com/office/powerpoint/2010/main" val="5192161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170A2B-F774-4DC3-8D8D-CB5D71724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45440"/>
            <a:ext cx="10515600" cy="2291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‘</a:t>
            </a:r>
            <a:r>
              <a:rPr lang="en-GB" dirty="0" err="1">
                <a:solidFill>
                  <a:srgbClr val="FFFFFF"/>
                </a:solidFill>
              </a:rPr>
              <a:t>Dioddefaint</a:t>
            </a:r>
            <a:r>
              <a:rPr lang="en-GB" dirty="0">
                <a:solidFill>
                  <a:srgbClr val="FFFFFF"/>
                </a:solidFill>
              </a:rPr>
              <a:t> </a:t>
            </a:r>
            <a:r>
              <a:rPr lang="en-GB" dirty="0" err="1">
                <a:solidFill>
                  <a:srgbClr val="FFFFFF"/>
                </a:solidFill>
              </a:rPr>
              <a:t>Crist</a:t>
            </a:r>
            <a:r>
              <a:rPr lang="en-GB" dirty="0">
                <a:solidFill>
                  <a:srgbClr val="FFFFFF"/>
                </a:solidFill>
              </a:rPr>
              <a:t>/ Christ’s Passion’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D745AC-2977-4476-9DB5-C55C5B7E93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127760"/>
            <a:ext cx="5097780" cy="50492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 err="1">
                <a:solidFill>
                  <a:srgbClr val="FFFFFF"/>
                </a:solidFill>
              </a:rPr>
              <a:t>Goreudduw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gwiw</a:t>
            </a:r>
            <a:r>
              <a:rPr lang="en-GB" sz="2000" dirty="0">
                <a:solidFill>
                  <a:srgbClr val="FFFFFF"/>
                </a:solidFill>
              </a:rPr>
              <a:t> a rodded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FFFFFF"/>
                </a:solidFill>
              </a:rPr>
              <a:t>Ar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bren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croes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i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brynu</a:t>
            </a:r>
            <a:r>
              <a:rPr lang="en-GB" sz="2000" dirty="0">
                <a:solidFill>
                  <a:srgbClr val="FFFFFF"/>
                </a:solidFill>
              </a:rPr>
              <a:t> Cred,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I </a:t>
            </a:r>
            <a:r>
              <a:rPr lang="en-GB" sz="2000" dirty="0" err="1">
                <a:solidFill>
                  <a:srgbClr val="FFFFFF"/>
                </a:solidFill>
              </a:rPr>
              <a:t>weled</a:t>
            </a:r>
            <a:r>
              <a:rPr lang="en-GB" sz="2000" dirty="0">
                <a:solidFill>
                  <a:srgbClr val="FFFFFF"/>
                </a:solidFill>
              </a:rPr>
              <a:t>, </a:t>
            </a:r>
            <a:r>
              <a:rPr lang="en-GB" sz="2000" dirty="0" err="1">
                <a:solidFill>
                  <a:srgbClr val="FFFFFF"/>
                </a:solidFill>
              </a:rPr>
              <a:t>weithred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nid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gau</a:t>
            </a:r>
            <a:r>
              <a:rPr lang="en-GB" sz="2000" dirty="0">
                <a:solidFill>
                  <a:srgbClr val="FFFFFF"/>
                </a:solidFill>
              </a:rPr>
              <a:t>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O </a:t>
            </a:r>
            <a:r>
              <a:rPr lang="en-GB" sz="2000" dirty="0" err="1">
                <a:solidFill>
                  <a:srgbClr val="FFFFFF"/>
                </a:solidFill>
              </a:rPr>
              <a:t>luoedd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Ei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welïau</a:t>
            </a:r>
            <a:r>
              <a:rPr lang="en-GB" sz="2000" dirty="0">
                <a:solidFill>
                  <a:srgbClr val="FFFFFF"/>
                </a:solidFill>
              </a:rPr>
              <a:t>,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FFFFFF"/>
                </a:solidFill>
              </a:rPr>
              <a:t>Gwaed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ar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dâl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gwedi’r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dolur</a:t>
            </a:r>
            <a:r>
              <a:rPr lang="en-GB" sz="2000" dirty="0">
                <a:solidFill>
                  <a:srgbClr val="FFFFFF"/>
                </a:solidFill>
              </a:rPr>
              <a:t>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A </a:t>
            </a:r>
            <a:r>
              <a:rPr lang="en-GB" sz="2000" dirty="0" err="1">
                <a:solidFill>
                  <a:srgbClr val="FFFFFF"/>
                </a:solidFill>
              </a:rPr>
              <a:t>gwaed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o’r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corff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gwedi’r</a:t>
            </a:r>
            <a:r>
              <a:rPr lang="en-GB" sz="2000" dirty="0">
                <a:solidFill>
                  <a:srgbClr val="FFFFFF"/>
                </a:solidFill>
              </a:rPr>
              <a:t> cur.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FFFFFF"/>
                </a:solidFill>
              </a:rPr>
              <a:t>Drud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oedd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Ei</a:t>
            </a:r>
            <a:r>
              <a:rPr lang="en-GB" sz="2000" dirty="0">
                <a:solidFill>
                  <a:srgbClr val="FFFFFF"/>
                </a:solidFill>
              </a:rPr>
              <a:t> gallon </a:t>
            </a:r>
            <a:r>
              <a:rPr lang="en-GB" sz="2000" dirty="0" err="1">
                <a:solidFill>
                  <a:srgbClr val="FFFFFF"/>
                </a:solidFill>
              </a:rPr>
              <a:t>drwydoll</a:t>
            </a:r>
            <a:endParaRPr lang="en-GB" sz="2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A </a:t>
            </a:r>
            <a:r>
              <a:rPr lang="en-GB" sz="2000" dirty="0" err="1">
                <a:solidFill>
                  <a:srgbClr val="FFFFFF"/>
                </a:solidFill>
              </a:rPr>
              <a:t>gïau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Duw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i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gyd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oll</a:t>
            </a:r>
            <a:r>
              <a:rPr lang="en-GB" sz="2000" dirty="0">
                <a:solidFill>
                  <a:srgbClr val="FFFFFF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FFFFFF"/>
                </a:solidFill>
              </a:rPr>
              <a:t>Oer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oedd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i</a:t>
            </a:r>
            <a:r>
              <a:rPr lang="en-GB" sz="2000" dirty="0">
                <a:solidFill>
                  <a:srgbClr val="FFFFFF"/>
                </a:solidFill>
              </a:rPr>
              <a:t> Fair, </a:t>
            </a:r>
            <a:r>
              <a:rPr lang="en-GB" sz="2000" dirty="0" err="1">
                <a:solidFill>
                  <a:srgbClr val="FFFFFF"/>
                </a:solidFill>
              </a:rPr>
              <a:t>arwydd</a:t>
            </a:r>
            <a:r>
              <a:rPr lang="en-GB" sz="2000" dirty="0">
                <a:solidFill>
                  <a:srgbClr val="FFFFFF"/>
                </a:solidFill>
              </a:rPr>
              <a:t> fu,</a:t>
            </a:r>
          </a:p>
          <a:p>
            <a:pPr marL="0" indent="0">
              <a:buNone/>
            </a:pPr>
            <a:r>
              <a:rPr lang="en-GB" sz="2000" dirty="0" err="1">
                <a:solidFill>
                  <a:srgbClr val="FFFFFF"/>
                </a:solidFill>
              </a:rPr>
              <a:t>Wrth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aros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Ei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  <a:r>
              <a:rPr lang="en-GB" sz="2000" dirty="0" err="1">
                <a:solidFill>
                  <a:srgbClr val="FFFFFF"/>
                </a:solidFill>
              </a:rPr>
              <a:t>ferthyru</a:t>
            </a:r>
            <a:r>
              <a:rPr lang="en-GB" sz="2000" dirty="0">
                <a:solidFill>
                  <a:srgbClr val="FFFFFF"/>
                </a:solidFill>
              </a:rPr>
              <a:t>…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trans. </a:t>
            </a:r>
            <a:r>
              <a:rPr lang="en-GB" sz="2000" dirty="0" err="1">
                <a:solidFill>
                  <a:srgbClr val="FFFFFF"/>
                </a:solidFill>
              </a:rPr>
              <a:t>Gramich</a:t>
            </a:r>
            <a:r>
              <a:rPr lang="en-GB" sz="2000" dirty="0">
                <a:solidFill>
                  <a:srgbClr val="FFFFFF"/>
                </a:solidFill>
              </a:rPr>
              <a:t> p. 23</a:t>
            </a: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68 MSS copies; Enid Roberts – inspired by stained glass image at </a:t>
            </a:r>
            <a:r>
              <a:rPr lang="en-GB" sz="2000" dirty="0" err="1">
                <a:solidFill>
                  <a:srgbClr val="FFFFFF"/>
                </a:solidFill>
              </a:rPr>
              <a:t>Llanwrin</a:t>
            </a:r>
            <a:r>
              <a:rPr lang="en-GB" sz="2000" dirty="0">
                <a:solidFill>
                  <a:srgbClr val="FFFFFF"/>
                </a:solidFill>
              </a:rPr>
              <a:t> Church, Howells Oswestry.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2A1FD8-3917-4B43-BA00-08B94DE4F1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1127760"/>
            <a:ext cx="5097780" cy="50492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A worthy great God was placed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On a wooden cross to redeem Christendom,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To see, not a false act,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From the host of his wounds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Blood paid after the pain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And blood from the body after the blow.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And all of God’s sinews.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It was cold for Mary, who was a sign,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FFFFFF"/>
                </a:solidFill>
              </a:rPr>
              <a:t>As she waited for His martyrdom…</a:t>
            </a: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16438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29CA9-5CAE-409E-BB62-688B66A78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gŵr</a:t>
            </a:r>
            <a:r>
              <a:rPr lang="en-GB" dirty="0"/>
              <a:t> am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churo</a:t>
            </a:r>
            <a:r>
              <a:rPr lang="en-GB" dirty="0"/>
              <a:t>/To her husband for beating her’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D0D8-7F60-40E7-BB6B-D6EA475E7E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Dager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drwy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goler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galon</a:t>
            </a:r>
            <a:r>
              <a:rPr lang="en-GB" sz="1800" dirty="0"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 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osgo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asgwrn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ddwyfron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;</a:t>
            </a:r>
          </a:p>
          <a:p>
            <a:pPr marL="0" indent="0" algn="ctr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dyr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law’n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don,</a:t>
            </a:r>
          </a:p>
          <a:p>
            <a:pPr marL="0" indent="0" algn="ctr"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A’th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gleddau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i’th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goluddion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ctr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 algn="ctr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 dagger through your heart’s stone – on a slant</a:t>
            </a:r>
          </a:p>
          <a:p>
            <a:pPr marL="0" indent="0" algn="ctr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reach your breast bone;</a:t>
            </a:r>
          </a:p>
          <a:p>
            <a:pPr marL="0" indent="0" algn="ctr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May your knees break, your hands shrivel</a:t>
            </a:r>
          </a:p>
          <a:p>
            <a:pPr marL="0" indent="0" algn="ctr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your foes take your weapons to make you snivel.]</a:t>
            </a:r>
          </a:p>
          <a:p>
            <a:pPr marL="0" indent="0" algn="ctr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K.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Gramich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C. Brennan,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Welsh Women’s Poetry 1460-2001: An Anthology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(South Glamorgan: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Honno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2003), p. 13.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SimSun" panose="02010600030101010101" pitchFamily="2" charset="-122"/>
              </a:rPr>
              <a:t>How do you read the poem? How do we know it is her husband? Poet’s persona? How do we know </a:t>
            </a:r>
            <a:r>
              <a:rPr lang="en-GB" sz="1800" dirty="0">
                <a:latin typeface="Times New Roman" panose="02020603050405020304" pitchFamily="18" charset="0"/>
                <a:ea typeface="SimSun" panose="02010600030101010101" pitchFamily="2" charset="-122"/>
              </a:rPr>
              <a:t>he has been beating her?</a:t>
            </a:r>
            <a:endParaRPr lang="en-GB" sz="1800" dirty="0">
              <a:effectLst/>
              <a:latin typeface="Times New Roman" panose="02020603050405020304" pitchFamily="18" charset="0"/>
              <a:ea typeface="SimSun" panose="02010600030101010101" pitchFamily="2" charset="-122"/>
            </a:endParaRPr>
          </a:p>
          <a:p>
            <a:endParaRPr lang="en-GB" dirty="0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5" name="Slide Zoom 4">
                <a:extLst>
                  <a:ext uri="{FF2B5EF4-FFF2-40B4-BE49-F238E27FC236}">
                    <a16:creationId xmlns:a16="http://schemas.microsoft.com/office/drawing/2014/main" id="{EC1AAA3F-BDBC-4EAC-82D4-8D7FAD44996F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403402989"/>
                  </p:ext>
                </p:extLst>
              </p:nvPr>
            </p:nvGraphicFramePr>
            <p:xfrm>
              <a:off x="10373360" y="2089150"/>
              <a:ext cx="3048000" cy="1714500"/>
            </p:xfrm>
            <a:graphic>
              <a:graphicData uri="http://schemas.microsoft.com/office/powerpoint/2016/slidezoom">
                <pslz:sldZm>
                  <pslz:sldZmObj sldId="262" cId="3012571363">
                    <pslz:zmPr id="{A1445694-7F83-4069-9B8C-58C1A4650A34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5" name="Slide Zoom 4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EC1AAA3F-BDBC-4EAC-82D4-8D7FAD44996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373360" y="2089150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125713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159331-B4E9-4217-A8C1-3278B2947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 response to Ieuan Dyfi’s poem on Red Annie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46C8F-98BD-4279-8C59-1EEB2B6D62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>
                <a:solidFill>
                  <a:srgbClr val="FFFFFF"/>
                </a:solidFill>
              </a:rPr>
              <a:t>Ni allodd merch, gordderchwr,</a:t>
            </a:r>
          </a:p>
          <a:p>
            <a:pPr marL="0" indent="0">
              <a:buNone/>
            </a:pPr>
            <a:r>
              <a:rPr lang="en-GB" sz="1900">
                <a:solidFill>
                  <a:srgbClr val="FFFFFF"/>
                </a:solidFill>
              </a:rPr>
              <a:t>Diras ei Gwaith, dreisio gŵr.</a:t>
            </a:r>
          </a:p>
          <a:p>
            <a:pPr marL="0" indent="0">
              <a:buNone/>
            </a:pPr>
            <a:r>
              <a:rPr lang="en-GB" sz="1900">
                <a:solidFill>
                  <a:srgbClr val="FFFFFF"/>
                </a:solidFill>
              </a:rPr>
              <a:t>Dig aflan, o dôi gyfle,</a:t>
            </a:r>
          </a:p>
          <a:p>
            <a:pPr marL="0" indent="0">
              <a:buNone/>
            </a:pPr>
            <a:r>
              <a:rPr lang="en-GB" sz="1900">
                <a:solidFill>
                  <a:srgbClr val="FFFFFF"/>
                </a:solidFill>
              </a:rPr>
              <a:t>Ymdynnu a wnâi, nid am ne’</a:t>
            </a:r>
          </a:p>
          <a:p>
            <a:pPr marL="0" indent="0">
              <a:buNone/>
            </a:pPr>
            <a:r>
              <a:rPr lang="en-GB" sz="1900">
                <a:solidFill>
                  <a:srgbClr val="FFFFFF"/>
                </a:solidFill>
              </a:rPr>
              <a:t>Gad dyn hardd gledren hŵr.</a:t>
            </a:r>
          </a:p>
          <a:p>
            <a:pPr marL="0" indent="0">
              <a:buNone/>
            </a:pPr>
            <a:r>
              <a:rPr lang="en-GB" sz="1900">
                <a:solidFill>
                  <a:srgbClr val="FFFFFF"/>
                </a:solidFill>
              </a:rPr>
              <a:t>Efô fu’n pechu bob pen,</a:t>
            </a:r>
          </a:p>
          <a:p>
            <a:pPr marL="0" indent="0">
              <a:buNone/>
            </a:pPr>
            <a:r>
              <a:rPr lang="en-GB" sz="1900">
                <a:solidFill>
                  <a:srgbClr val="FFFFFF"/>
                </a:solidFill>
              </a:rPr>
              <a:t>Ac o’i gallon pe gwelen’.</a:t>
            </a:r>
          </a:p>
          <a:p>
            <a:pPr marL="0" indent="0">
              <a:buNone/>
            </a:pPr>
            <a:endParaRPr lang="en-GB" sz="190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1900">
                <a:solidFill>
                  <a:srgbClr val="FFFFFF"/>
                </a:solidFill>
              </a:rPr>
              <a:t>trans. Gramich, pp. 72-73</a:t>
            </a:r>
          </a:p>
          <a:p>
            <a:pPr marL="0" indent="0">
              <a:buNone/>
            </a:pPr>
            <a:r>
              <a:rPr lang="en-GB" sz="1900">
                <a:solidFill>
                  <a:srgbClr val="FFFFFF"/>
                </a:solidFill>
              </a:rPr>
              <a:t>European tradition </a:t>
            </a:r>
            <a:r>
              <a:rPr lang="en-GB" sz="1900" i="1">
                <a:solidFill>
                  <a:srgbClr val="FFFFFF"/>
                </a:solidFill>
              </a:rPr>
              <a:t>La Querelles des Femmes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1BA22-AF90-4B58-988D-074D187E27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No woman could, fornicator,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Ever rape a man, your doings are wicked.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Evil jealous man, if the chance came,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You would be pulled down, not towards heaven.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Stop your attacks, adulterer,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Calling a lovely woman a whore.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You’re the one who’s been sinning at both ends,</a:t>
            </a:r>
          </a:p>
          <a:p>
            <a:pPr marL="0" indent="0">
              <a:buNone/>
            </a:pPr>
            <a:r>
              <a:rPr lang="en-GB" sz="2000">
                <a:solidFill>
                  <a:srgbClr val="FFFFFF"/>
                </a:solidFill>
              </a:rPr>
              <a:t>And in your heart if we could see into it.</a:t>
            </a:r>
          </a:p>
        </p:txBody>
      </p:sp>
    </p:spTree>
    <p:extLst>
      <p:ext uri="{BB962C8B-B14F-4D97-AF65-F5344CB8AC3E}">
        <p14:creationId xmlns:p14="http://schemas.microsoft.com/office/powerpoint/2010/main" val="22984934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9ACC69-ADF2-492B-84C5-EA2CC1607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20E61F-0BF5-442B-8B6A-1AA605826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712268"/>
            <a:ext cx="10410524" cy="119353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Poems of uncertain authorship (could be by her or another poet)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09620-31B9-4CFE-8EA3-CFFC36DEE1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6" y="2050181"/>
            <a:ext cx="10410524" cy="4126782"/>
          </a:xfrm>
        </p:spPr>
        <p:txBody>
          <a:bodyPr>
            <a:normAutofit/>
          </a:bodyPr>
          <a:lstStyle/>
          <a:p>
            <a:r>
              <a:rPr lang="en-GB" sz="2400">
                <a:solidFill>
                  <a:srgbClr val="FFFFFF"/>
                </a:solidFill>
              </a:rPr>
              <a:t>‘Pwy a gâr fwyaf/Who loves the most?’ (with Dafydd ab Edmwnd?)</a:t>
            </a:r>
          </a:p>
          <a:p>
            <a:r>
              <a:rPr lang="en-GB" sz="2400">
                <a:solidFill>
                  <a:srgbClr val="FFFFFF"/>
                </a:solidFill>
              </a:rPr>
              <a:t>‘Gwerful yn ateb Dafydd Llwyd/Gwerful answers Dafydd Llwyd’</a:t>
            </a:r>
          </a:p>
          <a:p>
            <a:r>
              <a:rPr lang="en-GB" sz="2400">
                <a:solidFill>
                  <a:srgbClr val="FFFFFF"/>
                </a:solidFill>
              </a:rPr>
              <a:t>‘Ynghylch ei thad / Concerning her father’</a:t>
            </a:r>
          </a:p>
          <a:p>
            <a:r>
              <a:rPr lang="en-GB" sz="2400">
                <a:solidFill>
                  <a:srgbClr val="FFFFFF"/>
                </a:solidFill>
              </a:rPr>
              <a:t>‘Yr eira / the snow’</a:t>
            </a:r>
          </a:p>
          <a:p>
            <a:r>
              <a:rPr lang="en-GB" sz="2400">
                <a:solidFill>
                  <a:srgbClr val="FFFFFF"/>
                </a:solidFill>
              </a:rPr>
              <a:t>‘Y bedd/ The grave’</a:t>
            </a:r>
          </a:p>
        </p:txBody>
      </p:sp>
    </p:spTree>
    <p:extLst>
      <p:ext uri="{BB962C8B-B14F-4D97-AF65-F5344CB8AC3E}">
        <p14:creationId xmlns:p14="http://schemas.microsoft.com/office/powerpoint/2010/main" val="702962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9ACC69-ADF2-492B-84C5-EA2CC1607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9F6CFF-E4DF-49B0-B735-277A95E7B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6" y="-152400"/>
            <a:ext cx="10410524" cy="205820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Bibliography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2AE495E-2AAF-4BC1-87A5-331009D828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CAD32-FD6B-48F8-8F7B-AF9B42B06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3276" y="1595120"/>
            <a:ext cx="10410524" cy="5080000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Howells, N.A., 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Gwaith </a:t>
            </a:r>
            <a:r>
              <a:rPr lang="en-GB" sz="2000" i="1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Gwerful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Mechain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ac </a:t>
            </a:r>
            <a:r>
              <a:rPr lang="en-GB" sz="2000" i="1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eraill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(</a:t>
            </a:r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Aberyswyth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Canolfan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Uwchefrydiau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Cymreig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a </a:t>
            </a:r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Cheltaidd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Prifysgol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Cymru, 2001).</a:t>
            </a:r>
          </a:p>
          <a:p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Gramich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Katie (trans.), 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The Works of </a:t>
            </a:r>
            <a:r>
              <a:rPr lang="en-GB" sz="2000" i="1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Gwerful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Mechain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(Ontario: Broadview Press, 2018).</a:t>
            </a:r>
          </a:p>
          <a:p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Gramich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K. and Brennan, C., 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Welsh Women’s Poetry 1460-2001: An Anthology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(South Glamorgan: </a:t>
            </a:r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Honno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2003).</a:t>
            </a:r>
          </a:p>
          <a:p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Johnston,D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., </a:t>
            </a:r>
            <a:r>
              <a:rPr lang="en-GB" sz="2000" i="1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Canu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Maswedd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yr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Oesoedd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Canol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– Medieval Welsh Erotic Poetry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(Cardiff: TAFOL, 1991).</a:t>
            </a:r>
          </a:p>
          <a:p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Pryce, H., 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Literacy in Medieval Celtic Societies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(Cambridge: Cambridge University Press, 1998).</a:t>
            </a:r>
          </a:p>
          <a:p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Larrington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C., 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Women and Writing in Medieval Europe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(London: Routledge, 1995).</a:t>
            </a:r>
          </a:p>
          <a:p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</a:rPr>
              <a:t>C. Lloyd-Morgan, ‘More written about than writing? Welsh women and the written word’, in 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</a:rPr>
              <a:t>Literacy in Medieval Celtic Societies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</a:rPr>
              <a:t>, ed. Huw Pryce (Cambridge: Cambridge University Press, 1998), pp. 149-165</a:t>
            </a:r>
          </a:p>
          <a:p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Meale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, C. M., 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Women and Literature in Britain, 1150-1500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(Cambridge: Cambridge University Press, 1993).</a:t>
            </a:r>
          </a:p>
          <a:p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Haycock, M.,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‘</a:t>
            </a:r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Merched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Da a </a:t>
            </a:r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Merched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Drwg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Ieuan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Dyfi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v. </a:t>
            </a:r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Gwerful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Mechain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’, </a:t>
            </a:r>
            <a:r>
              <a:rPr lang="en-GB" sz="2000" i="1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Ysgrifau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000" i="1" dirty="0" err="1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Beirniadol</a:t>
            </a:r>
            <a:r>
              <a:rPr lang="en-GB" sz="2000" i="1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0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16 (1990), pp. 97-110.</a:t>
            </a:r>
          </a:p>
          <a:p>
            <a:r>
              <a:rPr lang="en-GB" sz="20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SimSu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GB" sz="2000" dirty="0">
              <a:solidFill>
                <a:srgbClr val="FFFFFF"/>
              </a:solidFill>
              <a:effectLst/>
              <a:latin typeface="Georgia" panose="02040502050405020303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endParaRPr lang="en-GB" sz="15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33086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1880</Words>
  <Application>Microsoft Office PowerPoint</Application>
  <PresentationFormat>Widescreen</PresentationFormat>
  <Paragraphs>159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Georgia</vt:lpstr>
      <vt:lpstr>Times New Roman</vt:lpstr>
      <vt:lpstr>Office Theme</vt:lpstr>
      <vt:lpstr>Gwerful Mechain  (c. 1462-1500)</vt:lpstr>
      <vt:lpstr>Women’s literacy</vt:lpstr>
      <vt:lpstr>PowerPoint Presentation</vt:lpstr>
      <vt:lpstr>Why was her worked ignored/censored?</vt:lpstr>
      <vt:lpstr>Her Life</vt:lpstr>
      <vt:lpstr>PowerPoint Presentation</vt:lpstr>
      <vt:lpstr>‘Cywydd y Cedor/ The Female Genitals’, ed. and trans. Dafydd Johnston</vt:lpstr>
      <vt:lpstr>PowerPoint Presentation</vt:lpstr>
      <vt:lpstr>Dafydd ap Gwilym, ‘Cywydd y Gal/The Penis’</vt:lpstr>
      <vt:lpstr>‘Dioddefaint Crist/ Christ’s Passion’</vt:lpstr>
      <vt:lpstr>‘I’w gŵr am ei churo/To her husband for beating her’</vt:lpstr>
      <vt:lpstr>A response to Ieuan Dyfi’s poem on Red Annie</vt:lpstr>
      <vt:lpstr>Poems of uncertain authorship (could be by her or another poet)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Gwerful Mechain  (c. 1462-1500)</dc:title>
  <dc:creator>Jane Cartwright</dc:creator>
  <cp:lastModifiedBy>Jane Cartwright</cp:lastModifiedBy>
  <cp:revision>25</cp:revision>
  <dcterms:created xsi:type="dcterms:W3CDTF">2021-04-15T09:09:43Z</dcterms:created>
  <dcterms:modified xsi:type="dcterms:W3CDTF">2024-02-15T14:40:29Z</dcterms:modified>
</cp:coreProperties>
</file>