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5"/>
  </p:notesMasterIdLst>
  <p:sldIdLst>
    <p:sldId id="256" r:id="rId3"/>
    <p:sldId id="257" r:id="rId4"/>
    <p:sldId id="258" r:id="rId6"/>
    <p:sldId id="259" r:id="rId7"/>
    <p:sldId id="271" r:id="rId8"/>
    <p:sldId id="283" r:id="rId9"/>
    <p:sldId id="272" r:id="rId10"/>
    <p:sldId id="284" r:id="rId11"/>
    <p:sldId id="269"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中度样式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145" autoAdjust="0"/>
  </p:normalViewPr>
  <p:slideViewPr>
    <p:cSldViewPr snapToGrid="0">
      <p:cViewPr varScale="1">
        <p:scale>
          <a:sx n="54" d="100"/>
          <a:sy n="54" d="100"/>
        </p:scale>
        <p:origin x="11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F067BA8-A96A-49D8-854A-58EF018D17A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0AF0352-8223-4186-96F3-B3A24C599F89}">
      <dgm:prSet phldrT="[Text]"/>
      <dgm:spPr>
        <a:solidFill>
          <a:schemeClr val="tx1"/>
        </a:solidFill>
      </dgm:spPr>
      <dgm:t>
        <a:bodyPr/>
        <a:lstStyle/>
        <a:p>
          <a:r>
            <a:rPr lang="en-US" dirty="0"/>
            <a:t>Resulting from Uncertainties</a:t>
          </a:r>
        </a:p>
      </dgm:t>
    </dgm:pt>
    <dgm:pt modelId="{EB817662-6829-4B5B-B2D0-4BD75E2A88A8}" cxnId="{27C8B26C-E65A-44EE-8E0E-C28E273B6CC7}" type="parTrans">
      <dgm:prSet/>
      <dgm:spPr/>
      <dgm:t>
        <a:bodyPr/>
        <a:lstStyle/>
        <a:p>
          <a:endParaRPr lang="en-US"/>
        </a:p>
      </dgm:t>
    </dgm:pt>
    <dgm:pt modelId="{05FEA76B-4293-4C1E-84C7-C95262AB2038}" cxnId="{27C8B26C-E65A-44EE-8E0E-C28E273B6CC7}" type="sibTrans">
      <dgm:prSet/>
      <dgm:spPr/>
      <dgm:t>
        <a:bodyPr/>
        <a:lstStyle/>
        <a:p>
          <a:endParaRPr lang="en-US"/>
        </a:p>
      </dgm:t>
    </dgm:pt>
    <dgm:pt modelId="{80FD89AC-E751-48CF-B3A2-BE620252E559}">
      <dgm:prSet phldrT="[Text]"/>
      <dgm:spPr>
        <a:solidFill>
          <a:schemeClr val="tx1"/>
        </a:solidFill>
      </dgm:spPr>
      <dgm:t>
        <a:bodyPr/>
        <a:lstStyle/>
        <a:p>
          <a:r>
            <a:rPr lang="en-US" dirty="0"/>
            <a:t>Declining Sales</a:t>
          </a:r>
        </a:p>
      </dgm:t>
    </dgm:pt>
    <dgm:pt modelId="{E07B4A67-C30D-43D1-9CDD-75DCDA2FCF65}" cxnId="{DE3A37FD-4121-40C6-AD4A-9091723DA263}" type="parTrans">
      <dgm:prSet/>
      <dgm:spPr/>
      <dgm:t>
        <a:bodyPr/>
        <a:lstStyle/>
        <a:p>
          <a:endParaRPr lang="en-US"/>
        </a:p>
      </dgm:t>
    </dgm:pt>
    <dgm:pt modelId="{FB4FAF4C-2505-4594-A7F4-645A00D1C471}" cxnId="{DE3A37FD-4121-40C6-AD4A-9091723DA263}" type="sibTrans">
      <dgm:prSet/>
      <dgm:spPr/>
      <dgm:t>
        <a:bodyPr/>
        <a:lstStyle/>
        <a:p>
          <a:endParaRPr lang="en-US"/>
        </a:p>
      </dgm:t>
    </dgm:pt>
    <dgm:pt modelId="{049D4AAA-7506-46DC-8630-36482715D72A}" type="pres">
      <dgm:prSet presAssocID="{9F067BA8-A96A-49D8-854A-58EF018D17A1}" presName="diagram" presStyleCnt="0">
        <dgm:presLayoutVars>
          <dgm:dir/>
          <dgm:resizeHandles val="exact"/>
        </dgm:presLayoutVars>
      </dgm:prSet>
      <dgm:spPr/>
    </dgm:pt>
    <dgm:pt modelId="{89E3F031-4060-4C0D-A5AE-8B889286F926}" type="pres">
      <dgm:prSet presAssocID="{90AF0352-8223-4186-96F3-B3A24C599F89}" presName="node" presStyleLbl="node1" presStyleIdx="0" presStyleCnt="2" custScaleX="43380" custScaleY="40683" custLinFactNeighborX="-49377" custLinFactNeighborY="40564">
        <dgm:presLayoutVars>
          <dgm:bulletEnabled val="1"/>
        </dgm:presLayoutVars>
      </dgm:prSet>
      <dgm:spPr/>
    </dgm:pt>
    <dgm:pt modelId="{ED5FCE89-B1E0-4858-B165-54025709E7D0}" type="pres">
      <dgm:prSet presAssocID="{05FEA76B-4293-4C1E-84C7-C95262AB2038}" presName="sibTrans" presStyleCnt="0"/>
      <dgm:spPr/>
    </dgm:pt>
    <dgm:pt modelId="{F8CD6C44-20EE-4099-B65B-B0CC39658F6E}" type="pres">
      <dgm:prSet presAssocID="{80FD89AC-E751-48CF-B3A2-BE620252E559}" presName="node" presStyleLbl="node1" presStyleIdx="1" presStyleCnt="2" custScaleX="46080" custScaleY="41065" custLinFactNeighborX="-3538" custLinFactNeighborY="6185">
        <dgm:presLayoutVars>
          <dgm:bulletEnabled val="1"/>
        </dgm:presLayoutVars>
      </dgm:prSet>
      <dgm:spPr/>
    </dgm:pt>
  </dgm:ptLst>
  <dgm:cxnLst>
    <dgm:cxn modelId="{27C8B26C-E65A-44EE-8E0E-C28E273B6CC7}" srcId="{9F067BA8-A96A-49D8-854A-58EF018D17A1}" destId="{90AF0352-8223-4186-96F3-B3A24C599F89}" srcOrd="0" destOrd="0" parTransId="{EB817662-6829-4B5B-B2D0-4BD75E2A88A8}" sibTransId="{05FEA76B-4293-4C1E-84C7-C95262AB2038}"/>
    <dgm:cxn modelId="{DBEA2D9F-E750-4BF0-BF13-4991A28E566A}" type="presOf" srcId="{90AF0352-8223-4186-96F3-B3A24C599F89}" destId="{89E3F031-4060-4C0D-A5AE-8B889286F926}" srcOrd="0" destOrd="0" presId="urn:microsoft.com/office/officeart/2005/8/layout/default"/>
    <dgm:cxn modelId="{F7579CB6-853B-406C-BD66-043429017C0B}" type="presOf" srcId="{9F067BA8-A96A-49D8-854A-58EF018D17A1}" destId="{049D4AAA-7506-46DC-8630-36482715D72A}" srcOrd="0" destOrd="0" presId="urn:microsoft.com/office/officeart/2005/8/layout/default"/>
    <dgm:cxn modelId="{6FD260E5-E747-4765-BABB-3E0FFCCB543B}" type="presOf" srcId="{80FD89AC-E751-48CF-B3A2-BE620252E559}" destId="{F8CD6C44-20EE-4099-B65B-B0CC39658F6E}" srcOrd="0" destOrd="0" presId="urn:microsoft.com/office/officeart/2005/8/layout/default"/>
    <dgm:cxn modelId="{DE3A37FD-4121-40C6-AD4A-9091723DA263}" srcId="{9F067BA8-A96A-49D8-854A-58EF018D17A1}" destId="{80FD89AC-E751-48CF-B3A2-BE620252E559}" srcOrd="1" destOrd="0" parTransId="{E07B4A67-C30D-43D1-9CDD-75DCDA2FCF65}" sibTransId="{FB4FAF4C-2505-4594-A7F4-645A00D1C471}"/>
    <dgm:cxn modelId="{6E996058-7BAB-41CF-9635-593C62E37D02}" type="presParOf" srcId="{049D4AAA-7506-46DC-8630-36482715D72A}" destId="{89E3F031-4060-4C0D-A5AE-8B889286F926}" srcOrd="0" destOrd="0" presId="urn:microsoft.com/office/officeart/2005/8/layout/default"/>
    <dgm:cxn modelId="{2218DDA2-F458-4659-A1F4-56D978F1BB2C}" type="presParOf" srcId="{049D4AAA-7506-46DC-8630-36482715D72A}" destId="{ED5FCE89-B1E0-4858-B165-54025709E7D0}" srcOrd="1" destOrd="0" presId="urn:microsoft.com/office/officeart/2005/8/layout/default"/>
    <dgm:cxn modelId="{5B8C5CF9-3657-41FE-A640-088B8A3D0FA5}" type="presParOf" srcId="{049D4AAA-7506-46DC-8630-36482715D72A}" destId="{F8CD6C44-20EE-4099-B65B-B0CC39658F6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C8F445-98D8-4416-A417-25A7C4F0923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74DD89F-3A30-4537-9373-A01C9E68843A}">
      <dgm:prSet phldrT="[Text]" phldr="0" custT="0"/>
      <dgm:spPr>
        <a:solidFill>
          <a:schemeClr val="tx1"/>
        </a:solidFill>
      </dgm:spPr>
      <dgm:t>
        <a:bodyPr vert="horz" wrap="square"/>
        <a:p>
          <a:pPr>
            <a:lnSpc>
              <a:spcPct val="100000"/>
            </a:lnSpc>
            <a:spcBef>
              <a:spcPct val="0"/>
            </a:spcBef>
            <a:spcAft>
              <a:spcPct val="35000"/>
            </a:spcAft>
          </a:pPr>
          <a:r>
            <a:rPr lang="en-US" dirty="0"/>
            <a:t> Debt</a:t>
          </a:r>
          <a:r>
            <a:rPr/>
            <a:t/>
          </a:r>
          <a:endParaRPr/>
        </a:p>
      </dgm:t>
    </dgm:pt>
    <dgm:pt modelId="{0E884AB1-C03C-4511-915F-7D506B3564A7}" cxnId="{D6DE7F5B-7D88-4563-A96E-D9950788ED99}" type="parTrans">
      <dgm:prSet/>
      <dgm:spPr/>
      <dgm:t>
        <a:bodyPr/>
        <a:lstStyle/>
        <a:p>
          <a:endParaRPr lang="en-US"/>
        </a:p>
      </dgm:t>
    </dgm:pt>
    <dgm:pt modelId="{F2B8DF34-B822-4617-B332-38C7854668A9}" cxnId="{D6DE7F5B-7D88-4563-A96E-D9950788ED99}" type="sibTrans">
      <dgm:prSet/>
      <dgm:spPr/>
      <dgm:t>
        <a:bodyPr/>
        <a:lstStyle/>
        <a:p>
          <a:endParaRPr lang="en-US"/>
        </a:p>
      </dgm:t>
    </dgm:pt>
    <dgm:pt modelId="{88A5FC38-9D5D-4A7E-81BC-E3784AB12E16}">
      <dgm:prSet phldrT="[Text]"/>
      <dgm:spPr>
        <a:solidFill>
          <a:schemeClr val="tx1"/>
        </a:solidFill>
      </dgm:spPr>
      <dgm:t>
        <a:bodyPr/>
        <a:lstStyle/>
        <a:p>
          <a:r>
            <a:rPr lang="en-US" dirty="0"/>
            <a:t>Low Salary Range</a:t>
          </a:r>
        </a:p>
      </dgm:t>
    </dgm:pt>
    <dgm:pt modelId="{433AB5E2-034A-4D0C-8FE6-CA7C845898A0}" cxnId="{8E528025-097D-4D52-BD9B-3B254087FD69}" type="parTrans">
      <dgm:prSet/>
      <dgm:spPr/>
      <dgm:t>
        <a:bodyPr/>
        <a:lstStyle/>
        <a:p>
          <a:endParaRPr lang="en-US"/>
        </a:p>
      </dgm:t>
    </dgm:pt>
    <dgm:pt modelId="{76D0B0B5-929A-457F-9394-3CB47806C9ED}" cxnId="{8E528025-097D-4D52-BD9B-3B254087FD69}" type="sibTrans">
      <dgm:prSet/>
      <dgm:spPr/>
      <dgm:t>
        <a:bodyPr/>
        <a:lstStyle/>
        <a:p>
          <a:endParaRPr lang="en-US"/>
        </a:p>
      </dgm:t>
    </dgm:pt>
    <dgm:pt modelId="{206E605C-69B4-4F65-9D45-E43E976BE33B}">
      <dgm:prSet phldrT="[Text]" phldr="0" custT="0"/>
      <dgm:spPr>
        <a:solidFill>
          <a:schemeClr val="tx1"/>
        </a:solidFill>
      </dgm:spPr>
      <dgm:t>
        <a:bodyPr vert="horz" wrap="square"/>
        <a:p>
          <a:pPr>
            <a:lnSpc>
              <a:spcPct val="100000"/>
            </a:lnSpc>
            <a:spcBef>
              <a:spcPct val="0"/>
            </a:spcBef>
            <a:spcAft>
              <a:spcPct val="35000"/>
            </a:spcAft>
          </a:pPr>
          <a:r>
            <a:rPr lang="en-US" dirty="0"/>
            <a:t> Risk Management</a:t>
          </a:r>
          <a:r>
            <a:rPr/>
            <a:t/>
          </a:r>
          <a:endParaRPr/>
        </a:p>
      </dgm:t>
    </dgm:pt>
    <dgm:pt modelId="{1241B341-EA6B-4897-B71E-03084E2B8688}" cxnId="{292A3402-C67B-43E1-9D7A-12A7AFCAC76C}" type="parTrans">
      <dgm:prSet/>
      <dgm:spPr/>
      <dgm:t>
        <a:bodyPr/>
        <a:lstStyle/>
        <a:p>
          <a:endParaRPr lang="en-US"/>
        </a:p>
      </dgm:t>
    </dgm:pt>
    <dgm:pt modelId="{EB4C76C8-3640-4B51-B2F8-C52FA5F1F08E}" cxnId="{292A3402-C67B-43E1-9D7A-12A7AFCAC76C}" type="sibTrans">
      <dgm:prSet/>
      <dgm:spPr/>
      <dgm:t>
        <a:bodyPr/>
        <a:lstStyle/>
        <a:p>
          <a:endParaRPr lang="en-US"/>
        </a:p>
      </dgm:t>
    </dgm:pt>
    <dgm:pt modelId="{9B525B3B-9CD3-4333-8E2D-962EE7657CA2}" type="pres">
      <dgm:prSet presAssocID="{90C8F445-98D8-4416-A417-25A7C4F0923C}" presName="linear" presStyleCnt="0">
        <dgm:presLayoutVars>
          <dgm:dir/>
          <dgm:animLvl val="lvl"/>
          <dgm:resizeHandles val="exact"/>
        </dgm:presLayoutVars>
      </dgm:prSet>
      <dgm:spPr/>
    </dgm:pt>
    <dgm:pt modelId="{357FBD0C-AF44-413F-A157-E38A5F6F9A2E}" type="pres">
      <dgm:prSet presAssocID="{F74DD89F-3A30-4537-9373-A01C9E68843A}" presName="parentLin" presStyleCnt="0"/>
      <dgm:spPr/>
    </dgm:pt>
    <dgm:pt modelId="{F53B1C70-2D68-4965-B58A-53EEB840D8BA}" type="pres">
      <dgm:prSet presAssocID="{F74DD89F-3A30-4537-9373-A01C9E68843A}" presName="parentLeftMargin" presStyleCnt="0"/>
      <dgm:spPr/>
    </dgm:pt>
    <dgm:pt modelId="{CADDAF9E-2C90-4608-AF49-1FB2A17C611B}" type="pres">
      <dgm:prSet presAssocID="{F74DD89F-3A30-4537-9373-A01C9E68843A}" presName="parentText" presStyleLbl="node1" presStyleIdx="0" presStyleCnt="3">
        <dgm:presLayoutVars>
          <dgm:chMax val="0"/>
          <dgm:bulletEnabled val="1"/>
        </dgm:presLayoutVars>
      </dgm:prSet>
      <dgm:spPr/>
    </dgm:pt>
    <dgm:pt modelId="{580AC280-7108-419E-A260-A2C4FBCBC12B}" type="pres">
      <dgm:prSet presAssocID="{F74DD89F-3A30-4537-9373-A01C9E68843A}" presName="negativeSpace" presStyleCnt="0"/>
      <dgm:spPr/>
    </dgm:pt>
    <dgm:pt modelId="{4705595E-237B-4A76-8400-B5A588810A5B}" type="pres">
      <dgm:prSet presAssocID="{F74DD89F-3A30-4537-9373-A01C9E68843A}" presName="childText" presStyleLbl="conFgAcc1" presStyleIdx="0" presStyleCnt="3">
        <dgm:presLayoutVars>
          <dgm:bulletEnabled val="1"/>
        </dgm:presLayoutVars>
      </dgm:prSet>
      <dgm:spPr>
        <a:noFill/>
        <a:ln>
          <a:solidFill>
            <a:schemeClr val="bg1">
              <a:lumMod val="50000"/>
            </a:schemeClr>
          </a:solidFill>
        </a:ln>
      </dgm:spPr>
    </dgm:pt>
    <dgm:pt modelId="{936EE0D3-AACD-47AC-918C-2AEF6662B9E8}" type="pres">
      <dgm:prSet presAssocID="{F2B8DF34-B822-4617-B332-38C7854668A9}" presName="spaceBetweenRectangles" presStyleCnt="0"/>
      <dgm:spPr/>
    </dgm:pt>
    <dgm:pt modelId="{51947335-E244-49EA-8933-0293021ABBBC}" type="pres">
      <dgm:prSet presAssocID="{88A5FC38-9D5D-4A7E-81BC-E3784AB12E16}" presName="parentLin" presStyleCnt="0"/>
      <dgm:spPr/>
    </dgm:pt>
    <dgm:pt modelId="{A6455E40-EFF1-463D-98E8-65935527885B}" type="pres">
      <dgm:prSet presAssocID="{88A5FC38-9D5D-4A7E-81BC-E3784AB12E16}" presName="parentLeftMargin" presStyleCnt="0"/>
      <dgm:spPr/>
    </dgm:pt>
    <dgm:pt modelId="{DB8E8E7E-70F6-4CE5-A8B9-D5002741613E}" type="pres">
      <dgm:prSet presAssocID="{88A5FC38-9D5D-4A7E-81BC-E3784AB12E16}" presName="parentText" presStyleLbl="node1" presStyleIdx="1" presStyleCnt="3">
        <dgm:presLayoutVars>
          <dgm:chMax val="0"/>
          <dgm:bulletEnabled val="1"/>
        </dgm:presLayoutVars>
      </dgm:prSet>
      <dgm:spPr/>
    </dgm:pt>
    <dgm:pt modelId="{B0B3096C-6669-4BED-A16A-010F572188A1}" type="pres">
      <dgm:prSet presAssocID="{88A5FC38-9D5D-4A7E-81BC-E3784AB12E16}" presName="negativeSpace" presStyleCnt="0"/>
      <dgm:spPr/>
    </dgm:pt>
    <dgm:pt modelId="{70EDAFFE-672D-462E-97E5-F79A57CAD3C6}" type="pres">
      <dgm:prSet presAssocID="{88A5FC38-9D5D-4A7E-81BC-E3784AB12E16}" presName="childText" presStyleLbl="conFgAcc1" presStyleIdx="1" presStyleCnt="3">
        <dgm:presLayoutVars>
          <dgm:bulletEnabled val="1"/>
        </dgm:presLayoutVars>
      </dgm:prSet>
      <dgm:spPr>
        <a:noFill/>
        <a:ln>
          <a:solidFill>
            <a:schemeClr val="bg1">
              <a:lumMod val="50000"/>
            </a:schemeClr>
          </a:solidFill>
        </a:ln>
      </dgm:spPr>
    </dgm:pt>
    <dgm:pt modelId="{3FC138B9-C004-49F7-85DC-A03E333A53B6}" type="pres">
      <dgm:prSet presAssocID="{76D0B0B5-929A-457F-9394-3CB47806C9ED}" presName="spaceBetweenRectangles" presStyleCnt="0"/>
      <dgm:spPr/>
    </dgm:pt>
    <dgm:pt modelId="{3BBD1A3D-F45C-44CD-B6B8-035C5CE33B34}" type="pres">
      <dgm:prSet presAssocID="{206E605C-69B4-4F65-9D45-E43E976BE33B}" presName="parentLin" presStyleCnt="0"/>
      <dgm:spPr/>
    </dgm:pt>
    <dgm:pt modelId="{8B601D60-9C6C-4786-A60D-95B8DAF7267E}" type="pres">
      <dgm:prSet presAssocID="{206E605C-69B4-4F65-9D45-E43E976BE33B}" presName="parentLeftMargin" presStyleCnt="0"/>
      <dgm:spPr/>
    </dgm:pt>
    <dgm:pt modelId="{E39B1DDA-0E04-4DF8-B670-666CEA939F52}" type="pres">
      <dgm:prSet presAssocID="{206E605C-69B4-4F65-9D45-E43E976BE33B}" presName="parentText" presStyleLbl="node1" presStyleIdx="2" presStyleCnt="3">
        <dgm:presLayoutVars>
          <dgm:chMax val="0"/>
          <dgm:bulletEnabled val="1"/>
        </dgm:presLayoutVars>
      </dgm:prSet>
      <dgm:spPr/>
    </dgm:pt>
    <dgm:pt modelId="{72DB99C4-3550-42BF-A3FB-F76ED56379DA}" type="pres">
      <dgm:prSet presAssocID="{206E605C-69B4-4F65-9D45-E43E976BE33B}" presName="negativeSpace" presStyleCnt="0"/>
      <dgm:spPr/>
    </dgm:pt>
    <dgm:pt modelId="{753D590C-A515-470D-9B88-195892B09367}" type="pres">
      <dgm:prSet presAssocID="{206E605C-69B4-4F65-9D45-E43E976BE33B}" presName="childText" presStyleLbl="conFgAcc1" presStyleIdx="2" presStyleCnt="3">
        <dgm:presLayoutVars>
          <dgm:bulletEnabled val="1"/>
        </dgm:presLayoutVars>
      </dgm:prSet>
      <dgm:spPr>
        <a:noFill/>
        <a:ln>
          <a:solidFill>
            <a:schemeClr val="bg1">
              <a:lumMod val="50000"/>
            </a:schemeClr>
          </a:solidFill>
        </a:ln>
      </dgm:spPr>
    </dgm:pt>
  </dgm:ptLst>
  <dgm:cxnLst>
    <dgm:cxn modelId="{D6DE7F5B-7D88-4563-A96E-D9950788ED99}" srcId="{90C8F445-98D8-4416-A417-25A7C4F0923C}" destId="{F74DD89F-3A30-4537-9373-A01C9E68843A}" srcOrd="0" destOrd="0" parTransId="{0E884AB1-C03C-4511-915F-7D506B3564A7}" sibTransId="{F2B8DF34-B822-4617-B332-38C7854668A9}"/>
    <dgm:cxn modelId="{8E528025-097D-4D52-BD9B-3B254087FD69}" srcId="{90C8F445-98D8-4416-A417-25A7C4F0923C}" destId="{88A5FC38-9D5D-4A7E-81BC-E3784AB12E16}" srcOrd="1" destOrd="0" parTransId="{433AB5E2-034A-4D0C-8FE6-CA7C845898A0}" sibTransId="{76D0B0B5-929A-457F-9394-3CB47806C9ED}"/>
    <dgm:cxn modelId="{292A3402-C67B-43E1-9D7A-12A7AFCAC76C}" srcId="{90C8F445-98D8-4416-A417-25A7C4F0923C}" destId="{206E605C-69B4-4F65-9D45-E43E976BE33B}" srcOrd="2" destOrd="0" parTransId="{1241B341-EA6B-4897-B71E-03084E2B8688}" sibTransId="{EB4C76C8-3640-4B51-B2F8-C52FA5F1F08E}"/>
    <dgm:cxn modelId="{A0B64394-355F-4C7E-A812-25A3F9F8DBA9}" type="presOf" srcId="{90C8F445-98D8-4416-A417-25A7C4F0923C}" destId="{9B525B3B-9CD3-4333-8E2D-962EE7657CA2}" srcOrd="0" destOrd="0" presId="urn:microsoft.com/office/officeart/2005/8/layout/list1"/>
    <dgm:cxn modelId="{0A763908-B5A5-47C9-BD9F-819DA14364A8}" type="presParOf" srcId="{9B525B3B-9CD3-4333-8E2D-962EE7657CA2}" destId="{357FBD0C-AF44-413F-A157-E38A5F6F9A2E}" srcOrd="0" destOrd="0" presId="urn:microsoft.com/office/officeart/2005/8/layout/list1"/>
    <dgm:cxn modelId="{A3CE49CD-B651-4FEB-A2D0-DD9B8667F64E}" type="presParOf" srcId="{357FBD0C-AF44-413F-A157-E38A5F6F9A2E}" destId="{F53B1C70-2D68-4965-B58A-53EEB840D8BA}" srcOrd="0" destOrd="0" presId="urn:microsoft.com/office/officeart/2005/8/layout/list1"/>
    <dgm:cxn modelId="{AFF66112-2046-46E1-908D-B2E6C2E5C685}" type="presOf" srcId="{F74DD89F-3A30-4537-9373-A01C9E68843A}" destId="{F53B1C70-2D68-4965-B58A-53EEB840D8BA}" srcOrd="0" destOrd="0" presId="urn:microsoft.com/office/officeart/2005/8/layout/list1"/>
    <dgm:cxn modelId="{24BB891C-8FD1-435E-8AD4-533C946B7BD5}" type="presParOf" srcId="{357FBD0C-AF44-413F-A157-E38A5F6F9A2E}" destId="{CADDAF9E-2C90-4608-AF49-1FB2A17C611B}" srcOrd="1" destOrd="0" presId="urn:microsoft.com/office/officeart/2005/8/layout/list1"/>
    <dgm:cxn modelId="{2F6080DA-BB11-4000-AF61-2DA7E3234580}" type="presOf" srcId="{F74DD89F-3A30-4537-9373-A01C9E68843A}" destId="{CADDAF9E-2C90-4608-AF49-1FB2A17C611B}" srcOrd="0" destOrd="0" presId="urn:microsoft.com/office/officeart/2005/8/layout/list1"/>
    <dgm:cxn modelId="{7122CE95-A3DC-4489-90B6-D2299A66A3A1}" type="presParOf" srcId="{9B525B3B-9CD3-4333-8E2D-962EE7657CA2}" destId="{580AC280-7108-419E-A260-A2C4FBCBC12B}" srcOrd="1" destOrd="0" presId="urn:microsoft.com/office/officeart/2005/8/layout/list1"/>
    <dgm:cxn modelId="{0050DF76-D63B-4E67-B14A-FE42540E2A29}" type="presParOf" srcId="{9B525B3B-9CD3-4333-8E2D-962EE7657CA2}" destId="{4705595E-237B-4A76-8400-B5A588810A5B}" srcOrd="2" destOrd="0" presId="urn:microsoft.com/office/officeart/2005/8/layout/list1"/>
    <dgm:cxn modelId="{7C348D2C-82B1-4D0D-A3BA-293FC00E7FBE}" type="presParOf" srcId="{9B525B3B-9CD3-4333-8E2D-962EE7657CA2}" destId="{936EE0D3-AACD-47AC-918C-2AEF6662B9E8}" srcOrd="3" destOrd="0" presId="urn:microsoft.com/office/officeart/2005/8/layout/list1"/>
    <dgm:cxn modelId="{197CDF15-5890-4A4D-B74C-CC38F207BEC4}" type="presParOf" srcId="{9B525B3B-9CD3-4333-8E2D-962EE7657CA2}" destId="{51947335-E244-49EA-8933-0293021ABBBC}" srcOrd="4" destOrd="0" presId="urn:microsoft.com/office/officeart/2005/8/layout/list1"/>
    <dgm:cxn modelId="{E5ED5368-3FCB-4C0B-A48E-4C50A2C99F46}" type="presParOf" srcId="{51947335-E244-49EA-8933-0293021ABBBC}" destId="{A6455E40-EFF1-463D-98E8-65935527885B}" srcOrd="0" destOrd="4" presId="urn:microsoft.com/office/officeart/2005/8/layout/list1"/>
    <dgm:cxn modelId="{ED4054A8-C847-4509-A3DB-0F8CDD6FBFAF}" type="presOf" srcId="{88A5FC38-9D5D-4A7E-81BC-E3784AB12E16}" destId="{A6455E40-EFF1-463D-98E8-65935527885B}" srcOrd="0" destOrd="0" presId="urn:microsoft.com/office/officeart/2005/8/layout/list1"/>
    <dgm:cxn modelId="{AF2D2EC6-61D3-4A45-9215-00D100D1F38C}" type="presParOf" srcId="{51947335-E244-49EA-8933-0293021ABBBC}" destId="{DB8E8E7E-70F6-4CE5-A8B9-D5002741613E}" srcOrd="1" destOrd="4" presId="urn:microsoft.com/office/officeart/2005/8/layout/list1"/>
    <dgm:cxn modelId="{F4BD67B6-E501-4042-8373-D1B0365FCDB7}" type="presOf" srcId="{88A5FC38-9D5D-4A7E-81BC-E3784AB12E16}" destId="{DB8E8E7E-70F6-4CE5-A8B9-D5002741613E}" srcOrd="0" destOrd="0" presId="urn:microsoft.com/office/officeart/2005/8/layout/list1"/>
    <dgm:cxn modelId="{F02FBBDF-EE96-4970-A326-E16BED3E6F37}" type="presParOf" srcId="{9B525B3B-9CD3-4333-8E2D-962EE7657CA2}" destId="{B0B3096C-6669-4BED-A16A-010F572188A1}" srcOrd="5" destOrd="0" presId="urn:microsoft.com/office/officeart/2005/8/layout/list1"/>
    <dgm:cxn modelId="{4BB51258-DD02-4305-B7E0-5459C212793F}" type="presParOf" srcId="{9B525B3B-9CD3-4333-8E2D-962EE7657CA2}" destId="{70EDAFFE-672D-462E-97E5-F79A57CAD3C6}" srcOrd="6" destOrd="0" presId="urn:microsoft.com/office/officeart/2005/8/layout/list1"/>
    <dgm:cxn modelId="{CD0AE108-4954-4FEF-A251-6A0947F1BC64}" type="presParOf" srcId="{9B525B3B-9CD3-4333-8E2D-962EE7657CA2}" destId="{3FC138B9-C004-49F7-85DC-A03E333A53B6}" srcOrd="7" destOrd="0" presId="urn:microsoft.com/office/officeart/2005/8/layout/list1"/>
    <dgm:cxn modelId="{D50E3E3E-B2C0-4630-BC07-7BEECE3CB6C1}" type="presParOf" srcId="{9B525B3B-9CD3-4333-8E2D-962EE7657CA2}" destId="{3BBD1A3D-F45C-44CD-B6B8-035C5CE33B34}" srcOrd="8" destOrd="0" presId="urn:microsoft.com/office/officeart/2005/8/layout/list1"/>
    <dgm:cxn modelId="{6BD44239-379A-41F9-A133-6C7E21DBF694}" type="presParOf" srcId="{3BBD1A3D-F45C-44CD-B6B8-035C5CE33B34}" destId="{8B601D60-9C6C-4786-A60D-95B8DAF7267E}" srcOrd="0" destOrd="8" presId="urn:microsoft.com/office/officeart/2005/8/layout/list1"/>
    <dgm:cxn modelId="{21AF9F43-6A7D-4A34-9BAD-FEA190118067}" type="presOf" srcId="{206E605C-69B4-4F65-9D45-E43E976BE33B}" destId="{8B601D60-9C6C-4786-A60D-95B8DAF7267E}" srcOrd="0" destOrd="0" presId="urn:microsoft.com/office/officeart/2005/8/layout/list1"/>
    <dgm:cxn modelId="{FA83FF3C-170C-463F-B8E3-B9D6C88773F5}" type="presParOf" srcId="{3BBD1A3D-F45C-44CD-B6B8-035C5CE33B34}" destId="{E39B1DDA-0E04-4DF8-B670-666CEA939F52}" srcOrd="1" destOrd="8" presId="urn:microsoft.com/office/officeart/2005/8/layout/list1"/>
    <dgm:cxn modelId="{B4C40EF4-7861-4037-A781-34537A8668EA}" type="presOf" srcId="{206E605C-69B4-4F65-9D45-E43E976BE33B}" destId="{E39B1DDA-0E04-4DF8-B670-666CEA939F52}" srcOrd="0" destOrd="0" presId="urn:microsoft.com/office/officeart/2005/8/layout/list1"/>
    <dgm:cxn modelId="{8F652B97-8E32-40F6-83F9-AE61B3A020F2}" type="presParOf" srcId="{9B525B3B-9CD3-4333-8E2D-962EE7657CA2}" destId="{72DB99C4-3550-42BF-A3FB-F76ED56379DA}" srcOrd="9" destOrd="0" presId="urn:microsoft.com/office/officeart/2005/8/layout/list1"/>
    <dgm:cxn modelId="{4BC69870-9D83-4F01-8A99-88F94D38C3EE}" type="presParOf" srcId="{9B525B3B-9CD3-4333-8E2D-962EE7657CA2}" destId="{753D590C-A515-470D-9B88-195892B0936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AE4DEC-C3A6-4AFA-8671-E80A07D46EEA}" type="doc">
      <dgm:prSet loTypeId="urn:microsoft.com/office/officeart/2009/3/layout/StepUpProcess" loCatId="process" qsTypeId="urn:microsoft.com/office/officeart/2005/8/quickstyle/simple5" qsCatId="simple" csTypeId="urn:microsoft.com/office/officeart/2005/8/colors/accent0_3" csCatId="mainScheme" phldr="1"/>
      <dgm:spPr/>
      <dgm:t>
        <a:bodyPr/>
        <a:lstStyle/>
        <a:p>
          <a:endParaRPr lang="en-US"/>
        </a:p>
      </dgm:t>
    </dgm:pt>
    <dgm:pt modelId="{9BFE8CA1-0777-45F7-8FB4-E8E49A8567C4}">
      <dgm:prSet phldrT="[Text]"/>
      <dgm:spPr/>
      <dgm:t>
        <a:bodyPr/>
        <a:lstStyle/>
        <a:p>
          <a:r>
            <a:rPr lang="en-US" dirty="0"/>
            <a:t>Ukraine-Russia Conflict</a:t>
          </a:r>
        </a:p>
      </dgm:t>
    </dgm:pt>
    <dgm:pt modelId="{9B52264F-481E-4D84-BCCE-20696B581DA5}" cxnId="{8BDF974C-3B47-444B-98C7-D8BF30904987}" type="parTrans">
      <dgm:prSet/>
      <dgm:spPr/>
      <dgm:t>
        <a:bodyPr/>
        <a:lstStyle/>
        <a:p>
          <a:endParaRPr lang="en-US"/>
        </a:p>
      </dgm:t>
    </dgm:pt>
    <dgm:pt modelId="{1F8D26BB-DC1A-46E5-B9F3-306900CAAC89}" cxnId="{8BDF974C-3B47-444B-98C7-D8BF30904987}" type="sibTrans">
      <dgm:prSet/>
      <dgm:spPr/>
      <dgm:t>
        <a:bodyPr/>
        <a:lstStyle/>
        <a:p>
          <a:endParaRPr lang="en-US"/>
        </a:p>
      </dgm:t>
    </dgm:pt>
    <dgm:pt modelId="{5B06D075-CA03-427E-ACD1-7E2F94DFFC77}">
      <dgm:prSet phldrT="[Text]"/>
      <dgm:spPr/>
      <dgm:t>
        <a:bodyPr/>
        <a:lstStyle/>
        <a:p>
          <a:r>
            <a:rPr lang="en-US" dirty="0"/>
            <a:t>Higher Inflation</a:t>
          </a:r>
        </a:p>
      </dgm:t>
    </dgm:pt>
    <dgm:pt modelId="{9CF91746-B136-4A16-B1A8-156DAFF03443}" cxnId="{C3381BEF-B3A0-4878-A396-85FBF4C8B752}" type="parTrans">
      <dgm:prSet/>
      <dgm:spPr/>
      <dgm:t>
        <a:bodyPr/>
        <a:lstStyle/>
        <a:p>
          <a:endParaRPr lang="en-US"/>
        </a:p>
      </dgm:t>
    </dgm:pt>
    <dgm:pt modelId="{58AEF68A-921F-4E7E-92CC-5B2394CFE29B}" cxnId="{C3381BEF-B3A0-4878-A396-85FBF4C8B752}" type="sibTrans">
      <dgm:prSet/>
      <dgm:spPr/>
      <dgm:t>
        <a:bodyPr/>
        <a:lstStyle/>
        <a:p>
          <a:endParaRPr lang="en-US"/>
        </a:p>
      </dgm:t>
    </dgm:pt>
    <dgm:pt modelId="{F7A0A7B1-D383-4669-9395-158C0E5C3554}">
      <dgm:prSet phldrT="[Text]"/>
      <dgm:spPr/>
      <dgm:t>
        <a:bodyPr/>
        <a:lstStyle/>
        <a:p>
          <a:r>
            <a:rPr lang="en-US" dirty="0"/>
            <a:t>Changing Lifestyles</a:t>
          </a:r>
        </a:p>
      </dgm:t>
    </dgm:pt>
    <dgm:pt modelId="{F7969BAA-1BED-4418-93AD-BA3187198F44}" cxnId="{B40D1EFD-8E64-4807-91CF-230B16ECE477}" type="parTrans">
      <dgm:prSet/>
      <dgm:spPr/>
      <dgm:t>
        <a:bodyPr/>
        <a:lstStyle/>
        <a:p>
          <a:endParaRPr lang="en-US"/>
        </a:p>
      </dgm:t>
    </dgm:pt>
    <dgm:pt modelId="{C40B6447-F0DF-4573-93F3-57FCCC66A0A6}" cxnId="{B40D1EFD-8E64-4807-91CF-230B16ECE477}" type="sibTrans">
      <dgm:prSet/>
      <dgm:spPr/>
      <dgm:t>
        <a:bodyPr/>
        <a:lstStyle/>
        <a:p>
          <a:endParaRPr lang="en-US"/>
        </a:p>
      </dgm:t>
    </dgm:pt>
    <dgm:pt modelId="{63F50241-5681-45C4-A524-A34B975ED35D}">
      <dgm:prSet/>
      <dgm:spPr/>
      <dgm:t>
        <a:bodyPr/>
        <a:lstStyle/>
        <a:p>
          <a:r>
            <a:rPr lang="en-US" dirty="0"/>
            <a:t>Increasing cost of living</a:t>
          </a:r>
        </a:p>
      </dgm:t>
    </dgm:pt>
    <dgm:pt modelId="{75AB1424-69E2-4F2A-B96E-76A9205DE9B4}" cxnId="{6AD8765F-C14D-4F06-9476-1EF25209519F}" type="parTrans">
      <dgm:prSet/>
      <dgm:spPr/>
      <dgm:t>
        <a:bodyPr/>
        <a:lstStyle/>
        <a:p>
          <a:endParaRPr lang="en-US"/>
        </a:p>
      </dgm:t>
    </dgm:pt>
    <dgm:pt modelId="{276058C1-0543-491C-A2F0-D5262A7BC1FE}" cxnId="{6AD8765F-C14D-4F06-9476-1EF25209519F}" type="sibTrans">
      <dgm:prSet/>
      <dgm:spPr/>
      <dgm:t>
        <a:bodyPr/>
        <a:lstStyle/>
        <a:p>
          <a:endParaRPr lang="en-US"/>
        </a:p>
      </dgm:t>
    </dgm:pt>
    <dgm:pt modelId="{F399762B-556E-47E0-B7DD-BD41A38D2FD7}" type="pres">
      <dgm:prSet presAssocID="{B7AE4DEC-C3A6-4AFA-8671-E80A07D46EEA}" presName="rootnode" presStyleCnt="0">
        <dgm:presLayoutVars>
          <dgm:chMax/>
          <dgm:chPref/>
          <dgm:dir/>
          <dgm:animLvl val="lvl"/>
        </dgm:presLayoutVars>
      </dgm:prSet>
      <dgm:spPr/>
    </dgm:pt>
    <dgm:pt modelId="{FD5134BC-CDD3-41FC-A27B-ABDFC6455B5E}" type="pres">
      <dgm:prSet presAssocID="{9BFE8CA1-0777-45F7-8FB4-E8E49A8567C4}" presName="composite" presStyleCnt="0"/>
      <dgm:spPr/>
    </dgm:pt>
    <dgm:pt modelId="{53528F55-B936-42CB-BBEB-2DA5DBEB25FF}" type="pres">
      <dgm:prSet presAssocID="{9BFE8CA1-0777-45F7-8FB4-E8E49A8567C4}" presName="LShape" presStyleLbl="alignNode1" presStyleIdx="0" presStyleCnt="7"/>
      <dgm:spPr/>
    </dgm:pt>
    <dgm:pt modelId="{094C6553-A05B-4C97-919B-6ABE4E10DBCA}" type="pres">
      <dgm:prSet presAssocID="{9BFE8CA1-0777-45F7-8FB4-E8E49A8567C4}" presName="ParentText" presStyleLbl="revTx" presStyleIdx="0" presStyleCnt="4">
        <dgm:presLayoutVars>
          <dgm:chMax val="0"/>
          <dgm:chPref val="0"/>
          <dgm:bulletEnabled val="1"/>
        </dgm:presLayoutVars>
      </dgm:prSet>
      <dgm:spPr/>
    </dgm:pt>
    <dgm:pt modelId="{876A5EC1-3CE8-495C-913A-B021B5E33519}" type="pres">
      <dgm:prSet presAssocID="{9BFE8CA1-0777-45F7-8FB4-E8E49A8567C4}" presName="Triangle" presStyleLbl="alignNode1" presStyleIdx="1" presStyleCnt="7"/>
      <dgm:spPr/>
    </dgm:pt>
    <dgm:pt modelId="{DC4EF501-B36D-4555-8AEC-5706199E41CC}" type="pres">
      <dgm:prSet presAssocID="{1F8D26BB-DC1A-46E5-B9F3-306900CAAC89}" presName="sibTrans" presStyleCnt="0"/>
      <dgm:spPr/>
    </dgm:pt>
    <dgm:pt modelId="{FCBE6648-5C81-4697-90B0-E60F9C9A3503}" type="pres">
      <dgm:prSet presAssocID="{1F8D26BB-DC1A-46E5-B9F3-306900CAAC89}" presName="space" presStyleCnt="0"/>
      <dgm:spPr/>
    </dgm:pt>
    <dgm:pt modelId="{A48488A6-0EEB-458D-BA80-AD7A54428DDC}" type="pres">
      <dgm:prSet presAssocID="{5B06D075-CA03-427E-ACD1-7E2F94DFFC77}" presName="composite" presStyleCnt="0"/>
      <dgm:spPr/>
    </dgm:pt>
    <dgm:pt modelId="{E2565239-2451-43BB-9BE8-3A681BC3C2C6}" type="pres">
      <dgm:prSet presAssocID="{5B06D075-CA03-427E-ACD1-7E2F94DFFC77}" presName="LShape" presStyleLbl="alignNode1" presStyleIdx="2" presStyleCnt="7"/>
      <dgm:spPr/>
    </dgm:pt>
    <dgm:pt modelId="{C3723A0A-C83A-40A0-82F5-C96A86F3546F}" type="pres">
      <dgm:prSet presAssocID="{5B06D075-CA03-427E-ACD1-7E2F94DFFC77}" presName="ParentText" presStyleLbl="revTx" presStyleIdx="1" presStyleCnt="4">
        <dgm:presLayoutVars>
          <dgm:chMax val="0"/>
          <dgm:chPref val="0"/>
          <dgm:bulletEnabled val="1"/>
        </dgm:presLayoutVars>
      </dgm:prSet>
      <dgm:spPr/>
    </dgm:pt>
    <dgm:pt modelId="{96EF0330-6549-44D4-BBE4-00100330B60F}" type="pres">
      <dgm:prSet presAssocID="{5B06D075-CA03-427E-ACD1-7E2F94DFFC77}" presName="Triangle" presStyleLbl="alignNode1" presStyleIdx="3" presStyleCnt="7"/>
      <dgm:spPr/>
    </dgm:pt>
    <dgm:pt modelId="{5A1A0D02-0085-4157-9C0E-0EE70EC042DB}" type="pres">
      <dgm:prSet presAssocID="{58AEF68A-921F-4E7E-92CC-5B2394CFE29B}" presName="sibTrans" presStyleCnt="0"/>
      <dgm:spPr/>
    </dgm:pt>
    <dgm:pt modelId="{F26DC99D-E6AA-457B-B5D3-E7CE459AE1BE}" type="pres">
      <dgm:prSet presAssocID="{58AEF68A-921F-4E7E-92CC-5B2394CFE29B}" presName="space" presStyleCnt="0"/>
      <dgm:spPr/>
    </dgm:pt>
    <dgm:pt modelId="{C01036E7-CC95-4C04-8793-781D30D9A49F}" type="pres">
      <dgm:prSet presAssocID="{F7A0A7B1-D383-4669-9395-158C0E5C3554}" presName="composite" presStyleCnt="0"/>
      <dgm:spPr/>
    </dgm:pt>
    <dgm:pt modelId="{950DAA83-FA31-4A10-AB43-C12549230C6A}" type="pres">
      <dgm:prSet presAssocID="{F7A0A7B1-D383-4669-9395-158C0E5C3554}" presName="LShape" presStyleLbl="alignNode1" presStyleIdx="4" presStyleCnt="7"/>
      <dgm:spPr/>
    </dgm:pt>
    <dgm:pt modelId="{6FEC42D4-8820-4683-84D3-3C1E96FBC11B}" type="pres">
      <dgm:prSet presAssocID="{F7A0A7B1-D383-4669-9395-158C0E5C3554}" presName="ParentText" presStyleLbl="revTx" presStyleIdx="2" presStyleCnt="4">
        <dgm:presLayoutVars>
          <dgm:chMax val="0"/>
          <dgm:chPref val="0"/>
          <dgm:bulletEnabled val="1"/>
        </dgm:presLayoutVars>
      </dgm:prSet>
      <dgm:spPr/>
    </dgm:pt>
    <dgm:pt modelId="{0AE8BAE5-792B-40D9-AA1B-E1579E6CD105}" type="pres">
      <dgm:prSet presAssocID="{F7A0A7B1-D383-4669-9395-158C0E5C3554}" presName="Triangle" presStyleLbl="alignNode1" presStyleIdx="5" presStyleCnt="7"/>
      <dgm:spPr/>
    </dgm:pt>
    <dgm:pt modelId="{470F92D5-BE46-447B-9B34-68A94E8FBF18}" type="pres">
      <dgm:prSet presAssocID="{C40B6447-F0DF-4573-93F3-57FCCC66A0A6}" presName="sibTrans" presStyleCnt="0"/>
      <dgm:spPr/>
    </dgm:pt>
    <dgm:pt modelId="{C8FE6E3F-E1FC-4D17-BBC8-0727D6CEF1EC}" type="pres">
      <dgm:prSet presAssocID="{C40B6447-F0DF-4573-93F3-57FCCC66A0A6}" presName="space" presStyleCnt="0"/>
      <dgm:spPr/>
    </dgm:pt>
    <dgm:pt modelId="{02DD2281-6893-4E7D-B0E5-E15F7EACC9D8}" type="pres">
      <dgm:prSet presAssocID="{63F50241-5681-45C4-A524-A34B975ED35D}" presName="composite" presStyleCnt="0"/>
      <dgm:spPr/>
    </dgm:pt>
    <dgm:pt modelId="{64E571D8-3B87-448B-9E93-51F777613869}" type="pres">
      <dgm:prSet presAssocID="{63F50241-5681-45C4-A524-A34B975ED35D}" presName="LShape" presStyleLbl="alignNode1" presStyleIdx="6" presStyleCnt="7"/>
      <dgm:spPr/>
    </dgm:pt>
    <dgm:pt modelId="{62DADC85-6776-4ECC-A855-F3052AF548AA}" type="pres">
      <dgm:prSet presAssocID="{63F50241-5681-45C4-A524-A34B975ED35D}" presName="ParentText" presStyleLbl="revTx" presStyleIdx="3" presStyleCnt="4">
        <dgm:presLayoutVars>
          <dgm:chMax val="0"/>
          <dgm:chPref val="0"/>
          <dgm:bulletEnabled val="1"/>
        </dgm:presLayoutVars>
      </dgm:prSet>
      <dgm:spPr/>
    </dgm:pt>
  </dgm:ptLst>
  <dgm:cxnLst>
    <dgm:cxn modelId="{38FEEB30-20E3-42C7-9260-A4F9D3C595BA}" type="presOf" srcId="{5B06D075-CA03-427E-ACD1-7E2F94DFFC77}" destId="{C3723A0A-C83A-40A0-82F5-C96A86F3546F}" srcOrd="0" destOrd="0" presId="urn:microsoft.com/office/officeart/2009/3/layout/StepUpProcess"/>
    <dgm:cxn modelId="{6AD8765F-C14D-4F06-9476-1EF25209519F}" srcId="{B7AE4DEC-C3A6-4AFA-8671-E80A07D46EEA}" destId="{63F50241-5681-45C4-A524-A34B975ED35D}" srcOrd="3" destOrd="0" parTransId="{75AB1424-69E2-4F2A-B96E-76A9205DE9B4}" sibTransId="{276058C1-0543-491C-A2F0-D5262A7BC1FE}"/>
    <dgm:cxn modelId="{8BDF974C-3B47-444B-98C7-D8BF30904987}" srcId="{B7AE4DEC-C3A6-4AFA-8671-E80A07D46EEA}" destId="{9BFE8CA1-0777-45F7-8FB4-E8E49A8567C4}" srcOrd="0" destOrd="0" parTransId="{9B52264F-481E-4D84-BCCE-20696B581DA5}" sibTransId="{1F8D26BB-DC1A-46E5-B9F3-306900CAAC89}"/>
    <dgm:cxn modelId="{F5BFE3C3-A6B8-4015-AF28-72095C6DDB29}" type="presOf" srcId="{9BFE8CA1-0777-45F7-8FB4-E8E49A8567C4}" destId="{094C6553-A05B-4C97-919B-6ABE4E10DBCA}" srcOrd="0" destOrd="0" presId="urn:microsoft.com/office/officeart/2009/3/layout/StepUpProcess"/>
    <dgm:cxn modelId="{8C39D7E2-59DA-4E45-A913-5B1934096B01}" type="presOf" srcId="{F7A0A7B1-D383-4669-9395-158C0E5C3554}" destId="{6FEC42D4-8820-4683-84D3-3C1E96FBC11B}" srcOrd="0" destOrd="0" presId="urn:microsoft.com/office/officeart/2009/3/layout/StepUpProcess"/>
    <dgm:cxn modelId="{C3381BEF-B3A0-4878-A396-85FBF4C8B752}" srcId="{B7AE4DEC-C3A6-4AFA-8671-E80A07D46EEA}" destId="{5B06D075-CA03-427E-ACD1-7E2F94DFFC77}" srcOrd="1" destOrd="0" parTransId="{9CF91746-B136-4A16-B1A8-156DAFF03443}" sibTransId="{58AEF68A-921F-4E7E-92CC-5B2394CFE29B}"/>
    <dgm:cxn modelId="{9D54EAFB-3772-4EDA-B495-08FAB1AC5C31}" type="presOf" srcId="{B7AE4DEC-C3A6-4AFA-8671-E80A07D46EEA}" destId="{F399762B-556E-47E0-B7DD-BD41A38D2FD7}" srcOrd="0" destOrd="0" presId="urn:microsoft.com/office/officeart/2009/3/layout/StepUpProcess"/>
    <dgm:cxn modelId="{B40D1EFD-8E64-4807-91CF-230B16ECE477}" srcId="{B7AE4DEC-C3A6-4AFA-8671-E80A07D46EEA}" destId="{F7A0A7B1-D383-4669-9395-158C0E5C3554}" srcOrd="2" destOrd="0" parTransId="{F7969BAA-1BED-4418-93AD-BA3187198F44}" sibTransId="{C40B6447-F0DF-4573-93F3-57FCCC66A0A6}"/>
    <dgm:cxn modelId="{05CC85FD-7BDF-40BF-A95D-FFCBBD785350}" type="presOf" srcId="{63F50241-5681-45C4-A524-A34B975ED35D}" destId="{62DADC85-6776-4ECC-A855-F3052AF548AA}" srcOrd="0" destOrd="0" presId="urn:microsoft.com/office/officeart/2009/3/layout/StepUpProcess"/>
    <dgm:cxn modelId="{397B54D2-2167-49D5-B8AA-394CE8A11599}" type="presParOf" srcId="{F399762B-556E-47E0-B7DD-BD41A38D2FD7}" destId="{FD5134BC-CDD3-41FC-A27B-ABDFC6455B5E}" srcOrd="0" destOrd="0" presId="urn:microsoft.com/office/officeart/2009/3/layout/StepUpProcess"/>
    <dgm:cxn modelId="{E6744F0A-04AA-41C2-95C3-FD1869ED7A9E}" type="presParOf" srcId="{FD5134BC-CDD3-41FC-A27B-ABDFC6455B5E}" destId="{53528F55-B936-42CB-BBEB-2DA5DBEB25FF}" srcOrd="0" destOrd="0" presId="urn:microsoft.com/office/officeart/2009/3/layout/StepUpProcess"/>
    <dgm:cxn modelId="{5608C515-5D4C-4524-B955-4ABA700C97F5}" type="presParOf" srcId="{FD5134BC-CDD3-41FC-A27B-ABDFC6455B5E}" destId="{094C6553-A05B-4C97-919B-6ABE4E10DBCA}" srcOrd="1" destOrd="0" presId="urn:microsoft.com/office/officeart/2009/3/layout/StepUpProcess"/>
    <dgm:cxn modelId="{0552A083-A431-4E7E-AAA3-1372B8DBE415}" type="presParOf" srcId="{FD5134BC-CDD3-41FC-A27B-ABDFC6455B5E}" destId="{876A5EC1-3CE8-495C-913A-B021B5E33519}" srcOrd="2" destOrd="0" presId="urn:microsoft.com/office/officeart/2009/3/layout/StepUpProcess"/>
    <dgm:cxn modelId="{C1160E31-148E-44D9-835B-F70A70BEEEFA}" type="presParOf" srcId="{F399762B-556E-47E0-B7DD-BD41A38D2FD7}" destId="{DC4EF501-B36D-4555-8AEC-5706199E41CC}" srcOrd="1" destOrd="0" presId="urn:microsoft.com/office/officeart/2009/3/layout/StepUpProcess"/>
    <dgm:cxn modelId="{14D601A4-7859-4264-A63A-2B1D1E12B423}" type="presParOf" srcId="{DC4EF501-B36D-4555-8AEC-5706199E41CC}" destId="{FCBE6648-5C81-4697-90B0-E60F9C9A3503}" srcOrd="0" destOrd="0" presId="urn:microsoft.com/office/officeart/2009/3/layout/StepUpProcess"/>
    <dgm:cxn modelId="{21EC1F8D-33EE-4421-887C-462DC90A5527}" type="presParOf" srcId="{F399762B-556E-47E0-B7DD-BD41A38D2FD7}" destId="{A48488A6-0EEB-458D-BA80-AD7A54428DDC}" srcOrd="2" destOrd="0" presId="urn:microsoft.com/office/officeart/2009/3/layout/StepUpProcess"/>
    <dgm:cxn modelId="{8512257B-3BE5-4108-A9EA-D2A1211AF648}" type="presParOf" srcId="{A48488A6-0EEB-458D-BA80-AD7A54428DDC}" destId="{E2565239-2451-43BB-9BE8-3A681BC3C2C6}" srcOrd="0" destOrd="0" presId="urn:microsoft.com/office/officeart/2009/3/layout/StepUpProcess"/>
    <dgm:cxn modelId="{864096D4-9D06-4083-952F-04192023C3B6}" type="presParOf" srcId="{A48488A6-0EEB-458D-BA80-AD7A54428DDC}" destId="{C3723A0A-C83A-40A0-82F5-C96A86F3546F}" srcOrd="1" destOrd="0" presId="urn:microsoft.com/office/officeart/2009/3/layout/StepUpProcess"/>
    <dgm:cxn modelId="{F18C6792-D37F-466F-8104-CE20C9B040AD}" type="presParOf" srcId="{A48488A6-0EEB-458D-BA80-AD7A54428DDC}" destId="{96EF0330-6549-44D4-BBE4-00100330B60F}" srcOrd="2" destOrd="0" presId="urn:microsoft.com/office/officeart/2009/3/layout/StepUpProcess"/>
    <dgm:cxn modelId="{4D915DB4-7DAB-4B4F-9B2D-EC0F6D49ACA6}" type="presParOf" srcId="{F399762B-556E-47E0-B7DD-BD41A38D2FD7}" destId="{5A1A0D02-0085-4157-9C0E-0EE70EC042DB}" srcOrd="3" destOrd="0" presId="urn:microsoft.com/office/officeart/2009/3/layout/StepUpProcess"/>
    <dgm:cxn modelId="{36D41ADF-E6A7-4636-8023-579DCC3B0C99}" type="presParOf" srcId="{5A1A0D02-0085-4157-9C0E-0EE70EC042DB}" destId="{F26DC99D-E6AA-457B-B5D3-E7CE459AE1BE}" srcOrd="0" destOrd="0" presId="urn:microsoft.com/office/officeart/2009/3/layout/StepUpProcess"/>
    <dgm:cxn modelId="{C03B8A66-9DBA-41FF-80D0-8AF9FC87BD2A}" type="presParOf" srcId="{F399762B-556E-47E0-B7DD-BD41A38D2FD7}" destId="{C01036E7-CC95-4C04-8793-781D30D9A49F}" srcOrd="4" destOrd="0" presId="urn:microsoft.com/office/officeart/2009/3/layout/StepUpProcess"/>
    <dgm:cxn modelId="{5934E5E3-BBAA-4D86-9AC3-1BAAF94BF46B}" type="presParOf" srcId="{C01036E7-CC95-4C04-8793-781D30D9A49F}" destId="{950DAA83-FA31-4A10-AB43-C12549230C6A}" srcOrd="0" destOrd="0" presId="urn:microsoft.com/office/officeart/2009/3/layout/StepUpProcess"/>
    <dgm:cxn modelId="{3B884E44-F57B-4376-8ADF-2B6E9DC232F0}" type="presParOf" srcId="{C01036E7-CC95-4C04-8793-781D30D9A49F}" destId="{6FEC42D4-8820-4683-84D3-3C1E96FBC11B}" srcOrd="1" destOrd="0" presId="urn:microsoft.com/office/officeart/2009/3/layout/StepUpProcess"/>
    <dgm:cxn modelId="{B5F8AA84-3988-490F-9062-7AE8CEF81B24}" type="presParOf" srcId="{C01036E7-CC95-4C04-8793-781D30D9A49F}" destId="{0AE8BAE5-792B-40D9-AA1B-E1579E6CD105}" srcOrd="2" destOrd="0" presId="urn:microsoft.com/office/officeart/2009/3/layout/StepUpProcess"/>
    <dgm:cxn modelId="{BA94CD6E-F578-47A9-AA12-86A6141C6216}" type="presParOf" srcId="{F399762B-556E-47E0-B7DD-BD41A38D2FD7}" destId="{470F92D5-BE46-447B-9B34-68A94E8FBF18}" srcOrd="5" destOrd="0" presId="urn:microsoft.com/office/officeart/2009/3/layout/StepUpProcess"/>
    <dgm:cxn modelId="{DEC2C814-3175-4F79-BE2A-9127BD96B45B}" type="presParOf" srcId="{470F92D5-BE46-447B-9B34-68A94E8FBF18}" destId="{C8FE6E3F-E1FC-4D17-BBC8-0727D6CEF1EC}" srcOrd="0" destOrd="0" presId="urn:microsoft.com/office/officeart/2009/3/layout/StepUpProcess"/>
    <dgm:cxn modelId="{B0854E4F-EE9D-4051-99B8-C3C1490B65DC}" type="presParOf" srcId="{F399762B-556E-47E0-B7DD-BD41A38D2FD7}" destId="{02DD2281-6893-4E7D-B0E5-E15F7EACC9D8}" srcOrd="6" destOrd="0" presId="urn:microsoft.com/office/officeart/2009/3/layout/StepUpProcess"/>
    <dgm:cxn modelId="{40E504E3-2992-4159-A319-3FDBFBF269D0}" type="presParOf" srcId="{02DD2281-6893-4E7D-B0E5-E15F7EACC9D8}" destId="{64E571D8-3B87-448B-9E93-51F777613869}" srcOrd="0" destOrd="0" presId="urn:microsoft.com/office/officeart/2009/3/layout/StepUpProcess"/>
    <dgm:cxn modelId="{EA4EEA56-4415-4E1D-8246-716280CA7F24}" type="presParOf" srcId="{02DD2281-6893-4E7D-B0E5-E15F7EACC9D8}" destId="{62DADC85-6776-4ECC-A855-F3052AF548AA}" srcOrd="1" destOrd="0" presId="urn:microsoft.com/office/officeart/2009/3/layout/StepUpProcess"/>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A413BF-B9C3-47E8-B134-B4B06598C87E}" type="doc">
      <dgm:prSet loTypeId="cycle" loCatId="cycle" qsTypeId="urn:microsoft.com/office/officeart/2005/8/quickstyle/simple5" qsCatId="simple" csTypeId="urn:microsoft.com/office/officeart/2005/8/colors/accent0_3" csCatId="mainScheme" phldr="1"/>
      <dgm:spPr/>
      <dgm:t>
        <a:bodyPr/>
        <a:lstStyle/>
        <a:p>
          <a:endParaRPr lang="en-US"/>
        </a:p>
      </dgm:t>
    </dgm:pt>
    <dgm:pt modelId="{78FFF791-1CB3-41FC-985A-4868CBCEA489}">
      <dgm:prSet phldrT="[Text]"/>
      <dgm:spPr/>
      <dgm:t>
        <a:bodyPr/>
        <a:lstStyle/>
        <a:p>
          <a:r>
            <a:rPr lang="en-US" b="1" dirty="0"/>
            <a:t>To find out root cause </a:t>
          </a:r>
        </a:p>
      </dgm:t>
    </dgm:pt>
    <dgm:pt modelId="{C0FE5FC9-C6EB-408C-B034-82B174BC1B92}" cxnId="{C5F5F963-46C9-4D59-915C-D8C032AB47A2}" type="parTrans">
      <dgm:prSet/>
      <dgm:spPr/>
      <dgm:t>
        <a:bodyPr/>
        <a:lstStyle/>
        <a:p>
          <a:endParaRPr lang="en-US" b="1"/>
        </a:p>
      </dgm:t>
    </dgm:pt>
    <dgm:pt modelId="{F203C2A9-9E5D-4C60-A189-D237A53B5FDA}" cxnId="{C5F5F963-46C9-4D59-915C-D8C032AB47A2}" type="sibTrans">
      <dgm:prSet/>
      <dgm:spPr/>
      <dgm:t>
        <a:bodyPr/>
        <a:lstStyle/>
        <a:p>
          <a:endParaRPr lang="en-US" b="1"/>
        </a:p>
      </dgm:t>
    </dgm:pt>
    <dgm:pt modelId="{637240D6-EEAA-432F-ABD8-BB9B1FA81958}">
      <dgm:prSet phldrT="[Text]"/>
      <dgm:spPr/>
      <dgm:t>
        <a:bodyPr/>
        <a:lstStyle/>
        <a:p>
          <a:r>
            <a:rPr lang="en-US" b="1" dirty="0"/>
            <a:t>To make strategic decisions</a:t>
          </a:r>
        </a:p>
      </dgm:t>
    </dgm:pt>
    <dgm:pt modelId="{E814D3BC-BC7F-4C5D-A6AF-D4671E017D04}" cxnId="{708C4617-816A-454B-B2B8-88E81EF71932}" type="parTrans">
      <dgm:prSet/>
      <dgm:spPr/>
      <dgm:t>
        <a:bodyPr/>
        <a:lstStyle/>
        <a:p>
          <a:endParaRPr lang="en-US" b="1"/>
        </a:p>
      </dgm:t>
    </dgm:pt>
    <dgm:pt modelId="{9297763E-107B-4B6A-93DC-F630E58B4D9F}" cxnId="{708C4617-816A-454B-B2B8-88E81EF71932}" type="sibTrans">
      <dgm:prSet/>
      <dgm:spPr/>
      <dgm:t>
        <a:bodyPr/>
        <a:lstStyle/>
        <a:p>
          <a:endParaRPr lang="en-US" b="1"/>
        </a:p>
      </dgm:t>
    </dgm:pt>
    <dgm:pt modelId="{1A4AC40E-85A6-40B5-90B2-F4ECFBB18923}">
      <dgm:prSet phldrT="[Text]"/>
      <dgm:spPr/>
      <dgm:t>
        <a:bodyPr/>
        <a:lstStyle/>
        <a:p>
          <a:r>
            <a:rPr lang="en-US" b="1" dirty="0"/>
            <a:t>Finding other factors that influence the overall operation</a:t>
          </a:r>
        </a:p>
      </dgm:t>
    </dgm:pt>
    <dgm:pt modelId="{7F55E059-0644-4E4B-8A5A-61226094A7FB}" cxnId="{2459DFE8-502C-46A0-B730-8D2B423234EF}" type="parTrans">
      <dgm:prSet/>
      <dgm:spPr/>
      <dgm:t>
        <a:bodyPr/>
        <a:lstStyle/>
        <a:p>
          <a:endParaRPr lang="en-US" b="1"/>
        </a:p>
      </dgm:t>
    </dgm:pt>
    <dgm:pt modelId="{83DC130D-6D6C-43F6-B550-C20225F79B9C}" cxnId="{2459DFE8-502C-46A0-B730-8D2B423234EF}" type="sibTrans">
      <dgm:prSet/>
      <dgm:spPr/>
      <dgm:t>
        <a:bodyPr/>
        <a:lstStyle/>
        <a:p>
          <a:endParaRPr lang="en-US" b="1"/>
        </a:p>
      </dgm:t>
    </dgm:pt>
    <dgm:pt modelId="{B0CF1386-C836-4B6D-826C-4267B66E5016}">
      <dgm:prSet phldrT="[Text]"/>
      <dgm:spPr/>
      <dgm:t>
        <a:bodyPr/>
        <a:lstStyle/>
        <a:p>
          <a:r>
            <a:rPr lang="en-US" b="1" dirty="0"/>
            <a:t>Formulating sustainable solutions</a:t>
          </a:r>
        </a:p>
      </dgm:t>
    </dgm:pt>
    <dgm:pt modelId="{25F129D0-3144-4EA6-9956-4E3C1956F2FF}" cxnId="{EBDDF09D-1310-4F9E-80FE-DFA87E69F7F8}" type="parTrans">
      <dgm:prSet/>
      <dgm:spPr/>
      <dgm:t>
        <a:bodyPr/>
        <a:lstStyle/>
        <a:p>
          <a:endParaRPr lang="en-US" b="1"/>
        </a:p>
      </dgm:t>
    </dgm:pt>
    <dgm:pt modelId="{D7747A22-B60B-4F26-9441-674C43A190C6}" cxnId="{EBDDF09D-1310-4F9E-80FE-DFA87E69F7F8}" type="sibTrans">
      <dgm:prSet/>
      <dgm:spPr/>
      <dgm:t>
        <a:bodyPr/>
        <a:lstStyle/>
        <a:p>
          <a:endParaRPr lang="en-US" b="1"/>
        </a:p>
      </dgm:t>
    </dgm:pt>
    <dgm:pt modelId="{618B0342-CEF9-4799-A3AF-3A387DC73E4C}" type="pres">
      <dgm:prSet presAssocID="{DEA413BF-B9C3-47E8-B134-B4B06598C87E}" presName="Name0" presStyleCnt="0">
        <dgm:presLayoutVars>
          <dgm:dir/>
          <dgm:resizeHandles val="exact"/>
        </dgm:presLayoutVars>
      </dgm:prSet>
      <dgm:spPr/>
    </dgm:pt>
    <dgm:pt modelId="{ECADF73F-7E6F-4E25-BFC6-A1E5158E2692}" type="pres">
      <dgm:prSet presAssocID="{DEA413BF-B9C3-47E8-B134-B4B06598C87E}" presName="cycle" presStyleCnt="0"/>
      <dgm:spPr/>
    </dgm:pt>
    <dgm:pt modelId="{CE3BE399-43C5-49FD-9983-63FBCDDC1700}" type="pres">
      <dgm:prSet presAssocID="{78FFF791-1CB3-41FC-985A-4868CBCEA489}" presName="nodeFirstNode" presStyleLbl="node1" presStyleIdx="0" presStyleCnt="4">
        <dgm:presLayoutVars>
          <dgm:bulletEnabled val="1"/>
        </dgm:presLayoutVars>
      </dgm:prSet>
      <dgm:spPr/>
    </dgm:pt>
    <dgm:pt modelId="{6FC4BC67-82AD-44B0-89CF-1EA43B742FA8}" type="pres">
      <dgm:prSet presAssocID="{F203C2A9-9E5D-4C60-A189-D237A53B5FDA}" presName="sibTransFirstNode" presStyleLbl="bgShp" presStyleIdx="0" presStyleCnt="1"/>
      <dgm:spPr/>
    </dgm:pt>
    <dgm:pt modelId="{0F59E917-CFCA-4FFC-8D46-D90281AB008E}" type="pres">
      <dgm:prSet presAssocID="{637240D6-EEAA-432F-ABD8-BB9B1FA81958}" presName="nodeFollowingNodes" presStyleLbl="node1" presStyleIdx="1" presStyleCnt="4">
        <dgm:presLayoutVars>
          <dgm:bulletEnabled val="1"/>
        </dgm:presLayoutVars>
      </dgm:prSet>
      <dgm:spPr/>
    </dgm:pt>
    <dgm:pt modelId="{34FAE304-7586-42F1-AF54-7A52A4AE9331}" type="pres">
      <dgm:prSet presAssocID="{1A4AC40E-85A6-40B5-90B2-F4ECFBB18923}" presName="nodeFollowingNodes" presStyleLbl="node1" presStyleIdx="2" presStyleCnt="4">
        <dgm:presLayoutVars>
          <dgm:bulletEnabled val="1"/>
        </dgm:presLayoutVars>
      </dgm:prSet>
      <dgm:spPr/>
    </dgm:pt>
    <dgm:pt modelId="{2C622E6E-E357-4FEA-B5BB-711C0144E497}" type="pres">
      <dgm:prSet presAssocID="{B0CF1386-C836-4B6D-826C-4267B66E5016}" presName="nodeFollowingNodes" presStyleLbl="node1" presStyleIdx="3" presStyleCnt="4">
        <dgm:presLayoutVars>
          <dgm:bulletEnabled val="1"/>
        </dgm:presLayoutVars>
      </dgm:prSet>
      <dgm:spPr/>
    </dgm:pt>
  </dgm:ptLst>
  <dgm:cxnLst>
    <dgm:cxn modelId="{C5F5F963-46C9-4D59-915C-D8C032AB47A2}" srcId="{DEA413BF-B9C3-47E8-B134-B4B06598C87E}" destId="{78FFF791-1CB3-41FC-985A-4868CBCEA489}" srcOrd="0" destOrd="0" parTransId="{C0FE5FC9-C6EB-408C-B034-82B174BC1B92}" sibTransId="{F203C2A9-9E5D-4C60-A189-D237A53B5FDA}"/>
    <dgm:cxn modelId="{708C4617-816A-454B-B2B8-88E81EF71932}" srcId="{DEA413BF-B9C3-47E8-B134-B4B06598C87E}" destId="{637240D6-EEAA-432F-ABD8-BB9B1FA81958}" srcOrd="1" destOrd="0" parTransId="{E814D3BC-BC7F-4C5D-A6AF-D4671E017D04}" sibTransId="{9297763E-107B-4B6A-93DC-F630E58B4D9F}"/>
    <dgm:cxn modelId="{2459DFE8-502C-46A0-B730-8D2B423234EF}" srcId="{DEA413BF-B9C3-47E8-B134-B4B06598C87E}" destId="{1A4AC40E-85A6-40B5-90B2-F4ECFBB18923}" srcOrd="2" destOrd="0" parTransId="{7F55E059-0644-4E4B-8A5A-61226094A7FB}" sibTransId="{83DC130D-6D6C-43F6-B550-C20225F79B9C}"/>
    <dgm:cxn modelId="{EBDDF09D-1310-4F9E-80FE-DFA87E69F7F8}" srcId="{DEA413BF-B9C3-47E8-B134-B4B06598C87E}" destId="{B0CF1386-C836-4B6D-826C-4267B66E5016}" srcOrd="3" destOrd="0" parTransId="{25F129D0-3144-4EA6-9956-4E3C1956F2FF}" sibTransId="{D7747A22-B60B-4F26-9441-674C43A190C6}"/>
    <dgm:cxn modelId="{435ABD3A-7E13-4835-9077-525F9724553B}" type="presOf" srcId="{DEA413BF-B9C3-47E8-B134-B4B06598C87E}" destId="{618B0342-CEF9-4799-A3AF-3A387DC73E4C}" srcOrd="0" destOrd="0" presId="urn:microsoft.com/office/officeart/2005/8/layout/cycle3"/>
    <dgm:cxn modelId="{0FF71E11-8BF6-4ACD-A9A5-B24F6B0E68C9}" type="presParOf" srcId="{618B0342-CEF9-4799-A3AF-3A387DC73E4C}" destId="{ECADF73F-7E6F-4E25-BFC6-A1E5158E2692}" srcOrd="0" destOrd="0" presId="urn:microsoft.com/office/officeart/2005/8/layout/cycle3"/>
    <dgm:cxn modelId="{52C5FC2F-0B4E-4FE2-8C8C-2AB17B4790E1}" type="presParOf" srcId="{ECADF73F-7E6F-4E25-BFC6-A1E5158E2692}" destId="{CE3BE399-43C5-49FD-9983-63FBCDDC1700}" srcOrd="0" destOrd="0" presId="urn:microsoft.com/office/officeart/2005/8/layout/cycle3"/>
    <dgm:cxn modelId="{D1BB5CB7-261C-415D-9E2C-8A08D7652974}" type="presOf" srcId="{78FFF791-1CB3-41FC-985A-4868CBCEA489}" destId="{CE3BE399-43C5-49FD-9983-63FBCDDC1700}" srcOrd="0" destOrd="0" presId="urn:microsoft.com/office/officeart/2005/8/layout/cycle3"/>
    <dgm:cxn modelId="{39F97FF0-C044-4322-BDBB-589E0ECBC27A}" type="presParOf" srcId="{ECADF73F-7E6F-4E25-BFC6-A1E5158E2692}" destId="{6FC4BC67-82AD-44B0-89CF-1EA43B742FA8}" srcOrd="1" destOrd="0" presId="urn:microsoft.com/office/officeart/2005/8/layout/cycle3"/>
    <dgm:cxn modelId="{324100D8-7C46-4A3F-9D13-832138372F02}" type="presOf" srcId="{F203C2A9-9E5D-4C60-A189-D237A53B5FDA}" destId="{6FC4BC67-82AD-44B0-89CF-1EA43B742FA8}" srcOrd="0" destOrd="0" presId="urn:microsoft.com/office/officeart/2005/8/layout/cycle3"/>
    <dgm:cxn modelId="{95BFFB1F-E17D-4DBE-AE6E-0560042E8EDD}" type="presParOf" srcId="{ECADF73F-7E6F-4E25-BFC6-A1E5158E2692}" destId="{0F59E917-CFCA-4FFC-8D46-D90281AB008E}" srcOrd="2" destOrd="0" presId="urn:microsoft.com/office/officeart/2005/8/layout/cycle3"/>
    <dgm:cxn modelId="{BE70440D-890D-4DE3-ACA5-D6DBE2AEDB83}" type="presOf" srcId="{637240D6-EEAA-432F-ABD8-BB9B1FA81958}" destId="{0F59E917-CFCA-4FFC-8D46-D90281AB008E}" srcOrd="0" destOrd="0" presId="urn:microsoft.com/office/officeart/2005/8/layout/cycle3"/>
    <dgm:cxn modelId="{E1A634EA-876E-48A1-A19B-49750F250743}" type="presParOf" srcId="{ECADF73F-7E6F-4E25-BFC6-A1E5158E2692}" destId="{34FAE304-7586-42F1-AF54-7A52A4AE9331}" srcOrd="3" destOrd="0" presId="urn:microsoft.com/office/officeart/2005/8/layout/cycle3"/>
    <dgm:cxn modelId="{A67E157B-00E7-45AA-8CE8-737F7E0D69C8}" type="presOf" srcId="{1A4AC40E-85A6-40B5-90B2-F4ECFBB18923}" destId="{34FAE304-7586-42F1-AF54-7A52A4AE9331}" srcOrd="0" destOrd="0" presId="urn:microsoft.com/office/officeart/2005/8/layout/cycle3"/>
    <dgm:cxn modelId="{383C89D0-6C64-4390-AF08-1D572B6E1AF3}" type="presParOf" srcId="{ECADF73F-7E6F-4E25-BFC6-A1E5158E2692}" destId="{2C622E6E-E357-4FEA-B5BB-711C0144E497}" srcOrd="4" destOrd="0" presId="urn:microsoft.com/office/officeart/2005/8/layout/cycle3"/>
    <dgm:cxn modelId="{5A3F095E-268E-42F5-9439-952686B23FAE}" type="presOf" srcId="{B0CF1386-C836-4B6D-826C-4267B66E5016}" destId="{2C622E6E-E357-4FEA-B5BB-711C0144E497}" srcOrd="0" destOrd="0" presId="urn:microsoft.com/office/officeart/2005/8/layout/cycle3"/>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478176" cy="2607101"/>
        <a:chOff x="0" y="0"/>
        <a:chExt cx="8478176" cy="2607101"/>
      </a:xfrm>
    </dsp:grpSpPr>
    <dsp:sp modelId="{89E3F031-4060-4C0D-A5AE-8B889286F926}">
      <dsp:nvSpPr>
        <dsp:cNvPr id="3" name="Rectangles 2"/>
        <dsp:cNvSpPr/>
      </dsp:nvSpPr>
      <dsp:spPr bwMode="white">
        <a:xfrm>
          <a:off x="0" y="537595"/>
          <a:ext cx="3677833" cy="2069506"/>
        </a:xfrm>
        <a:prstGeom prst="rect">
          <a:avLst/>
        </a:prstGeom>
        <a:solidFill>
          <a:schemeClr val="tx1"/>
        </a:solidFill>
      </dsp:spPr>
      <dsp:style>
        <a:lnRef idx="2">
          <a:schemeClr val="lt1"/>
        </a:lnRef>
        <a:fillRef idx="1">
          <a:schemeClr val="accent1"/>
        </a:fillRef>
        <a:effectRef idx="0">
          <a:scrgbClr r="0" g="0" b="0"/>
        </a:effectRef>
        <a:fontRef idx="minor">
          <a:schemeClr val="lt1"/>
        </a:fontRef>
      </dsp:style>
      <dsp:txBody>
        <a:bodyPr lIns="167640" tIns="167640" rIns="167640" bIns="167640" anchor="ctr"/>
        <a:lstStyle>
          <a:lvl1pPr algn="ctr">
            <a:defRPr sz="4400"/>
          </a:lvl1pPr>
          <a:lvl2pPr marL="285750" indent="-285750" algn="ctr">
            <a:defRPr sz="3400"/>
          </a:lvl2pPr>
          <a:lvl3pPr marL="571500" indent="-285750" algn="ctr">
            <a:defRPr sz="3400"/>
          </a:lvl3pPr>
          <a:lvl4pPr marL="857250" indent="-285750" algn="ctr">
            <a:defRPr sz="3400"/>
          </a:lvl4pPr>
          <a:lvl5pPr marL="1143000" indent="-285750" algn="ctr">
            <a:defRPr sz="3400"/>
          </a:lvl5pPr>
          <a:lvl6pPr marL="1428750" indent="-285750" algn="ctr">
            <a:defRPr sz="3400"/>
          </a:lvl6pPr>
          <a:lvl7pPr marL="1714500" indent="-285750" algn="ctr">
            <a:defRPr sz="3400"/>
          </a:lvl7pPr>
          <a:lvl8pPr marL="2000250" indent="-285750" algn="ctr">
            <a:defRPr sz="3400"/>
          </a:lvl8pPr>
          <a:lvl9pPr marL="2286000" indent="-285750" algn="ctr">
            <a:defRPr sz="3400"/>
          </a:lvl9pPr>
        </a:lstStyle>
        <a:p>
          <a:pPr lvl="0">
            <a:lnSpc>
              <a:spcPct val="100000"/>
            </a:lnSpc>
            <a:spcBef>
              <a:spcPct val="0"/>
            </a:spcBef>
            <a:spcAft>
              <a:spcPct val="35000"/>
            </a:spcAft>
          </a:pPr>
          <a:r>
            <a:rPr lang="en-US" dirty="0"/>
            <a:t>Resulting from Uncertainties</a:t>
          </a:r>
        </a:p>
      </dsp:txBody>
      <dsp:txXfrm>
        <a:off x="0" y="537595"/>
        <a:ext cx="3677833" cy="2069506"/>
      </dsp:txXfrm>
    </dsp:sp>
    <dsp:sp modelId="{F8CD6C44-20EE-4099-B65B-B0CC39658F6E}">
      <dsp:nvSpPr>
        <dsp:cNvPr id="4" name="Rectangles 3"/>
        <dsp:cNvSpPr/>
      </dsp:nvSpPr>
      <dsp:spPr bwMode="white">
        <a:xfrm>
          <a:off x="4248584" y="518163"/>
          <a:ext cx="3906744" cy="2088938"/>
        </a:xfrm>
        <a:prstGeom prst="rect">
          <a:avLst/>
        </a:prstGeom>
        <a:solidFill>
          <a:schemeClr val="tx1"/>
        </a:solidFill>
      </dsp:spPr>
      <dsp:style>
        <a:lnRef idx="2">
          <a:schemeClr val="lt1"/>
        </a:lnRef>
        <a:fillRef idx="1">
          <a:schemeClr val="accent1"/>
        </a:fillRef>
        <a:effectRef idx="0">
          <a:scrgbClr r="0" g="0" b="0"/>
        </a:effectRef>
        <a:fontRef idx="minor">
          <a:schemeClr val="lt1"/>
        </a:fontRef>
      </dsp:style>
      <dsp:txBody>
        <a:bodyPr lIns="167640" tIns="167640" rIns="167640" bIns="167640" anchor="ctr"/>
        <a:lstStyle>
          <a:lvl1pPr algn="ctr">
            <a:defRPr sz="4400"/>
          </a:lvl1pPr>
          <a:lvl2pPr marL="285750" indent="-285750" algn="ctr">
            <a:defRPr sz="3400"/>
          </a:lvl2pPr>
          <a:lvl3pPr marL="571500" indent="-285750" algn="ctr">
            <a:defRPr sz="3400"/>
          </a:lvl3pPr>
          <a:lvl4pPr marL="857250" indent="-285750" algn="ctr">
            <a:defRPr sz="3400"/>
          </a:lvl4pPr>
          <a:lvl5pPr marL="1143000" indent="-285750" algn="ctr">
            <a:defRPr sz="3400"/>
          </a:lvl5pPr>
          <a:lvl6pPr marL="1428750" indent="-285750" algn="ctr">
            <a:defRPr sz="3400"/>
          </a:lvl6pPr>
          <a:lvl7pPr marL="1714500" indent="-285750" algn="ctr">
            <a:defRPr sz="3400"/>
          </a:lvl7pPr>
          <a:lvl8pPr marL="2000250" indent="-285750" algn="ctr">
            <a:defRPr sz="3400"/>
          </a:lvl8pPr>
          <a:lvl9pPr marL="2286000" indent="-285750" algn="ctr">
            <a:defRPr sz="3400"/>
          </a:lvl9pPr>
        </a:lstStyle>
        <a:p>
          <a:pPr lvl="0">
            <a:lnSpc>
              <a:spcPct val="100000"/>
            </a:lnSpc>
            <a:spcBef>
              <a:spcPct val="0"/>
            </a:spcBef>
            <a:spcAft>
              <a:spcPct val="35000"/>
            </a:spcAft>
          </a:pPr>
          <a:r>
            <a:rPr lang="en-US" dirty="0"/>
            <a:t>Declining Sales</a:t>
          </a:r>
        </a:p>
      </dsp:txBody>
      <dsp:txXfrm>
        <a:off x="4248584" y="518163"/>
        <a:ext cx="3906744" cy="2088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844684" cy="4330074"/>
        <a:chOff x="0" y="0"/>
        <a:chExt cx="6844684" cy="4330074"/>
      </a:xfrm>
    </dsp:grpSpPr>
    <dsp:sp modelId="{4705595E-237B-4A76-8400-B5A588810A5B}">
      <dsp:nvSpPr>
        <dsp:cNvPr id="5" name="Rectangles 4"/>
        <dsp:cNvSpPr/>
      </dsp:nvSpPr>
      <dsp:spPr bwMode="white">
        <a:xfrm>
          <a:off x="0" y="495897"/>
          <a:ext cx="6844684" cy="831600"/>
        </a:xfrm>
        <a:prstGeom prst="rect">
          <a:avLst/>
        </a:prstGeom>
        <a:noFill/>
        <a:ln>
          <a:solidFill>
            <a:schemeClr val="bg1">
              <a:lumMod val="50000"/>
            </a:schemeClr>
          </a:solidFill>
        </a:ln>
      </dsp:spPr>
      <dsp:style>
        <a:lnRef idx="2">
          <a:schemeClr val="accent1"/>
        </a:lnRef>
        <a:fillRef idx="1">
          <a:schemeClr val="lt1">
            <a:alpha val="90000"/>
          </a:schemeClr>
        </a:fillRef>
        <a:effectRef idx="0">
          <a:scrgbClr r="0" g="0" b="0"/>
        </a:effectRef>
        <a:fontRef idx="minor"/>
      </dsp:style>
      <dsp:txBody>
        <a:bodyPr lIns="531223" tIns="687324" rIns="531223" bIns="234696" anchor="t"/>
        <a:lstStyle>
          <a:lvl1pPr algn="l">
            <a:defRPr sz="3300"/>
          </a:lvl1pPr>
          <a:lvl2pPr marL="285750" indent="-285750" algn="l">
            <a:defRPr sz="3300"/>
          </a:lvl2pPr>
          <a:lvl3pPr marL="571500" indent="-285750" algn="l">
            <a:defRPr sz="3300"/>
          </a:lvl3pPr>
          <a:lvl4pPr marL="857250" indent="-285750" algn="l">
            <a:defRPr sz="3300"/>
          </a:lvl4pPr>
          <a:lvl5pPr marL="1143000" indent="-285750" algn="l">
            <a:defRPr sz="3300"/>
          </a:lvl5pPr>
          <a:lvl6pPr marL="1428750" indent="-285750" algn="l">
            <a:defRPr sz="3300"/>
          </a:lvl6pPr>
          <a:lvl7pPr marL="1714500" indent="-285750" algn="l">
            <a:defRPr sz="3300"/>
          </a:lvl7pPr>
          <a:lvl8pPr marL="2000250" indent="-285750" algn="l">
            <a:defRPr sz="3300"/>
          </a:lvl8pPr>
          <a:lvl9pPr marL="2286000" indent="-285750" algn="l">
            <a:defRPr sz="3300"/>
          </a:lvl9pPr>
        </a:lstStyle>
        <a:p>
          <a:endParaRPr>
            <a:solidFill>
              <a:schemeClr val="dk1"/>
            </a:solidFill>
          </a:endParaRPr>
        </a:p>
      </dsp:txBody>
      <dsp:txXfrm>
        <a:off x="0" y="495897"/>
        <a:ext cx="6844684" cy="831600"/>
      </dsp:txXfrm>
    </dsp:sp>
    <dsp:sp modelId="{CADDAF9E-2C90-4608-AF49-1FB2A17C611B}">
      <dsp:nvSpPr>
        <dsp:cNvPr id="4" name="Rounded Rectangle 3"/>
        <dsp:cNvSpPr/>
      </dsp:nvSpPr>
      <dsp:spPr bwMode="white">
        <a:xfrm>
          <a:off x="342234" y="8817"/>
          <a:ext cx="4791279" cy="974160"/>
        </a:xfrm>
        <a:prstGeom prst="roundRect">
          <a:avLst/>
        </a:prstGeom>
        <a:solidFill>
          <a:schemeClr val="tx1"/>
        </a:solidFill>
      </dsp:spPr>
      <dsp:style>
        <a:lnRef idx="2">
          <a:schemeClr val="lt1"/>
        </a:lnRef>
        <a:fillRef idx="1">
          <a:schemeClr val="accent1"/>
        </a:fillRef>
        <a:effectRef idx="0">
          <a:scrgbClr r="0" g="0" b="0"/>
        </a:effectRef>
        <a:fontRef idx="minor">
          <a:schemeClr val="lt1"/>
        </a:fontRef>
      </dsp:style>
      <dsp:txBody>
        <a:bodyPr vert="horz" wrap="square" lIns="181098" tIns="0" rIns="181098" bIns="0" anchor="ctr"/>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a:lnSpc>
              <a:spcPct val="100000"/>
            </a:lnSpc>
            <a:spcBef>
              <a:spcPct val="0"/>
            </a:spcBef>
            <a:spcAft>
              <a:spcPct val="35000"/>
            </a:spcAft>
          </a:pPr>
          <a:r>
            <a:rPr lang="en-US" dirty="0"/>
            <a:t> Debt</a:t>
          </a:r>
        </a:p>
      </dsp:txBody>
      <dsp:txXfrm>
        <a:off x="342234" y="8817"/>
        <a:ext cx="4791279" cy="974160"/>
      </dsp:txXfrm>
    </dsp:sp>
    <dsp:sp modelId="{70EDAFFE-672D-462E-97E5-F79A57CAD3C6}">
      <dsp:nvSpPr>
        <dsp:cNvPr id="8" name="Rectangles 7"/>
        <dsp:cNvSpPr/>
      </dsp:nvSpPr>
      <dsp:spPr bwMode="white">
        <a:xfrm>
          <a:off x="0" y="1992777"/>
          <a:ext cx="6844684" cy="831600"/>
        </a:xfrm>
        <a:prstGeom prst="rect">
          <a:avLst/>
        </a:prstGeom>
        <a:noFill/>
        <a:ln>
          <a:solidFill>
            <a:schemeClr val="bg1">
              <a:lumMod val="50000"/>
            </a:schemeClr>
          </a:solidFill>
        </a:ln>
      </dsp:spPr>
      <dsp:style>
        <a:lnRef idx="2">
          <a:schemeClr val="accent1"/>
        </a:lnRef>
        <a:fillRef idx="1">
          <a:schemeClr val="lt1">
            <a:alpha val="90000"/>
          </a:schemeClr>
        </a:fillRef>
        <a:effectRef idx="0">
          <a:scrgbClr r="0" g="0" b="0"/>
        </a:effectRef>
        <a:fontRef idx="minor"/>
      </dsp:style>
      <dsp:txBody>
        <a:bodyPr lIns="531223" tIns="687324" rIns="531223" bIns="234696" anchor="t"/>
        <a:lstStyle>
          <a:lvl1pPr algn="l">
            <a:defRPr sz="3300"/>
          </a:lvl1pPr>
          <a:lvl2pPr marL="285750" indent="-285750" algn="l">
            <a:defRPr sz="3300"/>
          </a:lvl2pPr>
          <a:lvl3pPr marL="571500" indent="-285750" algn="l">
            <a:defRPr sz="3300"/>
          </a:lvl3pPr>
          <a:lvl4pPr marL="857250" indent="-285750" algn="l">
            <a:defRPr sz="3300"/>
          </a:lvl4pPr>
          <a:lvl5pPr marL="1143000" indent="-285750" algn="l">
            <a:defRPr sz="3300"/>
          </a:lvl5pPr>
          <a:lvl6pPr marL="1428750" indent="-285750" algn="l">
            <a:defRPr sz="3300"/>
          </a:lvl6pPr>
          <a:lvl7pPr marL="1714500" indent="-285750" algn="l">
            <a:defRPr sz="3300"/>
          </a:lvl7pPr>
          <a:lvl8pPr marL="2000250" indent="-285750" algn="l">
            <a:defRPr sz="3300"/>
          </a:lvl8pPr>
          <a:lvl9pPr marL="2286000" indent="-285750" algn="l">
            <a:defRPr sz="3300"/>
          </a:lvl9pPr>
        </a:lstStyle>
        <a:p>
          <a:endParaRPr>
            <a:solidFill>
              <a:schemeClr val="dk1"/>
            </a:solidFill>
          </a:endParaRPr>
        </a:p>
      </dsp:txBody>
      <dsp:txXfrm>
        <a:off x="0" y="1992777"/>
        <a:ext cx="6844684" cy="831600"/>
      </dsp:txXfrm>
    </dsp:sp>
    <dsp:sp modelId="{DB8E8E7E-70F6-4CE5-A8B9-D5002741613E}">
      <dsp:nvSpPr>
        <dsp:cNvPr id="7" name="Rounded Rectangle 6"/>
        <dsp:cNvSpPr/>
      </dsp:nvSpPr>
      <dsp:spPr bwMode="white">
        <a:xfrm>
          <a:off x="342234" y="1505697"/>
          <a:ext cx="4791279" cy="974160"/>
        </a:xfrm>
        <a:prstGeom prst="roundRect">
          <a:avLst/>
        </a:prstGeom>
        <a:solidFill>
          <a:schemeClr val="tx1"/>
        </a:solidFill>
      </dsp:spPr>
      <dsp:style>
        <a:lnRef idx="2">
          <a:schemeClr val="lt1"/>
        </a:lnRef>
        <a:fillRef idx="1">
          <a:schemeClr val="accent1"/>
        </a:fillRef>
        <a:effectRef idx="0">
          <a:scrgbClr r="0" g="0" b="0"/>
        </a:effectRef>
        <a:fontRef idx="minor">
          <a:schemeClr val="lt1"/>
        </a:fontRef>
      </dsp:style>
      <dsp:txBody>
        <a:bodyPr lIns="181098" tIns="0" rIns="181098" bIns="0" anchor="ctr"/>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a:lnSpc>
              <a:spcPct val="100000"/>
            </a:lnSpc>
            <a:spcBef>
              <a:spcPct val="0"/>
            </a:spcBef>
            <a:spcAft>
              <a:spcPct val="35000"/>
            </a:spcAft>
          </a:pPr>
          <a:r>
            <a:rPr lang="en-US" dirty="0"/>
            <a:t>Low Salary Range</a:t>
          </a:r>
        </a:p>
      </dsp:txBody>
      <dsp:txXfrm>
        <a:off x="342234" y="1505697"/>
        <a:ext cx="4791279" cy="974160"/>
      </dsp:txXfrm>
    </dsp:sp>
    <dsp:sp modelId="{753D590C-A515-470D-9B88-195892B09367}">
      <dsp:nvSpPr>
        <dsp:cNvPr id="11" name="Rectangles 10"/>
        <dsp:cNvSpPr/>
      </dsp:nvSpPr>
      <dsp:spPr bwMode="white">
        <a:xfrm>
          <a:off x="0" y="3489657"/>
          <a:ext cx="6844684" cy="831600"/>
        </a:xfrm>
        <a:prstGeom prst="rect">
          <a:avLst/>
        </a:prstGeom>
        <a:noFill/>
        <a:ln>
          <a:solidFill>
            <a:schemeClr val="bg1">
              <a:lumMod val="50000"/>
            </a:schemeClr>
          </a:solidFill>
        </a:ln>
      </dsp:spPr>
      <dsp:style>
        <a:lnRef idx="2">
          <a:schemeClr val="accent1"/>
        </a:lnRef>
        <a:fillRef idx="1">
          <a:schemeClr val="lt1">
            <a:alpha val="90000"/>
          </a:schemeClr>
        </a:fillRef>
        <a:effectRef idx="0">
          <a:scrgbClr r="0" g="0" b="0"/>
        </a:effectRef>
        <a:fontRef idx="minor"/>
      </dsp:style>
      <dsp:txBody>
        <a:bodyPr lIns="531223" tIns="687324" rIns="531223" bIns="234696" anchor="t"/>
        <a:lstStyle>
          <a:lvl1pPr algn="l">
            <a:defRPr sz="3300"/>
          </a:lvl1pPr>
          <a:lvl2pPr marL="285750" indent="-285750" algn="l">
            <a:defRPr sz="3300"/>
          </a:lvl2pPr>
          <a:lvl3pPr marL="571500" indent="-285750" algn="l">
            <a:defRPr sz="3300"/>
          </a:lvl3pPr>
          <a:lvl4pPr marL="857250" indent="-285750" algn="l">
            <a:defRPr sz="3300"/>
          </a:lvl4pPr>
          <a:lvl5pPr marL="1143000" indent="-285750" algn="l">
            <a:defRPr sz="3300"/>
          </a:lvl5pPr>
          <a:lvl6pPr marL="1428750" indent="-285750" algn="l">
            <a:defRPr sz="3300"/>
          </a:lvl6pPr>
          <a:lvl7pPr marL="1714500" indent="-285750" algn="l">
            <a:defRPr sz="3300"/>
          </a:lvl7pPr>
          <a:lvl8pPr marL="2000250" indent="-285750" algn="l">
            <a:defRPr sz="3300"/>
          </a:lvl8pPr>
          <a:lvl9pPr marL="2286000" indent="-285750" algn="l">
            <a:defRPr sz="3300"/>
          </a:lvl9pPr>
        </a:lstStyle>
        <a:p>
          <a:endParaRPr>
            <a:solidFill>
              <a:schemeClr val="dk1"/>
            </a:solidFill>
          </a:endParaRPr>
        </a:p>
      </dsp:txBody>
      <dsp:txXfrm>
        <a:off x="0" y="3489657"/>
        <a:ext cx="6844684" cy="831600"/>
      </dsp:txXfrm>
    </dsp:sp>
    <dsp:sp modelId="{E39B1DDA-0E04-4DF8-B670-666CEA939F52}">
      <dsp:nvSpPr>
        <dsp:cNvPr id="10" name="Rounded Rectangle 9"/>
        <dsp:cNvSpPr/>
      </dsp:nvSpPr>
      <dsp:spPr bwMode="white">
        <a:xfrm>
          <a:off x="342234" y="3002577"/>
          <a:ext cx="4791279" cy="974160"/>
        </a:xfrm>
        <a:prstGeom prst="roundRect">
          <a:avLst/>
        </a:prstGeom>
        <a:solidFill>
          <a:schemeClr val="tx1"/>
        </a:solidFill>
      </dsp:spPr>
      <dsp:style>
        <a:lnRef idx="2">
          <a:schemeClr val="lt1"/>
        </a:lnRef>
        <a:fillRef idx="1">
          <a:schemeClr val="accent1"/>
        </a:fillRef>
        <a:effectRef idx="0">
          <a:scrgbClr r="0" g="0" b="0"/>
        </a:effectRef>
        <a:fontRef idx="minor">
          <a:schemeClr val="lt1"/>
        </a:fontRef>
      </dsp:style>
      <dsp:txBody>
        <a:bodyPr vert="horz" wrap="square" lIns="181098" tIns="0" rIns="181098" bIns="0" anchor="ctr"/>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a:lnSpc>
              <a:spcPct val="100000"/>
            </a:lnSpc>
            <a:spcBef>
              <a:spcPct val="0"/>
            </a:spcBef>
            <a:spcAft>
              <a:spcPct val="35000"/>
            </a:spcAft>
          </a:pPr>
          <a:r>
            <a:rPr lang="en-US" dirty="0"/>
            <a:t> Risk Management</a:t>
          </a:r>
        </a:p>
      </dsp:txBody>
      <dsp:txXfrm>
        <a:off x="342234" y="3002577"/>
        <a:ext cx="4791279" cy="974160"/>
      </dsp:txXfrm>
    </dsp:sp>
    <dsp:sp modelId="{F53B1C70-2D68-4965-B58A-53EEB840D8BA}">
      <dsp:nvSpPr>
        <dsp:cNvPr id="3" name="Rectangles 2" hidden="1"/>
        <dsp:cNvSpPr/>
      </dsp:nvSpPr>
      <dsp:spPr>
        <a:xfrm>
          <a:off x="0" y="8817"/>
          <a:ext cx="342234" cy="974160"/>
        </a:xfrm>
        <a:prstGeom prst="rect">
          <a:avLst/>
        </a:prstGeom>
      </dsp:spPr>
      <dsp:txXfrm>
        <a:off x="0" y="8817"/>
        <a:ext cx="342234" cy="974160"/>
      </dsp:txXfrm>
    </dsp:sp>
    <dsp:sp modelId="{A6455E40-EFF1-463D-98E8-65935527885B}">
      <dsp:nvSpPr>
        <dsp:cNvPr id="6" name="Rectangles 5" hidden="1"/>
        <dsp:cNvSpPr/>
      </dsp:nvSpPr>
      <dsp:spPr>
        <a:xfrm>
          <a:off x="0" y="1505697"/>
          <a:ext cx="342234" cy="974160"/>
        </a:xfrm>
        <a:prstGeom prst="rect">
          <a:avLst/>
        </a:prstGeom>
      </dsp:spPr>
      <dsp:txXfrm>
        <a:off x="0" y="1505697"/>
        <a:ext cx="342234" cy="974160"/>
      </dsp:txXfrm>
    </dsp:sp>
    <dsp:sp modelId="{8B601D60-9C6C-4786-A60D-95B8DAF7267E}">
      <dsp:nvSpPr>
        <dsp:cNvPr id="9" name="Rectangles 8" hidden="1"/>
        <dsp:cNvSpPr/>
      </dsp:nvSpPr>
      <dsp:spPr>
        <a:xfrm>
          <a:off x="0" y="3002577"/>
          <a:ext cx="342234" cy="974160"/>
        </a:xfrm>
        <a:prstGeom prst="rect">
          <a:avLst/>
        </a:prstGeom>
      </dsp:spPr>
      <dsp:txXfrm>
        <a:off x="0" y="3002577"/>
        <a:ext cx="342234" cy="974160"/>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128000" cy="4614530"/>
        <a:chOff x="0" y="0"/>
        <a:chExt cx="8128000" cy="4614530"/>
      </a:xfrm>
    </dsp:grpSpPr>
    <dsp:sp modelId="{53528F55-B936-42CB-BBEB-2DA5DBEB25FF}">
      <dsp:nvSpPr>
        <dsp:cNvPr id="3" name="L-Shape 2"/>
        <dsp:cNvSpPr/>
      </dsp:nvSpPr>
      <dsp:spPr bwMode="white">
        <a:xfrm rot="5400000">
          <a:off x="375590" y="2122714"/>
          <a:ext cx="1131333" cy="1882512"/>
        </a:xfrm>
        <a:prstGeom prst="corner">
          <a:avLst>
            <a:gd name="adj1" fmla="val 16120"/>
            <a:gd name="adj2" fmla="val 16110"/>
          </a:avLst>
        </a:prstGeom>
      </dsp:spPr>
      <dsp:style>
        <a:lnRef idx="1">
          <a:schemeClr val="dk2"/>
        </a:lnRef>
        <a:fillRef idx="3">
          <a:schemeClr val="dk2"/>
        </a:fillRef>
        <a:effectRef idx="3">
          <a:scrgbClr r="0" g="0" b="0"/>
        </a:effectRef>
        <a:fontRef idx="minor">
          <a:schemeClr val="lt1"/>
        </a:fontRef>
      </dsp:style>
      <dsp:txXfrm rot="5400000">
        <a:off x="375590" y="2122714"/>
        <a:ext cx="1131333" cy="1882512"/>
      </dsp:txXfrm>
    </dsp:sp>
    <dsp:sp modelId="{094C6553-A05B-4C97-919B-6ABE4E10DBCA}">
      <dsp:nvSpPr>
        <dsp:cNvPr id="4" name="Rectangles 3"/>
        <dsp:cNvSpPr/>
      </dsp:nvSpPr>
      <dsp:spPr bwMode="white">
        <a:xfrm>
          <a:off x="186742" y="2685179"/>
          <a:ext cx="1699542" cy="1489749"/>
        </a:xfrm>
        <a:prstGeom prst="rect">
          <a:avLst/>
        </a:prstGeom>
      </dsp:spPr>
      <dsp:style>
        <a:lnRef idx="0">
          <a:schemeClr val="dk1">
            <a:alpha val="0"/>
          </a:schemeClr>
        </a:lnRef>
        <a:fillRef idx="0">
          <a:schemeClr val="lt2">
            <a:alpha val="0"/>
          </a:schemeClr>
        </a:fillRef>
        <a:effectRef idx="0">
          <a:scrgbClr r="0" g="0" b="0"/>
        </a:effectRef>
        <a:fontRef idx="minor"/>
      </dsp:style>
      <dsp:txBody>
        <a:bodyPr lIns="102870" tIns="102870" rIns="102870" bIns="102870" anchor="t"/>
        <a:lstStyle>
          <a:lvl1pPr algn="l">
            <a:defRPr sz="27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pPr lvl="0">
            <a:lnSpc>
              <a:spcPct val="100000"/>
            </a:lnSpc>
            <a:spcBef>
              <a:spcPct val="0"/>
            </a:spcBef>
            <a:spcAft>
              <a:spcPct val="35000"/>
            </a:spcAft>
          </a:pPr>
          <a:r>
            <a:rPr lang="en-US" dirty="0">
              <a:solidFill>
                <a:schemeClr val="tx1"/>
              </a:solidFill>
            </a:rPr>
            <a:t>Ukraine-Russia Conflict</a:t>
          </a:r>
          <a:endParaRPr>
            <a:solidFill>
              <a:schemeClr val="tx1"/>
            </a:solidFill>
          </a:endParaRPr>
        </a:p>
      </dsp:txBody>
      <dsp:txXfrm>
        <a:off x="186742" y="2685179"/>
        <a:ext cx="1699542" cy="1489749"/>
      </dsp:txXfrm>
    </dsp:sp>
    <dsp:sp modelId="{876A5EC1-3CE8-495C-913A-B021B5E33519}">
      <dsp:nvSpPr>
        <dsp:cNvPr id="5" name="Isosceles Triangle 4"/>
        <dsp:cNvSpPr/>
      </dsp:nvSpPr>
      <dsp:spPr bwMode="white">
        <a:xfrm>
          <a:off x="1565616" y="1984121"/>
          <a:ext cx="320668" cy="320668"/>
        </a:xfrm>
        <a:prstGeom prst="triangle">
          <a:avLst>
            <a:gd name="adj" fmla="val 100000"/>
          </a:avLst>
        </a:prstGeom>
      </dsp:spPr>
      <dsp:style>
        <a:lnRef idx="1">
          <a:schemeClr val="dk2"/>
        </a:lnRef>
        <a:fillRef idx="3">
          <a:schemeClr val="dk2"/>
        </a:fillRef>
        <a:effectRef idx="3">
          <a:scrgbClr r="0" g="0" b="0"/>
        </a:effectRef>
        <a:fontRef idx="minor">
          <a:schemeClr val="lt1"/>
        </a:fontRef>
      </dsp:style>
      <dsp:txXfrm>
        <a:off x="1565616" y="1984121"/>
        <a:ext cx="320668" cy="320668"/>
      </dsp:txXfrm>
    </dsp:sp>
    <dsp:sp modelId="{E2565239-2451-43BB-9BE8-3A681BC3C2C6}">
      <dsp:nvSpPr>
        <dsp:cNvPr id="6" name="L-Shape 5"/>
        <dsp:cNvSpPr/>
      </dsp:nvSpPr>
      <dsp:spPr bwMode="white">
        <a:xfrm rot="5400000">
          <a:off x="2456162" y="1607874"/>
          <a:ext cx="1131333" cy="1882512"/>
        </a:xfrm>
        <a:prstGeom prst="corner">
          <a:avLst>
            <a:gd name="adj1" fmla="val 16120"/>
            <a:gd name="adj2" fmla="val 16110"/>
          </a:avLst>
        </a:prstGeom>
      </dsp:spPr>
      <dsp:style>
        <a:lnRef idx="1">
          <a:schemeClr val="dk2"/>
        </a:lnRef>
        <a:fillRef idx="3">
          <a:schemeClr val="dk2"/>
        </a:fillRef>
        <a:effectRef idx="3">
          <a:scrgbClr r="0" g="0" b="0"/>
        </a:effectRef>
        <a:fontRef idx="minor">
          <a:schemeClr val="lt1"/>
        </a:fontRef>
      </dsp:style>
      <dsp:txXfrm rot="5400000">
        <a:off x="2456162" y="1607874"/>
        <a:ext cx="1131333" cy="1882512"/>
      </dsp:txXfrm>
    </dsp:sp>
    <dsp:sp modelId="{C3723A0A-C83A-40A0-82F5-C96A86F3546F}">
      <dsp:nvSpPr>
        <dsp:cNvPr id="7" name="Rectangles 6"/>
        <dsp:cNvSpPr/>
      </dsp:nvSpPr>
      <dsp:spPr bwMode="white">
        <a:xfrm>
          <a:off x="2267314" y="2170340"/>
          <a:ext cx="1699542" cy="1489749"/>
        </a:xfrm>
        <a:prstGeom prst="rect">
          <a:avLst/>
        </a:prstGeom>
      </dsp:spPr>
      <dsp:style>
        <a:lnRef idx="0">
          <a:schemeClr val="dk1">
            <a:alpha val="0"/>
          </a:schemeClr>
        </a:lnRef>
        <a:fillRef idx="0">
          <a:schemeClr val="lt2">
            <a:alpha val="0"/>
          </a:schemeClr>
        </a:fillRef>
        <a:effectRef idx="0">
          <a:scrgbClr r="0" g="0" b="0"/>
        </a:effectRef>
        <a:fontRef idx="minor"/>
      </dsp:style>
      <dsp:txBody>
        <a:bodyPr lIns="102870" tIns="102870" rIns="102870" bIns="102870" anchor="t"/>
        <a:lstStyle>
          <a:lvl1pPr algn="l">
            <a:defRPr sz="27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pPr lvl="0">
            <a:lnSpc>
              <a:spcPct val="100000"/>
            </a:lnSpc>
            <a:spcBef>
              <a:spcPct val="0"/>
            </a:spcBef>
            <a:spcAft>
              <a:spcPct val="35000"/>
            </a:spcAft>
          </a:pPr>
          <a:r>
            <a:rPr lang="en-US" dirty="0">
              <a:solidFill>
                <a:schemeClr val="tx1"/>
              </a:solidFill>
            </a:rPr>
            <a:t>Higher Inflation</a:t>
          </a:r>
          <a:endParaRPr>
            <a:solidFill>
              <a:schemeClr val="tx1"/>
            </a:solidFill>
          </a:endParaRPr>
        </a:p>
      </dsp:txBody>
      <dsp:txXfrm>
        <a:off x="2267314" y="2170340"/>
        <a:ext cx="1699542" cy="1489749"/>
      </dsp:txXfrm>
    </dsp:sp>
    <dsp:sp modelId="{96EF0330-6549-44D4-BBE4-00100330B60F}">
      <dsp:nvSpPr>
        <dsp:cNvPr id="8" name="Isosceles Triangle 7"/>
        <dsp:cNvSpPr/>
      </dsp:nvSpPr>
      <dsp:spPr bwMode="white">
        <a:xfrm>
          <a:off x="3646188" y="1469281"/>
          <a:ext cx="320668" cy="320668"/>
        </a:xfrm>
        <a:prstGeom prst="triangle">
          <a:avLst>
            <a:gd name="adj" fmla="val 100000"/>
          </a:avLst>
        </a:prstGeom>
      </dsp:spPr>
      <dsp:style>
        <a:lnRef idx="1">
          <a:schemeClr val="dk2"/>
        </a:lnRef>
        <a:fillRef idx="3">
          <a:schemeClr val="dk2"/>
        </a:fillRef>
        <a:effectRef idx="3">
          <a:scrgbClr r="0" g="0" b="0"/>
        </a:effectRef>
        <a:fontRef idx="minor">
          <a:schemeClr val="lt1"/>
        </a:fontRef>
      </dsp:style>
      <dsp:txXfrm>
        <a:off x="3646188" y="1469281"/>
        <a:ext cx="320668" cy="320668"/>
      </dsp:txXfrm>
    </dsp:sp>
    <dsp:sp modelId="{950DAA83-FA31-4A10-AB43-C12549230C6A}">
      <dsp:nvSpPr>
        <dsp:cNvPr id="9" name="L-Shape 8"/>
        <dsp:cNvSpPr/>
      </dsp:nvSpPr>
      <dsp:spPr bwMode="white">
        <a:xfrm rot="5400000">
          <a:off x="4536733" y="1093035"/>
          <a:ext cx="1131333" cy="1882512"/>
        </a:xfrm>
        <a:prstGeom prst="corner">
          <a:avLst>
            <a:gd name="adj1" fmla="val 16120"/>
            <a:gd name="adj2" fmla="val 16110"/>
          </a:avLst>
        </a:prstGeom>
      </dsp:spPr>
      <dsp:style>
        <a:lnRef idx="1">
          <a:schemeClr val="dk2"/>
        </a:lnRef>
        <a:fillRef idx="3">
          <a:schemeClr val="dk2"/>
        </a:fillRef>
        <a:effectRef idx="3">
          <a:scrgbClr r="0" g="0" b="0"/>
        </a:effectRef>
        <a:fontRef idx="minor">
          <a:schemeClr val="lt1"/>
        </a:fontRef>
      </dsp:style>
      <dsp:txXfrm rot="5400000">
        <a:off x="4536733" y="1093035"/>
        <a:ext cx="1131333" cy="1882512"/>
      </dsp:txXfrm>
    </dsp:sp>
    <dsp:sp modelId="{6FEC42D4-8820-4683-84D3-3C1E96FBC11B}">
      <dsp:nvSpPr>
        <dsp:cNvPr id="10" name="Rectangles 9"/>
        <dsp:cNvSpPr/>
      </dsp:nvSpPr>
      <dsp:spPr bwMode="white">
        <a:xfrm>
          <a:off x="4347886" y="1655500"/>
          <a:ext cx="1699542" cy="1489749"/>
        </a:xfrm>
        <a:prstGeom prst="rect">
          <a:avLst/>
        </a:prstGeom>
      </dsp:spPr>
      <dsp:style>
        <a:lnRef idx="0">
          <a:schemeClr val="dk1">
            <a:alpha val="0"/>
          </a:schemeClr>
        </a:lnRef>
        <a:fillRef idx="0">
          <a:schemeClr val="lt2">
            <a:alpha val="0"/>
          </a:schemeClr>
        </a:fillRef>
        <a:effectRef idx="0">
          <a:scrgbClr r="0" g="0" b="0"/>
        </a:effectRef>
        <a:fontRef idx="minor"/>
      </dsp:style>
      <dsp:txBody>
        <a:bodyPr lIns="102870" tIns="102870" rIns="102870" bIns="102870" anchor="t"/>
        <a:lstStyle>
          <a:lvl1pPr algn="l">
            <a:defRPr sz="27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pPr lvl="0">
            <a:lnSpc>
              <a:spcPct val="100000"/>
            </a:lnSpc>
            <a:spcBef>
              <a:spcPct val="0"/>
            </a:spcBef>
            <a:spcAft>
              <a:spcPct val="35000"/>
            </a:spcAft>
          </a:pPr>
          <a:r>
            <a:rPr lang="en-US" dirty="0">
              <a:solidFill>
                <a:schemeClr val="tx1"/>
              </a:solidFill>
            </a:rPr>
            <a:t>Changing Lifestyles</a:t>
          </a:r>
          <a:endParaRPr>
            <a:solidFill>
              <a:schemeClr val="tx1"/>
            </a:solidFill>
          </a:endParaRPr>
        </a:p>
      </dsp:txBody>
      <dsp:txXfrm>
        <a:off x="4347886" y="1655500"/>
        <a:ext cx="1699542" cy="1489749"/>
      </dsp:txXfrm>
    </dsp:sp>
    <dsp:sp modelId="{0AE8BAE5-792B-40D9-AA1B-E1579E6CD105}">
      <dsp:nvSpPr>
        <dsp:cNvPr id="11" name="Isosceles Triangle 10"/>
        <dsp:cNvSpPr/>
      </dsp:nvSpPr>
      <dsp:spPr bwMode="white">
        <a:xfrm>
          <a:off x="5726760" y="954442"/>
          <a:ext cx="320668" cy="320668"/>
        </a:xfrm>
        <a:prstGeom prst="triangle">
          <a:avLst>
            <a:gd name="adj" fmla="val 100000"/>
          </a:avLst>
        </a:prstGeom>
      </dsp:spPr>
      <dsp:style>
        <a:lnRef idx="1">
          <a:schemeClr val="dk2"/>
        </a:lnRef>
        <a:fillRef idx="3">
          <a:schemeClr val="dk2"/>
        </a:fillRef>
        <a:effectRef idx="3">
          <a:scrgbClr r="0" g="0" b="0"/>
        </a:effectRef>
        <a:fontRef idx="minor">
          <a:schemeClr val="lt1"/>
        </a:fontRef>
      </dsp:style>
      <dsp:txXfrm>
        <a:off x="5726760" y="954442"/>
        <a:ext cx="320668" cy="320668"/>
      </dsp:txXfrm>
    </dsp:sp>
    <dsp:sp modelId="{64E571D8-3B87-448B-9E93-51F777613869}">
      <dsp:nvSpPr>
        <dsp:cNvPr id="12" name="L-Shape 11"/>
        <dsp:cNvSpPr/>
      </dsp:nvSpPr>
      <dsp:spPr bwMode="white">
        <a:xfrm rot="5400000">
          <a:off x="6617305" y="578195"/>
          <a:ext cx="1131333" cy="1882512"/>
        </a:xfrm>
        <a:prstGeom prst="corner">
          <a:avLst>
            <a:gd name="adj1" fmla="val 16120"/>
            <a:gd name="adj2" fmla="val 16110"/>
          </a:avLst>
        </a:prstGeom>
      </dsp:spPr>
      <dsp:style>
        <a:lnRef idx="1">
          <a:schemeClr val="dk2"/>
        </a:lnRef>
        <a:fillRef idx="3">
          <a:schemeClr val="dk2"/>
        </a:fillRef>
        <a:effectRef idx="3">
          <a:scrgbClr r="0" g="0" b="0"/>
        </a:effectRef>
        <a:fontRef idx="minor">
          <a:schemeClr val="lt1"/>
        </a:fontRef>
      </dsp:style>
      <dsp:txXfrm rot="5400000">
        <a:off x="6617305" y="578195"/>
        <a:ext cx="1131333" cy="1882512"/>
      </dsp:txXfrm>
    </dsp:sp>
    <dsp:sp modelId="{62DADC85-6776-4ECC-A855-F3052AF548AA}">
      <dsp:nvSpPr>
        <dsp:cNvPr id="13" name="Rectangles 12"/>
        <dsp:cNvSpPr/>
      </dsp:nvSpPr>
      <dsp:spPr bwMode="white">
        <a:xfrm>
          <a:off x="6428458" y="1140660"/>
          <a:ext cx="1699542" cy="1489749"/>
        </a:xfrm>
        <a:prstGeom prst="rect">
          <a:avLst/>
        </a:prstGeom>
      </dsp:spPr>
      <dsp:style>
        <a:lnRef idx="0">
          <a:schemeClr val="dk1">
            <a:alpha val="0"/>
          </a:schemeClr>
        </a:lnRef>
        <a:fillRef idx="0">
          <a:schemeClr val="lt2">
            <a:alpha val="0"/>
          </a:schemeClr>
        </a:fillRef>
        <a:effectRef idx="0">
          <a:scrgbClr r="0" g="0" b="0"/>
        </a:effectRef>
        <a:fontRef idx="minor"/>
      </dsp:style>
      <dsp:txBody>
        <a:bodyPr lIns="102870" tIns="102870" rIns="102870" bIns="102870" anchor="t"/>
        <a:lstStyle>
          <a:lvl1pPr algn="l">
            <a:defRPr sz="27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pPr lvl="0">
            <a:lnSpc>
              <a:spcPct val="100000"/>
            </a:lnSpc>
            <a:spcBef>
              <a:spcPct val="0"/>
            </a:spcBef>
            <a:spcAft>
              <a:spcPct val="35000"/>
            </a:spcAft>
          </a:pPr>
          <a:r>
            <a:rPr lang="en-US" dirty="0">
              <a:solidFill>
                <a:schemeClr val="tx1"/>
              </a:solidFill>
            </a:rPr>
            <a:t>Increasing cost of living</a:t>
          </a:r>
          <a:endParaRPr>
            <a:solidFill>
              <a:schemeClr val="tx1"/>
            </a:solidFill>
          </a:endParaRPr>
        </a:p>
      </dsp:txBody>
      <dsp:txXfrm>
        <a:off x="6428458" y="1140660"/>
        <a:ext cx="1699542" cy="1489749"/>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7356549" cy="4107515"/>
        <a:chOff x="0" y="0"/>
        <a:chExt cx="7356549" cy="4107515"/>
      </a:xfrm>
    </dsp:grpSpPr>
    <dsp:sp modelId="{6FC4BC67-82AD-44B0-89CF-1EA43B742FA8}">
      <dsp:nvSpPr>
        <dsp:cNvPr id="4" name="Circular Arrow 3"/>
        <dsp:cNvSpPr/>
      </dsp:nvSpPr>
      <dsp:spPr bwMode="white">
        <a:xfrm>
          <a:off x="1701378" y="-98837"/>
          <a:ext cx="3953793" cy="3953793"/>
        </a:xfrm>
        <a:prstGeom prst="circularArrow">
          <a:avLst>
            <a:gd name="adj1" fmla="val 5000"/>
            <a:gd name="adj2" fmla="val 360000"/>
            <a:gd name="adj3" fmla="val 12805789"/>
            <a:gd name="adj4" fmla="val 17855024"/>
            <a:gd name="adj5" fmla="val 5500"/>
          </a:avLst>
        </a:prstGeom>
      </dsp:spPr>
      <dsp:style>
        <a:lnRef idx="0">
          <a:schemeClr val="dk2"/>
        </a:lnRef>
        <a:fillRef idx="1">
          <a:schemeClr val="dk2">
            <a:tint val="40000"/>
          </a:schemeClr>
        </a:fillRef>
        <a:effectRef idx="2">
          <a:scrgbClr r="0" g="0" b="0"/>
        </a:effectRef>
        <a:fontRef idx="minor"/>
      </dsp:style>
      <dsp:txXfrm>
        <a:off x="1701378" y="-98837"/>
        <a:ext cx="3953793" cy="3953793"/>
      </dsp:txXfrm>
    </dsp:sp>
    <dsp:sp modelId="{CE3BE399-43C5-49FD-9983-63FBCDDC1700}">
      <dsp:nvSpPr>
        <dsp:cNvPr id="3" name="Rounded Rectangle 2"/>
        <dsp:cNvSpPr/>
      </dsp:nvSpPr>
      <dsp:spPr bwMode="white">
        <a:xfrm>
          <a:off x="2397724" y="0"/>
          <a:ext cx="2561100" cy="1280550"/>
        </a:xfrm>
        <a:prstGeom prst="roundRect">
          <a:avLst/>
        </a:prstGeom>
      </dsp:spPr>
      <dsp:style>
        <a:lnRef idx="0">
          <a:schemeClr val="lt2"/>
        </a:lnRef>
        <a:fillRef idx="3">
          <a:schemeClr val="dk2"/>
        </a:fillRef>
        <a:effectRef idx="3">
          <a:scrgbClr r="0" g="0" b="0"/>
        </a:effectRef>
        <a:fontRef idx="minor">
          <a:schemeClr val="lt1"/>
        </a:fontRef>
      </dsp:style>
      <dsp:txBody>
        <a:bodyPr lIns="68580" tIns="68580" rIns="68580" bIns="6858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dirty="0"/>
            <a:t>To find out root cause </a:t>
          </a:r>
        </a:p>
      </dsp:txBody>
      <dsp:txXfrm>
        <a:off x="2397724" y="0"/>
        <a:ext cx="2561100" cy="1280550"/>
      </dsp:txXfrm>
    </dsp:sp>
    <dsp:sp modelId="{0F59E917-CFCA-4FFC-8D46-D90281AB008E}">
      <dsp:nvSpPr>
        <dsp:cNvPr id="5" name="Rounded Rectangle 4"/>
        <dsp:cNvSpPr/>
      </dsp:nvSpPr>
      <dsp:spPr bwMode="white">
        <a:xfrm>
          <a:off x="3811207" y="1413482"/>
          <a:ext cx="2561100" cy="1280550"/>
        </a:xfrm>
        <a:prstGeom prst="roundRect">
          <a:avLst/>
        </a:prstGeom>
      </dsp:spPr>
      <dsp:style>
        <a:lnRef idx="0">
          <a:schemeClr val="lt2"/>
        </a:lnRef>
        <a:fillRef idx="3">
          <a:schemeClr val="dk2"/>
        </a:fillRef>
        <a:effectRef idx="3">
          <a:scrgbClr r="0" g="0" b="0"/>
        </a:effectRef>
        <a:fontRef idx="minor">
          <a:schemeClr val="lt1"/>
        </a:fontRef>
      </dsp:style>
      <dsp:txBody>
        <a:bodyPr lIns="68580" tIns="68580" rIns="68580" bIns="6858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dirty="0"/>
            <a:t>To make strategic decisions</a:t>
          </a:r>
        </a:p>
      </dsp:txBody>
      <dsp:txXfrm>
        <a:off x="3811207" y="1413482"/>
        <a:ext cx="2561100" cy="1280550"/>
      </dsp:txXfrm>
    </dsp:sp>
    <dsp:sp modelId="{34FAE304-7586-42F1-AF54-7A52A4AE9331}">
      <dsp:nvSpPr>
        <dsp:cNvPr id="6" name="Rounded Rectangle 5"/>
        <dsp:cNvSpPr/>
      </dsp:nvSpPr>
      <dsp:spPr bwMode="white">
        <a:xfrm>
          <a:off x="2397724" y="2826965"/>
          <a:ext cx="2561100" cy="1280550"/>
        </a:xfrm>
        <a:prstGeom prst="roundRect">
          <a:avLst/>
        </a:prstGeom>
      </dsp:spPr>
      <dsp:style>
        <a:lnRef idx="0">
          <a:schemeClr val="lt2"/>
        </a:lnRef>
        <a:fillRef idx="3">
          <a:schemeClr val="dk2"/>
        </a:fillRef>
        <a:effectRef idx="3">
          <a:scrgbClr r="0" g="0" b="0"/>
        </a:effectRef>
        <a:fontRef idx="minor">
          <a:schemeClr val="lt1"/>
        </a:fontRef>
      </dsp:style>
      <dsp:txBody>
        <a:bodyPr lIns="68580" tIns="68580" rIns="68580" bIns="6858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dirty="0"/>
            <a:t>Finding other factors that influence the overall operation</a:t>
          </a:r>
        </a:p>
      </dsp:txBody>
      <dsp:txXfrm>
        <a:off x="2397724" y="2826965"/>
        <a:ext cx="2561100" cy="1280550"/>
      </dsp:txXfrm>
    </dsp:sp>
    <dsp:sp modelId="{2C622E6E-E357-4FEA-B5BB-711C0144E497}">
      <dsp:nvSpPr>
        <dsp:cNvPr id="7" name="Rounded Rectangle 6"/>
        <dsp:cNvSpPr/>
      </dsp:nvSpPr>
      <dsp:spPr bwMode="white">
        <a:xfrm>
          <a:off x="984242" y="1413482"/>
          <a:ext cx="2561100" cy="1280550"/>
        </a:xfrm>
        <a:prstGeom prst="roundRect">
          <a:avLst/>
        </a:prstGeom>
      </dsp:spPr>
      <dsp:style>
        <a:lnRef idx="0">
          <a:schemeClr val="lt2"/>
        </a:lnRef>
        <a:fillRef idx="3">
          <a:schemeClr val="dk2"/>
        </a:fillRef>
        <a:effectRef idx="3">
          <a:scrgbClr r="0" g="0" b="0"/>
        </a:effectRef>
        <a:fontRef idx="minor">
          <a:schemeClr val="lt1"/>
        </a:fontRef>
      </dsp:style>
      <dsp:txBody>
        <a:bodyPr lIns="68580" tIns="68580" rIns="68580" bIns="68580" anchor="ctr"/>
        <a:lstStyle>
          <a:lvl1pPr algn="ctr">
            <a:defRPr sz="18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dirty="0"/>
            <a:t>Formulating sustainable solutions</a:t>
          </a:r>
        </a:p>
      </dsp:txBody>
      <dsp:txXfrm>
        <a:off x="984242" y="1413482"/>
        <a:ext cx="2561100" cy="12805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bkpt" val="fixed"/>
          <dgm:param type="bkPtFixedVal" val="1"/>
          <dgm:param type="off" val="off"/>
          <dgm:param type="grDir" val="bL"/>
          <dgm:param type="flowDir" val="row"/>
        </dgm:alg>
      </dgm:if>
      <dgm:else name="Name2">
        <dgm:alg type="snake">
          <dgm:param type="bkpt" val="fixed"/>
          <dgm:param type="bkPtFixedVal" val="1"/>
          <dgm:param type="off" val="off"/>
          <dgm:param type="grDir" val="bR"/>
          <dgm:param type="flowDir" val="row"/>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type="corner" r:blip="" rot="90">
                <dgm:adjLst>
                  <dgm:adj idx="1" val="0.1612"/>
                  <dgm:adj idx="2" val="0.1611"/>
                </dgm:adjLst>
              </dgm:shape>
            </dgm:if>
            <dgm:else name="Name8">
              <dgm:shape xmlns:r="http://schemas.openxmlformats.org/officeDocument/2006/relationships" type="corner" r:blip="" rot="180">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type="triangle" r:blip="" rot="90">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rSet qsTypeId="urn:microsoft.com/office/officeart/2005/8/quickstyle/simple5"/>
        </dgm:pt>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dstNode" val="node1"/>
                <dgm:param type="connRout" val="longCurve"/>
                <dgm:param type="begPts" val="midR"/>
                <dgm:param type="endPts" val="midL"/>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dstNode" val="node1"/>
                <dgm:param type="connRout" val="longCurve"/>
                <dgm:param type="begPts" val="midL"/>
                <dgm:param type="endPts" val="midR"/>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dstNode" val="nodeFirstNode"/>
                      <dgm:param type="connRout" val="longCurve"/>
                      <dgm:param type="begPts" val="midR"/>
                      <dgm:param type="endPts" val="midL"/>
                    </dgm:alg>
                  </dgm:if>
                  <dgm:else name="Name15">
                    <dgm:alg type="conn">
                      <dgm:param type="dstNode" val="nodeFirstNode"/>
                      <dgm:param type="connRout" val="longCurve"/>
                      <dgm:param type="begPts" val="midL"/>
                      <dgm:param type="endPts" val="midR"/>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A59FF-58EF-4090-BDDA-95F617B3369F}"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0750B4-73A6-40D9-BCEB-4A327BDAEFCA}"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online-based British clothing retailer for men called TM Lewin Shirtmaker is also recognized as T. M. Lewin. Thomas Mayes Lewin founded it in 1898. He first set his outlet in Panton Street, London, then relocated to Jermyn Street, which was known as a center for formal shirts (T M Lewin, 2022) Beginning with the production of shirts, TM Lewin later expanded into the sale of men's outerwear, suits, knitwear, chinos, jackets, accessories, and ties.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Nature of declining profitability on employees and their organizations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Here, a variety of factors, including total sales, per-unit pricing, input prices, general economic conditions, and governmental regulations, all have an impact on risk (Monbiot, 2016).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Resulting from Uncertainties: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Uncertainties in this context refer to not knowing what the future holds. Examples of T. M. Lewin's uncertainties include shifts in demand, governmental regulations, technological advancements, etc.</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Declining sales: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As mentioned in the case also, a decreased number in total sales is also a nature of declining profitability.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Impact of declining profitability on employees and their organizations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Declining net sales and profit are not a good indicator for T M Lewin and could be a symptom of issues with personnel management, wage levels, or production techniques. The financial well-being of any employee working with the organization may be impacted by this.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Reducing Debt: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probability that T M Lewin's losses may reduce its capacity to make monthly debt payments rises as net profit falls. Due to the falling amount of accessible cash, lenders may be paying close to financial accounts and may be less inclined to grant more loans in the future. Due to its dropping net profit and lower capital to total debt ratio, credit rating agencies may lower its credit score. This is a symptom that T M Lewin is experiencing financial difficulties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Nariswari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Nugraha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Low salary range: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M Lewin effectively has to accept a wage cut to maintain the company's working at regular capacity due to decreased net revenues. This may negatively impact employees' financial affairs as well as the business' capacity to pay its debts.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Opportunity and risk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money available to deal with issues that may arise during the regular course of T M Lewin's business operation, such as equipment malfunction and damage, decreases due to falling profit margin and sales. Poor net profit also restricts the company's capacity to take advantage of potential possibilities, such as a projected market need for the goods or a gap left by an opponent quitting the market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Shafi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Ukraine-Russia conflict, Higher inflation, changing lifestyles of the consumers, and the increasing cost of living combinedly create a macroeconomic impact on the operation of TM Lewin. These can creates bigger negative impacts on the profitability and sustainability of TM Lewin from different aspects. So, the PESTEL analysis has been conducted so that TM Lewin can take effective decisions and precautions to minimize the negative impacts of these macroeconomic factors. </a:t>
            </a:r>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model of analysis benefits TM Lewin in many aspects. The model will ensure the company find out the root causes of the problems and other symptoms that cause the problems. It also finds out the main problems that creates issues within the organization. Fishbone helps TM Lewin to make strategic decisions by conducting cause-effect relationships. Then it finds out the other independent variables that influence the overall operation of TM Lewin. Afterall, it helps TM Lewin formulate sustainable solutions. </a:t>
            </a:r>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Recommended alternative solutions and evaluation </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Adopt a strategy for digital transformation.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Boost capital expenditure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Putting new business tactics into action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three of these alternatives, it will be most beneficial for T M Lewin to take the third solution into action as this solution contains the other two also. A new business strategy can contain digitalization or the use of online methods, decline production to boost capital expenditure along with changing costs by moving into a niche market. So, T M Lewin should focus on this. Also, difficulty segments in this alternative solution are comparatively low than other alternatives. For example, the cost of implementation in alternative 3 is medium whereas, in alternative 2, it is high.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60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Selling clothing for businesses that still demand a traditional suit and tie has been the foundation of TM Lewin's company, but as individuals start dressing more casually for work, the quantity of these workplaces has been drastically decreasing recently (Lu &amp; Lakshmanan, 2012). Despite the difficulties of lockdown and the newly announced social distancing restrictions, TM Lewin may need to seek a seamless purchasing experience. It seems obvious that this is the way forward for TM Lewin if it is to have any sort of existence in the UK, as numerous retailers have shifted to internet systems over the past several months.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Tarawneh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A. (2012). The main factors beyond decision making. Journal of Management Research, 4(1), 1-23.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Baliyan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2021. A Shift in Paradigm for Apparel Industry Post Covid 19. Turkish Journal of Computer and Mathematics Education (TURCOMAT), 12(13), pp.5203-5211.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Desai, K.J., Desai, M.S.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Ojode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2015. Supply chain risk management framework: a fishbone analysis approach.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SAM Advanced Management Journal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p.34.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Ebert, R.J., Griffin, R.W., Starke, F.A.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Dracopoulos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 2011.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Business essentials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NJ: Prentice Hall.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Fauzi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2021. PROPOSED SOLUTION TO INCREASE REVENUE IN FASHION DENIM INDUSTRY (THE CASE OF LACUS. ID DENIM) (Doctoral dissertation, PRESIDENT UNIVERSITY).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Ilyas, N.F.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Irawan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2021. Business Feasibility Towards Clothing Convection: A Case Study of Raiment.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Malaysian Journal of Social Sciences and Humanities (MJSSH)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 pp.545-560.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Lu, W. and Lakshmanan, L.V., 2012, December. Profit maximization over social networks. In 2012 IEEE 12th International Conference on Data Mining (pp. 479-488). IEEE.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Monbiot, G., 2016. How did we get into this mess?: politics, equality, nature. Verso Books.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Nariswari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T.N.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Nugraha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N.M., 2020. Profit growth: impact of net profit margin, gross profit margin and total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assests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turnover. International Journal of Finance &amp; Banking Studies (2147-4486), 9(4), pp.87-96.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Shafi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Liu, J. and Ren, W., 2020. Impact of COVID-19 pandemic on micro, small, and medium-sized Enterprises operating in Pakistan. Research in Globalization, 2, p.100018.</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Song, J. H. (2017). Abandoning and modifying one action plan for alternatives. Philosophical Transactions of the Royal Society B: Biological Sciences, 372(1718), 20160195.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Ullah, N., 2021. Fast-Fashion Labels Industry: Strategy Evaluation of H&amp;M.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40750B4-73A6-40D9-BCEB-4A327BDAEFCA}"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3FD081-4830-4BA9-95CF-661EBBD5E83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917693-FDB9-4460-9F2C-2CB7AEE9387F}"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C3FD081-4830-4BA9-95CF-661EBBD5E83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7" name="Date Placeholder 6"/>
          <p:cNvSpPr>
            <a:spLocks noGrp="1"/>
          </p:cNvSpPr>
          <p:nvPr>
            <p:ph type="dt" sz="half" idx="10"/>
          </p:nvPr>
        </p:nvSpPr>
        <p:spPr/>
        <p:txBody>
          <a:bodyPr/>
          <a:lstStyle/>
          <a:p>
            <a:fld id="{9C3FD081-4830-4BA9-95CF-661EBBD5E83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917693-FDB9-4460-9F2C-2CB7AEE9387F}"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8" name="Date Placeholder 7"/>
          <p:cNvSpPr>
            <a:spLocks noGrp="1"/>
          </p:cNvSpPr>
          <p:nvPr>
            <p:ph type="dt" sz="half" idx="10"/>
          </p:nvPr>
        </p:nvSpPr>
        <p:spPr/>
        <p:txBody>
          <a:bodyPr/>
          <a:lstStyle/>
          <a:p>
            <a:fld id="{9C3FD081-4830-4BA9-95CF-661EBBD5E838}" type="datetimeFigureOut">
              <a:rPr lang="en-US" smtClean="0"/>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7" name="Date Placeholder 6"/>
          <p:cNvSpPr>
            <a:spLocks noGrp="1"/>
          </p:cNvSpPr>
          <p:nvPr>
            <p:ph type="dt" sz="half" idx="10"/>
          </p:nvPr>
        </p:nvSpPr>
        <p:spPr/>
        <p:txBody>
          <a:bodyPr/>
          <a:lstStyle/>
          <a:p>
            <a:fld id="{9C3FD081-4830-4BA9-95CF-661EBBD5E83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917693-FDB9-4460-9F2C-2CB7AEE9387F}" type="slidenum">
              <a:rPr lang="en-US" smtClean="0"/>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3FD081-4830-4BA9-95CF-661EBBD5E838}"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3FD081-4830-4BA9-95CF-661EBBD5E838}"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9" name="Date Placeholder 8"/>
          <p:cNvSpPr>
            <a:spLocks noGrp="1"/>
          </p:cNvSpPr>
          <p:nvPr>
            <p:ph type="dt" sz="half" idx="10"/>
          </p:nvPr>
        </p:nvSpPr>
        <p:spPr/>
        <p:txBody>
          <a:bodyPr/>
          <a:lstStyle/>
          <a:p>
            <a:fld id="{9C3FD081-4830-4BA9-95CF-661EBBD5E838}" type="datetimeFigureOut">
              <a:rPr lang="en-US" smtClean="0"/>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3FD081-4830-4BA9-95CF-661EBBD5E838}" type="datetimeFigureOut">
              <a:rPr lang="en-US" smtClean="0"/>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3FD081-4830-4BA9-95CF-661EBBD5E83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3FD081-4830-4BA9-95CF-661EBBD5E83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917693-FDB9-4460-9F2C-2CB7AEE9387F}"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C3FD081-4830-4BA9-95CF-661EBBD5E838}" type="datetimeFigureOut">
              <a:rPr lang="en-US" smtClean="0"/>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C917693-FDB9-4460-9F2C-2CB7AEE9387F}"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7"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2.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0506" y="318223"/>
            <a:ext cx="8991600" cy="1239894"/>
          </a:xfrm>
        </p:spPr>
        <p:txBody>
          <a:bodyPr>
            <a:normAutofit fontScale="90000"/>
          </a:bodyPr>
          <a:lstStyle/>
          <a:p>
            <a:r>
              <a:rPr lang="en-US" dirty="0"/>
              <a:t>Declining Profitability at TM Lewin, UK</a:t>
            </a:r>
            <a:endParaRPr lang="en-US" dirty="0"/>
          </a:p>
        </p:txBody>
      </p:sp>
      <p:sp>
        <p:nvSpPr>
          <p:cNvPr id="3" name="Subtitle 2"/>
          <p:cNvSpPr>
            <a:spLocks noGrp="1"/>
          </p:cNvSpPr>
          <p:nvPr>
            <p:ph type="subTitle" idx="1"/>
          </p:nvPr>
        </p:nvSpPr>
        <p:spPr>
          <a:xfrm>
            <a:off x="-1800860" y="5267325"/>
            <a:ext cx="13230860" cy="1249045"/>
          </a:xfrm>
        </p:spPr>
        <p:txBody>
          <a:bodyPr/>
          <a:lstStyle/>
          <a:p>
            <a:r>
              <a:rPr lang="en-GB" altLang="en-US" dirty="0"/>
              <a:t>    </a:t>
            </a:r>
            <a:r>
              <a:rPr lang="en-US" dirty="0"/>
              <a:t>Student name</a:t>
            </a:r>
            <a:r>
              <a:rPr lang="en-GB" altLang="en-US" dirty="0"/>
              <a:t> </a:t>
            </a:r>
            <a:r>
              <a:rPr lang="en-US" dirty="0"/>
              <a:t>-</a:t>
            </a:r>
            <a:r>
              <a:rPr lang="en-GB" altLang="en-US" dirty="0"/>
              <a:t> Marina Ivanova</a:t>
            </a:r>
            <a:endParaRPr lang="en-GB" altLang="en-US" dirty="0"/>
          </a:p>
          <a:p>
            <a:r>
              <a:rPr lang="en-GB" altLang="en-US" dirty="0"/>
              <a:t>Student Number </a:t>
            </a:r>
            <a:r>
              <a:rPr lang="en-US" dirty="0"/>
              <a:t>-</a:t>
            </a:r>
            <a:r>
              <a:rPr lang="en-GB" altLang="en-US" dirty="0"/>
              <a:t> 2128092</a:t>
            </a:r>
            <a:endParaRPr lang="en-GB" altLang="en-US" dirty="0"/>
          </a:p>
        </p:txBody>
      </p:sp>
      <p:sp>
        <p:nvSpPr>
          <p:cNvPr id="4" name="TextBox 3"/>
          <p:cNvSpPr txBox="1"/>
          <p:nvPr/>
        </p:nvSpPr>
        <p:spPr>
          <a:xfrm>
            <a:off x="1600200" y="1828800"/>
            <a:ext cx="9067800" cy="645160"/>
          </a:xfrm>
          <a:prstGeom prst="rect">
            <a:avLst/>
          </a:prstGeom>
          <a:noFill/>
        </p:spPr>
        <p:txBody>
          <a:bodyPr wrap="square" rtlCol="0">
            <a:spAutoFit/>
          </a:bodyPr>
          <a:lstStyle/>
          <a:p>
            <a:pPr algn="ctr"/>
            <a:r>
              <a:rPr lang="en-US" sz="3600" dirty="0"/>
              <a:t>Module: Problem Solving and Decision Making</a:t>
            </a:r>
            <a:endParaRPr lang="en-GB" sz="3600" dirty="0"/>
          </a:p>
        </p:txBody>
      </p:sp>
      <p:sp>
        <p:nvSpPr>
          <p:cNvPr id="5" name="TextBox 4"/>
          <p:cNvSpPr txBox="1"/>
          <p:nvPr/>
        </p:nvSpPr>
        <p:spPr>
          <a:xfrm>
            <a:off x="1438275" y="2473960"/>
            <a:ext cx="8933180" cy="1198880"/>
          </a:xfrm>
          <a:prstGeom prst="rect">
            <a:avLst/>
          </a:prstGeom>
          <a:noFill/>
        </p:spPr>
        <p:txBody>
          <a:bodyPr wrap="square" rtlCol="0">
            <a:spAutoFit/>
          </a:bodyPr>
          <a:lstStyle/>
          <a:p>
            <a:pPr algn="ctr"/>
            <a:r>
              <a:rPr lang="en-GB" altLang="en-US" sz="3600" dirty="0"/>
              <a:t>Module Code : BMSW 4004</a:t>
            </a:r>
            <a:endParaRPr lang="en-GB" altLang="en-US" sz="3600" dirty="0"/>
          </a:p>
          <a:p>
            <a:pPr algn="ctr"/>
            <a:r>
              <a:rPr lang="en-GB" altLang="en-US" sz="3600" dirty="0"/>
              <a:t>Lecturer’s name</a:t>
            </a:r>
            <a:r>
              <a:rPr lang="en-US" sz="3600" dirty="0"/>
              <a:t> </a:t>
            </a:r>
            <a:r>
              <a:rPr lang="en-GB" altLang="en-US" sz="3600" dirty="0"/>
              <a:t>: Dr Chijioke D Uba</a:t>
            </a: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endParaRPr lang="en-US" b="1" dirty="0"/>
          </a:p>
        </p:txBody>
      </p:sp>
      <p:sp>
        <p:nvSpPr>
          <p:cNvPr id="3" name="Content Placeholder 2"/>
          <p:cNvSpPr>
            <a:spLocks noGrp="1"/>
          </p:cNvSpPr>
          <p:nvPr>
            <p:ph idx="1"/>
          </p:nvPr>
        </p:nvSpPr>
        <p:spPr>
          <a:xfrm>
            <a:off x="1396634" y="2619747"/>
            <a:ext cx="9851373" cy="2382819"/>
          </a:xfrm>
        </p:spPr>
        <p:txBody>
          <a:bodyPr/>
          <a:lstStyle/>
          <a:p>
            <a:pPr marL="0" indent="0" algn="just">
              <a:buNone/>
            </a:pPr>
            <a:r>
              <a:rPr lang="en-US" sz="2400" dirty="0"/>
              <a:t>An online-based British clothing retailer for men called TM Lewin Shirt maker is also recognized as T. M. Lewin. The problem here is declined profitability which was caused by declined sales from the beginning of COVID pandemic. </a:t>
            </a:r>
            <a:endParaRPr lang="en-US" sz="2400" dirty="0"/>
          </a:p>
          <a:p>
            <a:pPr marL="0" indent="0">
              <a:buNone/>
            </a:pPr>
            <a:endParaRPr lang="en-US" dirty="0"/>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119890" y="4167232"/>
            <a:ext cx="3506681" cy="23470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680" y="560943"/>
            <a:ext cx="9692640" cy="1325562"/>
          </a:xfrm>
        </p:spPr>
        <p:txBody>
          <a:bodyPr>
            <a:normAutofit/>
          </a:bodyPr>
          <a:lstStyle/>
          <a:p>
            <a:r>
              <a:rPr lang="en-US" b="1" dirty="0"/>
              <a:t>Nature of declining profitability on employees and their organizations</a:t>
            </a:r>
            <a:endParaRPr lang="en-US" b="1" dirty="0"/>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9193277" y="4971495"/>
            <a:ext cx="2738311" cy="1804613"/>
          </a:xfrm>
          <a:prstGeom prst="rect">
            <a:avLst/>
          </a:prstGeom>
        </p:spPr>
      </p:pic>
      <p:graphicFrame>
        <p:nvGraphicFramePr>
          <p:cNvPr id="4" name="Diagram 3"/>
          <p:cNvGraphicFramePr/>
          <p:nvPr/>
        </p:nvGraphicFramePr>
        <p:xfrm>
          <a:off x="1939030" y="2076685"/>
          <a:ext cx="8478176" cy="26071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1007985" y="5894362"/>
            <a:ext cx="3207434" cy="5064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t>(Monbiot, 2016).</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691" y="550415"/>
            <a:ext cx="9534617" cy="1242873"/>
          </a:xfrm>
        </p:spPr>
        <p:txBody>
          <a:bodyPr>
            <a:noAutofit/>
          </a:bodyPr>
          <a:lstStyle/>
          <a:p>
            <a:r>
              <a:rPr lang="en-US" b="1" dirty="0"/>
              <a:t>Impact of declining profitability on employees and their organizations</a:t>
            </a:r>
            <a:endParaRPr lang="en-US" b="1" dirty="0"/>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9537576" y="2597007"/>
            <a:ext cx="2539014" cy="1663986"/>
          </a:xfrm>
          <a:prstGeom prst="rect">
            <a:avLst/>
          </a:prstGeom>
        </p:spPr>
      </p:pic>
      <p:graphicFrame>
        <p:nvGraphicFramePr>
          <p:cNvPr id="4" name="Diagram 3"/>
          <p:cNvGraphicFramePr/>
          <p:nvPr/>
        </p:nvGraphicFramePr>
        <p:xfrm>
          <a:off x="2080216" y="2166152"/>
          <a:ext cx="6844684" cy="4330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9186203" y="5472332"/>
            <a:ext cx="2890387" cy="83525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t>
            </a:r>
            <a:r>
              <a:rPr lang="en-US" dirty="0" err="1"/>
              <a:t>Nariswari</a:t>
            </a:r>
            <a:r>
              <a:rPr lang="en-US" dirty="0"/>
              <a:t> &amp; </a:t>
            </a:r>
            <a:r>
              <a:rPr lang="en-US" dirty="0" err="1"/>
              <a:t>Nugraha</a:t>
            </a:r>
            <a:r>
              <a:rPr lang="en-US" dirty="0"/>
              <a:t>, 2020)</a:t>
            </a:r>
            <a:endParaRPr lang="en-US" dirty="0"/>
          </a:p>
          <a:p>
            <a:pPr algn="ctr"/>
            <a:r>
              <a:rPr lang="en-US" dirty="0"/>
              <a:t>(</a:t>
            </a:r>
            <a:r>
              <a:rPr lang="en-US" dirty="0" err="1"/>
              <a:t>Shafi</a:t>
            </a:r>
            <a:r>
              <a:rPr lang="en-US" dirty="0"/>
              <a:t> et al., 2020).</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691" y="550415"/>
            <a:ext cx="9534617" cy="1242873"/>
          </a:xfrm>
        </p:spPr>
        <p:txBody>
          <a:bodyPr>
            <a:noAutofit/>
          </a:bodyPr>
          <a:lstStyle/>
          <a:p>
            <a:r>
              <a:rPr lang="en-US" b="1" dirty="0"/>
              <a:t>The Rationale of using PESTEL in the context of TM Lewin</a:t>
            </a:r>
            <a:endParaRPr lang="en-US" b="1" dirty="0"/>
          </a:p>
        </p:txBody>
      </p:sp>
      <p:graphicFrame>
        <p:nvGraphicFramePr>
          <p:cNvPr id="6" name="Diagram 5"/>
          <p:cNvGraphicFramePr/>
          <p:nvPr/>
        </p:nvGraphicFramePr>
        <p:xfrm>
          <a:off x="2202121" y="1935126"/>
          <a:ext cx="8128000" cy="461453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7" name="Rectangle 6"/>
          <p:cNvSpPr/>
          <p:nvPr/>
        </p:nvSpPr>
        <p:spPr>
          <a:xfrm>
            <a:off x="9989879" y="6307585"/>
            <a:ext cx="1948097" cy="369332"/>
          </a:xfrm>
          <a:prstGeom prst="rect">
            <a:avLst/>
          </a:prstGeom>
        </p:spPr>
        <p:txBody>
          <a:bodyPr wrap="none">
            <a:spAutoFit/>
          </a:bodyPr>
          <a:lstStyle/>
          <a:p>
            <a:r>
              <a:rPr lang="en-US" dirty="0"/>
              <a:t>(Ebert, et al., 2011)</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2088515" y="88265"/>
            <a:ext cx="7729855" cy="846455"/>
          </a:xfrm>
        </p:spPr>
        <p:txBody>
          <a:bodyPr/>
          <a:p>
            <a:r>
              <a:rPr lang="en-GB" altLang="en-US"/>
              <a:t>WHY TM LEWIN SHOUD USE PESTLE</a:t>
            </a:r>
            <a:endParaRPr lang="en-GB" altLang="en-US"/>
          </a:p>
        </p:txBody>
      </p:sp>
      <p:graphicFrame>
        <p:nvGraphicFramePr>
          <p:cNvPr id="4" name="Content Placeholder 3"/>
          <p:cNvGraphicFramePr/>
          <p:nvPr>
            <p:ph idx="1"/>
          </p:nvPr>
        </p:nvGraphicFramePr>
        <p:xfrm>
          <a:off x="0" y="2519045"/>
          <a:ext cx="12192000" cy="4338955"/>
        </p:xfrm>
        <a:graphic>
          <a:graphicData uri="http://schemas.openxmlformats.org/drawingml/2006/table">
            <a:tbl>
              <a:tblPr firstRow="1" bandRow="1">
                <a:tableStyleId>{5C22544A-7EE6-4342-B048-85BDC9FD1C3A}</a:tableStyleId>
              </a:tblPr>
              <a:tblGrid>
                <a:gridCol w="2032000"/>
                <a:gridCol w="2032000"/>
                <a:gridCol w="2032000"/>
                <a:gridCol w="2032000"/>
                <a:gridCol w="2032000"/>
                <a:gridCol w="2032000"/>
              </a:tblGrid>
              <a:tr h="2286000">
                <a:tc>
                  <a:txBody>
                    <a:bodyPr/>
                    <a:p>
                      <a:pPr algn="ctr">
                        <a:buNone/>
                      </a:pPr>
                      <a:endParaRPr lang="en-GB" altLang="en-US"/>
                    </a:p>
                    <a:p>
                      <a:pPr algn="ctr">
                        <a:buNone/>
                      </a:pPr>
                      <a:endParaRPr lang="en-GB" altLang="en-US"/>
                    </a:p>
                    <a:p>
                      <a:pPr algn="ctr">
                        <a:buNone/>
                      </a:pPr>
                      <a:r>
                        <a:rPr lang="en-GB" altLang="en-US" sz="6000"/>
                        <a:t>P</a:t>
                      </a:r>
                      <a:endParaRPr lang="en-GB" altLang="en-US" sz="6000"/>
                    </a:p>
                    <a:p>
                      <a:pPr algn="ctr">
                        <a:buNone/>
                      </a:pPr>
                      <a:endParaRPr lang="en-GB" altLang="en-US"/>
                    </a:p>
                    <a:p>
                      <a:pPr algn="ctr">
                        <a:buNone/>
                      </a:pPr>
                      <a:endParaRPr lang="en-GB" altLang="en-US" sz="1200"/>
                    </a:p>
                    <a:p>
                      <a:pPr algn="ctr">
                        <a:buNone/>
                      </a:pPr>
                      <a:r>
                        <a:rPr lang="en-GB" altLang="en-US" sz="1200"/>
                        <a:t>POLITICAL</a:t>
                      </a:r>
                      <a:endParaRPr lang="en-GB" altLang="en-US" sz="1200"/>
                    </a:p>
                  </a:txBody>
                  <a:tcPr/>
                </a:tc>
                <a:tc>
                  <a:txBody>
                    <a:bodyPr/>
                    <a:p>
                      <a:pPr algn="ctr">
                        <a:buNone/>
                      </a:pPr>
                      <a:endParaRPr lang="en-GB" altLang="en-US"/>
                    </a:p>
                    <a:p>
                      <a:pPr algn="ctr">
                        <a:buNone/>
                      </a:pPr>
                      <a:endParaRPr lang="en-GB" altLang="en-US"/>
                    </a:p>
                    <a:p>
                      <a:pPr algn="ctr">
                        <a:buNone/>
                      </a:pPr>
                      <a:r>
                        <a:rPr lang="en-GB" altLang="en-US" sz="6000"/>
                        <a:t>E</a:t>
                      </a:r>
                      <a:endParaRPr lang="en-GB" altLang="en-US" sz="6000"/>
                    </a:p>
                    <a:p>
                      <a:pPr algn="ctr">
                        <a:buNone/>
                      </a:pPr>
                      <a:endParaRPr lang="en-GB" altLang="en-US"/>
                    </a:p>
                    <a:p>
                      <a:pPr algn="ctr">
                        <a:buNone/>
                      </a:pPr>
                      <a:endParaRPr lang="en-GB" altLang="en-US" sz="1200"/>
                    </a:p>
                    <a:p>
                      <a:pPr algn="ctr">
                        <a:buNone/>
                      </a:pPr>
                      <a:r>
                        <a:rPr lang="en-GB" altLang="en-US" sz="1200"/>
                        <a:t>ECONOMICAL</a:t>
                      </a:r>
                      <a:endParaRPr lang="en-GB" altLang="en-US" sz="1200"/>
                    </a:p>
                  </a:txBody>
                  <a:tcPr/>
                </a:tc>
                <a:tc>
                  <a:txBody>
                    <a:bodyPr/>
                    <a:p>
                      <a:pPr algn="ctr">
                        <a:buNone/>
                      </a:pPr>
                      <a:endParaRPr lang="en-GB" altLang="en-US"/>
                    </a:p>
                    <a:p>
                      <a:pPr algn="ctr">
                        <a:buNone/>
                      </a:pPr>
                      <a:endParaRPr lang="en-GB" altLang="en-US"/>
                    </a:p>
                    <a:p>
                      <a:pPr algn="ctr">
                        <a:buNone/>
                      </a:pPr>
                      <a:r>
                        <a:rPr lang="en-GB" altLang="en-US" sz="6000"/>
                        <a:t>S</a:t>
                      </a:r>
                      <a:endParaRPr lang="en-GB" altLang="en-US" sz="6000"/>
                    </a:p>
                    <a:p>
                      <a:pPr algn="ctr">
                        <a:buNone/>
                      </a:pPr>
                      <a:endParaRPr lang="en-GB" altLang="en-US"/>
                    </a:p>
                    <a:p>
                      <a:pPr algn="ctr">
                        <a:buNone/>
                      </a:pPr>
                      <a:endParaRPr lang="en-GB" altLang="en-US" sz="1200"/>
                    </a:p>
                    <a:p>
                      <a:pPr algn="ctr">
                        <a:buNone/>
                      </a:pPr>
                      <a:r>
                        <a:rPr lang="en-GB" altLang="en-US" sz="1200"/>
                        <a:t>SOCIAL</a:t>
                      </a:r>
                      <a:endParaRPr lang="en-GB" altLang="en-US" sz="1200"/>
                    </a:p>
                  </a:txBody>
                  <a:tcPr/>
                </a:tc>
                <a:tc>
                  <a:txBody>
                    <a:bodyPr/>
                    <a:p>
                      <a:pPr algn="ctr">
                        <a:buNone/>
                      </a:pPr>
                      <a:endParaRPr lang="en-GB" altLang="en-US"/>
                    </a:p>
                    <a:p>
                      <a:pPr algn="ctr">
                        <a:buNone/>
                      </a:pPr>
                      <a:endParaRPr lang="en-GB" altLang="en-US"/>
                    </a:p>
                    <a:p>
                      <a:pPr algn="ctr">
                        <a:buNone/>
                      </a:pPr>
                      <a:r>
                        <a:rPr lang="en-GB" altLang="en-US" sz="6000"/>
                        <a:t>T</a:t>
                      </a:r>
                      <a:endParaRPr lang="en-GB" altLang="en-US" sz="6000"/>
                    </a:p>
                    <a:p>
                      <a:pPr algn="ctr">
                        <a:buNone/>
                      </a:pPr>
                      <a:endParaRPr lang="en-GB" altLang="en-US"/>
                    </a:p>
                    <a:p>
                      <a:pPr algn="ctr">
                        <a:buNone/>
                      </a:pPr>
                      <a:endParaRPr lang="en-GB" altLang="en-US" sz="1200"/>
                    </a:p>
                    <a:p>
                      <a:pPr algn="ctr">
                        <a:buNone/>
                      </a:pPr>
                      <a:r>
                        <a:rPr lang="en-GB" altLang="en-US" sz="1200"/>
                        <a:t>TECHNOLOGICAL</a:t>
                      </a:r>
                      <a:endParaRPr lang="en-GB" altLang="en-US" sz="1200"/>
                    </a:p>
                  </a:txBody>
                  <a:tcPr/>
                </a:tc>
                <a:tc>
                  <a:txBody>
                    <a:bodyPr/>
                    <a:p>
                      <a:pPr algn="ctr">
                        <a:buNone/>
                      </a:pPr>
                      <a:endParaRPr lang="en-GB" altLang="en-US"/>
                    </a:p>
                    <a:p>
                      <a:pPr algn="ctr">
                        <a:buNone/>
                      </a:pPr>
                      <a:endParaRPr lang="en-GB" altLang="en-US"/>
                    </a:p>
                    <a:p>
                      <a:pPr algn="ctr">
                        <a:buNone/>
                      </a:pPr>
                      <a:r>
                        <a:rPr lang="en-GB" altLang="en-US" sz="6000"/>
                        <a:t>L</a:t>
                      </a:r>
                      <a:endParaRPr lang="en-GB" altLang="en-US" sz="6000"/>
                    </a:p>
                    <a:p>
                      <a:pPr algn="ctr">
                        <a:buNone/>
                      </a:pPr>
                      <a:endParaRPr lang="en-GB" altLang="en-US"/>
                    </a:p>
                    <a:p>
                      <a:pPr algn="ctr">
                        <a:buNone/>
                      </a:pPr>
                      <a:endParaRPr lang="en-GB" altLang="en-US" sz="1200"/>
                    </a:p>
                    <a:p>
                      <a:pPr algn="ctr">
                        <a:buNone/>
                      </a:pPr>
                      <a:r>
                        <a:rPr lang="en-GB" altLang="en-US" sz="1200"/>
                        <a:t>LEGAL</a:t>
                      </a:r>
                      <a:endParaRPr lang="en-GB" altLang="en-US" sz="1200"/>
                    </a:p>
                  </a:txBody>
                  <a:tcPr/>
                </a:tc>
                <a:tc>
                  <a:txBody>
                    <a:bodyPr/>
                    <a:p>
                      <a:pPr algn="ctr">
                        <a:buNone/>
                      </a:pPr>
                      <a:endParaRPr lang="en-GB" altLang="en-US"/>
                    </a:p>
                    <a:p>
                      <a:pPr algn="ctr">
                        <a:buNone/>
                      </a:pPr>
                      <a:endParaRPr lang="en-GB" altLang="en-US"/>
                    </a:p>
                    <a:p>
                      <a:pPr algn="ctr">
                        <a:buNone/>
                      </a:pPr>
                      <a:r>
                        <a:rPr lang="en-GB" altLang="en-US" sz="6000"/>
                        <a:t>E</a:t>
                      </a:r>
                      <a:endParaRPr lang="en-GB" altLang="en-US" sz="6000"/>
                    </a:p>
                    <a:p>
                      <a:pPr algn="ctr">
                        <a:buNone/>
                      </a:pPr>
                      <a:endParaRPr lang="en-GB" altLang="en-US"/>
                    </a:p>
                    <a:p>
                      <a:pPr algn="ctr">
                        <a:buNone/>
                      </a:pPr>
                      <a:endParaRPr lang="en-GB" altLang="en-US" sz="1200"/>
                    </a:p>
                    <a:p>
                      <a:pPr algn="ctr">
                        <a:buNone/>
                      </a:pPr>
                      <a:r>
                        <a:rPr lang="en-GB" altLang="en-US" sz="1200"/>
                        <a:t>ENVIRONMENTAL</a:t>
                      </a:r>
                      <a:endParaRPr lang="en-GB" altLang="en-US" sz="1200"/>
                    </a:p>
                  </a:txBody>
                  <a:tcPr/>
                </a:tc>
              </a:tr>
              <a:tr h="2052955">
                <a:tc>
                  <a:txBody>
                    <a:bodyPr/>
                    <a:p>
                      <a:pPr>
                        <a:buNone/>
                      </a:pPr>
                      <a:r>
                        <a:rPr lang="en-GB" altLang="en-US" sz="1400"/>
                        <a:t>1.Current tax policy</a:t>
                      </a:r>
                      <a:endParaRPr lang="en-GB" altLang="en-US" sz="1400"/>
                    </a:p>
                    <a:p>
                      <a:pPr>
                        <a:buNone/>
                      </a:pPr>
                      <a:r>
                        <a:rPr lang="en-GB" altLang="en-US" sz="1400"/>
                        <a:t>2.Brexit</a:t>
                      </a:r>
                      <a:endParaRPr lang="en-GB" altLang="en-US" sz="1400"/>
                    </a:p>
                    <a:p>
                      <a:pPr>
                        <a:buNone/>
                      </a:pPr>
                      <a:r>
                        <a:rPr lang="en-GB" altLang="en-US" sz="1400"/>
                        <a:t>3.Political stability</a:t>
                      </a:r>
                      <a:endParaRPr lang="en-GB" altLang="en-US" sz="1400"/>
                    </a:p>
                    <a:p>
                      <a:pPr>
                        <a:buNone/>
                      </a:pPr>
                      <a:r>
                        <a:rPr lang="en-GB" altLang="en-US" sz="1400"/>
                        <a:t>4.Goverment policy</a:t>
                      </a:r>
                      <a:endParaRPr lang="en-GB" altLang="en-US" sz="1400"/>
                    </a:p>
                  </a:txBody>
                  <a:tcPr/>
                </a:tc>
                <a:tc>
                  <a:txBody>
                    <a:bodyPr/>
                    <a:p>
                      <a:pPr>
                        <a:buNone/>
                      </a:pPr>
                      <a:r>
                        <a:rPr lang="en-GB" altLang="en-US" sz="1400"/>
                        <a:t>1. Inflation rate</a:t>
                      </a:r>
                      <a:endParaRPr lang="en-GB" altLang="en-US" sz="1400"/>
                    </a:p>
                    <a:p>
                      <a:pPr>
                        <a:buNone/>
                      </a:pPr>
                      <a:r>
                        <a:rPr lang="en-GB" altLang="en-US" sz="1400"/>
                        <a:t>2. Exchange rates</a:t>
                      </a:r>
                      <a:endParaRPr lang="en-GB" altLang="en-US" sz="1400"/>
                    </a:p>
                    <a:p>
                      <a:pPr>
                        <a:buNone/>
                      </a:pPr>
                      <a:r>
                        <a:rPr lang="en-GB" altLang="en-US" sz="1400"/>
                        <a:t>3. Interest rates</a:t>
                      </a:r>
                      <a:endParaRPr lang="en-GB" altLang="en-US" sz="1400"/>
                    </a:p>
                    <a:p>
                      <a:pPr>
                        <a:buNone/>
                      </a:pPr>
                      <a:r>
                        <a:rPr lang="en-GB" altLang="en-US" sz="1400"/>
                        <a:t>4.Desposable income</a:t>
                      </a:r>
                      <a:endParaRPr lang="en-GB" altLang="en-US" sz="1400"/>
                    </a:p>
                    <a:p>
                      <a:pPr>
                        <a:buNone/>
                      </a:pPr>
                      <a:r>
                        <a:rPr lang="en-GB" altLang="en-US" sz="1400"/>
                        <a:t>5. Unemployment rate</a:t>
                      </a:r>
                      <a:endParaRPr lang="en-GB" altLang="en-US" sz="1400"/>
                    </a:p>
                  </a:txBody>
                  <a:tcPr/>
                </a:tc>
                <a:tc>
                  <a:txBody>
                    <a:bodyPr/>
                    <a:p>
                      <a:pPr>
                        <a:buNone/>
                      </a:pPr>
                      <a:r>
                        <a:rPr lang="en-GB" altLang="en-US" sz="1400"/>
                        <a:t>1. Lifestile attitude</a:t>
                      </a:r>
                      <a:endParaRPr lang="en-GB" altLang="en-US" sz="1400"/>
                    </a:p>
                  </a:txBody>
                  <a:tcPr/>
                </a:tc>
                <a:tc>
                  <a:txBody>
                    <a:bodyPr/>
                    <a:p>
                      <a:pPr>
                        <a:buNone/>
                      </a:pPr>
                      <a:r>
                        <a:rPr lang="en-GB" altLang="en-US" sz="1400"/>
                        <a:t>1. Level of innovation</a:t>
                      </a:r>
                      <a:endParaRPr lang="en-GB" altLang="en-US" sz="1400"/>
                    </a:p>
                    <a:p>
                      <a:pPr>
                        <a:buNone/>
                      </a:pPr>
                      <a:r>
                        <a:rPr lang="en-GB" altLang="en-US" sz="1400"/>
                        <a:t>2.Technological awareness</a:t>
                      </a:r>
                      <a:endParaRPr lang="en-GB" altLang="en-US" sz="1400"/>
                    </a:p>
                    <a:p>
                      <a:pPr>
                        <a:buNone/>
                      </a:pPr>
                      <a:r>
                        <a:rPr lang="en-GB" altLang="en-US" sz="1400"/>
                        <a:t>3.Cyber security</a:t>
                      </a:r>
                      <a:endParaRPr lang="en-GB" altLang="en-US" sz="1400"/>
                    </a:p>
                  </a:txBody>
                  <a:tcPr/>
                </a:tc>
                <a:tc>
                  <a:txBody>
                    <a:bodyPr/>
                    <a:p>
                      <a:pPr>
                        <a:buNone/>
                      </a:pPr>
                      <a:r>
                        <a:rPr lang="en-GB" altLang="en-US" sz="1400"/>
                        <a:t>1. Empoyment laws</a:t>
                      </a:r>
                      <a:endParaRPr lang="en-GB" altLang="en-US" sz="1400"/>
                    </a:p>
                  </a:txBody>
                  <a:tcPr/>
                </a:tc>
                <a:tc>
                  <a:txBody>
                    <a:bodyPr/>
                    <a:p>
                      <a:pPr>
                        <a:buNone/>
                      </a:pPr>
                      <a:r>
                        <a:rPr lang="en-GB" altLang="en-US" sz="1400"/>
                        <a:t>1.Climate change</a:t>
                      </a:r>
                      <a:endParaRPr lang="en-GB" altLang="en-US" sz="1400"/>
                    </a:p>
                    <a:p>
                      <a:pPr>
                        <a:buNone/>
                      </a:pPr>
                      <a:r>
                        <a:rPr lang="en-GB" altLang="en-US" sz="1400"/>
                        <a:t>2.Recycling</a:t>
                      </a:r>
                      <a:endParaRPr lang="en-GB" altLang="en-US" sz="1400"/>
                    </a:p>
                    <a:p>
                      <a:pPr>
                        <a:buNone/>
                      </a:pPr>
                      <a:r>
                        <a:rPr lang="en-GB" altLang="en-US" sz="1400"/>
                        <a:t>3.Polution</a:t>
                      </a:r>
                      <a:endParaRPr lang="en-GB" altLang="en-US" sz="1400"/>
                    </a:p>
                    <a:p>
                      <a:pPr>
                        <a:buNone/>
                      </a:pPr>
                      <a:endParaRPr lang="en-GB" altLang="en-US" sz="1400"/>
                    </a:p>
                  </a:txBody>
                  <a:tcPr/>
                </a:tc>
              </a:tr>
            </a:tbl>
          </a:graphicData>
        </a:graphic>
      </p:graphicFrame>
      <p:sp>
        <p:nvSpPr>
          <p:cNvPr id="5" name="Text Box 4"/>
          <p:cNvSpPr txBox="1"/>
          <p:nvPr/>
        </p:nvSpPr>
        <p:spPr>
          <a:xfrm>
            <a:off x="2009140" y="934720"/>
            <a:ext cx="8272145" cy="368300"/>
          </a:xfrm>
          <a:prstGeom prst="rect">
            <a:avLst/>
          </a:prstGeom>
          <a:noFill/>
        </p:spPr>
        <p:txBody>
          <a:bodyPr wrap="square" rtlCol="0">
            <a:spAutoFit/>
          </a:bodyPr>
          <a:p>
            <a:endParaRPr lang="en-GB" altLang="en-US"/>
          </a:p>
        </p:txBody>
      </p:sp>
      <p:sp>
        <p:nvSpPr>
          <p:cNvPr id="7" name="Text Box 6"/>
          <p:cNvSpPr txBox="1"/>
          <p:nvPr/>
        </p:nvSpPr>
        <p:spPr>
          <a:xfrm>
            <a:off x="1137920" y="1198245"/>
            <a:ext cx="10201275" cy="1198880"/>
          </a:xfrm>
          <a:prstGeom prst="rect">
            <a:avLst/>
          </a:prstGeom>
          <a:noFill/>
        </p:spPr>
        <p:txBody>
          <a:bodyPr wrap="square" rtlCol="0">
            <a:spAutoFit/>
          </a:bodyPr>
          <a:p>
            <a:r>
              <a:rPr lang="en-US" dirty="0">
                <a:sym typeface="+mn-ea"/>
              </a:rPr>
              <a:t>Macroenvironmental factors that contribute to T M Lewin's complex current predicament, which includes declining sales and profit margin. These external factors are less under the company's control and have little influence on altering them (Ebert, et al., 2011). </a:t>
            </a:r>
            <a:endParaRPr lang="en-US" dirty="0"/>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230436" y="689994"/>
            <a:ext cx="7731125" cy="1187450"/>
          </a:xfrm>
        </p:spPr>
        <p:txBody>
          <a:bodyPr>
            <a:normAutofit fontScale="90000"/>
          </a:bodyPr>
          <a:lstStyle/>
          <a:p>
            <a:r>
              <a:rPr lang="en-US" b="1" dirty="0"/>
              <a:t>Rationale of using Fishbone model in the context of TM Lewin</a:t>
            </a:r>
            <a:endParaRPr lang="en-US" b="1" dirty="0"/>
          </a:p>
        </p:txBody>
      </p:sp>
      <p:graphicFrame>
        <p:nvGraphicFramePr>
          <p:cNvPr id="5" name="Diagram 4"/>
          <p:cNvGraphicFramePr/>
          <p:nvPr/>
        </p:nvGraphicFramePr>
        <p:xfrm>
          <a:off x="2417723" y="2144429"/>
          <a:ext cx="7356549" cy="410751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FISHBONE DIAGRAM</a:t>
            </a:r>
            <a:endParaRPr lang="en-GB" altLang="en-US"/>
          </a:p>
        </p:txBody>
      </p:sp>
      <p:sp>
        <p:nvSpPr>
          <p:cNvPr id="4" name="Chevron 3"/>
          <p:cNvSpPr/>
          <p:nvPr/>
        </p:nvSpPr>
        <p:spPr>
          <a:xfrm>
            <a:off x="1366520" y="3830955"/>
            <a:ext cx="314325" cy="712470"/>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cxnSp>
        <p:nvCxnSpPr>
          <p:cNvPr id="5" name="Straight Connector 4"/>
          <p:cNvCxnSpPr>
            <a:stCxn id="4" idx="3"/>
            <a:endCxn id="6" idx="1"/>
          </p:cNvCxnSpPr>
          <p:nvPr/>
        </p:nvCxnSpPr>
        <p:spPr>
          <a:xfrm>
            <a:off x="1680845" y="4187190"/>
            <a:ext cx="7200900" cy="1905"/>
          </a:xfrm>
          <a:prstGeom prst="line">
            <a:avLst/>
          </a:prstGeom>
        </p:spPr>
        <p:style>
          <a:lnRef idx="1">
            <a:schemeClr val="accent1"/>
          </a:lnRef>
          <a:fillRef idx="0">
            <a:schemeClr val="accent1"/>
          </a:fillRef>
          <a:effectRef idx="0">
            <a:schemeClr val="accent1"/>
          </a:effectRef>
          <a:fontRef idx="minor">
            <a:schemeClr val="tx1"/>
          </a:fontRef>
        </p:style>
      </p:cxnSp>
      <p:sp>
        <p:nvSpPr>
          <p:cNvPr id="6" name="Chevron 5"/>
          <p:cNvSpPr/>
          <p:nvPr/>
        </p:nvSpPr>
        <p:spPr>
          <a:xfrm>
            <a:off x="8224520" y="3531870"/>
            <a:ext cx="1933575" cy="1314450"/>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cxnSp>
        <p:nvCxnSpPr>
          <p:cNvPr id="7" name="Straight Connector 6"/>
          <p:cNvCxnSpPr/>
          <p:nvPr/>
        </p:nvCxnSpPr>
        <p:spPr>
          <a:xfrm flipH="1" flipV="1">
            <a:off x="3157220" y="2795270"/>
            <a:ext cx="1028700" cy="1390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H="1" flipV="1">
            <a:off x="5010150" y="2833370"/>
            <a:ext cx="923925" cy="135255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flipV="1">
            <a:off x="6758305" y="2741295"/>
            <a:ext cx="1143000" cy="1447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3509645" y="4185920"/>
            <a:ext cx="666750" cy="13430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7091680" y="4176395"/>
            <a:ext cx="847090" cy="1476375"/>
          </a:xfrm>
          <a:prstGeom prst="line">
            <a:avLst/>
          </a:prstGeom>
        </p:spPr>
        <p:style>
          <a:lnRef idx="1">
            <a:schemeClr val="accent1"/>
          </a:lnRef>
          <a:fillRef idx="0">
            <a:schemeClr val="accent1"/>
          </a:fillRef>
          <a:effectRef idx="0">
            <a:schemeClr val="accent1"/>
          </a:effectRef>
          <a:fontRef idx="minor">
            <a:schemeClr val="tx1"/>
          </a:fontRef>
        </p:style>
      </p:cxnSp>
      <p:sp>
        <p:nvSpPr>
          <p:cNvPr id="13" name="Chevron 12"/>
          <p:cNvSpPr/>
          <p:nvPr/>
        </p:nvSpPr>
        <p:spPr>
          <a:xfrm>
            <a:off x="1365885" y="5412105"/>
            <a:ext cx="2200910" cy="40195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4" name="Chevron 13"/>
          <p:cNvSpPr/>
          <p:nvPr/>
        </p:nvSpPr>
        <p:spPr>
          <a:xfrm>
            <a:off x="1433830" y="2578735"/>
            <a:ext cx="1723390" cy="40068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5" name="Chevron 14"/>
          <p:cNvSpPr/>
          <p:nvPr/>
        </p:nvSpPr>
        <p:spPr>
          <a:xfrm>
            <a:off x="3157855" y="2575560"/>
            <a:ext cx="1852295" cy="43116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6" name="Chevron 15"/>
          <p:cNvSpPr/>
          <p:nvPr/>
        </p:nvSpPr>
        <p:spPr>
          <a:xfrm>
            <a:off x="5140960" y="2569845"/>
            <a:ext cx="1693545" cy="40957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7" name="Chevron 16"/>
          <p:cNvSpPr/>
          <p:nvPr/>
        </p:nvSpPr>
        <p:spPr>
          <a:xfrm>
            <a:off x="5256530" y="5396865"/>
            <a:ext cx="1834515" cy="389890"/>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9" name="Text Box 18"/>
          <p:cNvSpPr txBox="1"/>
          <p:nvPr/>
        </p:nvSpPr>
        <p:spPr>
          <a:xfrm>
            <a:off x="1556385" y="2654935"/>
            <a:ext cx="1666240" cy="306705"/>
          </a:xfrm>
          <a:prstGeom prst="rect">
            <a:avLst/>
          </a:prstGeom>
          <a:noFill/>
        </p:spPr>
        <p:txBody>
          <a:bodyPr wrap="square" rtlCol="0">
            <a:spAutoFit/>
          </a:bodyPr>
          <a:p>
            <a:r>
              <a:rPr lang="en-GB" altLang="en-US" sz="1400"/>
              <a:t>Market insufficiency</a:t>
            </a:r>
            <a:endParaRPr lang="en-GB" altLang="en-US" sz="1400"/>
          </a:p>
        </p:txBody>
      </p:sp>
      <p:sp>
        <p:nvSpPr>
          <p:cNvPr id="20" name="Text Box 19"/>
          <p:cNvSpPr txBox="1"/>
          <p:nvPr/>
        </p:nvSpPr>
        <p:spPr>
          <a:xfrm>
            <a:off x="3288665" y="2633345"/>
            <a:ext cx="1786255" cy="306705"/>
          </a:xfrm>
          <a:prstGeom prst="rect">
            <a:avLst/>
          </a:prstGeom>
          <a:noFill/>
        </p:spPr>
        <p:txBody>
          <a:bodyPr wrap="square" rtlCol="0">
            <a:spAutoFit/>
          </a:bodyPr>
          <a:p>
            <a:r>
              <a:rPr lang="en-GB" altLang="en-US" sz="1400"/>
              <a:t>insufficient customers </a:t>
            </a:r>
            <a:endParaRPr lang="en-GB" altLang="en-US" sz="1400"/>
          </a:p>
        </p:txBody>
      </p:sp>
      <p:sp>
        <p:nvSpPr>
          <p:cNvPr id="21" name="Text Box 20"/>
          <p:cNvSpPr txBox="1"/>
          <p:nvPr/>
        </p:nvSpPr>
        <p:spPr>
          <a:xfrm>
            <a:off x="5539105" y="2631440"/>
            <a:ext cx="1295400" cy="306705"/>
          </a:xfrm>
          <a:prstGeom prst="rect">
            <a:avLst/>
          </a:prstGeom>
          <a:noFill/>
        </p:spPr>
        <p:txBody>
          <a:bodyPr wrap="square" rtlCol="0">
            <a:spAutoFit/>
          </a:bodyPr>
          <a:p>
            <a:r>
              <a:rPr lang="en-GB" altLang="en-US" sz="1400"/>
              <a:t>high pricing</a:t>
            </a:r>
            <a:endParaRPr lang="en-GB" altLang="en-US" sz="1400"/>
          </a:p>
        </p:txBody>
      </p:sp>
      <p:sp>
        <p:nvSpPr>
          <p:cNvPr id="22" name="Text Box 21"/>
          <p:cNvSpPr txBox="1"/>
          <p:nvPr/>
        </p:nvSpPr>
        <p:spPr>
          <a:xfrm>
            <a:off x="1728470" y="5452745"/>
            <a:ext cx="1619250" cy="368300"/>
          </a:xfrm>
          <a:prstGeom prst="rect">
            <a:avLst/>
          </a:prstGeom>
          <a:noFill/>
        </p:spPr>
        <p:txBody>
          <a:bodyPr wrap="square" rtlCol="0">
            <a:spAutoFit/>
          </a:bodyPr>
          <a:p>
            <a:r>
              <a:rPr lang="en-GB" altLang="en-US"/>
              <a:t>external factor </a:t>
            </a:r>
            <a:endParaRPr lang="en-GB" altLang="en-US"/>
          </a:p>
        </p:txBody>
      </p:sp>
      <p:sp>
        <p:nvSpPr>
          <p:cNvPr id="24" name="Text Box 23"/>
          <p:cNvSpPr txBox="1"/>
          <p:nvPr/>
        </p:nvSpPr>
        <p:spPr>
          <a:xfrm>
            <a:off x="5564505" y="5414645"/>
            <a:ext cx="1323340" cy="368300"/>
          </a:xfrm>
          <a:prstGeom prst="rect">
            <a:avLst/>
          </a:prstGeom>
          <a:noFill/>
        </p:spPr>
        <p:txBody>
          <a:bodyPr wrap="square" rtlCol="0">
            <a:spAutoFit/>
          </a:bodyPr>
          <a:p>
            <a:r>
              <a:rPr lang="en-GB" altLang="en-US"/>
              <a:t>poor suport </a:t>
            </a:r>
            <a:endParaRPr lang="en-GB" altLang="en-US"/>
          </a:p>
        </p:txBody>
      </p:sp>
      <p:sp>
        <p:nvSpPr>
          <p:cNvPr id="25" name="Text Box 24"/>
          <p:cNvSpPr txBox="1"/>
          <p:nvPr/>
        </p:nvSpPr>
        <p:spPr>
          <a:xfrm>
            <a:off x="8805545" y="3830955"/>
            <a:ext cx="1038225" cy="583565"/>
          </a:xfrm>
          <a:prstGeom prst="rect">
            <a:avLst/>
          </a:prstGeom>
          <a:noFill/>
        </p:spPr>
        <p:txBody>
          <a:bodyPr wrap="square" rtlCol="0">
            <a:spAutoFit/>
          </a:bodyPr>
          <a:p>
            <a:r>
              <a:rPr lang="en-GB" altLang="en-US" sz="1400"/>
              <a:t>Declining profitability</a:t>
            </a:r>
            <a:r>
              <a:rPr lang="en-GB" altLang="en-US"/>
              <a:t> </a:t>
            </a:r>
            <a:endParaRPr lang="en-GB" altLang="en-US"/>
          </a:p>
        </p:txBody>
      </p:sp>
      <p:sp>
        <p:nvSpPr>
          <p:cNvPr id="26" name="Text Box 25"/>
          <p:cNvSpPr txBox="1"/>
          <p:nvPr/>
        </p:nvSpPr>
        <p:spPr>
          <a:xfrm>
            <a:off x="1728470" y="3171825"/>
            <a:ext cx="1781175" cy="368300"/>
          </a:xfrm>
          <a:prstGeom prst="rect">
            <a:avLst/>
          </a:prstGeom>
          <a:noFill/>
        </p:spPr>
        <p:txBody>
          <a:bodyPr wrap="square" rtlCol="0">
            <a:spAutoFit/>
          </a:bodyPr>
          <a:p>
            <a:r>
              <a:rPr lang="en-GB" altLang="en-US" sz="1400" u="sng">
                <a:solidFill>
                  <a:schemeClr val="accent1"/>
                </a:solidFill>
              </a:rPr>
              <a:t>poor market analysis</a:t>
            </a:r>
            <a:r>
              <a:rPr lang="en-GB" altLang="en-US"/>
              <a:t> </a:t>
            </a:r>
            <a:endParaRPr lang="en-GB" altLang="en-US"/>
          </a:p>
        </p:txBody>
      </p:sp>
      <p:sp>
        <p:nvSpPr>
          <p:cNvPr id="27" name="Text Box 26"/>
          <p:cNvSpPr txBox="1"/>
          <p:nvPr/>
        </p:nvSpPr>
        <p:spPr>
          <a:xfrm>
            <a:off x="2136775" y="3705225"/>
            <a:ext cx="1715770" cy="306705"/>
          </a:xfrm>
          <a:prstGeom prst="rect">
            <a:avLst/>
          </a:prstGeom>
          <a:noFill/>
        </p:spPr>
        <p:txBody>
          <a:bodyPr wrap="square" rtlCol="0">
            <a:spAutoFit/>
          </a:bodyPr>
          <a:p>
            <a:r>
              <a:rPr lang="en-GB" altLang="en-US" sz="1400" u="sng">
                <a:solidFill>
                  <a:schemeClr val="accent1"/>
                </a:solidFill>
              </a:rPr>
              <a:t>less attractive display</a:t>
            </a:r>
            <a:endParaRPr lang="en-GB" altLang="en-US" sz="1400" u="sng">
              <a:solidFill>
                <a:schemeClr val="accent1"/>
              </a:solidFill>
            </a:endParaRPr>
          </a:p>
        </p:txBody>
      </p:sp>
      <p:sp>
        <p:nvSpPr>
          <p:cNvPr id="28" name="Text Box 27"/>
          <p:cNvSpPr txBox="1"/>
          <p:nvPr/>
        </p:nvSpPr>
        <p:spPr>
          <a:xfrm>
            <a:off x="3623945" y="3204845"/>
            <a:ext cx="1781175" cy="306705"/>
          </a:xfrm>
          <a:prstGeom prst="rect">
            <a:avLst/>
          </a:prstGeom>
          <a:noFill/>
        </p:spPr>
        <p:txBody>
          <a:bodyPr wrap="square" rtlCol="0">
            <a:spAutoFit/>
          </a:bodyPr>
          <a:p>
            <a:r>
              <a:rPr lang="en-GB" altLang="en-US" sz="1400" u="sng">
                <a:solidFill>
                  <a:schemeClr val="accent1"/>
                </a:solidFill>
              </a:rPr>
              <a:t>loss of  VIP costumers </a:t>
            </a:r>
            <a:endParaRPr lang="en-GB" altLang="en-US" sz="1400" u="sng">
              <a:solidFill>
                <a:schemeClr val="accent1"/>
              </a:solidFill>
            </a:endParaRPr>
          </a:p>
        </p:txBody>
      </p:sp>
      <p:sp>
        <p:nvSpPr>
          <p:cNvPr id="29" name="Text Box 28"/>
          <p:cNvSpPr txBox="1"/>
          <p:nvPr/>
        </p:nvSpPr>
        <p:spPr>
          <a:xfrm>
            <a:off x="4058920" y="3585845"/>
            <a:ext cx="1505585" cy="368300"/>
          </a:xfrm>
          <a:prstGeom prst="rect">
            <a:avLst/>
          </a:prstGeom>
          <a:noFill/>
        </p:spPr>
        <p:txBody>
          <a:bodyPr wrap="square" rtlCol="0">
            <a:spAutoFit/>
          </a:bodyPr>
          <a:p>
            <a:r>
              <a:rPr lang="en-GB" altLang="en-US" sz="1400" u="sng">
                <a:solidFill>
                  <a:schemeClr val="accent1"/>
                </a:solidFill>
              </a:rPr>
              <a:t> demand portfolio</a:t>
            </a:r>
            <a:r>
              <a:rPr lang="en-GB" altLang="en-US"/>
              <a:t> </a:t>
            </a:r>
            <a:endParaRPr lang="en-GB" altLang="en-US"/>
          </a:p>
        </p:txBody>
      </p:sp>
      <p:sp>
        <p:nvSpPr>
          <p:cNvPr id="30" name="Text Box 29"/>
          <p:cNvSpPr txBox="1"/>
          <p:nvPr/>
        </p:nvSpPr>
        <p:spPr>
          <a:xfrm>
            <a:off x="5770880" y="3094990"/>
            <a:ext cx="1372235" cy="521970"/>
          </a:xfrm>
          <a:prstGeom prst="rect">
            <a:avLst/>
          </a:prstGeom>
          <a:noFill/>
        </p:spPr>
        <p:txBody>
          <a:bodyPr wrap="square" rtlCol="0">
            <a:spAutoFit/>
          </a:bodyPr>
          <a:p>
            <a:r>
              <a:rPr lang="en-GB" altLang="en-US" sz="1400" u="sng">
                <a:solidFill>
                  <a:schemeClr val="accent1"/>
                </a:solidFill>
              </a:rPr>
              <a:t>cost of clothing materials</a:t>
            </a:r>
            <a:endParaRPr lang="en-GB" altLang="en-US" sz="1400" u="sng">
              <a:solidFill>
                <a:schemeClr val="accent1"/>
              </a:solidFill>
            </a:endParaRPr>
          </a:p>
        </p:txBody>
      </p:sp>
      <p:sp>
        <p:nvSpPr>
          <p:cNvPr id="31" name="Text Box 30"/>
          <p:cNvSpPr txBox="1"/>
          <p:nvPr/>
        </p:nvSpPr>
        <p:spPr>
          <a:xfrm>
            <a:off x="6005195" y="3681095"/>
            <a:ext cx="1528445" cy="306705"/>
          </a:xfrm>
          <a:prstGeom prst="rect">
            <a:avLst/>
          </a:prstGeom>
          <a:noFill/>
        </p:spPr>
        <p:txBody>
          <a:bodyPr wrap="square" rtlCol="0">
            <a:spAutoFit/>
          </a:bodyPr>
          <a:p>
            <a:r>
              <a:rPr lang="en-GB" altLang="en-US" sz="1400" u="sng">
                <a:solidFill>
                  <a:schemeClr val="accent1"/>
                </a:solidFill>
              </a:rPr>
              <a:t>ineffective market</a:t>
            </a:r>
            <a:endParaRPr lang="en-GB" altLang="en-US" sz="1400" u="sng">
              <a:solidFill>
                <a:schemeClr val="accent1"/>
              </a:solidFill>
            </a:endParaRPr>
          </a:p>
        </p:txBody>
      </p:sp>
      <p:sp>
        <p:nvSpPr>
          <p:cNvPr id="32" name="Text Box 31"/>
          <p:cNvSpPr txBox="1"/>
          <p:nvPr/>
        </p:nvSpPr>
        <p:spPr>
          <a:xfrm>
            <a:off x="2529840" y="4364355"/>
            <a:ext cx="1322705" cy="368300"/>
          </a:xfrm>
          <a:prstGeom prst="rect">
            <a:avLst/>
          </a:prstGeom>
          <a:noFill/>
        </p:spPr>
        <p:txBody>
          <a:bodyPr wrap="square" rtlCol="0">
            <a:spAutoFit/>
          </a:bodyPr>
          <a:p>
            <a:r>
              <a:rPr lang="en-GB" altLang="en-US" sz="1400" u="sng">
                <a:solidFill>
                  <a:schemeClr val="accent1"/>
                </a:solidFill>
              </a:rPr>
              <a:t>nervous market</a:t>
            </a:r>
            <a:r>
              <a:rPr lang="en-GB" altLang="en-US"/>
              <a:t> </a:t>
            </a:r>
            <a:endParaRPr lang="en-GB" altLang="en-US"/>
          </a:p>
        </p:txBody>
      </p:sp>
      <p:sp>
        <p:nvSpPr>
          <p:cNvPr id="33" name="Text Box 32"/>
          <p:cNvSpPr txBox="1"/>
          <p:nvPr/>
        </p:nvSpPr>
        <p:spPr>
          <a:xfrm>
            <a:off x="2356485" y="4908550"/>
            <a:ext cx="1267460" cy="368300"/>
          </a:xfrm>
          <a:prstGeom prst="rect">
            <a:avLst/>
          </a:prstGeom>
          <a:noFill/>
        </p:spPr>
        <p:txBody>
          <a:bodyPr wrap="square" rtlCol="0">
            <a:spAutoFit/>
          </a:bodyPr>
          <a:p>
            <a:r>
              <a:rPr lang="en-GB" altLang="en-US" sz="1400" u="sng">
                <a:solidFill>
                  <a:schemeClr val="accent1"/>
                </a:solidFill>
              </a:rPr>
              <a:t>low demand</a:t>
            </a:r>
            <a:r>
              <a:rPr lang="en-GB" altLang="en-US"/>
              <a:t> </a:t>
            </a:r>
            <a:endParaRPr lang="en-GB" altLang="en-US"/>
          </a:p>
        </p:txBody>
      </p:sp>
      <p:sp>
        <p:nvSpPr>
          <p:cNvPr id="34" name="Text Box 33"/>
          <p:cNvSpPr txBox="1"/>
          <p:nvPr/>
        </p:nvSpPr>
        <p:spPr>
          <a:xfrm>
            <a:off x="6005195" y="4388485"/>
            <a:ext cx="1564005" cy="306705"/>
          </a:xfrm>
          <a:prstGeom prst="rect">
            <a:avLst/>
          </a:prstGeom>
          <a:noFill/>
        </p:spPr>
        <p:txBody>
          <a:bodyPr wrap="square" rtlCol="0">
            <a:spAutoFit/>
          </a:bodyPr>
          <a:p>
            <a:r>
              <a:rPr lang="en-GB" altLang="en-US" sz="1400" u="sng">
                <a:solidFill>
                  <a:schemeClr val="accent1"/>
                </a:solidFill>
              </a:rPr>
              <a:t>shortage of staffs</a:t>
            </a:r>
            <a:endParaRPr lang="en-GB" altLang="en-US" sz="1400" u="sng">
              <a:solidFill>
                <a:schemeClr val="accent1"/>
              </a:solidFill>
            </a:endParaRPr>
          </a:p>
        </p:txBody>
      </p:sp>
      <p:sp>
        <p:nvSpPr>
          <p:cNvPr id="35" name="Text Box 34"/>
          <p:cNvSpPr txBox="1"/>
          <p:nvPr/>
        </p:nvSpPr>
        <p:spPr>
          <a:xfrm>
            <a:off x="6005195" y="4836160"/>
            <a:ext cx="1369060" cy="306705"/>
          </a:xfrm>
          <a:prstGeom prst="rect">
            <a:avLst/>
          </a:prstGeom>
          <a:noFill/>
        </p:spPr>
        <p:txBody>
          <a:bodyPr wrap="square" rtlCol="0">
            <a:spAutoFit/>
          </a:bodyPr>
          <a:p>
            <a:r>
              <a:rPr lang="en-GB" altLang="en-US" sz="1400" u="sng">
                <a:solidFill>
                  <a:schemeClr val="accent1"/>
                </a:solidFill>
              </a:rPr>
              <a:t>lack of sale skills</a:t>
            </a:r>
            <a:endParaRPr lang="en-GB" altLang="en-US" sz="1400" u="sng">
              <a:solidFill>
                <a:schemeClr val="accent1"/>
              </a:solidFill>
            </a:endParaRPr>
          </a:p>
        </p:txBody>
      </p:sp>
      <p:sp>
        <p:nvSpPr>
          <p:cNvPr id="36" name="Text Box 35"/>
          <p:cNvSpPr txBox="1"/>
          <p:nvPr/>
        </p:nvSpPr>
        <p:spPr>
          <a:xfrm>
            <a:off x="9302750" y="5814060"/>
            <a:ext cx="2540000" cy="645160"/>
          </a:xfrm>
          <a:prstGeom prst="rect">
            <a:avLst/>
          </a:prstGeom>
          <a:noFill/>
        </p:spPr>
        <p:txBody>
          <a:bodyPr wrap="square" rtlCol="0" anchor="t">
            <a:spAutoFit/>
          </a:bodyPr>
          <a:p>
            <a:pPr algn="ctr"/>
            <a:r>
              <a:rPr lang="en-US" dirty="0">
                <a:sym typeface="+mn-ea"/>
              </a:rPr>
              <a:t>(Ilyas &amp; </a:t>
            </a:r>
            <a:r>
              <a:rPr lang="en-US" dirty="0" err="1">
                <a:sym typeface="+mn-ea"/>
              </a:rPr>
              <a:t>Irawan</a:t>
            </a:r>
            <a:r>
              <a:rPr lang="en-US" dirty="0">
                <a:sym typeface="+mn-ea"/>
              </a:rPr>
              <a:t>, 2021)</a:t>
            </a:r>
            <a:endParaRPr lang="en-US" dirty="0"/>
          </a:p>
          <a:p>
            <a:pPr algn="ctr"/>
            <a:r>
              <a:rPr lang="en-US" dirty="0">
                <a:sym typeface="+mn-ea"/>
              </a:rPr>
              <a:t>(Desai et al., 2015)</a:t>
            </a:r>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9571" y="265391"/>
            <a:ext cx="8226760" cy="1290236"/>
          </a:xfrm>
        </p:spPr>
        <p:txBody>
          <a:bodyPr>
            <a:noAutofit/>
          </a:bodyPr>
          <a:lstStyle/>
          <a:p>
            <a:r>
              <a:rPr lang="en-US" b="1" dirty="0"/>
              <a:t>Recommended alternative solutions and their evaluation</a:t>
            </a:r>
            <a:endParaRPr lang="en-US" b="1" dirty="0"/>
          </a:p>
        </p:txBody>
      </p:sp>
      <p:graphicFrame>
        <p:nvGraphicFramePr>
          <p:cNvPr id="4" name="Content Placeholder 3"/>
          <p:cNvGraphicFramePr>
            <a:graphicFrameLocks noGrp="1"/>
          </p:cNvGraphicFramePr>
          <p:nvPr>
            <p:ph idx="1"/>
          </p:nvPr>
        </p:nvGraphicFramePr>
        <p:xfrm>
          <a:off x="1655445" y="1616075"/>
          <a:ext cx="9015095" cy="4658995"/>
        </p:xfrm>
        <a:graphic>
          <a:graphicData uri="http://schemas.openxmlformats.org/drawingml/2006/table">
            <a:tbl>
              <a:tblPr firstRow="1" bandRow="1">
                <a:tableStyleId>{8EC20E35-A176-4012-BC5E-935CFFF8708E}</a:tableStyleId>
              </a:tblPr>
              <a:tblGrid>
                <a:gridCol w="1779905"/>
                <a:gridCol w="1875155"/>
                <a:gridCol w="1788795"/>
                <a:gridCol w="3571240"/>
              </a:tblGrid>
              <a:tr h="1235075">
                <a:tc>
                  <a:txBody>
                    <a:bodyPr/>
                    <a:lstStyle/>
                    <a:p>
                      <a:r>
                        <a:rPr lang="en-US" dirty="0"/>
                        <a:t>Factors</a:t>
                      </a:r>
                      <a:endParaRPr lang="en-US" dirty="0"/>
                    </a:p>
                  </a:txBody>
                  <a:tcPr marL="67227" marR="67227"/>
                </a:tc>
                <a:tc>
                  <a:txBody>
                    <a:bodyPr/>
                    <a:lstStyle/>
                    <a:p>
                      <a:r>
                        <a:rPr lang="en-GB" altLang="en-US" dirty="0"/>
                        <a:t>Cost of implementation</a:t>
                      </a:r>
                      <a:endParaRPr lang="en-GB" altLang="en-US" dirty="0"/>
                    </a:p>
                    <a:p>
                      <a:endParaRPr lang="en-GB" altLang="en-US" dirty="0"/>
                    </a:p>
                    <a:p>
                      <a:r>
                        <a:rPr lang="en-GB" altLang="en-US" dirty="0"/>
                        <a:t>           5</a:t>
                      </a:r>
                      <a:endParaRPr lang="en-GB" altLang="en-US" dirty="0"/>
                    </a:p>
                  </a:txBody>
                  <a:tcPr marL="67227" marR="67227"/>
                </a:tc>
                <a:tc>
                  <a:txBody>
                    <a:bodyPr/>
                    <a:lstStyle/>
                    <a:p>
                      <a:r>
                        <a:rPr lang="en-GB" altLang="en-US" dirty="0"/>
                        <a:t>Time requirment</a:t>
                      </a:r>
                      <a:endParaRPr lang="en-GB" altLang="en-US" dirty="0"/>
                    </a:p>
                    <a:p>
                      <a:endParaRPr lang="en-GB" altLang="en-US" dirty="0"/>
                    </a:p>
                    <a:p>
                      <a:r>
                        <a:rPr lang="en-GB" altLang="en-US" dirty="0"/>
                        <a:t>      4</a:t>
                      </a:r>
                      <a:endParaRPr lang="en-GB" altLang="en-US" dirty="0"/>
                    </a:p>
                  </a:txBody>
                  <a:tcPr marL="67227" marR="67227"/>
                </a:tc>
                <a:tc>
                  <a:txBody>
                    <a:bodyPr/>
                    <a:p>
                      <a:pPr marL="0" marR="0" lvl="0" indent="0" algn="l" defTabSz="914400" rtl="0" eaLnBrk="1" fontAlgn="auto" latinLnBrk="0" hangingPunct="1">
                        <a:lnSpc>
                          <a:spcPct val="100000"/>
                        </a:lnSpc>
                        <a:spcBef>
                          <a:spcPts val="0"/>
                        </a:spcBef>
                        <a:spcAft>
                          <a:spcPts val="0"/>
                        </a:spcAft>
                        <a:buClrTx/>
                        <a:buSzTx/>
                        <a:buFontTx/>
                        <a:buNone/>
                        <a:defRPr/>
                      </a:pPr>
                      <a:r>
                        <a:rPr lang="en-GB" altLang="en-US" dirty="0">
                          <a:solidFill>
                            <a:schemeClr val="bg1"/>
                          </a:solidFill>
                        </a:rPr>
                        <a:t>Difficulties to adopt</a:t>
                      </a:r>
                      <a:endParaRPr lang="en-GB" alt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defRPr/>
                      </a:pPr>
                      <a:endParaRPr lang="en-GB" alt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defRPr/>
                      </a:pPr>
                      <a:endParaRPr lang="en-GB" alt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defRPr/>
                      </a:pPr>
                      <a:r>
                        <a:rPr lang="en-GB" altLang="en-US" dirty="0">
                          <a:solidFill>
                            <a:schemeClr val="bg1"/>
                          </a:solidFill>
                        </a:rPr>
                        <a:t>           3</a:t>
                      </a:r>
                      <a:endParaRPr lang="en-GB" altLang="en-US" dirty="0">
                        <a:solidFill>
                          <a:schemeClr val="bg1"/>
                        </a:solidFill>
                      </a:endParaRPr>
                    </a:p>
                  </a:txBody>
                  <a:tcPr marL="67227" marR="67227"/>
                </a:tc>
              </a:tr>
              <a:tr h="1188720">
                <a:tc>
                  <a:txBody>
                    <a:bodyPr/>
                    <a:lstStyle/>
                    <a:p>
                      <a:r>
                        <a:rPr lang="en-GB" altLang="en-US" dirty="0"/>
                        <a:t>Alternative 1</a:t>
                      </a:r>
                      <a:endParaRPr lang="en-GB" altLang="en-US" dirty="0"/>
                    </a:p>
                    <a:p>
                      <a:r>
                        <a:rPr lang="en-GB" altLang="en-US" dirty="0"/>
                        <a:t>Adobt a strategy for digital transformation</a:t>
                      </a:r>
                      <a:endParaRPr lang="en-GB" altLang="en-US" dirty="0"/>
                    </a:p>
                  </a:txBody>
                  <a:tcPr marL="67227" marR="67227"/>
                </a:tc>
                <a:tc>
                  <a:txBody>
                    <a:bodyPr/>
                    <a:lstStyle/>
                    <a:p>
                      <a:endParaRPr lang="en-US" dirty="0"/>
                    </a:p>
                    <a:p>
                      <a:r>
                        <a:rPr lang="en-GB" altLang="en-US" dirty="0"/>
                        <a:t>          2</a:t>
                      </a:r>
                      <a:endParaRPr lang="en-GB" altLang="en-US" dirty="0"/>
                    </a:p>
                    <a:p>
                      <a:endParaRPr lang="en-GB" altLang="en-US" dirty="0"/>
                    </a:p>
                    <a:p>
                      <a:r>
                        <a:rPr lang="en-GB" altLang="en-US" dirty="0"/>
                        <a:t>                     10</a:t>
                      </a:r>
                      <a:endParaRPr lang="en-GB" altLang="en-US" dirty="0"/>
                    </a:p>
                  </a:txBody>
                  <a:tcPr marL="67227" marR="67227"/>
                </a:tc>
                <a:tc>
                  <a:txBody>
                    <a:bodyPr/>
                    <a:lstStyle/>
                    <a:p>
                      <a:endParaRPr lang="en-US" dirty="0"/>
                    </a:p>
                    <a:p>
                      <a:r>
                        <a:rPr lang="en-GB" altLang="en-US" dirty="0"/>
                        <a:t>     2</a:t>
                      </a:r>
                      <a:endParaRPr lang="en-GB" altLang="en-US" dirty="0"/>
                    </a:p>
                    <a:p>
                      <a:endParaRPr lang="en-GB" altLang="en-US" dirty="0"/>
                    </a:p>
                    <a:p>
                      <a:r>
                        <a:rPr lang="en-GB" altLang="en-US" dirty="0"/>
                        <a:t>                     8</a:t>
                      </a:r>
                      <a:endParaRPr lang="en-GB" altLang="en-US" dirty="0"/>
                    </a:p>
                  </a:txBody>
                  <a:tcPr marL="67227" marR="67227"/>
                </a:tc>
                <a:tc>
                  <a:txBody>
                    <a:bodyPr/>
                    <a:p>
                      <a:pPr>
                        <a:buNone/>
                      </a:pPr>
                      <a:endParaRPr lang="en-US" altLang="en-US" dirty="0">
                        <a:solidFill>
                          <a:srgbClr val="00B050"/>
                        </a:solidFill>
                      </a:endParaRPr>
                    </a:p>
                    <a:p>
                      <a:pPr>
                        <a:buNone/>
                      </a:pPr>
                      <a:r>
                        <a:rPr lang="en-GB" altLang="en-US" dirty="0">
                          <a:solidFill>
                            <a:srgbClr val="00B050"/>
                          </a:solidFill>
                        </a:rPr>
                        <a:t>  3</a:t>
                      </a:r>
                      <a:endParaRPr lang="en-GB" altLang="en-US" dirty="0">
                        <a:solidFill>
                          <a:srgbClr val="00B050"/>
                        </a:solidFill>
                      </a:endParaRPr>
                    </a:p>
                    <a:p>
                      <a:pPr>
                        <a:buNone/>
                      </a:pPr>
                      <a:endParaRPr lang="en-GB" altLang="en-US" dirty="0">
                        <a:solidFill>
                          <a:schemeClr val="bg2">
                            <a:lumMod val="10000"/>
                          </a:schemeClr>
                        </a:solidFill>
                      </a:endParaRPr>
                    </a:p>
                    <a:p>
                      <a:pPr>
                        <a:buNone/>
                      </a:pPr>
                      <a:r>
                        <a:rPr lang="en-GB" altLang="en-US" dirty="0">
                          <a:solidFill>
                            <a:schemeClr val="bg2">
                              <a:lumMod val="10000"/>
                            </a:schemeClr>
                          </a:solidFill>
                        </a:rPr>
                        <a:t>              9               27</a:t>
                      </a:r>
                      <a:endParaRPr lang="en-GB" altLang="en-US" dirty="0">
                        <a:solidFill>
                          <a:schemeClr val="bg2">
                            <a:lumMod val="10000"/>
                          </a:schemeClr>
                        </a:solidFill>
                      </a:endParaRPr>
                    </a:p>
                  </a:txBody>
                  <a:tcPr marL="67227" marR="67227"/>
                </a:tc>
              </a:tr>
              <a:tr h="914400">
                <a:tc>
                  <a:txBody>
                    <a:bodyPr/>
                    <a:lstStyle/>
                    <a:p>
                      <a:r>
                        <a:rPr lang="en-GB" altLang="en-US" dirty="0"/>
                        <a:t>Alternative 2</a:t>
                      </a:r>
                      <a:endParaRPr lang="en-GB" altLang="en-US" dirty="0"/>
                    </a:p>
                    <a:p>
                      <a:r>
                        <a:rPr lang="en-GB" altLang="en-US" dirty="0"/>
                        <a:t>Boost capital expenditure</a:t>
                      </a:r>
                      <a:endParaRPr lang="en-GB" altLang="en-US" dirty="0"/>
                    </a:p>
                  </a:txBody>
                  <a:tcPr marL="67227" marR="67227"/>
                </a:tc>
                <a:tc>
                  <a:txBody>
                    <a:bodyPr/>
                    <a:lstStyle/>
                    <a:p>
                      <a:r>
                        <a:rPr lang="en-GB" altLang="en-US" dirty="0"/>
                        <a:t>     </a:t>
                      </a:r>
                      <a:endParaRPr lang="en-GB" altLang="en-US" dirty="0"/>
                    </a:p>
                    <a:p>
                      <a:r>
                        <a:rPr lang="en-GB" altLang="en-US" dirty="0"/>
                        <a:t>        1</a:t>
                      </a:r>
                      <a:endParaRPr lang="en-GB" altLang="en-US" dirty="0"/>
                    </a:p>
                    <a:p>
                      <a:r>
                        <a:rPr lang="en-GB" altLang="en-US" dirty="0"/>
                        <a:t>                       5</a:t>
                      </a:r>
                      <a:endParaRPr lang="en-GB" altLang="en-US" dirty="0"/>
                    </a:p>
                  </a:txBody>
                  <a:tcPr marL="67227" marR="67227"/>
                </a:tc>
                <a:tc>
                  <a:txBody>
                    <a:bodyPr/>
                    <a:lstStyle/>
                    <a:p>
                      <a:r>
                        <a:rPr lang="en-US" dirty="0"/>
                        <a:t> </a:t>
                      </a:r>
                      <a:endParaRPr lang="en-US" dirty="0"/>
                    </a:p>
                    <a:p>
                      <a:r>
                        <a:rPr lang="en-GB" altLang="en-US" dirty="0"/>
                        <a:t>   1  </a:t>
                      </a:r>
                      <a:endParaRPr lang="en-GB" altLang="en-US" dirty="0"/>
                    </a:p>
                    <a:p>
                      <a:r>
                        <a:rPr lang="en-GB" altLang="en-US" dirty="0"/>
                        <a:t>                    4</a:t>
                      </a:r>
                      <a:endParaRPr lang="en-GB" altLang="en-US" dirty="0"/>
                    </a:p>
                  </a:txBody>
                  <a:tcPr marL="67227" marR="67227"/>
                </a:tc>
                <a:tc>
                  <a:txBody>
                    <a:bodyPr/>
                    <a:p>
                      <a:pPr>
                        <a:buNone/>
                      </a:pPr>
                      <a:endParaRPr lang="en-US" altLang="en-US" dirty="0">
                        <a:solidFill>
                          <a:srgbClr val="00B050"/>
                        </a:solidFill>
                      </a:endParaRPr>
                    </a:p>
                    <a:p>
                      <a:pPr>
                        <a:buNone/>
                      </a:pPr>
                      <a:r>
                        <a:rPr lang="en-GB" altLang="en-US" dirty="0">
                          <a:solidFill>
                            <a:srgbClr val="00B050"/>
                          </a:solidFill>
                        </a:rPr>
                        <a:t>  1</a:t>
                      </a:r>
                      <a:endParaRPr lang="en-GB" altLang="en-US" dirty="0">
                        <a:solidFill>
                          <a:srgbClr val="00B050"/>
                        </a:solidFill>
                      </a:endParaRPr>
                    </a:p>
                    <a:p>
                      <a:pPr>
                        <a:buNone/>
                      </a:pPr>
                      <a:r>
                        <a:rPr lang="en-GB" altLang="en-US" dirty="0">
                          <a:solidFill>
                            <a:srgbClr val="00B050"/>
                          </a:solidFill>
                        </a:rPr>
                        <a:t>              3              12</a:t>
                      </a:r>
                      <a:endParaRPr lang="en-GB" altLang="en-US" dirty="0">
                        <a:solidFill>
                          <a:srgbClr val="00B050"/>
                        </a:solidFill>
                      </a:endParaRPr>
                    </a:p>
                  </a:txBody>
                  <a:tcPr marL="67227" marR="67227"/>
                </a:tc>
              </a:tr>
              <a:tr h="1320800">
                <a:tc>
                  <a:txBody>
                    <a:bodyPr/>
                    <a:lstStyle/>
                    <a:p>
                      <a:r>
                        <a:rPr lang="en-GB" altLang="en-US" dirty="0">
                          <a:solidFill>
                            <a:srgbClr val="C00000"/>
                          </a:solidFill>
                        </a:rPr>
                        <a:t>Alternative 3</a:t>
                      </a:r>
                      <a:endParaRPr lang="en-GB" altLang="en-US" dirty="0">
                        <a:solidFill>
                          <a:srgbClr val="C00000"/>
                        </a:solidFill>
                      </a:endParaRPr>
                    </a:p>
                    <a:p>
                      <a:r>
                        <a:rPr lang="en-GB" altLang="en-US" dirty="0">
                          <a:solidFill>
                            <a:srgbClr val="C00000"/>
                          </a:solidFill>
                        </a:rPr>
                        <a:t>Putting new business tactics into action</a:t>
                      </a:r>
                      <a:endParaRPr lang="en-GB" altLang="en-US" dirty="0">
                        <a:solidFill>
                          <a:srgbClr val="C00000"/>
                        </a:solidFill>
                      </a:endParaRPr>
                    </a:p>
                  </a:txBody>
                  <a:tcPr marL="67227" marR="67227"/>
                </a:tc>
                <a:tc>
                  <a:txBody>
                    <a:bodyPr/>
                    <a:lstStyle/>
                    <a:p>
                      <a:endParaRPr lang="en-US" dirty="0"/>
                    </a:p>
                    <a:p>
                      <a:r>
                        <a:rPr lang="en-GB" altLang="en-US" dirty="0"/>
                        <a:t>        3</a:t>
                      </a:r>
                      <a:endParaRPr lang="en-GB" altLang="en-US" dirty="0"/>
                    </a:p>
                    <a:p>
                      <a:endParaRPr lang="en-GB" altLang="en-US" dirty="0"/>
                    </a:p>
                    <a:p>
                      <a:r>
                        <a:rPr lang="en-GB" altLang="en-US" dirty="0"/>
                        <a:t>                    15</a:t>
                      </a:r>
                      <a:endParaRPr lang="en-GB" altLang="en-US" dirty="0"/>
                    </a:p>
                  </a:txBody>
                  <a:tcPr marL="67227" marR="67227"/>
                </a:tc>
                <a:tc>
                  <a:txBody>
                    <a:bodyPr/>
                    <a:lstStyle/>
                    <a:p>
                      <a:r>
                        <a:rPr lang="en-GB" altLang="en-US" dirty="0"/>
                        <a:t> </a:t>
                      </a:r>
                      <a:endParaRPr lang="en-GB" altLang="en-US" dirty="0"/>
                    </a:p>
                    <a:p>
                      <a:r>
                        <a:rPr lang="en-GB" altLang="en-US" dirty="0"/>
                        <a:t>  3</a:t>
                      </a:r>
                      <a:endParaRPr lang="en-GB" altLang="en-US" dirty="0"/>
                    </a:p>
                    <a:p>
                      <a:endParaRPr lang="en-GB" altLang="en-US" dirty="0"/>
                    </a:p>
                    <a:p>
                      <a:r>
                        <a:rPr lang="en-GB" altLang="en-US" dirty="0"/>
                        <a:t>                  12</a:t>
                      </a:r>
                      <a:endParaRPr lang="en-GB" altLang="en-US" dirty="0"/>
                    </a:p>
                  </a:txBody>
                  <a:tcPr marL="67227" marR="67227"/>
                </a:tc>
                <a:tc>
                  <a:txBody>
                    <a:bodyPr/>
                    <a:p>
                      <a:pPr>
                        <a:buNone/>
                      </a:pPr>
                      <a:endParaRPr lang="en-US" altLang="en-US" dirty="0">
                        <a:solidFill>
                          <a:srgbClr val="00B050"/>
                        </a:solidFill>
                      </a:endParaRPr>
                    </a:p>
                    <a:p>
                      <a:pPr>
                        <a:buNone/>
                      </a:pPr>
                      <a:r>
                        <a:rPr lang="en-GB" altLang="en-US" dirty="0">
                          <a:solidFill>
                            <a:srgbClr val="00B050"/>
                          </a:solidFill>
                        </a:rPr>
                        <a:t>  1</a:t>
                      </a:r>
                      <a:endParaRPr lang="en-GB" altLang="en-US" dirty="0">
                        <a:solidFill>
                          <a:srgbClr val="00B050"/>
                        </a:solidFill>
                      </a:endParaRPr>
                    </a:p>
                    <a:p>
                      <a:pPr>
                        <a:buNone/>
                      </a:pPr>
                      <a:endParaRPr lang="en-GB" altLang="en-US" dirty="0">
                        <a:solidFill>
                          <a:srgbClr val="00B050"/>
                        </a:solidFill>
                      </a:endParaRPr>
                    </a:p>
                    <a:p>
                      <a:pPr>
                        <a:buNone/>
                      </a:pPr>
                      <a:r>
                        <a:rPr lang="en-GB" altLang="en-US" dirty="0">
                          <a:solidFill>
                            <a:srgbClr val="00B050"/>
                          </a:solidFill>
                        </a:rPr>
                        <a:t>              3              30</a:t>
                      </a:r>
                      <a:endParaRPr lang="en-GB" altLang="en-US" dirty="0">
                        <a:solidFill>
                          <a:srgbClr val="00B050"/>
                        </a:solidFill>
                      </a:endParaRPr>
                    </a:p>
                  </a:txBody>
                  <a:tcPr marL="67227" marR="67227"/>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r>
              <a:rPr lang="en-US" dirty="0"/>
              <a:t> </a:t>
            </a:r>
            <a:endParaRPr lang="en-US" dirty="0"/>
          </a:p>
        </p:txBody>
      </p:sp>
      <p:sp>
        <p:nvSpPr>
          <p:cNvPr id="3" name="Content Placeholder 2"/>
          <p:cNvSpPr>
            <a:spLocks noGrp="1"/>
          </p:cNvSpPr>
          <p:nvPr>
            <p:ph idx="1"/>
          </p:nvPr>
        </p:nvSpPr>
        <p:spPr>
          <a:xfrm>
            <a:off x="1583066" y="2655800"/>
            <a:ext cx="8901462" cy="3101983"/>
          </a:xfrm>
        </p:spPr>
        <p:txBody>
          <a:bodyPr>
            <a:normAutofit/>
          </a:bodyPr>
          <a:lstStyle/>
          <a:p>
            <a:pPr marL="0" indent="0" algn="just">
              <a:buNone/>
            </a:pPr>
            <a:r>
              <a:rPr lang="en-GB" altLang="en-US" sz="2400" dirty="0"/>
              <a:t>According to GRID analysis ,the best option for TM LEWIN ,UK </a:t>
            </a:r>
            <a:endParaRPr lang="en-GB" altLang="en-US" sz="2400" dirty="0"/>
          </a:p>
          <a:p>
            <a:pPr marL="0" indent="0" algn="just">
              <a:buNone/>
            </a:pPr>
            <a:r>
              <a:rPr lang="en-GB" altLang="en-US" sz="2400" dirty="0"/>
              <a:t>is  option 3 - </a:t>
            </a:r>
            <a:r>
              <a:rPr lang="en-GB" altLang="en-US" sz="2400" dirty="0">
                <a:solidFill>
                  <a:srgbClr val="C00000"/>
                </a:solidFill>
                <a:sym typeface="+mn-ea"/>
              </a:rPr>
              <a:t>Putting new business tactics into action</a:t>
            </a:r>
            <a:endParaRPr lang="en-GB" altLang="en-US" sz="2400" dirty="0">
              <a:solidFill>
                <a:srgbClr val="C00000"/>
              </a:solidFill>
            </a:endParaRPr>
          </a:p>
          <a:p>
            <a:pPr marL="0" indent="0" algn="just">
              <a:buNone/>
            </a:pPr>
            <a:endParaRPr lang="en-GB" alt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8487" y="538564"/>
            <a:ext cx="7729728" cy="944007"/>
          </a:xfrm>
        </p:spPr>
        <p:txBody>
          <a:bodyPr/>
          <a:lstStyle/>
          <a:p>
            <a:r>
              <a:rPr lang="en-US" b="1" dirty="0"/>
              <a:t>References</a:t>
            </a:r>
            <a:r>
              <a:rPr lang="en-US" dirty="0"/>
              <a:t> </a:t>
            </a:r>
            <a:endParaRPr lang="en-US" dirty="0"/>
          </a:p>
        </p:txBody>
      </p:sp>
      <p:sp>
        <p:nvSpPr>
          <p:cNvPr id="3" name="Content Placeholder 2"/>
          <p:cNvSpPr>
            <a:spLocks noGrp="1"/>
          </p:cNvSpPr>
          <p:nvPr>
            <p:ph idx="1"/>
          </p:nvPr>
        </p:nvSpPr>
        <p:spPr>
          <a:xfrm>
            <a:off x="972294" y="1691887"/>
            <a:ext cx="10247412" cy="4923692"/>
          </a:xfrm>
        </p:spPr>
        <p:txBody>
          <a:bodyPr>
            <a:normAutofit/>
          </a:bodyPr>
          <a:lstStyle/>
          <a:p>
            <a:pPr algn="just"/>
            <a:endParaRPr lang="en-US" dirty="0"/>
          </a:p>
          <a:p>
            <a:pPr algn="just"/>
            <a:r>
              <a:rPr lang="en-US" dirty="0"/>
              <a:t>Desai, K.J., Desai, M.S. and </a:t>
            </a:r>
            <a:r>
              <a:rPr lang="en-US" dirty="0" err="1"/>
              <a:t>Ojode</a:t>
            </a:r>
            <a:r>
              <a:rPr lang="en-US" dirty="0"/>
              <a:t>, L., 2015. Supply chain risk management framework: a fishbone analysis approach. SAM Advanced Management Journal, 80(3), p.34.</a:t>
            </a:r>
            <a:endParaRPr lang="en-US" dirty="0"/>
          </a:p>
          <a:p>
            <a:pPr algn="just"/>
            <a:r>
              <a:rPr lang="en-US" dirty="0"/>
              <a:t>Ebert, R.J., Griffin, R.W., Starke, F.A. and </a:t>
            </a:r>
            <a:r>
              <a:rPr lang="en-US" dirty="0" err="1"/>
              <a:t>Dracopoulos</a:t>
            </a:r>
            <a:r>
              <a:rPr lang="en-US" dirty="0"/>
              <a:t>, G., 2011. Business essentials. NJ: Prentice Hall.</a:t>
            </a:r>
            <a:endParaRPr lang="en-US" dirty="0"/>
          </a:p>
          <a:p>
            <a:pPr algn="just"/>
            <a:r>
              <a:rPr lang="en-US" dirty="0"/>
              <a:t>Ilyas, N.F. and </a:t>
            </a:r>
            <a:r>
              <a:rPr lang="en-US" dirty="0" err="1"/>
              <a:t>Irawan</a:t>
            </a:r>
            <a:r>
              <a:rPr lang="en-US" dirty="0"/>
              <a:t>, A., 2021. Business Feasibility Towards Clothing Convection: A Case Study of Raiment. Malaysian Journal of Social Sciences and Humanities (MJSSH), 6(9), pp.545-560.</a:t>
            </a:r>
            <a:endParaRPr lang="en-US" dirty="0"/>
          </a:p>
          <a:p>
            <a:pPr algn="just"/>
            <a:r>
              <a:rPr lang="en-US" dirty="0"/>
              <a:t>Monbiot, G., 2016. How did we get into this mess?: politics, equality, nature. Verso Books.</a:t>
            </a:r>
            <a:endParaRPr lang="en-US" dirty="0"/>
          </a:p>
          <a:p>
            <a:pPr algn="just"/>
            <a:r>
              <a:rPr lang="en-US" dirty="0" err="1"/>
              <a:t>Nariswari</a:t>
            </a:r>
            <a:r>
              <a:rPr lang="en-US" dirty="0"/>
              <a:t>, T.N. and </a:t>
            </a:r>
            <a:r>
              <a:rPr lang="en-US" dirty="0" err="1"/>
              <a:t>Nugraha</a:t>
            </a:r>
            <a:r>
              <a:rPr lang="en-US" dirty="0"/>
              <a:t>, N.M., 2020. Profit growth: impact of net profit margin, gross profit margin and total </a:t>
            </a:r>
            <a:r>
              <a:rPr lang="en-US" dirty="0" err="1"/>
              <a:t>assests</a:t>
            </a:r>
            <a:r>
              <a:rPr lang="en-US" dirty="0"/>
              <a:t> turnover. International Journal of Finance &amp; Banking Studies (2147-4486), 9(4), pp.87-96.</a:t>
            </a:r>
            <a:endParaRPr lang="en-US" dirty="0"/>
          </a:p>
          <a:p>
            <a:pPr algn="just"/>
            <a:r>
              <a:rPr lang="en-US" dirty="0" err="1"/>
              <a:t>Shafi</a:t>
            </a:r>
            <a:r>
              <a:rPr lang="en-US" dirty="0"/>
              <a:t>, M., Liu, J. and Ren, W., 2020. Impact of COVID-19 pandemic on micro, small, and medium-sized Enterprises operating in Pakistan. Research in Globalization, 2, p.100018.</a:t>
            </a:r>
            <a:endParaRPr lang="en-US" dirty="0"/>
          </a:p>
          <a:p>
            <a:endParaRPr lang="en-US" dirty="0"/>
          </a:p>
          <a:p>
            <a:endParaRPr lang="en-US" dirty="0"/>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3452</Words>
  <Application>WPS Presentation</Application>
  <PresentationFormat>Widescreen</PresentationFormat>
  <Paragraphs>211</Paragraphs>
  <Slides>11</Slides>
  <Notes>14</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11</vt:i4>
      </vt:variant>
    </vt:vector>
  </HeadingPairs>
  <TitlesOfParts>
    <vt:vector size="21" baseType="lpstr">
      <vt:lpstr>Arial</vt:lpstr>
      <vt:lpstr>SimSun</vt:lpstr>
      <vt:lpstr>Wingdings</vt:lpstr>
      <vt:lpstr>Times New Roman</vt:lpstr>
      <vt:lpstr>Calibri</vt:lpstr>
      <vt:lpstr>Symbol</vt:lpstr>
      <vt:lpstr>Gill Sans MT</vt:lpstr>
      <vt:lpstr>Microsoft YaHei</vt:lpstr>
      <vt:lpstr>Arial Unicode MS</vt:lpstr>
      <vt:lpstr>Parcel</vt:lpstr>
      <vt:lpstr>Declining Profitability at TM Lewin, UK</vt:lpstr>
      <vt:lpstr>Introduction </vt:lpstr>
      <vt:lpstr>Nature of declining profitability on employees and their organizations</vt:lpstr>
      <vt:lpstr>Impact of declining profitability on employees and their organizations</vt:lpstr>
      <vt:lpstr>The Rationale of using PESTEL in the context of TM Lewin</vt:lpstr>
      <vt:lpstr>WHY TM LEWIN SHOUD USE PESTLE</vt:lpstr>
      <vt:lpstr>Rationale of using Fishbone model in the context of TM Lewin</vt:lpstr>
      <vt:lpstr>FISHBONE DIAGRAM</vt:lpstr>
      <vt:lpstr>Recommended alternative solutions and their evaluation</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Dell</cp:lastModifiedBy>
  <cp:revision>3</cp:revision>
  <dcterms:created xsi:type="dcterms:W3CDTF">2022-10-24T16:12:00Z</dcterms:created>
  <dcterms:modified xsi:type="dcterms:W3CDTF">2022-10-30T18:56:39Z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926603D521B24C6FB7A1D7FB3400B7C1</vt:lpwstr>
  </property>
  <property fmtid="{D5CDD505-2E9C-101B-9397-08002B2CF9AE}" pid="3" name="KSOProductBuildVer">
    <vt:lpwstr>2057-11.2.0.11380</vt:lpwstr>
  </property>
</Properties>
</file>