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notesMasterIdLst>
    <p:notesMasterId r:id="rId22"/>
  </p:notesMasterIdLst>
  <p:sldIdLst>
    <p:sldId id="256" r:id="rId2"/>
    <p:sldId id="257" r:id="rId3"/>
    <p:sldId id="258" r:id="rId4"/>
    <p:sldId id="272" r:id="rId5"/>
    <p:sldId id="271" r:id="rId6"/>
    <p:sldId id="273" r:id="rId7"/>
    <p:sldId id="259" r:id="rId8"/>
    <p:sldId id="274" r:id="rId9"/>
    <p:sldId id="266" r:id="rId10"/>
    <p:sldId id="275" r:id="rId11"/>
    <p:sldId id="267" r:id="rId12"/>
    <p:sldId id="268" r:id="rId13"/>
    <p:sldId id="260" r:id="rId14"/>
    <p:sldId id="261" r:id="rId15"/>
    <p:sldId id="262" r:id="rId16"/>
    <p:sldId id="263" r:id="rId17"/>
    <p:sldId id="264" r:id="rId18"/>
    <p:sldId id="265" r:id="rId19"/>
    <p:sldId id="269" r:id="rId20"/>
    <p:sldId id="27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varScale="1">
        <p:scale>
          <a:sx n="85" d="100"/>
          <a:sy n="85" d="100"/>
        </p:scale>
        <p:origin x="4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4686CB-0495-47BD-8743-205F946A6D23}" type="datetimeFigureOut">
              <a:rPr lang="en-GB" smtClean="0"/>
              <a:t>14/09/2021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AFD5AE-1094-4A9A-94ED-7E35FFE8F93E}" type="slidenum">
              <a:rPr lang="en-GB" smtClean="0"/>
              <a:t>‹#›</a:t>
            </a:fld>
            <a:endParaRPr lang="en-GB"/>
          </a:p>
        </p:txBody>
      </p:sp>
    </p:spTree>
    <p:extLst>
      <p:ext uri="{BB962C8B-B14F-4D97-AF65-F5344CB8AC3E}">
        <p14:creationId xmlns:p14="http://schemas.microsoft.com/office/powerpoint/2010/main" val="1803035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mindtools.com/pages/article/newTED_85.htm"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Use this activity to explore professional and personal values. </a:t>
            </a:r>
            <a:r>
              <a:rPr lang="en-GB" dirty="0">
                <a:hlinkClick r:id="rId3"/>
              </a:rPr>
              <a:t>What Are Your Values? - Decision-Making Skills from MindTools.com</a:t>
            </a:r>
            <a:endParaRPr lang="en-GB" dirty="0"/>
          </a:p>
          <a:p>
            <a:endParaRPr lang="en-GB" dirty="0"/>
          </a:p>
        </p:txBody>
      </p:sp>
      <p:sp>
        <p:nvSpPr>
          <p:cNvPr id="4" name="Slide Number Placeholder 3"/>
          <p:cNvSpPr>
            <a:spLocks noGrp="1"/>
          </p:cNvSpPr>
          <p:nvPr>
            <p:ph type="sldNum" sz="quarter" idx="5"/>
          </p:nvPr>
        </p:nvSpPr>
        <p:spPr/>
        <p:txBody>
          <a:bodyPr/>
          <a:lstStyle/>
          <a:p>
            <a:fld id="{96AFD5AE-1094-4A9A-94ED-7E35FFE8F93E}" type="slidenum">
              <a:rPr lang="en-GB" smtClean="0"/>
              <a:t>3</a:t>
            </a:fld>
            <a:endParaRPr lang="en-GB"/>
          </a:p>
        </p:txBody>
      </p:sp>
    </p:spTree>
    <p:extLst>
      <p:ext uri="{BB962C8B-B14F-4D97-AF65-F5344CB8AC3E}">
        <p14:creationId xmlns:p14="http://schemas.microsoft.com/office/powerpoint/2010/main" val="1742812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9/14/2021</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414392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9/14/2021</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22030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9/14/2021</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79476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9/14/2021</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76011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9/14/2021</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191609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9/14/2021</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20957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9/14/2021</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29526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9/14/2021</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154701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9/14/2021</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96844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9/14/2021</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14433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9/14/2021</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440381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9/14/2021</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4167770722"/>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62" r:id="rId6"/>
    <p:sldLayoutId id="2147483767" r:id="rId7"/>
    <p:sldLayoutId id="2147483763" r:id="rId8"/>
    <p:sldLayoutId id="2147483764" r:id="rId9"/>
    <p:sldLayoutId id="2147483765" r:id="rId10"/>
    <p:sldLayoutId id="2147483766"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ing.com/images/search?view=detailV2&amp;ccid=y7mJXR2j&amp;id=A3D8D4FAFBA8105DEDF1341092AF5A05199899EB&amp;thid=OIP.y7mJXR2jwJF8x5WkqdCeIwHaEy&amp;mediaurl=https%3a%2f%2fth.bing.com%2fth%2fid%2fR.cbb9895d1da3c0917cc795a4a9d09e23%3frik%3d65mYGQVar5IQNA%26riu%3dhttp%253a%252f%252fwww.minessence.net%252feZine%252fImages%252fV-B-E-P-C-k.png%26ehk%3di5kgIbsvkYI%252fI5tpCxaiihVZY2nCMt5hoDdieHTj920%253d%26risl%3d%26pid%3dImgRaw%26r%3d0&amp;exph=453&amp;expw=701&amp;q=difference+between+principles+and+values&amp;simid=608001557746447825&amp;FORM=IRPRST&amp;ck=2AE35898193143F10DF26B3FE921815F&amp;selectedIndex=9&amp;ajaxhist=0&amp;ajaxserp=0"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medium.com/kid-connect/principles-of-the-early-years-learning-framework-110153848be7#:~:text=Principles%20of%20the%20Early%20Years%20Framework%201%20Secure%2C,diversity.%20...%205%20Ongoing%20learning%20and%20reflective%20practice"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bing.com/images/search?view=detailV2&amp;ccid=WFJgC5KE&amp;id=F433CB009EDEC861618AC6B114A5DDDDEB062333&amp;thid=OIP.WFJgC5KEUm9J-3f2J_d7qQAAAA&amp;mediaurl=https%3a%2f%2fi.pinimg.com%2f474x%2ff2%2f2f%2fcb%2ff22fcb0801baf6d6557928cd734b51de--early-childhood-new-zealand.jpg&amp;cdnurl=https%3a%2f%2fth.bing.com%2fth%2fid%2fR.5852600b9284526f49fb77f627f77ba9%3frik%3dMyMG693dpRSxxg%26pid%3dImgRaw%26r%3d0&amp;exph=344&amp;expw=474&amp;q=Ti+Whariki+Values&amp;simid=608014687457077214&amp;FORM=IRPRST&amp;ck=3CA2112A6EED676B993A290D2C7C8FF1&amp;selectedIndex=12&amp;ajaxhist=0&amp;ajaxserp=0"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ing.com/images/search?view=detailV2&amp;ccid=9F6W8pu%2f&amp;id=94C8FC0C3C982164FBB8FD85BDCD8303E18E4E25&amp;thid=OIP.9F6W8pu_BexMfkg2V7NKWQAAAA&amp;mediaurl=https%3a%2f%2fi.pinimg.com%2foriginals%2f56%2fe0%2fe0%2f56e0e0b9de862f25115d3dedfaf2c83c.jpg&amp;cdnurl=https%3a%2f%2fth.bing.com%2fth%2fid%2fR.f45e96f29bbf05ec4c7e483657b34a59%3frik%3dJU6O4QODzb2F%252fQ%26pid%3dImgRaw%26r%3d0&amp;exph=620&amp;expw=465&amp;q=reggio+100+languages&amp;simid=607997511888486597&amp;FORM=IRPRST&amp;ck=45A88C7487B98A893F64C3BED610F9E5&amp;selectedIndex=1&amp;ajaxhist=0&amp;ajaxserp=0"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ing.com/images/search?view=detailV2&amp;ccid=S5wUO7P2&amp;id=395E214DBF8ED08A928D90A60489DB4B263FC39D&amp;thid=OIP.S5wUO7P2vn-tfErUp9sCMAAAAA&amp;mediaurl=https%3a%2f%2fth.bing.com%2fth%2fid%2fR.4b9c143bb3f6be7fad7c4ad4a7db0230%3frik%3dncM%252fJkvbiQSmkA%26riu%3dhttp%253a%252f%252f3.bp.blogspot.com%252f-D20yG4hrn2M%252fUXfHPYCSWcI%252fAAAAAAAAAHY%252fxTtNKhUAQGE%252fs1600%252fforest%252bschool%252bpic%252b4.jpg%26ehk%3dB36b5HBTRVkccXCM4MIGQFLhrhlLB%252b2WiotURlWWJD8%253d%26risl%3d%26pid%3dImgRaw%26r%3d0&amp;exph=293&amp;expw=390&amp;q=forest+school+sweden&amp;simid=608035307595636800&amp;FORM=IRPRST&amp;ck=48CE46112FF70168CC28B0F58A23DC31&amp;selectedIndex=0&amp;ajaxhist=0&amp;ajaxserp=0"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2.bp.blogspot.com/-7iu7M_q_BXI/UXaQmuUHaSI/AAAAAAAAACw/aLdX00u1QcY/s1600/foundation+phase.jpg"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bing.com/images/search?view=detailV2&amp;ccid=EFt6JAns&amp;id=36F2B6624A9545A3C481C3A4F92F3E3F395CE07F&amp;thid=OIP.EFt6JAnsws61KMOYNiiqSAHaFP&amp;mediaurl=https%3a%2f%2fwww.georgetownprimary.co.uk%2fuploads%2f1%2f0%2f6%2f4%2f106404233%2fpublished%2fnew-cur-0003.jpg%3f1580296306&amp;cdnurl=https%3a%2f%2fth.bing.com%2fth%2fid%2fR.105b7a2409ecc2ceb528c3983628aa48%3frik%3df%252bBcOT8%252bL%252fmkww%26pid%3dImgRaw%26r%3d0&amp;exph=566&amp;expw=800&amp;q=new+curriculum+wales&amp;simid=608018905115683275&amp;FORM=IRPRST&amp;ck=9DDFA9911870687B54529AEE95BD33ED&amp;selectedIndex=9&amp;ajaxhist=0&amp;ajaxserp=0"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jstor-org.ezproxy.uwtsd.ac.uk/stable/pdf/40864290.pdf?refreqid=excelsior%3A946cef6cf8d4e61fae525c4c7d7048be" TargetMode="External"/><Relationship Id="rId2" Type="http://schemas.openxmlformats.org/officeDocument/2006/relationships/hyperlink" Target="https://journals.sagepub.com/doi/pdf/10.1177/1476718X12456003" TargetMode="External"/><Relationship Id="rId1" Type="http://schemas.openxmlformats.org/officeDocument/2006/relationships/slideLayout" Target="../slideLayouts/slideLayout2.xml"/><Relationship Id="rId5" Type="http://schemas.openxmlformats.org/officeDocument/2006/relationships/hyperlink" Target="https://librarysearch.uwtsd.ac.uk/permalink/44WHELF_UWTSD/upgrip/alma99100207719902421" TargetMode="External"/><Relationship Id="rId4" Type="http://schemas.openxmlformats.org/officeDocument/2006/relationships/hyperlink" Target="https://www.gtcs.org.uk/professional-standards/professional-values-into-action.aspx#:~:text=Professional%20values%20into%20action%20The%20professional%20values%20of,relevant%20to%20all%20registered%20teachers%20regardless%20of%20po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2A745492-95CF-4812-9BF8-F331CCF4E2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35" name="Oval 34">
              <a:extLst>
                <a:ext uri="{FF2B5EF4-FFF2-40B4-BE49-F238E27FC236}">
                  <a16:creationId xmlns:a16="http://schemas.microsoft.com/office/drawing/2014/main" id="{5EBA559C-9528-4DF6-97A9-9F1B15754E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788FD41A-2B00-4751-85D7-9C68D15D6B4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97CDAE9A-F5BF-4BA9-B6CE-A87B6A8ECC0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39" name="Freeform: Shape 38">
            <a:extLst>
              <a:ext uri="{FF2B5EF4-FFF2-40B4-BE49-F238E27FC236}">
                <a16:creationId xmlns:a16="http://schemas.microsoft.com/office/drawing/2014/main" id="{1AE9598F-D7DE-4210-9654-730537624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D2DF45-9254-46AC-A574-0C17FFC49909}"/>
              </a:ext>
            </a:extLst>
          </p:cNvPr>
          <p:cNvSpPr>
            <a:spLocks noGrp="1"/>
          </p:cNvSpPr>
          <p:nvPr>
            <p:ph type="ctrTitle"/>
          </p:nvPr>
        </p:nvSpPr>
        <p:spPr>
          <a:xfrm>
            <a:off x="540000" y="540000"/>
            <a:ext cx="5437187" cy="4792050"/>
          </a:xfrm>
        </p:spPr>
        <p:txBody>
          <a:bodyPr anchor="t">
            <a:normAutofit/>
          </a:bodyPr>
          <a:lstStyle/>
          <a:p>
            <a:r>
              <a:rPr lang="en-GB" sz="4800" dirty="0"/>
              <a:t>Professional Values/</a:t>
            </a:r>
            <a:r>
              <a:rPr lang="en-GB" sz="4800" dirty="0" err="1"/>
              <a:t>Gwerthoedd</a:t>
            </a:r>
            <a:r>
              <a:rPr lang="en-GB" sz="4800" dirty="0"/>
              <a:t> </a:t>
            </a:r>
            <a:r>
              <a:rPr lang="en-GB" sz="4800" dirty="0" err="1"/>
              <a:t>Proffesiynol</a:t>
            </a:r>
            <a:r>
              <a:rPr lang="en-GB" sz="4800" dirty="0"/>
              <a:t> ECEY4002</a:t>
            </a:r>
          </a:p>
        </p:txBody>
      </p:sp>
      <p:sp>
        <p:nvSpPr>
          <p:cNvPr id="3" name="Subtitle 2">
            <a:extLst>
              <a:ext uri="{FF2B5EF4-FFF2-40B4-BE49-F238E27FC236}">
                <a16:creationId xmlns:a16="http://schemas.microsoft.com/office/drawing/2014/main" id="{5C219BF4-D873-4079-8667-31FDE0F1CA77}"/>
              </a:ext>
            </a:extLst>
          </p:cNvPr>
          <p:cNvSpPr>
            <a:spLocks noGrp="1"/>
          </p:cNvSpPr>
          <p:nvPr>
            <p:ph type="subTitle" idx="1"/>
          </p:nvPr>
        </p:nvSpPr>
        <p:spPr>
          <a:xfrm>
            <a:off x="550864" y="5516562"/>
            <a:ext cx="4500562" cy="796311"/>
          </a:xfrm>
        </p:spPr>
        <p:txBody>
          <a:bodyPr anchor="b">
            <a:normAutofit fontScale="77500" lnSpcReduction="20000"/>
          </a:bodyPr>
          <a:lstStyle/>
          <a:p>
            <a:endParaRPr lang="en-GB" dirty="0"/>
          </a:p>
          <a:p>
            <a:r>
              <a:rPr lang="en-GB" dirty="0"/>
              <a:t>Illuminating Practice/</a:t>
            </a:r>
            <a:r>
              <a:rPr lang="en-GB" dirty="0" err="1"/>
              <a:t>Ymarfer</a:t>
            </a:r>
            <a:r>
              <a:rPr lang="en-GB" dirty="0"/>
              <a:t> </a:t>
            </a:r>
            <a:r>
              <a:rPr lang="en-GB" dirty="0" err="1"/>
              <a:t>Goleuo</a:t>
            </a:r>
            <a:endParaRPr lang="en-GB" dirty="0"/>
          </a:p>
          <a:p>
            <a:endParaRPr lang="en-GB" dirty="0"/>
          </a:p>
        </p:txBody>
      </p:sp>
      <p:pic>
        <p:nvPicPr>
          <p:cNvPr id="4" name="Video 3" descr="A firework in the sky&#10;&#10;Description automatically generated with low confidence">
            <a:extLst>
              <a:ext uri="{FF2B5EF4-FFF2-40B4-BE49-F238E27FC236}">
                <a16:creationId xmlns:a16="http://schemas.microsoft.com/office/drawing/2014/main" id="{40A949C5-F649-4FC6-BA84-5464CDD445E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306"/>
          <a:stretch/>
        </p:blipFill>
        <p:spPr>
          <a:xfrm>
            <a:off x="6525000" y="2419608"/>
            <a:ext cx="3600000" cy="2018783"/>
          </a:xfrm>
          <a:prstGeom prst="rect">
            <a:avLst/>
          </a:prstGeom>
        </p:spPr>
      </p:pic>
    </p:spTree>
    <p:extLst>
      <p:ext uri="{BB962C8B-B14F-4D97-AF65-F5344CB8AC3E}">
        <p14:creationId xmlns:p14="http://schemas.microsoft.com/office/powerpoint/2010/main" val="1944720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437CA-09BB-4146-A30E-117378D573ED}"/>
              </a:ext>
            </a:extLst>
          </p:cNvPr>
          <p:cNvSpPr>
            <a:spLocks noGrp="1"/>
          </p:cNvSpPr>
          <p:nvPr>
            <p:ph type="title"/>
          </p:nvPr>
        </p:nvSpPr>
        <p:spPr/>
        <p:txBody>
          <a:bodyPr/>
          <a:lstStyle/>
          <a:p>
            <a:r>
              <a:rPr lang="en-GB" dirty="0"/>
              <a:t>What do we mean by ‘Values’?</a:t>
            </a:r>
          </a:p>
        </p:txBody>
      </p:sp>
      <p:sp>
        <p:nvSpPr>
          <p:cNvPr id="3" name="Content Placeholder 2">
            <a:extLst>
              <a:ext uri="{FF2B5EF4-FFF2-40B4-BE49-F238E27FC236}">
                <a16:creationId xmlns:a16="http://schemas.microsoft.com/office/drawing/2014/main" id="{75E35A32-5BAC-4CD7-86BB-521C630E9042}"/>
              </a:ext>
            </a:extLst>
          </p:cNvPr>
          <p:cNvSpPr>
            <a:spLocks noGrp="1"/>
          </p:cNvSpPr>
          <p:nvPr>
            <p:ph idx="1"/>
          </p:nvPr>
        </p:nvSpPr>
        <p:spPr/>
        <p:txBody>
          <a:bodyPr/>
          <a:lstStyle/>
          <a:p>
            <a:r>
              <a:rPr lang="en-GB" dirty="0"/>
              <a:t>Principles that guide human actions and judgements of  whether actions are desirable or not. </a:t>
            </a:r>
            <a:r>
              <a:rPr lang="en-GB" dirty="0" err="1"/>
              <a:t>Egwyddorion</a:t>
            </a:r>
            <a:r>
              <a:rPr lang="en-GB" dirty="0"/>
              <a:t> </a:t>
            </a:r>
            <a:r>
              <a:rPr lang="en-GB" dirty="0" err="1"/>
              <a:t>sy'n</a:t>
            </a:r>
            <a:r>
              <a:rPr lang="en-GB" dirty="0"/>
              <a:t> </a:t>
            </a:r>
            <a:r>
              <a:rPr lang="en-GB" dirty="0" err="1"/>
              <a:t>llywio</a:t>
            </a:r>
            <a:r>
              <a:rPr lang="en-GB" dirty="0"/>
              <a:t> </a:t>
            </a:r>
            <a:r>
              <a:rPr lang="en-GB" dirty="0" err="1"/>
              <a:t>gweithredoedd</a:t>
            </a:r>
            <a:r>
              <a:rPr lang="en-GB" dirty="0"/>
              <a:t> a </a:t>
            </a:r>
            <a:r>
              <a:rPr lang="en-GB" dirty="0" err="1"/>
              <a:t>dyfarniadau</a:t>
            </a:r>
            <a:r>
              <a:rPr lang="en-GB" dirty="0"/>
              <a:t> </a:t>
            </a:r>
            <a:r>
              <a:rPr lang="en-GB" dirty="0" err="1"/>
              <a:t>dynol</a:t>
            </a:r>
            <a:r>
              <a:rPr lang="en-GB" dirty="0"/>
              <a:t> </a:t>
            </a:r>
            <a:r>
              <a:rPr lang="en-GB" dirty="0" err="1"/>
              <a:t>ynghylch</a:t>
            </a:r>
            <a:r>
              <a:rPr lang="en-GB" dirty="0"/>
              <a:t> a </a:t>
            </a:r>
            <a:r>
              <a:rPr lang="en-GB" dirty="0" err="1"/>
              <a:t>yw</a:t>
            </a:r>
            <a:r>
              <a:rPr lang="en-GB" dirty="0"/>
              <a:t> </a:t>
            </a:r>
            <a:r>
              <a:rPr lang="en-GB" dirty="0" err="1"/>
              <a:t>camau</a:t>
            </a:r>
            <a:r>
              <a:rPr lang="en-GB" dirty="0"/>
              <a:t> </a:t>
            </a:r>
            <a:r>
              <a:rPr lang="en-GB" dirty="0" err="1"/>
              <a:t>gweithredu'n</a:t>
            </a:r>
            <a:r>
              <a:rPr lang="en-GB" dirty="0"/>
              <a:t> </a:t>
            </a:r>
            <a:r>
              <a:rPr lang="en-GB" dirty="0" err="1"/>
              <a:t>ddymunol</a:t>
            </a:r>
            <a:r>
              <a:rPr lang="en-GB" dirty="0"/>
              <a:t> ai </a:t>
            </a:r>
            <a:r>
              <a:rPr lang="en-GB" dirty="0" err="1"/>
              <a:t>peidio</a:t>
            </a:r>
            <a:r>
              <a:rPr lang="en-GB" dirty="0"/>
              <a:t>. </a:t>
            </a:r>
          </a:p>
          <a:p>
            <a:r>
              <a:rPr lang="en-GB" dirty="0" err="1"/>
              <a:t>Egwyddorion</a:t>
            </a:r>
            <a:r>
              <a:rPr lang="en-GB" dirty="0"/>
              <a:t> </a:t>
            </a:r>
            <a:r>
              <a:rPr lang="en-GB" dirty="0" err="1"/>
              <a:t>sy'n</a:t>
            </a:r>
            <a:r>
              <a:rPr lang="en-GB" dirty="0"/>
              <a:t> </a:t>
            </a:r>
            <a:r>
              <a:rPr lang="en-GB" dirty="0" err="1"/>
              <a:t>llywio</a:t>
            </a:r>
            <a:r>
              <a:rPr lang="en-GB" dirty="0"/>
              <a:t> </a:t>
            </a:r>
            <a:r>
              <a:rPr lang="en-GB" dirty="0" err="1"/>
              <a:t>gweithredoedd</a:t>
            </a:r>
            <a:r>
              <a:rPr lang="en-GB" dirty="0"/>
              <a:t> a </a:t>
            </a:r>
            <a:r>
              <a:rPr lang="en-GB" dirty="0" err="1"/>
              <a:t>dyfarniadau</a:t>
            </a:r>
            <a:r>
              <a:rPr lang="en-GB" dirty="0"/>
              <a:t> </a:t>
            </a:r>
            <a:r>
              <a:rPr lang="en-GB" dirty="0" err="1"/>
              <a:t>dynol</a:t>
            </a:r>
            <a:r>
              <a:rPr lang="en-GB" dirty="0"/>
              <a:t> </a:t>
            </a:r>
            <a:r>
              <a:rPr lang="en-GB" dirty="0" err="1"/>
              <a:t>ynghylch</a:t>
            </a:r>
            <a:r>
              <a:rPr lang="en-GB" dirty="0"/>
              <a:t> a </a:t>
            </a:r>
            <a:r>
              <a:rPr lang="en-GB" dirty="0" err="1"/>
              <a:t>yw</a:t>
            </a:r>
            <a:r>
              <a:rPr lang="en-GB" dirty="0"/>
              <a:t> </a:t>
            </a:r>
            <a:r>
              <a:rPr lang="en-GB" dirty="0" err="1"/>
              <a:t>camau</a:t>
            </a:r>
            <a:r>
              <a:rPr lang="en-GB" dirty="0"/>
              <a:t> </a:t>
            </a:r>
            <a:r>
              <a:rPr lang="en-GB" dirty="0" err="1"/>
              <a:t>gweithredu'n</a:t>
            </a:r>
            <a:r>
              <a:rPr lang="en-GB" dirty="0"/>
              <a:t> </a:t>
            </a:r>
            <a:r>
              <a:rPr lang="en-GB" dirty="0" err="1"/>
              <a:t>ddymunol</a:t>
            </a:r>
            <a:r>
              <a:rPr lang="en-GB" dirty="0"/>
              <a:t> ai </a:t>
            </a:r>
            <a:r>
              <a:rPr lang="en-GB" dirty="0" err="1"/>
              <a:t>peidio</a:t>
            </a:r>
            <a:r>
              <a:rPr lang="en-GB" dirty="0"/>
              <a:t>.</a:t>
            </a:r>
          </a:p>
          <a:p>
            <a:r>
              <a:rPr lang="en-GB" dirty="0"/>
              <a:t>(Johansson and </a:t>
            </a:r>
            <a:r>
              <a:rPr lang="en-GB" dirty="0" err="1"/>
              <a:t>Einarsdottir</a:t>
            </a:r>
            <a:r>
              <a:rPr lang="en-GB" dirty="0"/>
              <a:t>, 2018)</a:t>
            </a:r>
          </a:p>
          <a:p>
            <a:endParaRPr lang="en-GB" dirty="0"/>
          </a:p>
        </p:txBody>
      </p:sp>
    </p:spTree>
    <p:extLst>
      <p:ext uri="{BB962C8B-B14F-4D97-AF65-F5344CB8AC3E}">
        <p14:creationId xmlns:p14="http://schemas.microsoft.com/office/powerpoint/2010/main" val="3664145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6432F-C96E-4CED-ACF2-56884972E68B}"/>
              </a:ext>
            </a:extLst>
          </p:cNvPr>
          <p:cNvSpPr>
            <a:spLocks noGrp="1"/>
          </p:cNvSpPr>
          <p:nvPr>
            <p:ph type="title"/>
          </p:nvPr>
        </p:nvSpPr>
        <p:spPr/>
        <p:txBody>
          <a:bodyPr>
            <a:normAutofit/>
          </a:bodyPr>
          <a:lstStyle/>
          <a:p>
            <a:r>
              <a:rPr lang="en-GB" sz="4400" dirty="0"/>
              <a:t>Give some examples of values/</a:t>
            </a:r>
            <a:r>
              <a:rPr lang="en-GB" sz="4400" dirty="0" err="1"/>
              <a:t>Rhowch</a:t>
            </a:r>
            <a:r>
              <a:rPr lang="en-GB" sz="4400" dirty="0"/>
              <a:t> rai </a:t>
            </a:r>
            <a:r>
              <a:rPr lang="en-GB" sz="4400" dirty="0" err="1"/>
              <a:t>enghreifftiau</a:t>
            </a:r>
            <a:r>
              <a:rPr lang="en-GB" sz="4400" dirty="0"/>
              <a:t> o </a:t>
            </a:r>
            <a:r>
              <a:rPr lang="en-GB" sz="4400" dirty="0" err="1"/>
              <a:t>werthoedd</a:t>
            </a:r>
            <a:r>
              <a:rPr lang="en-GB" sz="4400" dirty="0"/>
              <a:t>.</a:t>
            </a:r>
          </a:p>
        </p:txBody>
      </p:sp>
      <p:sp>
        <p:nvSpPr>
          <p:cNvPr id="3" name="Content Placeholder 2">
            <a:extLst>
              <a:ext uri="{FF2B5EF4-FFF2-40B4-BE49-F238E27FC236}">
                <a16:creationId xmlns:a16="http://schemas.microsoft.com/office/drawing/2014/main" id="{73B920DE-45C2-4AB4-A391-BF7AF6C5C5B1}"/>
              </a:ext>
            </a:extLst>
          </p:cNvPr>
          <p:cNvSpPr>
            <a:spLocks noGrp="1"/>
          </p:cNvSpPr>
          <p:nvPr>
            <p:ph idx="1"/>
          </p:nvPr>
        </p:nvSpPr>
        <p:spPr/>
        <p:txBody>
          <a:bodyPr/>
          <a:lstStyle/>
          <a:p>
            <a:pPr algn="l">
              <a:buFont typeface="Arial" panose="020B0604020202020204" pitchFamily="34" charset="0"/>
              <a:buChar char="•"/>
            </a:pPr>
            <a:r>
              <a:rPr lang="en-GB" b="1" i="0" dirty="0">
                <a:solidFill>
                  <a:schemeClr val="tx2"/>
                </a:solidFill>
                <a:effectLst/>
                <a:latin typeface="Source Sans Pro" panose="020B0503030403020204" pitchFamily="34" charset="0"/>
              </a:rPr>
              <a:t>Social Justice</a:t>
            </a:r>
            <a:r>
              <a:rPr lang="en-GB" b="0" i="0" dirty="0">
                <a:solidFill>
                  <a:schemeClr val="tx2"/>
                </a:solidFill>
                <a:effectLst/>
                <a:latin typeface="Source Sans Pro" panose="020B0503030403020204" pitchFamily="34" charset="0"/>
              </a:rPr>
              <a:t> is the view that everyone deserves equal economic, political and social rights and opportunities now and in the future</a:t>
            </a:r>
          </a:p>
          <a:p>
            <a:pPr algn="l">
              <a:buFont typeface="Arial" panose="020B0604020202020204" pitchFamily="34" charset="0"/>
              <a:buChar char="•"/>
            </a:pPr>
            <a:r>
              <a:rPr lang="en-GB" b="1" i="0" dirty="0">
                <a:solidFill>
                  <a:schemeClr val="tx2"/>
                </a:solidFill>
                <a:effectLst/>
                <a:latin typeface="Source Sans Pro" panose="020B0503030403020204" pitchFamily="34" charset="0"/>
              </a:rPr>
              <a:t>Trust and Respect</a:t>
            </a:r>
            <a:r>
              <a:rPr lang="en-GB" b="0" i="0" dirty="0">
                <a:solidFill>
                  <a:schemeClr val="tx2"/>
                </a:solidFill>
                <a:effectLst/>
                <a:latin typeface="Source Sans Pro" panose="020B0503030403020204" pitchFamily="34" charset="0"/>
              </a:rPr>
              <a:t> are expectations of positive actions that support authentic relationship building and show care for the need and feelings of the people involved and respect for our natural world and its limited resources</a:t>
            </a:r>
          </a:p>
          <a:p>
            <a:pPr algn="l">
              <a:buFont typeface="Arial" panose="020B0604020202020204" pitchFamily="34" charset="0"/>
              <a:buChar char="•"/>
            </a:pPr>
            <a:r>
              <a:rPr lang="en-GB" b="1" i="0" dirty="0">
                <a:solidFill>
                  <a:schemeClr val="tx2"/>
                </a:solidFill>
                <a:effectLst/>
                <a:latin typeface="Source Sans Pro" panose="020B0503030403020204" pitchFamily="34" charset="0"/>
              </a:rPr>
              <a:t>Integrity</a:t>
            </a:r>
            <a:r>
              <a:rPr lang="en-GB" b="0" i="0" dirty="0">
                <a:solidFill>
                  <a:schemeClr val="tx2"/>
                </a:solidFill>
                <a:effectLst/>
                <a:latin typeface="Source Sans Pro" panose="020B0503030403020204" pitchFamily="34" charset="0"/>
              </a:rPr>
              <a:t> is the practice of being honest and showing a consistent and uncompromising adherence to strong moral and ethical principles and values</a:t>
            </a:r>
          </a:p>
          <a:p>
            <a:pPr algn="l">
              <a:buFont typeface="Arial" panose="020B0604020202020204" pitchFamily="34" charset="0"/>
              <a:buChar char="•"/>
            </a:pPr>
            <a:r>
              <a:rPr lang="en-GB" b="0" i="0" dirty="0">
                <a:solidFill>
                  <a:schemeClr val="tx2"/>
                </a:solidFill>
                <a:effectLst/>
                <a:latin typeface="Source Sans Pro" panose="020B0503030403020204" pitchFamily="34" charset="0"/>
              </a:rPr>
              <a:t>Making a </a:t>
            </a:r>
            <a:r>
              <a:rPr lang="en-GB" b="1" i="0" dirty="0">
                <a:solidFill>
                  <a:schemeClr val="tx2"/>
                </a:solidFill>
                <a:effectLst/>
                <a:latin typeface="Source Sans Pro" panose="020B0503030403020204" pitchFamily="34" charset="0"/>
              </a:rPr>
              <a:t>professional commitment</a:t>
            </a:r>
            <a:r>
              <a:rPr lang="en-GB" b="0" i="0" dirty="0">
                <a:solidFill>
                  <a:schemeClr val="tx2"/>
                </a:solidFill>
                <a:effectLst/>
                <a:latin typeface="Source Sans Pro" panose="020B0503030403020204" pitchFamily="34" charset="0"/>
              </a:rPr>
              <a:t> to learning and learners that is compatible with the aspiration of achieving a sustainable and equitable world.</a:t>
            </a:r>
          </a:p>
          <a:p>
            <a:endParaRPr lang="en-GB" dirty="0"/>
          </a:p>
        </p:txBody>
      </p:sp>
    </p:spTree>
    <p:extLst>
      <p:ext uri="{BB962C8B-B14F-4D97-AF65-F5344CB8AC3E}">
        <p14:creationId xmlns:p14="http://schemas.microsoft.com/office/powerpoint/2010/main" val="406579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4D724-8E46-49C2-8998-7204D0B2EE87}"/>
              </a:ext>
            </a:extLst>
          </p:cNvPr>
          <p:cNvSpPr>
            <a:spLocks noGrp="1"/>
          </p:cNvSpPr>
          <p:nvPr>
            <p:ph type="title"/>
          </p:nvPr>
        </p:nvSpPr>
        <p:spPr/>
        <p:txBody>
          <a:bodyPr>
            <a:normAutofit/>
          </a:bodyPr>
          <a:lstStyle/>
          <a:p>
            <a:r>
              <a:rPr lang="en-GB" sz="4800" dirty="0"/>
              <a:t>Give some examples of values/</a:t>
            </a:r>
            <a:r>
              <a:rPr lang="en-GB" sz="4800" dirty="0" err="1"/>
              <a:t>Rhowch</a:t>
            </a:r>
            <a:r>
              <a:rPr lang="en-GB" sz="4800" dirty="0"/>
              <a:t> rai </a:t>
            </a:r>
            <a:r>
              <a:rPr lang="en-GB" sz="4800" dirty="0" err="1"/>
              <a:t>enghreifftiau</a:t>
            </a:r>
            <a:r>
              <a:rPr lang="en-GB" sz="4800" dirty="0"/>
              <a:t> o </a:t>
            </a:r>
            <a:r>
              <a:rPr lang="en-GB" sz="4800" dirty="0" err="1"/>
              <a:t>werthoedd</a:t>
            </a:r>
            <a:r>
              <a:rPr lang="en-GB" sz="4800" dirty="0"/>
              <a:t>.</a:t>
            </a:r>
          </a:p>
        </p:txBody>
      </p:sp>
      <p:sp>
        <p:nvSpPr>
          <p:cNvPr id="3" name="Content Placeholder 2">
            <a:extLst>
              <a:ext uri="{FF2B5EF4-FFF2-40B4-BE49-F238E27FC236}">
                <a16:creationId xmlns:a16="http://schemas.microsoft.com/office/drawing/2014/main" id="{83CFE606-F686-4BD7-9E22-ADA331872CEC}"/>
              </a:ext>
            </a:extLst>
          </p:cNvPr>
          <p:cNvSpPr>
            <a:spLocks noGrp="1"/>
          </p:cNvSpPr>
          <p:nvPr>
            <p:ph idx="1"/>
          </p:nvPr>
        </p:nvSpPr>
        <p:spPr/>
        <p:txBody>
          <a:bodyPr/>
          <a:lstStyle/>
          <a:p>
            <a:r>
              <a:rPr lang="en-GB" dirty="0" err="1"/>
              <a:t>Cyfiawnder</a:t>
            </a:r>
            <a:r>
              <a:rPr lang="en-GB" dirty="0"/>
              <a:t> </a:t>
            </a:r>
            <a:r>
              <a:rPr lang="en-GB" dirty="0" err="1"/>
              <a:t>Cymdeithasol</a:t>
            </a:r>
            <a:r>
              <a:rPr lang="en-GB" dirty="0"/>
              <a:t> </a:t>
            </a:r>
            <a:r>
              <a:rPr lang="en-GB" dirty="0" err="1"/>
              <a:t>yw'r</a:t>
            </a:r>
            <a:r>
              <a:rPr lang="en-GB" dirty="0"/>
              <a:t> </a:t>
            </a:r>
            <a:r>
              <a:rPr lang="en-GB" dirty="0" err="1"/>
              <a:t>farn</a:t>
            </a:r>
            <a:r>
              <a:rPr lang="en-GB" dirty="0"/>
              <a:t> bod </a:t>
            </a:r>
            <a:r>
              <a:rPr lang="en-GB" dirty="0" err="1"/>
              <a:t>pawb</a:t>
            </a:r>
            <a:r>
              <a:rPr lang="en-GB" dirty="0"/>
              <a:t> </a:t>
            </a:r>
            <a:r>
              <a:rPr lang="en-GB" dirty="0" err="1"/>
              <a:t>yn</a:t>
            </a:r>
            <a:r>
              <a:rPr lang="en-GB" dirty="0"/>
              <a:t> </a:t>
            </a:r>
            <a:r>
              <a:rPr lang="en-GB" dirty="0" err="1"/>
              <a:t>haeddu</a:t>
            </a:r>
            <a:r>
              <a:rPr lang="en-GB" dirty="0"/>
              <a:t> </a:t>
            </a:r>
            <a:r>
              <a:rPr lang="en-GB" dirty="0" err="1"/>
              <a:t>hawliau</a:t>
            </a:r>
            <a:r>
              <a:rPr lang="en-GB" dirty="0"/>
              <a:t> a </a:t>
            </a:r>
            <a:r>
              <a:rPr lang="en-GB" dirty="0" err="1"/>
              <a:t>chyfleoedd</a:t>
            </a:r>
            <a:r>
              <a:rPr lang="en-GB" dirty="0"/>
              <a:t> </a:t>
            </a:r>
            <a:r>
              <a:rPr lang="en-GB" dirty="0" err="1"/>
              <a:t>economaidd</a:t>
            </a:r>
            <a:r>
              <a:rPr lang="en-GB" dirty="0"/>
              <a:t>, </a:t>
            </a:r>
            <a:r>
              <a:rPr lang="en-GB" dirty="0" err="1"/>
              <a:t>gwleidyddol</a:t>
            </a:r>
            <a:r>
              <a:rPr lang="en-GB" dirty="0"/>
              <a:t> a </a:t>
            </a:r>
            <a:r>
              <a:rPr lang="en-GB" dirty="0" err="1"/>
              <a:t>chymdeithasol</a:t>
            </a:r>
            <a:r>
              <a:rPr lang="en-GB" dirty="0"/>
              <a:t> </a:t>
            </a:r>
            <a:r>
              <a:rPr lang="en-GB" dirty="0" err="1"/>
              <a:t>cyfartal</a:t>
            </a:r>
            <a:r>
              <a:rPr lang="en-GB" dirty="0"/>
              <a:t> </a:t>
            </a:r>
            <a:r>
              <a:rPr lang="en-GB" dirty="0" err="1"/>
              <a:t>nawr</a:t>
            </a:r>
            <a:r>
              <a:rPr lang="en-GB" dirty="0"/>
              <a:t> ac </a:t>
            </a:r>
            <a:r>
              <a:rPr lang="en-GB" dirty="0" err="1"/>
              <a:t>yn</a:t>
            </a:r>
            <a:r>
              <a:rPr lang="en-GB" dirty="0"/>
              <a:t> y </a:t>
            </a:r>
            <a:r>
              <a:rPr lang="en-GB" dirty="0" err="1"/>
              <a:t>dyfodol</a:t>
            </a:r>
            <a:endParaRPr lang="en-GB" dirty="0"/>
          </a:p>
          <a:p>
            <a:r>
              <a:rPr lang="en-GB" dirty="0"/>
              <a:t>Mae </a:t>
            </a:r>
            <a:r>
              <a:rPr lang="en-GB" dirty="0" err="1"/>
              <a:t>Ymddiriedaeth</a:t>
            </a:r>
            <a:r>
              <a:rPr lang="en-GB" dirty="0"/>
              <a:t> a </a:t>
            </a:r>
            <a:r>
              <a:rPr lang="en-GB" dirty="0" err="1"/>
              <a:t>Pharch</a:t>
            </a:r>
            <a:r>
              <a:rPr lang="en-GB" dirty="0"/>
              <a:t> </a:t>
            </a:r>
            <a:r>
              <a:rPr lang="en-GB" dirty="0" err="1"/>
              <a:t>yn</a:t>
            </a:r>
            <a:r>
              <a:rPr lang="en-GB" dirty="0"/>
              <a:t> </a:t>
            </a:r>
            <a:r>
              <a:rPr lang="en-GB" dirty="0" err="1"/>
              <a:t>ddisgwyliadau</a:t>
            </a:r>
            <a:r>
              <a:rPr lang="en-GB" dirty="0"/>
              <a:t> o </a:t>
            </a:r>
            <a:r>
              <a:rPr lang="en-GB" dirty="0" err="1"/>
              <a:t>gamau</a:t>
            </a:r>
            <a:r>
              <a:rPr lang="en-GB" dirty="0"/>
              <a:t> </a:t>
            </a:r>
            <a:r>
              <a:rPr lang="en-GB" dirty="0" err="1"/>
              <a:t>cadarnhaol</a:t>
            </a:r>
            <a:r>
              <a:rPr lang="en-GB" dirty="0"/>
              <a:t> </a:t>
            </a:r>
            <a:r>
              <a:rPr lang="en-GB" dirty="0" err="1"/>
              <a:t>sy'n</a:t>
            </a:r>
            <a:r>
              <a:rPr lang="en-GB" dirty="0"/>
              <a:t> </a:t>
            </a:r>
            <a:r>
              <a:rPr lang="en-GB" dirty="0" err="1"/>
              <a:t>cefnogi</a:t>
            </a:r>
            <a:r>
              <a:rPr lang="en-GB" dirty="0"/>
              <a:t> </a:t>
            </a:r>
            <a:r>
              <a:rPr lang="en-GB" dirty="0" err="1"/>
              <a:t>meithrin</a:t>
            </a:r>
            <a:r>
              <a:rPr lang="en-GB" dirty="0"/>
              <a:t> </a:t>
            </a:r>
            <a:r>
              <a:rPr lang="en-GB" dirty="0" err="1"/>
              <a:t>perthynas</a:t>
            </a:r>
            <a:r>
              <a:rPr lang="en-GB" dirty="0"/>
              <a:t> </a:t>
            </a:r>
            <a:r>
              <a:rPr lang="en-GB" dirty="0" err="1"/>
              <a:t>ddilys</a:t>
            </a:r>
            <a:r>
              <a:rPr lang="en-GB" dirty="0"/>
              <a:t> ac </a:t>
            </a:r>
            <a:r>
              <a:rPr lang="en-GB" dirty="0" err="1"/>
              <a:t>yn</a:t>
            </a:r>
            <a:r>
              <a:rPr lang="en-GB" dirty="0"/>
              <a:t> </a:t>
            </a:r>
            <a:r>
              <a:rPr lang="en-GB" dirty="0" err="1"/>
              <a:t>dangos</a:t>
            </a:r>
            <a:r>
              <a:rPr lang="en-GB" dirty="0"/>
              <a:t> </a:t>
            </a:r>
            <a:r>
              <a:rPr lang="en-GB" dirty="0" err="1"/>
              <a:t>gofal</a:t>
            </a:r>
            <a:r>
              <a:rPr lang="en-GB" dirty="0"/>
              <a:t> am </a:t>
            </a:r>
            <a:r>
              <a:rPr lang="en-GB" dirty="0" err="1"/>
              <a:t>angen</a:t>
            </a:r>
            <a:r>
              <a:rPr lang="en-GB" dirty="0"/>
              <a:t> a </a:t>
            </a:r>
            <a:r>
              <a:rPr lang="en-GB" dirty="0" err="1"/>
              <a:t>theimladau'r</a:t>
            </a:r>
            <a:r>
              <a:rPr lang="en-GB" dirty="0"/>
              <a:t> </a:t>
            </a:r>
            <a:r>
              <a:rPr lang="en-GB" dirty="0" err="1"/>
              <a:t>bobl</a:t>
            </a:r>
            <a:r>
              <a:rPr lang="en-GB" dirty="0"/>
              <a:t> dan </a:t>
            </a:r>
            <a:r>
              <a:rPr lang="en-GB" dirty="0" err="1"/>
              <a:t>sylw</a:t>
            </a:r>
            <a:r>
              <a:rPr lang="en-GB" dirty="0"/>
              <a:t> a </a:t>
            </a:r>
            <a:r>
              <a:rPr lang="en-GB" dirty="0" err="1"/>
              <a:t>pharch</a:t>
            </a:r>
            <a:r>
              <a:rPr lang="en-GB" dirty="0"/>
              <a:t> at </a:t>
            </a:r>
            <a:r>
              <a:rPr lang="en-GB" dirty="0" err="1"/>
              <a:t>ein</a:t>
            </a:r>
            <a:r>
              <a:rPr lang="en-GB" dirty="0"/>
              <a:t> </a:t>
            </a:r>
            <a:r>
              <a:rPr lang="en-GB" dirty="0" err="1"/>
              <a:t>byd</a:t>
            </a:r>
            <a:r>
              <a:rPr lang="en-GB" dirty="0"/>
              <a:t> </a:t>
            </a:r>
            <a:r>
              <a:rPr lang="en-GB" dirty="0" err="1"/>
              <a:t>naturiol</a:t>
            </a:r>
            <a:r>
              <a:rPr lang="en-GB" dirty="0"/>
              <a:t> </a:t>
            </a:r>
            <a:r>
              <a:rPr lang="en-GB" dirty="0" err="1"/>
              <a:t>a'i</a:t>
            </a:r>
            <a:r>
              <a:rPr lang="en-GB" dirty="0"/>
              <a:t> </a:t>
            </a:r>
            <a:r>
              <a:rPr lang="en-GB" dirty="0" err="1"/>
              <a:t>adnoddau</a:t>
            </a:r>
            <a:r>
              <a:rPr lang="en-GB" dirty="0"/>
              <a:t> </a:t>
            </a:r>
            <a:r>
              <a:rPr lang="en-GB" dirty="0" err="1"/>
              <a:t>cyfyngedig</a:t>
            </a:r>
            <a:endParaRPr lang="en-GB" dirty="0"/>
          </a:p>
          <a:p>
            <a:r>
              <a:rPr lang="en-GB" dirty="0" err="1"/>
              <a:t>Uniondeb</a:t>
            </a:r>
            <a:r>
              <a:rPr lang="en-GB" dirty="0"/>
              <a:t> </a:t>
            </a:r>
            <a:r>
              <a:rPr lang="en-GB" dirty="0" err="1"/>
              <a:t>yw'r</a:t>
            </a:r>
            <a:r>
              <a:rPr lang="en-GB" dirty="0"/>
              <a:t> </a:t>
            </a:r>
            <a:r>
              <a:rPr lang="en-GB" dirty="0" err="1"/>
              <a:t>arfer</a:t>
            </a:r>
            <a:r>
              <a:rPr lang="en-GB" dirty="0"/>
              <a:t> o </a:t>
            </a:r>
            <a:r>
              <a:rPr lang="en-GB" dirty="0" err="1"/>
              <a:t>fod</a:t>
            </a:r>
            <a:r>
              <a:rPr lang="en-GB" dirty="0"/>
              <a:t> </a:t>
            </a:r>
            <a:r>
              <a:rPr lang="en-GB" dirty="0" err="1"/>
              <a:t>yn</a:t>
            </a:r>
            <a:r>
              <a:rPr lang="en-GB" dirty="0"/>
              <a:t> </a:t>
            </a:r>
            <a:r>
              <a:rPr lang="en-GB" dirty="0" err="1"/>
              <a:t>onest</a:t>
            </a:r>
            <a:r>
              <a:rPr lang="en-GB" dirty="0"/>
              <a:t> a </a:t>
            </a:r>
            <a:r>
              <a:rPr lang="en-GB" dirty="0" err="1"/>
              <a:t>dangos</a:t>
            </a:r>
            <a:r>
              <a:rPr lang="en-GB" dirty="0"/>
              <a:t> </a:t>
            </a:r>
            <a:r>
              <a:rPr lang="en-GB" dirty="0" err="1"/>
              <a:t>ymlyniad</a:t>
            </a:r>
            <a:r>
              <a:rPr lang="en-GB" dirty="0"/>
              <a:t> </a:t>
            </a:r>
            <a:r>
              <a:rPr lang="en-GB" dirty="0" err="1"/>
              <a:t>cyson</a:t>
            </a:r>
            <a:r>
              <a:rPr lang="en-GB" dirty="0"/>
              <a:t> a </a:t>
            </a:r>
            <a:r>
              <a:rPr lang="en-GB" dirty="0" err="1"/>
              <a:t>digyfaddawd</a:t>
            </a:r>
            <a:r>
              <a:rPr lang="en-GB" dirty="0"/>
              <a:t> at </a:t>
            </a:r>
            <a:r>
              <a:rPr lang="en-GB" dirty="0" err="1"/>
              <a:t>egwyddorion</a:t>
            </a:r>
            <a:r>
              <a:rPr lang="en-GB" dirty="0"/>
              <a:t> a </a:t>
            </a:r>
            <a:r>
              <a:rPr lang="en-GB" dirty="0" err="1"/>
              <a:t>gwerthoedd</a:t>
            </a:r>
            <a:r>
              <a:rPr lang="en-GB" dirty="0"/>
              <a:t> </a:t>
            </a:r>
            <a:r>
              <a:rPr lang="en-GB" dirty="0" err="1"/>
              <a:t>moesol</a:t>
            </a:r>
            <a:r>
              <a:rPr lang="en-GB" dirty="0"/>
              <a:t> a </a:t>
            </a:r>
            <a:r>
              <a:rPr lang="en-GB" dirty="0" err="1"/>
              <a:t>moesegol</a:t>
            </a:r>
            <a:r>
              <a:rPr lang="en-GB" dirty="0"/>
              <a:t> </a:t>
            </a:r>
            <a:r>
              <a:rPr lang="en-GB" dirty="0" err="1"/>
              <a:t>cryf</a:t>
            </a:r>
            <a:endParaRPr lang="en-GB" dirty="0"/>
          </a:p>
          <a:p>
            <a:r>
              <a:rPr lang="en-GB" dirty="0" err="1"/>
              <a:t>Gwneud</a:t>
            </a:r>
            <a:r>
              <a:rPr lang="en-GB" dirty="0"/>
              <a:t> </a:t>
            </a:r>
            <a:r>
              <a:rPr lang="en-GB" dirty="0" err="1"/>
              <a:t>ymrwymiad</a:t>
            </a:r>
            <a:r>
              <a:rPr lang="en-GB" dirty="0"/>
              <a:t> </a:t>
            </a:r>
            <a:r>
              <a:rPr lang="en-GB" dirty="0" err="1"/>
              <a:t>proffesiynol</a:t>
            </a:r>
            <a:r>
              <a:rPr lang="en-GB" dirty="0"/>
              <a:t> </a:t>
            </a:r>
            <a:r>
              <a:rPr lang="en-GB" dirty="0" err="1"/>
              <a:t>i</a:t>
            </a:r>
            <a:r>
              <a:rPr lang="en-GB" dirty="0"/>
              <a:t> </a:t>
            </a:r>
            <a:r>
              <a:rPr lang="en-GB" dirty="0" err="1"/>
              <a:t>ddysgu</a:t>
            </a:r>
            <a:r>
              <a:rPr lang="en-GB" dirty="0"/>
              <a:t> a </a:t>
            </a:r>
            <a:r>
              <a:rPr lang="en-GB" dirty="0" err="1"/>
              <a:t>dysgwyr</a:t>
            </a:r>
            <a:r>
              <a:rPr lang="en-GB" dirty="0"/>
              <a:t> </a:t>
            </a:r>
            <a:r>
              <a:rPr lang="en-GB" dirty="0" err="1"/>
              <a:t>sy'n</a:t>
            </a:r>
            <a:r>
              <a:rPr lang="en-GB" dirty="0"/>
              <a:t> </a:t>
            </a:r>
            <a:r>
              <a:rPr lang="en-GB" dirty="0" err="1"/>
              <a:t>gydnaws</a:t>
            </a:r>
            <a:r>
              <a:rPr lang="en-GB" dirty="0"/>
              <a:t> </a:t>
            </a:r>
            <a:r>
              <a:rPr lang="en-GB" dirty="0" err="1"/>
              <a:t>â'r</a:t>
            </a:r>
            <a:r>
              <a:rPr lang="en-GB" dirty="0"/>
              <a:t> </a:t>
            </a:r>
            <a:r>
              <a:rPr lang="en-GB" dirty="0" err="1"/>
              <a:t>dyhead</a:t>
            </a:r>
            <a:r>
              <a:rPr lang="en-GB" dirty="0"/>
              <a:t> o </a:t>
            </a:r>
            <a:r>
              <a:rPr lang="en-GB" dirty="0" err="1"/>
              <a:t>sicrhau</a:t>
            </a:r>
            <a:r>
              <a:rPr lang="en-GB" dirty="0"/>
              <a:t> </a:t>
            </a:r>
            <a:r>
              <a:rPr lang="en-GB" dirty="0" err="1"/>
              <a:t>byd</a:t>
            </a:r>
            <a:r>
              <a:rPr lang="en-GB" dirty="0"/>
              <a:t> </a:t>
            </a:r>
            <a:r>
              <a:rPr lang="en-GB" dirty="0" err="1"/>
              <a:t>cynaliadwy</a:t>
            </a:r>
            <a:r>
              <a:rPr lang="en-GB" dirty="0"/>
              <a:t> a </a:t>
            </a:r>
            <a:r>
              <a:rPr lang="en-GB" dirty="0" err="1"/>
              <a:t>chyfartal</a:t>
            </a:r>
            <a:r>
              <a:rPr lang="en-GB" dirty="0"/>
              <a:t>.</a:t>
            </a:r>
          </a:p>
          <a:p>
            <a:endParaRPr lang="en-GB" dirty="0"/>
          </a:p>
          <a:p>
            <a:endParaRPr lang="en-GB" dirty="0"/>
          </a:p>
          <a:p>
            <a:endParaRPr lang="en-GB" dirty="0"/>
          </a:p>
        </p:txBody>
      </p:sp>
    </p:spTree>
    <p:extLst>
      <p:ext uri="{BB962C8B-B14F-4D97-AF65-F5344CB8AC3E}">
        <p14:creationId xmlns:p14="http://schemas.microsoft.com/office/powerpoint/2010/main" val="3844921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938F6-18BF-4344-ABF5-5801F8A240F9}"/>
              </a:ext>
            </a:extLst>
          </p:cNvPr>
          <p:cNvSpPr>
            <a:spLocks noGrp="1"/>
          </p:cNvSpPr>
          <p:nvPr>
            <p:ph type="title"/>
          </p:nvPr>
        </p:nvSpPr>
        <p:spPr/>
        <p:txBody>
          <a:bodyPr/>
          <a:lstStyle/>
          <a:p>
            <a:r>
              <a:rPr lang="en-GB" dirty="0"/>
              <a:t>Values</a:t>
            </a:r>
          </a:p>
        </p:txBody>
      </p:sp>
      <p:sp>
        <p:nvSpPr>
          <p:cNvPr id="3" name="Content Placeholder 2">
            <a:extLst>
              <a:ext uri="{FF2B5EF4-FFF2-40B4-BE49-F238E27FC236}">
                <a16:creationId xmlns:a16="http://schemas.microsoft.com/office/drawing/2014/main" id="{B59AB6A8-4805-4BCC-9670-14B8201E307D}"/>
              </a:ext>
            </a:extLst>
          </p:cNvPr>
          <p:cNvSpPr>
            <a:spLocks noGrp="1"/>
          </p:cNvSpPr>
          <p:nvPr>
            <p:ph idx="1"/>
          </p:nvPr>
        </p:nvSpPr>
        <p:spPr/>
        <p:txBody>
          <a:bodyPr>
            <a:normAutofit fontScale="70000" lnSpcReduction="20000"/>
          </a:bodyPr>
          <a:lstStyle/>
          <a:p>
            <a:r>
              <a:rPr lang="en-GB" dirty="0"/>
              <a:t>• A genuine liking for and interest in children and their development </a:t>
            </a:r>
          </a:p>
          <a:p>
            <a:r>
              <a:rPr lang="en-GB" dirty="0"/>
              <a:t>• Good communication skills with children and Mums, Dads and other carers </a:t>
            </a:r>
          </a:p>
          <a:p>
            <a:r>
              <a:rPr lang="en-GB" dirty="0"/>
              <a:t>• Confidence </a:t>
            </a:r>
          </a:p>
          <a:p>
            <a:r>
              <a:rPr lang="en-GB" dirty="0"/>
              <a:t>• Patience and professionalism </a:t>
            </a:r>
          </a:p>
          <a:p>
            <a:r>
              <a:rPr lang="en-GB" dirty="0"/>
              <a:t>• A helpful, caring and understanding nature</a:t>
            </a:r>
          </a:p>
          <a:p>
            <a:r>
              <a:rPr lang="en-GB" dirty="0"/>
              <a:t> • An ability to work with parents and carers as well as with children </a:t>
            </a:r>
          </a:p>
          <a:p>
            <a:r>
              <a:rPr lang="en-GB" dirty="0"/>
              <a:t>• A commitment to social inclusion </a:t>
            </a:r>
          </a:p>
          <a:p>
            <a:r>
              <a:rPr lang="en-GB" dirty="0"/>
              <a:t>• The ability to work effectively as part of a team </a:t>
            </a:r>
          </a:p>
          <a:p>
            <a:r>
              <a:rPr lang="en-GB" dirty="0"/>
              <a:t>• A commitment to undertake training </a:t>
            </a:r>
          </a:p>
          <a:p>
            <a:r>
              <a:rPr lang="en-GB" dirty="0"/>
              <a:t>A sense of fun</a:t>
            </a:r>
          </a:p>
          <a:p>
            <a:r>
              <a:rPr lang="en-GB" dirty="0"/>
              <a:t>(Powell, 2010)</a:t>
            </a:r>
          </a:p>
          <a:p>
            <a:endParaRPr lang="en-GB" dirty="0"/>
          </a:p>
        </p:txBody>
      </p:sp>
    </p:spTree>
    <p:extLst>
      <p:ext uri="{BB962C8B-B14F-4D97-AF65-F5344CB8AC3E}">
        <p14:creationId xmlns:p14="http://schemas.microsoft.com/office/powerpoint/2010/main" val="3496029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E130A-C7AE-42A4-A9FD-747D4314A30A}"/>
              </a:ext>
            </a:extLst>
          </p:cNvPr>
          <p:cNvSpPr>
            <a:spLocks noGrp="1"/>
          </p:cNvSpPr>
          <p:nvPr>
            <p:ph type="title"/>
          </p:nvPr>
        </p:nvSpPr>
        <p:spPr/>
        <p:txBody>
          <a:bodyPr>
            <a:normAutofit fontScale="90000"/>
          </a:bodyPr>
          <a:lstStyle/>
          <a:p>
            <a:r>
              <a:rPr lang="en-GB" dirty="0" err="1"/>
              <a:t>Gwerthoedd</a:t>
            </a:r>
            <a:br>
              <a:rPr lang="en-GB" dirty="0"/>
            </a:br>
            <a:br>
              <a:rPr lang="en-GB" dirty="0"/>
            </a:br>
            <a:endParaRPr lang="en-GB" dirty="0"/>
          </a:p>
        </p:txBody>
      </p:sp>
      <p:sp>
        <p:nvSpPr>
          <p:cNvPr id="3" name="Content Placeholder 2">
            <a:extLst>
              <a:ext uri="{FF2B5EF4-FFF2-40B4-BE49-F238E27FC236}">
                <a16:creationId xmlns:a16="http://schemas.microsoft.com/office/drawing/2014/main" id="{958FE036-EAE8-4E5B-ABD0-6B6FEF4D2FA8}"/>
              </a:ext>
            </a:extLst>
          </p:cNvPr>
          <p:cNvSpPr>
            <a:spLocks noGrp="1"/>
          </p:cNvSpPr>
          <p:nvPr>
            <p:ph idx="1"/>
          </p:nvPr>
        </p:nvSpPr>
        <p:spPr/>
        <p:txBody>
          <a:bodyPr>
            <a:normAutofit fontScale="70000" lnSpcReduction="20000"/>
          </a:bodyPr>
          <a:lstStyle/>
          <a:p>
            <a:r>
              <a:rPr lang="en-GB" dirty="0"/>
              <a:t>• Hoff </a:t>
            </a:r>
            <a:r>
              <a:rPr lang="en-GB" dirty="0" err="1"/>
              <a:t>iawn</a:t>
            </a:r>
            <a:r>
              <a:rPr lang="en-GB" dirty="0"/>
              <a:t> o </a:t>
            </a:r>
            <a:r>
              <a:rPr lang="en-GB" dirty="0" err="1"/>
              <a:t>blant</a:t>
            </a:r>
            <a:r>
              <a:rPr lang="en-GB" dirty="0"/>
              <a:t> a </a:t>
            </a:r>
            <a:r>
              <a:rPr lang="en-GB" dirty="0" err="1"/>
              <a:t>diddordeb</a:t>
            </a:r>
            <a:r>
              <a:rPr lang="en-GB" dirty="0"/>
              <a:t> </a:t>
            </a:r>
            <a:r>
              <a:rPr lang="en-GB" dirty="0" err="1"/>
              <a:t>mewn</a:t>
            </a:r>
            <a:r>
              <a:rPr lang="en-GB" dirty="0"/>
              <a:t> plant </a:t>
            </a:r>
            <a:r>
              <a:rPr lang="en-GB" dirty="0" err="1"/>
              <a:t>a'u</a:t>
            </a:r>
            <a:r>
              <a:rPr lang="en-GB" dirty="0"/>
              <a:t> </a:t>
            </a:r>
            <a:r>
              <a:rPr lang="en-GB" dirty="0" err="1"/>
              <a:t>datblygiad</a:t>
            </a:r>
            <a:r>
              <a:rPr lang="en-GB" dirty="0"/>
              <a:t> </a:t>
            </a:r>
          </a:p>
          <a:p>
            <a:r>
              <a:rPr lang="en-GB" dirty="0"/>
              <a:t>• </a:t>
            </a:r>
            <a:r>
              <a:rPr lang="en-GB" dirty="0" err="1"/>
              <a:t>Sgiliau</a:t>
            </a:r>
            <a:r>
              <a:rPr lang="en-GB" dirty="0"/>
              <a:t> </a:t>
            </a:r>
            <a:r>
              <a:rPr lang="en-GB" dirty="0" err="1"/>
              <a:t>cyfathrebu</a:t>
            </a:r>
            <a:r>
              <a:rPr lang="en-GB" dirty="0"/>
              <a:t> da </a:t>
            </a:r>
            <a:r>
              <a:rPr lang="en-GB" dirty="0" err="1"/>
              <a:t>gyda</a:t>
            </a:r>
            <a:r>
              <a:rPr lang="en-GB" dirty="0"/>
              <a:t> </a:t>
            </a:r>
            <a:r>
              <a:rPr lang="en-GB" dirty="0" err="1"/>
              <a:t>phlant</a:t>
            </a:r>
            <a:r>
              <a:rPr lang="en-GB" dirty="0"/>
              <a:t> a </a:t>
            </a:r>
            <a:r>
              <a:rPr lang="en-GB" dirty="0" err="1"/>
              <a:t>Mamau</a:t>
            </a:r>
            <a:r>
              <a:rPr lang="en-GB" dirty="0"/>
              <a:t>, </a:t>
            </a:r>
            <a:r>
              <a:rPr lang="en-GB" dirty="0" err="1"/>
              <a:t>Tadau</a:t>
            </a:r>
            <a:r>
              <a:rPr lang="en-GB" dirty="0"/>
              <a:t> a </a:t>
            </a:r>
            <a:r>
              <a:rPr lang="en-GB" dirty="0" err="1"/>
              <a:t>gofalwyr</a:t>
            </a:r>
            <a:r>
              <a:rPr lang="en-GB" dirty="0"/>
              <a:t> </a:t>
            </a:r>
            <a:r>
              <a:rPr lang="en-GB" dirty="0" err="1"/>
              <a:t>eraill</a:t>
            </a:r>
            <a:r>
              <a:rPr lang="en-GB" dirty="0"/>
              <a:t> </a:t>
            </a:r>
          </a:p>
          <a:p>
            <a:r>
              <a:rPr lang="en-GB" dirty="0"/>
              <a:t>• </a:t>
            </a:r>
            <a:r>
              <a:rPr lang="en-GB" dirty="0" err="1"/>
              <a:t>Hyder</a:t>
            </a:r>
            <a:r>
              <a:rPr lang="en-GB" dirty="0"/>
              <a:t> </a:t>
            </a:r>
          </a:p>
          <a:p>
            <a:r>
              <a:rPr lang="en-GB" dirty="0"/>
              <a:t>• </a:t>
            </a:r>
            <a:r>
              <a:rPr lang="en-GB" dirty="0" err="1"/>
              <a:t>Amynedd</a:t>
            </a:r>
            <a:r>
              <a:rPr lang="en-GB" dirty="0"/>
              <a:t> a </a:t>
            </a:r>
            <a:r>
              <a:rPr lang="en-GB" dirty="0" err="1"/>
              <a:t>phroffesiynoldeb</a:t>
            </a:r>
            <a:r>
              <a:rPr lang="en-GB" dirty="0"/>
              <a:t> </a:t>
            </a:r>
          </a:p>
          <a:p>
            <a:r>
              <a:rPr lang="en-GB" dirty="0"/>
              <a:t>• </a:t>
            </a:r>
            <a:r>
              <a:rPr lang="en-GB" dirty="0" err="1"/>
              <a:t>Natur</a:t>
            </a:r>
            <a:r>
              <a:rPr lang="en-GB" dirty="0"/>
              <a:t> </a:t>
            </a:r>
            <a:r>
              <a:rPr lang="en-GB" dirty="0" err="1"/>
              <a:t>ddefnyddiol</a:t>
            </a:r>
            <a:r>
              <a:rPr lang="en-GB" dirty="0"/>
              <a:t>, </a:t>
            </a:r>
            <a:r>
              <a:rPr lang="en-GB" dirty="0" err="1"/>
              <a:t>ofalgar</a:t>
            </a:r>
            <a:r>
              <a:rPr lang="en-GB" dirty="0"/>
              <a:t> a </a:t>
            </a:r>
            <a:r>
              <a:rPr lang="en-GB" dirty="0" err="1"/>
              <a:t>deall</a:t>
            </a:r>
            <a:endParaRPr lang="en-GB" dirty="0"/>
          </a:p>
          <a:p>
            <a:r>
              <a:rPr lang="en-GB" dirty="0"/>
              <a:t> • Y </a:t>
            </a:r>
            <a:r>
              <a:rPr lang="en-GB" dirty="0" err="1"/>
              <a:t>gallu</a:t>
            </a:r>
            <a:r>
              <a:rPr lang="en-GB" dirty="0"/>
              <a:t> </a:t>
            </a:r>
            <a:r>
              <a:rPr lang="en-GB" dirty="0" err="1"/>
              <a:t>i</a:t>
            </a:r>
            <a:r>
              <a:rPr lang="en-GB" dirty="0"/>
              <a:t> </a:t>
            </a:r>
            <a:r>
              <a:rPr lang="en-GB" dirty="0" err="1"/>
              <a:t>weithio</a:t>
            </a:r>
            <a:r>
              <a:rPr lang="en-GB" dirty="0"/>
              <a:t> </a:t>
            </a:r>
            <a:r>
              <a:rPr lang="en-GB" dirty="0" err="1"/>
              <a:t>gyda</a:t>
            </a:r>
            <a:r>
              <a:rPr lang="en-GB" dirty="0"/>
              <a:t> </a:t>
            </a:r>
            <a:r>
              <a:rPr lang="en-GB" dirty="0" err="1"/>
              <a:t>rhieni</a:t>
            </a:r>
            <a:r>
              <a:rPr lang="en-GB" dirty="0"/>
              <a:t> a </a:t>
            </a:r>
            <a:r>
              <a:rPr lang="en-GB" dirty="0" err="1"/>
              <a:t>gofalwyr</a:t>
            </a:r>
            <a:r>
              <a:rPr lang="en-GB" dirty="0"/>
              <a:t> </a:t>
            </a:r>
            <a:r>
              <a:rPr lang="en-GB" dirty="0" err="1"/>
              <a:t>yn</a:t>
            </a:r>
            <a:r>
              <a:rPr lang="en-GB" dirty="0"/>
              <a:t> </a:t>
            </a:r>
            <a:r>
              <a:rPr lang="en-GB" dirty="0" err="1"/>
              <a:t>ogystal</a:t>
            </a:r>
            <a:r>
              <a:rPr lang="en-GB" dirty="0"/>
              <a:t> â </a:t>
            </a:r>
            <a:r>
              <a:rPr lang="en-GB" dirty="0" err="1"/>
              <a:t>phlant</a:t>
            </a:r>
            <a:r>
              <a:rPr lang="en-GB" dirty="0"/>
              <a:t> </a:t>
            </a:r>
          </a:p>
          <a:p>
            <a:r>
              <a:rPr lang="en-GB" dirty="0"/>
              <a:t>• </a:t>
            </a:r>
            <a:r>
              <a:rPr lang="en-GB" dirty="0" err="1"/>
              <a:t>Ymrwymiad</a:t>
            </a:r>
            <a:r>
              <a:rPr lang="en-GB" dirty="0"/>
              <a:t> </a:t>
            </a:r>
            <a:r>
              <a:rPr lang="en-GB" dirty="0" err="1"/>
              <a:t>i</a:t>
            </a:r>
            <a:r>
              <a:rPr lang="en-GB" dirty="0"/>
              <a:t> </a:t>
            </a:r>
            <a:r>
              <a:rPr lang="en-GB" dirty="0" err="1"/>
              <a:t>gynhwysiant</a:t>
            </a:r>
            <a:r>
              <a:rPr lang="en-GB" dirty="0"/>
              <a:t> </a:t>
            </a:r>
            <a:r>
              <a:rPr lang="en-GB" dirty="0" err="1"/>
              <a:t>cymdeithasol</a:t>
            </a:r>
            <a:r>
              <a:rPr lang="en-GB" dirty="0"/>
              <a:t> </a:t>
            </a:r>
          </a:p>
          <a:p>
            <a:r>
              <a:rPr lang="en-GB" dirty="0"/>
              <a:t>• Y </a:t>
            </a:r>
            <a:r>
              <a:rPr lang="en-GB" dirty="0" err="1"/>
              <a:t>gallu</a:t>
            </a:r>
            <a:r>
              <a:rPr lang="en-GB" dirty="0"/>
              <a:t> </a:t>
            </a:r>
            <a:r>
              <a:rPr lang="en-GB" dirty="0" err="1"/>
              <a:t>i</a:t>
            </a:r>
            <a:r>
              <a:rPr lang="en-GB" dirty="0"/>
              <a:t> </a:t>
            </a:r>
            <a:r>
              <a:rPr lang="en-GB" dirty="0" err="1"/>
              <a:t>weithio'n</a:t>
            </a:r>
            <a:r>
              <a:rPr lang="en-GB" dirty="0"/>
              <a:t> </a:t>
            </a:r>
            <a:r>
              <a:rPr lang="en-GB" dirty="0" err="1"/>
              <a:t>effeithiol</a:t>
            </a:r>
            <a:r>
              <a:rPr lang="en-GB" dirty="0"/>
              <a:t> </a:t>
            </a:r>
            <a:r>
              <a:rPr lang="en-GB" dirty="0" err="1"/>
              <a:t>fel</a:t>
            </a:r>
            <a:r>
              <a:rPr lang="en-GB" dirty="0"/>
              <a:t> </a:t>
            </a:r>
            <a:r>
              <a:rPr lang="en-GB" dirty="0" err="1"/>
              <a:t>rhan</a:t>
            </a:r>
            <a:r>
              <a:rPr lang="en-GB" dirty="0"/>
              <a:t> o </a:t>
            </a:r>
            <a:r>
              <a:rPr lang="en-GB" dirty="0" err="1"/>
              <a:t>dîm</a:t>
            </a:r>
            <a:r>
              <a:rPr lang="en-GB" dirty="0"/>
              <a:t> </a:t>
            </a:r>
          </a:p>
          <a:p>
            <a:r>
              <a:rPr lang="en-GB" dirty="0"/>
              <a:t>• </a:t>
            </a:r>
            <a:r>
              <a:rPr lang="en-GB" dirty="0" err="1"/>
              <a:t>Ymrwymiad</a:t>
            </a:r>
            <a:r>
              <a:rPr lang="en-GB" dirty="0"/>
              <a:t> </a:t>
            </a:r>
            <a:r>
              <a:rPr lang="en-GB" dirty="0" err="1"/>
              <a:t>i</a:t>
            </a:r>
            <a:r>
              <a:rPr lang="en-GB" dirty="0"/>
              <a:t> </a:t>
            </a:r>
            <a:r>
              <a:rPr lang="en-GB" dirty="0" err="1"/>
              <a:t>ymgymryd</a:t>
            </a:r>
            <a:r>
              <a:rPr lang="en-GB" dirty="0"/>
              <a:t> â </a:t>
            </a:r>
            <a:r>
              <a:rPr lang="en-GB" dirty="0" err="1"/>
              <a:t>hyfforddiant</a:t>
            </a:r>
            <a:r>
              <a:rPr lang="en-GB" dirty="0"/>
              <a:t> </a:t>
            </a:r>
          </a:p>
          <a:p>
            <a:r>
              <a:rPr lang="en-GB" dirty="0" err="1"/>
              <a:t>Ymdeimlad</a:t>
            </a:r>
            <a:r>
              <a:rPr lang="en-GB" dirty="0"/>
              <a:t> o hwyl</a:t>
            </a:r>
          </a:p>
          <a:p>
            <a:r>
              <a:rPr lang="en-GB" dirty="0"/>
              <a:t>(Powell, 2010)</a:t>
            </a:r>
          </a:p>
          <a:p>
            <a:endParaRPr lang="en-GB" dirty="0"/>
          </a:p>
          <a:p>
            <a:endParaRPr lang="en-GB" dirty="0"/>
          </a:p>
        </p:txBody>
      </p:sp>
    </p:spTree>
    <p:extLst>
      <p:ext uri="{BB962C8B-B14F-4D97-AF65-F5344CB8AC3E}">
        <p14:creationId xmlns:p14="http://schemas.microsoft.com/office/powerpoint/2010/main" val="4168244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551AE-4B11-406C-ADD3-86E6A794212B}"/>
              </a:ext>
            </a:extLst>
          </p:cNvPr>
          <p:cNvSpPr>
            <a:spLocks noGrp="1"/>
          </p:cNvSpPr>
          <p:nvPr>
            <p:ph type="title"/>
          </p:nvPr>
        </p:nvSpPr>
        <p:spPr/>
        <p:txBody>
          <a:bodyPr/>
          <a:lstStyle/>
          <a:p>
            <a:r>
              <a:rPr lang="en-GB" dirty="0"/>
              <a:t>Why are Values significant in early years practice?</a:t>
            </a:r>
          </a:p>
        </p:txBody>
      </p:sp>
      <p:sp>
        <p:nvSpPr>
          <p:cNvPr id="3" name="Content Placeholder 2">
            <a:extLst>
              <a:ext uri="{FF2B5EF4-FFF2-40B4-BE49-F238E27FC236}">
                <a16:creationId xmlns:a16="http://schemas.microsoft.com/office/drawing/2014/main" id="{5053E2AE-B53E-4BB1-9CD0-1C2540FE411C}"/>
              </a:ext>
            </a:extLst>
          </p:cNvPr>
          <p:cNvSpPr>
            <a:spLocks noGrp="1"/>
          </p:cNvSpPr>
          <p:nvPr>
            <p:ph idx="1"/>
          </p:nvPr>
        </p:nvSpPr>
        <p:spPr/>
        <p:txBody>
          <a:bodyPr>
            <a:normAutofit fontScale="92500"/>
          </a:bodyPr>
          <a:lstStyle/>
          <a:p>
            <a:pPr algn="l">
              <a:buFont typeface="Arial" panose="020B0604020202020204" pitchFamily="34" charset="0"/>
              <a:buChar char="•"/>
            </a:pPr>
            <a:r>
              <a:rPr lang="en-GB" dirty="0">
                <a:solidFill>
                  <a:schemeClr val="tx2"/>
                </a:solidFill>
                <a:latin typeface="Source Sans Pro" panose="020B0503030403020204" pitchFamily="34" charset="0"/>
              </a:rPr>
              <a:t>H</a:t>
            </a:r>
            <a:r>
              <a:rPr lang="en-GB" b="0" i="0" dirty="0">
                <a:solidFill>
                  <a:schemeClr val="tx2"/>
                </a:solidFill>
                <a:effectLst/>
                <a:latin typeface="Source Sans Pro" panose="020B0503030403020204" pitchFamily="34" charset="0"/>
              </a:rPr>
              <a:t>elp us develop our professional identity and ‘way of being’ as education professionals</a:t>
            </a:r>
          </a:p>
          <a:p>
            <a:pPr algn="l">
              <a:buFont typeface="Arial" panose="020B0604020202020204" pitchFamily="34" charset="0"/>
              <a:buChar char="•"/>
            </a:pPr>
            <a:r>
              <a:rPr lang="en-GB" dirty="0">
                <a:solidFill>
                  <a:schemeClr val="tx2"/>
                </a:solidFill>
                <a:latin typeface="Source Sans Pro" panose="020B0503030403020204" pitchFamily="34" charset="0"/>
              </a:rPr>
              <a:t>D</a:t>
            </a:r>
            <a:r>
              <a:rPr lang="en-GB" b="0" i="0" dirty="0">
                <a:solidFill>
                  <a:schemeClr val="tx2"/>
                </a:solidFill>
                <a:effectLst/>
                <a:latin typeface="Source Sans Pro" panose="020B0503030403020204" pitchFamily="34" charset="0"/>
              </a:rPr>
              <a:t>evelop and drive our individual and unswerving professional commitment to all our learners and colleagues</a:t>
            </a:r>
          </a:p>
          <a:p>
            <a:pPr algn="l">
              <a:buFont typeface="Arial" panose="020B0604020202020204" pitchFamily="34" charset="0"/>
              <a:buChar char="•"/>
            </a:pPr>
            <a:r>
              <a:rPr lang="en-GB" dirty="0">
                <a:solidFill>
                  <a:schemeClr val="tx2"/>
                </a:solidFill>
                <a:latin typeface="Source Sans Pro" panose="020B0503030403020204" pitchFamily="34" charset="0"/>
              </a:rPr>
              <a:t>S</a:t>
            </a:r>
            <a:r>
              <a:rPr lang="en-GB" b="0" i="0" dirty="0">
                <a:solidFill>
                  <a:schemeClr val="tx2"/>
                </a:solidFill>
                <a:effectLst/>
                <a:latin typeface="Source Sans Pro" panose="020B0503030403020204" pitchFamily="34" charset="0"/>
              </a:rPr>
              <a:t>upport and encourage us to see beyond the classroom or subject</a:t>
            </a:r>
          </a:p>
          <a:p>
            <a:pPr algn="l">
              <a:buFont typeface="Arial" panose="020B0604020202020204" pitchFamily="34" charset="0"/>
              <a:buChar char="•"/>
            </a:pPr>
            <a:r>
              <a:rPr lang="en-GB" dirty="0">
                <a:solidFill>
                  <a:schemeClr val="tx2"/>
                </a:solidFill>
                <a:latin typeface="Source Sans Pro" panose="020B0503030403020204" pitchFamily="34" charset="0"/>
              </a:rPr>
              <a:t>H</a:t>
            </a:r>
            <a:r>
              <a:rPr lang="en-GB" b="0" i="0" dirty="0">
                <a:solidFill>
                  <a:schemeClr val="tx2"/>
                </a:solidFill>
                <a:effectLst/>
                <a:latin typeface="Source Sans Pro" panose="020B0503030403020204" pitchFamily="34" charset="0"/>
              </a:rPr>
              <a:t>elp us to know and develop the whole child through addressing their individual needs</a:t>
            </a:r>
          </a:p>
          <a:p>
            <a:pPr algn="l">
              <a:buFont typeface="Arial" panose="020B0604020202020204" pitchFamily="34" charset="0"/>
              <a:buChar char="•"/>
            </a:pPr>
            <a:r>
              <a:rPr lang="en-GB" dirty="0">
                <a:solidFill>
                  <a:schemeClr val="tx2"/>
                </a:solidFill>
                <a:latin typeface="Source Sans Pro" panose="020B0503030403020204" pitchFamily="34" charset="0"/>
              </a:rPr>
              <a:t>D</a:t>
            </a:r>
            <a:r>
              <a:rPr lang="en-GB" b="0" i="0" dirty="0">
                <a:solidFill>
                  <a:schemeClr val="tx2"/>
                </a:solidFill>
                <a:effectLst/>
                <a:latin typeface="Source Sans Pro" panose="020B0503030403020204" pitchFamily="34" charset="0"/>
              </a:rPr>
              <a:t>evelop our understanding of our role in collaborative working with a range of partners including families and Communities</a:t>
            </a:r>
          </a:p>
          <a:p>
            <a:pPr algn="l">
              <a:buFont typeface="Arial" panose="020B0604020202020204" pitchFamily="34" charset="0"/>
              <a:buChar char="•"/>
            </a:pPr>
            <a:r>
              <a:rPr lang="en-GB" dirty="0">
                <a:solidFill>
                  <a:schemeClr val="tx2"/>
                </a:solidFill>
                <a:latin typeface="Source Sans Pro" panose="020B0503030403020204" pitchFamily="34" charset="0"/>
              </a:rPr>
              <a:t>R</a:t>
            </a:r>
            <a:r>
              <a:rPr lang="en-GB" b="0" i="0" dirty="0">
                <a:solidFill>
                  <a:schemeClr val="tx2"/>
                </a:solidFill>
                <a:effectLst/>
                <a:latin typeface="Source Sans Pro" panose="020B0503030403020204" pitchFamily="34" charset="0"/>
              </a:rPr>
              <a:t>ecognise the contribution that we can make to safeguarding or our young people and where necessary transform their lives</a:t>
            </a:r>
          </a:p>
          <a:p>
            <a:r>
              <a:rPr lang="en-GB" dirty="0"/>
              <a:t>(The General Teaching Council for Scotland)</a:t>
            </a:r>
          </a:p>
        </p:txBody>
      </p:sp>
    </p:spTree>
    <p:extLst>
      <p:ext uri="{BB962C8B-B14F-4D97-AF65-F5344CB8AC3E}">
        <p14:creationId xmlns:p14="http://schemas.microsoft.com/office/powerpoint/2010/main" val="4053525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18B10-3E1B-473D-B464-0171BA607462}"/>
              </a:ext>
            </a:extLst>
          </p:cNvPr>
          <p:cNvSpPr>
            <a:spLocks noGrp="1"/>
          </p:cNvSpPr>
          <p:nvPr>
            <p:ph type="title"/>
          </p:nvPr>
        </p:nvSpPr>
        <p:spPr/>
        <p:txBody>
          <a:bodyPr>
            <a:normAutofit fontScale="90000"/>
          </a:bodyPr>
          <a:lstStyle/>
          <a:p>
            <a:r>
              <a:rPr lang="en-GB" dirty="0"/>
              <a:t>Pam </a:t>
            </a:r>
            <a:r>
              <a:rPr lang="en-GB" dirty="0" err="1"/>
              <a:t>mae</a:t>
            </a:r>
            <a:r>
              <a:rPr lang="en-GB" dirty="0"/>
              <a:t> </a:t>
            </a:r>
            <a:r>
              <a:rPr lang="en-GB" dirty="0" err="1"/>
              <a:t>Gwerthoedd</a:t>
            </a:r>
            <a:r>
              <a:rPr lang="en-GB" dirty="0"/>
              <a:t> </a:t>
            </a:r>
            <a:r>
              <a:rPr lang="en-GB" dirty="0" err="1"/>
              <a:t>yn</a:t>
            </a:r>
            <a:r>
              <a:rPr lang="en-GB" dirty="0"/>
              <a:t> </a:t>
            </a:r>
            <a:r>
              <a:rPr lang="en-GB" dirty="0" err="1"/>
              <a:t>arwyddocaol</a:t>
            </a:r>
            <a:r>
              <a:rPr lang="en-GB" dirty="0"/>
              <a:t> </a:t>
            </a:r>
            <a:r>
              <a:rPr lang="en-GB" dirty="0" err="1"/>
              <a:t>mewn</a:t>
            </a:r>
            <a:r>
              <a:rPr lang="en-GB" dirty="0"/>
              <a:t> </a:t>
            </a:r>
            <a:r>
              <a:rPr lang="en-GB" dirty="0" err="1"/>
              <a:t>arferion</a:t>
            </a:r>
            <a:r>
              <a:rPr lang="en-GB" dirty="0"/>
              <a:t> </a:t>
            </a:r>
            <a:r>
              <a:rPr lang="en-GB" dirty="0" err="1"/>
              <a:t>blynyddoedd</a:t>
            </a:r>
            <a:r>
              <a:rPr lang="en-GB" dirty="0"/>
              <a:t> </a:t>
            </a:r>
            <a:r>
              <a:rPr lang="en-GB" dirty="0" err="1"/>
              <a:t>cynnar</a:t>
            </a:r>
            <a:r>
              <a:rPr lang="en-GB" dirty="0"/>
              <a:t>?</a:t>
            </a:r>
            <a:br>
              <a:rPr lang="en-GB" dirty="0"/>
            </a:br>
            <a:br>
              <a:rPr lang="en-GB" dirty="0"/>
            </a:br>
            <a:endParaRPr lang="en-GB" dirty="0"/>
          </a:p>
        </p:txBody>
      </p:sp>
      <p:sp>
        <p:nvSpPr>
          <p:cNvPr id="3" name="Content Placeholder 2">
            <a:extLst>
              <a:ext uri="{FF2B5EF4-FFF2-40B4-BE49-F238E27FC236}">
                <a16:creationId xmlns:a16="http://schemas.microsoft.com/office/drawing/2014/main" id="{0A1C5C0A-58A3-434E-B0A4-9E2F19144B15}"/>
              </a:ext>
            </a:extLst>
          </p:cNvPr>
          <p:cNvSpPr>
            <a:spLocks noGrp="1"/>
          </p:cNvSpPr>
          <p:nvPr>
            <p:ph idx="1"/>
          </p:nvPr>
        </p:nvSpPr>
        <p:spPr/>
        <p:txBody>
          <a:bodyPr>
            <a:normAutofit fontScale="85000" lnSpcReduction="20000"/>
          </a:bodyPr>
          <a:lstStyle/>
          <a:p>
            <a:endParaRPr lang="en-GB" dirty="0"/>
          </a:p>
          <a:p>
            <a:r>
              <a:rPr lang="en-GB" dirty="0" err="1"/>
              <a:t>Helpwch</a:t>
            </a:r>
            <a:r>
              <a:rPr lang="en-GB" dirty="0"/>
              <a:t> </a:t>
            </a:r>
            <a:r>
              <a:rPr lang="en-GB" dirty="0" err="1"/>
              <a:t>ni</a:t>
            </a:r>
            <a:r>
              <a:rPr lang="en-GB" dirty="0"/>
              <a:t> </a:t>
            </a:r>
            <a:r>
              <a:rPr lang="en-GB" dirty="0" err="1"/>
              <a:t>i</a:t>
            </a:r>
            <a:r>
              <a:rPr lang="en-GB" dirty="0"/>
              <a:t> </a:t>
            </a:r>
            <a:r>
              <a:rPr lang="en-GB" dirty="0" err="1"/>
              <a:t>ddatblygu</a:t>
            </a:r>
            <a:r>
              <a:rPr lang="en-GB" dirty="0"/>
              <a:t> </a:t>
            </a:r>
            <a:r>
              <a:rPr lang="en-GB" dirty="0" err="1"/>
              <a:t>ein</a:t>
            </a:r>
            <a:r>
              <a:rPr lang="en-GB" dirty="0"/>
              <a:t> </a:t>
            </a:r>
            <a:r>
              <a:rPr lang="en-GB" dirty="0" err="1"/>
              <a:t>hunaniaeth</a:t>
            </a:r>
            <a:r>
              <a:rPr lang="en-GB" dirty="0"/>
              <a:t> </a:t>
            </a:r>
            <a:r>
              <a:rPr lang="en-GB" dirty="0" err="1"/>
              <a:t>broffesiynol</a:t>
            </a:r>
            <a:r>
              <a:rPr lang="en-GB" dirty="0"/>
              <a:t> </a:t>
            </a:r>
            <a:r>
              <a:rPr lang="en-GB" dirty="0" err="1"/>
              <a:t>a'n</a:t>
            </a:r>
            <a:r>
              <a:rPr lang="en-GB" dirty="0"/>
              <a:t> '</a:t>
            </a:r>
            <a:r>
              <a:rPr lang="en-GB" dirty="0" err="1"/>
              <a:t>ffordd</a:t>
            </a:r>
            <a:r>
              <a:rPr lang="en-GB" dirty="0"/>
              <a:t> o </a:t>
            </a:r>
            <a:r>
              <a:rPr lang="en-GB" dirty="0" err="1"/>
              <a:t>fod</a:t>
            </a:r>
            <a:r>
              <a:rPr lang="en-GB" dirty="0"/>
              <a:t>' </a:t>
            </a:r>
            <a:r>
              <a:rPr lang="en-GB" dirty="0" err="1"/>
              <a:t>fel</a:t>
            </a:r>
            <a:r>
              <a:rPr lang="en-GB" dirty="0"/>
              <a:t> </a:t>
            </a:r>
            <a:r>
              <a:rPr lang="en-GB" dirty="0" err="1"/>
              <a:t>gweithwyr</a:t>
            </a:r>
            <a:r>
              <a:rPr lang="en-GB" dirty="0"/>
              <a:t> </a:t>
            </a:r>
            <a:r>
              <a:rPr lang="en-GB" dirty="0" err="1"/>
              <a:t>addysg</a:t>
            </a:r>
            <a:r>
              <a:rPr lang="en-GB" dirty="0"/>
              <a:t> </a:t>
            </a:r>
            <a:r>
              <a:rPr lang="en-GB" dirty="0" err="1"/>
              <a:t>proffesiynol</a:t>
            </a:r>
            <a:endParaRPr lang="en-GB" dirty="0"/>
          </a:p>
          <a:p>
            <a:r>
              <a:rPr lang="en-GB" dirty="0" err="1"/>
              <a:t>Datblygu</a:t>
            </a:r>
            <a:r>
              <a:rPr lang="en-GB" dirty="0"/>
              <a:t> a </a:t>
            </a:r>
            <a:r>
              <a:rPr lang="en-GB" dirty="0" err="1"/>
              <a:t>gyrru</a:t>
            </a:r>
            <a:r>
              <a:rPr lang="en-GB" dirty="0"/>
              <a:t> </a:t>
            </a:r>
            <a:r>
              <a:rPr lang="en-GB" dirty="0" err="1"/>
              <a:t>ein</a:t>
            </a:r>
            <a:r>
              <a:rPr lang="en-GB" dirty="0"/>
              <a:t> </a:t>
            </a:r>
            <a:r>
              <a:rPr lang="en-GB" dirty="0" err="1"/>
              <a:t>hymrwymiad</a:t>
            </a:r>
            <a:r>
              <a:rPr lang="en-GB" dirty="0"/>
              <a:t> </a:t>
            </a:r>
            <a:r>
              <a:rPr lang="en-GB" dirty="0" err="1"/>
              <a:t>proffesiynol</a:t>
            </a:r>
            <a:r>
              <a:rPr lang="en-GB" dirty="0"/>
              <a:t> </a:t>
            </a:r>
            <a:r>
              <a:rPr lang="en-GB" dirty="0" err="1"/>
              <a:t>unigol</a:t>
            </a:r>
            <a:r>
              <a:rPr lang="en-GB" dirty="0"/>
              <a:t> a di-</a:t>
            </a:r>
            <a:r>
              <a:rPr lang="en-GB" dirty="0" err="1"/>
              <a:t>ildio</a:t>
            </a:r>
            <a:r>
              <a:rPr lang="en-GB" dirty="0"/>
              <a:t> </a:t>
            </a:r>
            <a:r>
              <a:rPr lang="en-GB" dirty="0" err="1"/>
              <a:t>i'n</a:t>
            </a:r>
            <a:r>
              <a:rPr lang="en-GB" dirty="0"/>
              <a:t> </a:t>
            </a:r>
            <a:r>
              <a:rPr lang="en-GB" dirty="0" err="1"/>
              <a:t>holl</a:t>
            </a:r>
            <a:r>
              <a:rPr lang="en-GB" dirty="0"/>
              <a:t> </a:t>
            </a:r>
            <a:r>
              <a:rPr lang="en-GB" dirty="0" err="1"/>
              <a:t>ddysgwyr</a:t>
            </a:r>
            <a:r>
              <a:rPr lang="en-GB" dirty="0"/>
              <a:t> a </a:t>
            </a:r>
            <a:r>
              <a:rPr lang="en-GB" dirty="0" err="1"/>
              <a:t>chydweithwyr</a:t>
            </a:r>
            <a:endParaRPr lang="en-GB" dirty="0"/>
          </a:p>
          <a:p>
            <a:r>
              <a:rPr lang="en-GB" dirty="0" err="1"/>
              <a:t>Cefnogi</a:t>
            </a:r>
            <a:r>
              <a:rPr lang="en-GB" dirty="0"/>
              <a:t> </a:t>
            </a:r>
            <a:r>
              <a:rPr lang="en-GB" dirty="0" err="1"/>
              <a:t>a'n</a:t>
            </a:r>
            <a:r>
              <a:rPr lang="en-GB" dirty="0"/>
              <a:t> </a:t>
            </a:r>
            <a:r>
              <a:rPr lang="en-GB" dirty="0" err="1"/>
              <a:t>hannog</a:t>
            </a:r>
            <a:r>
              <a:rPr lang="en-GB" dirty="0"/>
              <a:t> </a:t>
            </a:r>
            <a:r>
              <a:rPr lang="en-GB" dirty="0" err="1"/>
              <a:t>i</a:t>
            </a:r>
            <a:r>
              <a:rPr lang="en-GB" dirty="0"/>
              <a:t> weld y </a:t>
            </a:r>
            <a:r>
              <a:rPr lang="en-GB" dirty="0" err="1"/>
              <a:t>tu</a:t>
            </a:r>
            <a:r>
              <a:rPr lang="en-GB" dirty="0"/>
              <a:t> </a:t>
            </a:r>
            <a:r>
              <a:rPr lang="en-GB" dirty="0" err="1"/>
              <a:t>hwnt</a:t>
            </a:r>
            <a:r>
              <a:rPr lang="en-GB" dirty="0"/>
              <a:t> </a:t>
            </a:r>
            <a:r>
              <a:rPr lang="en-GB" dirty="0" err="1"/>
              <a:t>i'r</a:t>
            </a:r>
            <a:r>
              <a:rPr lang="en-GB" dirty="0"/>
              <a:t> </a:t>
            </a:r>
            <a:r>
              <a:rPr lang="en-GB" dirty="0" err="1"/>
              <a:t>ystafell</a:t>
            </a:r>
            <a:r>
              <a:rPr lang="en-GB" dirty="0"/>
              <a:t> </a:t>
            </a:r>
            <a:r>
              <a:rPr lang="en-GB" dirty="0" err="1"/>
              <a:t>ddosbarth</a:t>
            </a:r>
            <a:r>
              <a:rPr lang="en-GB" dirty="0"/>
              <a:t> </a:t>
            </a:r>
            <a:r>
              <a:rPr lang="en-GB" dirty="0" err="1"/>
              <a:t>neu'r</a:t>
            </a:r>
            <a:r>
              <a:rPr lang="en-GB" dirty="0"/>
              <a:t> </a:t>
            </a:r>
            <a:r>
              <a:rPr lang="en-GB" dirty="0" err="1"/>
              <a:t>pwnc</a:t>
            </a:r>
            <a:endParaRPr lang="en-GB" dirty="0"/>
          </a:p>
          <a:p>
            <a:r>
              <a:rPr lang="en-GB" dirty="0" err="1"/>
              <a:t>Helpwch</a:t>
            </a:r>
            <a:r>
              <a:rPr lang="en-GB" dirty="0"/>
              <a:t> </a:t>
            </a:r>
            <a:r>
              <a:rPr lang="en-GB" dirty="0" err="1"/>
              <a:t>ni</a:t>
            </a:r>
            <a:r>
              <a:rPr lang="en-GB" dirty="0"/>
              <a:t> </a:t>
            </a:r>
            <a:r>
              <a:rPr lang="en-GB" dirty="0" err="1"/>
              <a:t>i</a:t>
            </a:r>
            <a:r>
              <a:rPr lang="en-GB" dirty="0"/>
              <a:t> </a:t>
            </a:r>
            <a:r>
              <a:rPr lang="en-GB" dirty="0" err="1"/>
              <a:t>adnabod</a:t>
            </a:r>
            <a:r>
              <a:rPr lang="en-GB" dirty="0"/>
              <a:t> a </a:t>
            </a:r>
            <a:r>
              <a:rPr lang="en-GB" dirty="0" err="1"/>
              <a:t>datblygu'r</a:t>
            </a:r>
            <a:r>
              <a:rPr lang="en-GB" dirty="0"/>
              <a:t> </a:t>
            </a:r>
            <a:r>
              <a:rPr lang="en-GB" dirty="0" err="1"/>
              <a:t>plentyn</a:t>
            </a:r>
            <a:r>
              <a:rPr lang="en-GB" dirty="0"/>
              <a:t> </a:t>
            </a:r>
            <a:r>
              <a:rPr lang="en-GB" dirty="0" err="1"/>
              <a:t>cyfan</a:t>
            </a:r>
            <a:r>
              <a:rPr lang="en-GB" dirty="0"/>
              <a:t> </a:t>
            </a:r>
            <a:r>
              <a:rPr lang="en-GB" dirty="0" err="1"/>
              <a:t>drwy</a:t>
            </a:r>
            <a:r>
              <a:rPr lang="en-GB" dirty="0"/>
              <a:t> </a:t>
            </a:r>
            <a:r>
              <a:rPr lang="en-GB" dirty="0" err="1"/>
              <a:t>fynd</a:t>
            </a:r>
            <a:r>
              <a:rPr lang="en-GB" dirty="0"/>
              <a:t> </a:t>
            </a:r>
            <a:r>
              <a:rPr lang="en-GB" dirty="0" err="1"/>
              <a:t>i'r</a:t>
            </a:r>
            <a:r>
              <a:rPr lang="en-GB" dirty="0"/>
              <a:t> </a:t>
            </a:r>
            <a:r>
              <a:rPr lang="en-GB" dirty="0" err="1"/>
              <a:t>afael</a:t>
            </a:r>
            <a:r>
              <a:rPr lang="en-GB" dirty="0"/>
              <a:t> </a:t>
            </a:r>
            <a:r>
              <a:rPr lang="en-GB" dirty="0" err="1"/>
              <a:t>â'u</a:t>
            </a:r>
            <a:r>
              <a:rPr lang="en-GB" dirty="0"/>
              <a:t> </a:t>
            </a:r>
            <a:r>
              <a:rPr lang="en-GB" dirty="0" err="1"/>
              <a:t>hanghenion</a:t>
            </a:r>
            <a:r>
              <a:rPr lang="en-GB" dirty="0"/>
              <a:t> </a:t>
            </a:r>
            <a:r>
              <a:rPr lang="en-GB" dirty="0" err="1"/>
              <a:t>unigol</a:t>
            </a:r>
            <a:endParaRPr lang="en-GB" dirty="0"/>
          </a:p>
          <a:p>
            <a:endParaRPr lang="en-GB" dirty="0"/>
          </a:p>
          <a:p>
            <a:r>
              <a:rPr lang="en-GB" dirty="0" err="1"/>
              <a:t>Datblygu</a:t>
            </a:r>
            <a:r>
              <a:rPr lang="en-GB" dirty="0"/>
              <a:t> </a:t>
            </a:r>
            <a:r>
              <a:rPr lang="en-GB" dirty="0" err="1"/>
              <a:t>ein</a:t>
            </a:r>
            <a:r>
              <a:rPr lang="en-GB" dirty="0"/>
              <a:t> </a:t>
            </a:r>
            <a:r>
              <a:rPr lang="en-GB" dirty="0" err="1"/>
              <a:t>dealltwriaeth</a:t>
            </a:r>
            <a:r>
              <a:rPr lang="en-GB" dirty="0"/>
              <a:t> </a:t>
            </a:r>
            <a:r>
              <a:rPr lang="en-GB" dirty="0" err="1"/>
              <a:t>o'n</a:t>
            </a:r>
            <a:r>
              <a:rPr lang="en-GB" dirty="0"/>
              <a:t> </a:t>
            </a:r>
            <a:r>
              <a:rPr lang="en-GB" dirty="0" err="1"/>
              <a:t>rôl</a:t>
            </a:r>
            <a:r>
              <a:rPr lang="en-GB" dirty="0"/>
              <a:t> </a:t>
            </a:r>
            <a:r>
              <a:rPr lang="en-GB" dirty="0" err="1"/>
              <a:t>mewn</a:t>
            </a:r>
            <a:r>
              <a:rPr lang="en-GB" dirty="0"/>
              <a:t> </a:t>
            </a:r>
            <a:r>
              <a:rPr lang="en-GB" dirty="0" err="1"/>
              <a:t>cydweithio</a:t>
            </a:r>
            <a:r>
              <a:rPr lang="en-GB" dirty="0"/>
              <a:t> ag </a:t>
            </a:r>
            <a:r>
              <a:rPr lang="en-GB" dirty="0" err="1"/>
              <a:t>ystod</a:t>
            </a:r>
            <a:r>
              <a:rPr lang="en-GB" dirty="0"/>
              <a:t> o </a:t>
            </a:r>
            <a:r>
              <a:rPr lang="en-GB" dirty="0" err="1"/>
              <a:t>bartneriaid</a:t>
            </a:r>
            <a:r>
              <a:rPr lang="en-GB" dirty="0"/>
              <a:t> </a:t>
            </a:r>
            <a:r>
              <a:rPr lang="en-GB" dirty="0" err="1"/>
              <a:t>gan</a:t>
            </a:r>
            <a:r>
              <a:rPr lang="en-GB" dirty="0"/>
              <a:t> </a:t>
            </a:r>
            <a:r>
              <a:rPr lang="en-GB" dirty="0" err="1"/>
              <a:t>gynnwys</a:t>
            </a:r>
            <a:r>
              <a:rPr lang="en-GB" dirty="0"/>
              <a:t> </a:t>
            </a:r>
            <a:r>
              <a:rPr lang="en-GB" dirty="0" err="1"/>
              <a:t>teuluoedd</a:t>
            </a:r>
            <a:r>
              <a:rPr lang="en-GB" dirty="0"/>
              <a:t> a </a:t>
            </a:r>
            <a:r>
              <a:rPr lang="en-GB" dirty="0" err="1"/>
              <a:t>Chymunedau</a:t>
            </a:r>
            <a:endParaRPr lang="en-GB" dirty="0"/>
          </a:p>
          <a:p>
            <a:r>
              <a:rPr lang="en-GB" dirty="0" err="1"/>
              <a:t>Cydnabod</a:t>
            </a:r>
            <a:r>
              <a:rPr lang="en-GB" dirty="0"/>
              <a:t> y </a:t>
            </a:r>
            <a:r>
              <a:rPr lang="en-GB" dirty="0" err="1"/>
              <a:t>cyfraniad</a:t>
            </a:r>
            <a:r>
              <a:rPr lang="en-GB" dirty="0"/>
              <a:t> y </a:t>
            </a:r>
            <a:r>
              <a:rPr lang="en-GB" dirty="0" err="1"/>
              <a:t>gallwn</a:t>
            </a:r>
            <a:r>
              <a:rPr lang="en-GB" dirty="0"/>
              <a:t> </a:t>
            </a:r>
            <a:r>
              <a:rPr lang="en-GB" dirty="0" err="1"/>
              <a:t>ei</a:t>
            </a:r>
            <a:r>
              <a:rPr lang="en-GB" dirty="0"/>
              <a:t> </a:t>
            </a:r>
            <a:r>
              <a:rPr lang="en-GB" dirty="0" err="1"/>
              <a:t>wneud</a:t>
            </a:r>
            <a:r>
              <a:rPr lang="en-GB" dirty="0"/>
              <a:t> </a:t>
            </a:r>
            <a:r>
              <a:rPr lang="en-GB" dirty="0" err="1"/>
              <a:t>i</a:t>
            </a:r>
            <a:r>
              <a:rPr lang="en-GB" dirty="0"/>
              <a:t> </a:t>
            </a:r>
            <a:r>
              <a:rPr lang="en-GB" dirty="0" err="1"/>
              <a:t>ddiogelu</a:t>
            </a:r>
            <a:r>
              <a:rPr lang="en-GB" dirty="0"/>
              <a:t> neu </a:t>
            </a:r>
            <a:r>
              <a:rPr lang="en-GB" dirty="0" err="1"/>
              <a:t>ein</a:t>
            </a:r>
            <a:r>
              <a:rPr lang="en-GB" dirty="0"/>
              <a:t> </a:t>
            </a:r>
            <a:r>
              <a:rPr lang="en-GB" dirty="0" err="1"/>
              <a:t>pobl</a:t>
            </a:r>
            <a:r>
              <a:rPr lang="en-GB" dirty="0"/>
              <a:t> </a:t>
            </a:r>
            <a:r>
              <a:rPr lang="en-GB" dirty="0" err="1"/>
              <a:t>ifanc</a:t>
            </a:r>
            <a:r>
              <a:rPr lang="en-GB" dirty="0"/>
              <a:t> a, </a:t>
            </a:r>
            <a:r>
              <a:rPr lang="en-GB" dirty="0" err="1"/>
              <a:t>lle</a:t>
            </a:r>
            <a:r>
              <a:rPr lang="en-GB" dirty="0"/>
              <a:t> </a:t>
            </a:r>
            <a:r>
              <a:rPr lang="en-GB" dirty="0" err="1"/>
              <a:t>bo</a:t>
            </a:r>
            <a:r>
              <a:rPr lang="en-GB" dirty="0"/>
              <a:t> </a:t>
            </a:r>
            <a:r>
              <a:rPr lang="en-GB" dirty="0" err="1"/>
              <a:t>angen</a:t>
            </a:r>
            <a:r>
              <a:rPr lang="en-GB" dirty="0"/>
              <a:t>, </a:t>
            </a:r>
            <a:r>
              <a:rPr lang="en-GB" dirty="0" err="1"/>
              <a:t>drawsnewid</a:t>
            </a:r>
            <a:r>
              <a:rPr lang="en-GB" dirty="0"/>
              <a:t> </a:t>
            </a:r>
            <a:r>
              <a:rPr lang="en-GB" dirty="0" err="1"/>
              <a:t>eu</a:t>
            </a:r>
            <a:r>
              <a:rPr lang="en-GB" dirty="0"/>
              <a:t> </a:t>
            </a:r>
            <a:r>
              <a:rPr lang="en-GB" dirty="0" err="1"/>
              <a:t>bywydau</a:t>
            </a:r>
            <a:endParaRPr lang="en-GB" dirty="0"/>
          </a:p>
          <a:p>
            <a:endParaRPr lang="en-GB" dirty="0"/>
          </a:p>
          <a:p>
            <a:r>
              <a:rPr lang="en-GB" dirty="0"/>
              <a:t>(The General Teaching Council for Scotland)</a:t>
            </a:r>
          </a:p>
          <a:p>
            <a:endParaRPr lang="en-GB" dirty="0"/>
          </a:p>
          <a:p>
            <a:endParaRPr lang="en-GB" dirty="0"/>
          </a:p>
        </p:txBody>
      </p:sp>
    </p:spTree>
    <p:extLst>
      <p:ext uri="{BB962C8B-B14F-4D97-AF65-F5344CB8AC3E}">
        <p14:creationId xmlns:p14="http://schemas.microsoft.com/office/powerpoint/2010/main" val="2006494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C326B-818A-45DC-A15D-062656D13592}"/>
              </a:ext>
            </a:extLst>
          </p:cNvPr>
          <p:cNvSpPr>
            <a:spLocks noGrp="1"/>
          </p:cNvSpPr>
          <p:nvPr>
            <p:ph type="title"/>
          </p:nvPr>
        </p:nvSpPr>
        <p:spPr/>
        <p:txBody>
          <a:bodyPr/>
          <a:lstStyle/>
          <a:p>
            <a:r>
              <a:rPr lang="en-GB" dirty="0"/>
              <a:t>What are the Principles of Early Years Practice?</a:t>
            </a:r>
          </a:p>
        </p:txBody>
      </p:sp>
      <p:sp>
        <p:nvSpPr>
          <p:cNvPr id="3" name="Content Placeholder 2">
            <a:extLst>
              <a:ext uri="{FF2B5EF4-FFF2-40B4-BE49-F238E27FC236}">
                <a16:creationId xmlns:a16="http://schemas.microsoft.com/office/drawing/2014/main" id="{675AEEB9-EA54-4A56-A6D5-9B59C57754DC}"/>
              </a:ext>
            </a:extLst>
          </p:cNvPr>
          <p:cNvSpPr>
            <a:spLocks noGrp="1"/>
          </p:cNvSpPr>
          <p:nvPr>
            <p:ph idx="1"/>
          </p:nvPr>
        </p:nvSpPr>
        <p:spPr/>
        <p:txBody>
          <a:bodyPr>
            <a:normAutofit fontScale="92500" lnSpcReduction="10000"/>
          </a:bodyPr>
          <a:lstStyle/>
          <a:p>
            <a:r>
              <a:rPr lang="en-GB" dirty="0"/>
              <a:t>1) knowledge </a:t>
            </a:r>
          </a:p>
          <a:p>
            <a:r>
              <a:rPr lang="en-GB" dirty="0"/>
              <a:t>2) qualifications, training and professional development</a:t>
            </a:r>
          </a:p>
          <a:p>
            <a:r>
              <a:rPr lang="en-GB" dirty="0"/>
              <a:t>3) skills</a:t>
            </a:r>
          </a:p>
          <a:p>
            <a:r>
              <a:rPr lang="en-GB" dirty="0"/>
              <a:t>4) autonomy</a:t>
            </a:r>
          </a:p>
          <a:p>
            <a:r>
              <a:rPr lang="en-GB" dirty="0"/>
              <a:t>5) values </a:t>
            </a:r>
          </a:p>
          <a:p>
            <a:r>
              <a:rPr lang="en-GB" dirty="0"/>
              <a:t>6) ethics </a:t>
            </a:r>
          </a:p>
          <a:p>
            <a:r>
              <a:rPr lang="en-GB" dirty="0"/>
              <a:t>7) rewards</a:t>
            </a:r>
          </a:p>
          <a:p>
            <a:endParaRPr lang="en-GB" dirty="0"/>
          </a:p>
          <a:p>
            <a:r>
              <a:rPr lang="en-GB" dirty="0"/>
              <a:t>(Brock, 2012) </a:t>
            </a:r>
          </a:p>
        </p:txBody>
      </p:sp>
    </p:spTree>
    <p:extLst>
      <p:ext uri="{BB962C8B-B14F-4D97-AF65-F5344CB8AC3E}">
        <p14:creationId xmlns:p14="http://schemas.microsoft.com/office/powerpoint/2010/main" val="3124471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4187C-5093-4C7C-A03E-94A99B9A8129}"/>
              </a:ext>
            </a:extLst>
          </p:cNvPr>
          <p:cNvSpPr>
            <a:spLocks noGrp="1"/>
          </p:cNvSpPr>
          <p:nvPr>
            <p:ph type="title"/>
          </p:nvPr>
        </p:nvSpPr>
        <p:spPr/>
        <p:txBody>
          <a:bodyPr>
            <a:normAutofit fontScale="90000"/>
          </a:bodyPr>
          <a:lstStyle/>
          <a:p>
            <a:br>
              <a:rPr lang="en-GB" dirty="0"/>
            </a:br>
            <a:r>
              <a:rPr lang="en-GB" sz="4000" dirty="0"/>
              <a:t>Beth </a:t>
            </a:r>
            <a:r>
              <a:rPr lang="en-GB" sz="4000" dirty="0" err="1"/>
              <a:t>yw</a:t>
            </a:r>
            <a:r>
              <a:rPr lang="en-GB" sz="4000" dirty="0"/>
              <a:t> </a:t>
            </a:r>
            <a:r>
              <a:rPr lang="en-GB" sz="4000" dirty="0" err="1"/>
              <a:t>Egwyddorion</a:t>
            </a:r>
            <a:r>
              <a:rPr lang="en-GB" sz="4000" dirty="0"/>
              <a:t> </a:t>
            </a:r>
            <a:r>
              <a:rPr lang="en-GB" sz="4000" dirty="0" err="1"/>
              <a:t>Ymarfer</a:t>
            </a:r>
            <a:r>
              <a:rPr lang="en-GB" sz="4000" dirty="0"/>
              <a:t> y </a:t>
            </a:r>
            <a:r>
              <a:rPr lang="en-GB" sz="4000" dirty="0" err="1"/>
              <a:t>Blynyddoedd</a:t>
            </a:r>
            <a:r>
              <a:rPr lang="en-GB" sz="4000" dirty="0"/>
              <a:t> </a:t>
            </a:r>
            <a:r>
              <a:rPr lang="en-GB" sz="4000" dirty="0" err="1"/>
              <a:t>Cynnar</a:t>
            </a:r>
            <a:r>
              <a:rPr lang="en-GB" sz="4000" dirty="0"/>
              <a:t>?</a:t>
            </a:r>
            <a:br>
              <a:rPr lang="en-GB" sz="4000" dirty="0"/>
            </a:br>
            <a:endParaRPr lang="en-GB" sz="4000" dirty="0"/>
          </a:p>
        </p:txBody>
      </p:sp>
      <p:sp>
        <p:nvSpPr>
          <p:cNvPr id="3" name="Content Placeholder 2">
            <a:extLst>
              <a:ext uri="{FF2B5EF4-FFF2-40B4-BE49-F238E27FC236}">
                <a16:creationId xmlns:a16="http://schemas.microsoft.com/office/drawing/2014/main" id="{C163E6C0-694A-4BAE-9C6E-67F3EEE25564}"/>
              </a:ext>
            </a:extLst>
          </p:cNvPr>
          <p:cNvSpPr>
            <a:spLocks noGrp="1"/>
          </p:cNvSpPr>
          <p:nvPr>
            <p:ph idx="1"/>
          </p:nvPr>
        </p:nvSpPr>
        <p:spPr/>
        <p:txBody>
          <a:bodyPr>
            <a:normAutofit fontScale="92500" lnSpcReduction="10000"/>
          </a:bodyPr>
          <a:lstStyle/>
          <a:p>
            <a:endParaRPr lang="en-GB" dirty="0"/>
          </a:p>
          <a:p>
            <a:r>
              <a:rPr lang="en-GB" dirty="0"/>
              <a:t>1) </a:t>
            </a:r>
            <a:r>
              <a:rPr lang="en-GB" dirty="0" err="1"/>
              <a:t>gwybodaeth</a:t>
            </a:r>
            <a:r>
              <a:rPr lang="en-GB" dirty="0"/>
              <a:t> </a:t>
            </a:r>
          </a:p>
          <a:p>
            <a:r>
              <a:rPr lang="en-GB" dirty="0"/>
              <a:t>2) </a:t>
            </a:r>
            <a:r>
              <a:rPr lang="en-GB" dirty="0" err="1"/>
              <a:t>cymwysterau</a:t>
            </a:r>
            <a:r>
              <a:rPr lang="en-GB" dirty="0"/>
              <a:t>, </a:t>
            </a:r>
            <a:r>
              <a:rPr lang="en-GB" dirty="0" err="1"/>
              <a:t>hyfforddiant</a:t>
            </a:r>
            <a:r>
              <a:rPr lang="en-GB" dirty="0"/>
              <a:t> a </a:t>
            </a:r>
            <a:r>
              <a:rPr lang="en-GB" dirty="0" err="1"/>
              <a:t>datblygiad</a:t>
            </a:r>
            <a:r>
              <a:rPr lang="en-GB" dirty="0"/>
              <a:t> </a:t>
            </a:r>
            <a:r>
              <a:rPr lang="en-GB" dirty="0" err="1"/>
              <a:t>proffesiynol</a:t>
            </a:r>
            <a:endParaRPr lang="en-GB" dirty="0"/>
          </a:p>
          <a:p>
            <a:r>
              <a:rPr lang="en-GB" dirty="0"/>
              <a:t>3) </a:t>
            </a:r>
            <a:r>
              <a:rPr lang="en-GB" dirty="0" err="1"/>
              <a:t>sgiliau</a:t>
            </a:r>
            <a:endParaRPr lang="en-GB" dirty="0"/>
          </a:p>
          <a:p>
            <a:r>
              <a:rPr lang="en-GB" dirty="0"/>
              <a:t>4) </a:t>
            </a:r>
            <a:r>
              <a:rPr lang="en-GB" dirty="0" err="1"/>
              <a:t>ymreolaeth</a:t>
            </a:r>
            <a:endParaRPr lang="en-GB" dirty="0"/>
          </a:p>
          <a:p>
            <a:r>
              <a:rPr lang="en-GB" dirty="0"/>
              <a:t>5) </a:t>
            </a:r>
            <a:r>
              <a:rPr lang="en-GB" dirty="0" err="1"/>
              <a:t>gwerthoedd</a:t>
            </a:r>
            <a:r>
              <a:rPr lang="en-GB" dirty="0"/>
              <a:t> </a:t>
            </a:r>
          </a:p>
          <a:p>
            <a:r>
              <a:rPr lang="en-GB" dirty="0"/>
              <a:t>6) </a:t>
            </a:r>
            <a:r>
              <a:rPr lang="en-GB" dirty="0" err="1"/>
              <a:t>moeseg</a:t>
            </a:r>
            <a:r>
              <a:rPr lang="en-GB" dirty="0"/>
              <a:t> </a:t>
            </a:r>
          </a:p>
          <a:p>
            <a:r>
              <a:rPr lang="en-GB" dirty="0"/>
              <a:t>7) </a:t>
            </a:r>
            <a:r>
              <a:rPr lang="en-GB" dirty="0" err="1"/>
              <a:t>gwobrau</a:t>
            </a:r>
            <a:endParaRPr lang="en-GB" dirty="0"/>
          </a:p>
          <a:p>
            <a:r>
              <a:rPr lang="en-GB" dirty="0"/>
              <a:t>(Brock,2012)</a:t>
            </a:r>
          </a:p>
        </p:txBody>
      </p:sp>
    </p:spTree>
    <p:extLst>
      <p:ext uri="{BB962C8B-B14F-4D97-AF65-F5344CB8AC3E}">
        <p14:creationId xmlns:p14="http://schemas.microsoft.com/office/powerpoint/2010/main" val="885193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53E39E6-2A74-404E-B4BC-EEC89C01B7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35" name="Rectangle 34">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8" name="Group 37">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43" name="Rectangle 42">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9" name="Group 38">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41" name="Rectangle 40">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Rectangle 39">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027088F-2AF6-446D-91BA-044E02E5DB1F}"/>
              </a:ext>
            </a:extLst>
          </p:cNvPr>
          <p:cNvSpPr>
            <a:spLocks noGrp="1"/>
          </p:cNvSpPr>
          <p:nvPr>
            <p:ph type="title"/>
          </p:nvPr>
        </p:nvSpPr>
        <p:spPr>
          <a:xfrm>
            <a:off x="7086315" y="545126"/>
            <a:ext cx="4554821" cy="2186096"/>
          </a:xfrm>
        </p:spPr>
        <p:txBody>
          <a:bodyPr anchor="b">
            <a:normAutofit/>
          </a:bodyPr>
          <a:lstStyle/>
          <a:p>
            <a:r>
              <a:rPr lang="en-GB" sz="4700" dirty="0"/>
              <a:t>How values and principles are interrelated.</a:t>
            </a:r>
          </a:p>
        </p:txBody>
      </p:sp>
      <p:sp>
        <p:nvSpPr>
          <p:cNvPr id="48" name="Freeform: Shape 47">
            <a:extLst>
              <a:ext uri="{FF2B5EF4-FFF2-40B4-BE49-F238E27FC236}">
                <a16:creationId xmlns:a16="http://schemas.microsoft.com/office/drawing/2014/main" id="{2D253D93-3319-4E06-B75F-009AE70FC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44576" cy="6858000"/>
          </a:xfrm>
          <a:custGeom>
            <a:avLst/>
            <a:gdLst>
              <a:gd name="connsiteX0" fmla="*/ 0 w 6444576"/>
              <a:gd name="connsiteY0" fmla="*/ 0 h 6858000"/>
              <a:gd name="connsiteX1" fmla="*/ 6444576 w 6444576"/>
              <a:gd name="connsiteY1" fmla="*/ 0 h 6858000"/>
              <a:gd name="connsiteX2" fmla="*/ 6444576 w 6444576"/>
              <a:gd name="connsiteY2" fmla="*/ 6858000 h 6858000"/>
              <a:gd name="connsiteX3" fmla="*/ 0 w 64445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444576" h="6858000">
                <a:moveTo>
                  <a:pt x="0" y="0"/>
                </a:moveTo>
                <a:lnTo>
                  <a:pt x="6444576" y="0"/>
                </a:lnTo>
                <a:lnTo>
                  <a:pt x="6444576" y="6858000"/>
                </a:lnTo>
                <a:lnTo>
                  <a:pt x="0"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0046605D-8871-436D-8AD7-E2F2728275F2}"/>
              </a:ext>
            </a:extLst>
          </p:cNvPr>
          <p:cNvPicPr>
            <a:picLocks noChangeAspect="1"/>
          </p:cNvPicPr>
          <p:nvPr/>
        </p:nvPicPr>
        <p:blipFill>
          <a:blip r:embed="rId2"/>
          <a:stretch>
            <a:fillRect/>
          </a:stretch>
        </p:blipFill>
        <p:spPr>
          <a:xfrm>
            <a:off x="541776" y="1702593"/>
            <a:ext cx="5353200" cy="3452813"/>
          </a:xfrm>
          <a:prstGeom prst="rect">
            <a:avLst/>
          </a:prstGeom>
        </p:spPr>
      </p:pic>
      <p:sp>
        <p:nvSpPr>
          <p:cNvPr id="8" name="Content Placeholder 7">
            <a:extLst>
              <a:ext uri="{FF2B5EF4-FFF2-40B4-BE49-F238E27FC236}">
                <a16:creationId xmlns:a16="http://schemas.microsoft.com/office/drawing/2014/main" id="{B04DA420-E413-431D-B2F7-C8FC6059B8F0}"/>
              </a:ext>
            </a:extLst>
          </p:cNvPr>
          <p:cNvSpPr>
            <a:spLocks noGrp="1"/>
          </p:cNvSpPr>
          <p:nvPr>
            <p:ph idx="1"/>
          </p:nvPr>
        </p:nvSpPr>
        <p:spPr>
          <a:xfrm>
            <a:off x="7104063" y="2947121"/>
            <a:ext cx="4537073" cy="3361604"/>
          </a:xfrm>
        </p:spPr>
        <p:txBody>
          <a:bodyPr anchor="t">
            <a:normAutofit/>
          </a:bodyPr>
          <a:lstStyle/>
          <a:p>
            <a:r>
              <a:rPr lang="en-US" dirty="0"/>
              <a:t>Image </a:t>
            </a:r>
            <a:r>
              <a:rPr lang="en-GB" dirty="0">
                <a:hlinkClick r:id="rId3"/>
              </a:rPr>
              <a:t>difference between principles and values - Bing images</a:t>
            </a:r>
            <a:endParaRPr lang="en-GB" dirty="0"/>
          </a:p>
          <a:p>
            <a:endParaRPr lang="en-US" dirty="0"/>
          </a:p>
        </p:txBody>
      </p:sp>
    </p:spTree>
    <p:extLst>
      <p:ext uri="{BB962C8B-B14F-4D97-AF65-F5344CB8AC3E}">
        <p14:creationId xmlns:p14="http://schemas.microsoft.com/office/powerpoint/2010/main" val="1665358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6" name="Group 34">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57" name="Rectangle 35">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8" name="Oval 36">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9" name="Oval 37">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39" name="Group 38">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60" name="Rectangle 43">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1" name="Rectangle 44">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40" name="Group 39">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62" name="Rectangle 41">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3" name="Rectangle 42">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64" name="Rectangle 40">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65" name="Rectangle 46">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66" name="Rectangle 48">
            <a:extLst>
              <a:ext uri="{FF2B5EF4-FFF2-40B4-BE49-F238E27FC236}">
                <a16:creationId xmlns:a16="http://schemas.microsoft.com/office/drawing/2014/main" id="{9B9AACA9-BD92-429F-8047-0731DB46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50">
            <a:extLst>
              <a:ext uri="{FF2B5EF4-FFF2-40B4-BE49-F238E27FC236}">
                <a16:creationId xmlns:a16="http://schemas.microsoft.com/office/drawing/2014/main" id="{2DFE3358-29EE-4087-8570-9666D88A16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6388" y="0"/>
            <a:ext cx="7266875" cy="6858000"/>
            <a:chOff x="0" y="0"/>
            <a:chExt cx="7266875" cy="6858000"/>
          </a:xfrm>
        </p:grpSpPr>
        <p:sp>
          <p:nvSpPr>
            <p:cNvPr id="68" name="Freeform: Shape 51">
              <a:extLst>
                <a:ext uri="{FF2B5EF4-FFF2-40B4-BE49-F238E27FC236}">
                  <a16:creationId xmlns:a16="http://schemas.microsoft.com/office/drawing/2014/main" id="{1FD9C6E8-5129-4C44-8443-5ABF75EC602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9" name="Oval 52">
              <a:extLst>
                <a:ext uri="{FF2B5EF4-FFF2-40B4-BE49-F238E27FC236}">
                  <a16:creationId xmlns:a16="http://schemas.microsoft.com/office/drawing/2014/main" id="{138CFD4D-22F2-420F-8CB7-042571895F5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53">
              <a:extLst>
                <a:ext uri="{FF2B5EF4-FFF2-40B4-BE49-F238E27FC236}">
                  <a16:creationId xmlns:a16="http://schemas.microsoft.com/office/drawing/2014/main" id="{68D49264-261A-4A8E-AB05-33332DCC968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1C20F8FA-12CB-4D89-9416-2967858162E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C6820B4B-64F4-4276-89D7-2CE903A8F01E}"/>
              </a:ext>
            </a:extLst>
          </p:cNvPr>
          <p:cNvSpPr>
            <a:spLocks noGrp="1"/>
          </p:cNvSpPr>
          <p:nvPr>
            <p:ph type="title"/>
          </p:nvPr>
        </p:nvSpPr>
        <p:spPr>
          <a:xfrm>
            <a:off x="1487487" y="545126"/>
            <a:ext cx="9217026" cy="3783988"/>
          </a:xfrm>
        </p:spPr>
        <p:txBody>
          <a:bodyPr vert="horz" lIns="91440" tIns="45720" rIns="91440" bIns="45720" rtlCol="0" anchor="b">
            <a:normAutofit/>
          </a:bodyPr>
          <a:lstStyle/>
          <a:p>
            <a:pPr algn="ctr"/>
            <a:r>
              <a:rPr lang="en-US" sz="3600" dirty="0"/>
              <a:t>Early Years Principles and values are an international and cross-cultural phenomena/</a:t>
            </a:r>
            <a:br>
              <a:rPr lang="en-US" sz="3600" dirty="0"/>
            </a:br>
            <a:r>
              <a:rPr lang="en-US" sz="3600" dirty="0"/>
              <a:t>Mae </a:t>
            </a:r>
            <a:r>
              <a:rPr lang="en-US" sz="3600" dirty="0" err="1"/>
              <a:t>Egwyddorion</a:t>
            </a:r>
            <a:r>
              <a:rPr lang="en-US" sz="3600" dirty="0"/>
              <a:t> a </a:t>
            </a:r>
            <a:r>
              <a:rPr lang="en-US" sz="3600" dirty="0" err="1"/>
              <a:t>gwerthoedd</a:t>
            </a:r>
            <a:r>
              <a:rPr lang="en-US" sz="3600" dirty="0"/>
              <a:t> y </a:t>
            </a:r>
            <a:r>
              <a:rPr lang="en-US" sz="3600" dirty="0" err="1"/>
              <a:t>Blynyddoedd</a:t>
            </a:r>
            <a:r>
              <a:rPr lang="en-US" sz="3600" dirty="0"/>
              <a:t> </a:t>
            </a:r>
            <a:r>
              <a:rPr lang="en-US" sz="3600" dirty="0" err="1"/>
              <a:t>Cynnar</a:t>
            </a:r>
            <a:r>
              <a:rPr lang="en-US" sz="3600" dirty="0"/>
              <a:t> </a:t>
            </a:r>
            <a:r>
              <a:rPr lang="en-US" sz="3600" dirty="0" err="1"/>
              <a:t>yn</a:t>
            </a:r>
            <a:r>
              <a:rPr lang="en-US" sz="3600" dirty="0"/>
              <a:t> </a:t>
            </a:r>
            <a:r>
              <a:rPr lang="en-US" sz="3600" dirty="0" err="1"/>
              <a:t>ffenomena</a:t>
            </a:r>
            <a:r>
              <a:rPr lang="en-US" sz="3600" dirty="0"/>
              <a:t> </a:t>
            </a:r>
            <a:r>
              <a:rPr lang="en-US" sz="3600" dirty="0" err="1"/>
              <a:t>rhyngwladol</a:t>
            </a:r>
            <a:r>
              <a:rPr lang="en-US" sz="3600" dirty="0"/>
              <a:t> a </a:t>
            </a:r>
            <a:r>
              <a:rPr lang="en-US" sz="3600" dirty="0" err="1"/>
              <a:t>thrawsddiwylliannol</a:t>
            </a:r>
            <a:r>
              <a:rPr lang="en-US" sz="3600" dirty="0"/>
              <a:t>.</a:t>
            </a:r>
            <a:br>
              <a:rPr lang="en-US" sz="3600" dirty="0"/>
            </a:br>
            <a:r>
              <a:rPr lang="en-US" sz="1100" dirty="0"/>
              <a:t>.</a:t>
            </a:r>
          </a:p>
        </p:txBody>
      </p:sp>
    </p:spTree>
    <p:extLst>
      <p:ext uri="{BB962C8B-B14F-4D97-AF65-F5344CB8AC3E}">
        <p14:creationId xmlns:p14="http://schemas.microsoft.com/office/powerpoint/2010/main" val="3094805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D2FD795-8DF5-44F0-8664-4D8F626D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74" name="Rectangle 73">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7" name="Group 76">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82" name="Rectangle 81">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8" name="Group 77">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80" name="Rectangle 79">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5" name="Rectangle 84">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4" name="Title 3">
            <a:extLst>
              <a:ext uri="{FF2B5EF4-FFF2-40B4-BE49-F238E27FC236}">
                <a16:creationId xmlns:a16="http://schemas.microsoft.com/office/drawing/2014/main" id="{5EE5A936-3460-470B-9521-5E5E93845FF9}"/>
              </a:ext>
            </a:extLst>
          </p:cNvPr>
          <p:cNvSpPr>
            <a:spLocks noGrp="1"/>
          </p:cNvSpPr>
          <p:nvPr>
            <p:ph type="title"/>
          </p:nvPr>
        </p:nvSpPr>
        <p:spPr>
          <a:xfrm>
            <a:off x="7086315" y="545126"/>
            <a:ext cx="4554821" cy="2186096"/>
          </a:xfrm>
        </p:spPr>
        <p:txBody>
          <a:bodyPr anchor="t">
            <a:normAutofit fontScale="90000"/>
          </a:bodyPr>
          <a:lstStyle/>
          <a:p>
            <a:r>
              <a:rPr lang="en-GB" dirty="0"/>
              <a:t>Early Years Learning Framework (Australia).</a:t>
            </a:r>
          </a:p>
        </p:txBody>
      </p:sp>
      <p:pic>
        <p:nvPicPr>
          <p:cNvPr id="1026" name="Picture 2">
            <a:extLst>
              <a:ext uri="{FF2B5EF4-FFF2-40B4-BE49-F238E27FC236}">
                <a16:creationId xmlns:a16="http://schemas.microsoft.com/office/drawing/2014/main" id="{7B4E366D-903B-4A74-A94F-D0C4A36D13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000" y="580997"/>
            <a:ext cx="6049714" cy="5686731"/>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CFE6736C-F589-49FB-948A-8BE2C7813606}"/>
              </a:ext>
            </a:extLst>
          </p:cNvPr>
          <p:cNvSpPr>
            <a:spLocks noGrp="1"/>
          </p:cNvSpPr>
          <p:nvPr>
            <p:ph idx="1"/>
          </p:nvPr>
        </p:nvSpPr>
        <p:spPr>
          <a:xfrm>
            <a:off x="7104063" y="3814763"/>
            <a:ext cx="4537073" cy="2493962"/>
          </a:xfrm>
        </p:spPr>
        <p:txBody>
          <a:bodyPr anchor="t">
            <a:normAutofit/>
          </a:bodyPr>
          <a:lstStyle/>
          <a:p>
            <a:r>
              <a:rPr lang="en-GB" dirty="0">
                <a:hlinkClick r:id="rId3"/>
              </a:rPr>
              <a:t>Principles of the Early Years Learning Framework | by Hayley Thomson | Kid Connect | Medium</a:t>
            </a:r>
            <a:endParaRPr lang="en-GB" dirty="0"/>
          </a:p>
        </p:txBody>
      </p:sp>
    </p:spTree>
    <p:extLst>
      <p:ext uri="{BB962C8B-B14F-4D97-AF65-F5344CB8AC3E}">
        <p14:creationId xmlns:p14="http://schemas.microsoft.com/office/powerpoint/2010/main" val="2298516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3" name="Rectangle 22">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6E2935B3-43F9-4F49-AEEE-A09015DDFF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6" name="Rectangle 25">
              <a:extLst>
                <a:ext uri="{FF2B5EF4-FFF2-40B4-BE49-F238E27FC236}">
                  <a16:creationId xmlns:a16="http://schemas.microsoft.com/office/drawing/2014/main" id="{823C3E9F-031F-4D06-B2D1-FBDE7797AEC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D6B24CB-2D97-4762-B34A-9FE40CECA82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72E85C82-5A92-4169-B806-F7A311C1C60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9" name="Group 28">
              <a:extLst>
                <a:ext uri="{FF2B5EF4-FFF2-40B4-BE49-F238E27FC236}">
                  <a16:creationId xmlns:a16="http://schemas.microsoft.com/office/drawing/2014/main" id="{536DD679-1C6F-4F84-9CA0-27B1ABCFD7D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4" name="Rectangle 33">
                <a:extLst>
                  <a:ext uri="{FF2B5EF4-FFF2-40B4-BE49-F238E27FC236}">
                    <a16:creationId xmlns:a16="http://schemas.microsoft.com/office/drawing/2014/main" id="{90EBB60D-86C6-45E0-AB7B-8C952F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E06710FE-8C5F-4C9D-AF9E-1A7CDAE4C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29">
              <a:extLst>
                <a:ext uri="{FF2B5EF4-FFF2-40B4-BE49-F238E27FC236}">
                  <a16:creationId xmlns:a16="http://schemas.microsoft.com/office/drawing/2014/main" id="{38556C1B-E283-4483-ACD0-2808A242AC1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2" name="Rectangle 31">
                <a:extLst>
                  <a:ext uri="{FF2B5EF4-FFF2-40B4-BE49-F238E27FC236}">
                    <a16:creationId xmlns:a16="http://schemas.microsoft.com/office/drawing/2014/main" id="{6575218D-6500-488D-AB87-B8B426C1CC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859891A-F84B-4F49-B829-12D780F42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2A4DD948-16D9-47F3-880E-69BF40A2CFB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8CED433A-4441-4EF2-A360-2D5C19C7F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Title 2">
            <a:extLst>
              <a:ext uri="{FF2B5EF4-FFF2-40B4-BE49-F238E27FC236}">
                <a16:creationId xmlns:a16="http://schemas.microsoft.com/office/drawing/2014/main" id="{2177CDAB-1A55-4AA4-BBB1-AC791F869E6E}"/>
              </a:ext>
            </a:extLst>
          </p:cNvPr>
          <p:cNvSpPr>
            <a:spLocks noGrp="1"/>
          </p:cNvSpPr>
          <p:nvPr>
            <p:ph type="title"/>
          </p:nvPr>
        </p:nvSpPr>
        <p:spPr>
          <a:xfrm>
            <a:off x="7140575" y="549276"/>
            <a:ext cx="4500561" cy="4259814"/>
          </a:xfrm>
        </p:spPr>
        <p:txBody>
          <a:bodyPr vert="horz" lIns="91440" tIns="45720" rIns="91440" bIns="45720" rtlCol="0" anchor="b">
            <a:normAutofit/>
          </a:bodyPr>
          <a:lstStyle/>
          <a:p>
            <a:r>
              <a:rPr lang="en-US" sz="4400" dirty="0"/>
              <a:t>Foundation Stage (England)</a:t>
            </a:r>
            <a:endParaRPr lang="en-US" sz="8800" dirty="0"/>
          </a:p>
        </p:txBody>
      </p:sp>
      <p:pic>
        <p:nvPicPr>
          <p:cNvPr id="2" name="Content Placeholder 1">
            <a:extLst>
              <a:ext uri="{FF2B5EF4-FFF2-40B4-BE49-F238E27FC236}">
                <a16:creationId xmlns:a16="http://schemas.microsoft.com/office/drawing/2014/main" id="{7C9A292C-316F-4F13-AE23-5D1744BCC018}"/>
              </a:ext>
            </a:extLst>
          </p:cNvPr>
          <p:cNvPicPr>
            <a:picLocks noGrp="1" noChangeAspect="1"/>
          </p:cNvPicPr>
          <p:nvPr>
            <p:ph idx="1"/>
          </p:nvPr>
        </p:nvPicPr>
        <p:blipFill>
          <a:blip r:embed="rId2"/>
          <a:stretch>
            <a:fillRect/>
          </a:stretch>
        </p:blipFill>
        <p:spPr>
          <a:xfrm>
            <a:off x="1401585" y="540000"/>
            <a:ext cx="4326543" cy="5768725"/>
          </a:xfrm>
          <a:prstGeom prst="rect">
            <a:avLst/>
          </a:prstGeom>
        </p:spPr>
      </p:pic>
    </p:spTree>
    <p:extLst>
      <p:ext uri="{BB962C8B-B14F-4D97-AF65-F5344CB8AC3E}">
        <p14:creationId xmlns:p14="http://schemas.microsoft.com/office/powerpoint/2010/main" val="24965631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D2FD795-8DF5-44F0-8664-4D8F626D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2" name="Rectangle 21">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0" name="Rectangle 29">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6" name="Group 25">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8" name="Rectangle 27">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A79ECF5-DEFB-42A2-8D41-8124DE5C6AD1}"/>
              </a:ext>
            </a:extLst>
          </p:cNvPr>
          <p:cNvSpPr>
            <a:spLocks noGrp="1"/>
          </p:cNvSpPr>
          <p:nvPr>
            <p:ph type="title"/>
          </p:nvPr>
        </p:nvSpPr>
        <p:spPr>
          <a:xfrm>
            <a:off x="7086315" y="547066"/>
            <a:ext cx="4554821" cy="2186096"/>
          </a:xfrm>
        </p:spPr>
        <p:txBody>
          <a:bodyPr anchor="t">
            <a:normAutofit fontScale="90000"/>
          </a:bodyPr>
          <a:lstStyle/>
          <a:p>
            <a:r>
              <a:rPr lang="en-GB" dirty="0" err="1"/>
              <a:t>Te</a:t>
            </a:r>
            <a:r>
              <a:rPr lang="en-GB" dirty="0"/>
              <a:t> </a:t>
            </a:r>
            <a:r>
              <a:rPr lang="en-GB" dirty="0" err="1"/>
              <a:t>Whariki</a:t>
            </a:r>
            <a:br>
              <a:rPr lang="en-GB" dirty="0"/>
            </a:br>
            <a:r>
              <a:rPr lang="en-GB" dirty="0"/>
              <a:t>(New Zealand)</a:t>
            </a:r>
          </a:p>
        </p:txBody>
      </p:sp>
      <p:pic>
        <p:nvPicPr>
          <p:cNvPr id="4" name="Picture 3">
            <a:extLst>
              <a:ext uri="{FF2B5EF4-FFF2-40B4-BE49-F238E27FC236}">
                <a16:creationId xmlns:a16="http://schemas.microsoft.com/office/drawing/2014/main" id="{E269CAA0-5E6D-4A28-9A8F-CB88D204708C}"/>
              </a:ext>
            </a:extLst>
          </p:cNvPr>
          <p:cNvPicPr>
            <a:picLocks noChangeAspect="1"/>
          </p:cNvPicPr>
          <p:nvPr/>
        </p:nvPicPr>
        <p:blipFill>
          <a:blip r:embed="rId2"/>
          <a:stretch>
            <a:fillRect/>
          </a:stretch>
        </p:blipFill>
        <p:spPr>
          <a:xfrm>
            <a:off x="540000" y="121061"/>
            <a:ext cx="6049714" cy="6187664"/>
          </a:xfrm>
          <a:prstGeom prst="rect">
            <a:avLst/>
          </a:prstGeom>
        </p:spPr>
      </p:pic>
      <p:sp>
        <p:nvSpPr>
          <p:cNvPr id="3" name="Content Placeholder 2">
            <a:extLst>
              <a:ext uri="{FF2B5EF4-FFF2-40B4-BE49-F238E27FC236}">
                <a16:creationId xmlns:a16="http://schemas.microsoft.com/office/drawing/2014/main" id="{FA94E6B3-1581-47CD-9482-D340DA2DB4B1}"/>
              </a:ext>
            </a:extLst>
          </p:cNvPr>
          <p:cNvSpPr>
            <a:spLocks noGrp="1"/>
          </p:cNvSpPr>
          <p:nvPr>
            <p:ph idx="1"/>
          </p:nvPr>
        </p:nvSpPr>
        <p:spPr>
          <a:xfrm>
            <a:off x="7104063" y="2947121"/>
            <a:ext cx="4537073" cy="3361604"/>
          </a:xfrm>
        </p:spPr>
        <p:txBody>
          <a:bodyPr anchor="t">
            <a:normAutofit/>
          </a:bodyPr>
          <a:lstStyle/>
          <a:p>
            <a:r>
              <a:rPr lang="en-GB" dirty="0" err="1">
                <a:hlinkClick r:id="rId3"/>
              </a:rPr>
              <a:t>Ti</a:t>
            </a:r>
            <a:r>
              <a:rPr lang="en-GB" dirty="0">
                <a:hlinkClick r:id="rId3"/>
              </a:rPr>
              <a:t> </a:t>
            </a:r>
            <a:r>
              <a:rPr lang="en-GB" dirty="0" err="1">
                <a:hlinkClick r:id="rId3"/>
              </a:rPr>
              <a:t>Whariki</a:t>
            </a:r>
            <a:r>
              <a:rPr lang="en-GB" dirty="0">
                <a:hlinkClick r:id="rId3"/>
              </a:rPr>
              <a:t> Values - Bing images</a:t>
            </a:r>
            <a:endParaRPr lang="en-GB" dirty="0"/>
          </a:p>
        </p:txBody>
      </p:sp>
    </p:spTree>
    <p:extLst>
      <p:ext uri="{BB962C8B-B14F-4D97-AF65-F5344CB8AC3E}">
        <p14:creationId xmlns:p14="http://schemas.microsoft.com/office/powerpoint/2010/main" val="342502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53E39E6-2A74-404E-B4BC-EEC89C01B7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4" name="Rectangle 13">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2" name="Rectangle 21">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0" name="Rectangle 19">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D98AC925-A249-4F71-A048-C188016D576F}"/>
              </a:ext>
            </a:extLst>
          </p:cNvPr>
          <p:cNvSpPr>
            <a:spLocks noGrp="1"/>
          </p:cNvSpPr>
          <p:nvPr>
            <p:ph type="title"/>
          </p:nvPr>
        </p:nvSpPr>
        <p:spPr>
          <a:xfrm>
            <a:off x="7086315" y="545126"/>
            <a:ext cx="4554821" cy="2186096"/>
          </a:xfrm>
        </p:spPr>
        <p:txBody>
          <a:bodyPr anchor="b">
            <a:normAutofit/>
          </a:bodyPr>
          <a:lstStyle/>
          <a:p>
            <a:r>
              <a:rPr lang="en-GB" dirty="0"/>
              <a:t>Reggio Emilia (Italy)</a:t>
            </a:r>
          </a:p>
        </p:txBody>
      </p:sp>
      <p:sp>
        <p:nvSpPr>
          <p:cNvPr id="27" name="Freeform: Shape 26">
            <a:extLst>
              <a:ext uri="{FF2B5EF4-FFF2-40B4-BE49-F238E27FC236}">
                <a16:creationId xmlns:a16="http://schemas.microsoft.com/office/drawing/2014/main" id="{2D253D93-3319-4E06-B75F-009AE70FC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44576" cy="6858000"/>
          </a:xfrm>
          <a:custGeom>
            <a:avLst/>
            <a:gdLst>
              <a:gd name="connsiteX0" fmla="*/ 0 w 6444576"/>
              <a:gd name="connsiteY0" fmla="*/ 0 h 6858000"/>
              <a:gd name="connsiteX1" fmla="*/ 6444576 w 6444576"/>
              <a:gd name="connsiteY1" fmla="*/ 0 h 6858000"/>
              <a:gd name="connsiteX2" fmla="*/ 6444576 w 6444576"/>
              <a:gd name="connsiteY2" fmla="*/ 6858000 h 6858000"/>
              <a:gd name="connsiteX3" fmla="*/ 0 w 64445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444576" h="6858000">
                <a:moveTo>
                  <a:pt x="0" y="0"/>
                </a:moveTo>
                <a:lnTo>
                  <a:pt x="6444576" y="0"/>
                </a:lnTo>
                <a:lnTo>
                  <a:pt x="6444576" y="6858000"/>
                </a:lnTo>
                <a:lnTo>
                  <a:pt x="0"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E5A2D23A-8FEC-447E-8B62-C5A8E7B2BF4F}"/>
              </a:ext>
            </a:extLst>
          </p:cNvPr>
          <p:cNvPicPr>
            <a:picLocks noChangeAspect="1"/>
          </p:cNvPicPr>
          <p:nvPr/>
        </p:nvPicPr>
        <p:blipFill>
          <a:blip r:embed="rId2"/>
          <a:stretch>
            <a:fillRect/>
          </a:stretch>
        </p:blipFill>
        <p:spPr>
          <a:xfrm>
            <a:off x="691417" y="549274"/>
            <a:ext cx="5053918" cy="5759451"/>
          </a:xfrm>
          <a:prstGeom prst="rect">
            <a:avLst/>
          </a:prstGeom>
        </p:spPr>
      </p:pic>
      <p:sp>
        <p:nvSpPr>
          <p:cNvPr id="8" name="Content Placeholder 7">
            <a:extLst>
              <a:ext uri="{FF2B5EF4-FFF2-40B4-BE49-F238E27FC236}">
                <a16:creationId xmlns:a16="http://schemas.microsoft.com/office/drawing/2014/main" id="{9BB3EB47-1729-4D10-B787-FC3F97DB4155}"/>
              </a:ext>
            </a:extLst>
          </p:cNvPr>
          <p:cNvSpPr>
            <a:spLocks noGrp="1"/>
          </p:cNvSpPr>
          <p:nvPr>
            <p:ph idx="1"/>
          </p:nvPr>
        </p:nvSpPr>
        <p:spPr>
          <a:xfrm>
            <a:off x="7104063" y="2947121"/>
            <a:ext cx="4537073" cy="3361604"/>
          </a:xfrm>
        </p:spPr>
        <p:txBody>
          <a:bodyPr anchor="t">
            <a:normAutofit/>
          </a:bodyPr>
          <a:lstStyle/>
          <a:p>
            <a:r>
              <a:rPr lang="en-GB" dirty="0" err="1">
                <a:hlinkClick r:id="rId3"/>
              </a:rPr>
              <a:t>reggio</a:t>
            </a:r>
            <a:r>
              <a:rPr lang="en-GB" dirty="0">
                <a:hlinkClick r:id="rId3"/>
              </a:rPr>
              <a:t> 100 languages - Bing images</a:t>
            </a:r>
            <a:endParaRPr lang="en-US" dirty="0"/>
          </a:p>
        </p:txBody>
      </p:sp>
    </p:spTree>
    <p:extLst>
      <p:ext uri="{BB962C8B-B14F-4D97-AF65-F5344CB8AC3E}">
        <p14:creationId xmlns:p14="http://schemas.microsoft.com/office/powerpoint/2010/main" val="42303132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60" name="Rectangle 5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3" name="Group 6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68" name="Rectangle 6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4" name="Group 6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66" name="Rectangle 6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5" name="Rectangle 6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 name="Rectangle 7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22284B18-890C-40F8-B7F3-4B09158B711B}"/>
              </a:ext>
            </a:extLst>
          </p:cNvPr>
          <p:cNvSpPr>
            <a:spLocks noGrp="1"/>
          </p:cNvSpPr>
          <p:nvPr>
            <p:ph type="title"/>
          </p:nvPr>
        </p:nvSpPr>
        <p:spPr>
          <a:xfrm>
            <a:off x="7086315" y="540000"/>
            <a:ext cx="4554821" cy="2186096"/>
          </a:xfrm>
        </p:spPr>
        <p:txBody>
          <a:bodyPr vert="horz" lIns="91440" tIns="45720" rIns="91440" bIns="45720" rtlCol="0" anchor="b">
            <a:normAutofit/>
          </a:bodyPr>
          <a:lstStyle/>
          <a:p>
            <a:r>
              <a:rPr lang="en-US"/>
              <a:t>Forest School</a:t>
            </a:r>
            <a:br>
              <a:rPr lang="en-US"/>
            </a:br>
            <a:r>
              <a:rPr lang="en-US"/>
              <a:t>(Scandinavia)</a:t>
            </a:r>
          </a:p>
        </p:txBody>
      </p:sp>
      <p:pic>
        <p:nvPicPr>
          <p:cNvPr id="4" name="Content Placeholder 3" descr="A group of people sitting around a fire&#10;&#10;Description automatically generated">
            <a:extLst>
              <a:ext uri="{FF2B5EF4-FFF2-40B4-BE49-F238E27FC236}">
                <a16:creationId xmlns:a16="http://schemas.microsoft.com/office/drawing/2014/main" id="{24890467-13EA-4431-9A54-16C883F65ADE}"/>
              </a:ext>
            </a:extLst>
          </p:cNvPr>
          <p:cNvPicPr>
            <a:picLocks noChangeAspect="1"/>
          </p:cNvPicPr>
          <p:nvPr/>
        </p:nvPicPr>
        <p:blipFill rotWithShape="1">
          <a:blip r:embed="rId2"/>
          <a:srcRect l="20165" r="9235"/>
          <a:stretch/>
        </p:blipFill>
        <p:spPr>
          <a:xfrm>
            <a:off x="20" y="10"/>
            <a:ext cx="6444556" cy="6857990"/>
          </a:xfrm>
          <a:prstGeom prst="rect">
            <a:avLst/>
          </a:prstGeom>
        </p:spPr>
      </p:pic>
      <p:sp>
        <p:nvSpPr>
          <p:cNvPr id="56" name="Content Placeholder 55">
            <a:extLst>
              <a:ext uri="{FF2B5EF4-FFF2-40B4-BE49-F238E27FC236}">
                <a16:creationId xmlns:a16="http://schemas.microsoft.com/office/drawing/2014/main" id="{E3E158F0-4DBB-41F8-91DE-D19780A9EA5F}"/>
              </a:ext>
            </a:extLst>
          </p:cNvPr>
          <p:cNvSpPr>
            <a:spLocks noGrp="1"/>
          </p:cNvSpPr>
          <p:nvPr>
            <p:ph idx="1"/>
          </p:nvPr>
        </p:nvSpPr>
        <p:spPr>
          <a:xfrm>
            <a:off x="7104063" y="2947121"/>
            <a:ext cx="4537073" cy="3361604"/>
          </a:xfrm>
        </p:spPr>
        <p:txBody>
          <a:bodyPr anchor="t">
            <a:normAutofit/>
          </a:bodyPr>
          <a:lstStyle/>
          <a:p>
            <a:r>
              <a:rPr lang="en-GB" dirty="0">
                <a:hlinkClick r:id="rId3"/>
              </a:rPr>
              <a:t>forest school </a:t>
            </a:r>
            <a:r>
              <a:rPr lang="en-GB" dirty="0" err="1">
                <a:hlinkClick r:id="rId3"/>
              </a:rPr>
              <a:t>sweden</a:t>
            </a:r>
            <a:r>
              <a:rPr lang="en-GB" dirty="0">
                <a:hlinkClick r:id="rId3"/>
              </a:rPr>
              <a:t> - Bing images</a:t>
            </a:r>
            <a:endParaRPr lang="en-US" dirty="0"/>
          </a:p>
        </p:txBody>
      </p:sp>
    </p:spTree>
    <p:extLst>
      <p:ext uri="{BB962C8B-B14F-4D97-AF65-F5344CB8AC3E}">
        <p14:creationId xmlns:p14="http://schemas.microsoft.com/office/powerpoint/2010/main" val="9252295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D2FD795-8DF5-44F0-8664-4D8F626D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4" name="Rectangle 13">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2" name="Rectangle 21">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0" name="Rectangle 19">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DC829CC-7886-4688-8DAE-759D2AAB7B62}"/>
              </a:ext>
            </a:extLst>
          </p:cNvPr>
          <p:cNvSpPr>
            <a:spLocks noGrp="1"/>
          </p:cNvSpPr>
          <p:nvPr>
            <p:ph type="title"/>
          </p:nvPr>
        </p:nvSpPr>
        <p:spPr>
          <a:xfrm>
            <a:off x="7086315" y="545126"/>
            <a:ext cx="4554821" cy="2186096"/>
          </a:xfrm>
        </p:spPr>
        <p:txBody>
          <a:bodyPr anchor="t">
            <a:normAutofit fontScale="90000"/>
          </a:bodyPr>
          <a:lstStyle/>
          <a:p>
            <a:r>
              <a:rPr lang="en-GB" dirty="0"/>
              <a:t>Foundation Phase</a:t>
            </a:r>
            <a:br>
              <a:rPr lang="en-GB" dirty="0"/>
            </a:br>
            <a:r>
              <a:rPr lang="en-GB" dirty="0"/>
              <a:t>(Wales)</a:t>
            </a:r>
          </a:p>
        </p:txBody>
      </p:sp>
      <p:pic>
        <p:nvPicPr>
          <p:cNvPr id="4" name="Content Placeholder 3">
            <a:extLst>
              <a:ext uri="{FF2B5EF4-FFF2-40B4-BE49-F238E27FC236}">
                <a16:creationId xmlns:a16="http://schemas.microsoft.com/office/drawing/2014/main" id="{59308390-89C5-4EE4-BCD3-68A2A1FD9F97}"/>
              </a:ext>
            </a:extLst>
          </p:cNvPr>
          <p:cNvPicPr>
            <a:picLocks noChangeAspect="1"/>
          </p:cNvPicPr>
          <p:nvPr/>
        </p:nvPicPr>
        <p:blipFill>
          <a:blip r:embed="rId2"/>
          <a:stretch>
            <a:fillRect/>
          </a:stretch>
        </p:blipFill>
        <p:spPr>
          <a:xfrm>
            <a:off x="614103" y="540000"/>
            <a:ext cx="5901508" cy="5768725"/>
          </a:xfrm>
          <a:prstGeom prst="rect">
            <a:avLst/>
          </a:prstGeom>
        </p:spPr>
      </p:pic>
      <p:sp>
        <p:nvSpPr>
          <p:cNvPr id="8" name="Content Placeholder 7">
            <a:extLst>
              <a:ext uri="{FF2B5EF4-FFF2-40B4-BE49-F238E27FC236}">
                <a16:creationId xmlns:a16="http://schemas.microsoft.com/office/drawing/2014/main" id="{F7C7300C-E800-4D9F-A2A2-4C2414C4ECBA}"/>
              </a:ext>
            </a:extLst>
          </p:cNvPr>
          <p:cNvSpPr>
            <a:spLocks noGrp="1"/>
          </p:cNvSpPr>
          <p:nvPr>
            <p:ph idx="1"/>
          </p:nvPr>
        </p:nvSpPr>
        <p:spPr>
          <a:xfrm>
            <a:off x="7104063" y="2947121"/>
            <a:ext cx="4537073" cy="3361604"/>
          </a:xfrm>
        </p:spPr>
        <p:txBody>
          <a:bodyPr anchor="t">
            <a:normAutofit/>
          </a:bodyPr>
          <a:lstStyle/>
          <a:p>
            <a:r>
              <a:rPr lang="en-GB" dirty="0">
                <a:hlinkClick r:id="rId3"/>
              </a:rPr>
              <a:t>foundation+phase.jpg (889×869) (bp.blogspot.com)</a:t>
            </a:r>
            <a:endParaRPr lang="en-US" dirty="0"/>
          </a:p>
        </p:txBody>
      </p:sp>
    </p:spTree>
    <p:extLst>
      <p:ext uri="{BB962C8B-B14F-4D97-AF65-F5344CB8AC3E}">
        <p14:creationId xmlns:p14="http://schemas.microsoft.com/office/powerpoint/2010/main" val="20118820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0">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12">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9" name="Rectangle 13">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14">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15">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2" name="Rectangle 21">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2">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4" name="Rectangle 19">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0">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18">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24">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2EE414EB-17B0-499F-917B-AFE4973371D7}"/>
              </a:ext>
            </a:extLst>
          </p:cNvPr>
          <p:cNvSpPr>
            <a:spLocks noGrp="1"/>
          </p:cNvSpPr>
          <p:nvPr>
            <p:ph type="title"/>
          </p:nvPr>
        </p:nvSpPr>
        <p:spPr>
          <a:xfrm>
            <a:off x="540000" y="4136400"/>
            <a:ext cx="4500561" cy="2181946"/>
          </a:xfrm>
        </p:spPr>
        <p:txBody>
          <a:bodyPr anchor="b">
            <a:normAutofit/>
          </a:bodyPr>
          <a:lstStyle/>
          <a:p>
            <a:r>
              <a:rPr lang="en-GB" sz="4700"/>
              <a:t>New Curriculum (Wales)</a:t>
            </a:r>
          </a:p>
        </p:txBody>
      </p:sp>
      <p:sp>
        <p:nvSpPr>
          <p:cNvPr id="38" name="Content Placeholder 7">
            <a:extLst>
              <a:ext uri="{FF2B5EF4-FFF2-40B4-BE49-F238E27FC236}">
                <a16:creationId xmlns:a16="http://schemas.microsoft.com/office/drawing/2014/main" id="{1B5B87F6-0D91-49A7-8872-B22D28EC0D54}"/>
              </a:ext>
            </a:extLst>
          </p:cNvPr>
          <p:cNvSpPr>
            <a:spLocks noGrp="1"/>
          </p:cNvSpPr>
          <p:nvPr>
            <p:ph idx="1"/>
          </p:nvPr>
        </p:nvSpPr>
        <p:spPr>
          <a:xfrm>
            <a:off x="540000" y="540000"/>
            <a:ext cx="4500562" cy="3361604"/>
          </a:xfrm>
        </p:spPr>
        <p:txBody>
          <a:bodyPr anchor="t">
            <a:normAutofit/>
          </a:bodyPr>
          <a:lstStyle/>
          <a:p>
            <a:r>
              <a:rPr lang="en-GB" dirty="0">
                <a:hlinkClick r:id="rId2"/>
              </a:rPr>
              <a:t>new curriculum </a:t>
            </a:r>
            <a:r>
              <a:rPr lang="en-GB" dirty="0" err="1">
                <a:hlinkClick r:id="rId2"/>
              </a:rPr>
              <a:t>wales</a:t>
            </a:r>
            <a:r>
              <a:rPr lang="en-GB" dirty="0">
                <a:hlinkClick r:id="rId2"/>
              </a:rPr>
              <a:t> - Bing images</a:t>
            </a:r>
            <a:endParaRPr lang="en-US" dirty="0"/>
          </a:p>
        </p:txBody>
      </p:sp>
      <p:pic>
        <p:nvPicPr>
          <p:cNvPr id="4" name="Content Placeholder 3">
            <a:extLst>
              <a:ext uri="{FF2B5EF4-FFF2-40B4-BE49-F238E27FC236}">
                <a16:creationId xmlns:a16="http://schemas.microsoft.com/office/drawing/2014/main" id="{0EC79A02-4F71-4079-A7D1-E953BEA2827B}"/>
              </a:ext>
            </a:extLst>
          </p:cNvPr>
          <p:cNvPicPr>
            <a:picLocks noChangeAspect="1"/>
          </p:cNvPicPr>
          <p:nvPr/>
        </p:nvPicPr>
        <p:blipFill>
          <a:blip r:embed="rId3"/>
          <a:stretch>
            <a:fillRect/>
          </a:stretch>
        </p:blipFill>
        <p:spPr>
          <a:xfrm>
            <a:off x="4672013" y="407195"/>
            <a:ext cx="7322343" cy="6036468"/>
          </a:xfrm>
          <a:prstGeom prst="rect">
            <a:avLst/>
          </a:prstGeom>
        </p:spPr>
      </p:pic>
    </p:spTree>
    <p:extLst>
      <p:ext uri="{BB962C8B-B14F-4D97-AF65-F5344CB8AC3E}">
        <p14:creationId xmlns:p14="http://schemas.microsoft.com/office/powerpoint/2010/main" val="6305028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CA09B-DDAF-4DC5-8F9E-2BCCBDAD823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E2FE4C5-8B15-4A98-BD03-65FE9B628AF7}"/>
              </a:ext>
            </a:extLst>
          </p:cNvPr>
          <p:cNvSpPr>
            <a:spLocks noGrp="1"/>
          </p:cNvSpPr>
          <p:nvPr>
            <p:ph idx="1"/>
          </p:nvPr>
        </p:nvSpPr>
        <p:spPr/>
        <p:txBody>
          <a:bodyPr>
            <a:normAutofit fontScale="85000" lnSpcReduction="10000"/>
          </a:bodyPr>
          <a:lstStyle/>
          <a:p>
            <a:r>
              <a:rPr lang="en-GB" dirty="0"/>
              <a:t>Brock, A. (2012) Building a model of early years professionalism from practitioners’ perspectives. </a:t>
            </a:r>
            <a:r>
              <a:rPr lang="en-GB" i="1" dirty="0"/>
              <a:t>Journal of Early Childhood Research </a:t>
            </a:r>
            <a:r>
              <a:rPr lang="en-GB" dirty="0"/>
              <a:t>11(1) 27–44 </a:t>
            </a:r>
            <a:r>
              <a:rPr lang="en-GB" dirty="0">
                <a:hlinkClick r:id="rId2"/>
              </a:rPr>
              <a:t>Building a model of early years professionalism from practitioners’ perspectives (sagepub.com)</a:t>
            </a:r>
            <a:r>
              <a:rPr lang="en-GB" dirty="0"/>
              <a:t>  </a:t>
            </a:r>
          </a:p>
          <a:p>
            <a:r>
              <a:rPr lang="en-GB" dirty="0"/>
              <a:t>Johansson, E. and </a:t>
            </a:r>
            <a:r>
              <a:rPr lang="en-GB" dirty="0" err="1"/>
              <a:t>Einarsdottir</a:t>
            </a:r>
            <a:r>
              <a:rPr lang="en-GB" dirty="0"/>
              <a:t>, J. (2018) </a:t>
            </a:r>
            <a:r>
              <a:rPr lang="en-GB" i="1" dirty="0"/>
              <a:t>Values in Early Childhood Education</a:t>
            </a:r>
            <a:r>
              <a:rPr lang="en-GB" dirty="0"/>
              <a:t>. Oxon, Routledge.</a:t>
            </a:r>
          </a:p>
          <a:p>
            <a:r>
              <a:rPr lang="en-GB" dirty="0"/>
              <a:t>Powell, S. (2010) HIDE AND SEEK: VALUES IN EARLY CHILDHOOD EDUCATION AND CARE</a:t>
            </a:r>
            <a:r>
              <a:rPr lang="en-GB" i="1" dirty="0"/>
              <a:t>. British Journal of Educational Studies. </a:t>
            </a:r>
            <a:r>
              <a:rPr lang="pt-BR" dirty="0"/>
              <a:t>Vol. 58, No. 2.  Available at: </a:t>
            </a:r>
            <a:r>
              <a:rPr lang="en-GB" dirty="0">
                <a:hlinkClick r:id="rId3"/>
              </a:rPr>
              <a:t>HIDE AND SEEK: VALUES IN EARLY CHILDHOOD EDUCATION AND CARE (uwtsd.ac.uk)</a:t>
            </a:r>
            <a:r>
              <a:rPr lang="en-GB" dirty="0"/>
              <a:t> </a:t>
            </a:r>
            <a:endParaRPr lang="en-GB" i="1" dirty="0"/>
          </a:p>
          <a:p>
            <a:r>
              <a:rPr lang="en-GB" b="0" i="0" dirty="0">
                <a:solidFill>
                  <a:schemeClr val="tx2"/>
                </a:solidFill>
                <a:effectLst/>
                <a:latin typeface="Source Sans Pro" panose="020B0503030403020204" pitchFamily="34" charset="0"/>
              </a:rPr>
              <a:t>The General Teaching Council for Scotland (2021) Available at: </a:t>
            </a:r>
            <a:r>
              <a:rPr lang="en-GB" dirty="0">
                <a:hlinkClick r:id="rId4"/>
              </a:rPr>
              <a:t>Professional values into action | General Teaching Council for Scotland (gtcs.org.uk)</a:t>
            </a:r>
            <a:r>
              <a:rPr lang="en-GB" dirty="0"/>
              <a:t>  </a:t>
            </a:r>
            <a:endParaRPr lang="en-GB" dirty="0">
              <a:solidFill>
                <a:schemeClr val="tx2"/>
              </a:solidFill>
            </a:endParaRPr>
          </a:p>
          <a:p>
            <a:r>
              <a:rPr lang="en-GB" b="0" i="0" dirty="0" err="1">
                <a:solidFill>
                  <a:schemeClr val="tx2"/>
                </a:solidFill>
                <a:effectLst/>
                <a:latin typeface="Source Sans Pro" panose="020B0503030403020204" pitchFamily="34" charset="0"/>
              </a:rPr>
              <a:t>Trevarthen</a:t>
            </a:r>
            <a:r>
              <a:rPr lang="en-GB" b="0" i="0" dirty="0">
                <a:solidFill>
                  <a:schemeClr val="tx2"/>
                </a:solidFill>
                <a:effectLst/>
                <a:latin typeface="Source Sans Pro" panose="020B0503030403020204" pitchFamily="34" charset="0"/>
              </a:rPr>
              <a:t>, C., Delafield-Butt, J., &amp; Dunlop, A.-W. (2018). </a:t>
            </a:r>
            <a:r>
              <a:rPr lang="en-GB" b="0" i="1" dirty="0">
                <a:solidFill>
                  <a:schemeClr val="tx2"/>
                </a:solidFill>
                <a:effectLst/>
                <a:latin typeface="Source Sans Pro" panose="020B0503030403020204" pitchFamily="34" charset="0"/>
              </a:rPr>
              <a:t>The child’s curriculum : working with the natural values of young children</a:t>
            </a:r>
            <a:r>
              <a:rPr lang="en-GB" b="0" i="0" dirty="0">
                <a:solidFill>
                  <a:schemeClr val="tx2"/>
                </a:solidFill>
                <a:effectLst/>
                <a:latin typeface="Source Sans Pro" panose="020B0503030403020204" pitchFamily="34" charset="0"/>
              </a:rPr>
              <a:t> (First edition.). Oxford University Press. </a:t>
            </a:r>
            <a:r>
              <a:rPr lang="en-GB" b="0" i="0" dirty="0">
                <a:solidFill>
                  <a:schemeClr val="tx2"/>
                </a:solidFill>
                <a:effectLst/>
                <a:latin typeface="Source Sans Pro" panose="020B0503030403020204" pitchFamily="34" charset="0"/>
                <a:hlinkClick r:id="rId5"/>
              </a:rPr>
              <a:t>https://librarysearch.uwtsd.ac.uk/permalink/44WHELF_UWTSD/upgrip/alma99100207719902421</a:t>
            </a:r>
            <a:endParaRPr lang="en-GB" b="0" i="0" dirty="0">
              <a:solidFill>
                <a:schemeClr val="tx2"/>
              </a:solidFill>
              <a:effectLst/>
              <a:latin typeface="Source Sans Pro" panose="020B0503030403020204" pitchFamily="34" charset="0"/>
            </a:endParaRPr>
          </a:p>
          <a:p>
            <a:endParaRPr lang="en-GB" dirty="0">
              <a:solidFill>
                <a:schemeClr val="tx2"/>
              </a:solidFill>
            </a:endParaRPr>
          </a:p>
        </p:txBody>
      </p:sp>
    </p:spTree>
    <p:extLst>
      <p:ext uri="{BB962C8B-B14F-4D97-AF65-F5344CB8AC3E}">
        <p14:creationId xmlns:p14="http://schemas.microsoft.com/office/powerpoint/2010/main" val="1569852929"/>
      </p:ext>
    </p:extLst>
  </p:cSld>
  <p:clrMapOvr>
    <a:masterClrMapping/>
  </p:clrMapOvr>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647</TotalTime>
  <Words>1138</Words>
  <Application>Microsoft Office PowerPoint</Application>
  <PresentationFormat>Widescreen</PresentationFormat>
  <Paragraphs>105</Paragraphs>
  <Slides>20</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Avenir Next LT Pro</vt:lpstr>
      <vt:lpstr>Bell MT</vt:lpstr>
      <vt:lpstr>Calibri</vt:lpstr>
      <vt:lpstr>Source Sans Pro</vt:lpstr>
      <vt:lpstr>GlowVTI</vt:lpstr>
      <vt:lpstr>Professional Values/Gwerthoedd Proffesiynol ECEY4002</vt:lpstr>
      <vt:lpstr>What do we mean by ‘Values’?</vt:lpstr>
      <vt:lpstr>Give some examples of values/Rhowch rai enghreifftiau o werthoedd.</vt:lpstr>
      <vt:lpstr>Give some examples of values/Rhowch rai enghreifftiau o werthoedd.</vt:lpstr>
      <vt:lpstr>Values</vt:lpstr>
      <vt:lpstr>Gwerthoedd  </vt:lpstr>
      <vt:lpstr>Why are Values significant in early years practice?</vt:lpstr>
      <vt:lpstr>Pam mae Gwerthoedd yn arwyddocaol mewn arferion blynyddoedd cynnar?  </vt:lpstr>
      <vt:lpstr>What are the Principles of Early Years Practice?</vt:lpstr>
      <vt:lpstr> Beth yw Egwyddorion Ymarfer y Blynyddoedd Cynnar? </vt:lpstr>
      <vt:lpstr>How values and principles are interrelated.</vt:lpstr>
      <vt:lpstr>Early Years Principles and values are an international and cross-cultural phenomena/ Mae Egwyddorion a gwerthoedd y Blynyddoedd Cynnar yn ffenomena rhyngwladol a thrawsddiwylliannol. .</vt:lpstr>
      <vt:lpstr>Early Years Learning Framework (Australia).</vt:lpstr>
      <vt:lpstr>Foundation Stage (England)</vt:lpstr>
      <vt:lpstr>Te Whariki (New Zealand)</vt:lpstr>
      <vt:lpstr>Reggio Emilia (Italy)</vt:lpstr>
      <vt:lpstr>Forest School (Scandinavia)</vt:lpstr>
      <vt:lpstr>Foundation Phase (Wales)</vt:lpstr>
      <vt:lpstr>New Curriculum (Wales)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Values</dc:title>
  <dc:creator>Paul Darby</dc:creator>
  <cp:lastModifiedBy>Paul Darby</cp:lastModifiedBy>
  <cp:revision>10</cp:revision>
  <dcterms:created xsi:type="dcterms:W3CDTF">2021-09-10T09:34:16Z</dcterms:created>
  <dcterms:modified xsi:type="dcterms:W3CDTF">2021-09-14T08:11:09Z</dcterms:modified>
</cp:coreProperties>
</file>