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8288000" cy="10287000"/>
  <p:notesSz cx="6858000" cy="9144000"/>
  <p:embeddedFontLst>
    <p:embeddedFont>
      <p:font typeface="Helios Bold" panose="020B0604020202020204" charset="0"/>
      <p:regular r:id="rId19"/>
    </p:embeddedFont>
    <p:embeddedFont>
      <p:font typeface="Helios" panose="020B0604020202020204" charset="0"/>
      <p:regular r:id="rId20"/>
    </p:embeddedFont>
    <p:embeddedFont>
      <p:font typeface="Calibri" panose="020F0502020204030204" pitchFamily="34" charset="0"/>
      <p:regular r:id="rId21"/>
      <p:bold r:id="rId22"/>
      <p:italic r:id="rId23"/>
      <p:boldItalic r:id="rId24"/>
    </p:embeddedFont>
    <p:embeddedFont>
      <p:font typeface="Poppins" panose="020B0604020202020204" charset="0"/>
      <p:regular r:id="rId25"/>
      <p:bold r:id="rId26"/>
      <p:italic r:id="rId27"/>
      <p:boldItalic r:id="rId28"/>
    </p:embeddedFont>
    <p:embeddedFont>
      <p:font typeface="Open Sans 1 Bold" panose="020B0604020202020204" charset="0"/>
      <p:regular r:id="rId29"/>
    </p:embeddedFont>
    <p:embeddedFont>
      <p:font typeface="Open Sans 1" panose="020B0604020202020204" charset="0"/>
      <p:regular r:id="rId30"/>
    </p:embeddedFont>
    <p:embeddedFont>
      <p:font typeface="Fredoka" panose="020B0604020202020204" charset="0"/>
      <p:regular r:id="rId31"/>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80000" autoAdjust="0"/>
  </p:normalViewPr>
  <p:slideViewPr>
    <p:cSldViewPr>
      <p:cViewPr varScale="1">
        <p:scale>
          <a:sx n="36" d="100"/>
          <a:sy n="36" d="100"/>
        </p:scale>
        <p:origin x="1356"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notesMaster" Target="notesMasters/notesMaster1.xml"/><Relationship Id="rId26" Type="http://schemas.openxmlformats.org/officeDocument/2006/relationships/font" Target="fonts/font8.fntdata"/><Relationship Id="rId3" Type="http://schemas.openxmlformats.org/officeDocument/2006/relationships/slide" Target="slides/slide2.xml"/><Relationship Id="rId21" Type="http://schemas.openxmlformats.org/officeDocument/2006/relationships/font" Target="fonts/font3.fntdata"/><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7.fntdata"/><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2.fntdata"/><Relationship Id="rId29" Type="http://schemas.openxmlformats.org/officeDocument/2006/relationships/font" Target="fonts/font11.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6.fntdata"/><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5.fntdata"/><Relationship Id="rId28" Type="http://schemas.openxmlformats.org/officeDocument/2006/relationships/font" Target="fonts/font10.fntdata"/><Relationship Id="rId10" Type="http://schemas.openxmlformats.org/officeDocument/2006/relationships/slide" Target="slides/slide9.xml"/><Relationship Id="rId19" Type="http://schemas.openxmlformats.org/officeDocument/2006/relationships/font" Target="fonts/font1.fntdata"/><Relationship Id="rId31" Type="http://schemas.openxmlformats.org/officeDocument/2006/relationships/font" Target="fonts/font13.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4.fntdata"/><Relationship Id="rId27" Type="http://schemas.openxmlformats.org/officeDocument/2006/relationships/font" Target="fonts/font9.fntdata"/><Relationship Id="rId30" Type="http://schemas.openxmlformats.org/officeDocument/2006/relationships/font" Target="fonts/font12.fntdata"/><Relationship Id="rId35" Type="http://schemas.openxmlformats.org/officeDocument/2006/relationships/tableStyles" Target="tableStyles.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86B8B79-02CA-4BCD-8090-2F05D0B0A805}" type="doc">
      <dgm:prSet loTypeId="urn:microsoft.com/office/officeart/2005/8/layout/list1" loCatId="list" qsTypeId="urn:microsoft.com/office/officeart/2005/8/quickstyle/simple1" qsCatId="simple" csTypeId="urn:microsoft.com/office/officeart/2005/8/colors/colorful2" csCatId="colorful" phldr="1"/>
      <dgm:spPr/>
      <dgm:t>
        <a:bodyPr/>
        <a:lstStyle/>
        <a:p>
          <a:endParaRPr lang="en-US"/>
        </a:p>
      </dgm:t>
    </dgm:pt>
    <dgm:pt modelId="{43261CF1-DF69-4481-8939-0C40792953C9}">
      <dgm:prSet phldrT="[Text]"/>
      <dgm:spPr/>
      <dgm:t>
        <a:bodyPr/>
        <a:lstStyle/>
        <a:p>
          <a:pPr>
            <a:buFont typeface="Arial"/>
            <a:buChar char="•"/>
          </a:pPr>
          <a:r>
            <a:rPr lang="en-US" b="1">
              <a:latin typeface="Poppins"/>
              <a:ea typeface="Poppins"/>
              <a:cs typeface="Poppins"/>
              <a:sym typeface="Poppins"/>
            </a:rPr>
            <a:t>Growth pressure</a:t>
          </a:r>
          <a:r>
            <a:rPr lang="en-US">
              <a:latin typeface="Poppins"/>
              <a:ea typeface="Poppins"/>
              <a:cs typeface="Poppins"/>
              <a:sym typeface="Poppins"/>
            </a:rPr>
            <a:t>:</a:t>
          </a:r>
          <a:endParaRPr lang="en-US" dirty="0"/>
        </a:p>
      </dgm:t>
    </dgm:pt>
    <dgm:pt modelId="{AC3192E0-AFDB-4ED8-AF2E-8DF7275D76AA}" type="parTrans" cxnId="{1C801708-A1AD-42E9-A4EF-2274C11463C6}">
      <dgm:prSet/>
      <dgm:spPr/>
      <dgm:t>
        <a:bodyPr/>
        <a:lstStyle/>
        <a:p>
          <a:endParaRPr lang="en-US"/>
        </a:p>
      </dgm:t>
    </dgm:pt>
    <dgm:pt modelId="{FA563C13-A721-40E0-BCF8-1B5931DD48ED}" type="sibTrans" cxnId="{1C801708-A1AD-42E9-A4EF-2274C11463C6}">
      <dgm:prSet/>
      <dgm:spPr/>
      <dgm:t>
        <a:bodyPr/>
        <a:lstStyle/>
        <a:p>
          <a:endParaRPr lang="en-US"/>
        </a:p>
      </dgm:t>
    </dgm:pt>
    <dgm:pt modelId="{7FA5FFF5-A7BC-49B5-8528-EFDDD3F43BF6}">
      <dgm:prSet/>
      <dgm:spPr/>
      <dgm:t>
        <a:bodyPr/>
        <a:lstStyle/>
        <a:p>
          <a:r>
            <a:rPr lang="en-US" b="1">
              <a:latin typeface="Poppins"/>
              <a:ea typeface="Poppins"/>
              <a:cs typeface="Poppins"/>
              <a:sym typeface="Poppins"/>
            </a:rPr>
            <a:t>Technology pressure:</a:t>
          </a:r>
          <a:endParaRPr lang="en-US" dirty="0">
            <a:latin typeface="Poppins"/>
            <a:ea typeface="Poppins"/>
            <a:cs typeface="Poppins"/>
            <a:sym typeface="Poppins"/>
          </a:endParaRPr>
        </a:p>
      </dgm:t>
    </dgm:pt>
    <dgm:pt modelId="{4C12EBA8-F579-4786-A498-EEDBC95EF93B}" type="parTrans" cxnId="{C3572DD1-3FED-4987-B2CA-26E0B9512E3D}">
      <dgm:prSet/>
      <dgm:spPr/>
      <dgm:t>
        <a:bodyPr/>
        <a:lstStyle/>
        <a:p>
          <a:endParaRPr lang="en-US"/>
        </a:p>
      </dgm:t>
    </dgm:pt>
    <dgm:pt modelId="{38069FB2-C185-444E-816B-14F88FF54557}" type="sibTrans" cxnId="{C3572DD1-3FED-4987-B2CA-26E0B9512E3D}">
      <dgm:prSet/>
      <dgm:spPr/>
      <dgm:t>
        <a:bodyPr/>
        <a:lstStyle/>
        <a:p>
          <a:endParaRPr lang="en-US"/>
        </a:p>
      </dgm:t>
    </dgm:pt>
    <dgm:pt modelId="{EE96C9D7-E579-443A-81A7-90445B4F7C1E}">
      <dgm:prSet/>
      <dgm:spPr/>
      <dgm:t>
        <a:bodyPr/>
        <a:lstStyle/>
        <a:p>
          <a:r>
            <a:rPr lang="en-US" b="1">
              <a:latin typeface="Poppins"/>
              <a:ea typeface="Poppins"/>
              <a:cs typeface="Poppins"/>
              <a:sym typeface="Poppins"/>
            </a:rPr>
            <a:t>Culture pressure</a:t>
          </a:r>
          <a:r>
            <a:rPr lang="en-US">
              <a:latin typeface="Poppins"/>
              <a:ea typeface="Poppins"/>
              <a:cs typeface="Poppins"/>
              <a:sym typeface="Poppins"/>
            </a:rPr>
            <a:t>:</a:t>
          </a:r>
          <a:endParaRPr lang="en-US" dirty="0">
            <a:latin typeface="Poppins"/>
            <a:ea typeface="Poppins"/>
            <a:cs typeface="Poppins"/>
            <a:sym typeface="Poppins"/>
          </a:endParaRPr>
        </a:p>
      </dgm:t>
    </dgm:pt>
    <dgm:pt modelId="{2BC5A13C-04BB-4771-87B9-EDF958CEA75A}" type="parTrans" cxnId="{F2A698B8-663D-4BC2-AE16-E8A105B51006}">
      <dgm:prSet/>
      <dgm:spPr/>
      <dgm:t>
        <a:bodyPr/>
        <a:lstStyle/>
        <a:p>
          <a:endParaRPr lang="en-US"/>
        </a:p>
      </dgm:t>
    </dgm:pt>
    <dgm:pt modelId="{B6908A07-AEDA-492A-8C76-87701D25E049}" type="sibTrans" cxnId="{F2A698B8-663D-4BC2-AE16-E8A105B51006}">
      <dgm:prSet/>
      <dgm:spPr/>
      <dgm:t>
        <a:bodyPr/>
        <a:lstStyle/>
        <a:p>
          <a:endParaRPr lang="en-US"/>
        </a:p>
      </dgm:t>
    </dgm:pt>
    <dgm:pt modelId="{B9F43A12-72DA-4B23-93AC-DF0EC512A32D}">
      <dgm:prSet/>
      <dgm:spPr/>
      <dgm:t>
        <a:bodyPr/>
        <a:lstStyle/>
        <a:p>
          <a:r>
            <a:rPr lang="en-US" b="1">
              <a:latin typeface="Poppins"/>
              <a:ea typeface="Poppins"/>
              <a:cs typeface="Poppins"/>
              <a:sym typeface="Poppins"/>
            </a:rPr>
            <a:t>Sustainability pressure:</a:t>
          </a:r>
          <a:endParaRPr lang="en-US" dirty="0">
            <a:latin typeface="Poppins"/>
            <a:ea typeface="Poppins"/>
            <a:cs typeface="Poppins"/>
            <a:sym typeface="Poppins"/>
          </a:endParaRPr>
        </a:p>
      </dgm:t>
    </dgm:pt>
    <dgm:pt modelId="{BE61F134-A9A5-4716-A3F1-27669F53DBAA}" type="parTrans" cxnId="{EB576A57-985E-4389-9438-7F9CFCB3493D}">
      <dgm:prSet/>
      <dgm:spPr/>
      <dgm:t>
        <a:bodyPr/>
        <a:lstStyle/>
        <a:p>
          <a:endParaRPr lang="en-US"/>
        </a:p>
      </dgm:t>
    </dgm:pt>
    <dgm:pt modelId="{2BE87F4E-7E77-45A2-A8B7-CF5823529A1F}" type="sibTrans" cxnId="{EB576A57-985E-4389-9438-7F9CFCB3493D}">
      <dgm:prSet/>
      <dgm:spPr/>
      <dgm:t>
        <a:bodyPr/>
        <a:lstStyle/>
        <a:p>
          <a:endParaRPr lang="en-US"/>
        </a:p>
      </dgm:t>
    </dgm:pt>
    <dgm:pt modelId="{DED01A73-DE26-4C23-9931-40826613C4DA}">
      <dgm:prSet/>
      <dgm:spPr/>
      <dgm:t>
        <a:bodyPr/>
        <a:lstStyle/>
        <a:p>
          <a:r>
            <a:rPr lang="en-US" b="1" dirty="0">
              <a:latin typeface="Poppins"/>
              <a:ea typeface="Poppins"/>
              <a:cs typeface="Poppins"/>
              <a:sym typeface="Poppins"/>
            </a:rPr>
            <a:t>Performance risk:</a:t>
          </a:r>
          <a:endParaRPr lang="en-US" dirty="0">
            <a:latin typeface="Poppins"/>
            <a:ea typeface="Poppins"/>
            <a:cs typeface="Poppins"/>
            <a:sym typeface="Poppins"/>
          </a:endParaRPr>
        </a:p>
      </dgm:t>
    </dgm:pt>
    <dgm:pt modelId="{78EC8BF3-39BA-4E9C-B9ED-F5ED7A8AFCF4}" type="parTrans" cxnId="{6484FA50-FFDB-46B5-B512-8BE5BA45916E}">
      <dgm:prSet/>
      <dgm:spPr/>
      <dgm:t>
        <a:bodyPr/>
        <a:lstStyle/>
        <a:p>
          <a:endParaRPr lang="en-US"/>
        </a:p>
      </dgm:t>
    </dgm:pt>
    <dgm:pt modelId="{E766185E-1582-4A95-89AE-BCEC4BDB109A}" type="sibTrans" cxnId="{6484FA50-FFDB-46B5-B512-8BE5BA45916E}">
      <dgm:prSet/>
      <dgm:spPr/>
      <dgm:t>
        <a:bodyPr/>
        <a:lstStyle/>
        <a:p>
          <a:endParaRPr lang="en-US"/>
        </a:p>
      </dgm:t>
    </dgm:pt>
    <dgm:pt modelId="{40DCB996-64E1-4770-97D9-300E44A61264}">
      <dgm:prSet phldrT="[Text]">
        <dgm:style>
          <a:lnRef idx="2">
            <a:schemeClr val="accent5"/>
          </a:lnRef>
          <a:fillRef idx="1">
            <a:schemeClr val="lt1"/>
          </a:fillRef>
          <a:effectRef idx="0">
            <a:schemeClr val="accent5"/>
          </a:effectRef>
          <a:fontRef idx="minor">
            <a:schemeClr val="dk1"/>
          </a:fontRef>
        </dgm:style>
      </dgm:prSet>
      <dgm:spPr/>
      <dgm:t>
        <a:bodyPr/>
        <a:lstStyle/>
        <a:p>
          <a:pPr>
            <a:buFont typeface="Arial"/>
            <a:buChar char="•"/>
          </a:pPr>
          <a:r>
            <a:rPr lang="en-US" dirty="0">
              <a:latin typeface="Poppins"/>
              <a:ea typeface="Poppins"/>
              <a:cs typeface="Poppins"/>
              <a:sym typeface="Poppins"/>
            </a:rPr>
            <a:t>Expansion requires employees to perform effectively across digital, operational and commercial areas (Deloitte, 2026).</a:t>
          </a:r>
          <a:endParaRPr lang="en-US" dirty="0"/>
        </a:p>
      </dgm:t>
    </dgm:pt>
    <dgm:pt modelId="{EFF4437E-75F9-4FD2-BDB6-50186B70867C}" type="parTrans" cxnId="{F55958CD-D446-4EF4-94AC-76E9DEBAEC0F}">
      <dgm:prSet/>
      <dgm:spPr/>
      <dgm:t>
        <a:bodyPr/>
        <a:lstStyle/>
        <a:p>
          <a:endParaRPr lang="en-US"/>
        </a:p>
      </dgm:t>
    </dgm:pt>
    <dgm:pt modelId="{B40BE415-4473-46C7-8E6C-DA89DDC836D9}" type="sibTrans" cxnId="{F55958CD-D446-4EF4-94AC-76E9DEBAEC0F}">
      <dgm:prSet/>
      <dgm:spPr/>
      <dgm:t>
        <a:bodyPr/>
        <a:lstStyle/>
        <a:p>
          <a:endParaRPr lang="en-US"/>
        </a:p>
      </dgm:t>
    </dgm:pt>
    <dgm:pt modelId="{E1A7AFCA-DA70-4F25-AB06-A28129EA2BFD}">
      <dgm:prSet>
        <dgm:style>
          <a:lnRef idx="2">
            <a:schemeClr val="accent5"/>
          </a:lnRef>
          <a:fillRef idx="1">
            <a:schemeClr val="lt1"/>
          </a:fillRef>
          <a:effectRef idx="0">
            <a:schemeClr val="accent5"/>
          </a:effectRef>
          <a:fontRef idx="minor">
            <a:schemeClr val="dk1"/>
          </a:fontRef>
        </dgm:style>
      </dgm:prSet>
      <dgm:spPr/>
      <dgm:t>
        <a:bodyPr/>
        <a:lstStyle/>
        <a:p>
          <a:r>
            <a:rPr lang="en-US" dirty="0">
              <a:latin typeface="Poppins"/>
              <a:ea typeface="Poppins"/>
              <a:cs typeface="Poppins"/>
              <a:sym typeface="Poppins"/>
            </a:rPr>
            <a:t>Data-led growth increases the need for adaptable and digitally capable employees</a:t>
          </a:r>
          <a:r>
            <a:rPr lang="en-US" dirty="0">
              <a:latin typeface="Poppins"/>
              <a:cs typeface="Poppins"/>
              <a:sym typeface="Poppins"/>
            </a:rPr>
            <a:t>(Rasheed et al., 2025)</a:t>
          </a:r>
          <a:r>
            <a:rPr lang="en-US" dirty="0">
              <a:latin typeface="Poppins"/>
              <a:ea typeface="Poppins"/>
              <a:cs typeface="Poppins"/>
              <a:sym typeface="Poppins"/>
            </a:rPr>
            <a:t>.</a:t>
          </a:r>
        </a:p>
      </dgm:t>
    </dgm:pt>
    <dgm:pt modelId="{FC8F52C4-7F4F-4186-8BCE-126BF91BD680}" type="parTrans" cxnId="{E7D6C699-7639-4B60-A5EF-5EC8C745260A}">
      <dgm:prSet/>
      <dgm:spPr/>
      <dgm:t>
        <a:bodyPr/>
        <a:lstStyle/>
        <a:p>
          <a:endParaRPr lang="en-US"/>
        </a:p>
      </dgm:t>
    </dgm:pt>
    <dgm:pt modelId="{00881E3E-2683-4814-8DDD-455E9026492E}" type="sibTrans" cxnId="{E7D6C699-7639-4B60-A5EF-5EC8C745260A}">
      <dgm:prSet/>
      <dgm:spPr/>
      <dgm:t>
        <a:bodyPr/>
        <a:lstStyle/>
        <a:p>
          <a:endParaRPr lang="en-US"/>
        </a:p>
      </dgm:t>
    </dgm:pt>
    <dgm:pt modelId="{7BCAF9E0-7653-4F31-A5A6-703309D7E4EE}">
      <dgm:prSet>
        <dgm:style>
          <a:lnRef idx="2">
            <a:schemeClr val="accent5"/>
          </a:lnRef>
          <a:fillRef idx="1">
            <a:schemeClr val="lt1"/>
          </a:fillRef>
          <a:effectRef idx="0">
            <a:schemeClr val="accent5"/>
          </a:effectRef>
          <a:fontRef idx="minor">
            <a:schemeClr val="dk1"/>
          </a:fontRef>
        </dgm:style>
      </dgm:prSet>
      <dgm:spPr/>
      <dgm:t>
        <a:bodyPr/>
        <a:lstStyle/>
        <a:p>
          <a:r>
            <a:rPr lang="en-US" dirty="0">
              <a:latin typeface="Poppins"/>
              <a:ea typeface="Poppins"/>
              <a:cs typeface="Poppins"/>
              <a:sym typeface="Poppins"/>
            </a:rPr>
            <a:t>Rapid scaling can weaken consistency in communication and employee experience (Marchington and Wilkinson, 2016).</a:t>
          </a:r>
        </a:p>
      </dgm:t>
    </dgm:pt>
    <dgm:pt modelId="{CB689C43-6740-4CA8-8807-DFA929AA89D8}" type="parTrans" cxnId="{BF518DB5-B351-445A-887B-35732D86402C}">
      <dgm:prSet/>
      <dgm:spPr/>
      <dgm:t>
        <a:bodyPr/>
        <a:lstStyle/>
        <a:p>
          <a:endParaRPr lang="en-US"/>
        </a:p>
      </dgm:t>
    </dgm:pt>
    <dgm:pt modelId="{89830C2E-CE7A-4F3A-8342-8F061BADEDD0}" type="sibTrans" cxnId="{BF518DB5-B351-445A-887B-35732D86402C}">
      <dgm:prSet/>
      <dgm:spPr/>
      <dgm:t>
        <a:bodyPr/>
        <a:lstStyle/>
        <a:p>
          <a:endParaRPr lang="en-US"/>
        </a:p>
      </dgm:t>
    </dgm:pt>
    <dgm:pt modelId="{E3CDA988-B646-41C0-8A2E-94A5A9523AC8}">
      <dgm:prSet>
        <dgm:style>
          <a:lnRef idx="2">
            <a:schemeClr val="accent5"/>
          </a:lnRef>
          <a:fillRef idx="1">
            <a:schemeClr val="lt1"/>
          </a:fillRef>
          <a:effectRef idx="0">
            <a:schemeClr val="accent5"/>
          </a:effectRef>
          <a:fontRef idx="minor">
            <a:schemeClr val="dk1"/>
          </a:fontRef>
        </dgm:style>
      </dgm:prSet>
      <dgm:spPr/>
      <dgm:t>
        <a:bodyPr/>
        <a:lstStyle/>
        <a:p>
          <a:r>
            <a:rPr lang="en-US" dirty="0">
              <a:latin typeface="Poppins"/>
              <a:ea typeface="Poppins"/>
              <a:cs typeface="Poppins"/>
              <a:sym typeface="Poppins"/>
            </a:rPr>
            <a:t>Stakeholders increasingly expect responsible and people-</a:t>
          </a:r>
          <a:r>
            <a:rPr lang="en-US" dirty="0" err="1">
              <a:latin typeface="Poppins"/>
              <a:ea typeface="Poppins"/>
              <a:cs typeface="Poppins"/>
              <a:sym typeface="Poppins"/>
            </a:rPr>
            <a:t>centred</a:t>
          </a:r>
          <a:r>
            <a:rPr lang="en-US" dirty="0">
              <a:latin typeface="Poppins"/>
              <a:ea typeface="Poppins"/>
              <a:cs typeface="Poppins"/>
              <a:sym typeface="Poppins"/>
            </a:rPr>
            <a:t> business growth (</a:t>
          </a:r>
          <a:r>
            <a:rPr lang="en-US" dirty="0" err="1">
              <a:latin typeface="Poppins"/>
              <a:ea typeface="Poppins"/>
              <a:cs typeface="Poppins"/>
              <a:sym typeface="Poppins"/>
            </a:rPr>
            <a:t>Gymshark</a:t>
          </a:r>
          <a:r>
            <a:rPr lang="en-US" dirty="0">
              <a:latin typeface="Poppins"/>
              <a:ea typeface="Poppins"/>
              <a:cs typeface="Poppins"/>
              <a:sym typeface="Poppins"/>
            </a:rPr>
            <a:t> Sustainability, 2026).</a:t>
          </a:r>
        </a:p>
      </dgm:t>
    </dgm:pt>
    <dgm:pt modelId="{8B46B082-4663-4BAB-AD45-0E977F9A6810}" type="parTrans" cxnId="{1C122707-BF24-4DAE-AD2C-6E669EEA606D}">
      <dgm:prSet/>
      <dgm:spPr/>
      <dgm:t>
        <a:bodyPr/>
        <a:lstStyle/>
        <a:p>
          <a:endParaRPr lang="en-US"/>
        </a:p>
      </dgm:t>
    </dgm:pt>
    <dgm:pt modelId="{3BEB1C6A-B123-469F-8D5F-661F849BEB27}" type="sibTrans" cxnId="{1C122707-BF24-4DAE-AD2C-6E669EEA606D}">
      <dgm:prSet/>
      <dgm:spPr/>
      <dgm:t>
        <a:bodyPr/>
        <a:lstStyle/>
        <a:p>
          <a:endParaRPr lang="en-US"/>
        </a:p>
      </dgm:t>
    </dgm:pt>
    <dgm:pt modelId="{4AC98FA4-0D09-47D5-8BCB-D2E153B8CE67}">
      <dgm:prSet>
        <dgm:style>
          <a:lnRef idx="2">
            <a:schemeClr val="accent5"/>
          </a:lnRef>
          <a:fillRef idx="1">
            <a:schemeClr val="lt1"/>
          </a:fillRef>
          <a:effectRef idx="0">
            <a:schemeClr val="accent5"/>
          </a:effectRef>
          <a:fontRef idx="minor">
            <a:schemeClr val="dk1"/>
          </a:fontRef>
        </dgm:style>
      </dgm:prSet>
      <dgm:spPr/>
      <dgm:t>
        <a:bodyPr/>
        <a:lstStyle/>
        <a:p>
          <a:r>
            <a:rPr lang="en-US" dirty="0">
              <a:latin typeface="Poppins"/>
              <a:ea typeface="Poppins"/>
              <a:cs typeface="Poppins"/>
              <a:sym typeface="Poppins"/>
            </a:rPr>
            <a:t>Weak people alignment may reduce execution quality and </a:t>
          </a:r>
          <a:r>
            <a:rPr lang="en-US" dirty="0" err="1">
              <a:latin typeface="Poppins"/>
              <a:ea typeface="Poppins"/>
              <a:cs typeface="Poppins"/>
              <a:sym typeface="Poppins"/>
            </a:rPr>
            <a:t>organisational</a:t>
          </a:r>
          <a:r>
            <a:rPr lang="en-US" dirty="0">
              <a:latin typeface="Poppins"/>
              <a:ea typeface="Poppins"/>
              <a:cs typeface="Poppins"/>
              <a:sym typeface="Poppins"/>
            </a:rPr>
            <a:t> resilience.</a:t>
          </a:r>
        </a:p>
      </dgm:t>
    </dgm:pt>
    <dgm:pt modelId="{989DC4E0-2D06-4569-BBCF-B1347F8BF38F}" type="parTrans" cxnId="{EFBCA1AE-CDD0-48E9-842B-A859C3E12FC5}">
      <dgm:prSet/>
      <dgm:spPr/>
      <dgm:t>
        <a:bodyPr/>
        <a:lstStyle/>
        <a:p>
          <a:endParaRPr lang="en-US"/>
        </a:p>
      </dgm:t>
    </dgm:pt>
    <dgm:pt modelId="{CFE0A18F-821E-43DB-B1A0-1BFA65C16EEB}" type="sibTrans" cxnId="{EFBCA1AE-CDD0-48E9-842B-A859C3E12FC5}">
      <dgm:prSet/>
      <dgm:spPr/>
      <dgm:t>
        <a:bodyPr/>
        <a:lstStyle/>
        <a:p>
          <a:endParaRPr lang="en-US"/>
        </a:p>
      </dgm:t>
    </dgm:pt>
    <dgm:pt modelId="{E5C0DC5B-70B2-4449-B8DC-5FDBA2514EA7}" type="pres">
      <dgm:prSet presAssocID="{786B8B79-02CA-4BCD-8090-2F05D0B0A805}" presName="linear" presStyleCnt="0">
        <dgm:presLayoutVars>
          <dgm:dir/>
          <dgm:animLvl val="lvl"/>
          <dgm:resizeHandles val="exact"/>
        </dgm:presLayoutVars>
      </dgm:prSet>
      <dgm:spPr/>
      <dgm:t>
        <a:bodyPr/>
        <a:lstStyle/>
        <a:p>
          <a:endParaRPr lang="en-US"/>
        </a:p>
      </dgm:t>
    </dgm:pt>
    <dgm:pt modelId="{58B10B8E-5AFD-4A31-84E0-0468030CE078}" type="pres">
      <dgm:prSet presAssocID="{43261CF1-DF69-4481-8939-0C40792953C9}" presName="parentLin" presStyleCnt="0"/>
      <dgm:spPr/>
    </dgm:pt>
    <dgm:pt modelId="{04B72502-9969-44E4-94A5-E242B0051482}" type="pres">
      <dgm:prSet presAssocID="{43261CF1-DF69-4481-8939-0C40792953C9}" presName="parentLeftMargin" presStyleLbl="node1" presStyleIdx="0" presStyleCnt="5"/>
      <dgm:spPr/>
      <dgm:t>
        <a:bodyPr/>
        <a:lstStyle/>
        <a:p>
          <a:endParaRPr lang="en-US"/>
        </a:p>
      </dgm:t>
    </dgm:pt>
    <dgm:pt modelId="{25976201-9F11-4D7D-B0BF-9892025D606C}" type="pres">
      <dgm:prSet presAssocID="{43261CF1-DF69-4481-8939-0C40792953C9}" presName="parentText" presStyleLbl="node1" presStyleIdx="0" presStyleCnt="5">
        <dgm:presLayoutVars>
          <dgm:chMax val="0"/>
          <dgm:bulletEnabled val="1"/>
        </dgm:presLayoutVars>
      </dgm:prSet>
      <dgm:spPr/>
      <dgm:t>
        <a:bodyPr/>
        <a:lstStyle/>
        <a:p>
          <a:endParaRPr lang="en-US"/>
        </a:p>
      </dgm:t>
    </dgm:pt>
    <dgm:pt modelId="{7E4D7AA9-3494-4C6F-9052-221FC3364E25}" type="pres">
      <dgm:prSet presAssocID="{43261CF1-DF69-4481-8939-0C40792953C9}" presName="negativeSpace" presStyleCnt="0"/>
      <dgm:spPr/>
    </dgm:pt>
    <dgm:pt modelId="{111E5061-629A-4218-8D4A-1FD790F1381B}" type="pres">
      <dgm:prSet presAssocID="{43261CF1-DF69-4481-8939-0C40792953C9}" presName="childText" presStyleLbl="conFgAcc1" presStyleIdx="0" presStyleCnt="5">
        <dgm:presLayoutVars>
          <dgm:bulletEnabled val="1"/>
        </dgm:presLayoutVars>
      </dgm:prSet>
      <dgm:spPr/>
      <dgm:t>
        <a:bodyPr/>
        <a:lstStyle/>
        <a:p>
          <a:endParaRPr lang="en-US"/>
        </a:p>
      </dgm:t>
    </dgm:pt>
    <dgm:pt modelId="{2F2F795B-830F-43AE-BF60-6BB139E4348B}" type="pres">
      <dgm:prSet presAssocID="{FA563C13-A721-40E0-BCF8-1B5931DD48ED}" presName="spaceBetweenRectangles" presStyleCnt="0"/>
      <dgm:spPr/>
    </dgm:pt>
    <dgm:pt modelId="{8404FA97-855E-4154-9532-6A9EE6D98645}" type="pres">
      <dgm:prSet presAssocID="{7FA5FFF5-A7BC-49B5-8528-EFDDD3F43BF6}" presName="parentLin" presStyleCnt="0"/>
      <dgm:spPr/>
    </dgm:pt>
    <dgm:pt modelId="{DD817FDB-7CBD-4E0A-BBBC-501C5D97F801}" type="pres">
      <dgm:prSet presAssocID="{7FA5FFF5-A7BC-49B5-8528-EFDDD3F43BF6}" presName="parentLeftMargin" presStyleLbl="node1" presStyleIdx="0" presStyleCnt="5"/>
      <dgm:spPr/>
      <dgm:t>
        <a:bodyPr/>
        <a:lstStyle/>
        <a:p>
          <a:endParaRPr lang="en-US"/>
        </a:p>
      </dgm:t>
    </dgm:pt>
    <dgm:pt modelId="{0C9E508B-40D4-4721-AB9F-7F1AD734EE17}" type="pres">
      <dgm:prSet presAssocID="{7FA5FFF5-A7BC-49B5-8528-EFDDD3F43BF6}" presName="parentText" presStyleLbl="node1" presStyleIdx="1" presStyleCnt="5">
        <dgm:presLayoutVars>
          <dgm:chMax val="0"/>
          <dgm:bulletEnabled val="1"/>
        </dgm:presLayoutVars>
      </dgm:prSet>
      <dgm:spPr/>
      <dgm:t>
        <a:bodyPr/>
        <a:lstStyle/>
        <a:p>
          <a:endParaRPr lang="en-US"/>
        </a:p>
      </dgm:t>
    </dgm:pt>
    <dgm:pt modelId="{1951E707-AD2E-4758-811F-CB7BE4A600ED}" type="pres">
      <dgm:prSet presAssocID="{7FA5FFF5-A7BC-49B5-8528-EFDDD3F43BF6}" presName="negativeSpace" presStyleCnt="0"/>
      <dgm:spPr/>
    </dgm:pt>
    <dgm:pt modelId="{FA2CF267-E367-4A14-8F28-05AF1E41D5F2}" type="pres">
      <dgm:prSet presAssocID="{7FA5FFF5-A7BC-49B5-8528-EFDDD3F43BF6}" presName="childText" presStyleLbl="conFgAcc1" presStyleIdx="1" presStyleCnt="5">
        <dgm:presLayoutVars>
          <dgm:bulletEnabled val="1"/>
        </dgm:presLayoutVars>
      </dgm:prSet>
      <dgm:spPr/>
      <dgm:t>
        <a:bodyPr/>
        <a:lstStyle/>
        <a:p>
          <a:endParaRPr lang="en-US"/>
        </a:p>
      </dgm:t>
    </dgm:pt>
    <dgm:pt modelId="{077A36E9-7671-4F13-9153-C446F3368E1F}" type="pres">
      <dgm:prSet presAssocID="{38069FB2-C185-444E-816B-14F88FF54557}" presName="spaceBetweenRectangles" presStyleCnt="0"/>
      <dgm:spPr/>
    </dgm:pt>
    <dgm:pt modelId="{F905B840-A938-4DB1-B48E-9AC8E5FB764C}" type="pres">
      <dgm:prSet presAssocID="{EE96C9D7-E579-443A-81A7-90445B4F7C1E}" presName="parentLin" presStyleCnt="0"/>
      <dgm:spPr/>
    </dgm:pt>
    <dgm:pt modelId="{033AFDD7-3349-48ED-8611-0B8F64761D2A}" type="pres">
      <dgm:prSet presAssocID="{EE96C9D7-E579-443A-81A7-90445B4F7C1E}" presName="parentLeftMargin" presStyleLbl="node1" presStyleIdx="1" presStyleCnt="5"/>
      <dgm:spPr/>
      <dgm:t>
        <a:bodyPr/>
        <a:lstStyle/>
        <a:p>
          <a:endParaRPr lang="en-US"/>
        </a:p>
      </dgm:t>
    </dgm:pt>
    <dgm:pt modelId="{2B845A32-A9C2-4E97-8ED8-5037526B6A0D}" type="pres">
      <dgm:prSet presAssocID="{EE96C9D7-E579-443A-81A7-90445B4F7C1E}" presName="parentText" presStyleLbl="node1" presStyleIdx="2" presStyleCnt="5">
        <dgm:presLayoutVars>
          <dgm:chMax val="0"/>
          <dgm:bulletEnabled val="1"/>
        </dgm:presLayoutVars>
      </dgm:prSet>
      <dgm:spPr/>
      <dgm:t>
        <a:bodyPr/>
        <a:lstStyle/>
        <a:p>
          <a:endParaRPr lang="en-US"/>
        </a:p>
      </dgm:t>
    </dgm:pt>
    <dgm:pt modelId="{9640CCC7-EB76-496E-82A8-0853A586225F}" type="pres">
      <dgm:prSet presAssocID="{EE96C9D7-E579-443A-81A7-90445B4F7C1E}" presName="negativeSpace" presStyleCnt="0"/>
      <dgm:spPr/>
    </dgm:pt>
    <dgm:pt modelId="{87FACDCA-CBB2-4203-BF31-F5764881A9BE}" type="pres">
      <dgm:prSet presAssocID="{EE96C9D7-E579-443A-81A7-90445B4F7C1E}" presName="childText" presStyleLbl="conFgAcc1" presStyleIdx="2" presStyleCnt="5">
        <dgm:presLayoutVars>
          <dgm:bulletEnabled val="1"/>
        </dgm:presLayoutVars>
      </dgm:prSet>
      <dgm:spPr/>
      <dgm:t>
        <a:bodyPr/>
        <a:lstStyle/>
        <a:p>
          <a:endParaRPr lang="en-US"/>
        </a:p>
      </dgm:t>
    </dgm:pt>
    <dgm:pt modelId="{E0C1232C-1CEE-4E3F-A9F1-330DCF693346}" type="pres">
      <dgm:prSet presAssocID="{B6908A07-AEDA-492A-8C76-87701D25E049}" presName="spaceBetweenRectangles" presStyleCnt="0"/>
      <dgm:spPr/>
    </dgm:pt>
    <dgm:pt modelId="{9FE334CB-4EF7-4309-89BA-243A29A5DF79}" type="pres">
      <dgm:prSet presAssocID="{B9F43A12-72DA-4B23-93AC-DF0EC512A32D}" presName="parentLin" presStyleCnt="0"/>
      <dgm:spPr/>
    </dgm:pt>
    <dgm:pt modelId="{F4AA60B0-C619-498B-BFF9-0240E7420724}" type="pres">
      <dgm:prSet presAssocID="{B9F43A12-72DA-4B23-93AC-DF0EC512A32D}" presName="parentLeftMargin" presStyleLbl="node1" presStyleIdx="2" presStyleCnt="5"/>
      <dgm:spPr/>
      <dgm:t>
        <a:bodyPr/>
        <a:lstStyle/>
        <a:p>
          <a:endParaRPr lang="en-US"/>
        </a:p>
      </dgm:t>
    </dgm:pt>
    <dgm:pt modelId="{CD3E428B-1F10-40D8-BDFA-CD6C51E3FC80}" type="pres">
      <dgm:prSet presAssocID="{B9F43A12-72DA-4B23-93AC-DF0EC512A32D}" presName="parentText" presStyleLbl="node1" presStyleIdx="3" presStyleCnt="5">
        <dgm:presLayoutVars>
          <dgm:chMax val="0"/>
          <dgm:bulletEnabled val="1"/>
        </dgm:presLayoutVars>
      </dgm:prSet>
      <dgm:spPr/>
      <dgm:t>
        <a:bodyPr/>
        <a:lstStyle/>
        <a:p>
          <a:endParaRPr lang="en-US"/>
        </a:p>
      </dgm:t>
    </dgm:pt>
    <dgm:pt modelId="{6A6FB3F8-79DD-4717-AE08-A1775B6DBC36}" type="pres">
      <dgm:prSet presAssocID="{B9F43A12-72DA-4B23-93AC-DF0EC512A32D}" presName="negativeSpace" presStyleCnt="0"/>
      <dgm:spPr/>
    </dgm:pt>
    <dgm:pt modelId="{C5B0770D-EB39-4F00-969C-64BB4ABB3240}" type="pres">
      <dgm:prSet presAssocID="{B9F43A12-72DA-4B23-93AC-DF0EC512A32D}" presName="childText" presStyleLbl="conFgAcc1" presStyleIdx="3" presStyleCnt="5">
        <dgm:presLayoutVars>
          <dgm:bulletEnabled val="1"/>
        </dgm:presLayoutVars>
      </dgm:prSet>
      <dgm:spPr/>
      <dgm:t>
        <a:bodyPr/>
        <a:lstStyle/>
        <a:p>
          <a:endParaRPr lang="en-US"/>
        </a:p>
      </dgm:t>
    </dgm:pt>
    <dgm:pt modelId="{AC75DBA0-A081-48F1-AE9C-79A6DED7C19A}" type="pres">
      <dgm:prSet presAssocID="{2BE87F4E-7E77-45A2-A8B7-CF5823529A1F}" presName="spaceBetweenRectangles" presStyleCnt="0"/>
      <dgm:spPr/>
    </dgm:pt>
    <dgm:pt modelId="{31170D5A-E1E2-4816-9C88-D3B48E65723B}" type="pres">
      <dgm:prSet presAssocID="{DED01A73-DE26-4C23-9931-40826613C4DA}" presName="parentLin" presStyleCnt="0"/>
      <dgm:spPr/>
    </dgm:pt>
    <dgm:pt modelId="{47229B2D-C0E6-4810-A46D-1D5BB5FA6821}" type="pres">
      <dgm:prSet presAssocID="{DED01A73-DE26-4C23-9931-40826613C4DA}" presName="parentLeftMargin" presStyleLbl="node1" presStyleIdx="3" presStyleCnt="5"/>
      <dgm:spPr/>
      <dgm:t>
        <a:bodyPr/>
        <a:lstStyle/>
        <a:p>
          <a:endParaRPr lang="en-US"/>
        </a:p>
      </dgm:t>
    </dgm:pt>
    <dgm:pt modelId="{B2A0AC2C-9771-43AC-B132-A981AA56D1B9}" type="pres">
      <dgm:prSet presAssocID="{DED01A73-DE26-4C23-9931-40826613C4DA}" presName="parentText" presStyleLbl="node1" presStyleIdx="4" presStyleCnt="5">
        <dgm:presLayoutVars>
          <dgm:chMax val="0"/>
          <dgm:bulletEnabled val="1"/>
        </dgm:presLayoutVars>
      </dgm:prSet>
      <dgm:spPr/>
      <dgm:t>
        <a:bodyPr/>
        <a:lstStyle/>
        <a:p>
          <a:endParaRPr lang="en-US"/>
        </a:p>
      </dgm:t>
    </dgm:pt>
    <dgm:pt modelId="{0D31BBED-D06F-4847-8EA0-BE28AEAA3264}" type="pres">
      <dgm:prSet presAssocID="{DED01A73-DE26-4C23-9931-40826613C4DA}" presName="negativeSpace" presStyleCnt="0"/>
      <dgm:spPr/>
    </dgm:pt>
    <dgm:pt modelId="{B5830B8A-70CD-4BE0-B3E9-771EC5034A16}" type="pres">
      <dgm:prSet presAssocID="{DED01A73-DE26-4C23-9931-40826613C4DA}" presName="childText" presStyleLbl="conFgAcc1" presStyleIdx="4" presStyleCnt="5">
        <dgm:presLayoutVars>
          <dgm:bulletEnabled val="1"/>
        </dgm:presLayoutVars>
      </dgm:prSet>
      <dgm:spPr/>
      <dgm:t>
        <a:bodyPr/>
        <a:lstStyle/>
        <a:p>
          <a:endParaRPr lang="en-US"/>
        </a:p>
      </dgm:t>
    </dgm:pt>
  </dgm:ptLst>
  <dgm:cxnLst>
    <dgm:cxn modelId="{8369C12F-3E5D-431A-BD91-89FDFE9ADF5A}" type="presOf" srcId="{B9F43A12-72DA-4B23-93AC-DF0EC512A32D}" destId="{F4AA60B0-C619-498B-BFF9-0240E7420724}" srcOrd="0" destOrd="0" presId="urn:microsoft.com/office/officeart/2005/8/layout/list1"/>
    <dgm:cxn modelId="{FCA3958F-D8DC-434C-8E65-15B842D17643}" type="presOf" srcId="{43261CF1-DF69-4481-8939-0C40792953C9}" destId="{25976201-9F11-4D7D-B0BF-9892025D606C}" srcOrd="1" destOrd="0" presId="urn:microsoft.com/office/officeart/2005/8/layout/list1"/>
    <dgm:cxn modelId="{EB576A57-985E-4389-9438-7F9CFCB3493D}" srcId="{786B8B79-02CA-4BCD-8090-2F05D0B0A805}" destId="{B9F43A12-72DA-4B23-93AC-DF0EC512A32D}" srcOrd="3" destOrd="0" parTransId="{BE61F134-A9A5-4716-A3F1-27669F53DBAA}" sibTransId="{2BE87F4E-7E77-45A2-A8B7-CF5823529A1F}"/>
    <dgm:cxn modelId="{0BE6EDCA-283F-4123-8E8A-BE73B3BFF57C}" type="presOf" srcId="{40DCB996-64E1-4770-97D9-300E44A61264}" destId="{111E5061-629A-4218-8D4A-1FD790F1381B}" srcOrd="0" destOrd="0" presId="urn:microsoft.com/office/officeart/2005/8/layout/list1"/>
    <dgm:cxn modelId="{F55958CD-D446-4EF4-94AC-76E9DEBAEC0F}" srcId="{43261CF1-DF69-4481-8939-0C40792953C9}" destId="{40DCB996-64E1-4770-97D9-300E44A61264}" srcOrd="0" destOrd="0" parTransId="{EFF4437E-75F9-4FD2-BDB6-50186B70867C}" sibTransId="{B40BE415-4473-46C7-8E6C-DA89DDC836D9}"/>
    <dgm:cxn modelId="{4DD9BF63-B05C-454E-BB95-882DAEBD13E4}" type="presOf" srcId="{EE96C9D7-E579-443A-81A7-90445B4F7C1E}" destId="{033AFDD7-3349-48ED-8611-0B8F64761D2A}" srcOrd="0" destOrd="0" presId="urn:microsoft.com/office/officeart/2005/8/layout/list1"/>
    <dgm:cxn modelId="{EFBCA1AE-CDD0-48E9-842B-A859C3E12FC5}" srcId="{DED01A73-DE26-4C23-9931-40826613C4DA}" destId="{4AC98FA4-0D09-47D5-8BCB-D2E153B8CE67}" srcOrd="0" destOrd="0" parTransId="{989DC4E0-2D06-4569-BBCF-B1347F8BF38F}" sibTransId="{CFE0A18F-821E-43DB-B1A0-1BFA65C16EEB}"/>
    <dgm:cxn modelId="{C3572DD1-3FED-4987-B2CA-26E0B9512E3D}" srcId="{786B8B79-02CA-4BCD-8090-2F05D0B0A805}" destId="{7FA5FFF5-A7BC-49B5-8528-EFDDD3F43BF6}" srcOrd="1" destOrd="0" parTransId="{4C12EBA8-F579-4786-A498-EEDBC95EF93B}" sibTransId="{38069FB2-C185-444E-816B-14F88FF54557}"/>
    <dgm:cxn modelId="{B12DDCB6-0775-4EF2-994A-E3B61263C5C6}" type="presOf" srcId="{4AC98FA4-0D09-47D5-8BCB-D2E153B8CE67}" destId="{B5830B8A-70CD-4BE0-B3E9-771EC5034A16}" srcOrd="0" destOrd="0" presId="urn:microsoft.com/office/officeart/2005/8/layout/list1"/>
    <dgm:cxn modelId="{1C801708-A1AD-42E9-A4EF-2274C11463C6}" srcId="{786B8B79-02CA-4BCD-8090-2F05D0B0A805}" destId="{43261CF1-DF69-4481-8939-0C40792953C9}" srcOrd="0" destOrd="0" parTransId="{AC3192E0-AFDB-4ED8-AF2E-8DF7275D76AA}" sibTransId="{FA563C13-A721-40E0-BCF8-1B5931DD48ED}"/>
    <dgm:cxn modelId="{F2A698B8-663D-4BC2-AE16-E8A105B51006}" srcId="{786B8B79-02CA-4BCD-8090-2F05D0B0A805}" destId="{EE96C9D7-E579-443A-81A7-90445B4F7C1E}" srcOrd="2" destOrd="0" parTransId="{2BC5A13C-04BB-4771-87B9-EDF958CEA75A}" sibTransId="{B6908A07-AEDA-492A-8C76-87701D25E049}"/>
    <dgm:cxn modelId="{1C122707-BF24-4DAE-AD2C-6E669EEA606D}" srcId="{B9F43A12-72DA-4B23-93AC-DF0EC512A32D}" destId="{E3CDA988-B646-41C0-8A2E-94A5A9523AC8}" srcOrd="0" destOrd="0" parTransId="{8B46B082-4663-4BAB-AD45-0E977F9A6810}" sibTransId="{3BEB1C6A-B123-469F-8D5F-661F849BEB27}"/>
    <dgm:cxn modelId="{7FCFE00F-3B40-46A4-8E87-ECE54B2F37CD}" type="presOf" srcId="{B9F43A12-72DA-4B23-93AC-DF0EC512A32D}" destId="{CD3E428B-1F10-40D8-BDFA-CD6C51E3FC80}" srcOrd="1" destOrd="0" presId="urn:microsoft.com/office/officeart/2005/8/layout/list1"/>
    <dgm:cxn modelId="{BF518DB5-B351-445A-887B-35732D86402C}" srcId="{EE96C9D7-E579-443A-81A7-90445B4F7C1E}" destId="{7BCAF9E0-7653-4F31-A5A6-703309D7E4EE}" srcOrd="0" destOrd="0" parTransId="{CB689C43-6740-4CA8-8807-DFA929AA89D8}" sibTransId="{89830C2E-CE7A-4F3A-8342-8F061BADEDD0}"/>
    <dgm:cxn modelId="{3B110AF4-B239-4B2B-9F14-8BD92E780F13}" type="presOf" srcId="{7FA5FFF5-A7BC-49B5-8528-EFDDD3F43BF6}" destId="{0C9E508B-40D4-4721-AB9F-7F1AD734EE17}" srcOrd="1" destOrd="0" presId="urn:microsoft.com/office/officeart/2005/8/layout/list1"/>
    <dgm:cxn modelId="{C3C31A9F-9AE3-4F6C-A3EE-10B55FDABF09}" type="presOf" srcId="{7FA5FFF5-A7BC-49B5-8528-EFDDD3F43BF6}" destId="{DD817FDB-7CBD-4E0A-BBBC-501C5D97F801}" srcOrd="0" destOrd="0" presId="urn:microsoft.com/office/officeart/2005/8/layout/list1"/>
    <dgm:cxn modelId="{64F19E06-E0E3-45B6-A68D-DA0939C2A5E4}" type="presOf" srcId="{7BCAF9E0-7653-4F31-A5A6-703309D7E4EE}" destId="{87FACDCA-CBB2-4203-BF31-F5764881A9BE}" srcOrd="0" destOrd="0" presId="urn:microsoft.com/office/officeart/2005/8/layout/list1"/>
    <dgm:cxn modelId="{202AC44A-2CC5-4794-9E8F-3463B5078F8C}" type="presOf" srcId="{E3CDA988-B646-41C0-8A2E-94A5A9523AC8}" destId="{C5B0770D-EB39-4F00-969C-64BB4ABB3240}" srcOrd="0" destOrd="0" presId="urn:microsoft.com/office/officeart/2005/8/layout/list1"/>
    <dgm:cxn modelId="{2849610D-B5B7-493E-91D5-0B8B800F9650}" type="presOf" srcId="{786B8B79-02CA-4BCD-8090-2F05D0B0A805}" destId="{E5C0DC5B-70B2-4449-B8DC-5FDBA2514EA7}" srcOrd="0" destOrd="0" presId="urn:microsoft.com/office/officeart/2005/8/layout/list1"/>
    <dgm:cxn modelId="{342454C9-17BB-44EC-A1F4-7A013F5B5712}" type="presOf" srcId="{DED01A73-DE26-4C23-9931-40826613C4DA}" destId="{B2A0AC2C-9771-43AC-B132-A981AA56D1B9}" srcOrd="1" destOrd="0" presId="urn:microsoft.com/office/officeart/2005/8/layout/list1"/>
    <dgm:cxn modelId="{DD4CCB90-5BF7-4C5D-A2B6-B5B1B5CBF0FC}" type="presOf" srcId="{43261CF1-DF69-4481-8939-0C40792953C9}" destId="{04B72502-9969-44E4-94A5-E242B0051482}" srcOrd="0" destOrd="0" presId="urn:microsoft.com/office/officeart/2005/8/layout/list1"/>
    <dgm:cxn modelId="{6484FA50-FFDB-46B5-B512-8BE5BA45916E}" srcId="{786B8B79-02CA-4BCD-8090-2F05D0B0A805}" destId="{DED01A73-DE26-4C23-9931-40826613C4DA}" srcOrd="4" destOrd="0" parTransId="{78EC8BF3-39BA-4E9C-B9ED-F5ED7A8AFCF4}" sibTransId="{E766185E-1582-4A95-89AE-BCEC4BDB109A}"/>
    <dgm:cxn modelId="{E7D6C699-7639-4B60-A5EF-5EC8C745260A}" srcId="{7FA5FFF5-A7BC-49B5-8528-EFDDD3F43BF6}" destId="{E1A7AFCA-DA70-4F25-AB06-A28129EA2BFD}" srcOrd="0" destOrd="0" parTransId="{FC8F52C4-7F4F-4186-8BCE-126BF91BD680}" sibTransId="{00881E3E-2683-4814-8DDD-455E9026492E}"/>
    <dgm:cxn modelId="{134B583E-748E-4F80-9988-95E9A2EF61A8}" type="presOf" srcId="{EE96C9D7-E579-443A-81A7-90445B4F7C1E}" destId="{2B845A32-A9C2-4E97-8ED8-5037526B6A0D}" srcOrd="1" destOrd="0" presId="urn:microsoft.com/office/officeart/2005/8/layout/list1"/>
    <dgm:cxn modelId="{9256AC84-9B8D-49E5-BE3A-D86974780901}" type="presOf" srcId="{DED01A73-DE26-4C23-9931-40826613C4DA}" destId="{47229B2D-C0E6-4810-A46D-1D5BB5FA6821}" srcOrd="0" destOrd="0" presId="urn:microsoft.com/office/officeart/2005/8/layout/list1"/>
    <dgm:cxn modelId="{D4779FAD-A079-4F21-ACF5-514E293CEB08}" type="presOf" srcId="{E1A7AFCA-DA70-4F25-AB06-A28129EA2BFD}" destId="{FA2CF267-E367-4A14-8F28-05AF1E41D5F2}" srcOrd="0" destOrd="0" presId="urn:microsoft.com/office/officeart/2005/8/layout/list1"/>
    <dgm:cxn modelId="{83733705-4979-47E6-A2E2-8BF007D7ECD3}" type="presParOf" srcId="{E5C0DC5B-70B2-4449-B8DC-5FDBA2514EA7}" destId="{58B10B8E-5AFD-4A31-84E0-0468030CE078}" srcOrd="0" destOrd="0" presId="urn:microsoft.com/office/officeart/2005/8/layout/list1"/>
    <dgm:cxn modelId="{1AF7B406-7ACE-47AD-BDB9-889F8F1E82F2}" type="presParOf" srcId="{58B10B8E-5AFD-4A31-84E0-0468030CE078}" destId="{04B72502-9969-44E4-94A5-E242B0051482}" srcOrd="0" destOrd="0" presId="urn:microsoft.com/office/officeart/2005/8/layout/list1"/>
    <dgm:cxn modelId="{BDA87534-9EA7-4CE2-A3F3-0578B251FF87}" type="presParOf" srcId="{58B10B8E-5AFD-4A31-84E0-0468030CE078}" destId="{25976201-9F11-4D7D-B0BF-9892025D606C}" srcOrd="1" destOrd="0" presId="urn:microsoft.com/office/officeart/2005/8/layout/list1"/>
    <dgm:cxn modelId="{5720577D-FC59-44F8-A1C7-4BFCC91C91C0}" type="presParOf" srcId="{E5C0DC5B-70B2-4449-B8DC-5FDBA2514EA7}" destId="{7E4D7AA9-3494-4C6F-9052-221FC3364E25}" srcOrd="1" destOrd="0" presId="urn:microsoft.com/office/officeart/2005/8/layout/list1"/>
    <dgm:cxn modelId="{9BCE0C16-BBB3-4697-8EFC-7EDD7C9AE59A}" type="presParOf" srcId="{E5C0DC5B-70B2-4449-B8DC-5FDBA2514EA7}" destId="{111E5061-629A-4218-8D4A-1FD790F1381B}" srcOrd="2" destOrd="0" presId="urn:microsoft.com/office/officeart/2005/8/layout/list1"/>
    <dgm:cxn modelId="{406E7B68-FF29-4D97-AEE3-1A535A4EC36D}" type="presParOf" srcId="{E5C0DC5B-70B2-4449-B8DC-5FDBA2514EA7}" destId="{2F2F795B-830F-43AE-BF60-6BB139E4348B}" srcOrd="3" destOrd="0" presId="urn:microsoft.com/office/officeart/2005/8/layout/list1"/>
    <dgm:cxn modelId="{B34A9065-6DB5-4130-918B-D561D2657435}" type="presParOf" srcId="{E5C0DC5B-70B2-4449-B8DC-5FDBA2514EA7}" destId="{8404FA97-855E-4154-9532-6A9EE6D98645}" srcOrd="4" destOrd="0" presId="urn:microsoft.com/office/officeart/2005/8/layout/list1"/>
    <dgm:cxn modelId="{57D0A224-425D-4A19-A2A8-BC24DED84DDC}" type="presParOf" srcId="{8404FA97-855E-4154-9532-6A9EE6D98645}" destId="{DD817FDB-7CBD-4E0A-BBBC-501C5D97F801}" srcOrd="0" destOrd="0" presId="urn:microsoft.com/office/officeart/2005/8/layout/list1"/>
    <dgm:cxn modelId="{F0BD2FAD-E9A3-4C3C-BEFB-FD94CB862B70}" type="presParOf" srcId="{8404FA97-855E-4154-9532-6A9EE6D98645}" destId="{0C9E508B-40D4-4721-AB9F-7F1AD734EE17}" srcOrd="1" destOrd="0" presId="urn:microsoft.com/office/officeart/2005/8/layout/list1"/>
    <dgm:cxn modelId="{64BFB8E2-1019-42E4-A0D2-59F25C72C957}" type="presParOf" srcId="{E5C0DC5B-70B2-4449-B8DC-5FDBA2514EA7}" destId="{1951E707-AD2E-4758-811F-CB7BE4A600ED}" srcOrd="5" destOrd="0" presId="urn:microsoft.com/office/officeart/2005/8/layout/list1"/>
    <dgm:cxn modelId="{1523F3D3-6D47-46E1-B609-F10A99080166}" type="presParOf" srcId="{E5C0DC5B-70B2-4449-B8DC-5FDBA2514EA7}" destId="{FA2CF267-E367-4A14-8F28-05AF1E41D5F2}" srcOrd="6" destOrd="0" presId="urn:microsoft.com/office/officeart/2005/8/layout/list1"/>
    <dgm:cxn modelId="{82AB660D-F277-404D-898C-6C894D9A0333}" type="presParOf" srcId="{E5C0DC5B-70B2-4449-B8DC-5FDBA2514EA7}" destId="{077A36E9-7671-4F13-9153-C446F3368E1F}" srcOrd="7" destOrd="0" presId="urn:microsoft.com/office/officeart/2005/8/layout/list1"/>
    <dgm:cxn modelId="{DE3D7437-5BF8-4CD5-9B70-8D6E25896488}" type="presParOf" srcId="{E5C0DC5B-70B2-4449-B8DC-5FDBA2514EA7}" destId="{F905B840-A938-4DB1-B48E-9AC8E5FB764C}" srcOrd="8" destOrd="0" presId="urn:microsoft.com/office/officeart/2005/8/layout/list1"/>
    <dgm:cxn modelId="{25263586-B408-44BA-BC04-70F653C37142}" type="presParOf" srcId="{F905B840-A938-4DB1-B48E-9AC8E5FB764C}" destId="{033AFDD7-3349-48ED-8611-0B8F64761D2A}" srcOrd="0" destOrd="0" presId="urn:microsoft.com/office/officeart/2005/8/layout/list1"/>
    <dgm:cxn modelId="{B4BD7227-3653-404A-8E98-99219DE2E41C}" type="presParOf" srcId="{F905B840-A938-4DB1-B48E-9AC8E5FB764C}" destId="{2B845A32-A9C2-4E97-8ED8-5037526B6A0D}" srcOrd="1" destOrd="0" presId="urn:microsoft.com/office/officeart/2005/8/layout/list1"/>
    <dgm:cxn modelId="{48618638-4F82-4029-A190-6BC150FBE528}" type="presParOf" srcId="{E5C0DC5B-70B2-4449-B8DC-5FDBA2514EA7}" destId="{9640CCC7-EB76-496E-82A8-0853A586225F}" srcOrd="9" destOrd="0" presId="urn:microsoft.com/office/officeart/2005/8/layout/list1"/>
    <dgm:cxn modelId="{FFE763BC-8899-4A5C-BBC8-348F8FF67CF2}" type="presParOf" srcId="{E5C0DC5B-70B2-4449-B8DC-5FDBA2514EA7}" destId="{87FACDCA-CBB2-4203-BF31-F5764881A9BE}" srcOrd="10" destOrd="0" presId="urn:microsoft.com/office/officeart/2005/8/layout/list1"/>
    <dgm:cxn modelId="{471DB3C5-3AD7-4F14-986A-0C59005D7B07}" type="presParOf" srcId="{E5C0DC5B-70B2-4449-B8DC-5FDBA2514EA7}" destId="{E0C1232C-1CEE-4E3F-A9F1-330DCF693346}" srcOrd="11" destOrd="0" presId="urn:microsoft.com/office/officeart/2005/8/layout/list1"/>
    <dgm:cxn modelId="{F8104C80-6EF8-4E1D-B5D7-298218F35D45}" type="presParOf" srcId="{E5C0DC5B-70B2-4449-B8DC-5FDBA2514EA7}" destId="{9FE334CB-4EF7-4309-89BA-243A29A5DF79}" srcOrd="12" destOrd="0" presId="urn:microsoft.com/office/officeart/2005/8/layout/list1"/>
    <dgm:cxn modelId="{2CF55240-98BB-4D75-8B1A-3EACE74D3649}" type="presParOf" srcId="{9FE334CB-4EF7-4309-89BA-243A29A5DF79}" destId="{F4AA60B0-C619-498B-BFF9-0240E7420724}" srcOrd="0" destOrd="0" presId="urn:microsoft.com/office/officeart/2005/8/layout/list1"/>
    <dgm:cxn modelId="{66070992-6769-4650-A6A4-0421B22898B4}" type="presParOf" srcId="{9FE334CB-4EF7-4309-89BA-243A29A5DF79}" destId="{CD3E428B-1F10-40D8-BDFA-CD6C51E3FC80}" srcOrd="1" destOrd="0" presId="urn:microsoft.com/office/officeart/2005/8/layout/list1"/>
    <dgm:cxn modelId="{8BC391B0-D975-4259-9A57-B07A731B3FBC}" type="presParOf" srcId="{E5C0DC5B-70B2-4449-B8DC-5FDBA2514EA7}" destId="{6A6FB3F8-79DD-4717-AE08-A1775B6DBC36}" srcOrd="13" destOrd="0" presId="urn:microsoft.com/office/officeart/2005/8/layout/list1"/>
    <dgm:cxn modelId="{898AB90B-1904-4988-B9C0-4CC38318CC94}" type="presParOf" srcId="{E5C0DC5B-70B2-4449-B8DC-5FDBA2514EA7}" destId="{C5B0770D-EB39-4F00-969C-64BB4ABB3240}" srcOrd="14" destOrd="0" presId="urn:microsoft.com/office/officeart/2005/8/layout/list1"/>
    <dgm:cxn modelId="{608F3952-857F-4DCB-AF91-FEC5CBBEA4E0}" type="presParOf" srcId="{E5C0DC5B-70B2-4449-B8DC-5FDBA2514EA7}" destId="{AC75DBA0-A081-48F1-AE9C-79A6DED7C19A}" srcOrd="15" destOrd="0" presId="urn:microsoft.com/office/officeart/2005/8/layout/list1"/>
    <dgm:cxn modelId="{BF48C6E6-7900-44AA-A137-13049B23A6C3}" type="presParOf" srcId="{E5C0DC5B-70B2-4449-B8DC-5FDBA2514EA7}" destId="{31170D5A-E1E2-4816-9C88-D3B48E65723B}" srcOrd="16" destOrd="0" presId="urn:microsoft.com/office/officeart/2005/8/layout/list1"/>
    <dgm:cxn modelId="{17C642CB-39A2-4FA8-B681-BACBBB7980C3}" type="presParOf" srcId="{31170D5A-E1E2-4816-9C88-D3B48E65723B}" destId="{47229B2D-C0E6-4810-A46D-1D5BB5FA6821}" srcOrd="0" destOrd="0" presId="urn:microsoft.com/office/officeart/2005/8/layout/list1"/>
    <dgm:cxn modelId="{76FC9FB1-D74D-4DA9-8E53-D61A55023D5B}" type="presParOf" srcId="{31170D5A-E1E2-4816-9C88-D3B48E65723B}" destId="{B2A0AC2C-9771-43AC-B132-A981AA56D1B9}" srcOrd="1" destOrd="0" presId="urn:microsoft.com/office/officeart/2005/8/layout/list1"/>
    <dgm:cxn modelId="{3DCA3B9D-7DA8-4B3D-982A-56E368380483}" type="presParOf" srcId="{E5C0DC5B-70B2-4449-B8DC-5FDBA2514EA7}" destId="{0D31BBED-D06F-4847-8EA0-BE28AEAA3264}" srcOrd="17" destOrd="0" presId="urn:microsoft.com/office/officeart/2005/8/layout/list1"/>
    <dgm:cxn modelId="{96D76FFB-9F6E-4701-AEB3-B48D7F6935DE}" type="presParOf" srcId="{E5C0DC5B-70B2-4449-B8DC-5FDBA2514EA7}" destId="{B5830B8A-70CD-4BE0-B3E9-771EC5034A16}"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C1F3B7E-0A6A-4F4C-A4B1-22AA4E91D735}" type="doc">
      <dgm:prSet loTypeId="urn:microsoft.com/office/officeart/2005/8/layout/list1" loCatId="list" qsTypeId="urn:microsoft.com/office/officeart/2005/8/quickstyle/simple1" qsCatId="simple" csTypeId="urn:microsoft.com/office/officeart/2005/8/colors/colorful3" csCatId="colorful" phldr="1"/>
      <dgm:spPr/>
      <dgm:t>
        <a:bodyPr/>
        <a:lstStyle/>
        <a:p>
          <a:endParaRPr lang="en-US"/>
        </a:p>
      </dgm:t>
    </dgm:pt>
    <dgm:pt modelId="{8EA504EA-695C-43FA-86FF-D760AB7EF6FD}">
      <dgm:prSet phldrT="[Text]"/>
      <dgm:spPr/>
      <dgm:t>
        <a:bodyPr/>
        <a:lstStyle/>
        <a:p>
          <a:pPr>
            <a:buFont typeface="Arial"/>
            <a:buChar char="•"/>
          </a:pPr>
          <a:r>
            <a:rPr lang="en-US" b="1">
              <a:latin typeface="Poppins"/>
              <a:ea typeface="Poppins"/>
              <a:cs typeface="Poppins"/>
              <a:sym typeface="Poppins"/>
            </a:rPr>
            <a:t>Board and leaders:</a:t>
          </a:r>
          <a:endParaRPr lang="en-US" dirty="0"/>
        </a:p>
      </dgm:t>
    </dgm:pt>
    <dgm:pt modelId="{8B4E99E6-0609-4BBC-862E-BFAC36A77CD3}" type="parTrans" cxnId="{D58EF6A1-588B-4C76-9C1C-F37256767C50}">
      <dgm:prSet/>
      <dgm:spPr/>
      <dgm:t>
        <a:bodyPr/>
        <a:lstStyle/>
        <a:p>
          <a:endParaRPr lang="en-US"/>
        </a:p>
      </dgm:t>
    </dgm:pt>
    <dgm:pt modelId="{1241A46A-187F-4A07-9C31-5B70B886CB11}" type="sibTrans" cxnId="{D58EF6A1-588B-4C76-9C1C-F37256767C50}">
      <dgm:prSet/>
      <dgm:spPr/>
      <dgm:t>
        <a:bodyPr/>
        <a:lstStyle/>
        <a:p>
          <a:endParaRPr lang="en-US"/>
        </a:p>
      </dgm:t>
    </dgm:pt>
    <dgm:pt modelId="{4BD13686-DA46-4DC9-ABC5-03F5A551FC20}">
      <dgm:prSet/>
      <dgm:spPr/>
      <dgm:t>
        <a:bodyPr/>
        <a:lstStyle/>
        <a:p>
          <a:r>
            <a:rPr lang="en-US" b="1">
              <a:latin typeface="Poppins"/>
              <a:ea typeface="Poppins"/>
              <a:cs typeface="Poppins"/>
              <a:sym typeface="Poppins"/>
            </a:rPr>
            <a:t>Line managers:</a:t>
          </a:r>
          <a:endParaRPr lang="en-US" dirty="0">
            <a:latin typeface="Poppins"/>
            <a:ea typeface="Poppins"/>
            <a:cs typeface="Poppins"/>
            <a:sym typeface="Poppins"/>
          </a:endParaRPr>
        </a:p>
      </dgm:t>
    </dgm:pt>
    <dgm:pt modelId="{E6E4E013-D2D5-4FE0-8D3B-5476666208F5}" type="parTrans" cxnId="{CA984E79-F12B-472B-92D3-8F53619EB527}">
      <dgm:prSet/>
      <dgm:spPr/>
      <dgm:t>
        <a:bodyPr/>
        <a:lstStyle/>
        <a:p>
          <a:endParaRPr lang="en-US"/>
        </a:p>
      </dgm:t>
    </dgm:pt>
    <dgm:pt modelId="{C7CFAB5D-C916-41FD-B716-400EDC032F03}" type="sibTrans" cxnId="{CA984E79-F12B-472B-92D3-8F53619EB527}">
      <dgm:prSet/>
      <dgm:spPr/>
      <dgm:t>
        <a:bodyPr/>
        <a:lstStyle/>
        <a:p>
          <a:endParaRPr lang="en-US"/>
        </a:p>
      </dgm:t>
    </dgm:pt>
    <dgm:pt modelId="{BE3BC48F-B750-430E-A39C-5188AB8D9C47}">
      <dgm:prSet/>
      <dgm:spPr/>
      <dgm:t>
        <a:bodyPr/>
        <a:lstStyle/>
        <a:p>
          <a:r>
            <a:rPr lang="en-US" b="1">
              <a:latin typeface="Poppins"/>
              <a:ea typeface="Poppins"/>
              <a:cs typeface="Poppins"/>
              <a:sym typeface="Poppins"/>
            </a:rPr>
            <a:t>Employees</a:t>
          </a:r>
          <a:r>
            <a:rPr lang="en-US">
              <a:latin typeface="Poppins"/>
              <a:ea typeface="Poppins"/>
              <a:cs typeface="Poppins"/>
              <a:sym typeface="Poppins"/>
            </a:rPr>
            <a:t>:</a:t>
          </a:r>
          <a:endParaRPr lang="en-US" dirty="0">
            <a:latin typeface="Poppins"/>
            <a:ea typeface="Poppins"/>
            <a:cs typeface="Poppins"/>
            <a:sym typeface="Poppins"/>
          </a:endParaRPr>
        </a:p>
      </dgm:t>
    </dgm:pt>
    <dgm:pt modelId="{FA11002E-774C-4BB1-BF63-3F7C75DB1A58}" type="parTrans" cxnId="{F2C6CA3D-BF92-4072-B945-69C4FD6B12D1}">
      <dgm:prSet/>
      <dgm:spPr/>
      <dgm:t>
        <a:bodyPr/>
        <a:lstStyle/>
        <a:p>
          <a:endParaRPr lang="en-US"/>
        </a:p>
      </dgm:t>
    </dgm:pt>
    <dgm:pt modelId="{4A8C230D-1AFE-4892-8CEB-F1760C5D1884}" type="sibTrans" cxnId="{F2C6CA3D-BF92-4072-B945-69C4FD6B12D1}">
      <dgm:prSet/>
      <dgm:spPr/>
      <dgm:t>
        <a:bodyPr/>
        <a:lstStyle/>
        <a:p>
          <a:endParaRPr lang="en-US"/>
        </a:p>
      </dgm:t>
    </dgm:pt>
    <dgm:pt modelId="{4F73146E-A05A-4D1B-A423-78D352E38684}">
      <dgm:prSet/>
      <dgm:spPr/>
      <dgm:t>
        <a:bodyPr/>
        <a:lstStyle/>
        <a:p>
          <a:r>
            <a:rPr lang="en-US" b="1">
              <a:latin typeface="Poppins"/>
              <a:ea typeface="Poppins"/>
              <a:cs typeface="Poppins"/>
              <a:sym typeface="Poppins"/>
            </a:rPr>
            <a:t>Customers</a:t>
          </a:r>
          <a:r>
            <a:rPr lang="en-US">
              <a:latin typeface="Poppins"/>
              <a:ea typeface="Poppins"/>
              <a:cs typeface="Poppins"/>
              <a:sym typeface="Poppins"/>
            </a:rPr>
            <a:t>:</a:t>
          </a:r>
          <a:endParaRPr lang="en-US" dirty="0">
            <a:latin typeface="Poppins"/>
            <a:ea typeface="Poppins"/>
            <a:cs typeface="Poppins"/>
            <a:sym typeface="Poppins"/>
          </a:endParaRPr>
        </a:p>
      </dgm:t>
    </dgm:pt>
    <dgm:pt modelId="{E2D9E9BD-A228-4884-897E-E72B74BF42ED}" type="parTrans" cxnId="{9545FE94-AB61-44AE-92A7-516E21C37B31}">
      <dgm:prSet/>
      <dgm:spPr/>
      <dgm:t>
        <a:bodyPr/>
        <a:lstStyle/>
        <a:p>
          <a:endParaRPr lang="en-US"/>
        </a:p>
      </dgm:t>
    </dgm:pt>
    <dgm:pt modelId="{C4B1BFCD-3AD1-4378-9EF1-4E0A7A34C5CF}" type="sibTrans" cxnId="{9545FE94-AB61-44AE-92A7-516E21C37B31}">
      <dgm:prSet/>
      <dgm:spPr/>
      <dgm:t>
        <a:bodyPr/>
        <a:lstStyle/>
        <a:p>
          <a:endParaRPr lang="en-US"/>
        </a:p>
      </dgm:t>
    </dgm:pt>
    <dgm:pt modelId="{149B47A7-D68F-44D6-8C2D-B681FB71F065}">
      <dgm:prSet/>
      <dgm:spPr/>
      <dgm:t>
        <a:bodyPr/>
        <a:lstStyle/>
        <a:p>
          <a:r>
            <a:rPr lang="en-US" b="1" dirty="0">
              <a:latin typeface="Poppins"/>
              <a:ea typeface="Poppins"/>
              <a:cs typeface="Poppins"/>
              <a:sym typeface="Poppins"/>
            </a:rPr>
            <a:t>Wider stakeholders</a:t>
          </a:r>
          <a:r>
            <a:rPr lang="en-US" dirty="0">
              <a:latin typeface="Poppins"/>
              <a:ea typeface="Poppins"/>
              <a:cs typeface="Poppins"/>
              <a:sym typeface="Poppins"/>
            </a:rPr>
            <a:t>:</a:t>
          </a:r>
        </a:p>
      </dgm:t>
    </dgm:pt>
    <dgm:pt modelId="{29D0D634-C000-432E-9877-A2EC8F3D78F3}" type="parTrans" cxnId="{7291878E-BB5E-4A4E-8982-F3A762883F59}">
      <dgm:prSet/>
      <dgm:spPr/>
      <dgm:t>
        <a:bodyPr/>
        <a:lstStyle/>
        <a:p>
          <a:endParaRPr lang="en-US"/>
        </a:p>
      </dgm:t>
    </dgm:pt>
    <dgm:pt modelId="{78B375C1-1EBF-4C74-8EA1-2B937D26F474}" type="sibTrans" cxnId="{7291878E-BB5E-4A4E-8982-F3A762883F59}">
      <dgm:prSet/>
      <dgm:spPr/>
      <dgm:t>
        <a:bodyPr/>
        <a:lstStyle/>
        <a:p>
          <a:endParaRPr lang="en-US"/>
        </a:p>
      </dgm:t>
    </dgm:pt>
    <dgm:pt modelId="{1489373A-63C6-42E7-867A-321E5AD4163B}">
      <dgm:prSet phldrT="[Text]"/>
      <dgm:spPr/>
      <dgm:t>
        <a:bodyPr/>
        <a:lstStyle/>
        <a:p>
          <a:pPr>
            <a:buFont typeface="Arial"/>
            <a:buChar char="•"/>
          </a:pPr>
          <a:r>
            <a:rPr lang="en-US" dirty="0">
              <a:latin typeface="Poppins"/>
              <a:ea typeface="Poppins"/>
              <a:cs typeface="Poppins"/>
              <a:sym typeface="Poppins"/>
            </a:rPr>
            <a:t>Weak people capability can reduce strategic execution and </a:t>
          </a:r>
          <a:r>
            <a:rPr lang="en-US" dirty="0" err="1">
              <a:latin typeface="Poppins"/>
              <a:ea typeface="Poppins"/>
              <a:cs typeface="Poppins"/>
              <a:sym typeface="Poppins"/>
            </a:rPr>
            <a:t>organisational</a:t>
          </a:r>
          <a:r>
            <a:rPr lang="en-US" dirty="0">
              <a:latin typeface="Poppins"/>
              <a:ea typeface="Poppins"/>
              <a:cs typeface="Poppins"/>
              <a:sym typeface="Poppins"/>
            </a:rPr>
            <a:t> control (</a:t>
          </a:r>
          <a:r>
            <a:rPr lang="en-US" dirty="0">
              <a:latin typeface="Poppins"/>
              <a:cs typeface="Poppins"/>
              <a:sym typeface="Poppins"/>
            </a:rPr>
            <a:t>Mohamed et al., 2014)</a:t>
          </a:r>
          <a:r>
            <a:rPr lang="en-US" dirty="0">
              <a:latin typeface="Poppins"/>
              <a:ea typeface="Poppins"/>
              <a:cs typeface="Poppins"/>
              <a:sym typeface="Poppins"/>
            </a:rPr>
            <a:t>.</a:t>
          </a:r>
          <a:endParaRPr lang="en-US" dirty="0"/>
        </a:p>
      </dgm:t>
    </dgm:pt>
    <dgm:pt modelId="{92D61203-7BC9-4D7E-B91B-1EA19A9F6A92}" type="parTrans" cxnId="{F10363F9-B7FC-49DE-99E7-19FFBF5414BF}">
      <dgm:prSet/>
      <dgm:spPr/>
      <dgm:t>
        <a:bodyPr/>
        <a:lstStyle/>
        <a:p>
          <a:endParaRPr lang="en-US"/>
        </a:p>
      </dgm:t>
    </dgm:pt>
    <dgm:pt modelId="{B5AC96C4-89B1-45E5-888A-7775D4D6DBE6}" type="sibTrans" cxnId="{F10363F9-B7FC-49DE-99E7-19FFBF5414BF}">
      <dgm:prSet/>
      <dgm:spPr/>
      <dgm:t>
        <a:bodyPr/>
        <a:lstStyle/>
        <a:p>
          <a:endParaRPr lang="en-US"/>
        </a:p>
      </dgm:t>
    </dgm:pt>
    <dgm:pt modelId="{818275DE-462A-4E1D-8922-D090AEC31768}">
      <dgm:prSet/>
      <dgm:spPr/>
      <dgm:t>
        <a:bodyPr/>
        <a:lstStyle/>
        <a:p>
          <a:r>
            <a:rPr lang="en-US">
              <a:latin typeface="Poppins"/>
              <a:ea typeface="Poppins"/>
              <a:cs typeface="Poppins"/>
              <a:sym typeface="Poppins"/>
            </a:rPr>
            <a:t>Managers face greater pressure to deliver engagement, communication and performance (Marchington and Wilkinson, 2016).</a:t>
          </a:r>
          <a:endParaRPr lang="en-US" dirty="0">
            <a:latin typeface="Poppins"/>
            <a:ea typeface="Poppins"/>
            <a:cs typeface="Poppins"/>
            <a:sym typeface="Poppins"/>
          </a:endParaRPr>
        </a:p>
      </dgm:t>
    </dgm:pt>
    <dgm:pt modelId="{7BEB5058-74EF-4B12-861D-DD1C067B14C1}" type="parTrans" cxnId="{F3797EE6-E3C2-44F4-9ECD-7AB5DE3062B9}">
      <dgm:prSet/>
      <dgm:spPr/>
      <dgm:t>
        <a:bodyPr/>
        <a:lstStyle/>
        <a:p>
          <a:endParaRPr lang="en-US"/>
        </a:p>
      </dgm:t>
    </dgm:pt>
    <dgm:pt modelId="{407C8371-3C44-4F67-AF6C-898F18A26DD2}" type="sibTrans" cxnId="{F3797EE6-E3C2-44F4-9ECD-7AB5DE3062B9}">
      <dgm:prSet/>
      <dgm:spPr/>
      <dgm:t>
        <a:bodyPr/>
        <a:lstStyle/>
        <a:p>
          <a:endParaRPr lang="en-US"/>
        </a:p>
      </dgm:t>
    </dgm:pt>
    <dgm:pt modelId="{5824D6DE-5022-459B-9239-FB137E8EC096}">
      <dgm:prSet/>
      <dgm:spPr/>
      <dgm:t>
        <a:bodyPr/>
        <a:lstStyle/>
        <a:p>
          <a:r>
            <a:rPr lang="en-US">
              <a:latin typeface="Poppins"/>
              <a:ea typeface="Poppins"/>
              <a:cs typeface="Poppins"/>
              <a:sym typeface="Poppins"/>
            </a:rPr>
            <a:t>Staff are affected through workload, development opportunities and workplace experience (Barrie, 2017) .</a:t>
          </a:r>
          <a:endParaRPr lang="en-US" dirty="0">
            <a:latin typeface="Poppins"/>
            <a:ea typeface="Poppins"/>
            <a:cs typeface="Poppins"/>
            <a:sym typeface="Poppins"/>
          </a:endParaRPr>
        </a:p>
      </dgm:t>
    </dgm:pt>
    <dgm:pt modelId="{2B51B3B0-6EB2-4EBE-993F-BC110C306DF2}" type="parTrans" cxnId="{CAA9E862-61D8-4879-BC86-0D193DA85584}">
      <dgm:prSet/>
      <dgm:spPr/>
      <dgm:t>
        <a:bodyPr/>
        <a:lstStyle/>
        <a:p>
          <a:endParaRPr lang="en-US"/>
        </a:p>
      </dgm:t>
    </dgm:pt>
    <dgm:pt modelId="{EBD8BF99-8598-4FE4-A801-76D12DF20139}" type="sibTrans" cxnId="{CAA9E862-61D8-4879-BC86-0D193DA85584}">
      <dgm:prSet/>
      <dgm:spPr/>
      <dgm:t>
        <a:bodyPr/>
        <a:lstStyle/>
        <a:p>
          <a:endParaRPr lang="en-US"/>
        </a:p>
      </dgm:t>
    </dgm:pt>
    <dgm:pt modelId="{40408F97-B539-4F26-88E0-9B6DF36A4BA2}">
      <dgm:prSet/>
      <dgm:spPr/>
      <dgm:t>
        <a:bodyPr/>
        <a:lstStyle/>
        <a:p>
          <a:r>
            <a:rPr lang="en-US" dirty="0">
              <a:latin typeface="Poppins"/>
              <a:ea typeface="Poppins"/>
              <a:cs typeface="Poppins"/>
              <a:sym typeface="Poppins"/>
            </a:rPr>
            <a:t>Employee capability influences customer experience and brand consistency (</a:t>
          </a:r>
          <a:r>
            <a:rPr lang="es-ES" dirty="0" err="1">
              <a:latin typeface="Poppins"/>
              <a:cs typeface="Poppins"/>
              <a:sym typeface="Poppins"/>
            </a:rPr>
            <a:t>Maley</a:t>
          </a:r>
          <a:r>
            <a:rPr lang="es-ES" dirty="0">
              <a:latin typeface="Poppins"/>
              <a:cs typeface="Poppins"/>
              <a:sym typeface="Poppins"/>
            </a:rPr>
            <a:t>, 2019)</a:t>
          </a:r>
          <a:endParaRPr lang="en-US" dirty="0">
            <a:latin typeface="Poppins"/>
            <a:ea typeface="Poppins"/>
            <a:cs typeface="Poppins"/>
            <a:sym typeface="Poppins"/>
          </a:endParaRPr>
        </a:p>
      </dgm:t>
    </dgm:pt>
    <dgm:pt modelId="{DE1BBEB7-7FD5-42EC-8672-18B31310D4AB}" type="parTrans" cxnId="{B026308D-0A98-41A7-94D3-B03C3F751219}">
      <dgm:prSet/>
      <dgm:spPr/>
      <dgm:t>
        <a:bodyPr/>
        <a:lstStyle/>
        <a:p>
          <a:endParaRPr lang="en-US"/>
        </a:p>
      </dgm:t>
    </dgm:pt>
    <dgm:pt modelId="{5AAF1F86-996C-42DE-B460-C88559B9A6D8}" type="sibTrans" cxnId="{B026308D-0A98-41A7-94D3-B03C3F751219}">
      <dgm:prSet/>
      <dgm:spPr/>
      <dgm:t>
        <a:bodyPr/>
        <a:lstStyle/>
        <a:p>
          <a:endParaRPr lang="en-US"/>
        </a:p>
      </dgm:t>
    </dgm:pt>
    <dgm:pt modelId="{5F90003C-596C-4DFD-840B-D31BC9C10D6C}">
      <dgm:prSet/>
      <dgm:spPr/>
      <dgm:t>
        <a:bodyPr/>
        <a:lstStyle/>
        <a:p>
          <a:r>
            <a:rPr lang="en-US">
              <a:latin typeface="Poppins"/>
              <a:ea typeface="Poppins"/>
              <a:cs typeface="Poppins"/>
              <a:sym typeface="Poppins"/>
            </a:rPr>
            <a:t>Reputation and long-term performance also matter to investors and communities (Varvasovszky and Brugha, 2000).</a:t>
          </a:r>
          <a:endParaRPr lang="en-US" dirty="0">
            <a:latin typeface="Poppins"/>
            <a:ea typeface="Poppins"/>
            <a:cs typeface="Poppins"/>
            <a:sym typeface="Poppins"/>
          </a:endParaRPr>
        </a:p>
      </dgm:t>
    </dgm:pt>
    <dgm:pt modelId="{4FB653CD-9998-4BA8-81C9-D203D96F2404}" type="parTrans" cxnId="{2A2A3895-A031-4C44-8529-D8CD068D8A00}">
      <dgm:prSet/>
      <dgm:spPr/>
      <dgm:t>
        <a:bodyPr/>
        <a:lstStyle/>
        <a:p>
          <a:endParaRPr lang="en-US"/>
        </a:p>
      </dgm:t>
    </dgm:pt>
    <dgm:pt modelId="{DC9678E9-CB28-464F-B178-6E64455A5358}" type="sibTrans" cxnId="{2A2A3895-A031-4C44-8529-D8CD068D8A00}">
      <dgm:prSet/>
      <dgm:spPr/>
      <dgm:t>
        <a:bodyPr/>
        <a:lstStyle/>
        <a:p>
          <a:endParaRPr lang="en-US"/>
        </a:p>
      </dgm:t>
    </dgm:pt>
    <dgm:pt modelId="{E76A5057-3F15-447E-9F0A-E88853B2D9C6}" type="pres">
      <dgm:prSet presAssocID="{4C1F3B7E-0A6A-4F4C-A4B1-22AA4E91D735}" presName="linear" presStyleCnt="0">
        <dgm:presLayoutVars>
          <dgm:dir/>
          <dgm:animLvl val="lvl"/>
          <dgm:resizeHandles val="exact"/>
        </dgm:presLayoutVars>
      </dgm:prSet>
      <dgm:spPr/>
      <dgm:t>
        <a:bodyPr/>
        <a:lstStyle/>
        <a:p>
          <a:endParaRPr lang="en-US"/>
        </a:p>
      </dgm:t>
    </dgm:pt>
    <dgm:pt modelId="{10417DD7-B03D-47D5-B617-D2B2306602F1}" type="pres">
      <dgm:prSet presAssocID="{8EA504EA-695C-43FA-86FF-D760AB7EF6FD}" presName="parentLin" presStyleCnt="0"/>
      <dgm:spPr/>
    </dgm:pt>
    <dgm:pt modelId="{C00C2654-55F4-46F7-8B96-BB074026A7BA}" type="pres">
      <dgm:prSet presAssocID="{8EA504EA-695C-43FA-86FF-D760AB7EF6FD}" presName="parentLeftMargin" presStyleLbl="node1" presStyleIdx="0" presStyleCnt="5"/>
      <dgm:spPr/>
      <dgm:t>
        <a:bodyPr/>
        <a:lstStyle/>
        <a:p>
          <a:endParaRPr lang="en-US"/>
        </a:p>
      </dgm:t>
    </dgm:pt>
    <dgm:pt modelId="{C8B00C17-0090-48CF-BC08-C0E20C32434E}" type="pres">
      <dgm:prSet presAssocID="{8EA504EA-695C-43FA-86FF-D760AB7EF6FD}" presName="parentText" presStyleLbl="node1" presStyleIdx="0" presStyleCnt="5">
        <dgm:presLayoutVars>
          <dgm:chMax val="0"/>
          <dgm:bulletEnabled val="1"/>
        </dgm:presLayoutVars>
      </dgm:prSet>
      <dgm:spPr/>
      <dgm:t>
        <a:bodyPr/>
        <a:lstStyle/>
        <a:p>
          <a:endParaRPr lang="en-US"/>
        </a:p>
      </dgm:t>
    </dgm:pt>
    <dgm:pt modelId="{6E23611F-6A77-4875-B12A-8B0B93F0B888}" type="pres">
      <dgm:prSet presAssocID="{8EA504EA-695C-43FA-86FF-D760AB7EF6FD}" presName="negativeSpace" presStyleCnt="0"/>
      <dgm:spPr/>
    </dgm:pt>
    <dgm:pt modelId="{E393B2C6-9785-4EE3-80A0-CE276875E60F}" type="pres">
      <dgm:prSet presAssocID="{8EA504EA-695C-43FA-86FF-D760AB7EF6FD}" presName="childText" presStyleLbl="conFgAcc1" presStyleIdx="0" presStyleCnt="5">
        <dgm:presLayoutVars>
          <dgm:bulletEnabled val="1"/>
        </dgm:presLayoutVars>
      </dgm:prSet>
      <dgm:spPr/>
      <dgm:t>
        <a:bodyPr/>
        <a:lstStyle/>
        <a:p>
          <a:endParaRPr lang="en-US"/>
        </a:p>
      </dgm:t>
    </dgm:pt>
    <dgm:pt modelId="{D8F6A272-D23C-495A-8FEF-C9E338F613A7}" type="pres">
      <dgm:prSet presAssocID="{1241A46A-187F-4A07-9C31-5B70B886CB11}" presName="spaceBetweenRectangles" presStyleCnt="0"/>
      <dgm:spPr/>
    </dgm:pt>
    <dgm:pt modelId="{DD5A4132-1889-4FD8-9027-7832DD84ACDA}" type="pres">
      <dgm:prSet presAssocID="{4BD13686-DA46-4DC9-ABC5-03F5A551FC20}" presName="parentLin" presStyleCnt="0"/>
      <dgm:spPr/>
    </dgm:pt>
    <dgm:pt modelId="{8AFDA4CE-78A6-4CCD-89D3-AC6DAB966DE7}" type="pres">
      <dgm:prSet presAssocID="{4BD13686-DA46-4DC9-ABC5-03F5A551FC20}" presName="parentLeftMargin" presStyleLbl="node1" presStyleIdx="0" presStyleCnt="5"/>
      <dgm:spPr/>
      <dgm:t>
        <a:bodyPr/>
        <a:lstStyle/>
        <a:p>
          <a:endParaRPr lang="en-US"/>
        </a:p>
      </dgm:t>
    </dgm:pt>
    <dgm:pt modelId="{E665C0CA-7CA4-419C-B848-68F56666D391}" type="pres">
      <dgm:prSet presAssocID="{4BD13686-DA46-4DC9-ABC5-03F5A551FC20}" presName="parentText" presStyleLbl="node1" presStyleIdx="1" presStyleCnt="5">
        <dgm:presLayoutVars>
          <dgm:chMax val="0"/>
          <dgm:bulletEnabled val="1"/>
        </dgm:presLayoutVars>
      </dgm:prSet>
      <dgm:spPr/>
      <dgm:t>
        <a:bodyPr/>
        <a:lstStyle/>
        <a:p>
          <a:endParaRPr lang="en-US"/>
        </a:p>
      </dgm:t>
    </dgm:pt>
    <dgm:pt modelId="{E66083EB-D9F9-4C7D-9436-67D1FA89742D}" type="pres">
      <dgm:prSet presAssocID="{4BD13686-DA46-4DC9-ABC5-03F5A551FC20}" presName="negativeSpace" presStyleCnt="0"/>
      <dgm:spPr/>
    </dgm:pt>
    <dgm:pt modelId="{0D560F75-8996-4F4A-AEE9-EA831E095746}" type="pres">
      <dgm:prSet presAssocID="{4BD13686-DA46-4DC9-ABC5-03F5A551FC20}" presName="childText" presStyleLbl="conFgAcc1" presStyleIdx="1" presStyleCnt="5">
        <dgm:presLayoutVars>
          <dgm:bulletEnabled val="1"/>
        </dgm:presLayoutVars>
      </dgm:prSet>
      <dgm:spPr/>
      <dgm:t>
        <a:bodyPr/>
        <a:lstStyle/>
        <a:p>
          <a:endParaRPr lang="en-US"/>
        </a:p>
      </dgm:t>
    </dgm:pt>
    <dgm:pt modelId="{DC1DE42A-82FC-4878-98CC-C9AFA24D85A6}" type="pres">
      <dgm:prSet presAssocID="{C7CFAB5D-C916-41FD-B716-400EDC032F03}" presName="spaceBetweenRectangles" presStyleCnt="0"/>
      <dgm:spPr/>
    </dgm:pt>
    <dgm:pt modelId="{E4CC8AB9-1BF7-4071-AD9E-B8CED58F7D93}" type="pres">
      <dgm:prSet presAssocID="{BE3BC48F-B750-430E-A39C-5188AB8D9C47}" presName="parentLin" presStyleCnt="0"/>
      <dgm:spPr/>
    </dgm:pt>
    <dgm:pt modelId="{2BD9DB13-031B-4A81-80E8-5B1FC5CAD116}" type="pres">
      <dgm:prSet presAssocID="{BE3BC48F-B750-430E-A39C-5188AB8D9C47}" presName="parentLeftMargin" presStyleLbl="node1" presStyleIdx="1" presStyleCnt="5"/>
      <dgm:spPr/>
      <dgm:t>
        <a:bodyPr/>
        <a:lstStyle/>
        <a:p>
          <a:endParaRPr lang="en-US"/>
        </a:p>
      </dgm:t>
    </dgm:pt>
    <dgm:pt modelId="{FC450693-B4E8-4902-8D60-AC75E8CE5D3C}" type="pres">
      <dgm:prSet presAssocID="{BE3BC48F-B750-430E-A39C-5188AB8D9C47}" presName="parentText" presStyleLbl="node1" presStyleIdx="2" presStyleCnt="5">
        <dgm:presLayoutVars>
          <dgm:chMax val="0"/>
          <dgm:bulletEnabled val="1"/>
        </dgm:presLayoutVars>
      </dgm:prSet>
      <dgm:spPr/>
      <dgm:t>
        <a:bodyPr/>
        <a:lstStyle/>
        <a:p>
          <a:endParaRPr lang="en-US"/>
        </a:p>
      </dgm:t>
    </dgm:pt>
    <dgm:pt modelId="{8C9BDECF-E501-402D-9D48-E89DAB432467}" type="pres">
      <dgm:prSet presAssocID="{BE3BC48F-B750-430E-A39C-5188AB8D9C47}" presName="negativeSpace" presStyleCnt="0"/>
      <dgm:spPr/>
    </dgm:pt>
    <dgm:pt modelId="{EBC709EE-6C99-4DB8-9A20-B7BD81FDB578}" type="pres">
      <dgm:prSet presAssocID="{BE3BC48F-B750-430E-A39C-5188AB8D9C47}" presName="childText" presStyleLbl="conFgAcc1" presStyleIdx="2" presStyleCnt="5">
        <dgm:presLayoutVars>
          <dgm:bulletEnabled val="1"/>
        </dgm:presLayoutVars>
      </dgm:prSet>
      <dgm:spPr/>
      <dgm:t>
        <a:bodyPr/>
        <a:lstStyle/>
        <a:p>
          <a:endParaRPr lang="en-US"/>
        </a:p>
      </dgm:t>
    </dgm:pt>
    <dgm:pt modelId="{9D85B53C-B46C-4C4D-9114-0DD4A2A29A9B}" type="pres">
      <dgm:prSet presAssocID="{4A8C230D-1AFE-4892-8CEB-F1760C5D1884}" presName="spaceBetweenRectangles" presStyleCnt="0"/>
      <dgm:spPr/>
    </dgm:pt>
    <dgm:pt modelId="{24898DE9-77F7-40EC-A918-F13F69019AB7}" type="pres">
      <dgm:prSet presAssocID="{4F73146E-A05A-4D1B-A423-78D352E38684}" presName="parentLin" presStyleCnt="0"/>
      <dgm:spPr/>
    </dgm:pt>
    <dgm:pt modelId="{451461CC-795F-4B39-BDCA-993F9EE9E59F}" type="pres">
      <dgm:prSet presAssocID="{4F73146E-A05A-4D1B-A423-78D352E38684}" presName="parentLeftMargin" presStyleLbl="node1" presStyleIdx="2" presStyleCnt="5"/>
      <dgm:spPr/>
      <dgm:t>
        <a:bodyPr/>
        <a:lstStyle/>
        <a:p>
          <a:endParaRPr lang="en-US"/>
        </a:p>
      </dgm:t>
    </dgm:pt>
    <dgm:pt modelId="{5595ACE7-A43A-404C-AFF7-0FFAE326A4DF}" type="pres">
      <dgm:prSet presAssocID="{4F73146E-A05A-4D1B-A423-78D352E38684}" presName="parentText" presStyleLbl="node1" presStyleIdx="3" presStyleCnt="5">
        <dgm:presLayoutVars>
          <dgm:chMax val="0"/>
          <dgm:bulletEnabled val="1"/>
        </dgm:presLayoutVars>
      </dgm:prSet>
      <dgm:spPr/>
      <dgm:t>
        <a:bodyPr/>
        <a:lstStyle/>
        <a:p>
          <a:endParaRPr lang="en-US"/>
        </a:p>
      </dgm:t>
    </dgm:pt>
    <dgm:pt modelId="{B3EF16D9-EBA3-45AA-BDD7-37CB0429DC00}" type="pres">
      <dgm:prSet presAssocID="{4F73146E-A05A-4D1B-A423-78D352E38684}" presName="negativeSpace" presStyleCnt="0"/>
      <dgm:spPr/>
    </dgm:pt>
    <dgm:pt modelId="{EB31452E-FA6C-4738-9D71-FF40665A4D19}" type="pres">
      <dgm:prSet presAssocID="{4F73146E-A05A-4D1B-A423-78D352E38684}" presName="childText" presStyleLbl="conFgAcc1" presStyleIdx="3" presStyleCnt="5">
        <dgm:presLayoutVars>
          <dgm:bulletEnabled val="1"/>
        </dgm:presLayoutVars>
      </dgm:prSet>
      <dgm:spPr/>
      <dgm:t>
        <a:bodyPr/>
        <a:lstStyle/>
        <a:p>
          <a:endParaRPr lang="en-US"/>
        </a:p>
      </dgm:t>
    </dgm:pt>
    <dgm:pt modelId="{EA7BFA52-2F0A-4169-AF2D-B014AAC02B3D}" type="pres">
      <dgm:prSet presAssocID="{C4B1BFCD-3AD1-4378-9EF1-4E0A7A34C5CF}" presName="spaceBetweenRectangles" presStyleCnt="0"/>
      <dgm:spPr/>
    </dgm:pt>
    <dgm:pt modelId="{A290F32D-84D9-4E31-B6A0-6ED63E4190CC}" type="pres">
      <dgm:prSet presAssocID="{149B47A7-D68F-44D6-8C2D-B681FB71F065}" presName="parentLin" presStyleCnt="0"/>
      <dgm:spPr/>
    </dgm:pt>
    <dgm:pt modelId="{BD6D7616-08FD-47A8-913B-89A4AA6CE93E}" type="pres">
      <dgm:prSet presAssocID="{149B47A7-D68F-44D6-8C2D-B681FB71F065}" presName="parentLeftMargin" presStyleLbl="node1" presStyleIdx="3" presStyleCnt="5"/>
      <dgm:spPr/>
      <dgm:t>
        <a:bodyPr/>
        <a:lstStyle/>
        <a:p>
          <a:endParaRPr lang="en-US"/>
        </a:p>
      </dgm:t>
    </dgm:pt>
    <dgm:pt modelId="{1A9A63EC-DB5A-45A8-B003-7F43B73FD3DF}" type="pres">
      <dgm:prSet presAssocID="{149B47A7-D68F-44D6-8C2D-B681FB71F065}" presName="parentText" presStyleLbl="node1" presStyleIdx="4" presStyleCnt="5">
        <dgm:presLayoutVars>
          <dgm:chMax val="0"/>
          <dgm:bulletEnabled val="1"/>
        </dgm:presLayoutVars>
      </dgm:prSet>
      <dgm:spPr/>
      <dgm:t>
        <a:bodyPr/>
        <a:lstStyle/>
        <a:p>
          <a:endParaRPr lang="en-US"/>
        </a:p>
      </dgm:t>
    </dgm:pt>
    <dgm:pt modelId="{ECBC556D-14B8-4518-A7CA-9CC7645DA802}" type="pres">
      <dgm:prSet presAssocID="{149B47A7-D68F-44D6-8C2D-B681FB71F065}" presName="negativeSpace" presStyleCnt="0"/>
      <dgm:spPr/>
    </dgm:pt>
    <dgm:pt modelId="{BA4B00A8-23E8-4E4B-9ADF-2AFD72DF9056}" type="pres">
      <dgm:prSet presAssocID="{149B47A7-D68F-44D6-8C2D-B681FB71F065}" presName="childText" presStyleLbl="conFgAcc1" presStyleIdx="4" presStyleCnt="5">
        <dgm:presLayoutVars>
          <dgm:bulletEnabled val="1"/>
        </dgm:presLayoutVars>
      </dgm:prSet>
      <dgm:spPr/>
      <dgm:t>
        <a:bodyPr/>
        <a:lstStyle/>
        <a:p>
          <a:endParaRPr lang="en-US"/>
        </a:p>
      </dgm:t>
    </dgm:pt>
  </dgm:ptLst>
  <dgm:cxnLst>
    <dgm:cxn modelId="{CF71EC56-CB2F-47A1-B8B5-0A488CC46CB8}" type="presOf" srcId="{149B47A7-D68F-44D6-8C2D-B681FB71F065}" destId="{1A9A63EC-DB5A-45A8-B003-7F43B73FD3DF}" srcOrd="1" destOrd="0" presId="urn:microsoft.com/office/officeart/2005/8/layout/list1"/>
    <dgm:cxn modelId="{7291878E-BB5E-4A4E-8982-F3A762883F59}" srcId="{4C1F3B7E-0A6A-4F4C-A4B1-22AA4E91D735}" destId="{149B47A7-D68F-44D6-8C2D-B681FB71F065}" srcOrd="4" destOrd="0" parTransId="{29D0D634-C000-432E-9877-A2EC8F3D78F3}" sibTransId="{78B375C1-1EBF-4C74-8EA1-2B937D26F474}"/>
    <dgm:cxn modelId="{CAA9E862-61D8-4879-BC86-0D193DA85584}" srcId="{BE3BC48F-B750-430E-A39C-5188AB8D9C47}" destId="{5824D6DE-5022-459B-9239-FB137E8EC096}" srcOrd="0" destOrd="0" parTransId="{2B51B3B0-6EB2-4EBE-993F-BC110C306DF2}" sibTransId="{EBD8BF99-8598-4FE4-A801-76D12DF20139}"/>
    <dgm:cxn modelId="{2A2A3895-A031-4C44-8529-D8CD068D8A00}" srcId="{149B47A7-D68F-44D6-8C2D-B681FB71F065}" destId="{5F90003C-596C-4DFD-840B-D31BC9C10D6C}" srcOrd="0" destOrd="0" parTransId="{4FB653CD-9998-4BA8-81C9-D203D96F2404}" sibTransId="{DC9678E9-CB28-464F-B178-6E64455A5358}"/>
    <dgm:cxn modelId="{F3797EE6-E3C2-44F4-9ECD-7AB5DE3062B9}" srcId="{4BD13686-DA46-4DC9-ABC5-03F5A551FC20}" destId="{818275DE-462A-4E1D-8922-D090AEC31768}" srcOrd="0" destOrd="0" parTransId="{7BEB5058-74EF-4B12-861D-DD1C067B14C1}" sibTransId="{407C8371-3C44-4F67-AF6C-898F18A26DD2}"/>
    <dgm:cxn modelId="{BF5D6F04-6D38-4894-A68B-6E232B0A703D}" type="presOf" srcId="{4F73146E-A05A-4D1B-A423-78D352E38684}" destId="{451461CC-795F-4B39-BDCA-993F9EE9E59F}" srcOrd="0" destOrd="0" presId="urn:microsoft.com/office/officeart/2005/8/layout/list1"/>
    <dgm:cxn modelId="{F2C6CA3D-BF92-4072-B945-69C4FD6B12D1}" srcId="{4C1F3B7E-0A6A-4F4C-A4B1-22AA4E91D735}" destId="{BE3BC48F-B750-430E-A39C-5188AB8D9C47}" srcOrd="2" destOrd="0" parTransId="{FA11002E-774C-4BB1-BF63-3F7C75DB1A58}" sibTransId="{4A8C230D-1AFE-4892-8CEB-F1760C5D1884}"/>
    <dgm:cxn modelId="{D58EF6A1-588B-4C76-9C1C-F37256767C50}" srcId="{4C1F3B7E-0A6A-4F4C-A4B1-22AA4E91D735}" destId="{8EA504EA-695C-43FA-86FF-D760AB7EF6FD}" srcOrd="0" destOrd="0" parTransId="{8B4E99E6-0609-4BBC-862E-BFAC36A77CD3}" sibTransId="{1241A46A-187F-4A07-9C31-5B70B886CB11}"/>
    <dgm:cxn modelId="{3FA9694B-66E8-4AE2-85E5-6242990D032F}" type="presOf" srcId="{8EA504EA-695C-43FA-86FF-D760AB7EF6FD}" destId="{C8B00C17-0090-48CF-BC08-C0E20C32434E}" srcOrd="1" destOrd="0" presId="urn:microsoft.com/office/officeart/2005/8/layout/list1"/>
    <dgm:cxn modelId="{F1676B15-23A0-4758-BA87-42FD8D3F7ECA}" type="presOf" srcId="{4C1F3B7E-0A6A-4F4C-A4B1-22AA4E91D735}" destId="{E76A5057-3F15-447E-9F0A-E88853B2D9C6}" srcOrd="0" destOrd="0" presId="urn:microsoft.com/office/officeart/2005/8/layout/list1"/>
    <dgm:cxn modelId="{CA984E79-F12B-472B-92D3-8F53619EB527}" srcId="{4C1F3B7E-0A6A-4F4C-A4B1-22AA4E91D735}" destId="{4BD13686-DA46-4DC9-ABC5-03F5A551FC20}" srcOrd="1" destOrd="0" parTransId="{E6E4E013-D2D5-4FE0-8D3B-5476666208F5}" sibTransId="{C7CFAB5D-C916-41FD-B716-400EDC032F03}"/>
    <dgm:cxn modelId="{B026308D-0A98-41A7-94D3-B03C3F751219}" srcId="{4F73146E-A05A-4D1B-A423-78D352E38684}" destId="{40408F97-B539-4F26-88E0-9B6DF36A4BA2}" srcOrd="0" destOrd="0" parTransId="{DE1BBEB7-7FD5-42EC-8672-18B31310D4AB}" sibTransId="{5AAF1F86-996C-42DE-B460-C88559B9A6D8}"/>
    <dgm:cxn modelId="{72E09763-29F7-454B-9D91-397E2A52A78A}" type="presOf" srcId="{1489373A-63C6-42E7-867A-321E5AD4163B}" destId="{E393B2C6-9785-4EE3-80A0-CE276875E60F}" srcOrd="0" destOrd="0" presId="urn:microsoft.com/office/officeart/2005/8/layout/list1"/>
    <dgm:cxn modelId="{CB1C1841-9581-4A7D-A9E9-20A69283F869}" type="presOf" srcId="{149B47A7-D68F-44D6-8C2D-B681FB71F065}" destId="{BD6D7616-08FD-47A8-913B-89A4AA6CE93E}" srcOrd="0" destOrd="0" presId="urn:microsoft.com/office/officeart/2005/8/layout/list1"/>
    <dgm:cxn modelId="{F10363F9-B7FC-49DE-99E7-19FFBF5414BF}" srcId="{8EA504EA-695C-43FA-86FF-D760AB7EF6FD}" destId="{1489373A-63C6-42E7-867A-321E5AD4163B}" srcOrd="0" destOrd="0" parTransId="{92D61203-7BC9-4D7E-B91B-1EA19A9F6A92}" sibTransId="{B5AC96C4-89B1-45E5-888A-7775D4D6DBE6}"/>
    <dgm:cxn modelId="{DE33FB44-259B-49F0-BBBF-00F2CF95DEE0}" type="presOf" srcId="{818275DE-462A-4E1D-8922-D090AEC31768}" destId="{0D560F75-8996-4F4A-AEE9-EA831E095746}" srcOrd="0" destOrd="0" presId="urn:microsoft.com/office/officeart/2005/8/layout/list1"/>
    <dgm:cxn modelId="{9545FE94-AB61-44AE-92A7-516E21C37B31}" srcId="{4C1F3B7E-0A6A-4F4C-A4B1-22AA4E91D735}" destId="{4F73146E-A05A-4D1B-A423-78D352E38684}" srcOrd="3" destOrd="0" parTransId="{E2D9E9BD-A228-4884-897E-E72B74BF42ED}" sibTransId="{C4B1BFCD-3AD1-4378-9EF1-4E0A7A34C5CF}"/>
    <dgm:cxn modelId="{D2963DC6-1CAD-4211-93A6-51858AEF5277}" type="presOf" srcId="{4F73146E-A05A-4D1B-A423-78D352E38684}" destId="{5595ACE7-A43A-404C-AFF7-0FFAE326A4DF}" srcOrd="1" destOrd="0" presId="urn:microsoft.com/office/officeart/2005/8/layout/list1"/>
    <dgm:cxn modelId="{F46CA72B-045E-4389-A8AD-B9E3E4B30443}" type="presOf" srcId="{40408F97-B539-4F26-88E0-9B6DF36A4BA2}" destId="{EB31452E-FA6C-4738-9D71-FF40665A4D19}" srcOrd="0" destOrd="0" presId="urn:microsoft.com/office/officeart/2005/8/layout/list1"/>
    <dgm:cxn modelId="{C0495DAB-F7F2-491F-AC98-714E360EAA86}" type="presOf" srcId="{BE3BC48F-B750-430E-A39C-5188AB8D9C47}" destId="{FC450693-B4E8-4902-8D60-AC75E8CE5D3C}" srcOrd="1" destOrd="0" presId="urn:microsoft.com/office/officeart/2005/8/layout/list1"/>
    <dgm:cxn modelId="{C679DB54-A05D-45A8-907E-39FC4DB8536F}" type="presOf" srcId="{8EA504EA-695C-43FA-86FF-D760AB7EF6FD}" destId="{C00C2654-55F4-46F7-8B96-BB074026A7BA}" srcOrd="0" destOrd="0" presId="urn:microsoft.com/office/officeart/2005/8/layout/list1"/>
    <dgm:cxn modelId="{46BDE7BE-4220-4311-8A50-CD3892E29B61}" type="presOf" srcId="{5F90003C-596C-4DFD-840B-D31BC9C10D6C}" destId="{BA4B00A8-23E8-4E4B-9ADF-2AFD72DF9056}" srcOrd="0" destOrd="0" presId="urn:microsoft.com/office/officeart/2005/8/layout/list1"/>
    <dgm:cxn modelId="{E57BEEF3-DB50-4997-8ABD-E0E4518655BC}" type="presOf" srcId="{4BD13686-DA46-4DC9-ABC5-03F5A551FC20}" destId="{8AFDA4CE-78A6-4CCD-89D3-AC6DAB966DE7}" srcOrd="0" destOrd="0" presId="urn:microsoft.com/office/officeart/2005/8/layout/list1"/>
    <dgm:cxn modelId="{9E379BBD-DB2C-4A57-B389-4787343EFC19}" type="presOf" srcId="{4BD13686-DA46-4DC9-ABC5-03F5A551FC20}" destId="{E665C0CA-7CA4-419C-B848-68F56666D391}" srcOrd="1" destOrd="0" presId="urn:microsoft.com/office/officeart/2005/8/layout/list1"/>
    <dgm:cxn modelId="{0ECBDEB0-2EF2-4960-BE6A-4EE16B23F978}" type="presOf" srcId="{5824D6DE-5022-459B-9239-FB137E8EC096}" destId="{EBC709EE-6C99-4DB8-9A20-B7BD81FDB578}" srcOrd="0" destOrd="0" presId="urn:microsoft.com/office/officeart/2005/8/layout/list1"/>
    <dgm:cxn modelId="{BC0DF991-9D5D-490F-B7E7-B7A561365CFF}" type="presOf" srcId="{BE3BC48F-B750-430E-A39C-5188AB8D9C47}" destId="{2BD9DB13-031B-4A81-80E8-5B1FC5CAD116}" srcOrd="0" destOrd="0" presId="urn:microsoft.com/office/officeart/2005/8/layout/list1"/>
    <dgm:cxn modelId="{5D8C5180-BB15-4B89-B5F3-3D7D0C09825F}" type="presParOf" srcId="{E76A5057-3F15-447E-9F0A-E88853B2D9C6}" destId="{10417DD7-B03D-47D5-B617-D2B2306602F1}" srcOrd="0" destOrd="0" presId="urn:microsoft.com/office/officeart/2005/8/layout/list1"/>
    <dgm:cxn modelId="{FFFEE138-9F56-4CBF-9404-5242EA32011E}" type="presParOf" srcId="{10417DD7-B03D-47D5-B617-D2B2306602F1}" destId="{C00C2654-55F4-46F7-8B96-BB074026A7BA}" srcOrd="0" destOrd="0" presId="urn:microsoft.com/office/officeart/2005/8/layout/list1"/>
    <dgm:cxn modelId="{0556DF6E-AEB6-40A9-959B-D6E1F6025CE0}" type="presParOf" srcId="{10417DD7-B03D-47D5-B617-D2B2306602F1}" destId="{C8B00C17-0090-48CF-BC08-C0E20C32434E}" srcOrd="1" destOrd="0" presId="urn:microsoft.com/office/officeart/2005/8/layout/list1"/>
    <dgm:cxn modelId="{70A8040E-BD37-4C3B-B1D6-38442AC76F2D}" type="presParOf" srcId="{E76A5057-3F15-447E-9F0A-E88853B2D9C6}" destId="{6E23611F-6A77-4875-B12A-8B0B93F0B888}" srcOrd="1" destOrd="0" presId="urn:microsoft.com/office/officeart/2005/8/layout/list1"/>
    <dgm:cxn modelId="{79E0C56B-6E3E-408B-81EF-919450D3A48F}" type="presParOf" srcId="{E76A5057-3F15-447E-9F0A-E88853B2D9C6}" destId="{E393B2C6-9785-4EE3-80A0-CE276875E60F}" srcOrd="2" destOrd="0" presId="urn:microsoft.com/office/officeart/2005/8/layout/list1"/>
    <dgm:cxn modelId="{E4924A1B-7F6A-446E-A2BC-51E45B40E96F}" type="presParOf" srcId="{E76A5057-3F15-447E-9F0A-E88853B2D9C6}" destId="{D8F6A272-D23C-495A-8FEF-C9E338F613A7}" srcOrd="3" destOrd="0" presId="urn:microsoft.com/office/officeart/2005/8/layout/list1"/>
    <dgm:cxn modelId="{43CDCDFA-16DC-4004-BC76-251DD07E95E2}" type="presParOf" srcId="{E76A5057-3F15-447E-9F0A-E88853B2D9C6}" destId="{DD5A4132-1889-4FD8-9027-7832DD84ACDA}" srcOrd="4" destOrd="0" presId="urn:microsoft.com/office/officeart/2005/8/layout/list1"/>
    <dgm:cxn modelId="{D28C5975-6878-4922-9323-DE2B9E2178B6}" type="presParOf" srcId="{DD5A4132-1889-4FD8-9027-7832DD84ACDA}" destId="{8AFDA4CE-78A6-4CCD-89D3-AC6DAB966DE7}" srcOrd="0" destOrd="0" presId="urn:microsoft.com/office/officeart/2005/8/layout/list1"/>
    <dgm:cxn modelId="{5C656044-2098-4E85-B82B-17B49C5E1B27}" type="presParOf" srcId="{DD5A4132-1889-4FD8-9027-7832DD84ACDA}" destId="{E665C0CA-7CA4-419C-B848-68F56666D391}" srcOrd="1" destOrd="0" presId="urn:microsoft.com/office/officeart/2005/8/layout/list1"/>
    <dgm:cxn modelId="{5D5CBADA-65FA-4D92-8379-D204B32E8154}" type="presParOf" srcId="{E76A5057-3F15-447E-9F0A-E88853B2D9C6}" destId="{E66083EB-D9F9-4C7D-9436-67D1FA89742D}" srcOrd="5" destOrd="0" presId="urn:microsoft.com/office/officeart/2005/8/layout/list1"/>
    <dgm:cxn modelId="{29743E44-6926-4456-AC69-A3254C96BE76}" type="presParOf" srcId="{E76A5057-3F15-447E-9F0A-E88853B2D9C6}" destId="{0D560F75-8996-4F4A-AEE9-EA831E095746}" srcOrd="6" destOrd="0" presId="urn:microsoft.com/office/officeart/2005/8/layout/list1"/>
    <dgm:cxn modelId="{FAC89B75-1765-4971-8169-0E62ABCC3971}" type="presParOf" srcId="{E76A5057-3F15-447E-9F0A-E88853B2D9C6}" destId="{DC1DE42A-82FC-4878-98CC-C9AFA24D85A6}" srcOrd="7" destOrd="0" presId="urn:microsoft.com/office/officeart/2005/8/layout/list1"/>
    <dgm:cxn modelId="{5641A981-FD89-48BD-8F3A-3F352DDC7508}" type="presParOf" srcId="{E76A5057-3F15-447E-9F0A-E88853B2D9C6}" destId="{E4CC8AB9-1BF7-4071-AD9E-B8CED58F7D93}" srcOrd="8" destOrd="0" presId="urn:microsoft.com/office/officeart/2005/8/layout/list1"/>
    <dgm:cxn modelId="{66DB2F05-80B0-439E-A8BB-30ECC03AE590}" type="presParOf" srcId="{E4CC8AB9-1BF7-4071-AD9E-B8CED58F7D93}" destId="{2BD9DB13-031B-4A81-80E8-5B1FC5CAD116}" srcOrd="0" destOrd="0" presId="urn:microsoft.com/office/officeart/2005/8/layout/list1"/>
    <dgm:cxn modelId="{51E58D41-FAD6-46FA-9406-F6E94ACC5AFC}" type="presParOf" srcId="{E4CC8AB9-1BF7-4071-AD9E-B8CED58F7D93}" destId="{FC450693-B4E8-4902-8D60-AC75E8CE5D3C}" srcOrd="1" destOrd="0" presId="urn:microsoft.com/office/officeart/2005/8/layout/list1"/>
    <dgm:cxn modelId="{25CE175D-E690-4848-8599-32D462D24C06}" type="presParOf" srcId="{E76A5057-3F15-447E-9F0A-E88853B2D9C6}" destId="{8C9BDECF-E501-402D-9D48-E89DAB432467}" srcOrd="9" destOrd="0" presId="urn:microsoft.com/office/officeart/2005/8/layout/list1"/>
    <dgm:cxn modelId="{B67F74E7-7F18-4B5B-8F0E-7E2518A64AFB}" type="presParOf" srcId="{E76A5057-3F15-447E-9F0A-E88853B2D9C6}" destId="{EBC709EE-6C99-4DB8-9A20-B7BD81FDB578}" srcOrd="10" destOrd="0" presId="urn:microsoft.com/office/officeart/2005/8/layout/list1"/>
    <dgm:cxn modelId="{33454214-B75A-4FAE-BFD2-53A661326FF9}" type="presParOf" srcId="{E76A5057-3F15-447E-9F0A-E88853B2D9C6}" destId="{9D85B53C-B46C-4C4D-9114-0DD4A2A29A9B}" srcOrd="11" destOrd="0" presId="urn:microsoft.com/office/officeart/2005/8/layout/list1"/>
    <dgm:cxn modelId="{067AC2FC-9C69-4E29-AAEE-EF085951519F}" type="presParOf" srcId="{E76A5057-3F15-447E-9F0A-E88853B2D9C6}" destId="{24898DE9-77F7-40EC-A918-F13F69019AB7}" srcOrd="12" destOrd="0" presId="urn:microsoft.com/office/officeart/2005/8/layout/list1"/>
    <dgm:cxn modelId="{4771449B-56A3-4E7A-8406-FEE85AD6120C}" type="presParOf" srcId="{24898DE9-77F7-40EC-A918-F13F69019AB7}" destId="{451461CC-795F-4B39-BDCA-993F9EE9E59F}" srcOrd="0" destOrd="0" presId="urn:microsoft.com/office/officeart/2005/8/layout/list1"/>
    <dgm:cxn modelId="{58BF8405-54E1-466B-A836-DB89FB9E4167}" type="presParOf" srcId="{24898DE9-77F7-40EC-A918-F13F69019AB7}" destId="{5595ACE7-A43A-404C-AFF7-0FFAE326A4DF}" srcOrd="1" destOrd="0" presId="urn:microsoft.com/office/officeart/2005/8/layout/list1"/>
    <dgm:cxn modelId="{BB91A1C1-3EB1-4DE3-8FE3-175B7D2A9CBC}" type="presParOf" srcId="{E76A5057-3F15-447E-9F0A-E88853B2D9C6}" destId="{B3EF16D9-EBA3-45AA-BDD7-37CB0429DC00}" srcOrd="13" destOrd="0" presId="urn:microsoft.com/office/officeart/2005/8/layout/list1"/>
    <dgm:cxn modelId="{7380236C-B95E-47E2-AD3D-DBDF9B3EF476}" type="presParOf" srcId="{E76A5057-3F15-447E-9F0A-E88853B2D9C6}" destId="{EB31452E-FA6C-4738-9D71-FF40665A4D19}" srcOrd="14" destOrd="0" presId="urn:microsoft.com/office/officeart/2005/8/layout/list1"/>
    <dgm:cxn modelId="{8705ECED-2F91-4FAD-83FA-3EC29D1DCA6D}" type="presParOf" srcId="{E76A5057-3F15-447E-9F0A-E88853B2D9C6}" destId="{EA7BFA52-2F0A-4169-AF2D-B014AAC02B3D}" srcOrd="15" destOrd="0" presId="urn:microsoft.com/office/officeart/2005/8/layout/list1"/>
    <dgm:cxn modelId="{B6694DC4-E833-4F4A-8E3C-C97B31512D03}" type="presParOf" srcId="{E76A5057-3F15-447E-9F0A-E88853B2D9C6}" destId="{A290F32D-84D9-4E31-B6A0-6ED63E4190CC}" srcOrd="16" destOrd="0" presId="urn:microsoft.com/office/officeart/2005/8/layout/list1"/>
    <dgm:cxn modelId="{EBF10E43-8B65-42F3-8978-5EA97105BBF4}" type="presParOf" srcId="{A290F32D-84D9-4E31-B6A0-6ED63E4190CC}" destId="{BD6D7616-08FD-47A8-913B-89A4AA6CE93E}" srcOrd="0" destOrd="0" presId="urn:microsoft.com/office/officeart/2005/8/layout/list1"/>
    <dgm:cxn modelId="{A25A9BB2-9AD6-416E-A7F6-318D308C41C2}" type="presParOf" srcId="{A290F32D-84D9-4E31-B6A0-6ED63E4190CC}" destId="{1A9A63EC-DB5A-45A8-B003-7F43B73FD3DF}" srcOrd="1" destOrd="0" presId="urn:microsoft.com/office/officeart/2005/8/layout/list1"/>
    <dgm:cxn modelId="{69C8ADE9-DCE2-405A-A5D1-61EFD6175459}" type="presParOf" srcId="{E76A5057-3F15-447E-9F0A-E88853B2D9C6}" destId="{ECBC556D-14B8-4518-A7CA-9CC7645DA802}" srcOrd="17" destOrd="0" presId="urn:microsoft.com/office/officeart/2005/8/layout/list1"/>
    <dgm:cxn modelId="{F938CC59-C373-4C78-BF26-46DC182BD2CA}" type="presParOf" srcId="{E76A5057-3F15-447E-9F0A-E88853B2D9C6}" destId="{BA4B00A8-23E8-4E4B-9ADF-2AFD72DF9056}"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1E5061-629A-4218-8D4A-1FD790F1381B}">
      <dsp:nvSpPr>
        <dsp:cNvPr id="0" name=""/>
        <dsp:cNvSpPr/>
      </dsp:nvSpPr>
      <dsp:spPr>
        <a:xfrm>
          <a:off x="0" y="434350"/>
          <a:ext cx="12192000" cy="1260000"/>
        </a:xfrm>
        <a:prstGeom prst="rect">
          <a:avLst/>
        </a:prstGeom>
        <a:solidFill>
          <a:schemeClr val="lt1"/>
        </a:solidFill>
        <a:ln w="25400" cap="flat" cmpd="sng" algn="ctr">
          <a:solidFill>
            <a:schemeClr val="accent5"/>
          </a:solidFill>
          <a:prstDash val="solid"/>
        </a:ln>
        <a:effectLst/>
      </dsp:spPr>
      <dsp:style>
        <a:lnRef idx="2">
          <a:schemeClr val="accent5"/>
        </a:lnRef>
        <a:fillRef idx="1">
          <a:schemeClr val="lt1"/>
        </a:fillRef>
        <a:effectRef idx="0">
          <a:schemeClr val="accent5"/>
        </a:effectRef>
        <a:fontRef idx="minor">
          <a:schemeClr val="dk1"/>
        </a:fontRef>
      </dsp:style>
      <dsp:txBody>
        <a:bodyPr spcFirstLastPara="0" vert="horz" wrap="square" lIns="946235" tIns="416560" rIns="946235" bIns="142240" numCol="1" spcCol="1270" anchor="t" anchorCtr="0">
          <a:noAutofit/>
        </a:bodyPr>
        <a:lstStyle/>
        <a:p>
          <a:pPr marL="228600" lvl="1" indent="-228600" algn="l" defTabSz="889000">
            <a:lnSpc>
              <a:spcPct val="90000"/>
            </a:lnSpc>
            <a:spcBef>
              <a:spcPct val="0"/>
            </a:spcBef>
            <a:spcAft>
              <a:spcPct val="15000"/>
            </a:spcAft>
            <a:buFont typeface="Arial"/>
            <a:buChar char="••"/>
          </a:pPr>
          <a:r>
            <a:rPr lang="en-US" sz="2000" kern="1200" dirty="0">
              <a:latin typeface="Poppins"/>
              <a:ea typeface="Poppins"/>
              <a:cs typeface="Poppins"/>
              <a:sym typeface="Poppins"/>
            </a:rPr>
            <a:t>Expansion requires employees to perform effectively across digital, operational and commercial areas (Deloitte, 2026).</a:t>
          </a:r>
          <a:endParaRPr lang="en-US" sz="2000" kern="1200" dirty="0"/>
        </a:p>
      </dsp:txBody>
      <dsp:txXfrm>
        <a:off x="0" y="434350"/>
        <a:ext cx="12192000" cy="1260000"/>
      </dsp:txXfrm>
    </dsp:sp>
    <dsp:sp modelId="{25976201-9F11-4D7D-B0BF-9892025D606C}">
      <dsp:nvSpPr>
        <dsp:cNvPr id="0" name=""/>
        <dsp:cNvSpPr/>
      </dsp:nvSpPr>
      <dsp:spPr>
        <a:xfrm>
          <a:off x="609600" y="139150"/>
          <a:ext cx="8534400" cy="59040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2580" tIns="0" rIns="322580" bIns="0" numCol="1" spcCol="1270" anchor="ctr" anchorCtr="0">
          <a:noAutofit/>
        </a:bodyPr>
        <a:lstStyle/>
        <a:p>
          <a:pPr lvl="0" algn="l" defTabSz="889000">
            <a:lnSpc>
              <a:spcPct val="90000"/>
            </a:lnSpc>
            <a:spcBef>
              <a:spcPct val="0"/>
            </a:spcBef>
            <a:spcAft>
              <a:spcPct val="35000"/>
            </a:spcAft>
            <a:buFont typeface="Arial"/>
            <a:buChar char="•"/>
          </a:pPr>
          <a:r>
            <a:rPr lang="en-US" sz="2000" b="1" kern="1200">
              <a:latin typeface="Poppins"/>
              <a:ea typeface="Poppins"/>
              <a:cs typeface="Poppins"/>
              <a:sym typeface="Poppins"/>
            </a:rPr>
            <a:t>Growth pressure</a:t>
          </a:r>
          <a:r>
            <a:rPr lang="en-US" sz="2000" kern="1200">
              <a:latin typeface="Poppins"/>
              <a:ea typeface="Poppins"/>
              <a:cs typeface="Poppins"/>
              <a:sym typeface="Poppins"/>
            </a:rPr>
            <a:t>:</a:t>
          </a:r>
          <a:endParaRPr lang="en-US" sz="2000" kern="1200" dirty="0"/>
        </a:p>
      </dsp:txBody>
      <dsp:txXfrm>
        <a:off x="638421" y="167971"/>
        <a:ext cx="8476758" cy="532758"/>
      </dsp:txXfrm>
    </dsp:sp>
    <dsp:sp modelId="{FA2CF267-E367-4A14-8F28-05AF1E41D5F2}">
      <dsp:nvSpPr>
        <dsp:cNvPr id="0" name=""/>
        <dsp:cNvSpPr/>
      </dsp:nvSpPr>
      <dsp:spPr>
        <a:xfrm>
          <a:off x="0" y="2097550"/>
          <a:ext cx="12192000" cy="1260000"/>
        </a:xfrm>
        <a:prstGeom prst="rect">
          <a:avLst/>
        </a:prstGeom>
        <a:solidFill>
          <a:schemeClr val="lt1"/>
        </a:solidFill>
        <a:ln w="25400" cap="flat" cmpd="sng" algn="ctr">
          <a:solidFill>
            <a:schemeClr val="accent5"/>
          </a:solidFill>
          <a:prstDash val="solid"/>
        </a:ln>
        <a:effectLst/>
      </dsp:spPr>
      <dsp:style>
        <a:lnRef idx="2">
          <a:schemeClr val="accent5"/>
        </a:lnRef>
        <a:fillRef idx="1">
          <a:schemeClr val="lt1"/>
        </a:fillRef>
        <a:effectRef idx="0">
          <a:schemeClr val="accent5"/>
        </a:effectRef>
        <a:fontRef idx="minor">
          <a:schemeClr val="dk1"/>
        </a:fontRef>
      </dsp:style>
      <dsp:txBody>
        <a:bodyPr spcFirstLastPara="0" vert="horz" wrap="square" lIns="946235" tIns="416560" rIns="946235" bIns="142240" numCol="1" spcCol="1270" anchor="t" anchorCtr="0">
          <a:noAutofit/>
        </a:bodyPr>
        <a:lstStyle/>
        <a:p>
          <a:pPr marL="228600" lvl="1" indent="-228600" algn="l" defTabSz="889000">
            <a:lnSpc>
              <a:spcPct val="90000"/>
            </a:lnSpc>
            <a:spcBef>
              <a:spcPct val="0"/>
            </a:spcBef>
            <a:spcAft>
              <a:spcPct val="15000"/>
            </a:spcAft>
            <a:buChar char="••"/>
          </a:pPr>
          <a:r>
            <a:rPr lang="en-US" sz="2000" kern="1200" dirty="0">
              <a:latin typeface="Poppins"/>
              <a:ea typeface="Poppins"/>
              <a:cs typeface="Poppins"/>
              <a:sym typeface="Poppins"/>
            </a:rPr>
            <a:t>Data-led growth increases the need for adaptable and digitally capable employees</a:t>
          </a:r>
          <a:r>
            <a:rPr lang="en-US" sz="2000" kern="1200" dirty="0">
              <a:latin typeface="Poppins"/>
              <a:cs typeface="Poppins"/>
              <a:sym typeface="Poppins"/>
            </a:rPr>
            <a:t>(Rasheed et al., 2025)</a:t>
          </a:r>
          <a:r>
            <a:rPr lang="en-US" sz="2000" kern="1200" dirty="0">
              <a:latin typeface="Poppins"/>
              <a:ea typeface="Poppins"/>
              <a:cs typeface="Poppins"/>
              <a:sym typeface="Poppins"/>
            </a:rPr>
            <a:t>.</a:t>
          </a:r>
        </a:p>
      </dsp:txBody>
      <dsp:txXfrm>
        <a:off x="0" y="2097550"/>
        <a:ext cx="12192000" cy="1260000"/>
      </dsp:txXfrm>
    </dsp:sp>
    <dsp:sp modelId="{0C9E508B-40D4-4721-AB9F-7F1AD734EE17}">
      <dsp:nvSpPr>
        <dsp:cNvPr id="0" name=""/>
        <dsp:cNvSpPr/>
      </dsp:nvSpPr>
      <dsp:spPr>
        <a:xfrm>
          <a:off x="609600" y="1802350"/>
          <a:ext cx="8534400" cy="590400"/>
        </a:xfrm>
        <a:prstGeom prst="roundRect">
          <a:avLst/>
        </a:prstGeom>
        <a:solidFill>
          <a:schemeClr val="accent2">
            <a:hueOff val="1170380"/>
            <a:satOff val="-1460"/>
            <a:lumOff val="34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2580" tIns="0" rIns="322580" bIns="0" numCol="1" spcCol="1270" anchor="ctr" anchorCtr="0">
          <a:noAutofit/>
        </a:bodyPr>
        <a:lstStyle/>
        <a:p>
          <a:pPr lvl="0" algn="l" defTabSz="889000">
            <a:lnSpc>
              <a:spcPct val="90000"/>
            </a:lnSpc>
            <a:spcBef>
              <a:spcPct val="0"/>
            </a:spcBef>
            <a:spcAft>
              <a:spcPct val="35000"/>
            </a:spcAft>
          </a:pPr>
          <a:r>
            <a:rPr lang="en-US" sz="2000" b="1" kern="1200">
              <a:latin typeface="Poppins"/>
              <a:ea typeface="Poppins"/>
              <a:cs typeface="Poppins"/>
              <a:sym typeface="Poppins"/>
            </a:rPr>
            <a:t>Technology pressure:</a:t>
          </a:r>
          <a:endParaRPr lang="en-US" sz="2000" kern="1200" dirty="0">
            <a:latin typeface="Poppins"/>
            <a:ea typeface="Poppins"/>
            <a:cs typeface="Poppins"/>
            <a:sym typeface="Poppins"/>
          </a:endParaRPr>
        </a:p>
      </dsp:txBody>
      <dsp:txXfrm>
        <a:off x="638421" y="1831171"/>
        <a:ext cx="8476758" cy="532758"/>
      </dsp:txXfrm>
    </dsp:sp>
    <dsp:sp modelId="{87FACDCA-CBB2-4203-BF31-F5764881A9BE}">
      <dsp:nvSpPr>
        <dsp:cNvPr id="0" name=""/>
        <dsp:cNvSpPr/>
      </dsp:nvSpPr>
      <dsp:spPr>
        <a:xfrm>
          <a:off x="0" y="3760750"/>
          <a:ext cx="12192000" cy="1260000"/>
        </a:xfrm>
        <a:prstGeom prst="rect">
          <a:avLst/>
        </a:prstGeom>
        <a:solidFill>
          <a:schemeClr val="lt1"/>
        </a:solidFill>
        <a:ln w="25400" cap="flat" cmpd="sng" algn="ctr">
          <a:solidFill>
            <a:schemeClr val="accent5"/>
          </a:solidFill>
          <a:prstDash val="solid"/>
        </a:ln>
        <a:effectLst/>
      </dsp:spPr>
      <dsp:style>
        <a:lnRef idx="2">
          <a:schemeClr val="accent5"/>
        </a:lnRef>
        <a:fillRef idx="1">
          <a:schemeClr val="lt1"/>
        </a:fillRef>
        <a:effectRef idx="0">
          <a:schemeClr val="accent5"/>
        </a:effectRef>
        <a:fontRef idx="minor">
          <a:schemeClr val="dk1"/>
        </a:fontRef>
      </dsp:style>
      <dsp:txBody>
        <a:bodyPr spcFirstLastPara="0" vert="horz" wrap="square" lIns="946235" tIns="416560" rIns="946235" bIns="142240" numCol="1" spcCol="1270" anchor="t" anchorCtr="0">
          <a:noAutofit/>
        </a:bodyPr>
        <a:lstStyle/>
        <a:p>
          <a:pPr marL="228600" lvl="1" indent="-228600" algn="l" defTabSz="889000">
            <a:lnSpc>
              <a:spcPct val="90000"/>
            </a:lnSpc>
            <a:spcBef>
              <a:spcPct val="0"/>
            </a:spcBef>
            <a:spcAft>
              <a:spcPct val="15000"/>
            </a:spcAft>
            <a:buChar char="••"/>
          </a:pPr>
          <a:r>
            <a:rPr lang="en-US" sz="2000" kern="1200" dirty="0">
              <a:latin typeface="Poppins"/>
              <a:ea typeface="Poppins"/>
              <a:cs typeface="Poppins"/>
              <a:sym typeface="Poppins"/>
            </a:rPr>
            <a:t>Rapid scaling can weaken consistency in communication and employee experience (Marchington and Wilkinson, 2016).</a:t>
          </a:r>
        </a:p>
      </dsp:txBody>
      <dsp:txXfrm>
        <a:off x="0" y="3760750"/>
        <a:ext cx="12192000" cy="1260000"/>
      </dsp:txXfrm>
    </dsp:sp>
    <dsp:sp modelId="{2B845A32-A9C2-4E97-8ED8-5037526B6A0D}">
      <dsp:nvSpPr>
        <dsp:cNvPr id="0" name=""/>
        <dsp:cNvSpPr/>
      </dsp:nvSpPr>
      <dsp:spPr>
        <a:xfrm>
          <a:off x="609600" y="3465550"/>
          <a:ext cx="8534400" cy="590400"/>
        </a:xfrm>
        <a:prstGeom prst="roundRect">
          <a:avLst/>
        </a:prstGeom>
        <a:solidFill>
          <a:schemeClr val="accent2">
            <a:hueOff val="2340759"/>
            <a:satOff val="-2919"/>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2580" tIns="0" rIns="322580" bIns="0" numCol="1" spcCol="1270" anchor="ctr" anchorCtr="0">
          <a:noAutofit/>
        </a:bodyPr>
        <a:lstStyle/>
        <a:p>
          <a:pPr lvl="0" algn="l" defTabSz="889000">
            <a:lnSpc>
              <a:spcPct val="90000"/>
            </a:lnSpc>
            <a:spcBef>
              <a:spcPct val="0"/>
            </a:spcBef>
            <a:spcAft>
              <a:spcPct val="35000"/>
            </a:spcAft>
          </a:pPr>
          <a:r>
            <a:rPr lang="en-US" sz="2000" b="1" kern="1200">
              <a:latin typeface="Poppins"/>
              <a:ea typeface="Poppins"/>
              <a:cs typeface="Poppins"/>
              <a:sym typeface="Poppins"/>
            </a:rPr>
            <a:t>Culture pressure</a:t>
          </a:r>
          <a:r>
            <a:rPr lang="en-US" sz="2000" kern="1200">
              <a:latin typeface="Poppins"/>
              <a:ea typeface="Poppins"/>
              <a:cs typeface="Poppins"/>
              <a:sym typeface="Poppins"/>
            </a:rPr>
            <a:t>:</a:t>
          </a:r>
          <a:endParaRPr lang="en-US" sz="2000" kern="1200" dirty="0">
            <a:latin typeface="Poppins"/>
            <a:ea typeface="Poppins"/>
            <a:cs typeface="Poppins"/>
            <a:sym typeface="Poppins"/>
          </a:endParaRPr>
        </a:p>
      </dsp:txBody>
      <dsp:txXfrm>
        <a:off x="638421" y="3494371"/>
        <a:ext cx="8476758" cy="532758"/>
      </dsp:txXfrm>
    </dsp:sp>
    <dsp:sp modelId="{C5B0770D-EB39-4F00-969C-64BB4ABB3240}">
      <dsp:nvSpPr>
        <dsp:cNvPr id="0" name=""/>
        <dsp:cNvSpPr/>
      </dsp:nvSpPr>
      <dsp:spPr>
        <a:xfrm>
          <a:off x="0" y="5423950"/>
          <a:ext cx="12192000" cy="1260000"/>
        </a:xfrm>
        <a:prstGeom prst="rect">
          <a:avLst/>
        </a:prstGeom>
        <a:solidFill>
          <a:schemeClr val="lt1"/>
        </a:solidFill>
        <a:ln w="25400" cap="flat" cmpd="sng" algn="ctr">
          <a:solidFill>
            <a:schemeClr val="accent5"/>
          </a:solidFill>
          <a:prstDash val="solid"/>
        </a:ln>
        <a:effectLst/>
      </dsp:spPr>
      <dsp:style>
        <a:lnRef idx="2">
          <a:schemeClr val="accent5"/>
        </a:lnRef>
        <a:fillRef idx="1">
          <a:schemeClr val="lt1"/>
        </a:fillRef>
        <a:effectRef idx="0">
          <a:schemeClr val="accent5"/>
        </a:effectRef>
        <a:fontRef idx="minor">
          <a:schemeClr val="dk1"/>
        </a:fontRef>
      </dsp:style>
      <dsp:txBody>
        <a:bodyPr spcFirstLastPara="0" vert="horz" wrap="square" lIns="946235" tIns="416560" rIns="946235" bIns="142240" numCol="1" spcCol="1270" anchor="t" anchorCtr="0">
          <a:noAutofit/>
        </a:bodyPr>
        <a:lstStyle/>
        <a:p>
          <a:pPr marL="228600" lvl="1" indent="-228600" algn="l" defTabSz="889000">
            <a:lnSpc>
              <a:spcPct val="90000"/>
            </a:lnSpc>
            <a:spcBef>
              <a:spcPct val="0"/>
            </a:spcBef>
            <a:spcAft>
              <a:spcPct val="15000"/>
            </a:spcAft>
            <a:buChar char="••"/>
          </a:pPr>
          <a:r>
            <a:rPr lang="en-US" sz="2000" kern="1200" dirty="0">
              <a:latin typeface="Poppins"/>
              <a:ea typeface="Poppins"/>
              <a:cs typeface="Poppins"/>
              <a:sym typeface="Poppins"/>
            </a:rPr>
            <a:t>Stakeholders increasingly expect responsible and people-</a:t>
          </a:r>
          <a:r>
            <a:rPr lang="en-US" sz="2000" kern="1200" dirty="0" err="1">
              <a:latin typeface="Poppins"/>
              <a:ea typeface="Poppins"/>
              <a:cs typeface="Poppins"/>
              <a:sym typeface="Poppins"/>
            </a:rPr>
            <a:t>centred</a:t>
          </a:r>
          <a:r>
            <a:rPr lang="en-US" sz="2000" kern="1200" dirty="0">
              <a:latin typeface="Poppins"/>
              <a:ea typeface="Poppins"/>
              <a:cs typeface="Poppins"/>
              <a:sym typeface="Poppins"/>
            </a:rPr>
            <a:t> business growth (</a:t>
          </a:r>
          <a:r>
            <a:rPr lang="en-US" sz="2000" kern="1200" dirty="0" err="1">
              <a:latin typeface="Poppins"/>
              <a:ea typeface="Poppins"/>
              <a:cs typeface="Poppins"/>
              <a:sym typeface="Poppins"/>
            </a:rPr>
            <a:t>Gymshark</a:t>
          </a:r>
          <a:r>
            <a:rPr lang="en-US" sz="2000" kern="1200" dirty="0">
              <a:latin typeface="Poppins"/>
              <a:ea typeface="Poppins"/>
              <a:cs typeface="Poppins"/>
              <a:sym typeface="Poppins"/>
            </a:rPr>
            <a:t> Sustainability, 2026).</a:t>
          </a:r>
        </a:p>
      </dsp:txBody>
      <dsp:txXfrm>
        <a:off x="0" y="5423950"/>
        <a:ext cx="12192000" cy="1260000"/>
      </dsp:txXfrm>
    </dsp:sp>
    <dsp:sp modelId="{CD3E428B-1F10-40D8-BDFA-CD6C51E3FC80}">
      <dsp:nvSpPr>
        <dsp:cNvPr id="0" name=""/>
        <dsp:cNvSpPr/>
      </dsp:nvSpPr>
      <dsp:spPr>
        <a:xfrm>
          <a:off x="609600" y="5128750"/>
          <a:ext cx="8534400" cy="590400"/>
        </a:xfrm>
        <a:prstGeom prst="roundRect">
          <a:avLst/>
        </a:prstGeom>
        <a:solidFill>
          <a:schemeClr val="accent2">
            <a:hueOff val="3511139"/>
            <a:satOff val="-4379"/>
            <a:lumOff val="10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2580" tIns="0" rIns="322580" bIns="0" numCol="1" spcCol="1270" anchor="ctr" anchorCtr="0">
          <a:noAutofit/>
        </a:bodyPr>
        <a:lstStyle/>
        <a:p>
          <a:pPr lvl="0" algn="l" defTabSz="889000">
            <a:lnSpc>
              <a:spcPct val="90000"/>
            </a:lnSpc>
            <a:spcBef>
              <a:spcPct val="0"/>
            </a:spcBef>
            <a:spcAft>
              <a:spcPct val="35000"/>
            </a:spcAft>
          </a:pPr>
          <a:r>
            <a:rPr lang="en-US" sz="2000" b="1" kern="1200">
              <a:latin typeface="Poppins"/>
              <a:ea typeface="Poppins"/>
              <a:cs typeface="Poppins"/>
              <a:sym typeface="Poppins"/>
            </a:rPr>
            <a:t>Sustainability pressure:</a:t>
          </a:r>
          <a:endParaRPr lang="en-US" sz="2000" kern="1200" dirty="0">
            <a:latin typeface="Poppins"/>
            <a:ea typeface="Poppins"/>
            <a:cs typeface="Poppins"/>
            <a:sym typeface="Poppins"/>
          </a:endParaRPr>
        </a:p>
      </dsp:txBody>
      <dsp:txXfrm>
        <a:off x="638421" y="5157571"/>
        <a:ext cx="8476758" cy="532758"/>
      </dsp:txXfrm>
    </dsp:sp>
    <dsp:sp modelId="{B5830B8A-70CD-4BE0-B3E9-771EC5034A16}">
      <dsp:nvSpPr>
        <dsp:cNvPr id="0" name=""/>
        <dsp:cNvSpPr/>
      </dsp:nvSpPr>
      <dsp:spPr>
        <a:xfrm>
          <a:off x="0" y="7087150"/>
          <a:ext cx="12192000" cy="1260000"/>
        </a:xfrm>
        <a:prstGeom prst="rect">
          <a:avLst/>
        </a:prstGeom>
        <a:solidFill>
          <a:schemeClr val="lt1"/>
        </a:solidFill>
        <a:ln w="25400" cap="flat" cmpd="sng" algn="ctr">
          <a:solidFill>
            <a:schemeClr val="accent5"/>
          </a:solidFill>
          <a:prstDash val="solid"/>
        </a:ln>
        <a:effectLst/>
      </dsp:spPr>
      <dsp:style>
        <a:lnRef idx="2">
          <a:schemeClr val="accent5"/>
        </a:lnRef>
        <a:fillRef idx="1">
          <a:schemeClr val="lt1"/>
        </a:fillRef>
        <a:effectRef idx="0">
          <a:schemeClr val="accent5"/>
        </a:effectRef>
        <a:fontRef idx="minor">
          <a:schemeClr val="dk1"/>
        </a:fontRef>
      </dsp:style>
      <dsp:txBody>
        <a:bodyPr spcFirstLastPara="0" vert="horz" wrap="square" lIns="946235" tIns="416560" rIns="946235" bIns="142240" numCol="1" spcCol="1270" anchor="t" anchorCtr="0">
          <a:noAutofit/>
        </a:bodyPr>
        <a:lstStyle/>
        <a:p>
          <a:pPr marL="228600" lvl="1" indent="-228600" algn="l" defTabSz="889000">
            <a:lnSpc>
              <a:spcPct val="90000"/>
            </a:lnSpc>
            <a:spcBef>
              <a:spcPct val="0"/>
            </a:spcBef>
            <a:spcAft>
              <a:spcPct val="15000"/>
            </a:spcAft>
            <a:buChar char="••"/>
          </a:pPr>
          <a:r>
            <a:rPr lang="en-US" sz="2000" kern="1200" dirty="0">
              <a:latin typeface="Poppins"/>
              <a:ea typeface="Poppins"/>
              <a:cs typeface="Poppins"/>
              <a:sym typeface="Poppins"/>
            </a:rPr>
            <a:t>Weak people alignment may reduce execution quality and </a:t>
          </a:r>
          <a:r>
            <a:rPr lang="en-US" sz="2000" kern="1200" dirty="0" err="1">
              <a:latin typeface="Poppins"/>
              <a:ea typeface="Poppins"/>
              <a:cs typeface="Poppins"/>
              <a:sym typeface="Poppins"/>
            </a:rPr>
            <a:t>organisational</a:t>
          </a:r>
          <a:r>
            <a:rPr lang="en-US" sz="2000" kern="1200" dirty="0">
              <a:latin typeface="Poppins"/>
              <a:ea typeface="Poppins"/>
              <a:cs typeface="Poppins"/>
              <a:sym typeface="Poppins"/>
            </a:rPr>
            <a:t> resilience.</a:t>
          </a:r>
        </a:p>
      </dsp:txBody>
      <dsp:txXfrm>
        <a:off x="0" y="7087150"/>
        <a:ext cx="12192000" cy="1260000"/>
      </dsp:txXfrm>
    </dsp:sp>
    <dsp:sp modelId="{B2A0AC2C-9771-43AC-B132-A981AA56D1B9}">
      <dsp:nvSpPr>
        <dsp:cNvPr id="0" name=""/>
        <dsp:cNvSpPr/>
      </dsp:nvSpPr>
      <dsp:spPr>
        <a:xfrm>
          <a:off x="609600" y="6791950"/>
          <a:ext cx="8534400" cy="590400"/>
        </a:xfrm>
        <a:prstGeom prst="round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2580" tIns="0" rIns="322580" bIns="0" numCol="1" spcCol="1270" anchor="ctr" anchorCtr="0">
          <a:noAutofit/>
        </a:bodyPr>
        <a:lstStyle/>
        <a:p>
          <a:pPr lvl="0" algn="l" defTabSz="889000">
            <a:lnSpc>
              <a:spcPct val="90000"/>
            </a:lnSpc>
            <a:spcBef>
              <a:spcPct val="0"/>
            </a:spcBef>
            <a:spcAft>
              <a:spcPct val="35000"/>
            </a:spcAft>
          </a:pPr>
          <a:r>
            <a:rPr lang="en-US" sz="2000" b="1" kern="1200" dirty="0">
              <a:latin typeface="Poppins"/>
              <a:ea typeface="Poppins"/>
              <a:cs typeface="Poppins"/>
              <a:sym typeface="Poppins"/>
            </a:rPr>
            <a:t>Performance risk:</a:t>
          </a:r>
          <a:endParaRPr lang="en-US" sz="2000" kern="1200" dirty="0">
            <a:latin typeface="Poppins"/>
            <a:ea typeface="Poppins"/>
            <a:cs typeface="Poppins"/>
            <a:sym typeface="Poppins"/>
          </a:endParaRPr>
        </a:p>
      </dsp:txBody>
      <dsp:txXfrm>
        <a:off x="638421" y="6820771"/>
        <a:ext cx="8476758" cy="53275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93B2C6-9785-4EE3-80A0-CE276875E60F}">
      <dsp:nvSpPr>
        <dsp:cNvPr id="0" name=""/>
        <dsp:cNvSpPr/>
      </dsp:nvSpPr>
      <dsp:spPr>
        <a:xfrm>
          <a:off x="0" y="445639"/>
          <a:ext cx="12192000" cy="1197000"/>
        </a:xfrm>
        <a:prstGeom prst="rect">
          <a:avLst/>
        </a:prstGeom>
        <a:solidFill>
          <a:schemeClr val="lt1">
            <a:alpha val="90000"/>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46235" tIns="395732" rIns="946235" bIns="135128" numCol="1" spcCol="1270" anchor="t" anchorCtr="0">
          <a:noAutofit/>
        </a:bodyPr>
        <a:lstStyle/>
        <a:p>
          <a:pPr marL="171450" lvl="1" indent="-171450" algn="l" defTabSz="844550">
            <a:lnSpc>
              <a:spcPct val="90000"/>
            </a:lnSpc>
            <a:spcBef>
              <a:spcPct val="0"/>
            </a:spcBef>
            <a:spcAft>
              <a:spcPct val="15000"/>
            </a:spcAft>
            <a:buFont typeface="Arial"/>
            <a:buChar char="••"/>
          </a:pPr>
          <a:r>
            <a:rPr lang="en-US" sz="1900" kern="1200" dirty="0">
              <a:latin typeface="Poppins"/>
              <a:ea typeface="Poppins"/>
              <a:cs typeface="Poppins"/>
              <a:sym typeface="Poppins"/>
            </a:rPr>
            <a:t>Weak people capability can reduce strategic execution and </a:t>
          </a:r>
          <a:r>
            <a:rPr lang="en-US" sz="1900" kern="1200" dirty="0" err="1">
              <a:latin typeface="Poppins"/>
              <a:ea typeface="Poppins"/>
              <a:cs typeface="Poppins"/>
              <a:sym typeface="Poppins"/>
            </a:rPr>
            <a:t>organisational</a:t>
          </a:r>
          <a:r>
            <a:rPr lang="en-US" sz="1900" kern="1200" dirty="0">
              <a:latin typeface="Poppins"/>
              <a:ea typeface="Poppins"/>
              <a:cs typeface="Poppins"/>
              <a:sym typeface="Poppins"/>
            </a:rPr>
            <a:t> control (</a:t>
          </a:r>
          <a:r>
            <a:rPr lang="en-US" sz="1900" kern="1200" dirty="0">
              <a:latin typeface="Poppins"/>
              <a:cs typeface="Poppins"/>
              <a:sym typeface="Poppins"/>
            </a:rPr>
            <a:t>Mohamed et al., 2014)</a:t>
          </a:r>
          <a:r>
            <a:rPr lang="en-US" sz="1900" kern="1200" dirty="0">
              <a:latin typeface="Poppins"/>
              <a:ea typeface="Poppins"/>
              <a:cs typeface="Poppins"/>
              <a:sym typeface="Poppins"/>
            </a:rPr>
            <a:t>.</a:t>
          </a:r>
          <a:endParaRPr lang="en-US" sz="1900" kern="1200" dirty="0"/>
        </a:p>
      </dsp:txBody>
      <dsp:txXfrm>
        <a:off x="0" y="445639"/>
        <a:ext cx="12192000" cy="1197000"/>
      </dsp:txXfrm>
    </dsp:sp>
    <dsp:sp modelId="{C8B00C17-0090-48CF-BC08-C0E20C32434E}">
      <dsp:nvSpPr>
        <dsp:cNvPr id="0" name=""/>
        <dsp:cNvSpPr/>
      </dsp:nvSpPr>
      <dsp:spPr>
        <a:xfrm>
          <a:off x="609600" y="165199"/>
          <a:ext cx="8534400" cy="560880"/>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2580" tIns="0" rIns="322580" bIns="0" numCol="1" spcCol="1270" anchor="ctr" anchorCtr="0">
          <a:noAutofit/>
        </a:bodyPr>
        <a:lstStyle/>
        <a:p>
          <a:pPr lvl="0" algn="l" defTabSz="844550">
            <a:lnSpc>
              <a:spcPct val="90000"/>
            </a:lnSpc>
            <a:spcBef>
              <a:spcPct val="0"/>
            </a:spcBef>
            <a:spcAft>
              <a:spcPct val="35000"/>
            </a:spcAft>
            <a:buFont typeface="Arial"/>
            <a:buChar char="•"/>
          </a:pPr>
          <a:r>
            <a:rPr lang="en-US" sz="1900" b="1" kern="1200">
              <a:latin typeface="Poppins"/>
              <a:ea typeface="Poppins"/>
              <a:cs typeface="Poppins"/>
              <a:sym typeface="Poppins"/>
            </a:rPr>
            <a:t>Board and leaders:</a:t>
          </a:r>
          <a:endParaRPr lang="en-US" sz="1900" kern="1200" dirty="0"/>
        </a:p>
      </dsp:txBody>
      <dsp:txXfrm>
        <a:off x="636980" y="192579"/>
        <a:ext cx="8479640" cy="506120"/>
      </dsp:txXfrm>
    </dsp:sp>
    <dsp:sp modelId="{0D560F75-8996-4F4A-AEE9-EA831E095746}">
      <dsp:nvSpPr>
        <dsp:cNvPr id="0" name=""/>
        <dsp:cNvSpPr/>
      </dsp:nvSpPr>
      <dsp:spPr>
        <a:xfrm>
          <a:off x="0" y="2025679"/>
          <a:ext cx="12192000" cy="1197000"/>
        </a:xfrm>
        <a:prstGeom prst="rect">
          <a:avLst/>
        </a:prstGeom>
        <a:solidFill>
          <a:schemeClr val="lt1">
            <a:alpha val="90000"/>
            <a:hueOff val="0"/>
            <a:satOff val="0"/>
            <a:lumOff val="0"/>
            <a:alphaOff val="0"/>
          </a:schemeClr>
        </a:solidFill>
        <a:ln w="25400" cap="flat" cmpd="sng" algn="ctr">
          <a:solidFill>
            <a:schemeClr val="accent3">
              <a:hueOff val="2812566"/>
              <a:satOff val="-4220"/>
              <a:lumOff val="-68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46235" tIns="395732" rIns="946235" bIns="135128" numCol="1" spcCol="1270" anchor="t" anchorCtr="0">
          <a:noAutofit/>
        </a:bodyPr>
        <a:lstStyle/>
        <a:p>
          <a:pPr marL="171450" lvl="1" indent="-171450" algn="l" defTabSz="844550">
            <a:lnSpc>
              <a:spcPct val="90000"/>
            </a:lnSpc>
            <a:spcBef>
              <a:spcPct val="0"/>
            </a:spcBef>
            <a:spcAft>
              <a:spcPct val="15000"/>
            </a:spcAft>
            <a:buChar char="••"/>
          </a:pPr>
          <a:r>
            <a:rPr lang="en-US" sz="1900" kern="1200">
              <a:latin typeface="Poppins"/>
              <a:ea typeface="Poppins"/>
              <a:cs typeface="Poppins"/>
              <a:sym typeface="Poppins"/>
            </a:rPr>
            <a:t>Managers face greater pressure to deliver engagement, communication and performance (Marchington and Wilkinson, 2016).</a:t>
          </a:r>
          <a:endParaRPr lang="en-US" sz="1900" kern="1200" dirty="0">
            <a:latin typeface="Poppins"/>
            <a:ea typeface="Poppins"/>
            <a:cs typeface="Poppins"/>
            <a:sym typeface="Poppins"/>
          </a:endParaRPr>
        </a:p>
      </dsp:txBody>
      <dsp:txXfrm>
        <a:off x="0" y="2025679"/>
        <a:ext cx="12192000" cy="1197000"/>
      </dsp:txXfrm>
    </dsp:sp>
    <dsp:sp modelId="{E665C0CA-7CA4-419C-B848-68F56666D391}">
      <dsp:nvSpPr>
        <dsp:cNvPr id="0" name=""/>
        <dsp:cNvSpPr/>
      </dsp:nvSpPr>
      <dsp:spPr>
        <a:xfrm>
          <a:off x="609600" y="1745239"/>
          <a:ext cx="8534400" cy="560880"/>
        </a:xfrm>
        <a:prstGeom prst="roundRect">
          <a:avLst/>
        </a:prstGeom>
        <a:solidFill>
          <a:schemeClr val="accent3">
            <a:hueOff val="2812566"/>
            <a:satOff val="-4220"/>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2580" tIns="0" rIns="322580" bIns="0" numCol="1" spcCol="1270" anchor="ctr" anchorCtr="0">
          <a:noAutofit/>
        </a:bodyPr>
        <a:lstStyle/>
        <a:p>
          <a:pPr lvl="0" algn="l" defTabSz="844550">
            <a:lnSpc>
              <a:spcPct val="90000"/>
            </a:lnSpc>
            <a:spcBef>
              <a:spcPct val="0"/>
            </a:spcBef>
            <a:spcAft>
              <a:spcPct val="35000"/>
            </a:spcAft>
          </a:pPr>
          <a:r>
            <a:rPr lang="en-US" sz="1900" b="1" kern="1200">
              <a:latin typeface="Poppins"/>
              <a:ea typeface="Poppins"/>
              <a:cs typeface="Poppins"/>
              <a:sym typeface="Poppins"/>
            </a:rPr>
            <a:t>Line managers:</a:t>
          </a:r>
          <a:endParaRPr lang="en-US" sz="1900" kern="1200" dirty="0">
            <a:latin typeface="Poppins"/>
            <a:ea typeface="Poppins"/>
            <a:cs typeface="Poppins"/>
            <a:sym typeface="Poppins"/>
          </a:endParaRPr>
        </a:p>
      </dsp:txBody>
      <dsp:txXfrm>
        <a:off x="636980" y="1772619"/>
        <a:ext cx="8479640" cy="506120"/>
      </dsp:txXfrm>
    </dsp:sp>
    <dsp:sp modelId="{EBC709EE-6C99-4DB8-9A20-B7BD81FDB578}">
      <dsp:nvSpPr>
        <dsp:cNvPr id="0" name=""/>
        <dsp:cNvSpPr/>
      </dsp:nvSpPr>
      <dsp:spPr>
        <a:xfrm>
          <a:off x="0" y="3605719"/>
          <a:ext cx="12192000" cy="1197000"/>
        </a:xfrm>
        <a:prstGeom prst="rect">
          <a:avLst/>
        </a:prstGeom>
        <a:solidFill>
          <a:schemeClr val="lt1">
            <a:alpha val="90000"/>
            <a:hueOff val="0"/>
            <a:satOff val="0"/>
            <a:lumOff val="0"/>
            <a:alphaOff val="0"/>
          </a:schemeClr>
        </a:solidFill>
        <a:ln w="25400" cap="flat" cmpd="sng" algn="ctr">
          <a:solidFill>
            <a:schemeClr val="accent3">
              <a:hueOff val="5625132"/>
              <a:satOff val="-8440"/>
              <a:lumOff val="-137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46235" tIns="395732" rIns="946235" bIns="135128" numCol="1" spcCol="1270" anchor="t" anchorCtr="0">
          <a:noAutofit/>
        </a:bodyPr>
        <a:lstStyle/>
        <a:p>
          <a:pPr marL="171450" lvl="1" indent="-171450" algn="l" defTabSz="844550">
            <a:lnSpc>
              <a:spcPct val="90000"/>
            </a:lnSpc>
            <a:spcBef>
              <a:spcPct val="0"/>
            </a:spcBef>
            <a:spcAft>
              <a:spcPct val="15000"/>
            </a:spcAft>
            <a:buChar char="••"/>
          </a:pPr>
          <a:r>
            <a:rPr lang="en-US" sz="1900" kern="1200">
              <a:latin typeface="Poppins"/>
              <a:ea typeface="Poppins"/>
              <a:cs typeface="Poppins"/>
              <a:sym typeface="Poppins"/>
            </a:rPr>
            <a:t>Staff are affected through workload, development opportunities and workplace experience (Barrie, 2017) .</a:t>
          </a:r>
          <a:endParaRPr lang="en-US" sz="1900" kern="1200" dirty="0">
            <a:latin typeface="Poppins"/>
            <a:ea typeface="Poppins"/>
            <a:cs typeface="Poppins"/>
            <a:sym typeface="Poppins"/>
          </a:endParaRPr>
        </a:p>
      </dsp:txBody>
      <dsp:txXfrm>
        <a:off x="0" y="3605719"/>
        <a:ext cx="12192000" cy="1197000"/>
      </dsp:txXfrm>
    </dsp:sp>
    <dsp:sp modelId="{FC450693-B4E8-4902-8D60-AC75E8CE5D3C}">
      <dsp:nvSpPr>
        <dsp:cNvPr id="0" name=""/>
        <dsp:cNvSpPr/>
      </dsp:nvSpPr>
      <dsp:spPr>
        <a:xfrm>
          <a:off x="609600" y="3325279"/>
          <a:ext cx="8534400" cy="560880"/>
        </a:xfrm>
        <a:prstGeom prst="roundRect">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2580" tIns="0" rIns="322580" bIns="0" numCol="1" spcCol="1270" anchor="ctr" anchorCtr="0">
          <a:noAutofit/>
        </a:bodyPr>
        <a:lstStyle/>
        <a:p>
          <a:pPr lvl="0" algn="l" defTabSz="844550">
            <a:lnSpc>
              <a:spcPct val="90000"/>
            </a:lnSpc>
            <a:spcBef>
              <a:spcPct val="0"/>
            </a:spcBef>
            <a:spcAft>
              <a:spcPct val="35000"/>
            </a:spcAft>
          </a:pPr>
          <a:r>
            <a:rPr lang="en-US" sz="1900" b="1" kern="1200">
              <a:latin typeface="Poppins"/>
              <a:ea typeface="Poppins"/>
              <a:cs typeface="Poppins"/>
              <a:sym typeface="Poppins"/>
            </a:rPr>
            <a:t>Employees</a:t>
          </a:r>
          <a:r>
            <a:rPr lang="en-US" sz="1900" kern="1200">
              <a:latin typeface="Poppins"/>
              <a:ea typeface="Poppins"/>
              <a:cs typeface="Poppins"/>
              <a:sym typeface="Poppins"/>
            </a:rPr>
            <a:t>:</a:t>
          </a:r>
          <a:endParaRPr lang="en-US" sz="1900" kern="1200" dirty="0">
            <a:latin typeface="Poppins"/>
            <a:ea typeface="Poppins"/>
            <a:cs typeface="Poppins"/>
            <a:sym typeface="Poppins"/>
          </a:endParaRPr>
        </a:p>
      </dsp:txBody>
      <dsp:txXfrm>
        <a:off x="636980" y="3352659"/>
        <a:ext cx="8479640" cy="506120"/>
      </dsp:txXfrm>
    </dsp:sp>
    <dsp:sp modelId="{EB31452E-FA6C-4738-9D71-FF40665A4D19}">
      <dsp:nvSpPr>
        <dsp:cNvPr id="0" name=""/>
        <dsp:cNvSpPr/>
      </dsp:nvSpPr>
      <dsp:spPr>
        <a:xfrm>
          <a:off x="0" y="5185760"/>
          <a:ext cx="12192000" cy="1197000"/>
        </a:xfrm>
        <a:prstGeom prst="rect">
          <a:avLst/>
        </a:prstGeom>
        <a:solidFill>
          <a:schemeClr val="lt1">
            <a:alpha val="90000"/>
            <a:hueOff val="0"/>
            <a:satOff val="0"/>
            <a:lumOff val="0"/>
            <a:alphaOff val="0"/>
          </a:schemeClr>
        </a:solidFill>
        <a:ln w="25400" cap="flat" cmpd="sng" algn="ctr">
          <a:solidFill>
            <a:schemeClr val="accent3">
              <a:hueOff val="8437698"/>
              <a:satOff val="-12660"/>
              <a:lumOff val="-205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46235" tIns="395732" rIns="946235" bIns="135128" numCol="1" spcCol="1270" anchor="t" anchorCtr="0">
          <a:noAutofit/>
        </a:bodyPr>
        <a:lstStyle/>
        <a:p>
          <a:pPr marL="171450" lvl="1" indent="-171450" algn="l" defTabSz="844550">
            <a:lnSpc>
              <a:spcPct val="90000"/>
            </a:lnSpc>
            <a:spcBef>
              <a:spcPct val="0"/>
            </a:spcBef>
            <a:spcAft>
              <a:spcPct val="15000"/>
            </a:spcAft>
            <a:buChar char="••"/>
          </a:pPr>
          <a:r>
            <a:rPr lang="en-US" sz="1900" kern="1200" dirty="0">
              <a:latin typeface="Poppins"/>
              <a:ea typeface="Poppins"/>
              <a:cs typeface="Poppins"/>
              <a:sym typeface="Poppins"/>
            </a:rPr>
            <a:t>Employee capability influences customer experience and brand consistency (</a:t>
          </a:r>
          <a:r>
            <a:rPr lang="es-ES" sz="1900" kern="1200" dirty="0" err="1">
              <a:latin typeface="Poppins"/>
              <a:cs typeface="Poppins"/>
              <a:sym typeface="Poppins"/>
            </a:rPr>
            <a:t>Maley</a:t>
          </a:r>
          <a:r>
            <a:rPr lang="es-ES" sz="1900" kern="1200" dirty="0">
              <a:latin typeface="Poppins"/>
              <a:cs typeface="Poppins"/>
              <a:sym typeface="Poppins"/>
            </a:rPr>
            <a:t>, 2019)</a:t>
          </a:r>
          <a:endParaRPr lang="en-US" sz="1900" kern="1200" dirty="0">
            <a:latin typeface="Poppins"/>
            <a:ea typeface="Poppins"/>
            <a:cs typeface="Poppins"/>
            <a:sym typeface="Poppins"/>
          </a:endParaRPr>
        </a:p>
      </dsp:txBody>
      <dsp:txXfrm>
        <a:off x="0" y="5185760"/>
        <a:ext cx="12192000" cy="1197000"/>
      </dsp:txXfrm>
    </dsp:sp>
    <dsp:sp modelId="{5595ACE7-A43A-404C-AFF7-0FFAE326A4DF}">
      <dsp:nvSpPr>
        <dsp:cNvPr id="0" name=""/>
        <dsp:cNvSpPr/>
      </dsp:nvSpPr>
      <dsp:spPr>
        <a:xfrm>
          <a:off x="609600" y="4905319"/>
          <a:ext cx="8534400" cy="560880"/>
        </a:xfrm>
        <a:prstGeom prst="roundRect">
          <a:avLst/>
        </a:prstGeom>
        <a:solidFill>
          <a:schemeClr val="accent3">
            <a:hueOff val="8437698"/>
            <a:satOff val="-12660"/>
            <a:lumOff val="-205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2580" tIns="0" rIns="322580" bIns="0" numCol="1" spcCol="1270" anchor="ctr" anchorCtr="0">
          <a:noAutofit/>
        </a:bodyPr>
        <a:lstStyle/>
        <a:p>
          <a:pPr lvl="0" algn="l" defTabSz="844550">
            <a:lnSpc>
              <a:spcPct val="90000"/>
            </a:lnSpc>
            <a:spcBef>
              <a:spcPct val="0"/>
            </a:spcBef>
            <a:spcAft>
              <a:spcPct val="35000"/>
            </a:spcAft>
          </a:pPr>
          <a:r>
            <a:rPr lang="en-US" sz="1900" b="1" kern="1200">
              <a:latin typeface="Poppins"/>
              <a:ea typeface="Poppins"/>
              <a:cs typeface="Poppins"/>
              <a:sym typeface="Poppins"/>
            </a:rPr>
            <a:t>Customers</a:t>
          </a:r>
          <a:r>
            <a:rPr lang="en-US" sz="1900" kern="1200">
              <a:latin typeface="Poppins"/>
              <a:ea typeface="Poppins"/>
              <a:cs typeface="Poppins"/>
              <a:sym typeface="Poppins"/>
            </a:rPr>
            <a:t>:</a:t>
          </a:r>
          <a:endParaRPr lang="en-US" sz="1900" kern="1200" dirty="0">
            <a:latin typeface="Poppins"/>
            <a:ea typeface="Poppins"/>
            <a:cs typeface="Poppins"/>
            <a:sym typeface="Poppins"/>
          </a:endParaRPr>
        </a:p>
      </dsp:txBody>
      <dsp:txXfrm>
        <a:off x="636980" y="4932699"/>
        <a:ext cx="8479640" cy="506120"/>
      </dsp:txXfrm>
    </dsp:sp>
    <dsp:sp modelId="{BA4B00A8-23E8-4E4B-9ADF-2AFD72DF9056}">
      <dsp:nvSpPr>
        <dsp:cNvPr id="0" name=""/>
        <dsp:cNvSpPr/>
      </dsp:nvSpPr>
      <dsp:spPr>
        <a:xfrm>
          <a:off x="0" y="6765800"/>
          <a:ext cx="12192000" cy="1197000"/>
        </a:xfrm>
        <a:prstGeom prst="rect">
          <a:avLst/>
        </a:prstGeom>
        <a:solidFill>
          <a:schemeClr val="lt1">
            <a:alpha val="90000"/>
            <a:hueOff val="0"/>
            <a:satOff val="0"/>
            <a:lumOff val="0"/>
            <a:alphaOff val="0"/>
          </a:schemeClr>
        </a:solidFill>
        <a:ln w="25400" cap="flat" cmpd="sng" algn="ctr">
          <a:solidFill>
            <a:schemeClr val="accent3">
              <a:hueOff val="11250264"/>
              <a:satOff val="-16880"/>
              <a:lumOff val="-274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46235" tIns="395732" rIns="946235" bIns="135128" numCol="1" spcCol="1270" anchor="t" anchorCtr="0">
          <a:noAutofit/>
        </a:bodyPr>
        <a:lstStyle/>
        <a:p>
          <a:pPr marL="171450" lvl="1" indent="-171450" algn="l" defTabSz="844550">
            <a:lnSpc>
              <a:spcPct val="90000"/>
            </a:lnSpc>
            <a:spcBef>
              <a:spcPct val="0"/>
            </a:spcBef>
            <a:spcAft>
              <a:spcPct val="15000"/>
            </a:spcAft>
            <a:buChar char="••"/>
          </a:pPr>
          <a:r>
            <a:rPr lang="en-US" sz="1900" kern="1200">
              <a:latin typeface="Poppins"/>
              <a:ea typeface="Poppins"/>
              <a:cs typeface="Poppins"/>
              <a:sym typeface="Poppins"/>
            </a:rPr>
            <a:t>Reputation and long-term performance also matter to investors and communities (Varvasovszky and Brugha, 2000).</a:t>
          </a:r>
          <a:endParaRPr lang="en-US" sz="1900" kern="1200" dirty="0">
            <a:latin typeface="Poppins"/>
            <a:ea typeface="Poppins"/>
            <a:cs typeface="Poppins"/>
            <a:sym typeface="Poppins"/>
          </a:endParaRPr>
        </a:p>
      </dsp:txBody>
      <dsp:txXfrm>
        <a:off x="0" y="6765800"/>
        <a:ext cx="12192000" cy="1197000"/>
      </dsp:txXfrm>
    </dsp:sp>
    <dsp:sp modelId="{1A9A63EC-DB5A-45A8-B003-7F43B73FD3DF}">
      <dsp:nvSpPr>
        <dsp:cNvPr id="0" name=""/>
        <dsp:cNvSpPr/>
      </dsp:nvSpPr>
      <dsp:spPr>
        <a:xfrm>
          <a:off x="609600" y="6485360"/>
          <a:ext cx="8534400" cy="560880"/>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2580" tIns="0" rIns="322580" bIns="0" numCol="1" spcCol="1270" anchor="ctr" anchorCtr="0">
          <a:noAutofit/>
        </a:bodyPr>
        <a:lstStyle/>
        <a:p>
          <a:pPr lvl="0" algn="l" defTabSz="844550">
            <a:lnSpc>
              <a:spcPct val="90000"/>
            </a:lnSpc>
            <a:spcBef>
              <a:spcPct val="0"/>
            </a:spcBef>
            <a:spcAft>
              <a:spcPct val="35000"/>
            </a:spcAft>
          </a:pPr>
          <a:r>
            <a:rPr lang="en-US" sz="1900" b="1" kern="1200" dirty="0">
              <a:latin typeface="Poppins"/>
              <a:ea typeface="Poppins"/>
              <a:cs typeface="Poppins"/>
              <a:sym typeface="Poppins"/>
            </a:rPr>
            <a:t>Wider stakeholders</a:t>
          </a:r>
          <a:r>
            <a:rPr lang="en-US" sz="1900" kern="1200" dirty="0">
              <a:latin typeface="Poppins"/>
              <a:ea typeface="Poppins"/>
              <a:cs typeface="Poppins"/>
              <a:sym typeface="Poppins"/>
            </a:rPr>
            <a:t>:</a:t>
          </a:r>
        </a:p>
      </dsp:txBody>
      <dsp:txXfrm>
        <a:off x="636980" y="6512740"/>
        <a:ext cx="8479640" cy="506120"/>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682A66-60FB-4BDA-B511-362DB4AFE021}" type="datetimeFigureOut">
              <a:rPr lang="en-GB" smtClean="0"/>
              <a:t>15/03/2026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1251DDD-5266-454A-8DA1-D6403CE8E552}" type="slidenum">
              <a:rPr lang="en-GB" smtClean="0"/>
              <a:t>‹#›</a:t>
            </a:fld>
            <a:endParaRPr lang="en-GB"/>
          </a:p>
        </p:txBody>
      </p:sp>
    </p:spTree>
    <p:extLst>
      <p:ext uri="{BB962C8B-B14F-4D97-AF65-F5344CB8AC3E}">
        <p14:creationId xmlns:p14="http://schemas.microsoft.com/office/powerpoint/2010/main" val="21208089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This presentation presents our board-level analysis of a major people management challenge at </a:t>
            </a:r>
            <a:r>
              <a:rPr lang="en-US" sz="1200" kern="1200" dirty="0" err="1">
                <a:solidFill>
                  <a:schemeClr val="tx1"/>
                </a:solidFill>
                <a:effectLst/>
                <a:latin typeface="+mn-lt"/>
                <a:ea typeface="+mn-ea"/>
                <a:cs typeface="+mn-cs"/>
              </a:rPr>
              <a:t>Gymshark</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Gymshark</a:t>
            </a:r>
            <a:r>
              <a:rPr lang="en-US" sz="1200" kern="1200" dirty="0">
                <a:solidFill>
                  <a:schemeClr val="tx1"/>
                </a:solidFill>
                <a:effectLst/>
                <a:latin typeface="+mn-lt"/>
                <a:ea typeface="+mn-ea"/>
                <a:cs typeface="+mn-cs"/>
              </a:rPr>
              <a:t> was chosen due to its rapid expansion in e-commerce, retail and overseas markets that have compounded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complexity </a:t>
            </a:r>
            <a:r>
              <a:rPr lang="en-US" sz="1200" dirty="0">
                <a:solidFill>
                  <a:srgbClr val="000000"/>
                </a:solidFill>
                <a:latin typeface="Arial" panose="020B0604020202020204" pitchFamily="34" charset="0"/>
                <a:ea typeface="Poppins"/>
                <a:cs typeface="Arial" panose="020B0604020202020204" pitchFamily="34" charset="0"/>
                <a:sym typeface="Poppins"/>
              </a:rPr>
              <a:t>(</a:t>
            </a:r>
            <a:r>
              <a:rPr lang="en-US" sz="1200" dirty="0" err="1">
                <a:solidFill>
                  <a:srgbClr val="000000"/>
                </a:solidFill>
                <a:latin typeface="Arial" panose="020B0604020202020204" pitchFamily="34" charset="0"/>
                <a:ea typeface="Poppins"/>
                <a:cs typeface="Arial" panose="020B0604020202020204" pitchFamily="34" charset="0"/>
                <a:sym typeface="Poppins"/>
              </a:rPr>
              <a:t>Gymshark</a:t>
            </a:r>
            <a:r>
              <a:rPr lang="en-US" sz="1200" dirty="0">
                <a:solidFill>
                  <a:srgbClr val="000000"/>
                </a:solidFill>
                <a:latin typeface="Arial" panose="020B0604020202020204" pitchFamily="34" charset="0"/>
                <a:ea typeface="Poppins"/>
                <a:cs typeface="Arial" panose="020B0604020202020204" pitchFamily="34" charset="0"/>
                <a:sym typeface="Poppins"/>
              </a:rPr>
              <a:t>, 2026)</a:t>
            </a:r>
            <a:r>
              <a:rPr lang="en-US" sz="1200" kern="1200" dirty="0">
                <a:solidFill>
                  <a:schemeClr val="tx1"/>
                </a:solidFill>
                <a:effectLst/>
                <a:latin typeface="+mn-lt"/>
                <a:ea typeface="+mn-ea"/>
                <a:cs typeface="+mn-cs"/>
              </a:rPr>
              <a:t>. The presentation revolves around whether its people strategy is well aligned to growth, technology and sustainability priorities </a:t>
            </a:r>
            <a:r>
              <a:rPr lang="en-US" sz="1200" dirty="0">
                <a:solidFill>
                  <a:srgbClr val="101419"/>
                </a:solidFill>
                <a:latin typeface="Arial" panose="020B0604020202020204" pitchFamily="34" charset="0"/>
                <a:ea typeface="Roboto"/>
                <a:cs typeface="Arial" panose="020B0604020202020204" pitchFamily="34" charset="0"/>
                <a:sym typeface="Roboto"/>
              </a:rPr>
              <a:t>(Deloitte, 2026)</a:t>
            </a:r>
            <a:r>
              <a:rPr lang="en-US" sz="1200" kern="1200" dirty="0">
                <a:solidFill>
                  <a:schemeClr val="tx1"/>
                </a:solidFill>
                <a:effectLst/>
                <a:latin typeface="+mn-lt"/>
                <a:ea typeface="+mn-ea"/>
                <a:cs typeface="+mn-cs"/>
              </a:rPr>
              <a:t>. We believe that </a:t>
            </a:r>
            <a:r>
              <a:rPr lang="en-US" sz="1200" kern="1200" dirty="0" err="1">
                <a:solidFill>
                  <a:schemeClr val="tx1"/>
                </a:solidFill>
                <a:effectLst/>
                <a:latin typeface="+mn-lt"/>
                <a:ea typeface="+mn-ea"/>
                <a:cs typeface="+mn-cs"/>
              </a:rPr>
              <a:t>Gymshark</a:t>
            </a:r>
            <a:r>
              <a:rPr lang="en-US" sz="1200" kern="1200" dirty="0">
                <a:solidFill>
                  <a:schemeClr val="tx1"/>
                </a:solidFill>
                <a:effectLst/>
                <a:latin typeface="+mn-lt"/>
                <a:ea typeface="+mn-ea"/>
                <a:cs typeface="+mn-cs"/>
              </a:rPr>
              <a:t> needs to enhance strategic workforce capability, and we will evaluate alternatives and then offer realistic SMART advice.</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D1251DDD-5266-454A-8DA1-D6403CE8E552}" type="slidenum">
              <a:rPr lang="en-GB" smtClean="0"/>
              <a:t>2</a:t>
            </a:fld>
            <a:endParaRPr lang="en-GB"/>
          </a:p>
        </p:txBody>
      </p:sp>
    </p:spTree>
    <p:extLst>
      <p:ext uri="{BB962C8B-B14F-4D97-AF65-F5344CB8AC3E}">
        <p14:creationId xmlns:p14="http://schemas.microsoft.com/office/powerpoint/2010/main" val="30882531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err="1">
                <a:solidFill>
                  <a:schemeClr val="tx1"/>
                </a:solidFill>
                <a:effectLst/>
                <a:latin typeface="+mn-lt"/>
                <a:ea typeface="+mn-ea"/>
                <a:cs typeface="+mn-cs"/>
              </a:rPr>
              <a:t>Gymshark</a:t>
            </a:r>
            <a:r>
              <a:rPr lang="en-US" sz="1200" kern="1200" dirty="0">
                <a:solidFill>
                  <a:schemeClr val="tx1"/>
                </a:solidFill>
                <a:effectLst/>
                <a:latin typeface="+mn-lt"/>
                <a:ea typeface="+mn-ea"/>
                <a:cs typeface="+mn-cs"/>
              </a:rPr>
              <a:t> is a good selection to use this presentation, as it is no longer a small online sportswear company. It has become an established global brand of e-commerce-based fitness clothing, with a business model that </a:t>
            </a:r>
            <a:r>
              <a:rPr lang="en-US" sz="1200" kern="1200" dirty="0" err="1">
                <a:solidFill>
                  <a:schemeClr val="tx1"/>
                </a:solidFill>
                <a:effectLst/>
                <a:latin typeface="+mn-lt"/>
                <a:ea typeface="+mn-ea"/>
                <a:cs typeface="+mn-cs"/>
              </a:rPr>
              <a:t>prioritises</a:t>
            </a:r>
            <a:r>
              <a:rPr lang="en-US" sz="1200" kern="1200" dirty="0">
                <a:solidFill>
                  <a:schemeClr val="tx1"/>
                </a:solidFill>
                <a:effectLst/>
                <a:latin typeface="+mn-lt"/>
                <a:ea typeface="+mn-ea"/>
                <a:cs typeface="+mn-cs"/>
              </a:rPr>
              <a:t> e-commerce, branding, customer community and chosen physical retail activity. The reason is that this expansion enhances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complexity. With the expansion of the company, the company needs to </a:t>
            </a:r>
            <a:r>
              <a:rPr lang="en-US" sz="1200" kern="1200" dirty="0" err="1">
                <a:solidFill>
                  <a:schemeClr val="tx1"/>
                </a:solidFill>
                <a:effectLst/>
                <a:latin typeface="+mn-lt"/>
                <a:ea typeface="+mn-ea"/>
                <a:cs typeface="+mn-cs"/>
              </a:rPr>
              <a:t>organise</a:t>
            </a:r>
            <a:r>
              <a:rPr lang="en-US" sz="1200" kern="1200" dirty="0">
                <a:solidFill>
                  <a:schemeClr val="tx1"/>
                </a:solidFill>
                <a:effectLst/>
                <a:latin typeface="+mn-lt"/>
                <a:ea typeface="+mn-ea"/>
                <a:cs typeface="+mn-cs"/>
              </a:rPr>
              <a:t> more individuals, more functions and more markets. It implies that people management is not merely administrative but is a strategic concern. </a:t>
            </a:r>
            <a:endParaRPr lang="en-GB" dirty="0"/>
          </a:p>
        </p:txBody>
      </p:sp>
      <p:sp>
        <p:nvSpPr>
          <p:cNvPr id="4" name="Slide Number Placeholder 3"/>
          <p:cNvSpPr>
            <a:spLocks noGrp="1"/>
          </p:cNvSpPr>
          <p:nvPr>
            <p:ph type="sldNum" sz="quarter" idx="5"/>
          </p:nvPr>
        </p:nvSpPr>
        <p:spPr/>
        <p:txBody>
          <a:bodyPr/>
          <a:lstStyle/>
          <a:p>
            <a:fld id="{D1251DDD-5266-454A-8DA1-D6403CE8E552}" type="slidenum">
              <a:rPr lang="en-GB" smtClean="0"/>
              <a:t>3</a:t>
            </a:fld>
            <a:endParaRPr lang="en-GB"/>
          </a:p>
        </p:txBody>
      </p:sp>
    </p:spTree>
    <p:extLst>
      <p:ext uri="{BB962C8B-B14F-4D97-AF65-F5344CB8AC3E}">
        <p14:creationId xmlns:p14="http://schemas.microsoft.com/office/powerpoint/2010/main" val="40652140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This presentation has highlighted that the core challenge is that, because of its fast growth, </a:t>
            </a:r>
            <a:r>
              <a:rPr lang="en-US" sz="1200" kern="1200" dirty="0" err="1">
                <a:solidFill>
                  <a:schemeClr val="tx1"/>
                </a:solidFill>
                <a:effectLst/>
                <a:latin typeface="+mn-lt"/>
                <a:ea typeface="+mn-ea"/>
                <a:cs typeface="+mn-cs"/>
              </a:rPr>
              <a:t>Gymshark</a:t>
            </a:r>
            <a:r>
              <a:rPr lang="en-US" sz="1200" kern="1200" dirty="0">
                <a:solidFill>
                  <a:schemeClr val="tx1"/>
                </a:solidFill>
                <a:effectLst/>
                <a:latin typeface="+mn-lt"/>
                <a:ea typeface="+mn-ea"/>
                <a:cs typeface="+mn-cs"/>
              </a:rPr>
              <a:t> requires a stronger and more integrated people strategy. This does not merely deal with the employment of additional workers. The issue is wider and entails workforce planning, capability building, leadership prowess, retention and adjustment of people and business focus. A fast-growing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can experience rapid complexity in the business, which in turn grows faster than the internal systems. That may bring issues like lack of clarity in duties, overworked managers and unequal employee experience. In the case of </a:t>
            </a:r>
            <a:r>
              <a:rPr lang="en-US" sz="1200" kern="1200" dirty="0" err="1">
                <a:solidFill>
                  <a:schemeClr val="tx1"/>
                </a:solidFill>
                <a:effectLst/>
                <a:latin typeface="+mn-lt"/>
                <a:ea typeface="+mn-ea"/>
                <a:cs typeface="+mn-cs"/>
              </a:rPr>
              <a:t>Gymshark</a:t>
            </a:r>
            <a:r>
              <a:rPr lang="en-US" sz="1200" kern="1200" dirty="0">
                <a:solidFill>
                  <a:schemeClr val="tx1"/>
                </a:solidFill>
                <a:effectLst/>
                <a:latin typeface="+mn-lt"/>
                <a:ea typeface="+mn-ea"/>
                <a:cs typeface="+mn-cs"/>
              </a:rPr>
              <a:t>, people management issue is a factor as the long-term competitiveness will rely on the ability of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to build the appropriate skills.</a:t>
            </a:r>
            <a:endParaRPr lang="en-GB" dirty="0"/>
          </a:p>
        </p:txBody>
      </p:sp>
      <p:sp>
        <p:nvSpPr>
          <p:cNvPr id="4" name="Slide Number Placeholder 3"/>
          <p:cNvSpPr>
            <a:spLocks noGrp="1"/>
          </p:cNvSpPr>
          <p:nvPr>
            <p:ph type="sldNum" sz="quarter" idx="5"/>
          </p:nvPr>
        </p:nvSpPr>
        <p:spPr/>
        <p:txBody>
          <a:bodyPr/>
          <a:lstStyle/>
          <a:p>
            <a:fld id="{D1251DDD-5266-454A-8DA1-D6403CE8E552}" type="slidenum">
              <a:rPr lang="en-GB" smtClean="0"/>
              <a:t>4</a:t>
            </a:fld>
            <a:endParaRPr lang="en-GB"/>
          </a:p>
        </p:txBody>
      </p:sp>
    </p:spTree>
    <p:extLst>
      <p:ext uri="{BB962C8B-B14F-4D97-AF65-F5344CB8AC3E}">
        <p14:creationId xmlns:p14="http://schemas.microsoft.com/office/powerpoint/2010/main" val="29881833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This problem is relevant today due to the fact that the growth strategy of </a:t>
            </a:r>
            <a:r>
              <a:rPr lang="en-US" sz="1200" kern="1200" dirty="0" err="1">
                <a:solidFill>
                  <a:schemeClr val="tx1"/>
                </a:solidFill>
                <a:effectLst/>
                <a:latin typeface="+mn-lt"/>
                <a:ea typeface="+mn-ea"/>
                <a:cs typeface="+mn-cs"/>
              </a:rPr>
              <a:t>Gymshark</a:t>
            </a:r>
            <a:r>
              <a:rPr lang="en-US" sz="1200" kern="1200" dirty="0">
                <a:solidFill>
                  <a:schemeClr val="tx1"/>
                </a:solidFill>
                <a:effectLst/>
                <a:latin typeface="+mn-lt"/>
                <a:ea typeface="+mn-ea"/>
                <a:cs typeface="+mn-cs"/>
              </a:rPr>
              <a:t> is straining individuals and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processes </a:t>
            </a:r>
            <a:r>
              <a:rPr lang="en-GB" sz="1200" kern="1200" dirty="0">
                <a:solidFill>
                  <a:schemeClr val="tx1"/>
                </a:solidFill>
                <a:effectLst/>
                <a:latin typeface="+mn-lt"/>
                <a:ea typeface="+mn-ea"/>
                <a:cs typeface="+mn-cs"/>
              </a:rPr>
              <a:t>(Deloitte, 2026)</a:t>
            </a:r>
            <a:r>
              <a:rPr lang="en-US" sz="1200" kern="1200" dirty="0">
                <a:solidFill>
                  <a:schemeClr val="tx1"/>
                </a:solidFill>
                <a:effectLst/>
                <a:latin typeface="+mn-lt"/>
                <a:ea typeface="+mn-ea"/>
                <a:cs typeface="+mn-cs"/>
              </a:rPr>
              <a:t>. The more data-driven and </a:t>
            </a:r>
            <a:r>
              <a:rPr lang="en-US" sz="1200" kern="1200" dirty="0" err="1">
                <a:solidFill>
                  <a:schemeClr val="tx1"/>
                </a:solidFill>
                <a:effectLst/>
                <a:latin typeface="+mn-lt"/>
                <a:ea typeface="+mn-ea"/>
                <a:cs typeface="+mn-cs"/>
              </a:rPr>
              <a:t>globalised</a:t>
            </a:r>
            <a:r>
              <a:rPr lang="en-US" sz="1200" kern="1200" dirty="0">
                <a:solidFill>
                  <a:schemeClr val="tx1"/>
                </a:solidFill>
                <a:effectLst/>
                <a:latin typeface="+mn-lt"/>
                <a:ea typeface="+mn-ea"/>
                <a:cs typeface="+mn-cs"/>
              </a:rPr>
              <a:t> the business is, the more the employees must be able to work successfully in commercial, operational, and digital spheres. Simultaneously, it is very easy to become weaker in communication, role clarity and culture becomes more difficult to maintain. Another broader stakeholder expectation is that successful brands must expand its concern in a sustainable manner taking into account both employee wellbeing and sustainability </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Gymshark</a:t>
            </a:r>
            <a:r>
              <a:rPr lang="en-GB" sz="1200" kern="1200" dirty="0">
                <a:solidFill>
                  <a:schemeClr val="tx1"/>
                </a:solidFill>
                <a:effectLst/>
                <a:latin typeface="+mn-lt"/>
                <a:ea typeface="+mn-ea"/>
                <a:cs typeface="+mn-cs"/>
              </a:rPr>
              <a:t> Sustainability, 2026)</a:t>
            </a:r>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This slide demonstrates that internal and external drivers contribute to the problem. At the internal level, the high rate of business expansion brings the complexity of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and requires the improvement of workforce planning. Use of technology also alters the design and performance of the roles and hence the employees should keep on changing </a:t>
            </a:r>
            <a:r>
              <a:rPr lang="en-GB" sz="1200" kern="1200" dirty="0">
                <a:solidFill>
                  <a:schemeClr val="tx1"/>
                </a:solidFill>
                <a:effectLst/>
                <a:latin typeface="+mn-lt"/>
                <a:ea typeface="+mn-ea"/>
                <a:cs typeface="+mn-cs"/>
              </a:rPr>
              <a:t>(Blokland and Reniers, 2021)</a:t>
            </a:r>
            <a:r>
              <a:rPr lang="en-US" sz="1200" kern="1200" dirty="0">
                <a:solidFill>
                  <a:schemeClr val="tx1"/>
                </a:solidFill>
                <a:effectLst/>
                <a:latin typeface="+mn-lt"/>
                <a:ea typeface="+mn-ea"/>
                <a:cs typeface="+mn-cs"/>
              </a:rPr>
              <a:t>. On the outside, the global nature of </a:t>
            </a:r>
            <a:r>
              <a:rPr lang="en-US" sz="1200" kern="1200" dirty="0" err="1">
                <a:solidFill>
                  <a:schemeClr val="tx1"/>
                </a:solidFill>
                <a:effectLst/>
                <a:latin typeface="+mn-lt"/>
                <a:ea typeface="+mn-ea"/>
                <a:cs typeface="+mn-cs"/>
              </a:rPr>
              <a:t>Gymshark</a:t>
            </a:r>
            <a:r>
              <a:rPr lang="en-US" sz="1200" kern="1200" dirty="0">
                <a:solidFill>
                  <a:schemeClr val="tx1"/>
                </a:solidFill>
                <a:effectLst/>
                <a:latin typeface="+mn-lt"/>
                <a:ea typeface="+mn-ea"/>
                <a:cs typeface="+mn-cs"/>
              </a:rPr>
              <a:t> implies that coordination among markets is expanded, and it will push more towards the demand of scalable systems of people. Brand expectations are also important since customers are more likely to evaluate firms on the level of service quality, consistency and values.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D1251DDD-5266-454A-8DA1-D6403CE8E552}" type="slidenum">
              <a:rPr lang="en-GB" smtClean="0"/>
              <a:t>5</a:t>
            </a:fld>
            <a:endParaRPr lang="en-GB"/>
          </a:p>
        </p:txBody>
      </p:sp>
    </p:spTree>
    <p:extLst>
      <p:ext uri="{BB962C8B-B14F-4D97-AF65-F5344CB8AC3E}">
        <p14:creationId xmlns:p14="http://schemas.microsoft.com/office/powerpoint/2010/main" val="42508451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err="1">
                <a:solidFill>
                  <a:schemeClr val="tx1"/>
                </a:solidFill>
                <a:effectLst/>
                <a:latin typeface="+mn-lt"/>
                <a:ea typeface="+mn-ea"/>
                <a:cs typeface="+mn-cs"/>
              </a:rPr>
              <a:t>Gymshark</a:t>
            </a:r>
            <a:r>
              <a:rPr lang="en-US" sz="1200" kern="1200" dirty="0">
                <a:solidFill>
                  <a:schemeClr val="tx1"/>
                </a:solidFill>
                <a:effectLst/>
                <a:latin typeface="+mn-lt"/>
                <a:ea typeface="+mn-ea"/>
                <a:cs typeface="+mn-cs"/>
              </a:rPr>
              <a:t> faces a number of people management risks. First, workforce planning can be </a:t>
            </a:r>
            <a:r>
              <a:rPr lang="en-US" sz="1200" kern="1200" dirty="0" err="1">
                <a:solidFill>
                  <a:schemeClr val="tx1"/>
                </a:solidFill>
                <a:effectLst/>
                <a:latin typeface="+mn-lt"/>
                <a:ea typeface="+mn-ea"/>
                <a:cs typeface="+mn-cs"/>
              </a:rPr>
              <a:t>pressurised</a:t>
            </a:r>
            <a:r>
              <a:rPr lang="en-US" sz="1200" kern="1200" dirty="0">
                <a:solidFill>
                  <a:schemeClr val="tx1"/>
                </a:solidFill>
                <a:effectLst/>
                <a:latin typeface="+mn-lt"/>
                <a:ea typeface="+mn-ea"/>
                <a:cs typeface="+mn-cs"/>
              </a:rPr>
              <a:t> such as the company can not necessarily possess correct skills in suitable positions at the correct time. Second, leadership strain may occur whereby the line managers and the middle managers are supposed to handle growth with inadequate support and development. Third, there is the issue of capability imbalance since growth of the business could be faster than investment in learning and development. Lastly, experience with the employees might be discontinuous particularly in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that are highly dynamic where communication and expectations across teams differ. </a:t>
            </a:r>
            <a:endParaRPr lang="en-GB" dirty="0"/>
          </a:p>
        </p:txBody>
      </p:sp>
      <p:sp>
        <p:nvSpPr>
          <p:cNvPr id="4" name="Slide Number Placeholder 3"/>
          <p:cNvSpPr>
            <a:spLocks noGrp="1"/>
          </p:cNvSpPr>
          <p:nvPr>
            <p:ph type="sldNum" sz="quarter" idx="5"/>
          </p:nvPr>
        </p:nvSpPr>
        <p:spPr/>
        <p:txBody>
          <a:bodyPr/>
          <a:lstStyle/>
          <a:p>
            <a:fld id="{D1251DDD-5266-454A-8DA1-D6403CE8E552}" type="slidenum">
              <a:rPr lang="en-GB" smtClean="0"/>
              <a:t>6</a:t>
            </a:fld>
            <a:endParaRPr lang="en-GB"/>
          </a:p>
        </p:txBody>
      </p:sp>
    </p:spTree>
    <p:extLst>
      <p:ext uri="{BB962C8B-B14F-4D97-AF65-F5344CB8AC3E}">
        <p14:creationId xmlns:p14="http://schemas.microsoft.com/office/powerpoint/2010/main" val="41060167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case is quite relevant to technology since </a:t>
            </a:r>
            <a:r>
              <a:rPr lang="en-US" sz="1200" kern="1200" dirty="0" err="1">
                <a:solidFill>
                  <a:schemeClr val="tx1"/>
                </a:solidFill>
                <a:effectLst/>
                <a:latin typeface="+mn-lt"/>
                <a:ea typeface="+mn-ea"/>
                <a:cs typeface="+mn-cs"/>
              </a:rPr>
              <a:t>Gymshark</a:t>
            </a:r>
            <a:r>
              <a:rPr lang="en-US" sz="1200" kern="1200" dirty="0">
                <a:solidFill>
                  <a:schemeClr val="tx1"/>
                </a:solidFill>
                <a:effectLst/>
                <a:latin typeface="+mn-lt"/>
                <a:ea typeface="+mn-ea"/>
                <a:cs typeface="+mn-cs"/>
              </a:rPr>
              <a:t> is becoming more data-driven in its efforts to enable growth. Digital systems and analytics have the potential to enhance decision making, efficiency and customer understanding, and they transform the work design. The employees require more digitally literate employees, learning agility and adaptability. New skills are also required by the managers so that they could lead in a more data-driven environment. In this case, it implies that the work of HR should not be limited to the conventional hiring and management. HR has to assist in reskilling, role redesign and successful change management. Notably, technology is not supposed to promote efficiency only.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D1251DDD-5266-454A-8DA1-D6403CE8E552}" type="slidenum">
              <a:rPr lang="en-GB" smtClean="0"/>
              <a:t>7</a:t>
            </a:fld>
            <a:endParaRPr lang="en-GB"/>
          </a:p>
        </p:txBody>
      </p:sp>
    </p:spTree>
    <p:extLst>
      <p:ext uri="{BB962C8B-B14F-4D97-AF65-F5344CB8AC3E}">
        <p14:creationId xmlns:p14="http://schemas.microsoft.com/office/powerpoint/2010/main" val="20531183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This problem has various stakeholders. This impacts the board and the executive leaders at senior level since the quality of strategy execution may decline due to weak people capability. The line managers are particularly crucial since they have the task of translating the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objectives to daily performance, communication and engagement. Directly impacted are the workload, role clarity, development opportunities and overall experience in the workplace. The indirect impact is also on customers since the ability of the employees determines the quality of the services, innovation and brand consistency. </a:t>
            </a:r>
            <a:endParaRPr lang="en-GB" dirty="0"/>
          </a:p>
        </p:txBody>
      </p:sp>
      <p:sp>
        <p:nvSpPr>
          <p:cNvPr id="4" name="Slide Number Placeholder 3"/>
          <p:cNvSpPr>
            <a:spLocks noGrp="1"/>
          </p:cNvSpPr>
          <p:nvPr>
            <p:ph type="sldNum" sz="quarter" idx="5"/>
          </p:nvPr>
        </p:nvSpPr>
        <p:spPr/>
        <p:txBody>
          <a:bodyPr/>
          <a:lstStyle/>
          <a:p>
            <a:fld id="{D1251DDD-5266-454A-8DA1-D6403CE8E552}" type="slidenum">
              <a:rPr lang="en-GB" smtClean="0"/>
              <a:t>8</a:t>
            </a:fld>
            <a:endParaRPr lang="en-GB"/>
          </a:p>
        </p:txBody>
      </p:sp>
    </p:spTree>
    <p:extLst>
      <p:ext uri="{BB962C8B-B14F-4D97-AF65-F5344CB8AC3E}">
        <p14:creationId xmlns:p14="http://schemas.microsoft.com/office/powerpoint/2010/main" val="10645710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err="1">
                <a:solidFill>
                  <a:schemeClr val="tx1"/>
                </a:solidFill>
                <a:effectLst/>
                <a:latin typeface="+mn-lt"/>
                <a:ea typeface="+mn-ea"/>
                <a:cs typeface="+mn-cs"/>
              </a:rPr>
              <a:t>Gymshark</a:t>
            </a:r>
            <a:r>
              <a:rPr lang="en-US" sz="1200" kern="1200" dirty="0">
                <a:solidFill>
                  <a:schemeClr val="tx1"/>
                </a:solidFill>
                <a:effectLst/>
                <a:latin typeface="+mn-lt"/>
                <a:ea typeface="+mn-ea"/>
                <a:cs typeface="+mn-cs"/>
              </a:rPr>
              <a:t> can choose three broad options. The former is to concentrate largely on external hiring to cope with urgent shortages of capabilities. This will serve in the short run, but it will not address some underlying problems in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and culture. The second one is to focus on internal development by training leaders, learning systems and training employees on capability building. This is more powerful in the long-term value, and it may take time before achieving tangible outcomes. The third one is the most balanced: a combined people approach of focused hiring, internal growth and enhanced culture alignment.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D1251DDD-5266-454A-8DA1-D6403CE8E552}" type="slidenum">
              <a:rPr lang="en-GB" smtClean="0"/>
              <a:t>9</a:t>
            </a:fld>
            <a:endParaRPr lang="en-GB"/>
          </a:p>
        </p:txBody>
      </p:sp>
    </p:spTree>
    <p:extLst>
      <p:ext uri="{BB962C8B-B14F-4D97-AF65-F5344CB8AC3E}">
        <p14:creationId xmlns:p14="http://schemas.microsoft.com/office/powerpoint/2010/main" val="11472524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best alternative is the integrated people strategy. This is the best option as it is not only a recruitment issue or a development issue alone that is affecting </a:t>
            </a:r>
            <a:r>
              <a:rPr lang="en-US" sz="1200" kern="1200" dirty="0" err="1">
                <a:solidFill>
                  <a:schemeClr val="tx1"/>
                </a:solidFill>
                <a:effectLst/>
                <a:latin typeface="+mn-lt"/>
                <a:ea typeface="+mn-ea"/>
                <a:cs typeface="+mn-cs"/>
              </a:rPr>
              <a:t>Gymshark</a:t>
            </a:r>
            <a:r>
              <a:rPr lang="en-US" sz="1200" kern="1200" dirty="0">
                <a:solidFill>
                  <a:schemeClr val="tx1"/>
                </a:solidFill>
                <a:effectLst/>
                <a:latin typeface="+mn-lt"/>
                <a:ea typeface="+mn-ea"/>
                <a:cs typeface="+mn-cs"/>
              </a:rPr>
              <a:t>. It is a more general strategic the alignment issue. A balanced strategy enables the company to address pressing needs in an urgent capacity shortage by hiring selectively to address urgent needs and enhance the resilience in the long term by providing leadership training, formal learning, and cultural coherence. This alternative is also more adapted to the operating environment of </a:t>
            </a:r>
            <a:r>
              <a:rPr lang="en-US" sz="1200" kern="1200" dirty="0" err="1">
                <a:solidFill>
                  <a:schemeClr val="tx1"/>
                </a:solidFill>
                <a:effectLst/>
                <a:latin typeface="+mn-lt"/>
                <a:ea typeface="+mn-ea"/>
                <a:cs typeface="+mn-cs"/>
              </a:rPr>
              <a:t>Gymshark</a:t>
            </a:r>
            <a:r>
              <a:rPr lang="en-US" sz="1200" kern="1200" dirty="0">
                <a:solidFill>
                  <a:schemeClr val="tx1"/>
                </a:solidFill>
                <a:effectLst/>
                <a:latin typeface="+mn-lt"/>
                <a:ea typeface="+mn-ea"/>
                <a:cs typeface="+mn-cs"/>
              </a:rPr>
              <a:t> where growth, technology and brand identity are linked closely. </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
            </a:r>
            <a:br>
              <a:rPr lang="en-US" sz="1200" b="1" kern="1200" dirty="0">
                <a:solidFill>
                  <a:schemeClr val="tx1"/>
                </a:solidFill>
                <a:effectLst/>
                <a:latin typeface="+mn-lt"/>
                <a:ea typeface="+mn-ea"/>
                <a:cs typeface="+mn-cs"/>
              </a:rPr>
            </a:br>
            <a:endParaRPr lang="en-GB" dirty="0">
              <a:effectLst/>
            </a:endParaRPr>
          </a:p>
          <a:p>
            <a:r>
              <a:rPr lang="en-US"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D1251DDD-5266-454A-8DA1-D6403CE8E552}" type="slidenum">
              <a:rPr lang="en-GB" smtClean="0"/>
              <a:t>10</a:t>
            </a:fld>
            <a:endParaRPr lang="en-GB"/>
          </a:p>
        </p:txBody>
      </p:sp>
    </p:spTree>
    <p:extLst>
      <p:ext uri="{BB962C8B-B14F-4D97-AF65-F5344CB8AC3E}">
        <p14:creationId xmlns:p14="http://schemas.microsoft.com/office/powerpoint/2010/main" val="38084727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In case </a:t>
            </a:r>
            <a:r>
              <a:rPr lang="en-US" sz="1200" kern="1200" dirty="0" err="1">
                <a:solidFill>
                  <a:schemeClr val="tx1"/>
                </a:solidFill>
                <a:effectLst/>
                <a:latin typeface="+mn-lt"/>
                <a:ea typeface="+mn-ea"/>
                <a:cs typeface="+mn-cs"/>
              </a:rPr>
              <a:t>Gymshark</a:t>
            </a:r>
            <a:r>
              <a:rPr lang="en-US" sz="1200" kern="1200" dirty="0">
                <a:solidFill>
                  <a:schemeClr val="tx1"/>
                </a:solidFill>
                <a:effectLst/>
                <a:latin typeface="+mn-lt"/>
                <a:ea typeface="+mn-ea"/>
                <a:cs typeface="+mn-cs"/>
              </a:rPr>
              <a:t> uses this combined strategy, such an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is likely to gain in a number of ways. Short term, the workforce planning would enhance clarity of roles and elimination of gaps in capabilities. An improved team performance and change implementation should be seen in the medium term due to stronger management capability. It must also ensure that people systems are more consistent, which would assist in safeguarding culture on further expansion. In the long run, an enhanced talent capacity can be used to facilitate innovation, responsiveness and business performance in general. Reputational value is also likely to occur since more reputable people management will reinforce the employer brand of </a:t>
            </a:r>
            <a:r>
              <a:rPr lang="en-US" sz="1200" kern="1200" dirty="0" err="1">
                <a:solidFill>
                  <a:schemeClr val="tx1"/>
                </a:solidFill>
                <a:effectLst/>
                <a:latin typeface="+mn-lt"/>
                <a:ea typeface="+mn-ea"/>
                <a:cs typeface="+mn-cs"/>
              </a:rPr>
              <a:t>Gymshark</a:t>
            </a:r>
            <a:r>
              <a:rPr lang="en-US" sz="1200" kern="1200" dirty="0">
                <a:solidFill>
                  <a:schemeClr val="tx1"/>
                </a:solidFill>
                <a:effectLst/>
                <a:latin typeface="+mn-lt"/>
                <a:ea typeface="+mn-ea"/>
                <a:cs typeface="+mn-cs"/>
              </a:rPr>
              <a:t> and facilitate responsible expansion. </a:t>
            </a:r>
            <a:endParaRPr lang="en-GB" dirty="0"/>
          </a:p>
        </p:txBody>
      </p:sp>
      <p:sp>
        <p:nvSpPr>
          <p:cNvPr id="4" name="Slide Number Placeholder 3"/>
          <p:cNvSpPr>
            <a:spLocks noGrp="1"/>
          </p:cNvSpPr>
          <p:nvPr>
            <p:ph type="sldNum" sz="quarter" idx="5"/>
          </p:nvPr>
        </p:nvSpPr>
        <p:spPr/>
        <p:txBody>
          <a:bodyPr/>
          <a:lstStyle/>
          <a:p>
            <a:fld id="{D1251DDD-5266-454A-8DA1-D6403CE8E552}" type="slidenum">
              <a:rPr lang="en-GB" smtClean="0"/>
              <a:t>11</a:t>
            </a:fld>
            <a:endParaRPr lang="en-GB"/>
          </a:p>
        </p:txBody>
      </p:sp>
    </p:spTree>
    <p:extLst>
      <p:ext uri="{BB962C8B-B14F-4D97-AF65-F5344CB8AC3E}">
        <p14:creationId xmlns:p14="http://schemas.microsoft.com/office/powerpoint/2010/main" val="254914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initial suggestion is workforce capability audit in three months. This would assist </a:t>
            </a:r>
            <a:r>
              <a:rPr lang="en-US" sz="1200" kern="1200" dirty="0" err="1">
                <a:solidFill>
                  <a:schemeClr val="tx1"/>
                </a:solidFill>
                <a:effectLst/>
                <a:latin typeface="+mn-lt"/>
                <a:ea typeface="+mn-ea"/>
                <a:cs typeface="+mn-cs"/>
              </a:rPr>
              <a:t>Gymshark</a:t>
            </a:r>
            <a:r>
              <a:rPr lang="en-US" sz="1200" kern="1200" dirty="0">
                <a:solidFill>
                  <a:schemeClr val="tx1"/>
                </a:solidFill>
                <a:effectLst/>
                <a:latin typeface="+mn-lt"/>
                <a:ea typeface="+mn-ea"/>
                <a:cs typeface="+mn-cs"/>
              </a:rPr>
              <a:t> in determining the key gaps associated with growth and digital priorities. The second one is the initiation of leadership development </a:t>
            </a:r>
            <a:r>
              <a:rPr lang="en-US" sz="1200" kern="1200" dirty="0" err="1">
                <a:solidFill>
                  <a:schemeClr val="tx1"/>
                </a:solidFill>
                <a:effectLst/>
                <a:latin typeface="+mn-lt"/>
                <a:ea typeface="+mn-ea"/>
                <a:cs typeface="+mn-cs"/>
              </a:rPr>
              <a:t>programme</a:t>
            </a:r>
            <a:r>
              <a:rPr lang="en-US" sz="1200" kern="1200" dirty="0">
                <a:solidFill>
                  <a:schemeClr val="tx1"/>
                </a:solidFill>
                <a:effectLst/>
                <a:latin typeface="+mn-lt"/>
                <a:ea typeface="+mn-ea"/>
                <a:cs typeface="+mn-cs"/>
              </a:rPr>
              <a:t> within six months enabling the managers to be well prepared to lead scaling teams. The third one is to institute systematic learning tracks to enhance digital, cross-functional and adaptive capabilities. The fourth one is to look at engagement and culture indicators after every quarter to ensure that the board can understand whether employee experience is improving. </a:t>
            </a:r>
            <a:endParaRPr lang="en-GB" dirty="0"/>
          </a:p>
        </p:txBody>
      </p:sp>
      <p:sp>
        <p:nvSpPr>
          <p:cNvPr id="4" name="Slide Number Placeholder 3"/>
          <p:cNvSpPr>
            <a:spLocks noGrp="1"/>
          </p:cNvSpPr>
          <p:nvPr>
            <p:ph type="sldNum" sz="quarter" idx="5"/>
          </p:nvPr>
        </p:nvSpPr>
        <p:spPr/>
        <p:txBody>
          <a:bodyPr/>
          <a:lstStyle/>
          <a:p>
            <a:fld id="{D1251DDD-5266-454A-8DA1-D6403CE8E552}" type="slidenum">
              <a:rPr lang="en-GB" smtClean="0"/>
              <a:t>12</a:t>
            </a:fld>
            <a:endParaRPr lang="en-GB"/>
          </a:p>
        </p:txBody>
      </p:sp>
    </p:spTree>
    <p:extLst>
      <p:ext uri="{BB962C8B-B14F-4D97-AF65-F5344CB8AC3E}">
        <p14:creationId xmlns:p14="http://schemas.microsoft.com/office/powerpoint/2010/main" val="4594108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Implementation still has risks. The development of capability entails investment, management focus and ownership. Failure of the strategy can also occur when line managers are not fully involved, since they are the </a:t>
            </a:r>
            <a:r>
              <a:rPr lang="en-US" sz="1200" kern="1200" dirty="0" err="1">
                <a:solidFill>
                  <a:schemeClr val="tx1"/>
                </a:solidFill>
                <a:effectLst/>
                <a:latin typeface="+mn-lt"/>
                <a:ea typeface="+mn-ea"/>
                <a:cs typeface="+mn-cs"/>
              </a:rPr>
              <a:t>centre</a:t>
            </a:r>
            <a:r>
              <a:rPr lang="en-US" sz="1200" kern="1200" dirty="0">
                <a:solidFill>
                  <a:schemeClr val="tx1"/>
                </a:solidFill>
                <a:effectLst/>
                <a:latin typeface="+mn-lt"/>
                <a:ea typeface="+mn-ea"/>
                <a:cs typeface="+mn-cs"/>
              </a:rPr>
              <a:t> of delivery. Secondly, the employees are likely to oppose change when communication is inadequate or the new systems are not seen as facilitating change. Nevertheless, irrespective of such risks, the general conclusion is apparent. The main people challenge of </a:t>
            </a:r>
            <a:r>
              <a:rPr lang="en-US" sz="1200" kern="1200" dirty="0" err="1">
                <a:solidFill>
                  <a:schemeClr val="tx1"/>
                </a:solidFill>
                <a:effectLst/>
                <a:latin typeface="+mn-lt"/>
                <a:ea typeface="+mn-ea"/>
                <a:cs typeface="+mn-cs"/>
              </a:rPr>
              <a:t>Gymshark</a:t>
            </a:r>
            <a:r>
              <a:rPr lang="en-US" sz="1200" kern="1200" dirty="0">
                <a:solidFill>
                  <a:schemeClr val="tx1"/>
                </a:solidFill>
                <a:effectLst/>
                <a:latin typeface="+mn-lt"/>
                <a:ea typeface="+mn-ea"/>
                <a:cs typeface="+mn-cs"/>
              </a:rPr>
              <a:t> is a balance between talent, leadership and culture to persist with business expansion. </a:t>
            </a:r>
            <a:r>
              <a:rPr lang="en-US" sz="1200" kern="1200">
                <a:solidFill>
                  <a:schemeClr val="tx1"/>
                </a:solidFill>
                <a:effectLst/>
                <a:latin typeface="+mn-lt"/>
                <a:ea typeface="+mn-ea"/>
                <a:cs typeface="+mn-cs"/>
              </a:rPr>
              <a:t>The board must thus consider people capability as a strategic resource and not a support problem. </a:t>
            </a:r>
            <a:endParaRPr lang="en-GB"/>
          </a:p>
        </p:txBody>
      </p:sp>
      <p:sp>
        <p:nvSpPr>
          <p:cNvPr id="4" name="Slide Number Placeholder 3"/>
          <p:cNvSpPr>
            <a:spLocks noGrp="1"/>
          </p:cNvSpPr>
          <p:nvPr>
            <p:ph type="sldNum" sz="quarter" idx="5"/>
          </p:nvPr>
        </p:nvSpPr>
        <p:spPr/>
        <p:txBody>
          <a:bodyPr/>
          <a:lstStyle/>
          <a:p>
            <a:fld id="{D1251DDD-5266-454A-8DA1-D6403CE8E552}" type="slidenum">
              <a:rPr lang="en-GB" smtClean="0"/>
              <a:t>13</a:t>
            </a:fld>
            <a:endParaRPr lang="en-GB"/>
          </a:p>
        </p:txBody>
      </p:sp>
    </p:spTree>
    <p:extLst>
      <p:ext uri="{BB962C8B-B14F-4D97-AF65-F5344CB8AC3E}">
        <p14:creationId xmlns:p14="http://schemas.microsoft.com/office/powerpoint/2010/main" val="322343889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1251DDD-5266-454A-8DA1-D6403CE8E552}" type="slidenum">
              <a:rPr lang="en-GB" smtClean="0"/>
              <a:t>14</a:t>
            </a:fld>
            <a:endParaRPr lang="en-GB"/>
          </a:p>
        </p:txBody>
      </p:sp>
    </p:spTree>
    <p:extLst>
      <p:ext uri="{BB962C8B-B14F-4D97-AF65-F5344CB8AC3E}">
        <p14:creationId xmlns:p14="http://schemas.microsoft.com/office/powerpoint/2010/main" val="35501723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069F2D-735E-0D3C-B078-F57982C1B85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ACAD290-AA26-0ED7-F843-470CBA0723C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891957E-5573-C672-47DE-5920DF2C67F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F923EBF-4C5C-1BEB-CF66-E0B41E8C94BC}"/>
              </a:ext>
            </a:extLst>
          </p:cNvPr>
          <p:cNvSpPr>
            <a:spLocks noGrp="1"/>
          </p:cNvSpPr>
          <p:nvPr>
            <p:ph type="sldNum" sz="quarter" idx="5"/>
          </p:nvPr>
        </p:nvSpPr>
        <p:spPr/>
        <p:txBody>
          <a:bodyPr/>
          <a:lstStyle/>
          <a:p>
            <a:fld id="{D1251DDD-5266-454A-8DA1-D6403CE8E552}" type="slidenum">
              <a:rPr lang="en-GB" smtClean="0"/>
              <a:t>16</a:t>
            </a:fld>
            <a:endParaRPr lang="en-GB"/>
          </a:p>
        </p:txBody>
      </p:sp>
    </p:spTree>
    <p:extLst>
      <p:ext uri="{BB962C8B-B14F-4D97-AF65-F5344CB8AC3E}">
        <p14:creationId xmlns:p14="http://schemas.microsoft.com/office/powerpoint/2010/main" val="21350590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3/15/2026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3/15/2026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7.svg"/><Relationship Id="rId5" Type="http://schemas.openxmlformats.org/officeDocument/2006/relationships/image" Target="../media/image5.png"/><Relationship Id="rId4" Type="http://schemas.openxmlformats.org/officeDocument/2006/relationships/image" Target="../media/image5.sv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7.png"/><Relationship Id="rId7"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3.svg"/><Relationship Id="rId5" Type="http://schemas.openxmlformats.org/officeDocument/2006/relationships/image" Target="../media/image8.png"/><Relationship Id="rId4" Type="http://schemas.openxmlformats.org/officeDocument/2006/relationships/image" Target="../media/image11.sv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0.png"/><Relationship Id="rId7"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9.svg"/><Relationship Id="rId5" Type="http://schemas.openxmlformats.org/officeDocument/2006/relationships/image" Target="../media/image11.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13.png"/></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28.svg"/><Relationship Id="rId5" Type="http://schemas.openxmlformats.org/officeDocument/2006/relationships/image" Target="../media/image16.png"/><Relationship Id="rId4" Type="http://schemas.openxmlformats.org/officeDocument/2006/relationships/image" Target="../media/image26.sv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hyperlink" Target="https://www.deloitte.com/uk/en/Industries/consumer/case-studies/strengthening-gymsharks-data-led-growth-strategy.html" TargetMode="External"/><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hyperlink" Target="https://fabric-academy.com/insights-tools/gymshark-marketing-strategy"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7FBFF"/>
        </a:solidFill>
        <a:effectLst/>
      </p:bgPr>
    </p:bg>
    <p:spTree>
      <p:nvGrpSpPr>
        <p:cNvPr id="1" name=""/>
        <p:cNvGrpSpPr/>
        <p:nvPr/>
      </p:nvGrpSpPr>
      <p:grpSpPr>
        <a:xfrm>
          <a:off x="0" y="0"/>
          <a:ext cx="0" cy="0"/>
          <a:chOff x="0" y="0"/>
          <a:chExt cx="0" cy="0"/>
        </a:xfrm>
      </p:grpSpPr>
      <p:sp>
        <p:nvSpPr>
          <p:cNvPr id="2" name="Freeform 2"/>
          <p:cNvSpPr/>
          <p:nvPr/>
        </p:nvSpPr>
        <p:spPr>
          <a:xfrm rot="-2700000">
            <a:off x="-5286026" y="813574"/>
            <a:ext cx="11641929" cy="11641929"/>
          </a:xfrm>
          <a:custGeom>
            <a:avLst/>
            <a:gdLst/>
            <a:ahLst/>
            <a:cxnLst/>
            <a:rect l="l" t="t" r="r" b="b"/>
            <a:pathLst>
              <a:path w="11641929" h="11641929">
                <a:moveTo>
                  <a:pt x="0" y="0"/>
                </a:moveTo>
                <a:lnTo>
                  <a:pt x="11641929" y="0"/>
                </a:lnTo>
                <a:lnTo>
                  <a:pt x="11641929" y="11641929"/>
                </a:lnTo>
                <a:lnTo>
                  <a:pt x="0" y="11641929"/>
                </a:lnTo>
                <a:lnTo>
                  <a:pt x="0" y="0"/>
                </a:lnTo>
                <a:close/>
              </a:path>
            </a:pathLst>
          </a:custGeom>
          <a:blipFill>
            <a:blip r:embed="rId2">
              <a:alphaModFix amt="6999"/>
            </a:blip>
            <a:stretch>
              <a:fillRect/>
            </a:stretch>
          </a:blipFill>
        </p:spPr>
      </p:sp>
      <p:grpSp>
        <p:nvGrpSpPr>
          <p:cNvPr id="3" name="Group 3"/>
          <p:cNvGrpSpPr/>
          <p:nvPr/>
        </p:nvGrpSpPr>
        <p:grpSpPr>
          <a:xfrm rot="-2700000">
            <a:off x="-4896636" y="1202964"/>
            <a:ext cx="10863149" cy="10863149"/>
            <a:chOff x="0" y="0"/>
            <a:chExt cx="2041549" cy="2041549"/>
          </a:xfrm>
        </p:grpSpPr>
        <p:sp>
          <p:nvSpPr>
            <p:cNvPr id="4" name="Freeform 4"/>
            <p:cNvSpPr/>
            <p:nvPr/>
          </p:nvSpPr>
          <p:spPr>
            <a:xfrm>
              <a:off x="0" y="0"/>
              <a:ext cx="2041549" cy="2041549"/>
            </a:xfrm>
            <a:custGeom>
              <a:avLst/>
              <a:gdLst/>
              <a:ahLst/>
              <a:cxnLst/>
              <a:rect l="l" t="t" r="r" b="b"/>
              <a:pathLst>
                <a:path w="2041549" h="2041549">
                  <a:moveTo>
                    <a:pt x="71268" y="0"/>
                  </a:moveTo>
                  <a:lnTo>
                    <a:pt x="1970282" y="0"/>
                  </a:lnTo>
                  <a:cubicBezTo>
                    <a:pt x="1989183" y="0"/>
                    <a:pt x="2007310" y="7509"/>
                    <a:pt x="2020675" y="20874"/>
                  </a:cubicBezTo>
                  <a:cubicBezTo>
                    <a:pt x="2034041" y="34239"/>
                    <a:pt x="2041549" y="52366"/>
                    <a:pt x="2041549" y="71268"/>
                  </a:cubicBezTo>
                  <a:lnTo>
                    <a:pt x="2041549" y="1970282"/>
                  </a:lnTo>
                  <a:cubicBezTo>
                    <a:pt x="2041549" y="2009642"/>
                    <a:pt x="2009642" y="2041549"/>
                    <a:pt x="1970282" y="2041549"/>
                  </a:cubicBezTo>
                  <a:lnTo>
                    <a:pt x="71268" y="2041549"/>
                  </a:lnTo>
                  <a:cubicBezTo>
                    <a:pt x="31908" y="2041549"/>
                    <a:pt x="0" y="2009642"/>
                    <a:pt x="0" y="1970282"/>
                  </a:cubicBezTo>
                  <a:lnTo>
                    <a:pt x="0" y="71268"/>
                  </a:lnTo>
                  <a:cubicBezTo>
                    <a:pt x="0" y="31908"/>
                    <a:pt x="31908" y="0"/>
                    <a:pt x="71268" y="0"/>
                  </a:cubicBezTo>
                  <a:close/>
                </a:path>
              </a:pathLst>
            </a:custGeom>
            <a:solidFill>
              <a:srgbClr val="FFFFFF"/>
            </a:solidFill>
          </p:spPr>
        </p:sp>
        <p:sp>
          <p:nvSpPr>
            <p:cNvPr id="5" name="TextBox 5"/>
            <p:cNvSpPr txBox="1"/>
            <p:nvPr/>
          </p:nvSpPr>
          <p:spPr>
            <a:xfrm>
              <a:off x="0" y="-38100"/>
              <a:ext cx="2041549" cy="2079649"/>
            </a:xfrm>
            <a:prstGeom prst="rect">
              <a:avLst/>
            </a:prstGeom>
          </p:spPr>
          <p:txBody>
            <a:bodyPr lIns="50800" tIns="50800" rIns="50800" bIns="50800" rtlCol="0" anchor="ctr"/>
            <a:lstStyle/>
            <a:p>
              <a:pPr algn="ctr">
                <a:lnSpc>
                  <a:spcPts val="2659"/>
                </a:lnSpc>
                <a:spcBef>
                  <a:spcPct val="0"/>
                </a:spcBef>
              </a:pPr>
              <a:endParaRPr/>
            </a:p>
          </p:txBody>
        </p:sp>
      </p:grpSp>
      <p:sp>
        <p:nvSpPr>
          <p:cNvPr id="6" name="Freeform 6"/>
          <p:cNvSpPr/>
          <p:nvPr/>
        </p:nvSpPr>
        <p:spPr>
          <a:xfrm rot="8100000">
            <a:off x="7199615" y="8132329"/>
            <a:ext cx="5636927" cy="605970"/>
          </a:xfrm>
          <a:custGeom>
            <a:avLst/>
            <a:gdLst/>
            <a:ahLst/>
            <a:cxnLst/>
            <a:rect l="l" t="t" r="r" b="b"/>
            <a:pathLst>
              <a:path w="5636927" h="605970">
                <a:moveTo>
                  <a:pt x="0" y="0"/>
                </a:moveTo>
                <a:lnTo>
                  <a:pt x="5636927" y="0"/>
                </a:lnTo>
                <a:lnTo>
                  <a:pt x="5636927" y="605970"/>
                </a:lnTo>
                <a:lnTo>
                  <a:pt x="0" y="605970"/>
                </a:lnTo>
                <a:lnTo>
                  <a:pt x="0" y="0"/>
                </a:lnTo>
                <a:close/>
              </a:path>
            </a:pathLst>
          </a:custGeom>
          <a:blipFill>
            <a:blip r:embed="rId3"/>
            <a:stretch>
              <a:fillRect/>
            </a:stretch>
          </a:blipFill>
        </p:spPr>
      </p:sp>
      <p:grpSp>
        <p:nvGrpSpPr>
          <p:cNvPr id="7" name="Group 7"/>
          <p:cNvGrpSpPr/>
          <p:nvPr/>
        </p:nvGrpSpPr>
        <p:grpSpPr>
          <a:xfrm rot="-2700000">
            <a:off x="8918378" y="7693562"/>
            <a:ext cx="5776308" cy="3366163"/>
            <a:chOff x="0" y="0"/>
            <a:chExt cx="1721191" cy="1003030"/>
          </a:xfrm>
        </p:grpSpPr>
        <p:sp>
          <p:nvSpPr>
            <p:cNvPr id="8" name="Freeform 8"/>
            <p:cNvSpPr/>
            <p:nvPr/>
          </p:nvSpPr>
          <p:spPr>
            <a:xfrm>
              <a:off x="0" y="0"/>
              <a:ext cx="1721191" cy="1003030"/>
            </a:xfrm>
            <a:custGeom>
              <a:avLst/>
              <a:gdLst/>
              <a:ahLst/>
              <a:cxnLst/>
              <a:rect l="l" t="t" r="r" b="b"/>
              <a:pathLst>
                <a:path w="1721191" h="1003030">
                  <a:moveTo>
                    <a:pt x="0" y="0"/>
                  </a:moveTo>
                  <a:lnTo>
                    <a:pt x="1721191" y="0"/>
                  </a:lnTo>
                  <a:lnTo>
                    <a:pt x="1721191" y="1003030"/>
                  </a:lnTo>
                  <a:lnTo>
                    <a:pt x="0" y="1003030"/>
                  </a:lnTo>
                  <a:close/>
                </a:path>
              </a:pathLst>
            </a:custGeom>
            <a:solidFill>
              <a:srgbClr val="0F4984"/>
            </a:solidFill>
          </p:spPr>
        </p:sp>
        <p:sp>
          <p:nvSpPr>
            <p:cNvPr id="9" name="TextBox 9"/>
            <p:cNvSpPr txBox="1"/>
            <p:nvPr/>
          </p:nvSpPr>
          <p:spPr>
            <a:xfrm>
              <a:off x="0" y="-38100"/>
              <a:ext cx="1721191" cy="1041130"/>
            </a:xfrm>
            <a:prstGeom prst="rect">
              <a:avLst/>
            </a:prstGeom>
          </p:spPr>
          <p:txBody>
            <a:bodyPr lIns="50800" tIns="50800" rIns="50800" bIns="50800" rtlCol="0" anchor="ctr"/>
            <a:lstStyle/>
            <a:p>
              <a:pPr algn="ctr">
                <a:lnSpc>
                  <a:spcPts val="2659"/>
                </a:lnSpc>
                <a:spcBef>
                  <a:spcPct val="0"/>
                </a:spcBef>
              </a:pPr>
              <a:endParaRPr/>
            </a:p>
          </p:txBody>
        </p:sp>
      </p:grpSp>
      <p:sp>
        <p:nvSpPr>
          <p:cNvPr id="10" name="Freeform 10"/>
          <p:cNvSpPr/>
          <p:nvPr/>
        </p:nvSpPr>
        <p:spPr>
          <a:xfrm rot="2700000">
            <a:off x="5249217" y="325713"/>
            <a:ext cx="5636927" cy="605970"/>
          </a:xfrm>
          <a:custGeom>
            <a:avLst/>
            <a:gdLst/>
            <a:ahLst/>
            <a:cxnLst/>
            <a:rect l="l" t="t" r="r" b="b"/>
            <a:pathLst>
              <a:path w="5636927" h="605970">
                <a:moveTo>
                  <a:pt x="0" y="0"/>
                </a:moveTo>
                <a:lnTo>
                  <a:pt x="5636927" y="0"/>
                </a:lnTo>
                <a:lnTo>
                  <a:pt x="5636927" y="605970"/>
                </a:lnTo>
                <a:lnTo>
                  <a:pt x="0" y="605970"/>
                </a:lnTo>
                <a:lnTo>
                  <a:pt x="0" y="0"/>
                </a:lnTo>
                <a:close/>
              </a:path>
            </a:pathLst>
          </a:custGeom>
          <a:blipFill>
            <a:blip r:embed="rId3"/>
            <a:stretch>
              <a:fillRect/>
            </a:stretch>
          </a:blipFill>
        </p:spPr>
      </p:sp>
      <p:grpSp>
        <p:nvGrpSpPr>
          <p:cNvPr id="11" name="Group 11"/>
          <p:cNvGrpSpPr/>
          <p:nvPr/>
        </p:nvGrpSpPr>
        <p:grpSpPr>
          <a:xfrm rot="-8100000">
            <a:off x="7688006" y="-971721"/>
            <a:ext cx="4275519" cy="2511321"/>
            <a:chOff x="0" y="0"/>
            <a:chExt cx="1273995" cy="748309"/>
          </a:xfrm>
        </p:grpSpPr>
        <p:sp>
          <p:nvSpPr>
            <p:cNvPr id="12" name="Freeform 12"/>
            <p:cNvSpPr/>
            <p:nvPr/>
          </p:nvSpPr>
          <p:spPr>
            <a:xfrm>
              <a:off x="0" y="0"/>
              <a:ext cx="1273995" cy="748309"/>
            </a:xfrm>
            <a:custGeom>
              <a:avLst/>
              <a:gdLst/>
              <a:ahLst/>
              <a:cxnLst/>
              <a:rect l="l" t="t" r="r" b="b"/>
              <a:pathLst>
                <a:path w="1273995" h="748309">
                  <a:moveTo>
                    <a:pt x="0" y="0"/>
                  </a:moveTo>
                  <a:lnTo>
                    <a:pt x="1273995" y="0"/>
                  </a:lnTo>
                  <a:lnTo>
                    <a:pt x="1273995" y="748309"/>
                  </a:lnTo>
                  <a:lnTo>
                    <a:pt x="0" y="748309"/>
                  </a:lnTo>
                  <a:close/>
                </a:path>
              </a:pathLst>
            </a:custGeom>
            <a:solidFill>
              <a:srgbClr val="16599D"/>
            </a:solidFill>
          </p:spPr>
        </p:sp>
        <p:sp>
          <p:nvSpPr>
            <p:cNvPr id="13" name="TextBox 13"/>
            <p:cNvSpPr txBox="1"/>
            <p:nvPr/>
          </p:nvSpPr>
          <p:spPr>
            <a:xfrm>
              <a:off x="0" y="-38100"/>
              <a:ext cx="1273995" cy="786409"/>
            </a:xfrm>
            <a:prstGeom prst="rect">
              <a:avLst/>
            </a:prstGeom>
          </p:spPr>
          <p:txBody>
            <a:bodyPr lIns="50800" tIns="50800" rIns="50800" bIns="50800" rtlCol="0" anchor="ctr"/>
            <a:lstStyle/>
            <a:p>
              <a:pPr algn="ctr">
                <a:lnSpc>
                  <a:spcPts val="2659"/>
                </a:lnSpc>
                <a:spcBef>
                  <a:spcPct val="0"/>
                </a:spcBef>
              </a:pPr>
              <a:endParaRPr/>
            </a:p>
          </p:txBody>
        </p:sp>
      </p:grpSp>
      <p:sp>
        <p:nvSpPr>
          <p:cNvPr id="14" name="Freeform 14"/>
          <p:cNvSpPr/>
          <p:nvPr/>
        </p:nvSpPr>
        <p:spPr>
          <a:xfrm rot="-2700000">
            <a:off x="10985303" y="-2168503"/>
            <a:ext cx="11641929" cy="11641929"/>
          </a:xfrm>
          <a:custGeom>
            <a:avLst/>
            <a:gdLst/>
            <a:ahLst/>
            <a:cxnLst/>
            <a:rect l="l" t="t" r="r" b="b"/>
            <a:pathLst>
              <a:path w="11641929" h="11641929">
                <a:moveTo>
                  <a:pt x="0" y="0"/>
                </a:moveTo>
                <a:lnTo>
                  <a:pt x="11641929" y="0"/>
                </a:lnTo>
                <a:lnTo>
                  <a:pt x="11641929" y="11641929"/>
                </a:lnTo>
                <a:lnTo>
                  <a:pt x="0" y="11641929"/>
                </a:lnTo>
                <a:lnTo>
                  <a:pt x="0" y="0"/>
                </a:lnTo>
                <a:close/>
              </a:path>
            </a:pathLst>
          </a:custGeom>
          <a:blipFill>
            <a:blip r:embed="rId2">
              <a:alphaModFix amt="58000"/>
            </a:blip>
            <a:stretch>
              <a:fillRect/>
            </a:stretch>
          </a:blipFill>
        </p:spPr>
      </p:sp>
      <p:grpSp>
        <p:nvGrpSpPr>
          <p:cNvPr id="15" name="Group 15"/>
          <p:cNvGrpSpPr/>
          <p:nvPr/>
        </p:nvGrpSpPr>
        <p:grpSpPr>
          <a:xfrm rot="-2700000">
            <a:off x="11316721" y="-1837085"/>
            <a:ext cx="10863149" cy="10863149"/>
            <a:chOff x="0" y="0"/>
            <a:chExt cx="2041549" cy="2041549"/>
          </a:xfrm>
        </p:grpSpPr>
        <p:sp>
          <p:nvSpPr>
            <p:cNvPr id="16" name="Freeform 16"/>
            <p:cNvSpPr/>
            <p:nvPr/>
          </p:nvSpPr>
          <p:spPr>
            <a:xfrm>
              <a:off x="0" y="0"/>
              <a:ext cx="2041549" cy="2041549"/>
            </a:xfrm>
            <a:custGeom>
              <a:avLst/>
              <a:gdLst/>
              <a:ahLst/>
              <a:cxnLst/>
              <a:rect l="l" t="t" r="r" b="b"/>
              <a:pathLst>
                <a:path w="2041549" h="2041549">
                  <a:moveTo>
                    <a:pt x="71268" y="0"/>
                  </a:moveTo>
                  <a:lnTo>
                    <a:pt x="1970282" y="0"/>
                  </a:lnTo>
                  <a:cubicBezTo>
                    <a:pt x="1989183" y="0"/>
                    <a:pt x="2007310" y="7509"/>
                    <a:pt x="2020675" y="20874"/>
                  </a:cubicBezTo>
                  <a:cubicBezTo>
                    <a:pt x="2034041" y="34239"/>
                    <a:pt x="2041549" y="52366"/>
                    <a:pt x="2041549" y="71268"/>
                  </a:cubicBezTo>
                  <a:lnTo>
                    <a:pt x="2041549" y="1970282"/>
                  </a:lnTo>
                  <a:cubicBezTo>
                    <a:pt x="2041549" y="2009642"/>
                    <a:pt x="2009642" y="2041549"/>
                    <a:pt x="1970282" y="2041549"/>
                  </a:cubicBezTo>
                  <a:lnTo>
                    <a:pt x="71268" y="2041549"/>
                  </a:lnTo>
                  <a:cubicBezTo>
                    <a:pt x="31908" y="2041549"/>
                    <a:pt x="0" y="2009642"/>
                    <a:pt x="0" y="1970282"/>
                  </a:cubicBezTo>
                  <a:lnTo>
                    <a:pt x="0" y="71268"/>
                  </a:lnTo>
                  <a:cubicBezTo>
                    <a:pt x="0" y="31908"/>
                    <a:pt x="31908" y="0"/>
                    <a:pt x="71268" y="0"/>
                  </a:cubicBezTo>
                  <a:close/>
                </a:path>
              </a:pathLst>
            </a:custGeom>
            <a:solidFill>
              <a:srgbClr val="FFFFFF"/>
            </a:solidFill>
          </p:spPr>
        </p:sp>
        <p:sp>
          <p:nvSpPr>
            <p:cNvPr id="17" name="TextBox 17"/>
            <p:cNvSpPr txBox="1"/>
            <p:nvPr/>
          </p:nvSpPr>
          <p:spPr>
            <a:xfrm>
              <a:off x="0" y="-38100"/>
              <a:ext cx="2041549" cy="2079649"/>
            </a:xfrm>
            <a:prstGeom prst="rect">
              <a:avLst/>
            </a:prstGeom>
          </p:spPr>
          <p:txBody>
            <a:bodyPr lIns="50800" tIns="50800" rIns="50800" bIns="50800" rtlCol="0" anchor="ctr"/>
            <a:lstStyle/>
            <a:p>
              <a:pPr algn="ctr">
                <a:lnSpc>
                  <a:spcPts val="2659"/>
                </a:lnSpc>
                <a:spcBef>
                  <a:spcPct val="0"/>
                </a:spcBef>
              </a:pPr>
              <a:endParaRPr/>
            </a:p>
          </p:txBody>
        </p:sp>
      </p:grpSp>
      <p:grpSp>
        <p:nvGrpSpPr>
          <p:cNvPr id="18" name="Group 18"/>
          <p:cNvGrpSpPr/>
          <p:nvPr/>
        </p:nvGrpSpPr>
        <p:grpSpPr>
          <a:xfrm>
            <a:off x="10046654" y="-3107152"/>
            <a:ext cx="13403282" cy="13403282"/>
            <a:chOff x="0" y="0"/>
            <a:chExt cx="812800" cy="812800"/>
          </a:xfrm>
        </p:grpSpPr>
        <p:sp>
          <p:nvSpPr>
            <p:cNvPr id="19" name="Freeform 19"/>
            <p:cNvSpPr/>
            <p:nvPr/>
          </p:nvSpPr>
          <p:spPr>
            <a:xfrm>
              <a:off x="14834" y="14834"/>
              <a:ext cx="783132" cy="783132"/>
            </a:xfrm>
            <a:custGeom>
              <a:avLst/>
              <a:gdLst/>
              <a:ahLst/>
              <a:cxnLst/>
              <a:rect l="l" t="t" r="r" b="b"/>
              <a:pathLst>
                <a:path w="783132" h="783132">
                  <a:moveTo>
                    <a:pt x="416889" y="10489"/>
                  </a:moveTo>
                  <a:lnTo>
                    <a:pt x="772643" y="366243"/>
                  </a:lnTo>
                  <a:cubicBezTo>
                    <a:pt x="779359" y="372959"/>
                    <a:pt x="783132" y="382068"/>
                    <a:pt x="783132" y="391566"/>
                  </a:cubicBezTo>
                  <a:cubicBezTo>
                    <a:pt x="783132" y="401064"/>
                    <a:pt x="779359" y="410173"/>
                    <a:pt x="772643" y="416889"/>
                  </a:cubicBezTo>
                  <a:lnTo>
                    <a:pt x="416889" y="772643"/>
                  </a:lnTo>
                  <a:cubicBezTo>
                    <a:pt x="410173" y="779359"/>
                    <a:pt x="401064" y="783132"/>
                    <a:pt x="391566" y="783132"/>
                  </a:cubicBezTo>
                  <a:cubicBezTo>
                    <a:pt x="382068" y="783132"/>
                    <a:pt x="372959" y="779359"/>
                    <a:pt x="366243" y="772643"/>
                  </a:cubicBezTo>
                  <a:lnTo>
                    <a:pt x="10489" y="416889"/>
                  </a:lnTo>
                  <a:cubicBezTo>
                    <a:pt x="3773" y="410173"/>
                    <a:pt x="0" y="401064"/>
                    <a:pt x="0" y="391566"/>
                  </a:cubicBezTo>
                  <a:cubicBezTo>
                    <a:pt x="0" y="382068"/>
                    <a:pt x="3773" y="372959"/>
                    <a:pt x="10489" y="366243"/>
                  </a:cubicBezTo>
                  <a:lnTo>
                    <a:pt x="366243" y="10489"/>
                  </a:lnTo>
                  <a:cubicBezTo>
                    <a:pt x="372959" y="3773"/>
                    <a:pt x="382068" y="0"/>
                    <a:pt x="391566" y="0"/>
                  </a:cubicBezTo>
                  <a:cubicBezTo>
                    <a:pt x="401064" y="0"/>
                    <a:pt x="410173" y="3773"/>
                    <a:pt x="416889" y="10489"/>
                  </a:cubicBezTo>
                  <a:close/>
                </a:path>
              </a:pathLst>
            </a:custGeom>
            <a:blipFill>
              <a:blip r:embed="rId4"/>
              <a:stretch>
                <a:fillRect l="-25046" r="-25046"/>
              </a:stretch>
            </a:blipFill>
          </p:spPr>
        </p:sp>
      </p:grpSp>
      <p:sp>
        <p:nvSpPr>
          <p:cNvPr id="20" name="Freeform 20"/>
          <p:cNvSpPr/>
          <p:nvPr/>
        </p:nvSpPr>
        <p:spPr>
          <a:xfrm rot="8100000">
            <a:off x="9387762" y="10444302"/>
            <a:ext cx="5636927" cy="605970"/>
          </a:xfrm>
          <a:custGeom>
            <a:avLst/>
            <a:gdLst/>
            <a:ahLst/>
            <a:cxnLst/>
            <a:rect l="l" t="t" r="r" b="b"/>
            <a:pathLst>
              <a:path w="5636927" h="605970">
                <a:moveTo>
                  <a:pt x="0" y="0"/>
                </a:moveTo>
                <a:lnTo>
                  <a:pt x="5636927" y="0"/>
                </a:lnTo>
                <a:lnTo>
                  <a:pt x="5636927" y="605969"/>
                </a:lnTo>
                <a:lnTo>
                  <a:pt x="0" y="605969"/>
                </a:lnTo>
                <a:lnTo>
                  <a:pt x="0" y="0"/>
                </a:lnTo>
                <a:close/>
              </a:path>
            </a:pathLst>
          </a:custGeom>
          <a:blipFill>
            <a:blip r:embed="rId3"/>
            <a:stretch>
              <a:fillRect/>
            </a:stretch>
          </a:blipFill>
        </p:spPr>
      </p:sp>
      <p:grpSp>
        <p:nvGrpSpPr>
          <p:cNvPr id="21" name="Group 21"/>
          <p:cNvGrpSpPr/>
          <p:nvPr/>
        </p:nvGrpSpPr>
        <p:grpSpPr>
          <a:xfrm rot="-2700000">
            <a:off x="12142028" y="6422431"/>
            <a:ext cx="10211745" cy="2440924"/>
            <a:chOff x="0" y="0"/>
            <a:chExt cx="3042837" cy="727333"/>
          </a:xfrm>
        </p:grpSpPr>
        <p:sp>
          <p:nvSpPr>
            <p:cNvPr id="22" name="Freeform 22"/>
            <p:cNvSpPr/>
            <p:nvPr/>
          </p:nvSpPr>
          <p:spPr>
            <a:xfrm>
              <a:off x="0" y="0"/>
              <a:ext cx="3042837" cy="727333"/>
            </a:xfrm>
            <a:custGeom>
              <a:avLst/>
              <a:gdLst/>
              <a:ahLst/>
              <a:cxnLst/>
              <a:rect l="l" t="t" r="r" b="b"/>
              <a:pathLst>
                <a:path w="3042837" h="727333">
                  <a:moveTo>
                    <a:pt x="0" y="0"/>
                  </a:moveTo>
                  <a:lnTo>
                    <a:pt x="3042837" y="0"/>
                  </a:lnTo>
                  <a:lnTo>
                    <a:pt x="3042837" y="727333"/>
                  </a:lnTo>
                  <a:lnTo>
                    <a:pt x="0" y="727333"/>
                  </a:lnTo>
                  <a:close/>
                </a:path>
              </a:pathLst>
            </a:custGeom>
            <a:solidFill>
              <a:srgbClr val="16599D"/>
            </a:solidFill>
          </p:spPr>
        </p:sp>
        <p:sp>
          <p:nvSpPr>
            <p:cNvPr id="23" name="TextBox 23"/>
            <p:cNvSpPr txBox="1"/>
            <p:nvPr/>
          </p:nvSpPr>
          <p:spPr>
            <a:xfrm>
              <a:off x="0" y="-38100"/>
              <a:ext cx="3042837" cy="765433"/>
            </a:xfrm>
            <a:prstGeom prst="rect">
              <a:avLst/>
            </a:prstGeom>
          </p:spPr>
          <p:txBody>
            <a:bodyPr lIns="50800" tIns="50800" rIns="50800" bIns="50800" rtlCol="0" anchor="ctr"/>
            <a:lstStyle/>
            <a:p>
              <a:pPr algn="ctr">
                <a:lnSpc>
                  <a:spcPts val="2659"/>
                </a:lnSpc>
                <a:spcBef>
                  <a:spcPct val="0"/>
                </a:spcBef>
              </a:pPr>
              <a:endParaRPr/>
            </a:p>
          </p:txBody>
        </p:sp>
      </p:grpSp>
      <p:sp>
        <p:nvSpPr>
          <p:cNvPr id="24" name="Freeform 24"/>
          <p:cNvSpPr/>
          <p:nvPr/>
        </p:nvSpPr>
        <p:spPr>
          <a:xfrm rot="8100000">
            <a:off x="15143504" y="7944551"/>
            <a:ext cx="5636927" cy="605970"/>
          </a:xfrm>
          <a:custGeom>
            <a:avLst/>
            <a:gdLst/>
            <a:ahLst/>
            <a:cxnLst/>
            <a:rect l="l" t="t" r="r" b="b"/>
            <a:pathLst>
              <a:path w="5636927" h="605970">
                <a:moveTo>
                  <a:pt x="0" y="0"/>
                </a:moveTo>
                <a:lnTo>
                  <a:pt x="5636926" y="0"/>
                </a:lnTo>
                <a:lnTo>
                  <a:pt x="5636926" y="605970"/>
                </a:lnTo>
                <a:lnTo>
                  <a:pt x="0" y="605970"/>
                </a:lnTo>
                <a:lnTo>
                  <a:pt x="0" y="0"/>
                </a:lnTo>
                <a:close/>
              </a:path>
            </a:pathLst>
          </a:custGeom>
          <a:blipFill>
            <a:blip r:embed="rId3"/>
            <a:stretch>
              <a:fillRect/>
            </a:stretch>
          </a:blipFill>
        </p:spPr>
      </p:sp>
      <p:grpSp>
        <p:nvGrpSpPr>
          <p:cNvPr id="25" name="Group 25"/>
          <p:cNvGrpSpPr/>
          <p:nvPr/>
        </p:nvGrpSpPr>
        <p:grpSpPr>
          <a:xfrm rot="-2700000">
            <a:off x="16196004" y="7944538"/>
            <a:ext cx="5641848" cy="2550578"/>
            <a:chOff x="0" y="0"/>
            <a:chExt cx="1681125" cy="760006"/>
          </a:xfrm>
        </p:grpSpPr>
        <p:sp>
          <p:nvSpPr>
            <p:cNvPr id="26" name="Freeform 26"/>
            <p:cNvSpPr/>
            <p:nvPr/>
          </p:nvSpPr>
          <p:spPr>
            <a:xfrm>
              <a:off x="0" y="0"/>
              <a:ext cx="1681125" cy="760006"/>
            </a:xfrm>
            <a:custGeom>
              <a:avLst/>
              <a:gdLst/>
              <a:ahLst/>
              <a:cxnLst/>
              <a:rect l="l" t="t" r="r" b="b"/>
              <a:pathLst>
                <a:path w="1681125" h="760006">
                  <a:moveTo>
                    <a:pt x="0" y="0"/>
                  </a:moveTo>
                  <a:lnTo>
                    <a:pt x="1681125" y="0"/>
                  </a:lnTo>
                  <a:lnTo>
                    <a:pt x="1681125" y="760006"/>
                  </a:lnTo>
                  <a:lnTo>
                    <a:pt x="0" y="760006"/>
                  </a:lnTo>
                  <a:close/>
                </a:path>
              </a:pathLst>
            </a:custGeom>
            <a:solidFill>
              <a:srgbClr val="2978C8"/>
            </a:solidFill>
          </p:spPr>
        </p:sp>
        <p:sp>
          <p:nvSpPr>
            <p:cNvPr id="27" name="TextBox 27"/>
            <p:cNvSpPr txBox="1"/>
            <p:nvPr/>
          </p:nvSpPr>
          <p:spPr>
            <a:xfrm>
              <a:off x="0" y="-38100"/>
              <a:ext cx="1681125" cy="798106"/>
            </a:xfrm>
            <a:prstGeom prst="rect">
              <a:avLst/>
            </a:prstGeom>
          </p:spPr>
          <p:txBody>
            <a:bodyPr lIns="50800" tIns="50800" rIns="50800" bIns="50800" rtlCol="0" anchor="ctr"/>
            <a:lstStyle/>
            <a:p>
              <a:pPr algn="ctr">
                <a:lnSpc>
                  <a:spcPts val="2659"/>
                </a:lnSpc>
                <a:spcBef>
                  <a:spcPct val="0"/>
                </a:spcBef>
              </a:pPr>
              <a:endParaRPr/>
            </a:p>
          </p:txBody>
        </p:sp>
      </p:grpSp>
      <p:grpSp>
        <p:nvGrpSpPr>
          <p:cNvPr id="28" name="Group 28"/>
          <p:cNvGrpSpPr/>
          <p:nvPr/>
        </p:nvGrpSpPr>
        <p:grpSpPr>
          <a:xfrm>
            <a:off x="732908" y="6381052"/>
            <a:ext cx="1342390" cy="106173"/>
            <a:chOff x="0" y="0"/>
            <a:chExt cx="1789853" cy="141564"/>
          </a:xfrm>
        </p:grpSpPr>
        <p:grpSp>
          <p:nvGrpSpPr>
            <p:cNvPr id="29" name="Group 29"/>
            <p:cNvGrpSpPr/>
            <p:nvPr/>
          </p:nvGrpSpPr>
          <p:grpSpPr>
            <a:xfrm rot="-10800000">
              <a:off x="0" y="0"/>
              <a:ext cx="1245667" cy="141564"/>
              <a:chOff x="0" y="0"/>
              <a:chExt cx="278383" cy="31637"/>
            </a:xfrm>
          </p:grpSpPr>
          <p:sp>
            <p:nvSpPr>
              <p:cNvPr id="30" name="Freeform 30"/>
              <p:cNvSpPr/>
              <p:nvPr/>
            </p:nvSpPr>
            <p:spPr>
              <a:xfrm>
                <a:off x="0" y="0"/>
                <a:ext cx="278383" cy="31637"/>
              </a:xfrm>
              <a:custGeom>
                <a:avLst/>
                <a:gdLst/>
                <a:ahLst/>
                <a:cxnLst/>
                <a:rect l="l" t="t" r="r" b="b"/>
                <a:pathLst>
                  <a:path w="278383" h="31637">
                    <a:moveTo>
                      <a:pt x="15818" y="0"/>
                    </a:moveTo>
                    <a:lnTo>
                      <a:pt x="262564" y="0"/>
                    </a:lnTo>
                    <a:cubicBezTo>
                      <a:pt x="266759" y="0"/>
                      <a:pt x="270783" y="1667"/>
                      <a:pt x="273749" y="4633"/>
                    </a:cubicBezTo>
                    <a:cubicBezTo>
                      <a:pt x="276716" y="7600"/>
                      <a:pt x="278383" y="11623"/>
                      <a:pt x="278383" y="15818"/>
                    </a:cubicBezTo>
                    <a:lnTo>
                      <a:pt x="278383" y="15818"/>
                    </a:lnTo>
                    <a:cubicBezTo>
                      <a:pt x="278383" y="24555"/>
                      <a:pt x="271300" y="31637"/>
                      <a:pt x="262564" y="31637"/>
                    </a:cubicBezTo>
                    <a:lnTo>
                      <a:pt x="15818" y="31637"/>
                    </a:lnTo>
                    <a:cubicBezTo>
                      <a:pt x="11623" y="31637"/>
                      <a:pt x="7600" y="29970"/>
                      <a:pt x="4633" y="27004"/>
                    </a:cubicBezTo>
                    <a:cubicBezTo>
                      <a:pt x="1667" y="24037"/>
                      <a:pt x="0" y="20014"/>
                      <a:pt x="0" y="15818"/>
                    </a:cubicBezTo>
                    <a:lnTo>
                      <a:pt x="0" y="15818"/>
                    </a:lnTo>
                    <a:cubicBezTo>
                      <a:pt x="0" y="11623"/>
                      <a:pt x="1667" y="7600"/>
                      <a:pt x="4633" y="4633"/>
                    </a:cubicBezTo>
                    <a:cubicBezTo>
                      <a:pt x="7600" y="1667"/>
                      <a:pt x="11623" y="0"/>
                      <a:pt x="15818" y="0"/>
                    </a:cubicBezTo>
                    <a:close/>
                  </a:path>
                </a:pathLst>
              </a:custGeom>
              <a:solidFill>
                <a:srgbClr val="2978C8"/>
              </a:solidFill>
            </p:spPr>
          </p:sp>
          <p:sp>
            <p:nvSpPr>
              <p:cNvPr id="31" name="TextBox 31"/>
              <p:cNvSpPr txBox="1"/>
              <p:nvPr/>
            </p:nvSpPr>
            <p:spPr>
              <a:xfrm>
                <a:off x="0" y="-38100"/>
                <a:ext cx="278383" cy="69737"/>
              </a:xfrm>
              <a:prstGeom prst="rect">
                <a:avLst/>
              </a:prstGeom>
            </p:spPr>
            <p:txBody>
              <a:bodyPr lIns="50800" tIns="50800" rIns="50800" bIns="50800" rtlCol="0" anchor="ctr"/>
              <a:lstStyle/>
              <a:p>
                <a:pPr algn="ctr">
                  <a:lnSpc>
                    <a:spcPts val="2659"/>
                  </a:lnSpc>
                  <a:spcBef>
                    <a:spcPct val="0"/>
                  </a:spcBef>
                </a:pPr>
                <a:endParaRPr/>
              </a:p>
            </p:txBody>
          </p:sp>
        </p:grpSp>
        <p:grpSp>
          <p:nvGrpSpPr>
            <p:cNvPr id="32" name="Group 32"/>
            <p:cNvGrpSpPr/>
            <p:nvPr/>
          </p:nvGrpSpPr>
          <p:grpSpPr>
            <a:xfrm rot="-10800000">
              <a:off x="1372667" y="0"/>
              <a:ext cx="417186" cy="141564"/>
              <a:chOff x="0" y="0"/>
              <a:chExt cx="93233" cy="31637"/>
            </a:xfrm>
          </p:grpSpPr>
          <p:sp>
            <p:nvSpPr>
              <p:cNvPr id="33" name="Freeform 33"/>
              <p:cNvSpPr/>
              <p:nvPr/>
            </p:nvSpPr>
            <p:spPr>
              <a:xfrm>
                <a:off x="0" y="0"/>
                <a:ext cx="93233" cy="31637"/>
              </a:xfrm>
              <a:custGeom>
                <a:avLst/>
                <a:gdLst/>
                <a:ahLst/>
                <a:cxnLst/>
                <a:rect l="l" t="t" r="r" b="b"/>
                <a:pathLst>
                  <a:path w="93233" h="31637">
                    <a:moveTo>
                      <a:pt x="15818" y="0"/>
                    </a:moveTo>
                    <a:lnTo>
                      <a:pt x="77415" y="0"/>
                    </a:lnTo>
                    <a:cubicBezTo>
                      <a:pt x="86151" y="0"/>
                      <a:pt x="93233" y="7082"/>
                      <a:pt x="93233" y="15818"/>
                    </a:cubicBezTo>
                    <a:lnTo>
                      <a:pt x="93233" y="15818"/>
                    </a:lnTo>
                    <a:cubicBezTo>
                      <a:pt x="93233" y="20014"/>
                      <a:pt x="91566" y="24037"/>
                      <a:pt x="88600" y="27004"/>
                    </a:cubicBezTo>
                    <a:cubicBezTo>
                      <a:pt x="85633" y="29970"/>
                      <a:pt x="81610" y="31637"/>
                      <a:pt x="77415" y="31637"/>
                    </a:cubicBezTo>
                    <a:lnTo>
                      <a:pt x="15818" y="31637"/>
                    </a:lnTo>
                    <a:cubicBezTo>
                      <a:pt x="11623" y="31637"/>
                      <a:pt x="7600" y="29970"/>
                      <a:pt x="4633" y="27004"/>
                    </a:cubicBezTo>
                    <a:cubicBezTo>
                      <a:pt x="1667" y="24037"/>
                      <a:pt x="0" y="20014"/>
                      <a:pt x="0" y="15818"/>
                    </a:cubicBezTo>
                    <a:lnTo>
                      <a:pt x="0" y="15818"/>
                    </a:lnTo>
                    <a:cubicBezTo>
                      <a:pt x="0" y="11623"/>
                      <a:pt x="1667" y="7600"/>
                      <a:pt x="4633" y="4633"/>
                    </a:cubicBezTo>
                    <a:cubicBezTo>
                      <a:pt x="7600" y="1667"/>
                      <a:pt x="11623" y="0"/>
                      <a:pt x="15818" y="0"/>
                    </a:cubicBezTo>
                    <a:close/>
                  </a:path>
                </a:pathLst>
              </a:custGeom>
              <a:solidFill>
                <a:srgbClr val="292A2B"/>
              </a:solidFill>
            </p:spPr>
          </p:sp>
          <p:sp>
            <p:nvSpPr>
              <p:cNvPr id="34" name="TextBox 34"/>
              <p:cNvSpPr txBox="1"/>
              <p:nvPr/>
            </p:nvSpPr>
            <p:spPr>
              <a:xfrm>
                <a:off x="0" y="-38100"/>
                <a:ext cx="93233" cy="69737"/>
              </a:xfrm>
              <a:prstGeom prst="rect">
                <a:avLst/>
              </a:prstGeom>
            </p:spPr>
            <p:txBody>
              <a:bodyPr lIns="50800" tIns="50800" rIns="50800" bIns="50800" rtlCol="0" anchor="ctr"/>
              <a:lstStyle/>
              <a:p>
                <a:pPr algn="ctr">
                  <a:lnSpc>
                    <a:spcPts val="2659"/>
                  </a:lnSpc>
                  <a:spcBef>
                    <a:spcPct val="0"/>
                  </a:spcBef>
                </a:pPr>
                <a:endParaRPr/>
              </a:p>
            </p:txBody>
          </p:sp>
        </p:grpSp>
      </p:grpSp>
      <p:sp>
        <p:nvSpPr>
          <p:cNvPr id="35" name="TextBox 35"/>
          <p:cNvSpPr txBox="1"/>
          <p:nvPr/>
        </p:nvSpPr>
        <p:spPr>
          <a:xfrm>
            <a:off x="1028700" y="2348095"/>
            <a:ext cx="6546140" cy="1066113"/>
          </a:xfrm>
          <a:prstGeom prst="rect">
            <a:avLst/>
          </a:prstGeom>
        </p:spPr>
        <p:txBody>
          <a:bodyPr lIns="0" tIns="0" rIns="0" bIns="0" rtlCol="0" anchor="t">
            <a:spAutoFit/>
          </a:bodyPr>
          <a:lstStyle/>
          <a:p>
            <a:pPr algn="ctr">
              <a:lnSpc>
                <a:spcPts val="4237"/>
              </a:lnSpc>
              <a:spcBef>
                <a:spcPct val="0"/>
              </a:spcBef>
            </a:pPr>
            <a:r>
              <a:rPr lang="en-US" sz="3027" b="1">
                <a:solidFill>
                  <a:srgbClr val="000000"/>
                </a:solidFill>
                <a:latin typeface="Helios Bold"/>
                <a:ea typeface="Helios Bold"/>
                <a:cs typeface="Helios Bold"/>
                <a:sym typeface="Helios Bold"/>
              </a:rPr>
              <a:t>BMMB7025 MANAGING PEOPLE IN ORGANISATIONS </a:t>
            </a:r>
          </a:p>
        </p:txBody>
      </p:sp>
      <p:sp>
        <p:nvSpPr>
          <p:cNvPr id="36" name="TextBox 36"/>
          <p:cNvSpPr txBox="1"/>
          <p:nvPr/>
        </p:nvSpPr>
        <p:spPr>
          <a:xfrm>
            <a:off x="702267" y="3941161"/>
            <a:ext cx="8836622" cy="2080980"/>
          </a:xfrm>
          <a:prstGeom prst="rect">
            <a:avLst/>
          </a:prstGeom>
        </p:spPr>
        <p:txBody>
          <a:bodyPr lIns="0" tIns="0" rIns="0" bIns="0" rtlCol="0" anchor="t">
            <a:spAutoFit/>
          </a:bodyPr>
          <a:lstStyle/>
          <a:p>
            <a:pPr algn="l">
              <a:lnSpc>
                <a:spcPts val="5613"/>
              </a:lnSpc>
            </a:pPr>
            <a:r>
              <a:rPr lang="en-US" sz="3645" dirty="0">
                <a:solidFill>
                  <a:srgbClr val="16599D"/>
                </a:solidFill>
                <a:latin typeface="Fredoka"/>
                <a:ea typeface="Fredoka"/>
                <a:cs typeface="Fredoka"/>
                <a:sym typeface="Fredoka"/>
              </a:rPr>
              <a:t>TITLE: GYMSHARK: ASSESSMENT AND RECOMMENDATIONS FOR IMPROVING PEOPLE MANAGEMENT</a:t>
            </a:r>
          </a:p>
        </p:txBody>
      </p:sp>
      <p:graphicFrame>
        <p:nvGraphicFramePr>
          <p:cNvPr id="37" name="Table 36">
            <a:extLst>
              <a:ext uri="{FF2B5EF4-FFF2-40B4-BE49-F238E27FC236}">
                <a16:creationId xmlns:a16="http://schemas.microsoft.com/office/drawing/2014/main" id="{52D9669A-05A9-5F61-38E0-CA5F77CF0E66}"/>
              </a:ext>
            </a:extLst>
          </p:cNvPr>
          <p:cNvGraphicFramePr>
            <a:graphicFrameLocks noGrp="1"/>
          </p:cNvGraphicFramePr>
          <p:nvPr>
            <p:extLst>
              <p:ext uri="{D42A27DB-BD31-4B8C-83A1-F6EECF244321}">
                <p14:modId xmlns:p14="http://schemas.microsoft.com/office/powerpoint/2010/main" val="691834843"/>
              </p:ext>
            </p:extLst>
          </p:nvPr>
        </p:nvGraphicFramePr>
        <p:xfrm>
          <a:off x="609600" y="6931083"/>
          <a:ext cx="7772400" cy="3387090"/>
        </p:xfrm>
        <a:graphic>
          <a:graphicData uri="http://schemas.openxmlformats.org/drawingml/2006/table">
            <a:tbl>
              <a:tblPr firstRow="1" firstCol="1" bandRow="1">
                <a:tableStyleId>{FABFCF23-3B69-468F-B69F-88F6DE6A72F2}</a:tableStyleId>
              </a:tblPr>
              <a:tblGrid>
                <a:gridCol w="3886200">
                  <a:extLst>
                    <a:ext uri="{9D8B030D-6E8A-4147-A177-3AD203B41FA5}">
                      <a16:colId xmlns:a16="http://schemas.microsoft.com/office/drawing/2014/main" val="487851124"/>
                    </a:ext>
                  </a:extLst>
                </a:gridCol>
                <a:gridCol w="3886200">
                  <a:extLst>
                    <a:ext uri="{9D8B030D-6E8A-4147-A177-3AD203B41FA5}">
                      <a16:colId xmlns:a16="http://schemas.microsoft.com/office/drawing/2014/main" val="1658172281"/>
                    </a:ext>
                  </a:extLst>
                </a:gridCol>
              </a:tblGrid>
              <a:tr h="624840">
                <a:tc>
                  <a:txBody>
                    <a:bodyPr/>
                    <a:lstStyle/>
                    <a:p>
                      <a:pPr marL="0" marR="0" algn="ctr">
                        <a:lnSpc>
                          <a:spcPct val="150000"/>
                        </a:lnSpc>
                        <a:spcBef>
                          <a:spcPts val="600"/>
                        </a:spcBef>
                        <a:spcAft>
                          <a:spcPts val="600"/>
                        </a:spcAft>
                        <a:buNone/>
                      </a:pPr>
                      <a:r>
                        <a:rPr lang="en-GB" sz="3200" kern="100" dirty="0">
                          <a:effectLst/>
                        </a:rPr>
                        <a:t>Name</a:t>
                      </a:r>
                      <a:endParaRPr lang="en-US" sz="3200" kern="100" dirty="0">
                        <a:effectLst/>
                        <a:latin typeface="Times New Roman" panose="02020603050405020304" pitchFamily="18" charset="0"/>
                        <a:ea typeface="Times New Roman" panose="02020603050405020304" pitchFamily="18" charset="0"/>
                        <a:cs typeface="Vrinda" panose="020B0502040204020203" pitchFamily="34" charset="0"/>
                      </a:endParaRPr>
                    </a:p>
                  </a:txBody>
                  <a:tcPr marL="9525" marR="9525" marT="9525" marB="9525" anchor="ctr"/>
                </a:tc>
                <a:tc>
                  <a:txBody>
                    <a:bodyPr/>
                    <a:lstStyle/>
                    <a:p>
                      <a:pPr marL="0" marR="0" algn="ctr">
                        <a:lnSpc>
                          <a:spcPct val="150000"/>
                        </a:lnSpc>
                        <a:spcBef>
                          <a:spcPts val="600"/>
                        </a:spcBef>
                        <a:spcAft>
                          <a:spcPts val="600"/>
                        </a:spcAft>
                        <a:buNone/>
                      </a:pPr>
                      <a:r>
                        <a:rPr lang="en-GB" sz="3200" kern="100" dirty="0">
                          <a:effectLst/>
                        </a:rPr>
                        <a:t>Student ID</a:t>
                      </a:r>
                      <a:endParaRPr lang="en-US" sz="3200" kern="100" dirty="0">
                        <a:effectLst/>
                        <a:latin typeface="Times New Roman" panose="02020603050405020304" pitchFamily="18" charset="0"/>
                        <a:ea typeface="Times New Roman" panose="02020603050405020304" pitchFamily="18" charset="0"/>
                        <a:cs typeface="Vrinda" panose="020B0502040204020203" pitchFamily="34" charset="0"/>
                      </a:endParaRPr>
                    </a:p>
                  </a:txBody>
                  <a:tcPr marL="9525" marR="9525" marT="9525" marB="9525" anchor="ctr"/>
                </a:tc>
                <a:extLst>
                  <a:ext uri="{0D108BD9-81ED-4DB2-BD59-A6C34878D82A}">
                    <a16:rowId xmlns:a16="http://schemas.microsoft.com/office/drawing/2014/main" val="1189989761"/>
                  </a:ext>
                </a:extLst>
              </a:tr>
              <a:tr h="624840">
                <a:tc>
                  <a:txBody>
                    <a:bodyPr/>
                    <a:lstStyle/>
                    <a:p>
                      <a:pPr marL="0" marR="0" algn="ctr">
                        <a:lnSpc>
                          <a:spcPct val="150000"/>
                        </a:lnSpc>
                        <a:spcBef>
                          <a:spcPts val="600"/>
                        </a:spcBef>
                        <a:spcAft>
                          <a:spcPts val="600"/>
                        </a:spcAft>
                        <a:buNone/>
                      </a:pPr>
                      <a:r>
                        <a:rPr lang="en-GB" sz="2800" kern="100" dirty="0">
                          <a:effectLst/>
                        </a:rPr>
                        <a:t>AL AMIN</a:t>
                      </a:r>
                      <a:endParaRPr lang="en-US" sz="2800" kern="100" dirty="0">
                        <a:effectLst/>
                        <a:latin typeface="Times New Roman" panose="02020603050405020304" pitchFamily="18" charset="0"/>
                        <a:ea typeface="Times New Roman" panose="02020603050405020304" pitchFamily="18" charset="0"/>
                        <a:cs typeface="Vrinda" panose="020B0502040204020203" pitchFamily="34" charset="0"/>
                      </a:endParaRPr>
                    </a:p>
                  </a:txBody>
                  <a:tcPr marL="9525" marR="9525" marT="9525" marB="9525" anchor="ctr"/>
                </a:tc>
                <a:tc>
                  <a:txBody>
                    <a:bodyPr/>
                    <a:lstStyle/>
                    <a:p>
                      <a:pPr marL="0" marR="0" algn="ctr">
                        <a:lnSpc>
                          <a:spcPct val="150000"/>
                        </a:lnSpc>
                        <a:spcBef>
                          <a:spcPts val="600"/>
                        </a:spcBef>
                        <a:spcAft>
                          <a:spcPts val="600"/>
                        </a:spcAft>
                        <a:buNone/>
                      </a:pPr>
                      <a:r>
                        <a:rPr lang="en-GB" sz="2800" kern="100" dirty="0">
                          <a:effectLst/>
                        </a:rPr>
                        <a:t>2506610</a:t>
                      </a:r>
                      <a:endParaRPr lang="en-US" sz="2800" kern="100" dirty="0">
                        <a:effectLst/>
                        <a:latin typeface="Times New Roman" panose="02020603050405020304" pitchFamily="18" charset="0"/>
                        <a:ea typeface="Times New Roman" panose="02020603050405020304" pitchFamily="18" charset="0"/>
                        <a:cs typeface="Vrinda" panose="020B0502040204020203" pitchFamily="34" charset="0"/>
                      </a:endParaRPr>
                    </a:p>
                  </a:txBody>
                  <a:tcPr marL="9525" marR="9525" marT="9525" marB="9525" anchor="ctr"/>
                </a:tc>
                <a:extLst>
                  <a:ext uri="{0D108BD9-81ED-4DB2-BD59-A6C34878D82A}">
                    <a16:rowId xmlns:a16="http://schemas.microsoft.com/office/drawing/2014/main" val="731125829"/>
                  </a:ext>
                </a:extLst>
              </a:tr>
              <a:tr h="624840">
                <a:tc>
                  <a:txBody>
                    <a:bodyPr/>
                    <a:lstStyle/>
                    <a:p>
                      <a:pPr marL="0" marR="0" lvl="0" indent="0" algn="ctr" defTabSz="914400" rtl="0" eaLnBrk="1" fontAlgn="auto" latinLnBrk="0" hangingPunct="1">
                        <a:lnSpc>
                          <a:spcPct val="150000"/>
                        </a:lnSpc>
                        <a:spcBef>
                          <a:spcPts val="600"/>
                        </a:spcBef>
                        <a:spcAft>
                          <a:spcPts val="600"/>
                        </a:spcAft>
                        <a:buClrTx/>
                        <a:buSzTx/>
                        <a:buFontTx/>
                        <a:buNone/>
                        <a:tabLst/>
                        <a:defRPr/>
                      </a:pPr>
                      <a:r>
                        <a:rPr lang="en-GB" sz="2800" kern="100" dirty="0">
                          <a:effectLst/>
                        </a:rPr>
                        <a:t>MD SAKIB AHMED</a:t>
                      </a:r>
                      <a:endParaRPr lang="en-US" sz="2800" kern="100" dirty="0">
                        <a:effectLst/>
                        <a:latin typeface="Times New Roman" panose="02020603050405020304" pitchFamily="18" charset="0"/>
                        <a:ea typeface="Times New Roman" panose="02020603050405020304" pitchFamily="18" charset="0"/>
                        <a:cs typeface="Vrinda" panose="020B0502040204020203" pitchFamily="34" charset="0"/>
                      </a:endParaRPr>
                    </a:p>
                  </a:txBody>
                  <a:tcPr marL="9525" marR="9525" marT="9525" marB="9525" anchor="ctr"/>
                </a:tc>
                <a:tc>
                  <a:txBody>
                    <a:bodyPr/>
                    <a:lstStyle/>
                    <a:p>
                      <a:pPr marL="0" marR="0" algn="ctr">
                        <a:lnSpc>
                          <a:spcPct val="150000"/>
                        </a:lnSpc>
                        <a:spcBef>
                          <a:spcPts val="600"/>
                        </a:spcBef>
                        <a:spcAft>
                          <a:spcPts val="600"/>
                        </a:spcAft>
                        <a:buNone/>
                      </a:pPr>
                      <a:r>
                        <a:rPr lang="en-GB" sz="2800" kern="100">
                          <a:effectLst/>
                        </a:rPr>
                        <a:t>2505335</a:t>
                      </a:r>
                      <a:endParaRPr lang="en-US" sz="2800" kern="100">
                        <a:effectLst/>
                        <a:latin typeface="Times New Roman" panose="02020603050405020304" pitchFamily="18" charset="0"/>
                        <a:ea typeface="Times New Roman" panose="02020603050405020304" pitchFamily="18" charset="0"/>
                        <a:cs typeface="Vrinda" panose="020B0502040204020203" pitchFamily="34" charset="0"/>
                      </a:endParaRPr>
                    </a:p>
                  </a:txBody>
                  <a:tcPr marL="9525" marR="9525" marT="9525" marB="9525" anchor="ctr"/>
                </a:tc>
                <a:extLst>
                  <a:ext uri="{0D108BD9-81ED-4DB2-BD59-A6C34878D82A}">
                    <a16:rowId xmlns:a16="http://schemas.microsoft.com/office/drawing/2014/main" val="1558108714"/>
                  </a:ext>
                </a:extLst>
              </a:tr>
              <a:tr h="624840">
                <a:tc>
                  <a:txBody>
                    <a:bodyPr/>
                    <a:lstStyle/>
                    <a:p>
                      <a:pPr marL="0" marR="0" lvl="0" indent="0" algn="ctr" defTabSz="914400" rtl="0" eaLnBrk="1" fontAlgn="auto" latinLnBrk="0" hangingPunct="1">
                        <a:lnSpc>
                          <a:spcPct val="150000"/>
                        </a:lnSpc>
                        <a:spcBef>
                          <a:spcPts val="600"/>
                        </a:spcBef>
                        <a:spcAft>
                          <a:spcPts val="600"/>
                        </a:spcAft>
                        <a:buClrTx/>
                        <a:buSzTx/>
                        <a:buFontTx/>
                        <a:buNone/>
                        <a:tabLst/>
                        <a:defRPr/>
                      </a:pPr>
                      <a:r>
                        <a:rPr lang="en-GB" sz="2800" kern="100" dirty="0">
                          <a:effectLst/>
                        </a:rPr>
                        <a:t>FOYSOL AHMOD</a:t>
                      </a:r>
                      <a:endParaRPr lang="en-US" sz="2800" kern="100" dirty="0">
                        <a:effectLst/>
                        <a:latin typeface="Times New Roman" panose="02020603050405020304" pitchFamily="18" charset="0"/>
                        <a:ea typeface="Times New Roman" panose="02020603050405020304" pitchFamily="18" charset="0"/>
                        <a:cs typeface="Vrinda" panose="020B0502040204020203" pitchFamily="34" charset="0"/>
                      </a:endParaRPr>
                    </a:p>
                  </a:txBody>
                  <a:tcPr marL="9525" marR="9525" marT="9525" marB="9525" anchor="ctr"/>
                </a:tc>
                <a:tc>
                  <a:txBody>
                    <a:bodyPr/>
                    <a:lstStyle/>
                    <a:p>
                      <a:pPr marL="0" marR="0" algn="ctr">
                        <a:lnSpc>
                          <a:spcPct val="150000"/>
                        </a:lnSpc>
                        <a:spcBef>
                          <a:spcPts val="600"/>
                        </a:spcBef>
                        <a:spcAft>
                          <a:spcPts val="600"/>
                        </a:spcAft>
                        <a:buNone/>
                      </a:pPr>
                      <a:r>
                        <a:rPr lang="en-GB" sz="2800" kern="100">
                          <a:effectLst/>
                        </a:rPr>
                        <a:t>2503767</a:t>
                      </a:r>
                      <a:endParaRPr lang="en-US" sz="2800" kern="100">
                        <a:effectLst/>
                        <a:latin typeface="Times New Roman" panose="02020603050405020304" pitchFamily="18" charset="0"/>
                        <a:ea typeface="Times New Roman" panose="02020603050405020304" pitchFamily="18" charset="0"/>
                        <a:cs typeface="Vrinda" panose="020B0502040204020203" pitchFamily="34" charset="0"/>
                      </a:endParaRPr>
                    </a:p>
                  </a:txBody>
                  <a:tcPr marL="9525" marR="9525" marT="9525" marB="9525" anchor="ctr"/>
                </a:tc>
                <a:extLst>
                  <a:ext uri="{0D108BD9-81ED-4DB2-BD59-A6C34878D82A}">
                    <a16:rowId xmlns:a16="http://schemas.microsoft.com/office/drawing/2014/main" val="1438990471"/>
                  </a:ext>
                </a:extLst>
              </a:tr>
              <a:tr h="624840">
                <a:tc>
                  <a:txBody>
                    <a:bodyPr/>
                    <a:lstStyle/>
                    <a:p>
                      <a:pPr marL="0" marR="0" lvl="0" indent="0" algn="ctr" defTabSz="914400" rtl="0" eaLnBrk="1" fontAlgn="auto" latinLnBrk="0" hangingPunct="1">
                        <a:lnSpc>
                          <a:spcPct val="150000"/>
                        </a:lnSpc>
                        <a:spcBef>
                          <a:spcPts val="600"/>
                        </a:spcBef>
                        <a:spcAft>
                          <a:spcPts val="600"/>
                        </a:spcAft>
                        <a:buClrTx/>
                        <a:buSzTx/>
                        <a:buFontTx/>
                        <a:buNone/>
                        <a:tabLst/>
                        <a:defRPr/>
                      </a:pPr>
                      <a:r>
                        <a:rPr lang="en-GB" sz="2800" kern="100" dirty="0">
                          <a:effectLst/>
                        </a:rPr>
                        <a:t>DEEKSHA</a:t>
                      </a:r>
                      <a:endParaRPr lang="en-US" sz="2800" kern="100" dirty="0">
                        <a:effectLst/>
                        <a:latin typeface="Times New Roman" panose="02020603050405020304" pitchFamily="18" charset="0"/>
                        <a:ea typeface="Times New Roman" panose="02020603050405020304" pitchFamily="18" charset="0"/>
                        <a:cs typeface="Vrinda" panose="020B0502040204020203" pitchFamily="34" charset="0"/>
                      </a:endParaRPr>
                    </a:p>
                  </a:txBody>
                  <a:tcPr marL="9525" marR="9525" marT="9525" marB="9525" anchor="ctr"/>
                </a:tc>
                <a:tc>
                  <a:txBody>
                    <a:bodyPr/>
                    <a:lstStyle/>
                    <a:p>
                      <a:pPr marL="0" marR="0" algn="ctr">
                        <a:lnSpc>
                          <a:spcPct val="150000"/>
                        </a:lnSpc>
                        <a:spcBef>
                          <a:spcPts val="600"/>
                        </a:spcBef>
                        <a:spcAft>
                          <a:spcPts val="600"/>
                        </a:spcAft>
                        <a:buNone/>
                      </a:pPr>
                      <a:r>
                        <a:rPr lang="en-GB" sz="2800" kern="100" dirty="0">
                          <a:effectLst/>
                        </a:rPr>
                        <a:t>2421468</a:t>
                      </a:r>
                      <a:endParaRPr lang="en-US" sz="2800" kern="100" dirty="0">
                        <a:effectLst/>
                        <a:latin typeface="Times New Roman" panose="02020603050405020304" pitchFamily="18" charset="0"/>
                        <a:ea typeface="Times New Roman" panose="02020603050405020304" pitchFamily="18" charset="0"/>
                        <a:cs typeface="Vrinda" panose="020B0502040204020203" pitchFamily="34" charset="0"/>
                      </a:endParaRPr>
                    </a:p>
                  </a:txBody>
                  <a:tcPr marL="9525" marR="9525" marT="9525" marB="9525" anchor="ctr"/>
                </a:tc>
                <a:extLst>
                  <a:ext uri="{0D108BD9-81ED-4DB2-BD59-A6C34878D82A}">
                    <a16:rowId xmlns:a16="http://schemas.microsoft.com/office/drawing/2014/main" val="211467916"/>
                  </a:ext>
                </a:extLst>
              </a:tr>
            </a:tbl>
          </a:graphicData>
        </a:graphic>
      </p:graphicFrame>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7FBFF"/>
        </a:solidFill>
        <a:effectLst/>
      </p:bgPr>
    </p:bg>
    <p:spTree>
      <p:nvGrpSpPr>
        <p:cNvPr id="1" name=""/>
        <p:cNvGrpSpPr/>
        <p:nvPr/>
      </p:nvGrpSpPr>
      <p:grpSpPr>
        <a:xfrm>
          <a:off x="0" y="0"/>
          <a:ext cx="0" cy="0"/>
          <a:chOff x="0" y="0"/>
          <a:chExt cx="0" cy="0"/>
        </a:xfrm>
      </p:grpSpPr>
      <p:grpSp>
        <p:nvGrpSpPr>
          <p:cNvPr id="2" name="Group 2"/>
          <p:cNvGrpSpPr/>
          <p:nvPr/>
        </p:nvGrpSpPr>
        <p:grpSpPr>
          <a:xfrm>
            <a:off x="0" y="-341124"/>
            <a:ext cx="18802350" cy="682247"/>
            <a:chOff x="0" y="0"/>
            <a:chExt cx="4952059" cy="179687"/>
          </a:xfrm>
        </p:grpSpPr>
        <p:sp>
          <p:nvSpPr>
            <p:cNvPr id="3" name="Freeform 3"/>
            <p:cNvSpPr/>
            <p:nvPr/>
          </p:nvSpPr>
          <p:spPr>
            <a:xfrm>
              <a:off x="0" y="0"/>
              <a:ext cx="4952059" cy="179687"/>
            </a:xfrm>
            <a:custGeom>
              <a:avLst/>
              <a:gdLst/>
              <a:ahLst/>
              <a:cxnLst/>
              <a:rect l="l" t="t" r="r" b="b"/>
              <a:pathLst>
                <a:path w="4952059" h="179687">
                  <a:moveTo>
                    <a:pt x="0" y="0"/>
                  </a:moveTo>
                  <a:lnTo>
                    <a:pt x="4952059" y="0"/>
                  </a:lnTo>
                  <a:lnTo>
                    <a:pt x="4952059" y="179687"/>
                  </a:lnTo>
                  <a:lnTo>
                    <a:pt x="0" y="179687"/>
                  </a:lnTo>
                  <a:close/>
                </a:path>
              </a:pathLst>
            </a:custGeom>
            <a:gradFill rotWithShape="1">
              <a:gsLst>
                <a:gs pos="0">
                  <a:srgbClr val="5DE0E6">
                    <a:alpha val="100000"/>
                  </a:srgbClr>
                </a:gs>
                <a:gs pos="100000">
                  <a:srgbClr val="004AAD">
                    <a:alpha val="100000"/>
                  </a:srgbClr>
                </a:gs>
              </a:gsLst>
              <a:lin ang="0"/>
            </a:gradFill>
          </p:spPr>
        </p:sp>
        <p:sp>
          <p:nvSpPr>
            <p:cNvPr id="4" name="TextBox 4"/>
            <p:cNvSpPr txBox="1"/>
            <p:nvPr/>
          </p:nvSpPr>
          <p:spPr>
            <a:xfrm>
              <a:off x="0" y="-38100"/>
              <a:ext cx="4952059" cy="217787"/>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5" name="TextBox 5"/>
          <p:cNvSpPr txBox="1"/>
          <p:nvPr/>
        </p:nvSpPr>
        <p:spPr>
          <a:xfrm>
            <a:off x="1751012" y="761848"/>
            <a:ext cx="14589085" cy="676595"/>
          </a:xfrm>
          <a:prstGeom prst="rect">
            <a:avLst/>
          </a:prstGeom>
        </p:spPr>
        <p:txBody>
          <a:bodyPr lIns="0" tIns="0" rIns="0" bIns="0" rtlCol="0" anchor="t">
            <a:spAutoFit/>
          </a:bodyPr>
          <a:lstStyle/>
          <a:p>
            <a:pPr algn="ctr">
              <a:lnSpc>
                <a:spcPts val="5719"/>
              </a:lnSpc>
            </a:pPr>
            <a:r>
              <a:rPr lang="en-US" sz="4399" b="1">
                <a:solidFill>
                  <a:srgbClr val="16599D"/>
                </a:solidFill>
                <a:latin typeface="Arial" panose="020B0604020202020204" pitchFamily="34" charset="0"/>
                <a:ea typeface="Helios Bold"/>
                <a:cs typeface="Arial" panose="020B0604020202020204" pitchFamily="34" charset="0"/>
                <a:sym typeface="Helios Bold"/>
              </a:rPr>
              <a:t>INTRODUCTION</a:t>
            </a:r>
          </a:p>
        </p:txBody>
      </p:sp>
      <p:grpSp>
        <p:nvGrpSpPr>
          <p:cNvPr id="6" name="Group 6"/>
          <p:cNvGrpSpPr/>
          <p:nvPr/>
        </p:nvGrpSpPr>
        <p:grpSpPr>
          <a:xfrm>
            <a:off x="-990676" y="9945876"/>
            <a:ext cx="20224457" cy="682247"/>
            <a:chOff x="0" y="0"/>
            <a:chExt cx="5326606" cy="179687"/>
          </a:xfrm>
        </p:grpSpPr>
        <p:sp>
          <p:nvSpPr>
            <p:cNvPr id="7" name="Freeform 7"/>
            <p:cNvSpPr/>
            <p:nvPr/>
          </p:nvSpPr>
          <p:spPr>
            <a:xfrm>
              <a:off x="0" y="0"/>
              <a:ext cx="5326606" cy="179687"/>
            </a:xfrm>
            <a:custGeom>
              <a:avLst/>
              <a:gdLst/>
              <a:ahLst/>
              <a:cxnLst/>
              <a:rect l="l" t="t" r="r" b="b"/>
              <a:pathLst>
                <a:path w="5326606" h="179687">
                  <a:moveTo>
                    <a:pt x="0" y="0"/>
                  </a:moveTo>
                  <a:lnTo>
                    <a:pt x="5326606" y="0"/>
                  </a:lnTo>
                  <a:lnTo>
                    <a:pt x="5326606" y="179687"/>
                  </a:lnTo>
                  <a:lnTo>
                    <a:pt x="0" y="179687"/>
                  </a:lnTo>
                  <a:close/>
                </a:path>
              </a:pathLst>
            </a:custGeom>
            <a:gradFill rotWithShape="1">
              <a:gsLst>
                <a:gs pos="0">
                  <a:srgbClr val="5DE0E6">
                    <a:alpha val="100000"/>
                  </a:srgbClr>
                </a:gs>
                <a:gs pos="100000">
                  <a:srgbClr val="004AAD">
                    <a:alpha val="100000"/>
                  </a:srgbClr>
                </a:gs>
              </a:gsLst>
              <a:lin ang="0"/>
            </a:gradFill>
          </p:spPr>
        </p:sp>
        <p:sp>
          <p:nvSpPr>
            <p:cNvPr id="8" name="TextBox 8"/>
            <p:cNvSpPr txBox="1"/>
            <p:nvPr/>
          </p:nvSpPr>
          <p:spPr>
            <a:xfrm>
              <a:off x="0" y="-38100"/>
              <a:ext cx="5326606" cy="217787"/>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grpSp>
        <p:nvGrpSpPr>
          <p:cNvPr id="9" name="Group 9"/>
          <p:cNvGrpSpPr/>
          <p:nvPr/>
        </p:nvGrpSpPr>
        <p:grpSpPr>
          <a:xfrm>
            <a:off x="1494429" y="2464193"/>
            <a:ext cx="1596290" cy="1596290"/>
            <a:chOff x="0" y="0"/>
            <a:chExt cx="457316" cy="457316"/>
          </a:xfrm>
        </p:grpSpPr>
        <p:sp>
          <p:nvSpPr>
            <p:cNvPr id="10" name="Freeform 10"/>
            <p:cNvSpPr/>
            <p:nvPr/>
          </p:nvSpPr>
          <p:spPr>
            <a:xfrm>
              <a:off x="0" y="0"/>
              <a:ext cx="457316" cy="457316"/>
            </a:xfrm>
            <a:custGeom>
              <a:avLst/>
              <a:gdLst/>
              <a:ahLst/>
              <a:cxnLst/>
              <a:rect l="l" t="t" r="r" b="b"/>
              <a:pathLst>
                <a:path w="457316" h="457316">
                  <a:moveTo>
                    <a:pt x="145498" y="0"/>
                  </a:moveTo>
                  <a:lnTo>
                    <a:pt x="311818" y="0"/>
                  </a:lnTo>
                  <a:cubicBezTo>
                    <a:pt x="392175" y="0"/>
                    <a:pt x="457316" y="65142"/>
                    <a:pt x="457316" y="145498"/>
                  </a:cubicBezTo>
                  <a:lnTo>
                    <a:pt x="457316" y="311818"/>
                  </a:lnTo>
                  <a:cubicBezTo>
                    <a:pt x="457316" y="392175"/>
                    <a:pt x="392175" y="457316"/>
                    <a:pt x="311818" y="457316"/>
                  </a:cubicBezTo>
                  <a:lnTo>
                    <a:pt x="145498" y="457316"/>
                  </a:lnTo>
                  <a:cubicBezTo>
                    <a:pt x="65142" y="457316"/>
                    <a:pt x="0" y="392175"/>
                    <a:pt x="0" y="311818"/>
                  </a:cubicBezTo>
                  <a:lnTo>
                    <a:pt x="0" y="145498"/>
                  </a:lnTo>
                  <a:cubicBezTo>
                    <a:pt x="0" y="65142"/>
                    <a:pt x="65142" y="0"/>
                    <a:pt x="145498" y="0"/>
                  </a:cubicBezTo>
                  <a:close/>
                </a:path>
              </a:pathLst>
            </a:custGeom>
            <a:solidFill>
              <a:srgbClr val="073E88"/>
            </a:solidFill>
          </p:spPr>
        </p:sp>
        <p:sp>
          <p:nvSpPr>
            <p:cNvPr id="11" name="TextBox 11"/>
            <p:cNvSpPr txBox="1"/>
            <p:nvPr/>
          </p:nvSpPr>
          <p:spPr>
            <a:xfrm>
              <a:off x="0" y="-76200"/>
              <a:ext cx="457316" cy="533516"/>
            </a:xfrm>
            <a:prstGeom prst="rect">
              <a:avLst/>
            </a:prstGeom>
          </p:spPr>
          <p:txBody>
            <a:bodyPr lIns="50800" tIns="50800" rIns="50800" bIns="50800" rtlCol="0" anchor="ctr"/>
            <a:lstStyle/>
            <a:p>
              <a:pPr algn="ctr">
                <a:lnSpc>
                  <a:spcPts val="3798"/>
                </a:lnSpc>
              </a:pPr>
              <a:endParaRPr>
                <a:latin typeface="Arial" panose="020B0604020202020204" pitchFamily="34" charset="0"/>
                <a:cs typeface="Arial" panose="020B0604020202020204" pitchFamily="34" charset="0"/>
              </a:endParaRPr>
            </a:p>
          </p:txBody>
        </p:sp>
      </p:grpSp>
      <p:grpSp>
        <p:nvGrpSpPr>
          <p:cNvPr id="12" name="Group 12"/>
          <p:cNvGrpSpPr/>
          <p:nvPr/>
        </p:nvGrpSpPr>
        <p:grpSpPr>
          <a:xfrm>
            <a:off x="9418577" y="2464193"/>
            <a:ext cx="1596290" cy="1596290"/>
            <a:chOff x="0" y="0"/>
            <a:chExt cx="457316" cy="457316"/>
          </a:xfrm>
        </p:grpSpPr>
        <p:sp>
          <p:nvSpPr>
            <p:cNvPr id="13" name="Freeform 13"/>
            <p:cNvSpPr/>
            <p:nvPr/>
          </p:nvSpPr>
          <p:spPr>
            <a:xfrm>
              <a:off x="0" y="0"/>
              <a:ext cx="457316" cy="457316"/>
            </a:xfrm>
            <a:custGeom>
              <a:avLst/>
              <a:gdLst/>
              <a:ahLst/>
              <a:cxnLst/>
              <a:rect l="l" t="t" r="r" b="b"/>
              <a:pathLst>
                <a:path w="457316" h="457316">
                  <a:moveTo>
                    <a:pt x="145498" y="0"/>
                  </a:moveTo>
                  <a:lnTo>
                    <a:pt x="311818" y="0"/>
                  </a:lnTo>
                  <a:cubicBezTo>
                    <a:pt x="392175" y="0"/>
                    <a:pt x="457316" y="65142"/>
                    <a:pt x="457316" y="145498"/>
                  </a:cubicBezTo>
                  <a:lnTo>
                    <a:pt x="457316" y="311818"/>
                  </a:lnTo>
                  <a:cubicBezTo>
                    <a:pt x="457316" y="392175"/>
                    <a:pt x="392175" y="457316"/>
                    <a:pt x="311818" y="457316"/>
                  </a:cubicBezTo>
                  <a:lnTo>
                    <a:pt x="145498" y="457316"/>
                  </a:lnTo>
                  <a:cubicBezTo>
                    <a:pt x="65142" y="457316"/>
                    <a:pt x="0" y="392175"/>
                    <a:pt x="0" y="311818"/>
                  </a:cubicBezTo>
                  <a:lnTo>
                    <a:pt x="0" y="145498"/>
                  </a:lnTo>
                  <a:cubicBezTo>
                    <a:pt x="0" y="65142"/>
                    <a:pt x="65142" y="0"/>
                    <a:pt x="145498" y="0"/>
                  </a:cubicBezTo>
                  <a:close/>
                </a:path>
              </a:pathLst>
            </a:custGeom>
            <a:solidFill>
              <a:srgbClr val="073E88"/>
            </a:solidFill>
          </p:spPr>
        </p:sp>
        <p:sp>
          <p:nvSpPr>
            <p:cNvPr id="14" name="TextBox 14"/>
            <p:cNvSpPr txBox="1"/>
            <p:nvPr/>
          </p:nvSpPr>
          <p:spPr>
            <a:xfrm>
              <a:off x="0" y="-76200"/>
              <a:ext cx="457316" cy="533516"/>
            </a:xfrm>
            <a:prstGeom prst="rect">
              <a:avLst/>
            </a:prstGeom>
          </p:spPr>
          <p:txBody>
            <a:bodyPr lIns="50800" tIns="50800" rIns="50800" bIns="50800" rtlCol="0" anchor="ctr"/>
            <a:lstStyle/>
            <a:p>
              <a:pPr algn="ctr">
                <a:lnSpc>
                  <a:spcPts val="3798"/>
                </a:lnSpc>
              </a:pPr>
              <a:endParaRPr>
                <a:latin typeface="Arial" panose="020B0604020202020204" pitchFamily="34" charset="0"/>
                <a:cs typeface="Arial" panose="020B0604020202020204" pitchFamily="34" charset="0"/>
              </a:endParaRPr>
            </a:p>
          </p:txBody>
        </p:sp>
      </p:grpSp>
      <p:grpSp>
        <p:nvGrpSpPr>
          <p:cNvPr id="15" name="Group 15"/>
          <p:cNvGrpSpPr/>
          <p:nvPr/>
        </p:nvGrpSpPr>
        <p:grpSpPr>
          <a:xfrm>
            <a:off x="1494429" y="5668998"/>
            <a:ext cx="1596290" cy="1596290"/>
            <a:chOff x="0" y="0"/>
            <a:chExt cx="457316" cy="457316"/>
          </a:xfrm>
        </p:grpSpPr>
        <p:sp>
          <p:nvSpPr>
            <p:cNvPr id="16" name="Freeform 16"/>
            <p:cNvSpPr/>
            <p:nvPr/>
          </p:nvSpPr>
          <p:spPr>
            <a:xfrm>
              <a:off x="0" y="0"/>
              <a:ext cx="457316" cy="457316"/>
            </a:xfrm>
            <a:custGeom>
              <a:avLst/>
              <a:gdLst/>
              <a:ahLst/>
              <a:cxnLst/>
              <a:rect l="l" t="t" r="r" b="b"/>
              <a:pathLst>
                <a:path w="457316" h="457316">
                  <a:moveTo>
                    <a:pt x="145498" y="0"/>
                  </a:moveTo>
                  <a:lnTo>
                    <a:pt x="311818" y="0"/>
                  </a:lnTo>
                  <a:cubicBezTo>
                    <a:pt x="392175" y="0"/>
                    <a:pt x="457316" y="65142"/>
                    <a:pt x="457316" y="145498"/>
                  </a:cubicBezTo>
                  <a:lnTo>
                    <a:pt x="457316" y="311818"/>
                  </a:lnTo>
                  <a:cubicBezTo>
                    <a:pt x="457316" y="392175"/>
                    <a:pt x="392175" y="457316"/>
                    <a:pt x="311818" y="457316"/>
                  </a:cubicBezTo>
                  <a:lnTo>
                    <a:pt x="145498" y="457316"/>
                  </a:lnTo>
                  <a:cubicBezTo>
                    <a:pt x="65142" y="457316"/>
                    <a:pt x="0" y="392175"/>
                    <a:pt x="0" y="311818"/>
                  </a:cubicBezTo>
                  <a:lnTo>
                    <a:pt x="0" y="145498"/>
                  </a:lnTo>
                  <a:cubicBezTo>
                    <a:pt x="0" y="65142"/>
                    <a:pt x="65142" y="0"/>
                    <a:pt x="145498" y="0"/>
                  </a:cubicBezTo>
                  <a:close/>
                </a:path>
              </a:pathLst>
            </a:custGeom>
            <a:solidFill>
              <a:srgbClr val="073E88"/>
            </a:solidFill>
          </p:spPr>
        </p:sp>
        <p:sp>
          <p:nvSpPr>
            <p:cNvPr id="17" name="TextBox 17"/>
            <p:cNvSpPr txBox="1"/>
            <p:nvPr/>
          </p:nvSpPr>
          <p:spPr>
            <a:xfrm>
              <a:off x="0" y="-76200"/>
              <a:ext cx="457316" cy="533516"/>
            </a:xfrm>
            <a:prstGeom prst="rect">
              <a:avLst/>
            </a:prstGeom>
          </p:spPr>
          <p:txBody>
            <a:bodyPr lIns="50800" tIns="50800" rIns="50800" bIns="50800" rtlCol="0" anchor="ctr"/>
            <a:lstStyle/>
            <a:p>
              <a:pPr algn="ctr">
                <a:lnSpc>
                  <a:spcPts val="3798"/>
                </a:lnSpc>
              </a:pPr>
              <a:endParaRPr>
                <a:latin typeface="Arial" panose="020B0604020202020204" pitchFamily="34" charset="0"/>
                <a:cs typeface="Arial" panose="020B0604020202020204" pitchFamily="34" charset="0"/>
              </a:endParaRPr>
            </a:p>
          </p:txBody>
        </p:sp>
      </p:grpSp>
      <p:sp>
        <p:nvSpPr>
          <p:cNvPr id="18" name="Freeform 18"/>
          <p:cNvSpPr/>
          <p:nvPr/>
        </p:nvSpPr>
        <p:spPr>
          <a:xfrm>
            <a:off x="1819145" y="2788909"/>
            <a:ext cx="946858" cy="946858"/>
          </a:xfrm>
          <a:custGeom>
            <a:avLst/>
            <a:gdLst/>
            <a:ahLst/>
            <a:cxnLst/>
            <a:rect l="l" t="t" r="r" b="b"/>
            <a:pathLst>
              <a:path w="946858" h="946858">
                <a:moveTo>
                  <a:pt x="0" y="0"/>
                </a:moveTo>
                <a:lnTo>
                  <a:pt x="946858" y="0"/>
                </a:lnTo>
                <a:lnTo>
                  <a:pt x="946858" y="946858"/>
                </a:lnTo>
                <a:lnTo>
                  <a:pt x="0" y="946858"/>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19" name="Freeform 19"/>
          <p:cNvSpPr/>
          <p:nvPr/>
        </p:nvSpPr>
        <p:spPr>
          <a:xfrm>
            <a:off x="1751012" y="5961464"/>
            <a:ext cx="1083123" cy="1023551"/>
          </a:xfrm>
          <a:custGeom>
            <a:avLst/>
            <a:gdLst/>
            <a:ahLst/>
            <a:cxnLst/>
            <a:rect l="l" t="t" r="r" b="b"/>
            <a:pathLst>
              <a:path w="1083123" h="1023551">
                <a:moveTo>
                  <a:pt x="0" y="0"/>
                </a:moveTo>
                <a:lnTo>
                  <a:pt x="1083123" y="0"/>
                </a:lnTo>
                <a:lnTo>
                  <a:pt x="1083123" y="1023551"/>
                </a:lnTo>
                <a:lnTo>
                  <a:pt x="0" y="1023551"/>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a:ln cap="sq">
            <a:noFill/>
            <a:prstDash val="solid"/>
            <a:miter/>
          </a:ln>
        </p:spPr>
      </p:sp>
      <p:sp>
        <p:nvSpPr>
          <p:cNvPr id="20" name="Freeform 20"/>
          <p:cNvSpPr/>
          <p:nvPr/>
        </p:nvSpPr>
        <p:spPr>
          <a:xfrm flipH="1" flipV="1">
            <a:off x="9739041" y="2785453"/>
            <a:ext cx="955362" cy="953770"/>
          </a:xfrm>
          <a:custGeom>
            <a:avLst/>
            <a:gdLst/>
            <a:ahLst/>
            <a:cxnLst/>
            <a:rect l="l" t="t" r="r" b="b"/>
            <a:pathLst>
              <a:path w="955362" h="953770">
                <a:moveTo>
                  <a:pt x="955362" y="953770"/>
                </a:moveTo>
                <a:lnTo>
                  <a:pt x="0" y="953770"/>
                </a:lnTo>
                <a:lnTo>
                  <a:pt x="0" y="0"/>
                </a:lnTo>
                <a:lnTo>
                  <a:pt x="955362" y="0"/>
                </a:lnTo>
                <a:lnTo>
                  <a:pt x="955362" y="953770"/>
                </a:lnTo>
                <a:close/>
              </a:path>
            </a:pathLst>
          </a:custGeom>
          <a:blipFill>
            <a:blip r:embed="rId7">
              <a:extLst>
                <a:ext uri="{96DAC541-7B7A-43D3-8B79-37D633B846F1}">
                  <asvg:svgBlip xmlns:asvg="http://schemas.microsoft.com/office/drawing/2016/SVG/main" xmlns="" r:embed="rId8"/>
                </a:ext>
              </a:extLst>
            </a:blip>
            <a:stretch>
              <a:fillRect/>
            </a:stretch>
          </a:blipFill>
          <a:ln cap="sq">
            <a:noFill/>
            <a:prstDash val="solid"/>
            <a:miter/>
          </a:ln>
        </p:spPr>
      </p:sp>
      <p:sp>
        <p:nvSpPr>
          <p:cNvPr id="21" name="TextBox 21"/>
          <p:cNvSpPr txBox="1"/>
          <p:nvPr/>
        </p:nvSpPr>
        <p:spPr>
          <a:xfrm>
            <a:off x="11453017" y="3311233"/>
            <a:ext cx="4792577" cy="2141099"/>
          </a:xfrm>
          <a:prstGeom prst="rect">
            <a:avLst/>
          </a:prstGeom>
        </p:spPr>
        <p:txBody>
          <a:bodyPr lIns="0" tIns="0" rIns="0" bIns="0" rtlCol="0" anchor="t">
            <a:spAutoFit/>
          </a:bodyPr>
          <a:lstStyle/>
          <a:p>
            <a:pPr algn="just">
              <a:lnSpc>
                <a:spcPts val="3359"/>
              </a:lnSpc>
              <a:spcBef>
                <a:spcPct val="0"/>
              </a:spcBef>
            </a:pPr>
            <a:r>
              <a:rPr lang="en-US" sz="2399" dirty="0">
                <a:solidFill>
                  <a:srgbClr val="101419"/>
                </a:solidFill>
                <a:latin typeface="Arial" panose="020B0604020202020204" pitchFamily="34" charset="0"/>
                <a:ea typeface="Roboto"/>
                <a:cs typeface="Arial" panose="020B0604020202020204" pitchFamily="34" charset="0"/>
                <a:sym typeface="Roboto"/>
              </a:rPr>
              <a:t>It examines whether </a:t>
            </a:r>
            <a:r>
              <a:rPr lang="en-US" sz="2399" dirty="0" err="1">
                <a:solidFill>
                  <a:srgbClr val="101419"/>
                </a:solidFill>
                <a:latin typeface="Arial" panose="020B0604020202020204" pitchFamily="34" charset="0"/>
                <a:ea typeface="Roboto"/>
                <a:cs typeface="Arial" panose="020B0604020202020204" pitchFamily="34" charset="0"/>
                <a:sym typeface="Roboto"/>
              </a:rPr>
              <a:t>Gymshark’s</a:t>
            </a:r>
            <a:r>
              <a:rPr lang="en-US" sz="2399" dirty="0">
                <a:solidFill>
                  <a:srgbClr val="101419"/>
                </a:solidFill>
                <a:latin typeface="Arial" panose="020B0604020202020204" pitchFamily="34" charset="0"/>
                <a:ea typeface="Roboto"/>
                <a:cs typeface="Arial" panose="020B0604020202020204" pitchFamily="34" charset="0"/>
                <a:sym typeface="Roboto"/>
              </a:rPr>
              <a:t> people strategy is fully aligned with its growth, technology and sustainability agenda (Deloitte, 2026).</a:t>
            </a:r>
          </a:p>
        </p:txBody>
      </p:sp>
      <p:sp>
        <p:nvSpPr>
          <p:cNvPr id="22" name="TextBox 22"/>
          <p:cNvSpPr txBox="1"/>
          <p:nvPr/>
        </p:nvSpPr>
        <p:spPr>
          <a:xfrm>
            <a:off x="3528003" y="3154070"/>
            <a:ext cx="4633274" cy="1705082"/>
          </a:xfrm>
          <a:prstGeom prst="rect">
            <a:avLst/>
          </a:prstGeom>
        </p:spPr>
        <p:txBody>
          <a:bodyPr lIns="0" tIns="0" rIns="0" bIns="0" rtlCol="0" anchor="t">
            <a:spAutoFit/>
          </a:bodyPr>
          <a:lstStyle/>
          <a:p>
            <a:pPr algn="just">
              <a:lnSpc>
                <a:spcPts val="3359"/>
              </a:lnSpc>
              <a:spcBef>
                <a:spcPct val="0"/>
              </a:spcBef>
            </a:pPr>
            <a:r>
              <a:rPr lang="en-US" sz="2399">
                <a:solidFill>
                  <a:srgbClr val="101419"/>
                </a:solidFill>
                <a:latin typeface="Arial" panose="020B0604020202020204" pitchFamily="34" charset="0"/>
                <a:ea typeface="Roboto"/>
                <a:cs typeface="Arial" panose="020B0604020202020204" pitchFamily="34" charset="0"/>
                <a:sym typeface="Roboto"/>
              </a:rPr>
              <a:t>This presentation evaluates a key people management issue at Gymshark for board-level decision making.</a:t>
            </a:r>
          </a:p>
        </p:txBody>
      </p:sp>
      <p:sp>
        <p:nvSpPr>
          <p:cNvPr id="23" name="TextBox 23"/>
          <p:cNvSpPr txBox="1"/>
          <p:nvPr/>
        </p:nvSpPr>
        <p:spPr>
          <a:xfrm>
            <a:off x="3528003" y="6416090"/>
            <a:ext cx="4633274" cy="2142446"/>
          </a:xfrm>
          <a:prstGeom prst="rect">
            <a:avLst/>
          </a:prstGeom>
        </p:spPr>
        <p:txBody>
          <a:bodyPr lIns="0" tIns="0" rIns="0" bIns="0" rtlCol="0" anchor="t">
            <a:spAutoFit/>
          </a:bodyPr>
          <a:lstStyle/>
          <a:p>
            <a:pPr algn="just">
              <a:lnSpc>
                <a:spcPts val="3359"/>
              </a:lnSpc>
              <a:spcBef>
                <a:spcPct val="0"/>
              </a:spcBef>
            </a:pPr>
            <a:r>
              <a:rPr lang="en-US" sz="2399" dirty="0" err="1">
                <a:solidFill>
                  <a:srgbClr val="101419"/>
                </a:solidFill>
                <a:latin typeface="Arial" panose="020B0604020202020204" pitchFamily="34" charset="0"/>
                <a:ea typeface="Roboto"/>
                <a:cs typeface="Arial" panose="020B0604020202020204" pitchFamily="34" charset="0"/>
                <a:sym typeface="Roboto"/>
              </a:rPr>
              <a:t>Gymshark</a:t>
            </a:r>
            <a:r>
              <a:rPr lang="en-US" sz="2399" dirty="0">
                <a:solidFill>
                  <a:srgbClr val="101419"/>
                </a:solidFill>
                <a:latin typeface="Arial" panose="020B0604020202020204" pitchFamily="34" charset="0"/>
                <a:ea typeface="Roboto"/>
                <a:cs typeface="Arial" panose="020B0604020202020204" pitchFamily="34" charset="0"/>
                <a:sym typeface="Roboto"/>
              </a:rPr>
              <a:t> is a UK-headquartered fitness apparel brand operating across e-commerce, retail and international markets </a:t>
            </a:r>
            <a:r>
              <a:rPr lang="en-US" sz="2400" dirty="0">
                <a:solidFill>
                  <a:srgbClr val="000000"/>
                </a:solidFill>
                <a:latin typeface="Arial" panose="020B0604020202020204" pitchFamily="34" charset="0"/>
                <a:ea typeface="Poppins"/>
                <a:cs typeface="Arial" panose="020B0604020202020204" pitchFamily="34" charset="0"/>
                <a:sym typeface="Poppins"/>
              </a:rPr>
              <a:t>(</a:t>
            </a:r>
            <a:r>
              <a:rPr lang="en-US" sz="2400" dirty="0" err="1">
                <a:solidFill>
                  <a:srgbClr val="000000"/>
                </a:solidFill>
                <a:latin typeface="Arial" panose="020B0604020202020204" pitchFamily="34" charset="0"/>
                <a:ea typeface="Poppins"/>
                <a:cs typeface="Arial" panose="020B0604020202020204" pitchFamily="34" charset="0"/>
                <a:sym typeface="Poppins"/>
              </a:rPr>
              <a:t>Gymshark</a:t>
            </a:r>
            <a:r>
              <a:rPr lang="en-US" sz="2400" dirty="0">
                <a:solidFill>
                  <a:srgbClr val="000000"/>
                </a:solidFill>
                <a:latin typeface="Arial" panose="020B0604020202020204" pitchFamily="34" charset="0"/>
                <a:ea typeface="Poppins"/>
                <a:cs typeface="Arial" panose="020B0604020202020204" pitchFamily="34" charset="0"/>
                <a:sym typeface="Poppins"/>
              </a:rPr>
              <a:t>, 2026).</a:t>
            </a:r>
            <a:endParaRPr lang="en-US" sz="2399" dirty="0">
              <a:solidFill>
                <a:srgbClr val="101419"/>
              </a:solidFill>
              <a:latin typeface="Arial" panose="020B0604020202020204" pitchFamily="34" charset="0"/>
              <a:ea typeface="Roboto"/>
              <a:cs typeface="Arial" panose="020B0604020202020204" pitchFamily="34" charset="0"/>
              <a:sym typeface="Roboto"/>
            </a:endParaRPr>
          </a:p>
        </p:txBody>
      </p:sp>
      <p:sp>
        <p:nvSpPr>
          <p:cNvPr id="24" name="TextBox 24"/>
          <p:cNvSpPr txBox="1"/>
          <p:nvPr/>
        </p:nvSpPr>
        <p:spPr>
          <a:xfrm>
            <a:off x="11453017" y="2625750"/>
            <a:ext cx="4887080" cy="560923"/>
          </a:xfrm>
          <a:prstGeom prst="rect">
            <a:avLst/>
          </a:prstGeom>
        </p:spPr>
        <p:txBody>
          <a:bodyPr wrap="square" lIns="0" tIns="0" rIns="0" bIns="0" rtlCol="0" anchor="t">
            <a:spAutoFit/>
          </a:bodyPr>
          <a:lstStyle/>
          <a:p>
            <a:pPr algn="l">
              <a:lnSpc>
                <a:spcPts val="4759"/>
              </a:lnSpc>
              <a:spcBef>
                <a:spcPct val="0"/>
              </a:spcBef>
            </a:pPr>
            <a:r>
              <a:rPr lang="en-US" sz="3399" b="1" dirty="0">
                <a:solidFill>
                  <a:srgbClr val="073E88"/>
                </a:solidFill>
                <a:latin typeface="Arial" panose="020B0604020202020204" pitchFamily="34" charset="0"/>
                <a:ea typeface="Poppins Bold"/>
                <a:cs typeface="Arial" panose="020B0604020202020204" pitchFamily="34" charset="0"/>
                <a:sym typeface="Poppins Bold"/>
              </a:rPr>
              <a:t>Presentation focus</a:t>
            </a:r>
          </a:p>
        </p:txBody>
      </p:sp>
      <p:sp>
        <p:nvSpPr>
          <p:cNvPr id="25" name="TextBox 25"/>
          <p:cNvSpPr txBox="1"/>
          <p:nvPr/>
        </p:nvSpPr>
        <p:spPr>
          <a:xfrm>
            <a:off x="3419188" y="2359418"/>
            <a:ext cx="3819811" cy="560923"/>
          </a:xfrm>
          <a:prstGeom prst="rect">
            <a:avLst/>
          </a:prstGeom>
        </p:spPr>
        <p:txBody>
          <a:bodyPr wrap="square" lIns="0" tIns="0" rIns="0" bIns="0" rtlCol="0" anchor="t">
            <a:spAutoFit/>
          </a:bodyPr>
          <a:lstStyle/>
          <a:p>
            <a:pPr algn="l">
              <a:lnSpc>
                <a:spcPts val="4759"/>
              </a:lnSpc>
              <a:spcBef>
                <a:spcPct val="0"/>
              </a:spcBef>
            </a:pPr>
            <a:r>
              <a:rPr lang="en-US" sz="3399" b="1" dirty="0">
                <a:solidFill>
                  <a:srgbClr val="073E88"/>
                </a:solidFill>
                <a:latin typeface="Arial" panose="020B0604020202020204" pitchFamily="34" charset="0"/>
                <a:ea typeface="Poppins Bold"/>
                <a:cs typeface="Arial" panose="020B0604020202020204" pitchFamily="34" charset="0"/>
                <a:sym typeface="Poppins Bold"/>
              </a:rPr>
              <a:t>Module context</a:t>
            </a:r>
          </a:p>
        </p:txBody>
      </p:sp>
      <p:sp>
        <p:nvSpPr>
          <p:cNvPr id="26" name="TextBox 26"/>
          <p:cNvSpPr txBox="1"/>
          <p:nvPr/>
        </p:nvSpPr>
        <p:spPr>
          <a:xfrm>
            <a:off x="3528002" y="5673393"/>
            <a:ext cx="5082597" cy="560923"/>
          </a:xfrm>
          <a:prstGeom prst="rect">
            <a:avLst/>
          </a:prstGeom>
        </p:spPr>
        <p:txBody>
          <a:bodyPr wrap="square" lIns="0" tIns="0" rIns="0" bIns="0" rtlCol="0" anchor="t">
            <a:spAutoFit/>
          </a:bodyPr>
          <a:lstStyle/>
          <a:p>
            <a:pPr algn="l">
              <a:lnSpc>
                <a:spcPts val="4759"/>
              </a:lnSpc>
              <a:spcBef>
                <a:spcPct val="0"/>
              </a:spcBef>
            </a:pPr>
            <a:r>
              <a:rPr lang="en-US" sz="3399" b="1" dirty="0" err="1">
                <a:solidFill>
                  <a:srgbClr val="073E88"/>
                </a:solidFill>
                <a:latin typeface="Arial" panose="020B0604020202020204" pitchFamily="34" charset="0"/>
                <a:ea typeface="Poppins Bold"/>
                <a:cs typeface="Arial" panose="020B0604020202020204" pitchFamily="34" charset="0"/>
                <a:sym typeface="Poppins Bold"/>
              </a:rPr>
              <a:t>Organisation</a:t>
            </a:r>
            <a:r>
              <a:rPr lang="en-US" sz="3399" b="1" dirty="0">
                <a:solidFill>
                  <a:srgbClr val="073E88"/>
                </a:solidFill>
                <a:latin typeface="Arial" panose="020B0604020202020204" pitchFamily="34" charset="0"/>
                <a:ea typeface="Poppins Bold"/>
                <a:cs typeface="Arial" panose="020B0604020202020204" pitchFamily="34" charset="0"/>
                <a:sym typeface="Poppins Bold"/>
              </a:rPr>
              <a:t> selected</a:t>
            </a:r>
          </a:p>
        </p:txBody>
      </p:sp>
      <p:grpSp>
        <p:nvGrpSpPr>
          <p:cNvPr id="27" name="Group 27"/>
          <p:cNvGrpSpPr/>
          <p:nvPr/>
        </p:nvGrpSpPr>
        <p:grpSpPr>
          <a:xfrm>
            <a:off x="9469931" y="5671619"/>
            <a:ext cx="1596290" cy="1596290"/>
            <a:chOff x="0" y="0"/>
            <a:chExt cx="457316" cy="457316"/>
          </a:xfrm>
        </p:grpSpPr>
        <p:sp>
          <p:nvSpPr>
            <p:cNvPr id="28" name="Freeform 28"/>
            <p:cNvSpPr/>
            <p:nvPr/>
          </p:nvSpPr>
          <p:spPr>
            <a:xfrm>
              <a:off x="0" y="0"/>
              <a:ext cx="457316" cy="457316"/>
            </a:xfrm>
            <a:custGeom>
              <a:avLst/>
              <a:gdLst/>
              <a:ahLst/>
              <a:cxnLst/>
              <a:rect l="l" t="t" r="r" b="b"/>
              <a:pathLst>
                <a:path w="457316" h="457316">
                  <a:moveTo>
                    <a:pt x="145498" y="0"/>
                  </a:moveTo>
                  <a:lnTo>
                    <a:pt x="311818" y="0"/>
                  </a:lnTo>
                  <a:cubicBezTo>
                    <a:pt x="392175" y="0"/>
                    <a:pt x="457316" y="65142"/>
                    <a:pt x="457316" y="145498"/>
                  </a:cubicBezTo>
                  <a:lnTo>
                    <a:pt x="457316" y="311818"/>
                  </a:lnTo>
                  <a:cubicBezTo>
                    <a:pt x="457316" y="392175"/>
                    <a:pt x="392175" y="457316"/>
                    <a:pt x="311818" y="457316"/>
                  </a:cubicBezTo>
                  <a:lnTo>
                    <a:pt x="145498" y="457316"/>
                  </a:lnTo>
                  <a:cubicBezTo>
                    <a:pt x="65142" y="457316"/>
                    <a:pt x="0" y="392175"/>
                    <a:pt x="0" y="311818"/>
                  </a:cubicBezTo>
                  <a:lnTo>
                    <a:pt x="0" y="145498"/>
                  </a:lnTo>
                  <a:cubicBezTo>
                    <a:pt x="0" y="65142"/>
                    <a:pt x="65142" y="0"/>
                    <a:pt x="145498" y="0"/>
                  </a:cubicBezTo>
                  <a:close/>
                </a:path>
              </a:pathLst>
            </a:custGeom>
            <a:solidFill>
              <a:srgbClr val="073E88"/>
            </a:solidFill>
          </p:spPr>
        </p:sp>
        <p:sp>
          <p:nvSpPr>
            <p:cNvPr id="29" name="TextBox 29"/>
            <p:cNvSpPr txBox="1"/>
            <p:nvPr/>
          </p:nvSpPr>
          <p:spPr>
            <a:xfrm>
              <a:off x="0" y="-76200"/>
              <a:ext cx="457316" cy="533516"/>
            </a:xfrm>
            <a:prstGeom prst="rect">
              <a:avLst/>
            </a:prstGeom>
          </p:spPr>
          <p:txBody>
            <a:bodyPr lIns="50800" tIns="50800" rIns="50800" bIns="50800" rtlCol="0" anchor="ctr"/>
            <a:lstStyle/>
            <a:p>
              <a:pPr algn="ctr">
                <a:lnSpc>
                  <a:spcPts val="3798"/>
                </a:lnSpc>
              </a:pPr>
              <a:endParaRPr>
                <a:latin typeface="Arial" panose="020B0604020202020204" pitchFamily="34" charset="0"/>
                <a:cs typeface="Arial" panose="020B0604020202020204" pitchFamily="34" charset="0"/>
              </a:endParaRPr>
            </a:p>
          </p:txBody>
        </p:sp>
      </p:grpSp>
      <p:sp>
        <p:nvSpPr>
          <p:cNvPr id="30" name="Freeform 30"/>
          <p:cNvSpPr/>
          <p:nvPr/>
        </p:nvSpPr>
        <p:spPr>
          <a:xfrm>
            <a:off x="9794647" y="5996335"/>
            <a:ext cx="946858" cy="946858"/>
          </a:xfrm>
          <a:custGeom>
            <a:avLst/>
            <a:gdLst/>
            <a:ahLst/>
            <a:cxnLst/>
            <a:rect l="l" t="t" r="r" b="b"/>
            <a:pathLst>
              <a:path w="946858" h="946858">
                <a:moveTo>
                  <a:pt x="0" y="0"/>
                </a:moveTo>
                <a:lnTo>
                  <a:pt x="946858" y="0"/>
                </a:lnTo>
                <a:lnTo>
                  <a:pt x="946858" y="946857"/>
                </a:lnTo>
                <a:lnTo>
                  <a:pt x="0" y="946857"/>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31" name="TextBox 31"/>
          <p:cNvSpPr txBox="1"/>
          <p:nvPr/>
        </p:nvSpPr>
        <p:spPr>
          <a:xfrm>
            <a:off x="11503505" y="6361496"/>
            <a:ext cx="5110097" cy="2141099"/>
          </a:xfrm>
          <a:prstGeom prst="rect">
            <a:avLst/>
          </a:prstGeom>
        </p:spPr>
        <p:txBody>
          <a:bodyPr lIns="0" tIns="0" rIns="0" bIns="0" rtlCol="0" anchor="t">
            <a:spAutoFit/>
          </a:bodyPr>
          <a:lstStyle/>
          <a:p>
            <a:pPr algn="just">
              <a:lnSpc>
                <a:spcPts val="3359"/>
              </a:lnSpc>
              <a:spcBef>
                <a:spcPct val="0"/>
              </a:spcBef>
            </a:pPr>
            <a:r>
              <a:rPr lang="en-US" sz="2399">
                <a:solidFill>
                  <a:srgbClr val="101419"/>
                </a:solidFill>
                <a:latin typeface="Arial" panose="020B0604020202020204" pitchFamily="34" charset="0"/>
                <a:ea typeface="Roboto"/>
                <a:cs typeface="Arial" panose="020B0604020202020204" pitchFamily="34" charset="0"/>
                <a:sym typeface="Roboto"/>
              </a:rPr>
              <a:t>The central issue is the need to strengthen strategic workforce capability during rapid organisational and digital expansion (Gadzali et al., 2023).</a:t>
            </a:r>
          </a:p>
        </p:txBody>
      </p:sp>
      <p:sp>
        <p:nvSpPr>
          <p:cNvPr id="32" name="TextBox 32"/>
          <p:cNvSpPr txBox="1"/>
          <p:nvPr/>
        </p:nvSpPr>
        <p:spPr>
          <a:xfrm>
            <a:off x="11503505" y="5676012"/>
            <a:ext cx="2904944" cy="560923"/>
          </a:xfrm>
          <a:prstGeom prst="rect">
            <a:avLst/>
          </a:prstGeom>
        </p:spPr>
        <p:txBody>
          <a:bodyPr wrap="square" lIns="0" tIns="0" rIns="0" bIns="0" rtlCol="0" anchor="t">
            <a:spAutoFit/>
          </a:bodyPr>
          <a:lstStyle/>
          <a:p>
            <a:pPr algn="l">
              <a:lnSpc>
                <a:spcPts val="4759"/>
              </a:lnSpc>
              <a:spcBef>
                <a:spcPct val="0"/>
              </a:spcBef>
            </a:pPr>
            <a:r>
              <a:rPr lang="en-US" sz="3399" b="1" dirty="0">
                <a:solidFill>
                  <a:srgbClr val="073E88"/>
                </a:solidFill>
                <a:latin typeface="Arial" panose="020B0604020202020204" pitchFamily="34" charset="0"/>
                <a:ea typeface="Poppins Bold"/>
                <a:cs typeface="Arial" panose="020B0604020202020204" pitchFamily="34" charset="0"/>
                <a:sym typeface="Poppins Bold"/>
              </a:rPr>
              <a:t>Core issue</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7FBFF"/>
        </a:solidFill>
        <a:effectLst/>
      </p:bgPr>
    </p:bg>
    <p:spTree>
      <p:nvGrpSpPr>
        <p:cNvPr id="1" name=""/>
        <p:cNvGrpSpPr/>
        <p:nvPr/>
      </p:nvGrpSpPr>
      <p:grpSpPr>
        <a:xfrm>
          <a:off x="0" y="0"/>
          <a:ext cx="0" cy="0"/>
          <a:chOff x="0" y="0"/>
          <a:chExt cx="0" cy="0"/>
        </a:xfrm>
      </p:grpSpPr>
      <p:grpSp>
        <p:nvGrpSpPr>
          <p:cNvPr id="2" name="Group 2"/>
          <p:cNvGrpSpPr/>
          <p:nvPr/>
        </p:nvGrpSpPr>
        <p:grpSpPr>
          <a:xfrm>
            <a:off x="9144000" y="-341124"/>
            <a:ext cx="9658350" cy="682247"/>
            <a:chOff x="0" y="0"/>
            <a:chExt cx="2543763" cy="179687"/>
          </a:xfrm>
        </p:grpSpPr>
        <p:sp>
          <p:nvSpPr>
            <p:cNvPr id="3" name="Freeform 3"/>
            <p:cNvSpPr/>
            <p:nvPr/>
          </p:nvSpPr>
          <p:spPr>
            <a:xfrm>
              <a:off x="0" y="0"/>
              <a:ext cx="2543763" cy="179687"/>
            </a:xfrm>
            <a:custGeom>
              <a:avLst/>
              <a:gdLst/>
              <a:ahLst/>
              <a:cxnLst/>
              <a:rect l="l" t="t" r="r" b="b"/>
              <a:pathLst>
                <a:path w="2543763" h="179687">
                  <a:moveTo>
                    <a:pt x="0" y="0"/>
                  </a:moveTo>
                  <a:lnTo>
                    <a:pt x="2543763" y="0"/>
                  </a:lnTo>
                  <a:lnTo>
                    <a:pt x="2543763" y="179687"/>
                  </a:lnTo>
                  <a:lnTo>
                    <a:pt x="0" y="179687"/>
                  </a:lnTo>
                  <a:close/>
                </a:path>
              </a:pathLst>
            </a:custGeom>
            <a:gradFill rotWithShape="1">
              <a:gsLst>
                <a:gs pos="0">
                  <a:srgbClr val="5DE0E6">
                    <a:alpha val="100000"/>
                  </a:srgbClr>
                </a:gs>
                <a:gs pos="100000">
                  <a:srgbClr val="004AAD">
                    <a:alpha val="100000"/>
                  </a:srgbClr>
                </a:gs>
              </a:gsLst>
              <a:lin ang="0"/>
            </a:gradFill>
          </p:spPr>
        </p:sp>
        <p:sp>
          <p:nvSpPr>
            <p:cNvPr id="4" name="TextBox 4"/>
            <p:cNvSpPr txBox="1"/>
            <p:nvPr/>
          </p:nvSpPr>
          <p:spPr>
            <a:xfrm>
              <a:off x="0" y="-38100"/>
              <a:ext cx="2543763" cy="217787"/>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5" name="TextBox 5"/>
          <p:cNvSpPr txBox="1"/>
          <p:nvPr/>
        </p:nvSpPr>
        <p:spPr>
          <a:xfrm>
            <a:off x="1746327" y="349250"/>
            <a:ext cx="14589085" cy="616900"/>
          </a:xfrm>
          <a:prstGeom prst="rect">
            <a:avLst/>
          </a:prstGeom>
        </p:spPr>
        <p:txBody>
          <a:bodyPr lIns="0" tIns="0" rIns="0" bIns="0" rtlCol="0" anchor="t">
            <a:spAutoFit/>
          </a:bodyPr>
          <a:lstStyle/>
          <a:p>
            <a:pPr algn="ctr">
              <a:lnSpc>
                <a:spcPts val="5199"/>
              </a:lnSpc>
            </a:pPr>
            <a:r>
              <a:rPr lang="en-US" sz="3999" b="1">
                <a:solidFill>
                  <a:srgbClr val="16599D"/>
                </a:solidFill>
                <a:latin typeface="Arial" panose="020B0604020202020204" pitchFamily="34" charset="0"/>
                <a:ea typeface="Helios Bold"/>
                <a:cs typeface="Arial" panose="020B0604020202020204" pitchFamily="34" charset="0"/>
                <a:sym typeface="Helios Bold"/>
              </a:rPr>
              <a:t>ORGANISATION OVERVIEW: GYMSHARK </a:t>
            </a:r>
          </a:p>
        </p:txBody>
      </p:sp>
      <p:grpSp>
        <p:nvGrpSpPr>
          <p:cNvPr id="6" name="Group 6"/>
          <p:cNvGrpSpPr/>
          <p:nvPr/>
        </p:nvGrpSpPr>
        <p:grpSpPr>
          <a:xfrm>
            <a:off x="-990676" y="9945876"/>
            <a:ext cx="9658350" cy="682247"/>
            <a:chOff x="0" y="0"/>
            <a:chExt cx="2543763" cy="179687"/>
          </a:xfrm>
        </p:grpSpPr>
        <p:sp>
          <p:nvSpPr>
            <p:cNvPr id="7" name="Freeform 7"/>
            <p:cNvSpPr/>
            <p:nvPr/>
          </p:nvSpPr>
          <p:spPr>
            <a:xfrm>
              <a:off x="0" y="0"/>
              <a:ext cx="2543763" cy="179687"/>
            </a:xfrm>
            <a:custGeom>
              <a:avLst/>
              <a:gdLst/>
              <a:ahLst/>
              <a:cxnLst/>
              <a:rect l="l" t="t" r="r" b="b"/>
              <a:pathLst>
                <a:path w="2543763" h="179687">
                  <a:moveTo>
                    <a:pt x="0" y="0"/>
                  </a:moveTo>
                  <a:lnTo>
                    <a:pt x="2543763" y="0"/>
                  </a:lnTo>
                  <a:lnTo>
                    <a:pt x="2543763" y="179687"/>
                  </a:lnTo>
                  <a:lnTo>
                    <a:pt x="0" y="179687"/>
                  </a:lnTo>
                  <a:close/>
                </a:path>
              </a:pathLst>
            </a:custGeom>
            <a:gradFill rotWithShape="1">
              <a:gsLst>
                <a:gs pos="0">
                  <a:srgbClr val="5DE0E6">
                    <a:alpha val="100000"/>
                  </a:srgbClr>
                </a:gs>
                <a:gs pos="100000">
                  <a:srgbClr val="004AAD">
                    <a:alpha val="100000"/>
                  </a:srgbClr>
                </a:gs>
              </a:gsLst>
              <a:lin ang="0"/>
            </a:gradFill>
          </p:spPr>
        </p:sp>
        <p:sp>
          <p:nvSpPr>
            <p:cNvPr id="8" name="TextBox 8"/>
            <p:cNvSpPr txBox="1"/>
            <p:nvPr/>
          </p:nvSpPr>
          <p:spPr>
            <a:xfrm>
              <a:off x="0" y="-38100"/>
              <a:ext cx="2543763" cy="217787"/>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9" name="TextBox 9"/>
          <p:cNvSpPr txBox="1"/>
          <p:nvPr/>
        </p:nvSpPr>
        <p:spPr>
          <a:xfrm>
            <a:off x="440006" y="3279087"/>
            <a:ext cx="7966449" cy="1658609"/>
          </a:xfrm>
          <a:prstGeom prst="rect">
            <a:avLst/>
          </a:prstGeom>
        </p:spPr>
        <p:txBody>
          <a:bodyPr lIns="0" tIns="0" rIns="0" bIns="0" rtlCol="0" anchor="t">
            <a:spAutoFit/>
          </a:bodyPr>
          <a:lstStyle/>
          <a:p>
            <a:pPr algn="just">
              <a:lnSpc>
                <a:spcPts val="4449"/>
              </a:lnSpc>
            </a:pPr>
            <a:r>
              <a:rPr lang="en-US" sz="2444" dirty="0" err="1">
                <a:solidFill>
                  <a:srgbClr val="000000"/>
                </a:solidFill>
                <a:latin typeface="Arial" panose="020B0604020202020204" pitchFamily="34" charset="0"/>
                <a:ea typeface="Poppins"/>
                <a:cs typeface="Arial" panose="020B0604020202020204" pitchFamily="34" charset="0"/>
                <a:sym typeface="Poppins"/>
              </a:rPr>
              <a:t>Gymshark</a:t>
            </a:r>
            <a:r>
              <a:rPr lang="en-US" sz="2444" dirty="0">
                <a:solidFill>
                  <a:srgbClr val="000000"/>
                </a:solidFill>
                <a:latin typeface="Arial" panose="020B0604020202020204" pitchFamily="34" charset="0"/>
                <a:ea typeface="Poppins"/>
                <a:cs typeface="Arial" panose="020B0604020202020204" pitchFamily="34" charset="0"/>
                <a:sym typeface="Poppins"/>
              </a:rPr>
              <a:t> is a UK-based fitness apparel brand with operations across e-commerce, branding and selected retail activity (</a:t>
            </a:r>
            <a:r>
              <a:rPr lang="en-US" sz="2444" dirty="0" err="1">
                <a:solidFill>
                  <a:srgbClr val="000000"/>
                </a:solidFill>
                <a:latin typeface="Arial" panose="020B0604020202020204" pitchFamily="34" charset="0"/>
                <a:ea typeface="Poppins"/>
                <a:cs typeface="Arial" panose="020B0604020202020204" pitchFamily="34" charset="0"/>
                <a:sym typeface="Poppins"/>
              </a:rPr>
              <a:t>Gymshark</a:t>
            </a:r>
            <a:r>
              <a:rPr lang="en-US" sz="2444" dirty="0">
                <a:solidFill>
                  <a:srgbClr val="000000"/>
                </a:solidFill>
                <a:latin typeface="Arial" panose="020B0604020202020204" pitchFamily="34" charset="0"/>
                <a:ea typeface="Poppins"/>
                <a:cs typeface="Arial" panose="020B0604020202020204" pitchFamily="34" charset="0"/>
                <a:sym typeface="Poppins"/>
              </a:rPr>
              <a:t>, 2026).</a:t>
            </a:r>
          </a:p>
        </p:txBody>
      </p:sp>
      <p:grpSp>
        <p:nvGrpSpPr>
          <p:cNvPr id="10" name="Group 10"/>
          <p:cNvGrpSpPr/>
          <p:nvPr/>
        </p:nvGrpSpPr>
        <p:grpSpPr>
          <a:xfrm>
            <a:off x="-321411" y="2384310"/>
            <a:ext cx="8703575" cy="923971"/>
            <a:chOff x="0" y="0"/>
            <a:chExt cx="5938323" cy="630412"/>
          </a:xfrm>
        </p:grpSpPr>
        <p:sp>
          <p:nvSpPr>
            <p:cNvPr id="11" name="Freeform 11"/>
            <p:cNvSpPr/>
            <p:nvPr/>
          </p:nvSpPr>
          <p:spPr>
            <a:xfrm>
              <a:off x="0" y="0"/>
              <a:ext cx="5938323" cy="630412"/>
            </a:xfrm>
            <a:custGeom>
              <a:avLst/>
              <a:gdLst/>
              <a:ahLst/>
              <a:cxnLst/>
              <a:rect l="l" t="t" r="r" b="b"/>
              <a:pathLst>
                <a:path w="5938323" h="630412">
                  <a:moveTo>
                    <a:pt x="5735123" y="0"/>
                  </a:moveTo>
                  <a:cubicBezTo>
                    <a:pt x="5847347" y="0"/>
                    <a:pt x="5938323" y="141123"/>
                    <a:pt x="5938323" y="315206"/>
                  </a:cubicBezTo>
                  <a:cubicBezTo>
                    <a:pt x="5938323" y="489290"/>
                    <a:pt x="5847347" y="630412"/>
                    <a:pt x="5735123" y="630412"/>
                  </a:cubicBezTo>
                  <a:lnTo>
                    <a:pt x="203200" y="630412"/>
                  </a:lnTo>
                  <a:cubicBezTo>
                    <a:pt x="90976" y="630412"/>
                    <a:pt x="0" y="489290"/>
                    <a:pt x="0" y="315206"/>
                  </a:cubicBezTo>
                  <a:cubicBezTo>
                    <a:pt x="0" y="141123"/>
                    <a:pt x="90976" y="0"/>
                    <a:pt x="203200" y="0"/>
                  </a:cubicBezTo>
                  <a:close/>
                </a:path>
              </a:pathLst>
            </a:custGeom>
            <a:gradFill rotWithShape="1">
              <a:gsLst>
                <a:gs pos="0">
                  <a:srgbClr val="8C52FF">
                    <a:alpha val="100000"/>
                  </a:srgbClr>
                </a:gs>
                <a:gs pos="100000">
                  <a:srgbClr val="5CE1E6">
                    <a:alpha val="100000"/>
                  </a:srgbClr>
                </a:gs>
              </a:gsLst>
              <a:lin ang="0"/>
            </a:gradFill>
          </p:spPr>
        </p:sp>
        <p:sp>
          <p:nvSpPr>
            <p:cNvPr id="12" name="TextBox 12"/>
            <p:cNvSpPr txBox="1"/>
            <p:nvPr/>
          </p:nvSpPr>
          <p:spPr>
            <a:xfrm>
              <a:off x="0" y="-200025"/>
              <a:ext cx="5938323" cy="830437"/>
            </a:xfrm>
            <a:prstGeom prst="rect">
              <a:avLst/>
            </a:prstGeom>
          </p:spPr>
          <p:txBody>
            <a:bodyPr lIns="76200" tIns="76200" rIns="76200" bIns="76200" rtlCol="0" anchor="ctr"/>
            <a:lstStyle/>
            <a:p>
              <a:pPr algn="ctr">
                <a:lnSpc>
                  <a:spcPts val="5460"/>
                </a:lnSpc>
              </a:pPr>
              <a:r>
                <a:rPr lang="en-US" sz="3000" b="1">
                  <a:solidFill>
                    <a:srgbClr val="000000"/>
                  </a:solidFill>
                  <a:latin typeface="Arial" panose="020B0604020202020204" pitchFamily="34" charset="0"/>
                  <a:ea typeface="Poppins Bold"/>
                  <a:cs typeface="Arial" panose="020B0604020202020204" pitchFamily="34" charset="0"/>
                  <a:sym typeface="Poppins Bold"/>
                </a:rPr>
                <a:t>Organisation profile</a:t>
              </a:r>
            </a:p>
          </p:txBody>
        </p:sp>
      </p:grpSp>
      <p:sp>
        <p:nvSpPr>
          <p:cNvPr id="13" name="TextBox 13"/>
          <p:cNvSpPr txBox="1"/>
          <p:nvPr/>
        </p:nvSpPr>
        <p:spPr>
          <a:xfrm>
            <a:off x="440006" y="6628521"/>
            <a:ext cx="7966449" cy="1058816"/>
          </a:xfrm>
          <a:prstGeom prst="rect">
            <a:avLst/>
          </a:prstGeom>
        </p:spPr>
        <p:txBody>
          <a:bodyPr lIns="0" tIns="0" rIns="0" bIns="0" rtlCol="0" anchor="t">
            <a:spAutoFit/>
          </a:bodyPr>
          <a:lstStyle/>
          <a:p>
            <a:pPr algn="just">
              <a:lnSpc>
                <a:spcPts val="4449"/>
              </a:lnSpc>
            </a:pPr>
            <a:r>
              <a:rPr lang="en-US" sz="2444">
                <a:solidFill>
                  <a:srgbClr val="000000"/>
                </a:solidFill>
                <a:latin typeface="Arial" panose="020B0604020202020204" pitchFamily="34" charset="0"/>
                <a:ea typeface="Poppins"/>
                <a:cs typeface="Arial" panose="020B0604020202020204" pitchFamily="34" charset="0"/>
                <a:sym typeface="Poppins"/>
              </a:rPr>
              <a:t>The company has expanded rapidly and now operates in a more complex international business environment.</a:t>
            </a:r>
          </a:p>
        </p:txBody>
      </p:sp>
      <p:grpSp>
        <p:nvGrpSpPr>
          <p:cNvPr id="14" name="Group 14"/>
          <p:cNvGrpSpPr/>
          <p:nvPr/>
        </p:nvGrpSpPr>
        <p:grpSpPr>
          <a:xfrm>
            <a:off x="-297120" y="5798121"/>
            <a:ext cx="8703575" cy="854202"/>
            <a:chOff x="0" y="0"/>
            <a:chExt cx="5938323" cy="582810"/>
          </a:xfrm>
        </p:grpSpPr>
        <p:sp>
          <p:nvSpPr>
            <p:cNvPr id="15" name="Freeform 15"/>
            <p:cNvSpPr/>
            <p:nvPr/>
          </p:nvSpPr>
          <p:spPr>
            <a:xfrm>
              <a:off x="0" y="0"/>
              <a:ext cx="5938323" cy="582810"/>
            </a:xfrm>
            <a:custGeom>
              <a:avLst/>
              <a:gdLst/>
              <a:ahLst/>
              <a:cxnLst/>
              <a:rect l="l" t="t" r="r" b="b"/>
              <a:pathLst>
                <a:path w="5938323" h="582810">
                  <a:moveTo>
                    <a:pt x="5735123" y="0"/>
                  </a:moveTo>
                  <a:cubicBezTo>
                    <a:pt x="5847347" y="0"/>
                    <a:pt x="5938323" y="130466"/>
                    <a:pt x="5938323" y="291405"/>
                  </a:cubicBezTo>
                  <a:cubicBezTo>
                    <a:pt x="5938323" y="452343"/>
                    <a:pt x="5847347" y="582810"/>
                    <a:pt x="5735123" y="582810"/>
                  </a:cubicBezTo>
                  <a:lnTo>
                    <a:pt x="203200" y="582810"/>
                  </a:lnTo>
                  <a:cubicBezTo>
                    <a:pt x="90976" y="582810"/>
                    <a:pt x="0" y="452343"/>
                    <a:pt x="0" y="291405"/>
                  </a:cubicBezTo>
                  <a:cubicBezTo>
                    <a:pt x="0" y="130466"/>
                    <a:pt x="90976" y="0"/>
                    <a:pt x="203200" y="0"/>
                  </a:cubicBezTo>
                  <a:close/>
                </a:path>
              </a:pathLst>
            </a:custGeom>
            <a:gradFill rotWithShape="1">
              <a:gsLst>
                <a:gs pos="0">
                  <a:srgbClr val="8C52FF">
                    <a:alpha val="100000"/>
                  </a:srgbClr>
                </a:gs>
                <a:gs pos="100000">
                  <a:srgbClr val="5CE1E6">
                    <a:alpha val="100000"/>
                  </a:srgbClr>
                </a:gs>
              </a:gsLst>
              <a:lin ang="0"/>
            </a:gradFill>
          </p:spPr>
        </p:sp>
        <p:sp>
          <p:nvSpPr>
            <p:cNvPr id="16" name="TextBox 16"/>
            <p:cNvSpPr txBox="1"/>
            <p:nvPr/>
          </p:nvSpPr>
          <p:spPr>
            <a:xfrm>
              <a:off x="0" y="-200025"/>
              <a:ext cx="5938323" cy="782835"/>
            </a:xfrm>
            <a:prstGeom prst="rect">
              <a:avLst/>
            </a:prstGeom>
          </p:spPr>
          <p:txBody>
            <a:bodyPr lIns="76200" tIns="76200" rIns="76200" bIns="76200" rtlCol="0" anchor="ctr"/>
            <a:lstStyle/>
            <a:p>
              <a:pPr algn="ctr">
                <a:lnSpc>
                  <a:spcPts val="5460"/>
                </a:lnSpc>
              </a:pPr>
              <a:r>
                <a:rPr lang="en-US" sz="3000" b="1">
                  <a:solidFill>
                    <a:srgbClr val="000000"/>
                  </a:solidFill>
                  <a:latin typeface="Arial" panose="020B0604020202020204" pitchFamily="34" charset="0"/>
                  <a:ea typeface="Poppins Bold"/>
                  <a:cs typeface="Arial" panose="020B0604020202020204" pitchFamily="34" charset="0"/>
                  <a:sym typeface="Poppins Bold"/>
                </a:rPr>
                <a:t>Business growth</a:t>
              </a:r>
            </a:p>
          </p:txBody>
        </p:sp>
      </p:grpSp>
      <p:sp>
        <p:nvSpPr>
          <p:cNvPr id="17" name="TextBox 17"/>
          <p:cNvSpPr txBox="1"/>
          <p:nvPr/>
        </p:nvSpPr>
        <p:spPr>
          <a:xfrm>
            <a:off x="10667253" y="7046689"/>
            <a:ext cx="7359583" cy="1520052"/>
          </a:xfrm>
          <a:prstGeom prst="rect">
            <a:avLst/>
          </a:prstGeom>
        </p:spPr>
        <p:txBody>
          <a:bodyPr lIns="0" tIns="0" rIns="0" bIns="0" rtlCol="0" anchor="t">
            <a:spAutoFit/>
          </a:bodyPr>
          <a:lstStyle/>
          <a:p>
            <a:pPr algn="just">
              <a:lnSpc>
                <a:spcPts val="4091"/>
              </a:lnSpc>
            </a:pPr>
            <a:r>
              <a:rPr lang="en-US" sz="2248">
                <a:solidFill>
                  <a:srgbClr val="000000"/>
                </a:solidFill>
                <a:latin typeface="Arial" panose="020B0604020202020204" pitchFamily="34" charset="0"/>
                <a:ea typeface="Poppins"/>
                <a:cs typeface="Arial" panose="020B0604020202020204" pitchFamily="34" charset="0"/>
                <a:sym typeface="Poppins"/>
              </a:rPr>
              <a:t>Continued growth makes people capability and organisational alignment important board concerns (Muir, 2021).</a:t>
            </a:r>
          </a:p>
        </p:txBody>
      </p:sp>
      <p:grpSp>
        <p:nvGrpSpPr>
          <p:cNvPr id="18" name="Group 18"/>
          <p:cNvGrpSpPr/>
          <p:nvPr/>
        </p:nvGrpSpPr>
        <p:grpSpPr>
          <a:xfrm>
            <a:off x="10107872" y="5798121"/>
            <a:ext cx="8501539" cy="981023"/>
            <a:chOff x="0" y="0"/>
            <a:chExt cx="5540841" cy="639378"/>
          </a:xfrm>
        </p:grpSpPr>
        <p:sp>
          <p:nvSpPr>
            <p:cNvPr id="19" name="Freeform 19"/>
            <p:cNvSpPr/>
            <p:nvPr/>
          </p:nvSpPr>
          <p:spPr>
            <a:xfrm>
              <a:off x="0" y="0"/>
              <a:ext cx="5540841" cy="639378"/>
            </a:xfrm>
            <a:custGeom>
              <a:avLst/>
              <a:gdLst/>
              <a:ahLst/>
              <a:cxnLst/>
              <a:rect l="l" t="t" r="r" b="b"/>
              <a:pathLst>
                <a:path w="5540841" h="639378">
                  <a:moveTo>
                    <a:pt x="5337641" y="0"/>
                  </a:moveTo>
                  <a:cubicBezTo>
                    <a:pt x="5449865" y="0"/>
                    <a:pt x="5540841" y="143130"/>
                    <a:pt x="5540841" y="319689"/>
                  </a:cubicBezTo>
                  <a:cubicBezTo>
                    <a:pt x="5540841" y="496248"/>
                    <a:pt x="5449865" y="639378"/>
                    <a:pt x="5337641" y="639378"/>
                  </a:cubicBezTo>
                  <a:lnTo>
                    <a:pt x="203200" y="639378"/>
                  </a:lnTo>
                  <a:cubicBezTo>
                    <a:pt x="90976" y="639378"/>
                    <a:pt x="0" y="496248"/>
                    <a:pt x="0" y="319689"/>
                  </a:cubicBezTo>
                  <a:cubicBezTo>
                    <a:pt x="0" y="143130"/>
                    <a:pt x="90976" y="0"/>
                    <a:pt x="203200" y="0"/>
                  </a:cubicBezTo>
                  <a:close/>
                </a:path>
              </a:pathLst>
            </a:custGeom>
            <a:gradFill rotWithShape="1">
              <a:gsLst>
                <a:gs pos="0">
                  <a:srgbClr val="8C52FF">
                    <a:alpha val="100000"/>
                  </a:srgbClr>
                </a:gs>
                <a:gs pos="100000">
                  <a:srgbClr val="5CE1E6">
                    <a:alpha val="100000"/>
                  </a:srgbClr>
                </a:gs>
              </a:gsLst>
              <a:lin ang="0"/>
            </a:gradFill>
          </p:spPr>
        </p:sp>
        <p:sp>
          <p:nvSpPr>
            <p:cNvPr id="20" name="TextBox 20"/>
            <p:cNvSpPr txBox="1"/>
            <p:nvPr/>
          </p:nvSpPr>
          <p:spPr>
            <a:xfrm>
              <a:off x="0" y="-200025"/>
              <a:ext cx="5540841" cy="839403"/>
            </a:xfrm>
            <a:prstGeom prst="rect">
              <a:avLst/>
            </a:prstGeom>
          </p:spPr>
          <p:txBody>
            <a:bodyPr lIns="76200" tIns="76200" rIns="76200" bIns="76200" rtlCol="0" anchor="ctr"/>
            <a:lstStyle/>
            <a:p>
              <a:pPr algn="ctr">
                <a:lnSpc>
                  <a:spcPts val="5460"/>
                </a:lnSpc>
              </a:pPr>
              <a:r>
                <a:rPr lang="en-US" sz="3000" b="1">
                  <a:solidFill>
                    <a:srgbClr val="000000"/>
                  </a:solidFill>
                  <a:latin typeface="Arial" panose="020B0604020202020204" pitchFamily="34" charset="0"/>
                  <a:ea typeface="Poppins Bold"/>
                  <a:cs typeface="Arial" panose="020B0604020202020204" pitchFamily="34" charset="0"/>
                  <a:sym typeface="Poppins Bold"/>
                </a:rPr>
                <a:t>Strategic importance</a:t>
              </a:r>
            </a:p>
          </p:txBody>
        </p:sp>
      </p:grpSp>
      <p:sp>
        <p:nvSpPr>
          <p:cNvPr id="21" name="TextBox 21"/>
          <p:cNvSpPr txBox="1"/>
          <p:nvPr/>
        </p:nvSpPr>
        <p:spPr>
          <a:xfrm>
            <a:off x="10667253" y="3152787"/>
            <a:ext cx="7359583" cy="1654074"/>
          </a:xfrm>
          <a:prstGeom prst="rect">
            <a:avLst/>
          </a:prstGeom>
        </p:spPr>
        <p:txBody>
          <a:bodyPr lIns="0" tIns="0" rIns="0" bIns="0" rtlCol="0" anchor="t">
            <a:spAutoFit/>
          </a:bodyPr>
          <a:lstStyle/>
          <a:p>
            <a:pPr algn="just">
              <a:lnSpc>
                <a:spcPts val="4435"/>
              </a:lnSpc>
            </a:pPr>
            <a:r>
              <a:rPr lang="en-US" sz="2437">
                <a:solidFill>
                  <a:srgbClr val="000000"/>
                </a:solidFill>
                <a:latin typeface="Arial" panose="020B0604020202020204" pitchFamily="34" charset="0"/>
                <a:ea typeface="Poppins"/>
                <a:cs typeface="Arial" panose="020B0604020202020204" pitchFamily="34" charset="0"/>
                <a:sym typeface="Poppins"/>
              </a:rPr>
              <a:t>Its business model relies heavily on digital marketing, customer community and brand engagement (Fabric Academy, 2024).</a:t>
            </a:r>
          </a:p>
        </p:txBody>
      </p:sp>
      <p:grpSp>
        <p:nvGrpSpPr>
          <p:cNvPr id="22" name="Group 22"/>
          <p:cNvGrpSpPr/>
          <p:nvPr/>
        </p:nvGrpSpPr>
        <p:grpSpPr>
          <a:xfrm>
            <a:off x="9905836" y="2384310"/>
            <a:ext cx="8703575" cy="854202"/>
            <a:chOff x="0" y="0"/>
            <a:chExt cx="5938323" cy="582810"/>
          </a:xfrm>
        </p:grpSpPr>
        <p:sp>
          <p:nvSpPr>
            <p:cNvPr id="23" name="Freeform 23"/>
            <p:cNvSpPr/>
            <p:nvPr/>
          </p:nvSpPr>
          <p:spPr>
            <a:xfrm>
              <a:off x="0" y="0"/>
              <a:ext cx="5938323" cy="582810"/>
            </a:xfrm>
            <a:custGeom>
              <a:avLst/>
              <a:gdLst/>
              <a:ahLst/>
              <a:cxnLst/>
              <a:rect l="l" t="t" r="r" b="b"/>
              <a:pathLst>
                <a:path w="5938323" h="582810">
                  <a:moveTo>
                    <a:pt x="5735123" y="0"/>
                  </a:moveTo>
                  <a:cubicBezTo>
                    <a:pt x="5847347" y="0"/>
                    <a:pt x="5938323" y="130466"/>
                    <a:pt x="5938323" y="291405"/>
                  </a:cubicBezTo>
                  <a:cubicBezTo>
                    <a:pt x="5938323" y="452343"/>
                    <a:pt x="5847347" y="582810"/>
                    <a:pt x="5735123" y="582810"/>
                  </a:cubicBezTo>
                  <a:lnTo>
                    <a:pt x="203200" y="582810"/>
                  </a:lnTo>
                  <a:cubicBezTo>
                    <a:pt x="90976" y="582810"/>
                    <a:pt x="0" y="452343"/>
                    <a:pt x="0" y="291405"/>
                  </a:cubicBezTo>
                  <a:cubicBezTo>
                    <a:pt x="0" y="130466"/>
                    <a:pt x="90976" y="0"/>
                    <a:pt x="203200" y="0"/>
                  </a:cubicBezTo>
                  <a:close/>
                </a:path>
              </a:pathLst>
            </a:custGeom>
            <a:gradFill rotWithShape="1">
              <a:gsLst>
                <a:gs pos="0">
                  <a:srgbClr val="8C52FF">
                    <a:alpha val="100000"/>
                  </a:srgbClr>
                </a:gs>
                <a:gs pos="100000">
                  <a:srgbClr val="5CE1E6">
                    <a:alpha val="100000"/>
                  </a:srgbClr>
                </a:gs>
              </a:gsLst>
              <a:lin ang="0"/>
            </a:gradFill>
          </p:spPr>
        </p:sp>
        <p:sp>
          <p:nvSpPr>
            <p:cNvPr id="24" name="TextBox 24"/>
            <p:cNvSpPr txBox="1"/>
            <p:nvPr/>
          </p:nvSpPr>
          <p:spPr>
            <a:xfrm>
              <a:off x="0" y="-200025"/>
              <a:ext cx="5938323" cy="782835"/>
            </a:xfrm>
            <a:prstGeom prst="rect">
              <a:avLst/>
            </a:prstGeom>
          </p:spPr>
          <p:txBody>
            <a:bodyPr lIns="76200" tIns="76200" rIns="76200" bIns="76200" rtlCol="0" anchor="ctr"/>
            <a:lstStyle/>
            <a:p>
              <a:pPr algn="ctr">
                <a:lnSpc>
                  <a:spcPts val="5460"/>
                </a:lnSpc>
              </a:pPr>
              <a:r>
                <a:rPr lang="en-US" sz="3000" b="1">
                  <a:solidFill>
                    <a:srgbClr val="000000"/>
                  </a:solidFill>
                  <a:latin typeface="Arial" panose="020B0604020202020204" pitchFamily="34" charset="0"/>
                  <a:ea typeface="Poppins Bold"/>
                  <a:cs typeface="Arial" panose="020B0604020202020204" pitchFamily="34" charset="0"/>
                  <a:sym typeface="Poppins Bold"/>
                </a:rPr>
                <a:t>Brand position</a:t>
              </a:r>
            </a:p>
          </p:txBody>
        </p:sp>
      </p:gr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7FBFF"/>
        </a:solidFill>
        <a:effectLst/>
      </p:bgPr>
    </p:bg>
    <p:spTree>
      <p:nvGrpSpPr>
        <p:cNvPr id="1" name=""/>
        <p:cNvGrpSpPr/>
        <p:nvPr/>
      </p:nvGrpSpPr>
      <p:grpSpPr>
        <a:xfrm>
          <a:off x="0" y="0"/>
          <a:ext cx="0" cy="0"/>
          <a:chOff x="0" y="0"/>
          <a:chExt cx="0" cy="0"/>
        </a:xfrm>
      </p:grpSpPr>
      <p:grpSp>
        <p:nvGrpSpPr>
          <p:cNvPr id="2" name="Group 2"/>
          <p:cNvGrpSpPr/>
          <p:nvPr/>
        </p:nvGrpSpPr>
        <p:grpSpPr>
          <a:xfrm>
            <a:off x="9144000" y="-341124"/>
            <a:ext cx="9658350" cy="682247"/>
            <a:chOff x="0" y="0"/>
            <a:chExt cx="2543763" cy="179687"/>
          </a:xfrm>
        </p:grpSpPr>
        <p:sp>
          <p:nvSpPr>
            <p:cNvPr id="3" name="Freeform 3"/>
            <p:cNvSpPr/>
            <p:nvPr/>
          </p:nvSpPr>
          <p:spPr>
            <a:xfrm>
              <a:off x="0" y="0"/>
              <a:ext cx="2543763" cy="179687"/>
            </a:xfrm>
            <a:custGeom>
              <a:avLst/>
              <a:gdLst/>
              <a:ahLst/>
              <a:cxnLst/>
              <a:rect l="l" t="t" r="r" b="b"/>
              <a:pathLst>
                <a:path w="2543763" h="179687">
                  <a:moveTo>
                    <a:pt x="0" y="0"/>
                  </a:moveTo>
                  <a:lnTo>
                    <a:pt x="2543763" y="0"/>
                  </a:lnTo>
                  <a:lnTo>
                    <a:pt x="2543763" y="179687"/>
                  </a:lnTo>
                  <a:lnTo>
                    <a:pt x="0" y="179687"/>
                  </a:lnTo>
                  <a:close/>
                </a:path>
              </a:pathLst>
            </a:custGeom>
            <a:gradFill rotWithShape="1">
              <a:gsLst>
                <a:gs pos="0">
                  <a:srgbClr val="5DE0E6">
                    <a:alpha val="100000"/>
                  </a:srgbClr>
                </a:gs>
                <a:gs pos="100000">
                  <a:srgbClr val="004AAD">
                    <a:alpha val="100000"/>
                  </a:srgbClr>
                </a:gs>
              </a:gsLst>
              <a:lin ang="0"/>
            </a:gradFill>
          </p:spPr>
        </p:sp>
        <p:sp>
          <p:nvSpPr>
            <p:cNvPr id="4" name="TextBox 4"/>
            <p:cNvSpPr txBox="1"/>
            <p:nvPr/>
          </p:nvSpPr>
          <p:spPr>
            <a:xfrm>
              <a:off x="0" y="-38100"/>
              <a:ext cx="2543763" cy="217787"/>
            </a:xfrm>
            <a:prstGeom prst="rect">
              <a:avLst/>
            </a:prstGeom>
          </p:spPr>
          <p:txBody>
            <a:bodyPr lIns="50800" tIns="50800" rIns="50800" bIns="50800" rtlCol="0" anchor="ctr"/>
            <a:lstStyle/>
            <a:p>
              <a:pPr algn="ctr">
                <a:lnSpc>
                  <a:spcPts val="2659"/>
                </a:lnSpc>
              </a:pPr>
              <a:endParaRPr/>
            </a:p>
          </p:txBody>
        </p:sp>
      </p:grpSp>
      <p:sp>
        <p:nvSpPr>
          <p:cNvPr id="5" name="TextBox 5"/>
          <p:cNvSpPr txBox="1"/>
          <p:nvPr/>
        </p:nvSpPr>
        <p:spPr>
          <a:xfrm>
            <a:off x="2030062" y="855445"/>
            <a:ext cx="14589085" cy="663575"/>
          </a:xfrm>
          <a:prstGeom prst="rect">
            <a:avLst/>
          </a:prstGeom>
        </p:spPr>
        <p:txBody>
          <a:bodyPr lIns="0" tIns="0" rIns="0" bIns="0" rtlCol="0" anchor="t">
            <a:spAutoFit/>
          </a:bodyPr>
          <a:lstStyle/>
          <a:p>
            <a:pPr algn="ctr">
              <a:lnSpc>
                <a:spcPts val="5199"/>
              </a:lnSpc>
            </a:pPr>
            <a:r>
              <a:rPr lang="en-US" sz="3999" b="1">
                <a:solidFill>
                  <a:srgbClr val="16599D"/>
                </a:solidFill>
                <a:latin typeface="Helios Bold"/>
                <a:ea typeface="Helios Bold"/>
                <a:cs typeface="Helios Bold"/>
                <a:sym typeface="Helios Bold"/>
              </a:rPr>
              <a:t>CORE PEOPLE MANAGEMENT ISSUE</a:t>
            </a:r>
          </a:p>
        </p:txBody>
      </p:sp>
      <p:grpSp>
        <p:nvGrpSpPr>
          <p:cNvPr id="6" name="Group 6"/>
          <p:cNvGrpSpPr/>
          <p:nvPr/>
        </p:nvGrpSpPr>
        <p:grpSpPr>
          <a:xfrm>
            <a:off x="-990676" y="9945876"/>
            <a:ext cx="9658350" cy="682247"/>
            <a:chOff x="0" y="0"/>
            <a:chExt cx="2543763" cy="179687"/>
          </a:xfrm>
        </p:grpSpPr>
        <p:sp>
          <p:nvSpPr>
            <p:cNvPr id="7" name="Freeform 7"/>
            <p:cNvSpPr/>
            <p:nvPr/>
          </p:nvSpPr>
          <p:spPr>
            <a:xfrm>
              <a:off x="0" y="0"/>
              <a:ext cx="2543763" cy="179687"/>
            </a:xfrm>
            <a:custGeom>
              <a:avLst/>
              <a:gdLst/>
              <a:ahLst/>
              <a:cxnLst/>
              <a:rect l="l" t="t" r="r" b="b"/>
              <a:pathLst>
                <a:path w="2543763" h="179687">
                  <a:moveTo>
                    <a:pt x="0" y="0"/>
                  </a:moveTo>
                  <a:lnTo>
                    <a:pt x="2543763" y="0"/>
                  </a:lnTo>
                  <a:lnTo>
                    <a:pt x="2543763" y="179687"/>
                  </a:lnTo>
                  <a:lnTo>
                    <a:pt x="0" y="179687"/>
                  </a:lnTo>
                  <a:close/>
                </a:path>
              </a:pathLst>
            </a:custGeom>
            <a:gradFill rotWithShape="1">
              <a:gsLst>
                <a:gs pos="0">
                  <a:srgbClr val="5DE0E6">
                    <a:alpha val="100000"/>
                  </a:srgbClr>
                </a:gs>
                <a:gs pos="100000">
                  <a:srgbClr val="004AAD">
                    <a:alpha val="100000"/>
                  </a:srgbClr>
                </a:gs>
              </a:gsLst>
              <a:lin ang="0"/>
            </a:gradFill>
          </p:spPr>
        </p:sp>
        <p:sp>
          <p:nvSpPr>
            <p:cNvPr id="8" name="TextBox 8"/>
            <p:cNvSpPr txBox="1"/>
            <p:nvPr/>
          </p:nvSpPr>
          <p:spPr>
            <a:xfrm>
              <a:off x="0" y="-38100"/>
              <a:ext cx="2543763" cy="217787"/>
            </a:xfrm>
            <a:prstGeom prst="rect">
              <a:avLst/>
            </a:prstGeom>
          </p:spPr>
          <p:txBody>
            <a:bodyPr lIns="50800" tIns="50800" rIns="50800" bIns="50800" rtlCol="0" anchor="ctr"/>
            <a:lstStyle/>
            <a:p>
              <a:pPr algn="ctr">
                <a:lnSpc>
                  <a:spcPts val="2659"/>
                </a:lnSpc>
              </a:pPr>
              <a:endParaRPr/>
            </a:p>
          </p:txBody>
        </p:sp>
      </p:grpSp>
      <p:sp>
        <p:nvSpPr>
          <p:cNvPr id="9" name="Freeform 9"/>
          <p:cNvSpPr/>
          <p:nvPr/>
        </p:nvSpPr>
        <p:spPr>
          <a:xfrm>
            <a:off x="130596" y="6207485"/>
            <a:ext cx="4736540" cy="2705748"/>
          </a:xfrm>
          <a:custGeom>
            <a:avLst/>
            <a:gdLst/>
            <a:ahLst/>
            <a:cxnLst/>
            <a:rect l="l" t="t" r="r" b="b"/>
            <a:pathLst>
              <a:path w="4736540" h="2705748">
                <a:moveTo>
                  <a:pt x="0" y="0"/>
                </a:moveTo>
                <a:lnTo>
                  <a:pt x="4736539" y="0"/>
                </a:lnTo>
                <a:lnTo>
                  <a:pt x="4736539" y="2705749"/>
                </a:lnTo>
                <a:lnTo>
                  <a:pt x="0" y="2705749"/>
                </a:lnTo>
                <a:lnTo>
                  <a:pt x="0" y="0"/>
                </a:lnTo>
                <a:close/>
              </a:path>
            </a:pathLst>
          </a:custGeom>
          <a:blipFill>
            <a:blip r:embed="rId3">
              <a:alphaModFix amt="19999"/>
              <a:extLst>
                <a:ext uri="{96DAC541-7B7A-43D3-8B79-37D633B846F1}">
                  <asvg:svgBlip xmlns:asvg="http://schemas.microsoft.com/office/drawing/2016/SVG/main" xmlns="" r:embed="rId4"/>
                </a:ext>
              </a:extLst>
            </a:blip>
            <a:stretch>
              <a:fillRect/>
            </a:stretch>
          </a:blipFill>
          <a:ln cap="sq">
            <a:noFill/>
            <a:prstDash val="solid"/>
            <a:miter/>
          </a:ln>
        </p:spPr>
      </p:sp>
      <p:sp>
        <p:nvSpPr>
          <p:cNvPr id="10" name="Freeform 10"/>
          <p:cNvSpPr/>
          <p:nvPr/>
        </p:nvSpPr>
        <p:spPr>
          <a:xfrm>
            <a:off x="4588064" y="6190206"/>
            <a:ext cx="4736540" cy="2705748"/>
          </a:xfrm>
          <a:custGeom>
            <a:avLst/>
            <a:gdLst/>
            <a:ahLst/>
            <a:cxnLst/>
            <a:rect l="l" t="t" r="r" b="b"/>
            <a:pathLst>
              <a:path w="4736540" h="2705748">
                <a:moveTo>
                  <a:pt x="0" y="0"/>
                </a:moveTo>
                <a:lnTo>
                  <a:pt x="4736540" y="0"/>
                </a:lnTo>
                <a:lnTo>
                  <a:pt x="4736540" y="2705748"/>
                </a:lnTo>
                <a:lnTo>
                  <a:pt x="0" y="2705748"/>
                </a:lnTo>
                <a:lnTo>
                  <a:pt x="0" y="0"/>
                </a:lnTo>
                <a:close/>
              </a:path>
            </a:pathLst>
          </a:custGeom>
          <a:blipFill>
            <a:blip r:embed="rId3">
              <a:alphaModFix amt="19999"/>
              <a:extLst>
                <a:ext uri="{96DAC541-7B7A-43D3-8B79-37D633B846F1}">
                  <asvg:svgBlip xmlns:asvg="http://schemas.microsoft.com/office/drawing/2016/SVG/main" xmlns="" r:embed="rId4"/>
                </a:ext>
              </a:extLst>
            </a:blip>
            <a:stretch>
              <a:fillRect/>
            </a:stretch>
          </a:blipFill>
          <a:ln cap="sq">
            <a:noFill/>
            <a:prstDash val="solid"/>
            <a:miter/>
          </a:ln>
        </p:spPr>
      </p:sp>
      <p:grpSp>
        <p:nvGrpSpPr>
          <p:cNvPr id="11" name="Group 11"/>
          <p:cNvGrpSpPr/>
          <p:nvPr/>
        </p:nvGrpSpPr>
        <p:grpSpPr>
          <a:xfrm>
            <a:off x="497067" y="4837331"/>
            <a:ext cx="4043447" cy="3311329"/>
            <a:chOff x="0" y="0"/>
            <a:chExt cx="982979" cy="804998"/>
          </a:xfrm>
        </p:grpSpPr>
        <p:sp>
          <p:nvSpPr>
            <p:cNvPr id="12" name="Freeform 12"/>
            <p:cNvSpPr/>
            <p:nvPr/>
          </p:nvSpPr>
          <p:spPr>
            <a:xfrm>
              <a:off x="0" y="0"/>
              <a:ext cx="982979" cy="804998"/>
            </a:xfrm>
            <a:custGeom>
              <a:avLst/>
              <a:gdLst/>
              <a:ahLst/>
              <a:cxnLst/>
              <a:rect l="l" t="t" r="r" b="b"/>
              <a:pathLst>
                <a:path w="982979" h="804998">
                  <a:moveTo>
                    <a:pt x="95734" y="0"/>
                  </a:moveTo>
                  <a:lnTo>
                    <a:pt x="887245" y="0"/>
                  </a:lnTo>
                  <a:cubicBezTo>
                    <a:pt x="940118" y="0"/>
                    <a:pt x="982979" y="42862"/>
                    <a:pt x="982979" y="95734"/>
                  </a:cubicBezTo>
                  <a:lnTo>
                    <a:pt x="982979" y="709264"/>
                  </a:lnTo>
                  <a:cubicBezTo>
                    <a:pt x="982979" y="762137"/>
                    <a:pt x="940118" y="804998"/>
                    <a:pt x="887245" y="804998"/>
                  </a:cubicBezTo>
                  <a:lnTo>
                    <a:pt x="95734" y="804998"/>
                  </a:lnTo>
                  <a:cubicBezTo>
                    <a:pt x="42862" y="804998"/>
                    <a:pt x="0" y="762137"/>
                    <a:pt x="0" y="709264"/>
                  </a:cubicBezTo>
                  <a:lnTo>
                    <a:pt x="0" y="95734"/>
                  </a:lnTo>
                  <a:cubicBezTo>
                    <a:pt x="0" y="42862"/>
                    <a:pt x="42862" y="0"/>
                    <a:pt x="95734" y="0"/>
                  </a:cubicBezTo>
                  <a:close/>
                </a:path>
              </a:pathLst>
            </a:custGeom>
            <a:gradFill rotWithShape="1">
              <a:gsLst>
                <a:gs pos="0">
                  <a:srgbClr val="8C52FF">
                    <a:alpha val="100000"/>
                  </a:srgbClr>
                </a:gs>
                <a:gs pos="100000">
                  <a:srgbClr val="00BF63">
                    <a:alpha val="100000"/>
                  </a:srgbClr>
                </a:gs>
              </a:gsLst>
              <a:lin ang="0"/>
            </a:gradFill>
          </p:spPr>
        </p:sp>
        <p:sp>
          <p:nvSpPr>
            <p:cNvPr id="13" name="TextBox 13"/>
            <p:cNvSpPr txBox="1"/>
            <p:nvPr/>
          </p:nvSpPr>
          <p:spPr>
            <a:xfrm>
              <a:off x="0" y="-38100"/>
              <a:ext cx="982979" cy="843098"/>
            </a:xfrm>
            <a:prstGeom prst="rect">
              <a:avLst/>
            </a:prstGeom>
          </p:spPr>
          <p:txBody>
            <a:bodyPr lIns="50800" tIns="50800" rIns="50800" bIns="50800" rtlCol="0" anchor="ctr"/>
            <a:lstStyle/>
            <a:p>
              <a:pPr algn="ctr">
                <a:lnSpc>
                  <a:spcPts val="2940"/>
                </a:lnSpc>
              </a:pPr>
              <a:endParaRPr/>
            </a:p>
          </p:txBody>
        </p:sp>
      </p:grpSp>
      <p:sp>
        <p:nvSpPr>
          <p:cNvPr id="14" name="Freeform 14"/>
          <p:cNvSpPr/>
          <p:nvPr/>
        </p:nvSpPr>
        <p:spPr>
          <a:xfrm>
            <a:off x="1053246" y="3922935"/>
            <a:ext cx="3952332" cy="3952332"/>
          </a:xfrm>
          <a:custGeom>
            <a:avLst/>
            <a:gdLst/>
            <a:ahLst/>
            <a:cxnLst/>
            <a:rect l="l" t="t" r="r" b="b"/>
            <a:pathLst>
              <a:path w="3952332" h="3952332">
                <a:moveTo>
                  <a:pt x="0" y="0"/>
                </a:moveTo>
                <a:lnTo>
                  <a:pt x="3952332" y="0"/>
                </a:lnTo>
                <a:lnTo>
                  <a:pt x="3952332" y="3952331"/>
                </a:lnTo>
                <a:lnTo>
                  <a:pt x="0" y="3952331"/>
                </a:lnTo>
                <a:lnTo>
                  <a:pt x="0" y="0"/>
                </a:lnTo>
                <a:close/>
              </a:path>
            </a:pathLst>
          </a:custGeom>
          <a:blipFill>
            <a:blip r:embed="rId5">
              <a:alphaModFix amt="58000"/>
              <a:extLst>
                <a:ext uri="{96DAC541-7B7A-43D3-8B79-37D633B846F1}">
                  <asvg:svgBlip xmlns:asvg="http://schemas.microsoft.com/office/drawing/2016/SVG/main" xmlns="" r:embed="rId6"/>
                </a:ext>
              </a:extLst>
            </a:blip>
            <a:stretch>
              <a:fillRect/>
            </a:stretch>
          </a:blipFill>
          <a:ln cap="sq">
            <a:noFill/>
            <a:prstDash val="solid"/>
            <a:miter/>
          </a:ln>
        </p:spPr>
      </p:sp>
      <p:grpSp>
        <p:nvGrpSpPr>
          <p:cNvPr id="15" name="Group 15"/>
          <p:cNvGrpSpPr/>
          <p:nvPr/>
        </p:nvGrpSpPr>
        <p:grpSpPr>
          <a:xfrm>
            <a:off x="767524" y="3307266"/>
            <a:ext cx="3502533" cy="4318163"/>
            <a:chOff x="0" y="0"/>
            <a:chExt cx="851481" cy="1049764"/>
          </a:xfrm>
        </p:grpSpPr>
        <p:sp>
          <p:nvSpPr>
            <p:cNvPr id="16" name="Freeform 16"/>
            <p:cNvSpPr/>
            <p:nvPr/>
          </p:nvSpPr>
          <p:spPr>
            <a:xfrm>
              <a:off x="0" y="0"/>
              <a:ext cx="851481" cy="1049764"/>
            </a:xfrm>
            <a:custGeom>
              <a:avLst/>
              <a:gdLst/>
              <a:ahLst/>
              <a:cxnLst/>
              <a:rect l="l" t="t" r="r" b="b"/>
              <a:pathLst>
                <a:path w="851481" h="1049764">
                  <a:moveTo>
                    <a:pt x="112729" y="0"/>
                  </a:moveTo>
                  <a:lnTo>
                    <a:pt x="738752" y="0"/>
                  </a:lnTo>
                  <a:cubicBezTo>
                    <a:pt x="768649" y="0"/>
                    <a:pt x="797323" y="11877"/>
                    <a:pt x="818463" y="33018"/>
                  </a:cubicBezTo>
                  <a:cubicBezTo>
                    <a:pt x="839604" y="54158"/>
                    <a:pt x="851481" y="82832"/>
                    <a:pt x="851481" y="112729"/>
                  </a:cubicBezTo>
                  <a:lnTo>
                    <a:pt x="851481" y="937035"/>
                  </a:lnTo>
                  <a:cubicBezTo>
                    <a:pt x="851481" y="999294"/>
                    <a:pt x="801010" y="1049764"/>
                    <a:pt x="738752" y="1049764"/>
                  </a:cubicBezTo>
                  <a:lnTo>
                    <a:pt x="112729" y="1049764"/>
                  </a:lnTo>
                  <a:cubicBezTo>
                    <a:pt x="82832" y="1049764"/>
                    <a:pt x="54158" y="1037887"/>
                    <a:pt x="33018" y="1016746"/>
                  </a:cubicBezTo>
                  <a:cubicBezTo>
                    <a:pt x="11877" y="995606"/>
                    <a:pt x="0" y="966933"/>
                    <a:pt x="0" y="937035"/>
                  </a:cubicBezTo>
                  <a:lnTo>
                    <a:pt x="0" y="112729"/>
                  </a:lnTo>
                  <a:cubicBezTo>
                    <a:pt x="0" y="82832"/>
                    <a:pt x="11877" y="54158"/>
                    <a:pt x="33018" y="33018"/>
                  </a:cubicBezTo>
                  <a:cubicBezTo>
                    <a:pt x="54158" y="11877"/>
                    <a:pt x="82832" y="0"/>
                    <a:pt x="112729" y="0"/>
                  </a:cubicBezTo>
                  <a:close/>
                </a:path>
              </a:pathLst>
            </a:custGeom>
            <a:solidFill>
              <a:srgbClr val="FFFFFF"/>
            </a:solidFill>
          </p:spPr>
        </p:sp>
        <p:sp>
          <p:nvSpPr>
            <p:cNvPr id="17" name="TextBox 17"/>
            <p:cNvSpPr txBox="1"/>
            <p:nvPr/>
          </p:nvSpPr>
          <p:spPr>
            <a:xfrm>
              <a:off x="0" y="-38100"/>
              <a:ext cx="851481" cy="1087864"/>
            </a:xfrm>
            <a:prstGeom prst="rect">
              <a:avLst/>
            </a:prstGeom>
          </p:spPr>
          <p:txBody>
            <a:bodyPr lIns="50800" tIns="50800" rIns="50800" bIns="50800" rtlCol="0" anchor="ctr"/>
            <a:lstStyle/>
            <a:p>
              <a:pPr algn="ctr">
                <a:lnSpc>
                  <a:spcPts val="2940"/>
                </a:lnSpc>
              </a:pPr>
              <a:endParaRPr/>
            </a:p>
          </p:txBody>
        </p:sp>
      </p:grpSp>
      <p:grpSp>
        <p:nvGrpSpPr>
          <p:cNvPr id="18" name="Group 18"/>
          <p:cNvGrpSpPr/>
          <p:nvPr/>
        </p:nvGrpSpPr>
        <p:grpSpPr>
          <a:xfrm>
            <a:off x="2171349" y="6812384"/>
            <a:ext cx="655033" cy="488301"/>
            <a:chOff x="0" y="0"/>
            <a:chExt cx="680049" cy="506950"/>
          </a:xfrm>
        </p:grpSpPr>
        <p:sp>
          <p:nvSpPr>
            <p:cNvPr id="19" name="Freeform 19"/>
            <p:cNvSpPr/>
            <p:nvPr/>
          </p:nvSpPr>
          <p:spPr>
            <a:xfrm>
              <a:off x="99270" y="0"/>
              <a:ext cx="481508" cy="393476"/>
            </a:xfrm>
            <a:custGeom>
              <a:avLst/>
              <a:gdLst/>
              <a:ahLst/>
              <a:cxnLst/>
              <a:rect l="l" t="t" r="r" b="b"/>
              <a:pathLst>
                <a:path w="481508" h="393476">
                  <a:moveTo>
                    <a:pt x="359260" y="330267"/>
                  </a:moveTo>
                  <a:lnTo>
                    <a:pt x="462274" y="176682"/>
                  </a:lnTo>
                  <a:cubicBezTo>
                    <a:pt x="485617" y="141880"/>
                    <a:pt x="487879" y="97046"/>
                    <a:pt x="468157" y="60071"/>
                  </a:cubicBezTo>
                  <a:cubicBezTo>
                    <a:pt x="448435" y="23096"/>
                    <a:pt x="409941" y="0"/>
                    <a:pt x="368035" y="0"/>
                  </a:cubicBezTo>
                  <a:lnTo>
                    <a:pt x="113474" y="0"/>
                  </a:lnTo>
                  <a:cubicBezTo>
                    <a:pt x="71569" y="0"/>
                    <a:pt x="33074" y="23096"/>
                    <a:pt x="13352" y="60071"/>
                  </a:cubicBezTo>
                  <a:cubicBezTo>
                    <a:pt x="-6369" y="97046"/>
                    <a:pt x="-4107" y="141880"/>
                    <a:pt x="19236" y="176682"/>
                  </a:cubicBezTo>
                  <a:lnTo>
                    <a:pt x="122249" y="330267"/>
                  </a:lnTo>
                  <a:cubicBezTo>
                    <a:pt x="148746" y="369772"/>
                    <a:pt x="193186" y="393476"/>
                    <a:pt x="240755" y="393476"/>
                  </a:cubicBezTo>
                  <a:cubicBezTo>
                    <a:pt x="288323" y="393476"/>
                    <a:pt x="332763" y="369772"/>
                    <a:pt x="359260" y="330267"/>
                  </a:cubicBezTo>
                  <a:close/>
                </a:path>
              </a:pathLst>
            </a:custGeom>
            <a:solidFill>
              <a:srgbClr val="FFFFFF"/>
            </a:solidFill>
          </p:spPr>
        </p:sp>
        <p:sp>
          <p:nvSpPr>
            <p:cNvPr id="20" name="TextBox 20"/>
            <p:cNvSpPr txBox="1"/>
            <p:nvPr/>
          </p:nvSpPr>
          <p:spPr>
            <a:xfrm>
              <a:off x="106258" y="-1889"/>
              <a:ext cx="467534" cy="273470"/>
            </a:xfrm>
            <a:prstGeom prst="rect">
              <a:avLst/>
            </a:prstGeom>
          </p:spPr>
          <p:txBody>
            <a:bodyPr lIns="50800" tIns="50800" rIns="50800" bIns="50800" rtlCol="0" anchor="ctr"/>
            <a:lstStyle/>
            <a:p>
              <a:pPr algn="ctr">
                <a:lnSpc>
                  <a:spcPts val="2940"/>
                </a:lnSpc>
              </a:pPr>
              <a:endParaRPr/>
            </a:p>
          </p:txBody>
        </p:sp>
      </p:grpSp>
      <p:grpSp>
        <p:nvGrpSpPr>
          <p:cNvPr id="21" name="Group 21"/>
          <p:cNvGrpSpPr/>
          <p:nvPr/>
        </p:nvGrpSpPr>
        <p:grpSpPr>
          <a:xfrm>
            <a:off x="767524" y="2579060"/>
            <a:ext cx="3482608" cy="1525756"/>
            <a:chOff x="0" y="0"/>
            <a:chExt cx="846637" cy="370918"/>
          </a:xfrm>
        </p:grpSpPr>
        <p:sp>
          <p:nvSpPr>
            <p:cNvPr id="22" name="Freeform 22"/>
            <p:cNvSpPr/>
            <p:nvPr/>
          </p:nvSpPr>
          <p:spPr>
            <a:xfrm>
              <a:off x="0" y="0"/>
              <a:ext cx="846637" cy="370918"/>
            </a:xfrm>
            <a:custGeom>
              <a:avLst/>
              <a:gdLst/>
              <a:ahLst/>
              <a:cxnLst/>
              <a:rect l="l" t="t" r="r" b="b"/>
              <a:pathLst>
                <a:path w="846637" h="370918">
                  <a:moveTo>
                    <a:pt x="113374" y="0"/>
                  </a:moveTo>
                  <a:lnTo>
                    <a:pt x="733263" y="0"/>
                  </a:lnTo>
                  <a:cubicBezTo>
                    <a:pt x="763332" y="0"/>
                    <a:pt x="792169" y="11945"/>
                    <a:pt x="813431" y="33207"/>
                  </a:cubicBezTo>
                  <a:cubicBezTo>
                    <a:pt x="834692" y="54468"/>
                    <a:pt x="846637" y="83305"/>
                    <a:pt x="846637" y="113374"/>
                  </a:cubicBezTo>
                  <a:lnTo>
                    <a:pt x="846637" y="257544"/>
                  </a:lnTo>
                  <a:cubicBezTo>
                    <a:pt x="846637" y="320159"/>
                    <a:pt x="795878" y="370918"/>
                    <a:pt x="733263" y="370918"/>
                  </a:cubicBezTo>
                  <a:lnTo>
                    <a:pt x="113374" y="370918"/>
                  </a:lnTo>
                  <a:cubicBezTo>
                    <a:pt x="50759" y="370918"/>
                    <a:pt x="0" y="320159"/>
                    <a:pt x="0" y="257544"/>
                  </a:cubicBezTo>
                  <a:lnTo>
                    <a:pt x="0" y="113374"/>
                  </a:lnTo>
                  <a:cubicBezTo>
                    <a:pt x="0" y="50759"/>
                    <a:pt x="50759" y="0"/>
                    <a:pt x="113374" y="0"/>
                  </a:cubicBezTo>
                  <a:close/>
                </a:path>
              </a:pathLst>
            </a:custGeom>
            <a:gradFill rotWithShape="1">
              <a:gsLst>
                <a:gs pos="0">
                  <a:srgbClr val="5DE0E6">
                    <a:alpha val="100000"/>
                  </a:srgbClr>
                </a:gs>
                <a:gs pos="100000">
                  <a:srgbClr val="004AAD">
                    <a:alpha val="100000"/>
                  </a:srgbClr>
                </a:gs>
              </a:gsLst>
              <a:lin ang="0"/>
            </a:gradFill>
          </p:spPr>
        </p:sp>
        <p:sp>
          <p:nvSpPr>
            <p:cNvPr id="23" name="TextBox 23"/>
            <p:cNvSpPr txBox="1"/>
            <p:nvPr/>
          </p:nvSpPr>
          <p:spPr>
            <a:xfrm>
              <a:off x="0" y="-38100"/>
              <a:ext cx="846637" cy="409018"/>
            </a:xfrm>
            <a:prstGeom prst="rect">
              <a:avLst/>
            </a:prstGeom>
          </p:spPr>
          <p:txBody>
            <a:bodyPr lIns="50800" tIns="50800" rIns="50800" bIns="50800" rtlCol="0" anchor="ctr"/>
            <a:lstStyle/>
            <a:p>
              <a:pPr algn="ctr">
                <a:lnSpc>
                  <a:spcPts val="2940"/>
                </a:lnSpc>
              </a:pPr>
              <a:endParaRPr/>
            </a:p>
          </p:txBody>
        </p:sp>
      </p:grpSp>
      <p:grpSp>
        <p:nvGrpSpPr>
          <p:cNvPr id="24" name="Group 24"/>
          <p:cNvGrpSpPr/>
          <p:nvPr/>
        </p:nvGrpSpPr>
        <p:grpSpPr>
          <a:xfrm>
            <a:off x="767524" y="3747161"/>
            <a:ext cx="3502533" cy="1691137"/>
            <a:chOff x="0" y="0"/>
            <a:chExt cx="851481" cy="411123"/>
          </a:xfrm>
        </p:grpSpPr>
        <p:sp>
          <p:nvSpPr>
            <p:cNvPr id="25" name="Freeform 25"/>
            <p:cNvSpPr/>
            <p:nvPr/>
          </p:nvSpPr>
          <p:spPr>
            <a:xfrm>
              <a:off x="0" y="0"/>
              <a:ext cx="851481" cy="411123"/>
            </a:xfrm>
            <a:custGeom>
              <a:avLst/>
              <a:gdLst/>
              <a:ahLst/>
              <a:cxnLst/>
              <a:rect l="l" t="t" r="r" b="b"/>
              <a:pathLst>
                <a:path w="851481" h="411123">
                  <a:moveTo>
                    <a:pt x="0" y="0"/>
                  </a:moveTo>
                  <a:lnTo>
                    <a:pt x="851481" y="0"/>
                  </a:lnTo>
                  <a:lnTo>
                    <a:pt x="851481" y="411123"/>
                  </a:lnTo>
                  <a:lnTo>
                    <a:pt x="0" y="411123"/>
                  </a:lnTo>
                  <a:close/>
                </a:path>
              </a:pathLst>
            </a:custGeom>
            <a:solidFill>
              <a:srgbClr val="FFFFFF"/>
            </a:solidFill>
          </p:spPr>
        </p:sp>
        <p:sp>
          <p:nvSpPr>
            <p:cNvPr id="26" name="TextBox 26"/>
            <p:cNvSpPr txBox="1"/>
            <p:nvPr/>
          </p:nvSpPr>
          <p:spPr>
            <a:xfrm>
              <a:off x="0" y="-38100"/>
              <a:ext cx="851481" cy="449223"/>
            </a:xfrm>
            <a:prstGeom prst="rect">
              <a:avLst/>
            </a:prstGeom>
          </p:spPr>
          <p:txBody>
            <a:bodyPr lIns="50800" tIns="50800" rIns="50800" bIns="50800" rtlCol="0" anchor="ctr"/>
            <a:lstStyle/>
            <a:p>
              <a:pPr algn="ctr">
                <a:lnSpc>
                  <a:spcPts val="2940"/>
                </a:lnSpc>
              </a:pPr>
              <a:endParaRPr/>
            </a:p>
          </p:txBody>
        </p:sp>
      </p:grpSp>
      <p:sp>
        <p:nvSpPr>
          <p:cNvPr id="27" name="Freeform 27"/>
          <p:cNvSpPr/>
          <p:nvPr/>
        </p:nvSpPr>
        <p:spPr>
          <a:xfrm>
            <a:off x="1842067" y="2779447"/>
            <a:ext cx="660136" cy="736553"/>
          </a:xfrm>
          <a:custGeom>
            <a:avLst/>
            <a:gdLst/>
            <a:ahLst/>
            <a:cxnLst/>
            <a:rect l="l" t="t" r="r" b="b"/>
            <a:pathLst>
              <a:path w="660136" h="736553">
                <a:moveTo>
                  <a:pt x="0" y="0"/>
                </a:moveTo>
                <a:lnTo>
                  <a:pt x="660136" y="0"/>
                </a:lnTo>
                <a:lnTo>
                  <a:pt x="660136" y="736553"/>
                </a:lnTo>
                <a:lnTo>
                  <a:pt x="0" y="736553"/>
                </a:lnTo>
                <a:lnTo>
                  <a:pt x="0" y="0"/>
                </a:lnTo>
                <a:close/>
              </a:path>
            </a:pathLst>
          </a:custGeom>
          <a:blipFill>
            <a:blip r:embed="rId7">
              <a:extLst>
                <a:ext uri="{96DAC541-7B7A-43D3-8B79-37D633B846F1}">
                  <asvg:svgBlip xmlns:asvg="http://schemas.microsoft.com/office/drawing/2016/SVG/main" xmlns="" r:embed="rId8"/>
                </a:ext>
              </a:extLst>
            </a:blip>
            <a:stretch>
              <a:fillRect/>
            </a:stretch>
          </a:blipFill>
        </p:spPr>
      </p:sp>
      <p:grpSp>
        <p:nvGrpSpPr>
          <p:cNvPr id="28" name="Group 28"/>
          <p:cNvGrpSpPr/>
          <p:nvPr/>
        </p:nvGrpSpPr>
        <p:grpSpPr>
          <a:xfrm>
            <a:off x="4873086" y="4815196"/>
            <a:ext cx="4037635" cy="3311329"/>
            <a:chOff x="0" y="0"/>
            <a:chExt cx="981566" cy="804998"/>
          </a:xfrm>
        </p:grpSpPr>
        <p:sp>
          <p:nvSpPr>
            <p:cNvPr id="29" name="Freeform 29"/>
            <p:cNvSpPr/>
            <p:nvPr/>
          </p:nvSpPr>
          <p:spPr>
            <a:xfrm>
              <a:off x="0" y="0"/>
              <a:ext cx="981566" cy="804998"/>
            </a:xfrm>
            <a:custGeom>
              <a:avLst/>
              <a:gdLst/>
              <a:ahLst/>
              <a:cxnLst/>
              <a:rect l="l" t="t" r="r" b="b"/>
              <a:pathLst>
                <a:path w="981566" h="804998">
                  <a:moveTo>
                    <a:pt x="95872" y="0"/>
                  </a:moveTo>
                  <a:lnTo>
                    <a:pt x="885694" y="0"/>
                  </a:lnTo>
                  <a:cubicBezTo>
                    <a:pt x="938643" y="0"/>
                    <a:pt x="981566" y="42923"/>
                    <a:pt x="981566" y="95872"/>
                  </a:cubicBezTo>
                  <a:lnTo>
                    <a:pt x="981566" y="709126"/>
                  </a:lnTo>
                  <a:cubicBezTo>
                    <a:pt x="981566" y="762075"/>
                    <a:pt x="938643" y="804998"/>
                    <a:pt x="885694" y="804998"/>
                  </a:cubicBezTo>
                  <a:lnTo>
                    <a:pt x="95872" y="804998"/>
                  </a:lnTo>
                  <a:cubicBezTo>
                    <a:pt x="42923" y="804998"/>
                    <a:pt x="0" y="762075"/>
                    <a:pt x="0" y="709126"/>
                  </a:cubicBezTo>
                  <a:lnTo>
                    <a:pt x="0" y="95872"/>
                  </a:lnTo>
                  <a:cubicBezTo>
                    <a:pt x="0" y="42923"/>
                    <a:pt x="42923" y="0"/>
                    <a:pt x="95872" y="0"/>
                  </a:cubicBezTo>
                  <a:close/>
                </a:path>
              </a:pathLst>
            </a:custGeom>
            <a:solidFill>
              <a:srgbClr val="0097B2"/>
            </a:solidFill>
          </p:spPr>
        </p:sp>
        <p:sp>
          <p:nvSpPr>
            <p:cNvPr id="30" name="TextBox 30"/>
            <p:cNvSpPr txBox="1"/>
            <p:nvPr/>
          </p:nvSpPr>
          <p:spPr>
            <a:xfrm>
              <a:off x="0" y="-38100"/>
              <a:ext cx="981566" cy="843098"/>
            </a:xfrm>
            <a:prstGeom prst="rect">
              <a:avLst/>
            </a:prstGeom>
          </p:spPr>
          <p:txBody>
            <a:bodyPr lIns="50800" tIns="50800" rIns="50800" bIns="50800" rtlCol="0" anchor="ctr"/>
            <a:lstStyle/>
            <a:p>
              <a:pPr algn="ctr">
                <a:lnSpc>
                  <a:spcPts val="2940"/>
                </a:lnSpc>
              </a:pPr>
              <a:endParaRPr/>
            </a:p>
          </p:txBody>
        </p:sp>
      </p:grpSp>
      <p:sp>
        <p:nvSpPr>
          <p:cNvPr id="31" name="Freeform 31"/>
          <p:cNvSpPr/>
          <p:nvPr/>
        </p:nvSpPr>
        <p:spPr>
          <a:xfrm>
            <a:off x="5426359" y="3905599"/>
            <a:ext cx="3952332" cy="3952332"/>
          </a:xfrm>
          <a:custGeom>
            <a:avLst/>
            <a:gdLst/>
            <a:ahLst/>
            <a:cxnLst/>
            <a:rect l="l" t="t" r="r" b="b"/>
            <a:pathLst>
              <a:path w="3952332" h="3952332">
                <a:moveTo>
                  <a:pt x="0" y="0"/>
                </a:moveTo>
                <a:lnTo>
                  <a:pt x="3952331" y="0"/>
                </a:lnTo>
                <a:lnTo>
                  <a:pt x="3952331" y="3952331"/>
                </a:lnTo>
                <a:lnTo>
                  <a:pt x="0" y="3952331"/>
                </a:lnTo>
                <a:lnTo>
                  <a:pt x="0" y="0"/>
                </a:lnTo>
                <a:close/>
              </a:path>
            </a:pathLst>
          </a:custGeom>
          <a:blipFill>
            <a:blip r:embed="rId5">
              <a:alphaModFix amt="58000"/>
              <a:extLst>
                <a:ext uri="{96DAC541-7B7A-43D3-8B79-37D633B846F1}">
                  <asvg:svgBlip xmlns:asvg="http://schemas.microsoft.com/office/drawing/2016/SVG/main" xmlns="" r:embed="rId6"/>
                </a:ext>
              </a:extLst>
            </a:blip>
            <a:stretch>
              <a:fillRect/>
            </a:stretch>
          </a:blipFill>
          <a:ln cap="sq">
            <a:noFill/>
            <a:prstDash val="solid"/>
            <a:miter/>
          </a:ln>
        </p:spPr>
      </p:sp>
      <p:grpSp>
        <p:nvGrpSpPr>
          <p:cNvPr id="32" name="Group 32"/>
          <p:cNvGrpSpPr/>
          <p:nvPr/>
        </p:nvGrpSpPr>
        <p:grpSpPr>
          <a:xfrm>
            <a:off x="5140637" y="3307266"/>
            <a:ext cx="3502533" cy="4318163"/>
            <a:chOff x="0" y="0"/>
            <a:chExt cx="851481" cy="1049764"/>
          </a:xfrm>
        </p:grpSpPr>
        <p:sp>
          <p:nvSpPr>
            <p:cNvPr id="33" name="Freeform 33"/>
            <p:cNvSpPr/>
            <p:nvPr/>
          </p:nvSpPr>
          <p:spPr>
            <a:xfrm>
              <a:off x="0" y="0"/>
              <a:ext cx="851481" cy="1049764"/>
            </a:xfrm>
            <a:custGeom>
              <a:avLst/>
              <a:gdLst/>
              <a:ahLst/>
              <a:cxnLst/>
              <a:rect l="l" t="t" r="r" b="b"/>
              <a:pathLst>
                <a:path w="851481" h="1049764">
                  <a:moveTo>
                    <a:pt x="112729" y="0"/>
                  </a:moveTo>
                  <a:lnTo>
                    <a:pt x="738752" y="0"/>
                  </a:lnTo>
                  <a:cubicBezTo>
                    <a:pt x="768649" y="0"/>
                    <a:pt x="797323" y="11877"/>
                    <a:pt x="818463" y="33018"/>
                  </a:cubicBezTo>
                  <a:cubicBezTo>
                    <a:pt x="839604" y="54158"/>
                    <a:pt x="851481" y="82832"/>
                    <a:pt x="851481" y="112729"/>
                  </a:cubicBezTo>
                  <a:lnTo>
                    <a:pt x="851481" y="937035"/>
                  </a:lnTo>
                  <a:cubicBezTo>
                    <a:pt x="851481" y="999294"/>
                    <a:pt x="801010" y="1049764"/>
                    <a:pt x="738752" y="1049764"/>
                  </a:cubicBezTo>
                  <a:lnTo>
                    <a:pt x="112729" y="1049764"/>
                  </a:lnTo>
                  <a:cubicBezTo>
                    <a:pt x="82832" y="1049764"/>
                    <a:pt x="54158" y="1037887"/>
                    <a:pt x="33018" y="1016746"/>
                  </a:cubicBezTo>
                  <a:cubicBezTo>
                    <a:pt x="11877" y="995606"/>
                    <a:pt x="0" y="966933"/>
                    <a:pt x="0" y="937035"/>
                  </a:cubicBezTo>
                  <a:lnTo>
                    <a:pt x="0" y="112729"/>
                  </a:lnTo>
                  <a:cubicBezTo>
                    <a:pt x="0" y="82832"/>
                    <a:pt x="11877" y="54158"/>
                    <a:pt x="33018" y="33018"/>
                  </a:cubicBezTo>
                  <a:cubicBezTo>
                    <a:pt x="54158" y="11877"/>
                    <a:pt x="82832" y="0"/>
                    <a:pt x="112729" y="0"/>
                  </a:cubicBezTo>
                  <a:close/>
                </a:path>
              </a:pathLst>
            </a:custGeom>
            <a:solidFill>
              <a:srgbClr val="FFFFFF"/>
            </a:solidFill>
          </p:spPr>
        </p:sp>
        <p:sp>
          <p:nvSpPr>
            <p:cNvPr id="34" name="TextBox 34"/>
            <p:cNvSpPr txBox="1"/>
            <p:nvPr/>
          </p:nvSpPr>
          <p:spPr>
            <a:xfrm>
              <a:off x="0" y="-38100"/>
              <a:ext cx="851481" cy="1087864"/>
            </a:xfrm>
            <a:prstGeom prst="rect">
              <a:avLst/>
            </a:prstGeom>
          </p:spPr>
          <p:txBody>
            <a:bodyPr lIns="50800" tIns="50800" rIns="50800" bIns="50800" rtlCol="0" anchor="ctr"/>
            <a:lstStyle/>
            <a:p>
              <a:pPr algn="ctr">
                <a:lnSpc>
                  <a:spcPts val="2940"/>
                </a:lnSpc>
              </a:pPr>
              <a:endParaRPr/>
            </a:p>
          </p:txBody>
        </p:sp>
      </p:grpSp>
      <p:grpSp>
        <p:nvGrpSpPr>
          <p:cNvPr id="35" name="Group 35"/>
          <p:cNvGrpSpPr/>
          <p:nvPr/>
        </p:nvGrpSpPr>
        <p:grpSpPr>
          <a:xfrm>
            <a:off x="6544462" y="6795048"/>
            <a:ext cx="655033" cy="488301"/>
            <a:chOff x="0" y="0"/>
            <a:chExt cx="680049" cy="506950"/>
          </a:xfrm>
        </p:grpSpPr>
        <p:sp>
          <p:nvSpPr>
            <p:cNvPr id="36" name="Freeform 36"/>
            <p:cNvSpPr/>
            <p:nvPr/>
          </p:nvSpPr>
          <p:spPr>
            <a:xfrm>
              <a:off x="99270" y="0"/>
              <a:ext cx="481508" cy="393476"/>
            </a:xfrm>
            <a:custGeom>
              <a:avLst/>
              <a:gdLst/>
              <a:ahLst/>
              <a:cxnLst/>
              <a:rect l="l" t="t" r="r" b="b"/>
              <a:pathLst>
                <a:path w="481508" h="393476">
                  <a:moveTo>
                    <a:pt x="359260" y="330267"/>
                  </a:moveTo>
                  <a:lnTo>
                    <a:pt x="462274" y="176682"/>
                  </a:lnTo>
                  <a:cubicBezTo>
                    <a:pt x="485617" y="141880"/>
                    <a:pt x="487879" y="97046"/>
                    <a:pt x="468157" y="60071"/>
                  </a:cubicBezTo>
                  <a:cubicBezTo>
                    <a:pt x="448435" y="23096"/>
                    <a:pt x="409941" y="0"/>
                    <a:pt x="368035" y="0"/>
                  </a:cubicBezTo>
                  <a:lnTo>
                    <a:pt x="113474" y="0"/>
                  </a:lnTo>
                  <a:cubicBezTo>
                    <a:pt x="71569" y="0"/>
                    <a:pt x="33074" y="23096"/>
                    <a:pt x="13352" y="60071"/>
                  </a:cubicBezTo>
                  <a:cubicBezTo>
                    <a:pt x="-6369" y="97046"/>
                    <a:pt x="-4107" y="141880"/>
                    <a:pt x="19236" y="176682"/>
                  </a:cubicBezTo>
                  <a:lnTo>
                    <a:pt x="122249" y="330267"/>
                  </a:lnTo>
                  <a:cubicBezTo>
                    <a:pt x="148746" y="369772"/>
                    <a:pt x="193186" y="393476"/>
                    <a:pt x="240755" y="393476"/>
                  </a:cubicBezTo>
                  <a:cubicBezTo>
                    <a:pt x="288323" y="393476"/>
                    <a:pt x="332763" y="369772"/>
                    <a:pt x="359260" y="330267"/>
                  </a:cubicBezTo>
                  <a:close/>
                </a:path>
              </a:pathLst>
            </a:custGeom>
            <a:solidFill>
              <a:srgbClr val="FFFFFF"/>
            </a:solidFill>
          </p:spPr>
        </p:sp>
        <p:sp>
          <p:nvSpPr>
            <p:cNvPr id="37" name="TextBox 37"/>
            <p:cNvSpPr txBox="1"/>
            <p:nvPr/>
          </p:nvSpPr>
          <p:spPr>
            <a:xfrm>
              <a:off x="106258" y="-1889"/>
              <a:ext cx="467534" cy="273470"/>
            </a:xfrm>
            <a:prstGeom prst="rect">
              <a:avLst/>
            </a:prstGeom>
          </p:spPr>
          <p:txBody>
            <a:bodyPr lIns="50800" tIns="50800" rIns="50800" bIns="50800" rtlCol="0" anchor="ctr"/>
            <a:lstStyle/>
            <a:p>
              <a:pPr algn="ctr">
                <a:lnSpc>
                  <a:spcPts val="2940"/>
                </a:lnSpc>
              </a:pPr>
              <a:endParaRPr/>
            </a:p>
          </p:txBody>
        </p:sp>
      </p:grpSp>
      <p:grpSp>
        <p:nvGrpSpPr>
          <p:cNvPr id="38" name="Group 38"/>
          <p:cNvGrpSpPr/>
          <p:nvPr/>
        </p:nvGrpSpPr>
        <p:grpSpPr>
          <a:xfrm>
            <a:off x="5140637" y="2561724"/>
            <a:ext cx="3482608" cy="1525756"/>
            <a:chOff x="0" y="0"/>
            <a:chExt cx="846637" cy="370918"/>
          </a:xfrm>
        </p:grpSpPr>
        <p:sp>
          <p:nvSpPr>
            <p:cNvPr id="39" name="Freeform 39"/>
            <p:cNvSpPr/>
            <p:nvPr/>
          </p:nvSpPr>
          <p:spPr>
            <a:xfrm>
              <a:off x="0" y="0"/>
              <a:ext cx="846637" cy="370918"/>
            </a:xfrm>
            <a:custGeom>
              <a:avLst/>
              <a:gdLst/>
              <a:ahLst/>
              <a:cxnLst/>
              <a:rect l="l" t="t" r="r" b="b"/>
              <a:pathLst>
                <a:path w="846637" h="370918">
                  <a:moveTo>
                    <a:pt x="113374" y="0"/>
                  </a:moveTo>
                  <a:lnTo>
                    <a:pt x="733263" y="0"/>
                  </a:lnTo>
                  <a:cubicBezTo>
                    <a:pt x="763332" y="0"/>
                    <a:pt x="792169" y="11945"/>
                    <a:pt x="813431" y="33207"/>
                  </a:cubicBezTo>
                  <a:cubicBezTo>
                    <a:pt x="834692" y="54468"/>
                    <a:pt x="846637" y="83305"/>
                    <a:pt x="846637" y="113374"/>
                  </a:cubicBezTo>
                  <a:lnTo>
                    <a:pt x="846637" y="257544"/>
                  </a:lnTo>
                  <a:cubicBezTo>
                    <a:pt x="846637" y="320159"/>
                    <a:pt x="795878" y="370918"/>
                    <a:pt x="733263" y="370918"/>
                  </a:cubicBezTo>
                  <a:lnTo>
                    <a:pt x="113374" y="370918"/>
                  </a:lnTo>
                  <a:cubicBezTo>
                    <a:pt x="50759" y="370918"/>
                    <a:pt x="0" y="320159"/>
                    <a:pt x="0" y="257544"/>
                  </a:cubicBezTo>
                  <a:lnTo>
                    <a:pt x="0" y="113374"/>
                  </a:lnTo>
                  <a:cubicBezTo>
                    <a:pt x="0" y="50759"/>
                    <a:pt x="50759" y="0"/>
                    <a:pt x="113374" y="0"/>
                  </a:cubicBezTo>
                  <a:close/>
                </a:path>
              </a:pathLst>
            </a:custGeom>
            <a:gradFill rotWithShape="1">
              <a:gsLst>
                <a:gs pos="0">
                  <a:srgbClr val="5170FF">
                    <a:alpha val="100000"/>
                  </a:srgbClr>
                </a:gs>
                <a:gs pos="100000">
                  <a:srgbClr val="FF66C4">
                    <a:alpha val="100000"/>
                  </a:srgbClr>
                </a:gs>
              </a:gsLst>
              <a:lin ang="0"/>
            </a:gradFill>
          </p:spPr>
        </p:sp>
        <p:sp>
          <p:nvSpPr>
            <p:cNvPr id="40" name="TextBox 40"/>
            <p:cNvSpPr txBox="1"/>
            <p:nvPr/>
          </p:nvSpPr>
          <p:spPr>
            <a:xfrm>
              <a:off x="0" y="-38100"/>
              <a:ext cx="846637" cy="409018"/>
            </a:xfrm>
            <a:prstGeom prst="rect">
              <a:avLst/>
            </a:prstGeom>
          </p:spPr>
          <p:txBody>
            <a:bodyPr lIns="50800" tIns="50800" rIns="50800" bIns="50800" rtlCol="0" anchor="ctr"/>
            <a:lstStyle/>
            <a:p>
              <a:pPr algn="ctr">
                <a:lnSpc>
                  <a:spcPts val="2940"/>
                </a:lnSpc>
              </a:pPr>
              <a:endParaRPr/>
            </a:p>
          </p:txBody>
        </p:sp>
      </p:grpSp>
      <p:grpSp>
        <p:nvGrpSpPr>
          <p:cNvPr id="41" name="Group 41"/>
          <p:cNvGrpSpPr/>
          <p:nvPr/>
        </p:nvGrpSpPr>
        <p:grpSpPr>
          <a:xfrm>
            <a:off x="5140637" y="3729825"/>
            <a:ext cx="3502533" cy="1691137"/>
            <a:chOff x="0" y="0"/>
            <a:chExt cx="851481" cy="411123"/>
          </a:xfrm>
        </p:grpSpPr>
        <p:sp>
          <p:nvSpPr>
            <p:cNvPr id="42" name="Freeform 42"/>
            <p:cNvSpPr/>
            <p:nvPr/>
          </p:nvSpPr>
          <p:spPr>
            <a:xfrm>
              <a:off x="0" y="0"/>
              <a:ext cx="851481" cy="411123"/>
            </a:xfrm>
            <a:custGeom>
              <a:avLst/>
              <a:gdLst/>
              <a:ahLst/>
              <a:cxnLst/>
              <a:rect l="l" t="t" r="r" b="b"/>
              <a:pathLst>
                <a:path w="851481" h="411123">
                  <a:moveTo>
                    <a:pt x="0" y="0"/>
                  </a:moveTo>
                  <a:lnTo>
                    <a:pt x="851481" y="0"/>
                  </a:lnTo>
                  <a:lnTo>
                    <a:pt x="851481" y="411123"/>
                  </a:lnTo>
                  <a:lnTo>
                    <a:pt x="0" y="411123"/>
                  </a:lnTo>
                  <a:close/>
                </a:path>
              </a:pathLst>
            </a:custGeom>
            <a:solidFill>
              <a:srgbClr val="FFFFFF"/>
            </a:solidFill>
          </p:spPr>
        </p:sp>
        <p:sp>
          <p:nvSpPr>
            <p:cNvPr id="43" name="TextBox 43"/>
            <p:cNvSpPr txBox="1"/>
            <p:nvPr/>
          </p:nvSpPr>
          <p:spPr>
            <a:xfrm>
              <a:off x="0" y="-38100"/>
              <a:ext cx="851481" cy="449223"/>
            </a:xfrm>
            <a:prstGeom prst="rect">
              <a:avLst/>
            </a:prstGeom>
          </p:spPr>
          <p:txBody>
            <a:bodyPr lIns="50800" tIns="50800" rIns="50800" bIns="50800" rtlCol="0" anchor="ctr"/>
            <a:lstStyle/>
            <a:p>
              <a:pPr algn="ctr">
                <a:lnSpc>
                  <a:spcPts val="2940"/>
                </a:lnSpc>
              </a:pPr>
              <a:endParaRPr/>
            </a:p>
          </p:txBody>
        </p:sp>
      </p:grpSp>
      <p:sp>
        <p:nvSpPr>
          <p:cNvPr id="44" name="Freeform 44"/>
          <p:cNvSpPr/>
          <p:nvPr/>
        </p:nvSpPr>
        <p:spPr>
          <a:xfrm>
            <a:off x="6391477" y="2762111"/>
            <a:ext cx="660136" cy="736553"/>
          </a:xfrm>
          <a:custGeom>
            <a:avLst/>
            <a:gdLst/>
            <a:ahLst/>
            <a:cxnLst/>
            <a:rect l="l" t="t" r="r" b="b"/>
            <a:pathLst>
              <a:path w="660136" h="736553">
                <a:moveTo>
                  <a:pt x="0" y="0"/>
                </a:moveTo>
                <a:lnTo>
                  <a:pt x="660136" y="0"/>
                </a:lnTo>
                <a:lnTo>
                  <a:pt x="660136" y="736553"/>
                </a:lnTo>
                <a:lnTo>
                  <a:pt x="0" y="736553"/>
                </a:lnTo>
                <a:lnTo>
                  <a:pt x="0" y="0"/>
                </a:lnTo>
                <a:close/>
              </a:path>
            </a:pathLst>
          </a:custGeom>
          <a:blipFill>
            <a:blip r:embed="rId7">
              <a:extLst>
                <a:ext uri="{96DAC541-7B7A-43D3-8B79-37D633B846F1}">
                  <asvg:svgBlip xmlns:asvg="http://schemas.microsoft.com/office/drawing/2016/SVG/main" xmlns="" r:embed="rId8"/>
                </a:ext>
              </a:extLst>
            </a:blip>
            <a:stretch>
              <a:fillRect/>
            </a:stretch>
          </a:blipFill>
        </p:spPr>
      </p:sp>
      <p:sp>
        <p:nvSpPr>
          <p:cNvPr id="45" name="TextBox 45"/>
          <p:cNvSpPr txBox="1"/>
          <p:nvPr/>
        </p:nvSpPr>
        <p:spPr>
          <a:xfrm>
            <a:off x="739338" y="4642650"/>
            <a:ext cx="3530719" cy="2621175"/>
          </a:xfrm>
          <a:prstGeom prst="rect">
            <a:avLst/>
          </a:prstGeom>
        </p:spPr>
        <p:txBody>
          <a:bodyPr lIns="0" tIns="0" rIns="0" bIns="0" rtlCol="0" anchor="t">
            <a:spAutoFit/>
          </a:bodyPr>
          <a:lstStyle/>
          <a:p>
            <a:pPr marL="465798" lvl="1" indent="-232899" algn="l">
              <a:lnSpc>
                <a:spcPts val="3020"/>
              </a:lnSpc>
              <a:buFont typeface="Arial"/>
              <a:buChar char="•"/>
            </a:pPr>
            <a:r>
              <a:rPr lang="en-US" sz="2157">
                <a:solidFill>
                  <a:srgbClr val="476B62"/>
                </a:solidFill>
                <a:latin typeface="Open Sans 1"/>
                <a:ea typeface="Open Sans 1"/>
                <a:cs typeface="Open Sans 1"/>
                <a:sym typeface="Open Sans 1"/>
              </a:rPr>
              <a:t> Gymshark needs a stronger people strategy to support rapid growth, digital change and international expansion (Yeow et al., 2018).</a:t>
            </a:r>
          </a:p>
        </p:txBody>
      </p:sp>
      <p:sp>
        <p:nvSpPr>
          <p:cNvPr id="46" name="TextBox 46"/>
          <p:cNvSpPr txBox="1"/>
          <p:nvPr/>
        </p:nvSpPr>
        <p:spPr>
          <a:xfrm>
            <a:off x="739338" y="4006267"/>
            <a:ext cx="3398650" cy="407769"/>
          </a:xfrm>
          <a:prstGeom prst="rect">
            <a:avLst/>
          </a:prstGeom>
        </p:spPr>
        <p:txBody>
          <a:bodyPr lIns="0" tIns="0" rIns="0" bIns="0" rtlCol="0" anchor="t">
            <a:spAutoFit/>
          </a:bodyPr>
          <a:lstStyle/>
          <a:p>
            <a:pPr algn="ctr">
              <a:lnSpc>
                <a:spcPts val="3434"/>
              </a:lnSpc>
            </a:pPr>
            <a:r>
              <a:rPr lang="en-US" sz="2453" b="1">
                <a:solidFill>
                  <a:srgbClr val="001E0F"/>
                </a:solidFill>
                <a:latin typeface="Open Sans 1 Bold"/>
                <a:ea typeface="Open Sans 1 Bold"/>
                <a:cs typeface="Open Sans 1 Bold"/>
                <a:sym typeface="Open Sans 1 Bold"/>
              </a:rPr>
              <a:t>Main issue</a:t>
            </a:r>
          </a:p>
        </p:txBody>
      </p:sp>
      <p:sp>
        <p:nvSpPr>
          <p:cNvPr id="47" name="Freeform 47"/>
          <p:cNvSpPr/>
          <p:nvPr/>
        </p:nvSpPr>
        <p:spPr>
          <a:xfrm>
            <a:off x="8965980" y="6190206"/>
            <a:ext cx="4736540" cy="2705748"/>
          </a:xfrm>
          <a:custGeom>
            <a:avLst/>
            <a:gdLst/>
            <a:ahLst/>
            <a:cxnLst/>
            <a:rect l="l" t="t" r="r" b="b"/>
            <a:pathLst>
              <a:path w="4736540" h="2705748">
                <a:moveTo>
                  <a:pt x="0" y="0"/>
                </a:moveTo>
                <a:lnTo>
                  <a:pt x="4736540" y="0"/>
                </a:lnTo>
                <a:lnTo>
                  <a:pt x="4736540" y="2705748"/>
                </a:lnTo>
                <a:lnTo>
                  <a:pt x="0" y="2705748"/>
                </a:lnTo>
                <a:lnTo>
                  <a:pt x="0" y="0"/>
                </a:lnTo>
                <a:close/>
              </a:path>
            </a:pathLst>
          </a:custGeom>
          <a:blipFill>
            <a:blip r:embed="rId3">
              <a:alphaModFix amt="19999"/>
              <a:extLst>
                <a:ext uri="{96DAC541-7B7A-43D3-8B79-37D633B846F1}">
                  <asvg:svgBlip xmlns:asvg="http://schemas.microsoft.com/office/drawing/2016/SVG/main" xmlns="" r:embed="rId4"/>
                </a:ext>
              </a:extLst>
            </a:blip>
            <a:stretch>
              <a:fillRect/>
            </a:stretch>
          </a:blipFill>
          <a:ln cap="sq">
            <a:noFill/>
            <a:prstDash val="solid"/>
            <a:miter/>
          </a:ln>
        </p:spPr>
      </p:sp>
      <p:grpSp>
        <p:nvGrpSpPr>
          <p:cNvPr id="48" name="Group 48"/>
          <p:cNvGrpSpPr/>
          <p:nvPr/>
        </p:nvGrpSpPr>
        <p:grpSpPr>
          <a:xfrm>
            <a:off x="9332451" y="4820051"/>
            <a:ext cx="4043447" cy="3311329"/>
            <a:chOff x="0" y="0"/>
            <a:chExt cx="982979" cy="804998"/>
          </a:xfrm>
        </p:grpSpPr>
        <p:sp>
          <p:nvSpPr>
            <p:cNvPr id="49" name="Freeform 49"/>
            <p:cNvSpPr/>
            <p:nvPr/>
          </p:nvSpPr>
          <p:spPr>
            <a:xfrm>
              <a:off x="0" y="0"/>
              <a:ext cx="982979" cy="804998"/>
            </a:xfrm>
            <a:custGeom>
              <a:avLst/>
              <a:gdLst/>
              <a:ahLst/>
              <a:cxnLst/>
              <a:rect l="l" t="t" r="r" b="b"/>
              <a:pathLst>
                <a:path w="982979" h="804998">
                  <a:moveTo>
                    <a:pt x="95734" y="0"/>
                  </a:moveTo>
                  <a:lnTo>
                    <a:pt x="887245" y="0"/>
                  </a:lnTo>
                  <a:cubicBezTo>
                    <a:pt x="940118" y="0"/>
                    <a:pt x="982979" y="42862"/>
                    <a:pt x="982979" y="95734"/>
                  </a:cubicBezTo>
                  <a:lnTo>
                    <a:pt x="982979" y="709264"/>
                  </a:lnTo>
                  <a:cubicBezTo>
                    <a:pt x="982979" y="762137"/>
                    <a:pt x="940118" y="804998"/>
                    <a:pt x="887245" y="804998"/>
                  </a:cubicBezTo>
                  <a:lnTo>
                    <a:pt x="95734" y="804998"/>
                  </a:lnTo>
                  <a:cubicBezTo>
                    <a:pt x="42862" y="804998"/>
                    <a:pt x="0" y="762137"/>
                    <a:pt x="0" y="709264"/>
                  </a:cubicBezTo>
                  <a:lnTo>
                    <a:pt x="0" y="95734"/>
                  </a:lnTo>
                  <a:cubicBezTo>
                    <a:pt x="0" y="42862"/>
                    <a:pt x="42862" y="0"/>
                    <a:pt x="95734" y="0"/>
                  </a:cubicBezTo>
                  <a:close/>
                </a:path>
              </a:pathLst>
            </a:custGeom>
            <a:gradFill rotWithShape="1">
              <a:gsLst>
                <a:gs pos="0">
                  <a:srgbClr val="8C52FF">
                    <a:alpha val="100000"/>
                  </a:srgbClr>
                </a:gs>
                <a:gs pos="100000">
                  <a:srgbClr val="00BF63">
                    <a:alpha val="100000"/>
                  </a:srgbClr>
                </a:gs>
              </a:gsLst>
              <a:lin ang="0"/>
            </a:gradFill>
          </p:spPr>
        </p:sp>
        <p:sp>
          <p:nvSpPr>
            <p:cNvPr id="50" name="TextBox 50"/>
            <p:cNvSpPr txBox="1"/>
            <p:nvPr/>
          </p:nvSpPr>
          <p:spPr>
            <a:xfrm>
              <a:off x="0" y="-38100"/>
              <a:ext cx="982979" cy="843098"/>
            </a:xfrm>
            <a:prstGeom prst="rect">
              <a:avLst/>
            </a:prstGeom>
          </p:spPr>
          <p:txBody>
            <a:bodyPr lIns="50800" tIns="50800" rIns="50800" bIns="50800" rtlCol="0" anchor="ctr"/>
            <a:lstStyle/>
            <a:p>
              <a:pPr algn="ctr">
                <a:lnSpc>
                  <a:spcPts val="2940"/>
                </a:lnSpc>
              </a:pPr>
              <a:endParaRPr/>
            </a:p>
          </p:txBody>
        </p:sp>
      </p:grpSp>
      <p:sp>
        <p:nvSpPr>
          <p:cNvPr id="51" name="Freeform 51"/>
          <p:cNvSpPr/>
          <p:nvPr/>
        </p:nvSpPr>
        <p:spPr>
          <a:xfrm>
            <a:off x="9888630" y="3905655"/>
            <a:ext cx="3952332" cy="3952332"/>
          </a:xfrm>
          <a:custGeom>
            <a:avLst/>
            <a:gdLst/>
            <a:ahLst/>
            <a:cxnLst/>
            <a:rect l="l" t="t" r="r" b="b"/>
            <a:pathLst>
              <a:path w="3952332" h="3952332">
                <a:moveTo>
                  <a:pt x="0" y="0"/>
                </a:moveTo>
                <a:lnTo>
                  <a:pt x="3952332" y="0"/>
                </a:lnTo>
                <a:lnTo>
                  <a:pt x="3952332" y="3952332"/>
                </a:lnTo>
                <a:lnTo>
                  <a:pt x="0" y="3952332"/>
                </a:lnTo>
                <a:lnTo>
                  <a:pt x="0" y="0"/>
                </a:lnTo>
                <a:close/>
              </a:path>
            </a:pathLst>
          </a:custGeom>
          <a:blipFill>
            <a:blip r:embed="rId5">
              <a:alphaModFix amt="58000"/>
              <a:extLst>
                <a:ext uri="{96DAC541-7B7A-43D3-8B79-37D633B846F1}">
                  <asvg:svgBlip xmlns:asvg="http://schemas.microsoft.com/office/drawing/2016/SVG/main" xmlns="" r:embed="rId6"/>
                </a:ext>
              </a:extLst>
            </a:blip>
            <a:stretch>
              <a:fillRect/>
            </a:stretch>
          </a:blipFill>
          <a:ln cap="sq">
            <a:noFill/>
            <a:prstDash val="solid"/>
            <a:miter/>
          </a:ln>
        </p:spPr>
      </p:sp>
      <p:grpSp>
        <p:nvGrpSpPr>
          <p:cNvPr id="52" name="Group 52"/>
          <p:cNvGrpSpPr/>
          <p:nvPr/>
        </p:nvGrpSpPr>
        <p:grpSpPr>
          <a:xfrm>
            <a:off x="9602908" y="3289986"/>
            <a:ext cx="3502533" cy="4550665"/>
            <a:chOff x="0" y="0"/>
            <a:chExt cx="851481" cy="1106286"/>
          </a:xfrm>
        </p:grpSpPr>
        <p:sp>
          <p:nvSpPr>
            <p:cNvPr id="53" name="Freeform 53"/>
            <p:cNvSpPr/>
            <p:nvPr/>
          </p:nvSpPr>
          <p:spPr>
            <a:xfrm>
              <a:off x="0" y="0"/>
              <a:ext cx="851481" cy="1106286"/>
            </a:xfrm>
            <a:custGeom>
              <a:avLst/>
              <a:gdLst/>
              <a:ahLst/>
              <a:cxnLst/>
              <a:rect l="l" t="t" r="r" b="b"/>
              <a:pathLst>
                <a:path w="851481" h="1106286">
                  <a:moveTo>
                    <a:pt x="112729" y="0"/>
                  </a:moveTo>
                  <a:lnTo>
                    <a:pt x="738752" y="0"/>
                  </a:lnTo>
                  <a:cubicBezTo>
                    <a:pt x="768649" y="0"/>
                    <a:pt x="797323" y="11877"/>
                    <a:pt x="818463" y="33018"/>
                  </a:cubicBezTo>
                  <a:cubicBezTo>
                    <a:pt x="839604" y="54158"/>
                    <a:pt x="851481" y="82832"/>
                    <a:pt x="851481" y="112729"/>
                  </a:cubicBezTo>
                  <a:lnTo>
                    <a:pt x="851481" y="993557"/>
                  </a:lnTo>
                  <a:cubicBezTo>
                    <a:pt x="851481" y="1023455"/>
                    <a:pt x="839604" y="1052128"/>
                    <a:pt x="818463" y="1073269"/>
                  </a:cubicBezTo>
                  <a:cubicBezTo>
                    <a:pt x="797323" y="1094409"/>
                    <a:pt x="768649" y="1106286"/>
                    <a:pt x="738752" y="1106286"/>
                  </a:cubicBezTo>
                  <a:lnTo>
                    <a:pt x="112729" y="1106286"/>
                  </a:lnTo>
                  <a:cubicBezTo>
                    <a:pt x="50471" y="1106286"/>
                    <a:pt x="0" y="1055816"/>
                    <a:pt x="0" y="993557"/>
                  </a:cubicBezTo>
                  <a:lnTo>
                    <a:pt x="0" y="112729"/>
                  </a:lnTo>
                  <a:cubicBezTo>
                    <a:pt x="0" y="82832"/>
                    <a:pt x="11877" y="54158"/>
                    <a:pt x="33018" y="33018"/>
                  </a:cubicBezTo>
                  <a:cubicBezTo>
                    <a:pt x="54158" y="11877"/>
                    <a:pt x="82832" y="0"/>
                    <a:pt x="112729" y="0"/>
                  </a:cubicBezTo>
                  <a:close/>
                </a:path>
              </a:pathLst>
            </a:custGeom>
            <a:solidFill>
              <a:srgbClr val="FFFFFF"/>
            </a:solidFill>
          </p:spPr>
        </p:sp>
        <p:sp>
          <p:nvSpPr>
            <p:cNvPr id="54" name="TextBox 54"/>
            <p:cNvSpPr txBox="1"/>
            <p:nvPr/>
          </p:nvSpPr>
          <p:spPr>
            <a:xfrm>
              <a:off x="0" y="-38100"/>
              <a:ext cx="851481" cy="1144386"/>
            </a:xfrm>
            <a:prstGeom prst="rect">
              <a:avLst/>
            </a:prstGeom>
          </p:spPr>
          <p:txBody>
            <a:bodyPr lIns="50800" tIns="50800" rIns="50800" bIns="50800" rtlCol="0" anchor="ctr"/>
            <a:lstStyle/>
            <a:p>
              <a:pPr algn="ctr">
                <a:lnSpc>
                  <a:spcPts val="2940"/>
                </a:lnSpc>
              </a:pPr>
              <a:endParaRPr/>
            </a:p>
          </p:txBody>
        </p:sp>
      </p:grpSp>
      <p:grpSp>
        <p:nvGrpSpPr>
          <p:cNvPr id="55" name="Group 55"/>
          <p:cNvGrpSpPr/>
          <p:nvPr/>
        </p:nvGrpSpPr>
        <p:grpSpPr>
          <a:xfrm>
            <a:off x="11006733" y="6795104"/>
            <a:ext cx="655033" cy="488301"/>
            <a:chOff x="0" y="0"/>
            <a:chExt cx="680049" cy="506950"/>
          </a:xfrm>
        </p:grpSpPr>
        <p:sp>
          <p:nvSpPr>
            <p:cNvPr id="56" name="Freeform 56"/>
            <p:cNvSpPr/>
            <p:nvPr/>
          </p:nvSpPr>
          <p:spPr>
            <a:xfrm>
              <a:off x="99270" y="0"/>
              <a:ext cx="481508" cy="393476"/>
            </a:xfrm>
            <a:custGeom>
              <a:avLst/>
              <a:gdLst/>
              <a:ahLst/>
              <a:cxnLst/>
              <a:rect l="l" t="t" r="r" b="b"/>
              <a:pathLst>
                <a:path w="481508" h="393476">
                  <a:moveTo>
                    <a:pt x="359260" y="330267"/>
                  </a:moveTo>
                  <a:lnTo>
                    <a:pt x="462274" y="176682"/>
                  </a:lnTo>
                  <a:cubicBezTo>
                    <a:pt x="485617" y="141880"/>
                    <a:pt x="487879" y="97046"/>
                    <a:pt x="468157" y="60071"/>
                  </a:cubicBezTo>
                  <a:cubicBezTo>
                    <a:pt x="448435" y="23096"/>
                    <a:pt x="409941" y="0"/>
                    <a:pt x="368035" y="0"/>
                  </a:cubicBezTo>
                  <a:lnTo>
                    <a:pt x="113474" y="0"/>
                  </a:lnTo>
                  <a:cubicBezTo>
                    <a:pt x="71569" y="0"/>
                    <a:pt x="33074" y="23096"/>
                    <a:pt x="13352" y="60071"/>
                  </a:cubicBezTo>
                  <a:cubicBezTo>
                    <a:pt x="-6369" y="97046"/>
                    <a:pt x="-4107" y="141880"/>
                    <a:pt x="19236" y="176682"/>
                  </a:cubicBezTo>
                  <a:lnTo>
                    <a:pt x="122249" y="330267"/>
                  </a:lnTo>
                  <a:cubicBezTo>
                    <a:pt x="148746" y="369772"/>
                    <a:pt x="193186" y="393476"/>
                    <a:pt x="240755" y="393476"/>
                  </a:cubicBezTo>
                  <a:cubicBezTo>
                    <a:pt x="288323" y="393476"/>
                    <a:pt x="332763" y="369772"/>
                    <a:pt x="359260" y="330267"/>
                  </a:cubicBezTo>
                  <a:close/>
                </a:path>
              </a:pathLst>
            </a:custGeom>
            <a:solidFill>
              <a:srgbClr val="FFFFFF"/>
            </a:solidFill>
          </p:spPr>
        </p:sp>
        <p:sp>
          <p:nvSpPr>
            <p:cNvPr id="57" name="TextBox 57"/>
            <p:cNvSpPr txBox="1"/>
            <p:nvPr/>
          </p:nvSpPr>
          <p:spPr>
            <a:xfrm>
              <a:off x="106258" y="-1889"/>
              <a:ext cx="467534" cy="273470"/>
            </a:xfrm>
            <a:prstGeom prst="rect">
              <a:avLst/>
            </a:prstGeom>
          </p:spPr>
          <p:txBody>
            <a:bodyPr lIns="50800" tIns="50800" rIns="50800" bIns="50800" rtlCol="0" anchor="ctr"/>
            <a:lstStyle/>
            <a:p>
              <a:pPr algn="ctr">
                <a:lnSpc>
                  <a:spcPts val="2940"/>
                </a:lnSpc>
              </a:pPr>
              <a:endParaRPr/>
            </a:p>
          </p:txBody>
        </p:sp>
      </p:grpSp>
      <p:grpSp>
        <p:nvGrpSpPr>
          <p:cNvPr id="58" name="Group 58"/>
          <p:cNvGrpSpPr/>
          <p:nvPr/>
        </p:nvGrpSpPr>
        <p:grpSpPr>
          <a:xfrm>
            <a:off x="9602908" y="2561780"/>
            <a:ext cx="3482608" cy="1525756"/>
            <a:chOff x="0" y="0"/>
            <a:chExt cx="846637" cy="370918"/>
          </a:xfrm>
        </p:grpSpPr>
        <p:sp>
          <p:nvSpPr>
            <p:cNvPr id="59" name="Freeform 59"/>
            <p:cNvSpPr/>
            <p:nvPr/>
          </p:nvSpPr>
          <p:spPr>
            <a:xfrm>
              <a:off x="0" y="0"/>
              <a:ext cx="846637" cy="370918"/>
            </a:xfrm>
            <a:custGeom>
              <a:avLst/>
              <a:gdLst/>
              <a:ahLst/>
              <a:cxnLst/>
              <a:rect l="l" t="t" r="r" b="b"/>
              <a:pathLst>
                <a:path w="846637" h="370918">
                  <a:moveTo>
                    <a:pt x="113374" y="0"/>
                  </a:moveTo>
                  <a:lnTo>
                    <a:pt x="733263" y="0"/>
                  </a:lnTo>
                  <a:cubicBezTo>
                    <a:pt x="763332" y="0"/>
                    <a:pt x="792169" y="11945"/>
                    <a:pt x="813431" y="33207"/>
                  </a:cubicBezTo>
                  <a:cubicBezTo>
                    <a:pt x="834692" y="54468"/>
                    <a:pt x="846637" y="83305"/>
                    <a:pt x="846637" y="113374"/>
                  </a:cubicBezTo>
                  <a:lnTo>
                    <a:pt x="846637" y="257544"/>
                  </a:lnTo>
                  <a:cubicBezTo>
                    <a:pt x="846637" y="320159"/>
                    <a:pt x="795878" y="370918"/>
                    <a:pt x="733263" y="370918"/>
                  </a:cubicBezTo>
                  <a:lnTo>
                    <a:pt x="113374" y="370918"/>
                  </a:lnTo>
                  <a:cubicBezTo>
                    <a:pt x="50759" y="370918"/>
                    <a:pt x="0" y="320159"/>
                    <a:pt x="0" y="257544"/>
                  </a:cubicBezTo>
                  <a:lnTo>
                    <a:pt x="0" y="113374"/>
                  </a:lnTo>
                  <a:cubicBezTo>
                    <a:pt x="0" y="50759"/>
                    <a:pt x="50759" y="0"/>
                    <a:pt x="113374" y="0"/>
                  </a:cubicBezTo>
                  <a:close/>
                </a:path>
              </a:pathLst>
            </a:custGeom>
            <a:gradFill rotWithShape="1">
              <a:gsLst>
                <a:gs pos="0">
                  <a:srgbClr val="5DE0E6">
                    <a:alpha val="100000"/>
                  </a:srgbClr>
                </a:gs>
                <a:gs pos="100000">
                  <a:srgbClr val="004AAD">
                    <a:alpha val="100000"/>
                  </a:srgbClr>
                </a:gs>
              </a:gsLst>
              <a:lin ang="0"/>
            </a:gradFill>
          </p:spPr>
        </p:sp>
        <p:sp>
          <p:nvSpPr>
            <p:cNvPr id="60" name="TextBox 60"/>
            <p:cNvSpPr txBox="1"/>
            <p:nvPr/>
          </p:nvSpPr>
          <p:spPr>
            <a:xfrm>
              <a:off x="0" y="-38100"/>
              <a:ext cx="846637" cy="409018"/>
            </a:xfrm>
            <a:prstGeom prst="rect">
              <a:avLst/>
            </a:prstGeom>
          </p:spPr>
          <p:txBody>
            <a:bodyPr lIns="50800" tIns="50800" rIns="50800" bIns="50800" rtlCol="0" anchor="ctr"/>
            <a:lstStyle/>
            <a:p>
              <a:pPr algn="ctr">
                <a:lnSpc>
                  <a:spcPts val="2940"/>
                </a:lnSpc>
              </a:pPr>
              <a:endParaRPr/>
            </a:p>
          </p:txBody>
        </p:sp>
      </p:grpSp>
      <p:grpSp>
        <p:nvGrpSpPr>
          <p:cNvPr id="61" name="Group 61"/>
          <p:cNvGrpSpPr/>
          <p:nvPr/>
        </p:nvGrpSpPr>
        <p:grpSpPr>
          <a:xfrm>
            <a:off x="9602908" y="3729881"/>
            <a:ext cx="3502533" cy="1691137"/>
            <a:chOff x="0" y="0"/>
            <a:chExt cx="851481" cy="411123"/>
          </a:xfrm>
        </p:grpSpPr>
        <p:sp>
          <p:nvSpPr>
            <p:cNvPr id="62" name="Freeform 62"/>
            <p:cNvSpPr/>
            <p:nvPr/>
          </p:nvSpPr>
          <p:spPr>
            <a:xfrm>
              <a:off x="0" y="0"/>
              <a:ext cx="851481" cy="411123"/>
            </a:xfrm>
            <a:custGeom>
              <a:avLst/>
              <a:gdLst/>
              <a:ahLst/>
              <a:cxnLst/>
              <a:rect l="l" t="t" r="r" b="b"/>
              <a:pathLst>
                <a:path w="851481" h="411123">
                  <a:moveTo>
                    <a:pt x="0" y="0"/>
                  </a:moveTo>
                  <a:lnTo>
                    <a:pt x="851481" y="0"/>
                  </a:lnTo>
                  <a:lnTo>
                    <a:pt x="851481" y="411123"/>
                  </a:lnTo>
                  <a:lnTo>
                    <a:pt x="0" y="411123"/>
                  </a:lnTo>
                  <a:close/>
                </a:path>
              </a:pathLst>
            </a:custGeom>
            <a:solidFill>
              <a:srgbClr val="FFFFFF"/>
            </a:solidFill>
          </p:spPr>
        </p:sp>
        <p:sp>
          <p:nvSpPr>
            <p:cNvPr id="63" name="TextBox 63"/>
            <p:cNvSpPr txBox="1"/>
            <p:nvPr/>
          </p:nvSpPr>
          <p:spPr>
            <a:xfrm>
              <a:off x="0" y="-38100"/>
              <a:ext cx="851481" cy="449223"/>
            </a:xfrm>
            <a:prstGeom prst="rect">
              <a:avLst/>
            </a:prstGeom>
          </p:spPr>
          <p:txBody>
            <a:bodyPr lIns="50800" tIns="50800" rIns="50800" bIns="50800" rtlCol="0" anchor="ctr"/>
            <a:lstStyle/>
            <a:p>
              <a:pPr algn="ctr">
                <a:lnSpc>
                  <a:spcPts val="2940"/>
                </a:lnSpc>
              </a:pPr>
              <a:endParaRPr/>
            </a:p>
          </p:txBody>
        </p:sp>
      </p:grpSp>
      <p:sp>
        <p:nvSpPr>
          <p:cNvPr id="64" name="Freeform 64"/>
          <p:cNvSpPr/>
          <p:nvPr/>
        </p:nvSpPr>
        <p:spPr>
          <a:xfrm>
            <a:off x="10677451" y="2762167"/>
            <a:ext cx="660136" cy="736553"/>
          </a:xfrm>
          <a:custGeom>
            <a:avLst/>
            <a:gdLst/>
            <a:ahLst/>
            <a:cxnLst/>
            <a:rect l="l" t="t" r="r" b="b"/>
            <a:pathLst>
              <a:path w="660136" h="736553">
                <a:moveTo>
                  <a:pt x="0" y="0"/>
                </a:moveTo>
                <a:lnTo>
                  <a:pt x="660136" y="0"/>
                </a:lnTo>
                <a:lnTo>
                  <a:pt x="660136" y="736554"/>
                </a:lnTo>
                <a:lnTo>
                  <a:pt x="0" y="736554"/>
                </a:lnTo>
                <a:lnTo>
                  <a:pt x="0" y="0"/>
                </a:lnTo>
                <a:close/>
              </a:path>
            </a:pathLst>
          </a:custGeom>
          <a:blipFill>
            <a:blip r:embed="rId7">
              <a:extLst>
                <a:ext uri="{96DAC541-7B7A-43D3-8B79-37D633B846F1}">
                  <asvg:svgBlip xmlns:asvg="http://schemas.microsoft.com/office/drawing/2016/SVG/main" xmlns="" r:embed="rId8"/>
                </a:ext>
              </a:extLst>
            </a:blip>
            <a:stretch>
              <a:fillRect/>
            </a:stretch>
          </a:blipFill>
        </p:spPr>
      </p:sp>
      <p:sp>
        <p:nvSpPr>
          <p:cNvPr id="65" name="TextBox 65"/>
          <p:cNvSpPr txBox="1"/>
          <p:nvPr/>
        </p:nvSpPr>
        <p:spPr>
          <a:xfrm>
            <a:off x="9803151" y="4022933"/>
            <a:ext cx="2933442" cy="814593"/>
          </a:xfrm>
          <a:prstGeom prst="rect">
            <a:avLst/>
          </a:prstGeom>
        </p:spPr>
        <p:txBody>
          <a:bodyPr lIns="0" tIns="0" rIns="0" bIns="0" rtlCol="0" anchor="t">
            <a:spAutoFit/>
          </a:bodyPr>
          <a:lstStyle/>
          <a:p>
            <a:pPr algn="ctr">
              <a:lnSpc>
                <a:spcPts val="3320"/>
              </a:lnSpc>
            </a:pPr>
            <a:r>
              <a:rPr lang="en-US" sz="2371" b="1">
                <a:solidFill>
                  <a:srgbClr val="001E0F"/>
                </a:solidFill>
                <a:latin typeface="Open Sans 1 Bold"/>
                <a:ea typeface="Open Sans 1 Bold"/>
                <a:cs typeface="Open Sans 1 Bold"/>
                <a:sym typeface="Open Sans 1 Bold"/>
              </a:rPr>
              <a:t>Organisational challenge</a:t>
            </a:r>
          </a:p>
        </p:txBody>
      </p:sp>
      <p:sp>
        <p:nvSpPr>
          <p:cNvPr id="66" name="TextBox 66"/>
          <p:cNvSpPr txBox="1"/>
          <p:nvPr/>
        </p:nvSpPr>
        <p:spPr>
          <a:xfrm>
            <a:off x="5140637" y="4868175"/>
            <a:ext cx="3424266" cy="2244336"/>
          </a:xfrm>
          <a:prstGeom prst="rect">
            <a:avLst/>
          </a:prstGeom>
        </p:spPr>
        <p:txBody>
          <a:bodyPr lIns="0" tIns="0" rIns="0" bIns="0" rtlCol="0" anchor="t">
            <a:spAutoFit/>
          </a:bodyPr>
          <a:lstStyle/>
          <a:p>
            <a:pPr marL="465798" lvl="1" indent="-232899" algn="l">
              <a:lnSpc>
                <a:spcPts val="3020"/>
              </a:lnSpc>
              <a:buFont typeface="Arial"/>
              <a:buChar char="•"/>
            </a:pPr>
            <a:r>
              <a:rPr lang="en-US" sz="2157">
                <a:solidFill>
                  <a:srgbClr val="476B62"/>
                </a:solidFill>
                <a:latin typeface="Open Sans 1"/>
                <a:ea typeface="Open Sans 1"/>
                <a:cs typeface="Open Sans 1"/>
                <a:sym typeface="Open Sans 1"/>
              </a:rPr>
              <a:t>Workforce capability may not always develop at the same pace as business complexity (Armstrong and Taylor, 2020).</a:t>
            </a:r>
          </a:p>
        </p:txBody>
      </p:sp>
      <p:sp>
        <p:nvSpPr>
          <p:cNvPr id="67" name="TextBox 67"/>
          <p:cNvSpPr txBox="1"/>
          <p:nvPr/>
        </p:nvSpPr>
        <p:spPr>
          <a:xfrm>
            <a:off x="5053922" y="4006267"/>
            <a:ext cx="3398650" cy="407769"/>
          </a:xfrm>
          <a:prstGeom prst="rect">
            <a:avLst/>
          </a:prstGeom>
        </p:spPr>
        <p:txBody>
          <a:bodyPr lIns="0" tIns="0" rIns="0" bIns="0" rtlCol="0" anchor="t">
            <a:spAutoFit/>
          </a:bodyPr>
          <a:lstStyle/>
          <a:p>
            <a:pPr algn="ctr">
              <a:lnSpc>
                <a:spcPts val="3434"/>
              </a:lnSpc>
            </a:pPr>
            <a:r>
              <a:rPr lang="en-US" sz="2453" b="1">
                <a:solidFill>
                  <a:srgbClr val="001E0F"/>
                </a:solidFill>
                <a:latin typeface="Open Sans 1 Bold"/>
                <a:ea typeface="Open Sans 1 Bold"/>
                <a:cs typeface="Open Sans 1 Bold"/>
                <a:sym typeface="Open Sans 1 Bold"/>
              </a:rPr>
              <a:t>Capability challenge</a:t>
            </a:r>
          </a:p>
        </p:txBody>
      </p:sp>
      <p:sp>
        <p:nvSpPr>
          <p:cNvPr id="68" name="TextBox 68"/>
          <p:cNvSpPr txBox="1"/>
          <p:nvPr/>
        </p:nvSpPr>
        <p:spPr>
          <a:xfrm>
            <a:off x="9700383" y="5066267"/>
            <a:ext cx="3424266" cy="2244336"/>
          </a:xfrm>
          <a:prstGeom prst="rect">
            <a:avLst/>
          </a:prstGeom>
        </p:spPr>
        <p:txBody>
          <a:bodyPr lIns="0" tIns="0" rIns="0" bIns="0" rtlCol="0" anchor="t">
            <a:spAutoFit/>
          </a:bodyPr>
          <a:lstStyle/>
          <a:p>
            <a:pPr marL="465798" lvl="1" indent="-232899" algn="l">
              <a:lnSpc>
                <a:spcPts val="3020"/>
              </a:lnSpc>
              <a:buFont typeface="Arial"/>
              <a:buChar char="•"/>
            </a:pPr>
            <a:r>
              <a:rPr lang="en-US" sz="2157">
                <a:solidFill>
                  <a:srgbClr val="476B62"/>
                </a:solidFill>
                <a:latin typeface="Open Sans 1"/>
                <a:ea typeface="Open Sans 1"/>
                <a:cs typeface="Open Sans 1"/>
                <a:sym typeface="Open Sans 1"/>
              </a:rPr>
              <a:t>Growth can create pressure on role clarity, leadership depth and communication across teams (Ahamad, 2024).</a:t>
            </a:r>
          </a:p>
        </p:txBody>
      </p:sp>
      <p:sp>
        <p:nvSpPr>
          <p:cNvPr id="69" name="Freeform 69"/>
          <p:cNvSpPr/>
          <p:nvPr/>
        </p:nvSpPr>
        <p:spPr>
          <a:xfrm>
            <a:off x="13366778" y="6181014"/>
            <a:ext cx="4736540" cy="2705748"/>
          </a:xfrm>
          <a:custGeom>
            <a:avLst/>
            <a:gdLst/>
            <a:ahLst/>
            <a:cxnLst/>
            <a:rect l="l" t="t" r="r" b="b"/>
            <a:pathLst>
              <a:path w="4736540" h="2705748">
                <a:moveTo>
                  <a:pt x="0" y="0"/>
                </a:moveTo>
                <a:lnTo>
                  <a:pt x="4736540" y="0"/>
                </a:lnTo>
                <a:lnTo>
                  <a:pt x="4736540" y="2705749"/>
                </a:lnTo>
                <a:lnTo>
                  <a:pt x="0" y="2705749"/>
                </a:lnTo>
                <a:lnTo>
                  <a:pt x="0" y="0"/>
                </a:lnTo>
                <a:close/>
              </a:path>
            </a:pathLst>
          </a:custGeom>
          <a:blipFill>
            <a:blip r:embed="rId3">
              <a:alphaModFix amt="19999"/>
              <a:extLst>
                <a:ext uri="{96DAC541-7B7A-43D3-8B79-37D633B846F1}">
                  <asvg:svgBlip xmlns:asvg="http://schemas.microsoft.com/office/drawing/2016/SVG/main" xmlns="" r:embed="rId4"/>
                </a:ext>
              </a:extLst>
            </a:blip>
            <a:stretch>
              <a:fillRect/>
            </a:stretch>
          </a:blipFill>
          <a:ln cap="sq">
            <a:noFill/>
            <a:prstDash val="solid"/>
            <a:miter/>
          </a:ln>
        </p:spPr>
      </p:sp>
      <p:grpSp>
        <p:nvGrpSpPr>
          <p:cNvPr id="70" name="Group 70"/>
          <p:cNvGrpSpPr/>
          <p:nvPr/>
        </p:nvGrpSpPr>
        <p:grpSpPr>
          <a:xfrm>
            <a:off x="13651800" y="4806004"/>
            <a:ext cx="4037635" cy="3311329"/>
            <a:chOff x="0" y="0"/>
            <a:chExt cx="981566" cy="804998"/>
          </a:xfrm>
        </p:grpSpPr>
        <p:sp>
          <p:nvSpPr>
            <p:cNvPr id="71" name="Freeform 71"/>
            <p:cNvSpPr/>
            <p:nvPr/>
          </p:nvSpPr>
          <p:spPr>
            <a:xfrm>
              <a:off x="0" y="0"/>
              <a:ext cx="981566" cy="804998"/>
            </a:xfrm>
            <a:custGeom>
              <a:avLst/>
              <a:gdLst/>
              <a:ahLst/>
              <a:cxnLst/>
              <a:rect l="l" t="t" r="r" b="b"/>
              <a:pathLst>
                <a:path w="981566" h="804998">
                  <a:moveTo>
                    <a:pt x="95872" y="0"/>
                  </a:moveTo>
                  <a:lnTo>
                    <a:pt x="885694" y="0"/>
                  </a:lnTo>
                  <a:cubicBezTo>
                    <a:pt x="938643" y="0"/>
                    <a:pt x="981566" y="42923"/>
                    <a:pt x="981566" y="95872"/>
                  </a:cubicBezTo>
                  <a:lnTo>
                    <a:pt x="981566" y="709126"/>
                  </a:lnTo>
                  <a:cubicBezTo>
                    <a:pt x="981566" y="762075"/>
                    <a:pt x="938643" y="804998"/>
                    <a:pt x="885694" y="804998"/>
                  </a:cubicBezTo>
                  <a:lnTo>
                    <a:pt x="95872" y="804998"/>
                  </a:lnTo>
                  <a:cubicBezTo>
                    <a:pt x="42923" y="804998"/>
                    <a:pt x="0" y="762075"/>
                    <a:pt x="0" y="709126"/>
                  </a:cubicBezTo>
                  <a:lnTo>
                    <a:pt x="0" y="95872"/>
                  </a:lnTo>
                  <a:cubicBezTo>
                    <a:pt x="0" y="42923"/>
                    <a:pt x="42923" y="0"/>
                    <a:pt x="95872" y="0"/>
                  </a:cubicBezTo>
                  <a:close/>
                </a:path>
              </a:pathLst>
            </a:custGeom>
            <a:solidFill>
              <a:srgbClr val="0097B2"/>
            </a:solidFill>
          </p:spPr>
        </p:sp>
        <p:sp>
          <p:nvSpPr>
            <p:cNvPr id="72" name="TextBox 72"/>
            <p:cNvSpPr txBox="1"/>
            <p:nvPr/>
          </p:nvSpPr>
          <p:spPr>
            <a:xfrm>
              <a:off x="0" y="-38100"/>
              <a:ext cx="981566" cy="843098"/>
            </a:xfrm>
            <a:prstGeom prst="rect">
              <a:avLst/>
            </a:prstGeom>
          </p:spPr>
          <p:txBody>
            <a:bodyPr lIns="50800" tIns="50800" rIns="50800" bIns="50800" rtlCol="0" anchor="ctr"/>
            <a:lstStyle/>
            <a:p>
              <a:pPr algn="ctr">
                <a:lnSpc>
                  <a:spcPts val="2940"/>
                </a:lnSpc>
              </a:pPr>
              <a:endParaRPr/>
            </a:p>
          </p:txBody>
        </p:sp>
      </p:grpSp>
      <p:sp>
        <p:nvSpPr>
          <p:cNvPr id="73" name="Freeform 73"/>
          <p:cNvSpPr/>
          <p:nvPr/>
        </p:nvSpPr>
        <p:spPr>
          <a:xfrm>
            <a:off x="14205073" y="3896408"/>
            <a:ext cx="3952332" cy="3952332"/>
          </a:xfrm>
          <a:custGeom>
            <a:avLst/>
            <a:gdLst/>
            <a:ahLst/>
            <a:cxnLst/>
            <a:rect l="l" t="t" r="r" b="b"/>
            <a:pathLst>
              <a:path w="3952332" h="3952332">
                <a:moveTo>
                  <a:pt x="0" y="0"/>
                </a:moveTo>
                <a:lnTo>
                  <a:pt x="3952331" y="0"/>
                </a:lnTo>
                <a:lnTo>
                  <a:pt x="3952331" y="3952331"/>
                </a:lnTo>
                <a:lnTo>
                  <a:pt x="0" y="3952331"/>
                </a:lnTo>
                <a:lnTo>
                  <a:pt x="0" y="0"/>
                </a:lnTo>
                <a:close/>
              </a:path>
            </a:pathLst>
          </a:custGeom>
          <a:blipFill>
            <a:blip r:embed="rId5">
              <a:alphaModFix amt="58000"/>
              <a:extLst>
                <a:ext uri="{96DAC541-7B7A-43D3-8B79-37D633B846F1}">
                  <asvg:svgBlip xmlns:asvg="http://schemas.microsoft.com/office/drawing/2016/SVG/main" xmlns="" r:embed="rId6"/>
                </a:ext>
              </a:extLst>
            </a:blip>
            <a:stretch>
              <a:fillRect/>
            </a:stretch>
          </a:blipFill>
          <a:ln cap="sq">
            <a:noFill/>
            <a:prstDash val="solid"/>
            <a:miter/>
          </a:ln>
        </p:spPr>
      </p:sp>
      <p:grpSp>
        <p:nvGrpSpPr>
          <p:cNvPr id="74" name="Group 74"/>
          <p:cNvGrpSpPr/>
          <p:nvPr/>
        </p:nvGrpSpPr>
        <p:grpSpPr>
          <a:xfrm>
            <a:off x="13919351" y="3298075"/>
            <a:ext cx="3502533" cy="4318163"/>
            <a:chOff x="0" y="0"/>
            <a:chExt cx="851481" cy="1049764"/>
          </a:xfrm>
        </p:grpSpPr>
        <p:sp>
          <p:nvSpPr>
            <p:cNvPr id="75" name="Freeform 75"/>
            <p:cNvSpPr/>
            <p:nvPr/>
          </p:nvSpPr>
          <p:spPr>
            <a:xfrm>
              <a:off x="0" y="0"/>
              <a:ext cx="851481" cy="1049764"/>
            </a:xfrm>
            <a:custGeom>
              <a:avLst/>
              <a:gdLst/>
              <a:ahLst/>
              <a:cxnLst/>
              <a:rect l="l" t="t" r="r" b="b"/>
              <a:pathLst>
                <a:path w="851481" h="1049764">
                  <a:moveTo>
                    <a:pt x="112729" y="0"/>
                  </a:moveTo>
                  <a:lnTo>
                    <a:pt x="738752" y="0"/>
                  </a:lnTo>
                  <a:cubicBezTo>
                    <a:pt x="768649" y="0"/>
                    <a:pt x="797323" y="11877"/>
                    <a:pt x="818463" y="33018"/>
                  </a:cubicBezTo>
                  <a:cubicBezTo>
                    <a:pt x="839604" y="54158"/>
                    <a:pt x="851481" y="82832"/>
                    <a:pt x="851481" y="112729"/>
                  </a:cubicBezTo>
                  <a:lnTo>
                    <a:pt x="851481" y="937035"/>
                  </a:lnTo>
                  <a:cubicBezTo>
                    <a:pt x="851481" y="999294"/>
                    <a:pt x="801010" y="1049764"/>
                    <a:pt x="738752" y="1049764"/>
                  </a:cubicBezTo>
                  <a:lnTo>
                    <a:pt x="112729" y="1049764"/>
                  </a:lnTo>
                  <a:cubicBezTo>
                    <a:pt x="82832" y="1049764"/>
                    <a:pt x="54158" y="1037887"/>
                    <a:pt x="33018" y="1016746"/>
                  </a:cubicBezTo>
                  <a:cubicBezTo>
                    <a:pt x="11877" y="995606"/>
                    <a:pt x="0" y="966933"/>
                    <a:pt x="0" y="937035"/>
                  </a:cubicBezTo>
                  <a:lnTo>
                    <a:pt x="0" y="112729"/>
                  </a:lnTo>
                  <a:cubicBezTo>
                    <a:pt x="0" y="82832"/>
                    <a:pt x="11877" y="54158"/>
                    <a:pt x="33018" y="33018"/>
                  </a:cubicBezTo>
                  <a:cubicBezTo>
                    <a:pt x="54158" y="11877"/>
                    <a:pt x="82832" y="0"/>
                    <a:pt x="112729" y="0"/>
                  </a:cubicBezTo>
                  <a:close/>
                </a:path>
              </a:pathLst>
            </a:custGeom>
            <a:solidFill>
              <a:srgbClr val="FFFFFF"/>
            </a:solidFill>
          </p:spPr>
        </p:sp>
        <p:sp>
          <p:nvSpPr>
            <p:cNvPr id="76" name="TextBox 76"/>
            <p:cNvSpPr txBox="1"/>
            <p:nvPr/>
          </p:nvSpPr>
          <p:spPr>
            <a:xfrm>
              <a:off x="0" y="-38100"/>
              <a:ext cx="851481" cy="1087864"/>
            </a:xfrm>
            <a:prstGeom prst="rect">
              <a:avLst/>
            </a:prstGeom>
          </p:spPr>
          <p:txBody>
            <a:bodyPr lIns="50800" tIns="50800" rIns="50800" bIns="50800" rtlCol="0" anchor="ctr"/>
            <a:lstStyle/>
            <a:p>
              <a:pPr algn="ctr">
                <a:lnSpc>
                  <a:spcPts val="2940"/>
                </a:lnSpc>
              </a:pPr>
              <a:endParaRPr/>
            </a:p>
          </p:txBody>
        </p:sp>
      </p:grpSp>
      <p:grpSp>
        <p:nvGrpSpPr>
          <p:cNvPr id="77" name="Group 77"/>
          <p:cNvGrpSpPr/>
          <p:nvPr/>
        </p:nvGrpSpPr>
        <p:grpSpPr>
          <a:xfrm>
            <a:off x="13919351" y="2552533"/>
            <a:ext cx="3482608" cy="1525756"/>
            <a:chOff x="0" y="0"/>
            <a:chExt cx="846637" cy="370918"/>
          </a:xfrm>
        </p:grpSpPr>
        <p:sp>
          <p:nvSpPr>
            <p:cNvPr id="78" name="Freeform 78"/>
            <p:cNvSpPr/>
            <p:nvPr/>
          </p:nvSpPr>
          <p:spPr>
            <a:xfrm>
              <a:off x="0" y="0"/>
              <a:ext cx="846637" cy="370918"/>
            </a:xfrm>
            <a:custGeom>
              <a:avLst/>
              <a:gdLst/>
              <a:ahLst/>
              <a:cxnLst/>
              <a:rect l="l" t="t" r="r" b="b"/>
              <a:pathLst>
                <a:path w="846637" h="370918">
                  <a:moveTo>
                    <a:pt x="113374" y="0"/>
                  </a:moveTo>
                  <a:lnTo>
                    <a:pt x="733263" y="0"/>
                  </a:lnTo>
                  <a:cubicBezTo>
                    <a:pt x="763332" y="0"/>
                    <a:pt x="792169" y="11945"/>
                    <a:pt x="813431" y="33207"/>
                  </a:cubicBezTo>
                  <a:cubicBezTo>
                    <a:pt x="834692" y="54468"/>
                    <a:pt x="846637" y="83305"/>
                    <a:pt x="846637" y="113374"/>
                  </a:cubicBezTo>
                  <a:lnTo>
                    <a:pt x="846637" y="257544"/>
                  </a:lnTo>
                  <a:cubicBezTo>
                    <a:pt x="846637" y="320159"/>
                    <a:pt x="795878" y="370918"/>
                    <a:pt x="733263" y="370918"/>
                  </a:cubicBezTo>
                  <a:lnTo>
                    <a:pt x="113374" y="370918"/>
                  </a:lnTo>
                  <a:cubicBezTo>
                    <a:pt x="50759" y="370918"/>
                    <a:pt x="0" y="320159"/>
                    <a:pt x="0" y="257544"/>
                  </a:cubicBezTo>
                  <a:lnTo>
                    <a:pt x="0" y="113374"/>
                  </a:lnTo>
                  <a:cubicBezTo>
                    <a:pt x="0" y="50759"/>
                    <a:pt x="50759" y="0"/>
                    <a:pt x="113374" y="0"/>
                  </a:cubicBezTo>
                  <a:close/>
                </a:path>
              </a:pathLst>
            </a:custGeom>
            <a:gradFill rotWithShape="1">
              <a:gsLst>
                <a:gs pos="0">
                  <a:srgbClr val="5170FF">
                    <a:alpha val="100000"/>
                  </a:srgbClr>
                </a:gs>
                <a:gs pos="100000">
                  <a:srgbClr val="FF66C4">
                    <a:alpha val="100000"/>
                  </a:srgbClr>
                </a:gs>
              </a:gsLst>
              <a:lin ang="0"/>
            </a:gradFill>
          </p:spPr>
        </p:sp>
        <p:sp>
          <p:nvSpPr>
            <p:cNvPr id="79" name="TextBox 79"/>
            <p:cNvSpPr txBox="1"/>
            <p:nvPr/>
          </p:nvSpPr>
          <p:spPr>
            <a:xfrm>
              <a:off x="0" y="-38100"/>
              <a:ext cx="846637" cy="409018"/>
            </a:xfrm>
            <a:prstGeom prst="rect">
              <a:avLst/>
            </a:prstGeom>
          </p:spPr>
          <p:txBody>
            <a:bodyPr lIns="50800" tIns="50800" rIns="50800" bIns="50800" rtlCol="0" anchor="ctr"/>
            <a:lstStyle/>
            <a:p>
              <a:pPr algn="ctr">
                <a:lnSpc>
                  <a:spcPts val="2940"/>
                </a:lnSpc>
              </a:pPr>
              <a:endParaRPr/>
            </a:p>
          </p:txBody>
        </p:sp>
      </p:grpSp>
      <p:grpSp>
        <p:nvGrpSpPr>
          <p:cNvPr id="80" name="Group 80"/>
          <p:cNvGrpSpPr/>
          <p:nvPr/>
        </p:nvGrpSpPr>
        <p:grpSpPr>
          <a:xfrm>
            <a:off x="13919351" y="3720634"/>
            <a:ext cx="3502533" cy="1691137"/>
            <a:chOff x="0" y="0"/>
            <a:chExt cx="851481" cy="411123"/>
          </a:xfrm>
        </p:grpSpPr>
        <p:sp>
          <p:nvSpPr>
            <p:cNvPr id="81" name="Freeform 81"/>
            <p:cNvSpPr/>
            <p:nvPr/>
          </p:nvSpPr>
          <p:spPr>
            <a:xfrm>
              <a:off x="0" y="0"/>
              <a:ext cx="851481" cy="411123"/>
            </a:xfrm>
            <a:custGeom>
              <a:avLst/>
              <a:gdLst/>
              <a:ahLst/>
              <a:cxnLst/>
              <a:rect l="l" t="t" r="r" b="b"/>
              <a:pathLst>
                <a:path w="851481" h="411123">
                  <a:moveTo>
                    <a:pt x="0" y="0"/>
                  </a:moveTo>
                  <a:lnTo>
                    <a:pt x="851481" y="0"/>
                  </a:lnTo>
                  <a:lnTo>
                    <a:pt x="851481" y="411123"/>
                  </a:lnTo>
                  <a:lnTo>
                    <a:pt x="0" y="411123"/>
                  </a:lnTo>
                  <a:close/>
                </a:path>
              </a:pathLst>
            </a:custGeom>
            <a:solidFill>
              <a:srgbClr val="FFFFFF"/>
            </a:solidFill>
          </p:spPr>
        </p:sp>
        <p:sp>
          <p:nvSpPr>
            <p:cNvPr id="82" name="TextBox 82"/>
            <p:cNvSpPr txBox="1"/>
            <p:nvPr/>
          </p:nvSpPr>
          <p:spPr>
            <a:xfrm>
              <a:off x="0" y="-38100"/>
              <a:ext cx="851481" cy="449223"/>
            </a:xfrm>
            <a:prstGeom prst="rect">
              <a:avLst/>
            </a:prstGeom>
          </p:spPr>
          <p:txBody>
            <a:bodyPr lIns="50800" tIns="50800" rIns="50800" bIns="50800" rtlCol="0" anchor="ctr"/>
            <a:lstStyle/>
            <a:p>
              <a:pPr algn="ctr">
                <a:lnSpc>
                  <a:spcPts val="2940"/>
                </a:lnSpc>
              </a:pPr>
              <a:endParaRPr/>
            </a:p>
          </p:txBody>
        </p:sp>
      </p:grpSp>
      <p:sp>
        <p:nvSpPr>
          <p:cNvPr id="83" name="Freeform 83"/>
          <p:cNvSpPr/>
          <p:nvPr/>
        </p:nvSpPr>
        <p:spPr>
          <a:xfrm>
            <a:off x="15170191" y="2752920"/>
            <a:ext cx="660136" cy="736553"/>
          </a:xfrm>
          <a:custGeom>
            <a:avLst/>
            <a:gdLst/>
            <a:ahLst/>
            <a:cxnLst/>
            <a:rect l="l" t="t" r="r" b="b"/>
            <a:pathLst>
              <a:path w="660136" h="736553">
                <a:moveTo>
                  <a:pt x="0" y="0"/>
                </a:moveTo>
                <a:lnTo>
                  <a:pt x="660136" y="0"/>
                </a:lnTo>
                <a:lnTo>
                  <a:pt x="660136" y="736553"/>
                </a:lnTo>
                <a:lnTo>
                  <a:pt x="0" y="736553"/>
                </a:lnTo>
                <a:lnTo>
                  <a:pt x="0" y="0"/>
                </a:lnTo>
                <a:close/>
              </a:path>
            </a:pathLst>
          </a:custGeom>
          <a:blipFill>
            <a:blip r:embed="rId7">
              <a:extLst>
                <a:ext uri="{96DAC541-7B7A-43D3-8B79-37D633B846F1}">
                  <asvg:svgBlip xmlns:asvg="http://schemas.microsoft.com/office/drawing/2016/SVG/main" xmlns="" r:embed="rId8"/>
                </a:ext>
              </a:extLst>
            </a:blip>
            <a:stretch>
              <a:fillRect/>
            </a:stretch>
          </a:blipFill>
        </p:spPr>
      </p:sp>
      <p:sp>
        <p:nvSpPr>
          <p:cNvPr id="84" name="TextBox 84"/>
          <p:cNvSpPr txBox="1"/>
          <p:nvPr/>
        </p:nvSpPr>
        <p:spPr>
          <a:xfrm>
            <a:off x="13886918" y="4909025"/>
            <a:ext cx="3424266" cy="2244336"/>
          </a:xfrm>
          <a:prstGeom prst="rect">
            <a:avLst/>
          </a:prstGeom>
        </p:spPr>
        <p:txBody>
          <a:bodyPr lIns="0" tIns="0" rIns="0" bIns="0" rtlCol="0" anchor="t">
            <a:spAutoFit/>
          </a:bodyPr>
          <a:lstStyle/>
          <a:p>
            <a:pPr marL="465798" lvl="1" indent="-232899" algn="l">
              <a:lnSpc>
                <a:spcPts val="3020"/>
              </a:lnSpc>
              <a:buFont typeface="Arial"/>
              <a:buChar char="•"/>
            </a:pPr>
            <a:r>
              <a:rPr lang="en-US" sz="2157">
                <a:solidFill>
                  <a:srgbClr val="476B62"/>
                </a:solidFill>
                <a:latin typeface="Open Sans 1"/>
                <a:ea typeface="Open Sans 1"/>
                <a:cs typeface="Open Sans 1"/>
                <a:sym typeface="Open Sans 1"/>
              </a:rPr>
              <a:t>The issue involves recruitment, development and retention rather than staffing alone (Henderson, 2017).</a:t>
            </a:r>
          </a:p>
        </p:txBody>
      </p:sp>
      <p:sp>
        <p:nvSpPr>
          <p:cNvPr id="85" name="TextBox 85"/>
          <p:cNvSpPr txBox="1"/>
          <p:nvPr/>
        </p:nvSpPr>
        <p:spPr>
          <a:xfrm>
            <a:off x="13928542" y="3997076"/>
            <a:ext cx="3398650" cy="407769"/>
          </a:xfrm>
          <a:prstGeom prst="rect">
            <a:avLst/>
          </a:prstGeom>
        </p:spPr>
        <p:txBody>
          <a:bodyPr lIns="0" tIns="0" rIns="0" bIns="0" rtlCol="0" anchor="t">
            <a:spAutoFit/>
          </a:bodyPr>
          <a:lstStyle/>
          <a:p>
            <a:pPr algn="ctr">
              <a:lnSpc>
                <a:spcPts val="3434"/>
              </a:lnSpc>
            </a:pPr>
            <a:r>
              <a:rPr lang="en-US" sz="2453" b="1">
                <a:solidFill>
                  <a:srgbClr val="001E0F"/>
                </a:solidFill>
                <a:latin typeface="Open Sans 1 Bold"/>
                <a:ea typeface="Open Sans 1 Bold"/>
                <a:cs typeface="Open Sans 1 Bold"/>
                <a:sym typeface="Open Sans 1 Bold"/>
              </a:rPr>
              <a:t>Strategic HR concern</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7FBFF"/>
        </a:solidFill>
        <a:effectLst/>
      </p:bgPr>
    </p:bg>
    <p:spTree>
      <p:nvGrpSpPr>
        <p:cNvPr id="1" name=""/>
        <p:cNvGrpSpPr/>
        <p:nvPr/>
      </p:nvGrpSpPr>
      <p:grpSpPr>
        <a:xfrm>
          <a:off x="0" y="0"/>
          <a:ext cx="0" cy="0"/>
          <a:chOff x="0" y="0"/>
          <a:chExt cx="0" cy="0"/>
        </a:xfrm>
      </p:grpSpPr>
      <p:grpSp>
        <p:nvGrpSpPr>
          <p:cNvPr id="2" name="Group 2"/>
          <p:cNvGrpSpPr/>
          <p:nvPr/>
        </p:nvGrpSpPr>
        <p:grpSpPr>
          <a:xfrm>
            <a:off x="9144000" y="-341124"/>
            <a:ext cx="9658350" cy="682247"/>
            <a:chOff x="0" y="0"/>
            <a:chExt cx="2543763" cy="179687"/>
          </a:xfrm>
        </p:grpSpPr>
        <p:sp>
          <p:nvSpPr>
            <p:cNvPr id="3" name="Freeform 3"/>
            <p:cNvSpPr/>
            <p:nvPr/>
          </p:nvSpPr>
          <p:spPr>
            <a:xfrm>
              <a:off x="0" y="0"/>
              <a:ext cx="2543763" cy="179687"/>
            </a:xfrm>
            <a:custGeom>
              <a:avLst/>
              <a:gdLst/>
              <a:ahLst/>
              <a:cxnLst/>
              <a:rect l="l" t="t" r="r" b="b"/>
              <a:pathLst>
                <a:path w="2543763" h="179687">
                  <a:moveTo>
                    <a:pt x="0" y="0"/>
                  </a:moveTo>
                  <a:lnTo>
                    <a:pt x="2543763" y="0"/>
                  </a:lnTo>
                  <a:lnTo>
                    <a:pt x="2543763" y="179687"/>
                  </a:lnTo>
                  <a:lnTo>
                    <a:pt x="0" y="179687"/>
                  </a:lnTo>
                  <a:close/>
                </a:path>
              </a:pathLst>
            </a:custGeom>
            <a:gradFill rotWithShape="1">
              <a:gsLst>
                <a:gs pos="0">
                  <a:srgbClr val="5DE0E6">
                    <a:alpha val="100000"/>
                  </a:srgbClr>
                </a:gs>
                <a:gs pos="100000">
                  <a:srgbClr val="004AAD">
                    <a:alpha val="100000"/>
                  </a:srgbClr>
                </a:gs>
              </a:gsLst>
              <a:lin ang="0"/>
            </a:gradFill>
          </p:spPr>
        </p:sp>
        <p:sp>
          <p:nvSpPr>
            <p:cNvPr id="4" name="TextBox 4"/>
            <p:cNvSpPr txBox="1"/>
            <p:nvPr/>
          </p:nvSpPr>
          <p:spPr>
            <a:xfrm>
              <a:off x="0" y="-38100"/>
              <a:ext cx="2543763" cy="217787"/>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990676" y="9945876"/>
            <a:ext cx="9658350" cy="682247"/>
            <a:chOff x="0" y="0"/>
            <a:chExt cx="2543763" cy="179687"/>
          </a:xfrm>
        </p:grpSpPr>
        <p:sp>
          <p:nvSpPr>
            <p:cNvPr id="6" name="Freeform 6"/>
            <p:cNvSpPr/>
            <p:nvPr/>
          </p:nvSpPr>
          <p:spPr>
            <a:xfrm>
              <a:off x="0" y="0"/>
              <a:ext cx="2543763" cy="179687"/>
            </a:xfrm>
            <a:custGeom>
              <a:avLst/>
              <a:gdLst/>
              <a:ahLst/>
              <a:cxnLst/>
              <a:rect l="l" t="t" r="r" b="b"/>
              <a:pathLst>
                <a:path w="2543763" h="179687">
                  <a:moveTo>
                    <a:pt x="0" y="0"/>
                  </a:moveTo>
                  <a:lnTo>
                    <a:pt x="2543763" y="0"/>
                  </a:lnTo>
                  <a:lnTo>
                    <a:pt x="2543763" y="179687"/>
                  </a:lnTo>
                  <a:lnTo>
                    <a:pt x="0" y="179687"/>
                  </a:lnTo>
                  <a:close/>
                </a:path>
              </a:pathLst>
            </a:custGeom>
            <a:gradFill rotWithShape="1">
              <a:gsLst>
                <a:gs pos="0">
                  <a:srgbClr val="5DE0E6">
                    <a:alpha val="100000"/>
                  </a:srgbClr>
                </a:gs>
                <a:gs pos="100000">
                  <a:srgbClr val="004AAD">
                    <a:alpha val="100000"/>
                  </a:srgbClr>
                </a:gs>
              </a:gsLst>
              <a:lin ang="0"/>
            </a:gradFill>
          </p:spPr>
        </p:sp>
        <p:sp>
          <p:nvSpPr>
            <p:cNvPr id="7" name="TextBox 7"/>
            <p:cNvSpPr txBox="1"/>
            <p:nvPr/>
          </p:nvSpPr>
          <p:spPr>
            <a:xfrm>
              <a:off x="0" y="-38100"/>
              <a:ext cx="2543763" cy="217787"/>
            </a:xfrm>
            <a:prstGeom prst="rect">
              <a:avLst/>
            </a:prstGeom>
          </p:spPr>
          <p:txBody>
            <a:bodyPr lIns="50800" tIns="50800" rIns="50800" bIns="50800" rtlCol="0" anchor="ctr"/>
            <a:lstStyle/>
            <a:p>
              <a:pPr algn="ctr">
                <a:lnSpc>
                  <a:spcPts val="2659"/>
                </a:lnSpc>
              </a:pPr>
              <a:endParaRPr/>
            </a:p>
          </p:txBody>
        </p:sp>
      </p:grpSp>
      <p:sp>
        <p:nvSpPr>
          <p:cNvPr id="8" name="TextBox 8"/>
          <p:cNvSpPr txBox="1"/>
          <p:nvPr/>
        </p:nvSpPr>
        <p:spPr>
          <a:xfrm>
            <a:off x="1943460" y="399394"/>
            <a:ext cx="13448430" cy="1220511"/>
          </a:xfrm>
          <a:prstGeom prst="rect">
            <a:avLst/>
          </a:prstGeom>
        </p:spPr>
        <p:txBody>
          <a:bodyPr lIns="0" tIns="0" rIns="0" bIns="0" rtlCol="0" anchor="t">
            <a:spAutoFit/>
          </a:bodyPr>
          <a:lstStyle/>
          <a:p>
            <a:pPr algn="ctr">
              <a:lnSpc>
                <a:spcPts val="4793"/>
              </a:lnSpc>
            </a:pPr>
            <a:r>
              <a:rPr lang="en-US" sz="3687" b="1" dirty="0">
                <a:solidFill>
                  <a:srgbClr val="16599D"/>
                </a:solidFill>
                <a:latin typeface="Helios Bold"/>
                <a:ea typeface="Helios Bold"/>
                <a:cs typeface="Helios Bold"/>
                <a:sym typeface="Helios Bold"/>
              </a:rPr>
              <a:t>WHY THE ISSUE MATTERS and CONTEXT OF THE PROBLEM: INTERNAL AND EXTERNAL DRIVERS</a:t>
            </a:r>
          </a:p>
        </p:txBody>
      </p:sp>
      <p:sp>
        <p:nvSpPr>
          <p:cNvPr id="9" name="TextBox 9"/>
          <p:cNvSpPr txBox="1"/>
          <p:nvPr/>
        </p:nvSpPr>
        <p:spPr>
          <a:xfrm>
            <a:off x="-57150" y="1789539"/>
            <a:ext cx="9144000" cy="8009314"/>
          </a:xfrm>
          <a:prstGeom prst="rect">
            <a:avLst/>
          </a:prstGeom>
        </p:spPr>
        <p:txBody>
          <a:bodyPr lIns="0" tIns="0" rIns="0" bIns="0" rtlCol="0" anchor="t">
            <a:spAutoFit/>
          </a:bodyPr>
          <a:lstStyle/>
          <a:p>
            <a:pPr marL="533329" lvl="1" indent="-266665" algn="just">
              <a:lnSpc>
                <a:spcPts val="4248"/>
              </a:lnSpc>
              <a:buFont typeface="Arial"/>
              <a:buChar char="•"/>
            </a:pPr>
            <a:r>
              <a:rPr lang="en-US" sz="2470" b="1" dirty="0">
                <a:solidFill>
                  <a:srgbClr val="000000"/>
                </a:solidFill>
                <a:latin typeface="Helios Bold"/>
                <a:ea typeface="Helios Bold"/>
                <a:cs typeface="Helios Bold"/>
                <a:sym typeface="Helios Bold"/>
              </a:rPr>
              <a:t>Growth pressure: </a:t>
            </a:r>
            <a:r>
              <a:rPr lang="en-US" sz="2470" dirty="0">
                <a:solidFill>
                  <a:srgbClr val="000000"/>
                </a:solidFill>
                <a:latin typeface="Helios"/>
                <a:ea typeface="Helios"/>
                <a:cs typeface="Helios"/>
                <a:sym typeface="Helios"/>
              </a:rPr>
              <a:t>Expansion requires employees to perform effectively across digital, operational and commercial areas (Deloitte, 2026).</a:t>
            </a:r>
          </a:p>
          <a:p>
            <a:pPr marL="533329" lvl="1" indent="-266665" algn="just">
              <a:lnSpc>
                <a:spcPts val="4248"/>
              </a:lnSpc>
              <a:buFont typeface="Arial"/>
              <a:buChar char="•"/>
            </a:pPr>
            <a:r>
              <a:rPr lang="en-US" sz="2470" b="1" dirty="0">
                <a:solidFill>
                  <a:srgbClr val="000000"/>
                </a:solidFill>
                <a:latin typeface="Helios Bold"/>
                <a:ea typeface="Helios Bold"/>
                <a:cs typeface="Helios Bold"/>
                <a:sym typeface="Helios Bold"/>
              </a:rPr>
              <a:t>Technology pressure:</a:t>
            </a:r>
            <a:r>
              <a:rPr lang="en-US" sz="2470" dirty="0">
                <a:solidFill>
                  <a:srgbClr val="000000"/>
                </a:solidFill>
                <a:latin typeface="Helios"/>
                <a:ea typeface="Helios"/>
                <a:cs typeface="Helios"/>
                <a:sym typeface="Helios"/>
              </a:rPr>
              <a:t> Data-led growth increases the need for adaptable and digitally capable employees (Oktavia and Arifin, 2024).</a:t>
            </a:r>
          </a:p>
          <a:p>
            <a:pPr marL="533329" lvl="1" indent="-266665" algn="just">
              <a:lnSpc>
                <a:spcPts val="4248"/>
              </a:lnSpc>
              <a:buFont typeface="Arial"/>
              <a:buChar char="•"/>
            </a:pPr>
            <a:r>
              <a:rPr lang="en-US" sz="2470" b="1" dirty="0">
                <a:solidFill>
                  <a:srgbClr val="000000"/>
                </a:solidFill>
                <a:latin typeface="Helios Bold"/>
                <a:ea typeface="Helios Bold"/>
                <a:cs typeface="Helios Bold"/>
                <a:sym typeface="Helios Bold"/>
              </a:rPr>
              <a:t>Culture pressure: </a:t>
            </a:r>
            <a:r>
              <a:rPr lang="en-US" sz="2470" dirty="0">
                <a:solidFill>
                  <a:srgbClr val="000000"/>
                </a:solidFill>
                <a:latin typeface="Helios"/>
                <a:ea typeface="Helios"/>
                <a:cs typeface="Helios"/>
                <a:sym typeface="Helios"/>
              </a:rPr>
              <a:t>Rapid scaling can weaken consistency in communication and employee experience (Marchington and Wilkinson, 2016).</a:t>
            </a:r>
          </a:p>
          <a:p>
            <a:pPr marL="533329" lvl="1" indent="-266665" algn="just">
              <a:lnSpc>
                <a:spcPts val="4248"/>
              </a:lnSpc>
              <a:buFont typeface="Arial"/>
              <a:buChar char="•"/>
            </a:pPr>
            <a:r>
              <a:rPr lang="en-US" sz="2470" b="1" dirty="0">
                <a:solidFill>
                  <a:srgbClr val="000000"/>
                </a:solidFill>
                <a:latin typeface="Helios Bold"/>
                <a:ea typeface="Helios Bold"/>
                <a:cs typeface="Helios Bold"/>
                <a:sym typeface="Helios Bold"/>
              </a:rPr>
              <a:t>Sustainability pressure:</a:t>
            </a:r>
            <a:r>
              <a:rPr lang="en-US" sz="2470" dirty="0">
                <a:solidFill>
                  <a:srgbClr val="000000"/>
                </a:solidFill>
                <a:latin typeface="Helios"/>
                <a:ea typeface="Helios"/>
                <a:cs typeface="Helios"/>
                <a:sym typeface="Helios"/>
              </a:rPr>
              <a:t> Stakeholders increasingly expect responsible and people-</a:t>
            </a:r>
            <a:r>
              <a:rPr lang="en-US" sz="2470" dirty="0" err="1">
                <a:solidFill>
                  <a:srgbClr val="000000"/>
                </a:solidFill>
                <a:latin typeface="Helios"/>
                <a:ea typeface="Helios"/>
                <a:cs typeface="Helios"/>
                <a:sym typeface="Helios"/>
              </a:rPr>
              <a:t>centred</a:t>
            </a:r>
            <a:r>
              <a:rPr lang="en-US" sz="2470" dirty="0">
                <a:solidFill>
                  <a:srgbClr val="000000"/>
                </a:solidFill>
                <a:latin typeface="Helios"/>
                <a:ea typeface="Helios"/>
                <a:cs typeface="Helios"/>
                <a:sym typeface="Helios"/>
              </a:rPr>
              <a:t> business growth (</a:t>
            </a:r>
            <a:r>
              <a:rPr lang="en-US" sz="2470" dirty="0" err="1">
                <a:solidFill>
                  <a:srgbClr val="000000"/>
                </a:solidFill>
                <a:latin typeface="Helios"/>
                <a:ea typeface="Helios"/>
                <a:cs typeface="Helios"/>
                <a:sym typeface="Helios"/>
              </a:rPr>
              <a:t>Gymshark</a:t>
            </a:r>
            <a:r>
              <a:rPr lang="en-US" sz="2470" dirty="0">
                <a:solidFill>
                  <a:srgbClr val="000000"/>
                </a:solidFill>
                <a:latin typeface="Helios"/>
                <a:ea typeface="Helios"/>
                <a:cs typeface="Helios"/>
                <a:sym typeface="Helios"/>
              </a:rPr>
              <a:t> Sustainability, 2026).</a:t>
            </a:r>
          </a:p>
          <a:p>
            <a:pPr marL="533329" lvl="1" indent="-266665" algn="just">
              <a:lnSpc>
                <a:spcPts val="4248"/>
              </a:lnSpc>
              <a:buFont typeface="Arial"/>
              <a:buChar char="•"/>
            </a:pPr>
            <a:r>
              <a:rPr lang="en-US" sz="2470" b="1" dirty="0">
                <a:solidFill>
                  <a:srgbClr val="000000"/>
                </a:solidFill>
                <a:latin typeface="Helios Bold"/>
                <a:ea typeface="Helios Bold"/>
                <a:cs typeface="Helios Bold"/>
                <a:sym typeface="Helios Bold"/>
              </a:rPr>
              <a:t>Performance risk</a:t>
            </a:r>
            <a:r>
              <a:rPr lang="en-US" sz="2470" dirty="0">
                <a:solidFill>
                  <a:srgbClr val="000000"/>
                </a:solidFill>
                <a:latin typeface="Helios"/>
                <a:ea typeface="Helios"/>
                <a:cs typeface="Helios"/>
                <a:sym typeface="Helios"/>
              </a:rPr>
              <a:t>: Weak people alignment may reduce execution quality and </a:t>
            </a:r>
            <a:r>
              <a:rPr lang="en-US" sz="2470" dirty="0" err="1">
                <a:solidFill>
                  <a:srgbClr val="000000"/>
                </a:solidFill>
                <a:latin typeface="Helios"/>
                <a:ea typeface="Helios"/>
                <a:cs typeface="Helios"/>
                <a:sym typeface="Helios"/>
              </a:rPr>
              <a:t>organisational</a:t>
            </a:r>
            <a:r>
              <a:rPr lang="en-US" sz="2470" dirty="0">
                <a:solidFill>
                  <a:srgbClr val="000000"/>
                </a:solidFill>
                <a:latin typeface="Helios"/>
                <a:ea typeface="Helios"/>
                <a:cs typeface="Helios"/>
                <a:sym typeface="Helios"/>
              </a:rPr>
              <a:t> resilience (Blokland and Reniers, 2021).</a:t>
            </a:r>
          </a:p>
        </p:txBody>
      </p:sp>
      <p:graphicFrame>
        <p:nvGraphicFramePr>
          <p:cNvPr id="10" name="Table 9">
            <a:extLst>
              <a:ext uri="{FF2B5EF4-FFF2-40B4-BE49-F238E27FC236}">
                <a16:creationId xmlns:a16="http://schemas.microsoft.com/office/drawing/2014/main" id="{A0EAE285-E30F-A569-BCCE-A06A85808A44}"/>
              </a:ext>
            </a:extLst>
          </p:cNvPr>
          <p:cNvGraphicFramePr>
            <a:graphicFrameLocks noGrp="1"/>
          </p:cNvGraphicFramePr>
          <p:nvPr>
            <p:extLst>
              <p:ext uri="{D42A27DB-BD31-4B8C-83A1-F6EECF244321}">
                <p14:modId xmlns:p14="http://schemas.microsoft.com/office/powerpoint/2010/main" val="136560054"/>
              </p:ext>
            </p:extLst>
          </p:nvPr>
        </p:nvGraphicFramePr>
        <p:xfrm>
          <a:off x="9448800" y="2095499"/>
          <a:ext cx="8153400" cy="7502116"/>
        </p:xfrm>
        <a:graphic>
          <a:graphicData uri="http://schemas.openxmlformats.org/drawingml/2006/table">
            <a:tbl>
              <a:tblPr firstRow="1" firstCol="1" bandRow="1">
                <a:tableStyleId>{FABFCF23-3B69-468F-B69F-88F6DE6A72F2}</a:tableStyleId>
              </a:tblPr>
              <a:tblGrid>
                <a:gridCol w="1790977">
                  <a:extLst>
                    <a:ext uri="{9D8B030D-6E8A-4147-A177-3AD203B41FA5}">
                      <a16:colId xmlns:a16="http://schemas.microsoft.com/office/drawing/2014/main" val="2016725580"/>
                    </a:ext>
                  </a:extLst>
                </a:gridCol>
                <a:gridCol w="1538168">
                  <a:extLst>
                    <a:ext uri="{9D8B030D-6E8A-4147-A177-3AD203B41FA5}">
                      <a16:colId xmlns:a16="http://schemas.microsoft.com/office/drawing/2014/main" val="2002970843"/>
                    </a:ext>
                  </a:extLst>
                </a:gridCol>
                <a:gridCol w="2482044">
                  <a:extLst>
                    <a:ext uri="{9D8B030D-6E8A-4147-A177-3AD203B41FA5}">
                      <a16:colId xmlns:a16="http://schemas.microsoft.com/office/drawing/2014/main" val="2957621820"/>
                    </a:ext>
                  </a:extLst>
                </a:gridCol>
                <a:gridCol w="2342211">
                  <a:extLst>
                    <a:ext uri="{9D8B030D-6E8A-4147-A177-3AD203B41FA5}">
                      <a16:colId xmlns:a16="http://schemas.microsoft.com/office/drawing/2014/main" val="154335868"/>
                    </a:ext>
                  </a:extLst>
                </a:gridCol>
              </a:tblGrid>
              <a:tr h="1034992">
                <a:tc>
                  <a:txBody>
                    <a:bodyPr/>
                    <a:lstStyle/>
                    <a:p>
                      <a:pPr marL="0" marR="0" algn="ctr">
                        <a:lnSpc>
                          <a:spcPct val="150000"/>
                        </a:lnSpc>
                        <a:spcBef>
                          <a:spcPts val="600"/>
                        </a:spcBef>
                        <a:spcAft>
                          <a:spcPts val="600"/>
                        </a:spcAft>
                        <a:buNone/>
                      </a:pPr>
                      <a:r>
                        <a:rPr lang="en-US" sz="2400" kern="100" dirty="0">
                          <a:effectLst/>
                        </a:rPr>
                        <a:t>Driver</a:t>
                      </a:r>
                      <a:endParaRPr lang="en-US" sz="2400" kern="100" dirty="0">
                        <a:effectLst/>
                        <a:latin typeface="Times New Roman" panose="02020603050405020304" pitchFamily="18" charset="0"/>
                        <a:ea typeface="Times New Roman" panose="02020603050405020304" pitchFamily="18" charset="0"/>
                        <a:cs typeface="Vrinda" panose="020B0502040204020203" pitchFamily="34" charset="0"/>
                      </a:endParaRPr>
                    </a:p>
                  </a:txBody>
                  <a:tcPr marL="9525" marR="9525" marT="9525" marB="9525" anchor="ctr"/>
                </a:tc>
                <a:tc>
                  <a:txBody>
                    <a:bodyPr/>
                    <a:lstStyle/>
                    <a:p>
                      <a:pPr marL="0" marR="0" algn="ctr">
                        <a:lnSpc>
                          <a:spcPct val="150000"/>
                        </a:lnSpc>
                        <a:spcBef>
                          <a:spcPts val="600"/>
                        </a:spcBef>
                        <a:spcAft>
                          <a:spcPts val="600"/>
                        </a:spcAft>
                        <a:buNone/>
                      </a:pPr>
                      <a:r>
                        <a:rPr lang="en-US" sz="2400" kern="100" dirty="0">
                          <a:effectLst/>
                        </a:rPr>
                        <a:t>Type</a:t>
                      </a:r>
                      <a:endParaRPr lang="en-US" sz="2400" kern="100" dirty="0">
                        <a:effectLst/>
                        <a:latin typeface="Times New Roman" panose="02020603050405020304" pitchFamily="18" charset="0"/>
                        <a:ea typeface="Times New Roman" panose="02020603050405020304" pitchFamily="18" charset="0"/>
                        <a:cs typeface="Vrinda" panose="020B0502040204020203" pitchFamily="34" charset="0"/>
                      </a:endParaRPr>
                    </a:p>
                  </a:txBody>
                  <a:tcPr marL="9525" marR="9525" marT="9525" marB="9525" anchor="ctr"/>
                </a:tc>
                <a:tc>
                  <a:txBody>
                    <a:bodyPr/>
                    <a:lstStyle/>
                    <a:p>
                      <a:pPr marL="0" marR="0" algn="ctr">
                        <a:lnSpc>
                          <a:spcPct val="150000"/>
                        </a:lnSpc>
                        <a:spcBef>
                          <a:spcPts val="600"/>
                        </a:spcBef>
                        <a:spcAft>
                          <a:spcPts val="600"/>
                        </a:spcAft>
                        <a:buNone/>
                      </a:pPr>
                      <a:r>
                        <a:rPr lang="en-US" sz="2400" kern="100" dirty="0">
                          <a:effectLst/>
                        </a:rPr>
                        <a:t>Effect on </a:t>
                      </a:r>
                      <a:r>
                        <a:rPr lang="en-US" sz="2400" kern="100" dirty="0" err="1">
                          <a:effectLst/>
                        </a:rPr>
                        <a:t>Gymshark</a:t>
                      </a:r>
                      <a:endParaRPr lang="en-US" sz="2400" kern="100" dirty="0">
                        <a:effectLst/>
                        <a:latin typeface="Times New Roman" panose="02020603050405020304" pitchFamily="18" charset="0"/>
                        <a:ea typeface="Times New Roman" panose="02020603050405020304" pitchFamily="18" charset="0"/>
                        <a:cs typeface="Vrinda" panose="020B0502040204020203" pitchFamily="34" charset="0"/>
                      </a:endParaRPr>
                    </a:p>
                  </a:txBody>
                  <a:tcPr marL="9525" marR="9525" marT="9525" marB="9525" anchor="ctr"/>
                </a:tc>
                <a:tc>
                  <a:txBody>
                    <a:bodyPr/>
                    <a:lstStyle/>
                    <a:p>
                      <a:pPr marL="0" marR="0" algn="ctr">
                        <a:lnSpc>
                          <a:spcPct val="150000"/>
                        </a:lnSpc>
                        <a:spcBef>
                          <a:spcPts val="600"/>
                        </a:spcBef>
                        <a:spcAft>
                          <a:spcPts val="600"/>
                        </a:spcAft>
                        <a:buNone/>
                      </a:pPr>
                      <a:r>
                        <a:rPr lang="en-US" sz="2400" kern="100" dirty="0">
                          <a:effectLst/>
                        </a:rPr>
                        <a:t>HRM implication</a:t>
                      </a:r>
                      <a:endParaRPr lang="en-US" sz="2400" kern="100" dirty="0">
                        <a:effectLst/>
                        <a:latin typeface="Times New Roman" panose="02020603050405020304" pitchFamily="18" charset="0"/>
                        <a:ea typeface="Times New Roman" panose="02020603050405020304" pitchFamily="18" charset="0"/>
                        <a:cs typeface="Vrinda" panose="020B0502040204020203" pitchFamily="34" charset="0"/>
                      </a:endParaRPr>
                    </a:p>
                  </a:txBody>
                  <a:tcPr marL="9525" marR="9525" marT="9525" marB="9525" anchor="ctr"/>
                </a:tc>
                <a:extLst>
                  <a:ext uri="{0D108BD9-81ED-4DB2-BD59-A6C34878D82A}">
                    <a16:rowId xmlns:a16="http://schemas.microsoft.com/office/drawing/2014/main" val="4253235068"/>
                  </a:ext>
                </a:extLst>
              </a:tr>
              <a:tr h="1677327">
                <a:tc>
                  <a:txBody>
                    <a:bodyPr/>
                    <a:lstStyle/>
                    <a:p>
                      <a:pPr marL="0" marR="0" algn="ctr">
                        <a:lnSpc>
                          <a:spcPct val="150000"/>
                        </a:lnSpc>
                        <a:spcBef>
                          <a:spcPts val="600"/>
                        </a:spcBef>
                        <a:spcAft>
                          <a:spcPts val="600"/>
                        </a:spcAft>
                        <a:buNone/>
                      </a:pPr>
                      <a:r>
                        <a:rPr lang="en-US" sz="2400" kern="100">
                          <a:effectLst/>
                        </a:rPr>
                        <a:t>Rapid growth</a:t>
                      </a:r>
                      <a:endParaRPr lang="en-US" sz="2400" kern="100">
                        <a:effectLst/>
                        <a:latin typeface="Times New Roman" panose="02020603050405020304" pitchFamily="18" charset="0"/>
                        <a:ea typeface="Times New Roman" panose="02020603050405020304" pitchFamily="18" charset="0"/>
                        <a:cs typeface="Vrinda" panose="020B0502040204020203" pitchFamily="34" charset="0"/>
                      </a:endParaRPr>
                    </a:p>
                  </a:txBody>
                  <a:tcPr marL="9525" marR="9525" marT="9525" marB="9525" anchor="ctr"/>
                </a:tc>
                <a:tc>
                  <a:txBody>
                    <a:bodyPr/>
                    <a:lstStyle/>
                    <a:p>
                      <a:pPr marL="0" marR="0" algn="ctr">
                        <a:lnSpc>
                          <a:spcPct val="150000"/>
                        </a:lnSpc>
                        <a:spcBef>
                          <a:spcPts val="600"/>
                        </a:spcBef>
                        <a:spcAft>
                          <a:spcPts val="600"/>
                        </a:spcAft>
                        <a:buNone/>
                      </a:pPr>
                      <a:r>
                        <a:rPr lang="en-US" sz="2400" kern="100" dirty="0">
                          <a:effectLst/>
                        </a:rPr>
                        <a:t>Internal</a:t>
                      </a:r>
                      <a:endParaRPr lang="en-US" sz="2400" kern="100" dirty="0">
                        <a:effectLst/>
                        <a:latin typeface="Times New Roman" panose="02020603050405020304" pitchFamily="18" charset="0"/>
                        <a:ea typeface="Times New Roman" panose="02020603050405020304" pitchFamily="18" charset="0"/>
                        <a:cs typeface="Vrinda" panose="020B0502040204020203" pitchFamily="34" charset="0"/>
                      </a:endParaRPr>
                    </a:p>
                  </a:txBody>
                  <a:tcPr marL="9525" marR="9525" marT="9525" marB="9525" anchor="ctr"/>
                </a:tc>
                <a:tc>
                  <a:txBody>
                    <a:bodyPr/>
                    <a:lstStyle/>
                    <a:p>
                      <a:pPr marL="0" marR="0" algn="ctr">
                        <a:lnSpc>
                          <a:spcPct val="150000"/>
                        </a:lnSpc>
                        <a:spcBef>
                          <a:spcPts val="600"/>
                        </a:spcBef>
                        <a:spcAft>
                          <a:spcPts val="600"/>
                        </a:spcAft>
                        <a:buNone/>
                      </a:pPr>
                      <a:r>
                        <a:rPr lang="en-US" sz="2400" kern="100" dirty="0">
                          <a:effectLst/>
                        </a:rPr>
                        <a:t>Expands </a:t>
                      </a:r>
                      <a:r>
                        <a:rPr lang="en-US" sz="2400" kern="100" dirty="0" err="1">
                          <a:effectLst/>
                        </a:rPr>
                        <a:t>organisational</a:t>
                      </a:r>
                      <a:r>
                        <a:rPr lang="en-US" sz="2400" kern="100" dirty="0">
                          <a:effectLst/>
                        </a:rPr>
                        <a:t> complexity</a:t>
                      </a:r>
                      <a:endParaRPr lang="en-US" sz="2400" kern="100" dirty="0">
                        <a:effectLst/>
                        <a:latin typeface="Times New Roman" panose="02020603050405020304" pitchFamily="18" charset="0"/>
                        <a:ea typeface="Times New Roman" panose="02020603050405020304" pitchFamily="18" charset="0"/>
                        <a:cs typeface="Vrinda" panose="020B0502040204020203" pitchFamily="34" charset="0"/>
                      </a:endParaRPr>
                    </a:p>
                  </a:txBody>
                  <a:tcPr marL="9525" marR="9525" marT="9525" marB="9525" anchor="ctr"/>
                </a:tc>
                <a:tc>
                  <a:txBody>
                    <a:bodyPr/>
                    <a:lstStyle/>
                    <a:p>
                      <a:pPr marL="0" marR="0" algn="ctr">
                        <a:lnSpc>
                          <a:spcPct val="150000"/>
                        </a:lnSpc>
                        <a:spcBef>
                          <a:spcPts val="600"/>
                        </a:spcBef>
                        <a:spcAft>
                          <a:spcPts val="600"/>
                        </a:spcAft>
                        <a:buNone/>
                      </a:pPr>
                      <a:r>
                        <a:rPr lang="en-US" sz="2400" kern="100">
                          <a:effectLst/>
                        </a:rPr>
                        <a:t>Requires stronger workforce planning</a:t>
                      </a:r>
                      <a:endParaRPr lang="en-US" sz="2400" kern="100">
                        <a:effectLst/>
                        <a:latin typeface="Times New Roman" panose="02020603050405020304" pitchFamily="18" charset="0"/>
                        <a:ea typeface="Times New Roman" panose="02020603050405020304" pitchFamily="18" charset="0"/>
                        <a:cs typeface="Vrinda" panose="020B0502040204020203" pitchFamily="34" charset="0"/>
                      </a:endParaRPr>
                    </a:p>
                  </a:txBody>
                  <a:tcPr marL="9525" marR="9525" marT="9525" marB="9525" anchor="ctr"/>
                </a:tc>
                <a:extLst>
                  <a:ext uri="{0D108BD9-81ED-4DB2-BD59-A6C34878D82A}">
                    <a16:rowId xmlns:a16="http://schemas.microsoft.com/office/drawing/2014/main" val="1982552786"/>
                  </a:ext>
                </a:extLst>
              </a:tr>
              <a:tr h="1571844">
                <a:tc>
                  <a:txBody>
                    <a:bodyPr/>
                    <a:lstStyle/>
                    <a:p>
                      <a:pPr marL="0" marR="0" algn="ctr">
                        <a:lnSpc>
                          <a:spcPct val="150000"/>
                        </a:lnSpc>
                        <a:spcBef>
                          <a:spcPts val="600"/>
                        </a:spcBef>
                        <a:spcAft>
                          <a:spcPts val="600"/>
                        </a:spcAft>
                        <a:buNone/>
                      </a:pPr>
                      <a:r>
                        <a:rPr lang="en-US" sz="2400" kern="100">
                          <a:effectLst/>
                        </a:rPr>
                        <a:t>International reach</a:t>
                      </a:r>
                      <a:endParaRPr lang="en-US" sz="2400" kern="100">
                        <a:effectLst/>
                        <a:latin typeface="Times New Roman" panose="02020603050405020304" pitchFamily="18" charset="0"/>
                        <a:ea typeface="Times New Roman" panose="02020603050405020304" pitchFamily="18" charset="0"/>
                        <a:cs typeface="Vrinda" panose="020B0502040204020203" pitchFamily="34" charset="0"/>
                      </a:endParaRPr>
                    </a:p>
                  </a:txBody>
                  <a:tcPr marL="9525" marR="9525" marT="9525" marB="9525" anchor="ctr"/>
                </a:tc>
                <a:tc>
                  <a:txBody>
                    <a:bodyPr/>
                    <a:lstStyle/>
                    <a:p>
                      <a:pPr marL="0" marR="0" algn="ctr">
                        <a:lnSpc>
                          <a:spcPct val="150000"/>
                        </a:lnSpc>
                        <a:spcBef>
                          <a:spcPts val="600"/>
                        </a:spcBef>
                        <a:spcAft>
                          <a:spcPts val="600"/>
                        </a:spcAft>
                        <a:buNone/>
                      </a:pPr>
                      <a:r>
                        <a:rPr lang="en-US" sz="2400" kern="100" dirty="0">
                          <a:effectLst/>
                        </a:rPr>
                        <a:t>External</a:t>
                      </a:r>
                      <a:endParaRPr lang="en-US" sz="2400" kern="100" dirty="0">
                        <a:effectLst/>
                        <a:latin typeface="Times New Roman" panose="02020603050405020304" pitchFamily="18" charset="0"/>
                        <a:ea typeface="Times New Roman" panose="02020603050405020304" pitchFamily="18" charset="0"/>
                        <a:cs typeface="Vrinda" panose="020B0502040204020203" pitchFamily="34" charset="0"/>
                      </a:endParaRPr>
                    </a:p>
                  </a:txBody>
                  <a:tcPr marL="9525" marR="9525" marT="9525" marB="9525" anchor="ctr"/>
                </a:tc>
                <a:tc>
                  <a:txBody>
                    <a:bodyPr/>
                    <a:lstStyle/>
                    <a:p>
                      <a:pPr marL="0" marR="0" algn="ctr">
                        <a:lnSpc>
                          <a:spcPct val="150000"/>
                        </a:lnSpc>
                        <a:spcBef>
                          <a:spcPts val="600"/>
                        </a:spcBef>
                        <a:spcAft>
                          <a:spcPts val="600"/>
                        </a:spcAft>
                        <a:buNone/>
                      </a:pPr>
                      <a:r>
                        <a:rPr lang="en-US" sz="2400" kern="100" dirty="0">
                          <a:effectLst/>
                        </a:rPr>
                        <a:t>Increases coordination demands</a:t>
                      </a:r>
                      <a:endParaRPr lang="en-US" sz="2400" kern="100" dirty="0">
                        <a:effectLst/>
                        <a:latin typeface="Times New Roman" panose="02020603050405020304" pitchFamily="18" charset="0"/>
                        <a:ea typeface="Times New Roman" panose="02020603050405020304" pitchFamily="18" charset="0"/>
                        <a:cs typeface="Vrinda" panose="020B0502040204020203" pitchFamily="34" charset="0"/>
                      </a:endParaRPr>
                    </a:p>
                  </a:txBody>
                  <a:tcPr marL="9525" marR="9525" marT="9525" marB="9525" anchor="ctr"/>
                </a:tc>
                <a:tc>
                  <a:txBody>
                    <a:bodyPr/>
                    <a:lstStyle/>
                    <a:p>
                      <a:pPr marL="0" marR="0" algn="ctr">
                        <a:lnSpc>
                          <a:spcPct val="150000"/>
                        </a:lnSpc>
                        <a:spcBef>
                          <a:spcPts val="600"/>
                        </a:spcBef>
                        <a:spcAft>
                          <a:spcPts val="600"/>
                        </a:spcAft>
                        <a:buNone/>
                      </a:pPr>
                      <a:r>
                        <a:rPr lang="en-US" sz="2400" kern="100">
                          <a:effectLst/>
                        </a:rPr>
                        <a:t>Needs scalable people systems</a:t>
                      </a:r>
                      <a:endParaRPr lang="en-US" sz="2400" kern="100">
                        <a:effectLst/>
                        <a:latin typeface="Times New Roman" panose="02020603050405020304" pitchFamily="18" charset="0"/>
                        <a:ea typeface="Times New Roman" panose="02020603050405020304" pitchFamily="18" charset="0"/>
                        <a:cs typeface="Vrinda" panose="020B0502040204020203" pitchFamily="34" charset="0"/>
                      </a:endParaRPr>
                    </a:p>
                  </a:txBody>
                  <a:tcPr marL="9525" marR="9525" marT="9525" marB="9525" anchor="ctr"/>
                </a:tc>
                <a:extLst>
                  <a:ext uri="{0D108BD9-81ED-4DB2-BD59-A6C34878D82A}">
                    <a16:rowId xmlns:a16="http://schemas.microsoft.com/office/drawing/2014/main" val="851766406"/>
                  </a:ext>
                </a:extLst>
              </a:tr>
              <a:tr h="1506110">
                <a:tc>
                  <a:txBody>
                    <a:bodyPr/>
                    <a:lstStyle/>
                    <a:p>
                      <a:pPr marL="0" marR="0" algn="ctr">
                        <a:lnSpc>
                          <a:spcPct val="150000"/>
                        </a:lnSpc>
                        <a:spcBef>
                          <a:spcPts val="600"/>
                        </a:spcBef>
                        <a:spcAft>
                          <a:spcPts val="600"/>
                        </a:spcAft>
                        <a:buNone/>
                      </a:pPr>
                      <a:r>
                        <a:rPr lang="en-US" sz="2400" kern="100">
                          <a:effectLst/>
                        </a:rPr>
                        <a:t>Technology adoption</a:t>
                      </a:r>
                      <a:endParaRPr lang="en-US" sz="2400" kern="100">
                        <a:effectLst/>
                        <a:latin typeface="Times New Roman" panose="02020603050405020304" pitchFamily="18" charset="0"/>
                        <a:ea typeface="Times New Roman" panose="02020603050405020304" pitchFamily="18" charset="0"/>
                        <a:cs typeface="Vrinda" panose="020B0502040204020203" pitchFamily="34" charset="0"/>
                      </a:endParaRPr>
                    </a:p>
                  </a:txBody>
                  <a:tcPr marL="9525" marR="9525" marT="9525" marB="9525" anchor="ctr"/>
                </a:tc>
                <a:tc>
                  <a:txBody>
                    <a:bodyPr/>
                    <a:lstStyle/>
                    <a:p>
                      <a:pPr marL="0" marR="0" algn="ctr">
                        <a:lnSpc>
                          <a:spcPct val="150000"/>
                        </a:lnSpc>
                        <a:spcBef>
                          <a:spcPts val="600"/>
                        </a:spcBef>
                        <a:spcAft>
                          <a:spcPts val="600"/>
                        </a:spcAft>
                        <a:buNone/>
                      </a:pPr>
                      <a:r>
                        <a:rPr lang="en-US" sz="2400" kern="100">
                          <a:effectLst/>
                        </a:rPr>
                        <a:t>Internal</a:t>
                      </a:r>
                      <a:endParaRPr lang="en-US" sz="2400" kern="100">
                        <a:effectLst/>
                        <a:latin typeface="Times New Roman" panose="02020603050405020304" pitchFamily="18" charset="0"/>
                        <a:ea typeface="Times New Roman" panose="02020603050405020304" pitchFamily="18" charset="0"/>
                        <a:cs typeface="Vrinda" panose="020B0502040204020203" pitchFamily="34" charset="0"/>
                      </a:endParaRPr>
                    </a:p>
                  </a:txBody>
                  <a:tcPr marL="9525" marR="9525" marT="9525" marB="9525" anchor="ctr"/>
                </a:tc>
                <a:tc>
                  <a:txBody>
                    <a:bodyPr/>
                    <a:lstStyle/>
                    <a:p>
                      <a:pPr marL="0" marR="0" algn="ctr">
                        <a:lnSpc>
                          <a:spcPct val="150000"/>
                        </a:lnSpc>
                        <a:spcBef>
                          <a:spcPts val="600"/>
                        </a:spcBef>
                        <a:spcAft>
                          <a:spcPts val="600"/>
                        </a:spcAft>
                        <a:buNone/>
                      </a:pPr>
                      <a:r>
                        <a:rPr lang="en-US" sz="2400" kern="100">
                          <a:effectLst/>
                        </a:rPr>
                        <a:t>Changes roles and workflows</a:t>
                      </a:r>
                      <a:endParaRPr lang="en-US" sz="2400" kern="100">
                        <a:effectLst/>
                        <a:latin typeface="Times New Roman" panose="02020603050405020304" pitchFamily="18" charset="0"/>
                        <a:ea typeface="Times New Roman" panose="02020603050405020304" pitchFamily="18" charset="0"/>
                        <a:cs typeface="Vrinda" panose="020B0502040204020203" pitchFamily="34" charset="0"/>
                      </a:endParaRPr>
                    </a:p>
                  </a:txBody>
                  <a:tcPr marL="9525" marR="9525" marT="9525" marB="9525" anchor="ctr"/>
                </a:tc>
                <a:tc>
                  <a:txBody>
                    <a:bodyPr/>
                    <a:lstStyle/>
                    <a:p>
                      <a:pPr marL="0" marR="0" algn="ctr">
                        <a:lnSpc>
                          <a:spcPct val="150000"/>
                        </a:lnSpc>
                        <a:spcBef>
                          <a:spcPts val="600"/>
                        </a:spcBef>
                        <a:spcAft>
                          <a:spcPts val="600"/>
                        </a:spcAft>
                        <a:buNone/>
                      </a:pPr>
                      <a:r>
                        <a:rPr lang="en-US" sz="2400" kern="100">
                          <a:effectLst/>
                        </a:rPr>
                        <a:t>Requires reskilling and adaptability</a:t>
                      </a:r>
                      <a:endParaRPr lang="en-US" sz="2400" kern="100">
                        <a:effectLst/>
                        <a:latin typeface="Times New Roman" panose="02020603050405020304" pitchFamily="18" charset="0"/>
                        <a:ea typeface="Times New Roman" panose="02020603050405020304" pitchFamily="18" charset="0"/>
                        <a:cs typeface="Vrinda" panose="020B0502040204020203" pitchFamily="34" charset="0"/>
                      </a:endParaRPr>
                    </a:p>
                  </a:txBody>
                  <a:tcPr marL="9525" marR="9525" marT="9525" marB="9525" anchor="ctr"/>
                </a:tc>
                <a:extLst>
                  <a:ext uri="{0D108BD9-81ED-4DB2-BD59-A6C34878D82A}">
                    <a16:rowId xmlns:a16="http://schemas.microsoft.com/office/drawing/2014/main" val="3505302367"/>
                  </a:ext>
                </a:extLst>
              </a:tr>
              <a:tr h="1677327">
                <a:tc>
                  <a:txBody>
                    <a:bodyPr/>
                    <a:lstStyle/>
                    <a:p>
                      <a:pPr marL="0" marR="0" algn="ctr">
                        <a:lnSpc>
                          <a:spcPct val="150000"/>
                        </a:lnSpc>
                        <a:spcBef>
                          <a:spcPts val="600"/>
                        </a:spcBef>
                        <a:spcAft>
                          <a:spcPts val="600"/>
                        </a:spcAft>
                        <a:buNone/>
                      </a:pPr>
                      <a:r>
                        <a:rPr lang="en-US" sz="2400" kern="100" dirty="0">
                          <a:effectLst/>
                        </a:rPr>
                        <a:t>Brand expectations</a:t>
                      </a:r>
                      <a:endParaRPr lang="en-US" sz="2400" kern="100" dirty="0">
                        <a:effectLst/>
                        <a:latin typeface="Times New Roman" panose="02020603050405020304" pitchFamily="18" charset="0"/>
                        <a:ea typeface="Times New Roman" panose="02020603050405020304" pitchFamily="18" charset="0"/>
                        <a:cs typeface="Vrinda" panose="020B0502040204020203" pitchFamily="34" charset="0"/>
                      </a:endParaRPr>
                    </a:p>
                  </a:txBody>
                  <a:tcPr marL="9525" marR="9525" marT="9525" marB="9525" anchor="ctr"/>
                </a:tc>
                <a:tc>
                  <a:txBody>
                    <a:bodyPr/>
                    <a:lstStyle/>
                    <a:p>
                      <a:pPr marL="0" marR="0" algn="ctr">
                        <a:lnSpc>
                          <a:spcPct val="150000"/>
                        </a:lnSpc>
                        <a:spcBef>
                          <a:spcPts val="600"/>
                        </a:spcBef>
                        <a:spcAft>
                          <a:spcPts val="600"/>
                        </a:spcAft>
                        <a:buNone/>
                      </a:pPr>
                      <a:r>
                        <a:rPr lang="en-US" sz="2400" kern="100">
                          <a:effectLst/>
                        </a:rPr>
                        <a:t>External</a:t>
                      </a:r>
                      <a:endParaRPr lang="en-US" sz="2400" kern="100">
                        <a:effectLst/>
                        <a:latin typeface="Times New Roman" panose="02020603050405020304" pitchFamily="18" charset="0"/>
                        <a:ea typeface="Times New Roman" panose="02020603050405020304" pitchFamily="18" charset="0"/>
                        <a:cs typeface="Vrinda" panose="020B0502040204020203" pitchFamily="34" charset="0"/>
                      </a:endParaRPr>
                    </a:p>
                  </a:txBody>
                  <a:tcPr marL="9525" marR="9525" marT="9525" marB="9525" anchor="ctr"/>
                </a:tc>
                <a:tc>
                  <a:txBody>
                    <a:bodyPr/>
                    <a:lstStyle/>
                    <a:p>
                      <a:pPr marL="0" marR="0" algn="ctr">
                        <a:lnSpc>
                          <a:spcPct val="150000"/>
                        </a:lnSpc>
                        <a:spcBef>
                          <a:spcPts val="600"/>
                        </a:spcBef>
                        <a:spcAft>
                          <a:spcPts val="600"/>
                        </a:spcAft>
                        <a:buNone/>
                      </a:pPr>
                      <a:r>
                        <a:rPr lang="en-US" sz="2400" kern="100">
                          <a:effectLst/>
                        </a:rPr>
                        <a:t>Raises service and culture standards</a:t>
                      </a:r>
                      <a:endParaRPr lang="en-US" sz="2400" kern="100">
                        <a:effectLst/>
                        <a:latin typeface="Times New Roman" panose="02020603050405020304" pitchFamily="18" charset="0"/>
                        <a:ea typeface="Times New Roman" panose="02020603050405020304" pitchFamily="18" charset="0"/>
                        <a:cs typeface="Vrinda" panose="020B0502040204020203" pitchFamily="34" charset="0"/>
                      </a:endParaRPr>
                    </a:p>
                  </a:txBody>
                  <a:tcPr marL="9525" marR="9525" marT="9525" marB="9525" anchor="ctr"/>
                </a:tc>
                <a:tc>
                  <a:txBody>
                    <a:bodyPr/>
                    <a:lstStyle/>
                    <a:p>
                      <a:pPr marL="0" marR="0" algn="ctr">
                        <a:lnSpc>
                          <a:spcPct val="150000"/>
                        </a:lnSpc>
                        <a:spcBef>
                          <a:spcPts val="600"/>
                        </a:spcBef>
                        <a:spcAft>
                          <a:spcPts val="600"/>
                        </a:spcAft>
                        <a:buNone/>
                      </a:pPr>
                      <a:r>
                        <a:rPr lang="en-US" sz="2400" kern="100" dirty="0">
                          <a:effectLst/>
                        </a:rPr>
                        <a:t>Requires stronger engagement and alignment</a:t>
                      </a:r>
                      <a:endParaRPr lang="en-US" sz="2400" kern="100" dirty="0">
                        <a:effectLst/>
                        <a:latin typeface="Times New Roman" panose="02020603050405020304" pitchFamily="18" charset="0"/>
                        <a:ea typeface="Times New Roman" panose="02020603050405020304" pitchFamily="18" charset="0"/>
                        <a:cs typeface="Vrinda" panose="020B0502040204020203" pitchFamily="34" charset="0"/>
                      </a:endParaRPr>
                    </a:p>
                  </a:txBody>
                  <a:tcPr marL="9525" marR="9525" marT="9525" marB="9525" anchor="ctr"/>
                </a:tc>
                <a:extLst>
                  <a:ext uri="{0D108BD9-81ED-4DB2-BD59-A6C34878D82A}">
                    <a16:rowId xmlns:a16="http://schemas.microsoft.com/office/drawing/2014/main" val="3551550333"/>
                  </a:ext>
                </a:extLst>
              </a:tr>
            </a:tbl>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7FBFF"/>
        </a:solidFill>
        <a:effectLst/>
      </p:bgPr>
    </p:bg>
    <p:spTree>
      <p:nvGrpSpPr>
        <p:cNvPr id="1" name=""/>
        <p:cNvGrpSpPr/>
        <p:nvPr/>
      </p:nvGrpSpPr>
      <p:grpSpPr>
        <a:xfrm>
          <a:off x="0" y="0"/>
          <a:ext cx="0" cy="0"/>
          <a:chOff x="0" y="0"/>
          <a:chExt cx="0" cy="0"/>
        </a:xfrm>
      </p:grpSpPr>
      <p:grpSp>
        <p:nvGrpSpPr>
          <p:cNvPr id="2" name="Group 2"/>
          <p:cNvGrpSpPr/>
          <p:nvPr/>
        </p:nvGrpSpPr>
        <p:grpSpPr>
          <a:xfrm>
            <a:off x="9144000" y="-341124"/>
            <a:ext cx="9658350" cy="682247"/>
            <a:chOff x="0" y="0"/>
            <a:chExt cx="2543763" cy="179687"/>
          </a:xfrm>
        </p:grpSpPr>
        <p:sp>
          <p:nvSpPr>
            <p:cNvPr id="3" name="Freeform 3"/>
            <p:cNvSpPr/>
            <p:nvPr/>
          </p:nvSpPr>
          <p:spPr>
            <a:xfrm>
              <a:off x="0" y="0"/>
              <a:ext cx="2543763" cy="179687"/>
            </a:xfrm>
            <a:custGeom>
              <a:avLst/>
              <a:gdLst/>
              <a:ahLst/>
              <a:cxnLst/>
              <a:rect l="l" t="t" r="r" b="b"/>
              <a:pathLst>
                <a:path w="2543763" h="179687">
                  <a:moveTo>
                    <a:pt x="0" y="0"/>
                  </a:moveTo>
                  <a:lnTo>
                    <a:pt x="2543763" y="0"/>
                  </a:lnTo>
                  <a:lnTo>
                    <a:pt x="2543763" y="179687"/>
                  </a:lnTo>
                  <a:lnTo>
                    <a:pt x="0" y="179687"/>
                  </a:lnTo>
                  <a:close/>
                </a:path>
              </a:pathLst>
            </a:custGeom>
            <a:gradFill rotWithShape="1">
              <a:gsLst>
                <a:gs pos="0">
                  <a:srgbClr val="5DE0E6">
                    <a:alpha val="100000"/>
                  </a:srgbClr>
                </a:gs>
                <a:gs pos="100000">
                  <a:srgbClr val="004AAD">
                    <a:alpha val="100000"/>
                  </a:srgbClr>
                </a:gs>
              </a:gsLst>
              <a:lin ang="0"/>
            </a:gradFill>
          </p:spPr>
        </p:sp>
        <p:sp>
          <p:nvSpPr>
            <p:cNvPr id="4" name="TextBox 4"/>
            <p:cNvSpPr txBox="1"/>
            <p:nvPr/>
          </p:nvSpPr>
          <p:spPr>
            <a:xfrm>
              <a:off x="0" y="-38100"/>
              <a:ext cx="2543763" cy="217787"/>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990676" y="9945876"/>
            <a:ext cx="9658350" cy="682247"/>
            <a:chOff x="0" y="0"/>
            <a:chExt cx="2543763" cy="179687"/>
          </a:xfrm>
        </p:grpSpPr>
        <p:sp>
          <p:nvSpPr>
            <p:cNvPr id="6" name="Freeform 6"/>
            <p:cNvSpPr/>
            <p:nvPr/>
          </p:nvSpPr>
          <p:spPr>
            <a:xfrm>
              <a:off x="0" y="0"/>
              <a:ext cx="2543763" cy="179687"/>
            </a:xfrm>
            <a:custGeom>
              <a:avLst/>
              <a:gdLst/>
              <a:ahLst/>
              <a:cxnLst/>
              <a:rect l="l" t="t" r="r" b="b"/>
              <a:pathLst>
                <a:path w="2543763" h="179687">
                  <a:moveTo>
                    <a:pt x="0" y="0"/>
                  </a:moveTo>
                  <a:lnTo>
                    <a:pt x="2543763" y="0"/>
                  </a:lnTo>
                  <a:lnTo>
                    <a:pt x="2543763" y="179687"/>
                  </a:lnTo>
                  <a:lnTo>
                    <a:pt x="0" y="179687"/>
                  </a:lnTo>
                  <a:close/>
                </a:path>
              </a:pathLst>
            </a:custGeom>
            <a:gradFill rotWithShape="1">
              <a:gsLst>
                <a:gs pos="0">
                  <a:srgbClr val="5DE0E6">
                    <a:alpha val="100000"/>
                  </a:srgbClr>
                </a:gs>
                <a:gs pos="100000">
                  <a:srgbClr val="004AAD">
                    <a:alpha val="100000"/>
                  </a:srgbClr>
                </a:gs>
              </a:gsLst>
              <a:lin ang="0"/>
            </a:gradFill>
          </p:spPr>
        </p:sp>
        <p:sp>
          <p:nvSpPr>
            <p:cNvPr id="7" name="TextBox 7"/>
            <p:cNvSpPr txBox="1"/>
            <p:nvPr/>
          </p:nvSpPr>
          <p:spPr>
            <a:xfrm>
              <a:off x="0" y="-38100"/>
              <a:ext cx="2543763" cy="217787"/>
            </a:xfrm>
            <a:prstGeom prst="rect">
              <a:avLst/>
            </a:prstGeom>
          </p:spPr>
          <p:txBody>
            <a:bodyPr lIns="50800" tIns="50800" rIns="50800" bIns="50800" rtlCol="0" anchor="ctr"/>
            <a:lstStyle/>
            <a:p>
              <a:pPr algn="ctr">
                <a:lnSpc>
                  <a:spcPts val="2659"/>
                </a:lnSpc>
              </a:pPr>
              <a:endParaRPr/>
            </a:p>
          </p:txBody>
        </p:sp>
      </p:grpSp>
      <p:sp>
        <p:nvSpPr>
          <p:cNvPr id="8" name="TextBox 8"/>
          <p:cNvSpPr txBox="1"/>
          <p:nvPr/>
        </p:nvSpPr>
        <p:spPr>
          <a:xfrm>
            <a:off x="1849458" y="512854"/>
            <a:ext cx="13448430" cy="605892"/>
          </a:xfrm>
          <a:prstGeom prst="rect">
            <a:avLst/>
          </a:prstGeom>
        </p:spPr>
        <p:txBody>
          <a:bodyPr lIns="0" tIns="0" rIns="0" bIns="0" rtlCol="0" anchor="t">
            <a:spAutoFit/>
          </a:bodyPr>
          <a:lstStyle/>
          <a:p>
            <a:pPr algn="ctr">
              <a:lnSpc>
                <a:spcPts val="4793"/>
              </a:lnSpc>
            </a:pPr>
            <a:r>
              <a:rPr lang="en-US" sz="3687" b="1">
                <a:solidFill>
                  <a:srgbClr val="16599D"/>
                </a:solidFill>
                <a:latin typeface="Helios Bold"/>
                <a:ea typeface="Helios Bold"/>
                <a:cs typeface="Helios Bold"/>
                <a:sym typeface="Helios Bold"/>
              </a:rPr>
              <a:t>KEY PEOPLE MANAGEMENT PROBLEMS</a:t>
            </a:r>
          </a:p>
        </p:txBody>
      </p:sp>
      <p:graphicFrame>
        <p:nvGraphicFramePr>
          <p:cNvPr id="9" name="Diagram 8">
            <a:extLst>
              <a:ext uri="{FF2B5EF4-FFF2-40B4-BE49-F238E27FC236}">
                <a16:creationId xmlns:a16="http://schemas.microsoft.com/office/drawing/2014/main" id="{D1AA0FA3-5038-1540-7B5B-B41C18D94C2D}"/>
              </a:ext>
            </a:extLst>
          </p:cNvPr>
          <p:cNvGraphicFramePr/>
          <p:nvPr>
            <p:extLst>
              <p:ext uri="{D42A27DB-BD31-4B8C-83A1-F6EECF244321}">
                <p14:modId xmlns:p14="http://schemas.microsoft.com/office/powerpoint/2010/main" val="4077012056"/>
              </p:ext>
            </p:extLst>
          </p:nvPr>
        </p:nvGraphicFramePr>
        <p:xfrm>
          <a:off x="3048000" y="1242585"/>
          <a:ext cx="12192000" cy="84863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7FBFF"/>
        </a:solidFill>
        <a:effectLst/>
      </p:bgPr>
    </p:bg>
    <p:spTree>
      <p:nvGrpSpPr>
        <p:cNvPr id="1" name=""/>
        <p:cNvGrpSpPr/>
        <p:nvPr/>
      </p:nvGrpSpPr>
      <p:grpSpPr>
        <a:xfrm>
          <a:off x="0" y="0"/>
          <a:ext cx="0" cy="0"/>
          <a:chOff x="0" y="0"/>
          <a:chExt cx="0" cy="0"/>
        </a:xfrm>
      </p:grpSpPr>
      <p:grpSp>
        <p:nvGrpSpPr>
          <p:cNvPr id="2" name="Group 2"/>
          <p:cNvGrpSpPr/>
          <p:nvPr/>
        </p:nvGrpSpPr>
        <p:grpSpPr>
          <a:xfrm>
            <a:off x="9144000" y="-341124"/>
            <a:ext cx="9658350" cy="682247"/>
            <a:chOff x="0" y="0"/>
            <a:chExt cx="2543763" cy="179687"/>
          </a:xfrm>
        </p:grpSpPr>
        <p:sp>
          <p:nvSpPr>
            <p:cNvPr id="3" name="Freeform 3"/>
            <p:cNvSpPr/>
            <p:nvPr/>
          </p:nvSpPr>
          <p:spPr>
            <a:xfrm>
              <a:off x="0" y="0"/>
              <a:ext cx="2543763" cy="179687"/>
            </a:xfrm>
            <a:custGeom>
              <a:avLst/>
              <a:gdLst/>
              <a:ahLst/>
              <a:cxnLst/>
              <a:rect l="l" t="t" r="r" b="b"/>
              <a:pathLst>
                <a:path w="2543763" h="179687">
                  <a:moveTo>
                    <a:pt x="0" y="0"/>
                  </a:moveTo>
                  <a:lnTo>
                    <a:pt x="2543763" y="0"/>
                  </a:lnTo>
                  <a:lnTo>
                    <a:pt x="2543763" y="179687"/>
                  </a:lnTo>
                  <a:lnTo>
                    <a:pt x="0" y="179687"/>
                  </a:lnTo>
                  <a:close/>
                </a:path>
              </a:pathLst>
            </a:custGeom>
            <a:gradFill rotWithShape="1">
              <a:gsLst>
                <a:gs pos="0">
                  <a:srgbClr val="5DE0E6">
                    <a:alpha val="100000"/>
                  </a:srgbClr>
                </a:gs>
                <a:gs pos="100000">
                  <a:srgbClr val="004AAD">
                    <a:alpha val="100000"/>
                  </a:srgbClr>
                </a:gs>
              </a:gsLst>
              <a:lin ang="0"/>
            </a:gradFill>
          </p:spPr>
        </p:sp>
        <p:sp>
          <p:nvSpPr>
            <p:cNvPr id="4" name="TextBox 4"/>
            <p:cNvSpPr txBox="1"/>
            <p:nvPr/>
          </p:nvSpPr>
          <p:spPr>
            <a:xfrm>
              <a:off x="0" y="-38100"/>
              <a:ext cx="2543763" cy="217787"/>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5" name="TextBox 5"/>
          <p:cNvSpPr txBox="1"/>
          <p:nvPr/>
        </p:nvSpPr>
        <p:spPr>
          <a:xfrm>
            <a:off x="2103013" y="981075"/>
            <a:ext cx="14589085" cy="616900"/>
          </a:xfrm>
          <a:prstGeom prst="rect">
            <a:avLst/>
          </a:prstGeom>
        </p:spPr>
        <p:txBody>
          <a:bodyPr lIns="0" tIns="0" rIns="0" bIns="0" rtlCol="0" anchor="t">
            <a:spAutoFit/>
          </a:bodyPr>
          <a:lstStyle/>
          <a:p>
            <a:pPr algn="ctr">
              <a:lnSpc>
                <a:spcPts val="5199"/>
              </a:lnSpc>
            </a:pPr>
            <a:r>
              <a:rPr lang="en-US" sz="3999" b="1">
                <a:solidFill>
                  <a:srgbClr val="16599D"/>
                </a:solidFill>
                <a:latin typeface="Arial" panose="020B0604020202020204" pitchFamily="34" charset="0"/>
                <a:ea typeface="Helios Bold"/>
                <a:cs typeface="Arial" panose="020B0604020202020204" pitchFamily="34" charset="0"/>
                <a:sym typeface="Helios Bold"/>
              </a:rPr>
              <a:t>TECHNOLOGY AND AI IMPACT</a:t>
            </a:r>
          </a:p>
        </p:txBody>
      </p:sp>
      <p:grpSp>
        <p:nvGrpSpPr>
          <p:cNvPr id="6" name="Group 6"/>
          <p:cNvGrpSpPr/>
          <p:nvPr/>
        </p:nvGrpSpPr>
        <p:grpSpPr>
          <a:xfrm>
            <a:off x="-990676" y="9945876"/>
            <a:ext cx="9658350" cy="682247"/>
            <a:chOff x="0" y="0"/>
            <a:chExt cx="2543763" cy="179687"/>
          </a:xfrm>
        </p:grpSpPr>
        <p:sp>
          <p:nvSpPr>
            <p:cNvPr id="7" name="Freeform 7"/>
            <p:cNvSpPr/>
            <p:nvPr/>
          </p:nvSpPr>
          <p:spPr>
            <a:xfrm>
              <a:off x="0" y="0"/>
              <a:ext cx="2543763" cy="179687"/>
            </a:xfrm>
            <a:custGeom>
              <a:avLst/>
              <a:gdLst/>
              <a:ahLst/>
              <a:cxnLst/>
              <a:rect l="l" t="t" r="r" b="b"/>
              <a:pathLst>
                <a:path w="2543763" h="179687">
                  <a:moveTo>
                    <a:pt x="0" y="0"/>
                  </a:moveTo>
                  <a:lnTo>
                    <a:pt x="2543763" y="0"/>
                  </a:lnTo>
                  <a:lnTo>
                    <a:pt x="2543763" y="179687"/>
                  </a:lnTo>
                  <a:lnTo>
                    <a:pt x="0" y="179687"/>
                  </a:lnTo>
                  <a:close/>
                </a:path>
              </a:pathLst>
            </a:custGeom>
            <a:gradFill rotWithShape="1">
              <a:gsLst>
                <a:gs pos="0">
                  <a:srgbClr val="5DE0E6">
                    <a:alpha val="100000"/>
                  </a:srgbClr>
                </a:gs>
                <a:gs pos="100000">
                  <a:srgbClr val="004AAD">
                    <a:alpha val="100000"/>
                  </a:srgbClr>
                </a:gs>
              </a:gsLst>
              <a:lin ang="0"/>
            </a:gradFill>
          </p:spPr>
        </p:sp>
        <p:sp>
          <p:nvSpPr>
            <p:cNvPr id="8" name="TextBox 8"/>
            <p:cNvSpPr txBox="1"/>
            <p:nvPr/>
          </p:nvSpPr>
          <p:spPr>
            <a:xfrm>
              <a:off x="0" y="-38100"/>
              <a:ext cx="2543763" cy="217787"/>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grpSp>
        <p:nvGrpSpPr>
          <p:cNvPr id="9" name="Group 9"/>
          <p:cNvGrpSpPr/>
          <p:nvPr/>
        </p:nvGrpSpPr>
        <p:grpSpPr>
          <a:xfrm>
            <a:off x="1613705" y="2675218"/>
            <a:ext cx="2252910" cy="1987393"/>
            <a:chOff x="0" y="0"/>
            <a:chExt cx="499341" cy="440491"/>
          </a:xfrm>
        </p:grpSpPr>
        <p:sp>
          <p:nvSpPr>
            <p:cNvPr id="10" name="Freeform 10"/>
            <p:cNvSpPr/>
            <p:nvPr/>
          </p:nvSpPr>
          <p:spPr>
            <a:xfrm>
              <a:off x="0" y="0"/>
              <a:ext cx="499341" cy="440491"/>
            </a:xfrm>
            <a:custGeom>
              <a:avLst/>
              <a:gdLst/>
              <a:ahLst/>
              <a:cxnLst/>
              <a:rect l="l" t="t" r="r" b="b"/>
              <a:pathLst>
                <a:path w="499341" h="440491">
                  <a:moveTo>
                    <a:pt x="103092" y="0"/>
                  </a:moveTo>
                  <a:lnTo>
                    <a:pt x="396249" y="0"/>
                  </a:lnTo>
                  <a:cubicBezTo>
                    <a:pt x="453185" y="0"/>
                    <a:pt x="499341" y="46156"/>
                    <a:pt x="499341" y="103092"/>
                  </a:cubicBezTo>
                  <a:lnTo>
                    <a:pt x="499341" y="337399"/>
                  </a:lnTo>
                  <a:cubicBezTo>
                    <a:pt x="499341" y="394335"/>
                    <a:pt x="453185" y="440491"/>
                    <a:pt x="396249" y="440491"/>
                  </a:cubicBezTo>
                  <a:lnTo>
                    <a:pt x="103092" y="440491"/>
                  </a:lnTo>
                  <a:cubicBezTo>
                    <a:pt x="46156" y="440491"/>
                    <a:pt x="0" y="394335"/>
                    <a:pt x="0" y="337399"/>
                  </a:cubicBezTo>
                  <a:lnTo>
                    <a:pt x="0" y="103092"/>
                  </a:lnTo>
                  <a:cubicBezTo>
                    <a:pt x="0" y="46156"/>
                    <a:pt x="46156" y="0"/>
                    <a:pt x="103092" y="0"/>
                  </a:cubicBezTo>
                  <a:close/>
                </a:path>
              </a:pathLst>
            </a:custGeom>
            <a:solidFill>
              <a:srgbClr val="073E88"/>
            </a:solidFill>
          </p:spPr>
        </p:sp>
        <p:sp>
          <p:nvSpPr>
            <p:cNvPr id="11" name="TextBox 11"/>
            <p:cNvSpPr txBox="1"/>
            <p:nvPr/>
          </p:nvSpPr>
          <p:spPr>
            <a:xfrm>
              <a:off x="0" y="-57150"/>
              <a:ext cx="499341" cy="497641"/>
            </a:xfrm>
            <a:prstGeom prst="rect">
              <a:avLst/>
            </a:prstGeom>
          </p:spPr>
          <p:txBody>
            <a:bodyPr lIns="50800" tIns="50800" rIns="50800" bIns="50800" rtlCol="0" anchor="ctr"/>
            <a:lstStyle/>
            <a:p>
              <a:pPr algn="ctr">
                <a:lnSpc>
                  <a:spcPts val="2958"/>
                </a:lnSpc>
              </a:pPr>
              <a:endParaRPr>
                <a:latin typeface="Arial" panose="020B0604020202020204" pitchFamily="34" charset="0"/>
                <a:cs typeface="Arial" panose="020B0604020202020204" pitchFamily="34" charset="0"/>
              </a:endParaRPr>
            </a:p>
          </p:txBody>
        </p:sp>
      </p:grpSp>
      <p:grpSp>
        <p:nvGrpSpPr>
          <p:cNvPr id="12" name="Group 12"/>
          <p:cNvGrpSpPr/>
          <p:nvPr/>
        </p:nvGrpSpPr>
        <p:grpSpPr>
          <a:xfrm>
            <a:off x="9651171" y="2709373"/>
            <a:ext cx="2252910" cy="1987393"/>
            <a:chOff x="0" y="0"/>
            <a:chExt cx="499341" cy="440491"/>
          </a:xfrm>
        </p:grpSpPr>
        <p:sp>
          <p:nvSpPr>
            <p:cNvPr id="13" name="Freeform 13"/>
            <p:cNvSpPr/>
            <p:nvPr/>
          </p:nvSpPr>
          <p:spPr>
            <a:xfrm>
              <a:off x="0" y="0"/>
              <a:ext cx="499341" cy="440491"/>
            </a:xfrm>
            <a:custGeom>
              <a:avLst/>
              <a:gdLst/>
              <a:ahLst/>
              <a:cxnLst/>
              <a:rect l="l" t="t" r="r" b="b"/>
              <a:pathLst>
                <a:path w="499341" h="440491">
                  <a:moveTo>
                    <a:pt x="103092" y="0"/>
                  </a:moveTo>
                  <a:lnTo>
                    <a:pt x="396249" y="0"/>
                  </a:lnTo>
                  <a:cubicBezTo>
                    <a:pt x="453185" y="0"/>
                    <a:pt x="499341" y="46156"/>
                    <a:pt x="499341" y="103092"/>
                  </a:cubicBezTo>
                  <a:lnTo>
                    <a:pt x="499341" y="337399"/>
                  </a:lnTo>
                  <a:cubicBezTo>
                    <a:pt x="499341" y="394335"/>
                    <a:pt x="453185" y="440491"/>
                    <a:pt x="396249" y="440491"/>
                  </a:cubicBezTo>
                  <a:lnTo>
                    <a:pt x="103092" y="440491"/>
                  </a:lnTo>
                  <a:cubicBezTo>
                    <a:pt x="46156" y="440491"/>
                    <a:pt x="0" y="394335"/>
                    <a:pt x="0" y="337399"/>
                  </a:cubicBezTo>
                  <a:lnTo>
                    <a:pt x="0" y="103092"/>
                  </a:lnTo>
                  <a:cubicBezTo>
                    <a:pt x="0" y="46156"/>
                    <a:pt x="46156" y="0"/>
                    <a:pt x="103092" y="0"/>
                  </a:cubicBezTo>
                  <a:close/>
                </a:path>
              </a:pathLst>
            </a:custGeom>
            <a:solidFill>
              <a:srgbClr val="073E88"/>
            </a:solidFill>
          </p:spPr>
        </p:sp>
        <p:sp>
          <p:nvSpPr>
            <p:cNvPr id="14" name="TextBox 14"/>
            <p:cNvSpPr txBox="1"/>
            <p:nvPr/>
          </p:nvSpPr>
          <p:spPr>
            <a:xfrm>
              <a:off x="0" y="-57150"/>
              <a:ext cx="499341" cy="497641"/>
            </a:xfrm>
            <a:prstGeom prst="rect">
              <a:avLst/>
            </a:prstGeom>
          </p:spPr>
          <p:txBody>
            <a:bodyPr lIns="50800" tIns="50800" rIns="50800" bIns="50800" rtlCol="0" anchor="ctr"/>
            <a:lstStyle/>
            <a:p>
              <a:pPr algn="ctr">
                <a:lnSpc>
                  <a:spcPts val="2958"/>
                </a:lnSpc>
              </a:pPr>
              <a:endParaRPr>
                <a:latin typeface="Arial" panose="020B0604020202020204" pitchFamily="34" charset="0"/>
                <a:cs typeface="Arial" panose="020B0604020202020204" pitchFamily="34" charset="0"/>
              </a:endParaRPr>
            </a:p>
          </p:txBody>
        </p:sp>
      </p:grpSp>
      <p:grpSp>
        <p:nvGrpSpPr>
          <p:cNvPr id="15" name="Group 15"/>
          <p:cNvGrpSpPr/>
          <p:nvPr/>
        </p:nvGrpSpPr>
        <p:grpSpPr>
          <a:xfrm>
            <a:off x="5650186" y="2709373"/>
            <a:ext cx="2252910" cy="1987393"/>
            <a:chOff x="0" y="0"/>
            <a:chExt cx="499341" cy="440491"/>
          </a:xfrm>
        </p:grpSpPr>
        <p:sp>
          <p:nvSpPr>
            <p:cNvPr id="16" name="Freeform 16"/>
            <p:cNvSpPr/>
            <p:nvPr/>
          </p:nvSpPr>
          <p:spPr>
            <a:xfrm>
              <a:off x="0" y="0"/>
              <a:ext cx="499341" cy="440491"/>
            </a:xfrm>
            <a:custGeom>
              <a:avLst/>
              <a:gdLst/>
              <a:ahLst/>
              <a:cxnLst/>
              <a:rect l="l" t="t" r="r" b="b"/>
              <a:pathLst>
                <a:path w="499341" h="440491">
                  <a:moveTo>
                    <a:pt x="103092" y="0"/>
                  </a:moveTo>
                  <a:lnTo>
                    <a:pt x="396249" y="0"/>
                  </a:lnTo>
                  <a:cubicBezTo>
                    <a:pt x="453185" y="0"/>
                    <a:pt x="499341" y="46156"/>
                    <a:pt x="499341" y="103092"/>
                  </a:cubicBezTo>
                  <a:lnTo>
                    <a:pt x="499341" y="337399"/>
                  </a:lnTo>
                  <a:cubicBezTo>
                    <a:pt x="499341" y="394335"/>
                    <a:pt x="453185" y="440491"/>
                    <a:pt x="396249" y="440491"/>
                  </a:cubicBezTo>
                  <a:lnTo>
                    <a:pt x="103092" y="440491"/>
                  </a:lnTo>
                  <a:cubicBezTo>
                    <a:pt x="46156" y="440491"/>
                    <a:pt x="0" y="394335"/>
                    <a:pt x="0" y="337399"/>
                  </a:cubicBezTo>
                  <a:lnTo>
                    <a:pt x="0" y="103092"/>
                  </a:lnTo>
                  <a:cubicBezTo>
                    <a:pt x="0" y="46156"/>
                    <a:pt x="46156" y="0"/>
                    <a:pt x="103092" y="0"/>
                  </a:cubicBezTo>
                  <a:close/>
                </a:path>
              </a:pathLst>
            </a:custGeom>
            <a:solidFill>
              <a:srgbClr val="073E88"/>
            </a:solidFill>
          </p:spPr>
        </p:sp>
        <p:sp>
          <p:nvSpPr>
            <p:cNvPr id="17" name="TextBox 17"/>
            <p:cNvSpPr txBox="1"/>
            <p:nvPr/>
          </p:nvSpPr>
          <p:spPr>
            <a:xfrm>
              <a:off x="0" y="-57150"/>
              <a:ext cx="499341" cy="497641"/>
            </a:xfrm>
            <a:prstGeom prst="rect">
              <a:avLst/>
            </a:prstGeom>
          </p:spPr>
          <p:txBody>
            <a:bodyPr lIns="50800" tIns="50800" rIns="50800" bIns="50800" rtlCol="0" anchor="ctr"/>
            <a:lstStyle/>
            <a:p>
              <a:pPr algn="ctr">
                <a:lnSpc>
                  <a:spcPts val="2958"/>
                </a:lnSpc>
              </a:pPr>
              <a:endParaRPr>
                <a:latin typeface="Arial" panose="020B0604020202020204" pitchFamily="34" charset="0"/>
                <a:cs typeface="Arial" panose="020B0604020202020204" pitchFamily="34" charset="0"/>
              </a:endParaRPr>
            </a:p>
          </p:txBody>
        </p:sp>
      </p:grpSp>
      <p:grpSp>
        <p:nvGrpSpPr>
          <p:cNvPr id="18" name="Group 18"/>
          <p:cNvGrpSpPr/>
          <p:nvPr/>
        </p:nvGrpSpPr>
        <p:grpSpPr>
          <a:xfrm>
            <a:off x="13743697" y="2709373"/>
            <a:ext cx="2252910" cy="1987393"/>
            <a:chOff x="0" y="0"/>
            <a:chExt cx="499341" cy="440491"/>
          </a:xfrm>
        </p:grpSpPr>
        <p:sp>
          <p:nvSpPr>
            <p:cNvPr id="19" name="Freeform 19"/>
            <p:cNvSpPr/>
            <p:nvPr/>
          </p:nvSpPr>
          <p:spPr>
            <a:xfrm>
              <a:off x="0" y="0"/>
              <a:ext cx="499341" cy="440491"/>
            </a:xfrm>
            <a:custGeom>
              <a:avLst/>
              <a:gdLst/>
              <a:ahLst/>
              <a:cxnLst/>
              <a:rect l="l" t="t" r="r" b="b"/>
              <a:pathLst>
                <a:path w="499341" h="440491">
                  <a:moveTo>
                    <a:pt x="103092" y="0"/>
                  </a:moveTo>
                  <a:lnTo>
                    <a:pt x="396249" y="0"/>
                  </a:lnTo>
                  <a:cubicBezTo>
                    <a:pt x="453185" y="0"/>
                    <a:pt x="499341" y="46156"/>
                    <a:pt x="499341" y="103092"/>
                  </a:cubicBezTo>
                  <a:lnTo>
                    <a:pt x="499341" y="337399"/>
                  </a:lnTo>
                  <a:cubicBezTo>
                    <a:pt x="499341" y="394335"/>
                    <a:pt x="453185" y="440491"/>
                    <a:pt x="396249" y="440491"/>
                  </a:cubicBezTo>
                  <a:lnTo>
                    <a:pt x="103092" y="440491"/>
                  </a:lnTo>
                  <a:cubicBezTo>
                    <a:pt x="46156" y="440491"/>
                    <a:pt x="0" y="394335"/>
                    <a:pt x="0" y="337399"/>
                  </a:cubicBezTo>
                  <a:lnTo>
                    <a:pt x="0" y="103092"/>
                  </a:lnTo>
                  <a:cubicBezTo>
                    <a:pt x="0" y="46156"/>
                    <a:pt x="46156" y="0"/>
                    <a:pt x="103092" y="0"/>
                  </a:cubicBezTo>
                  <a:close/>
                </a:path>
              </a:pathLst>
            </a:custGeom>
            <a:solidFill>
              <a:srgbClr val="073E88"/>
            </a:solidFill>
          </p:spPr>
        </p:sp>
        <p:sp>
          <p:nvSpPr>
            <p:cNvPr id="20" name="TextBox 20"/>
            <p:cNvSpPr txBox="1"/>
            <p:nvPr/>
          </p:nvSpPr>
          <p:spPr>
            <a:xfrm>
              <a:off x="0" y="-57150"/>
              <a:ext cx="499341" cy="497641"/>
            </a:xfrm>
            <a:prstGeom prst="rect">
              <a:avLst/>
            </a:prstGeom>
          </p:spPr>
          <p:txBody>
            <a:bodyPr lIns="50800" tIns="50800" rIns="50800" bIns="50800" rtlCol="0" anchor="ctr"/>
            <a:lstStyle/>
            <a:p>
              <a:pPr algn="ctr">
                <a:lnSpc>
                  <a:spcPts val="2958"/>
                </a:lnSpc>
              </a:pPr>
              <a:endParaRPr>
                <a:latin typeface="Arial" panose="020B0604020202020204" pitchFamily="34" charset="0"/>
                <a:cs typeface="Arial" panose="020B0604020202020204" pitchFamily="34" charset="0"/>
              </a:endParaRPr>
            </a:p>
          </p:txBody>
        </p:sp>
      </p:grpSp>
      <p:sp>
        <p:nvSpPr>
          <p:cNvPr id="21" name="Freeform 21"/>
          <p:cNvSpPr/>
          <p:nvPr/>
        </p:nvSpPr>
        <p:spPr>
          <a:xfrm>
            <a:off x="14226048" y="3134876"/>
            <a:ext cx="1288210" cy="1136387"/>
          </a:xfrm>
          <a:custGeom>
            <a:avLst/>
            <a:gdLst/>
            <a:ahLst/>
            <a:cxnLst/>
            <a:rect l="l" t="t" r="r" b="b"/>
            <a:pathLst>
              <a:path w="1288210" h="1136387">
                <a:moveTo>
                  <a:pt x="0" y="0"/>
                </a:moveTo>
                <a:lnTo>
                  <a:pt x="1288209" y="0"/>
                </a:lnTo>
                <a:lnTo>
                  <a:pt x="1288209" y="1136387"/>
                </a:lnTo>
                <a:lnTo>
                  <a:pt x="0" y="1136387"/>
                </a:lnTo>
                <a:lnTo>
                  <a:pt x="0" y="0"/>
                </a:lnTo>
                <a:close/>
              </a:path>
            </a:pathLst>
          </a:custGeom>
          <a:blipFill>
            <a:blip r:embed="rId3">
              <a:extLst>
                <a:ext uri="{96DAC541-7B7A-43D3-8B79-37D633B846F1}">
                  <asvg:svgBlip xmlns:asvg="http://schemas.microsoft.com/office/drawing/2016/SVG/main" xmlns="" r:embed="rId4"/>
                </a:ext>
              </a:extLst>
            </a:blip>
            <a:stretch>
              <a:fillRect t="-6680" b="-6680"/>
            </a:stretch>
          </a:blipFill>
        </p:spPr>
      </p:sp>
      <p:sp>
        <p:nvSpPr>
          <p:cNvPr id="22" name="Freeform 22"/>
          <p:cNvSpPr/>
          <p:nvPr/>
        </p:nvSpPr>
        <p:spPr>
          <a:xfrm>
            <a:off x="6191973" y="3134876"/>
            <a:ext cx="1180322" cy="1136387"/>
          </a:xfrm>
          <a:custGeom>
            <a:avLst/>
            <a:gdLst/>
            <a:ahLst/>
            <a:cxnLst/>
            <a:rect l="l" t="t" r="r" b="b"/>
            <a:pathLst>
              <a:path w="1180322" h="1136387">
                <a:moveTo>
                  <a:pt x="0" y="0"/>
                </a:moveTo>
                <a:lnTo>
                  <a:pt x="1180322" y="0"/>
                </a:lnTo>
                <a:lnTo>
                  <a:pt x="1180322" y="1136387"/>
                </a:lnTo>
                <a:lnTo>
                  <a:pt x="0" y="1136387"/>
                </a:lnTo>
                <a:lnTo>
                  <a:pt x="0" y="0"/>
                </a:lnTo>
                <a:close/>
              </a:path>
            </a:pathLst>
          </a:custGeom>
          <a:blipFill>
            <a:blip r:embed="rId5">
              <a:extLst>
                <a:ext uri="{96DAC541-7B7A-43D3-8B79-37D633B846F1}">
                  <asvg:svgBlip xmlns:asvg="http://schemas.microsoft.com/office/drawing/2016/SVG/main" xmlns="" r:embed="rId6"/>
                </a:ext>
              </a:extLst>
            </a:blip>
            <a:stretch>
              <a:fillRect t="-6680" b="-6680"/>
            </a:stretch>
          </a:blipFill>
          <a:ln cap="sq">
            <a:noFill/>
            <a:prstDash val="solid"/>
            <a:miter/>
          </a:ln>
        </p:spPr>
      </p:sp>
      <p:sp>
        <p:nvSpPr>
          <p:cNvPr id="23" name="Freeform 23"/>
          <p:cNvSpPr/>
          <p:nvPr/>
        </p:nvSpPr>
        <p:spPr>
          <a:xfrm>
            <a:off x="10186083" y="3166250"/>
            <a:ext cx="1218601" cy="1073639"/>
          </a:xfrm>
          <a:custGeom>
            <a:avLst/>
            <a:gdLst/>
            <a:ahLst/>
            <a:cxnLst/>
            <a:rect l="l" t="t" r="r" b="b"/>
            <a:pathLst>
              <a:path w="1218601" h="1073639">
                <a:moveTo>
                  <a:pt x="0" y="0"/>
                </a:moveTo>
                <a:lnTo>
                  <a:pt x="1218602" y="0"/>
                </a:lnTo>
                <a:lnTo>
                  <a:pt x="1218602" y="1073639"/>
                </a:lnTo>
                <a:lnTo>
                  <a:pt x="0" y="1073639"/>
                </a:lnTo>
                <a:lnTo>
                  <a:pt x="0" y="0"/>
                </a:lnTo>
                <a:close/>
              </a:path>
            </a:pathLst>
          </a:custGeom>
          <a:blipFill>
            <a:blip r:embed="rId7">
              <a:extLst>
                <a:ext uri="{96DAC541-7B7A-43D3-8B79-37D633B846F1}">
                  <asvg:svgBlip xmlns:asvg="http://schemas.microsoft.com/office/drawing/2016/SVG/main" xmlns="" r:embed="rId8"/>
                </a:ext>
              </a:extLst>
            </a:blip>
            <a:stretch>
              <a:fillRect t="-6680" b="-6680"/>
            </a:stretch>
          </a:blipFill>
          <a:ln cap="sq">
            <a:noFill/>
            <a:prstDash val="solid"/>
            <a:miter/>
          </a:ln>
        </p:spPr>
      </p:sp>
      <p:sp>
        <p:nvSpPr>
          <p:cNvPr id="24" name="Freeform 24"/>
          <p:cNvSpPr/>
          <p:nvPr/>
        </p:nvSpPr>
        <p:spPr>
          <a:xfrm>
            <a:off x="2184368" y="3100721"/>
            <a:ext cx="1169656" cy="1105013"/>
          </a:xfrm>
          <a:custGeom>
            <a:avLst/>
            <a:gdLst/>
            <a:ahLst/>
            <a:cxnLst/>
            <a:rect l="l" t="t" r="r" b="b"/>
            <a:pathLst>
              <a:path w="1169656" h="1105013">
                <a:moveTo>
                  <a:pt x="0" y="0"/>
                </a:moveTo>
                <a:lnTo>
                  <a:pt x="1169656" y="0"/>
                </a:lnTo>
                <a:lnTo>
                  <a:pt x="1169656" y="1105013"/>
                </a:lnTo>
                <a:lnTo>
                  <a:pt x="0" y="1105013"/>
                </a:lnTo>
                <a:lnTo>
                  <a:pt x="0" y="0"/>
                </a:lnTo>
                <a:close/>
              </a:path>
            </a:pathLst>
          </a:custGeom>
          <a:blipFill>
            <a:blip r:embed="rId9">
              <a:extLst>
                <a:ext uri="{96DAC541-7B7A-43D3-8B79-37D633B846F1}">
                  <asvg:svgBlip xmlns:asvg="http://schemas.microsoft.com/office/drawing/2016/SVG/main" xmlns="" r:embed="rId10"/>
                </a:ext>
              </a:extLst>
            </a:blip>
            <a:stretch>
              <a:fillRect t="-6680" b="-6680"/>
            </a:stretch>
          </a:blipFill>
          <a:ln cap="sq">
            <a:noFill/>
            <a:prstDash val="solid"/>
            <a:miter/>
          </a:ln>
        </p:spPr>
      </p:sp>
      <p:sp>
        <p:nvSpPr>
          <p:cNvPr id="25" name="TextBox 25"/>
          <p:cNvSpPr txBox="1"/>
          <p:nvPr/>
        </p:nvSpPr>
        <p:spPr>
          <a:xfrm>
            <a:off x="600901" y="6270521"/>
            <a:ext cx="3859452" cy="1719226"/>
          </a:xfrm>
          <a:prstGeom prst="rect">
            <a:avLst/>
          </a:prstGeom>
        </p:spPr>
        <p:txBody>
          <a:bodyPr lIns="0" tIns="0" rIns="0" bIns="0" rtlCol="0" anchor="t">
            <a:spAutoFit/>
          </a:bodyPr>
          <a:lstStyle/>
          <a:p>
            <a:pPr algn="ctr">
              <a:lnSpc>
                <a:spcPts val="3414"/>
              </a:lnSpc>
              <a:spcBef>
                <a:spcPct val="0"/>
              </a:spcBef>
            </a:pPr>
            <a:r>
              <a:rPr lang="en-US" sz="2438">
                <a:solidFill>
                  <a:srgbClr val="101419"/>
                </a:solidFill>
                <a:latin typeface="Arial" panose="020B0604020202020204" pitchFamily="34" charset="0"/>
                <a:ea typeface="Roboto"/>
                <a:cs typeface="Arial" panose="020B0604020202020204" pitchFamily="34" charset="0"/>
                <a:sym typeface="Roboto"/>
              </a:rPr>
              <a:t>Technology is changing how work is organised, measured and improved (Cooke et al., 2022).</a:t>
            </a:r>
          </a:p>
        </p:txBody>
      </p:sp>
      <p:sp>
        <p:nvSpPr>
          <p:cNvPr id="26" name="TextBox 26"/>
          <p:cNvSpPr txBox="1"/>
          <p:nvPr/>
        </p:nvSpPr>
        <p:spPr>
          <a:xfrm>
            <a:off x="9015957" y="5817516"/>
            <a:ext cx="3523338" cy="2147851"/>
          </a:xfrm>
          <a:prstGeom prst="rect">
            <a:avLst/>
          </a:prstGeom>
        </p:spPr>
        <p:txBody>
          <a:bodyPr lIns="0" tIns="0" rIns="0" bIns="0" rtlCol="0" anchor="t">
            <a:spAutoFit/>
          </a:bodyPr>
          <a:lstStyle/>
          <a:p>
            <a:pPr algn="ctr">
              <a:lnSpc>
                <a:spcPts val="3414"/>
              </a:lnSpc>
              <a:spcBef>
                <a:spcPct val="0"/>
              </a:spcBef>
            </a:pPr>
            <a:r>
              <a:rPr lang="en-US" sz="2438">
                <a:solidFill>
                  <a:srgbClr val="101419"/>
                </a:solidFill>
                <a:latin typeface="Arial" panose="020B0604020202020204" pitchFamily="34" charset="0"/>
                <a:ea typeface="Roboto"/>
                <a:cs typeface="Arial" panose="020B0604020202020204" pitchFamily="34" charset="0"/>
                <a:sym typeface="Roboto"/>
              </a:rPr>
              <a:t>HR must support reskilling, role redesign and stronger change management (Mirzapour et al., 2019).</a:t>
            </a:r>
          </a:p>
        </p:txBody>
      </p:sp>
      <p:sp>
        <p:nvSpPr>
          <p:cNvPr id="27" name="TextBox 27"/>
          <p:cNvSpPr txBox="1"/>
          <p:nvPr/>
        </p:nvSpPr>
        <p:spPr>
          <a:xfrm>
            <a:off x="5232174" y="5910207"/>
            <a:ext cx="3164658" cy="2576476"/>
          </a:xfrm>
          <a:prstGeom prst="rect">
            <a:avLst/>
          </a:prstGeom>
        </p:spPr>
        <p:txBody>
          <a:bodyPr lIns="0" tIns="0" rIns="0" bIns="0" rtlCol="0" anchor="t">
            <a:spAutoFit/>
          </a:bodyPr>
          <a:lstStyle/>
          <a:p>
            <a:pPr algn="ctr">
              <a:lnSpc>
                <a:spcPts val="3414"/>
              </a:lnSpc>
              <a:spcBef>
                <a:spcPct val="0"/>
              </a:spcBef>
            </a:pPr>
            <a:r>
              <a:rPr lang="en-US" sz="2438">
                <a:solidFill>
                  <a:srgbClr val="101419"/>
                </a:solidFill>
                <a:latin typeface="Arial" panose="020B0604020202020204" pitchFamily="34" charset="0"/>
                <a:ea typeface="Roboto"/>
                <a:cs typeface="Arial" panose="020B0604020202020204" pitchFamily="34" charset="0"/>
                <a:sym typeface="Roboto"/>
              </a:rPr>
              <a:t>Employees increasingly need digital literacy, adaptability and continuous learning ability (Ali et al., 2024).</a:t>
            </a:r>
          </a:p>
        </p:txBody>
      </p:sp>
      <p:sp>
        <p:nvSpPr>
          <p:cNvPr id="28" name="TextBox 28"/>
          <p:cNvSpPr txBox="1"/>
          <p:nvPr/>
        </p:nvSpPr>
        <p:spPr>
          <a:xfrm>
            <a:off x="13161921" y="6169014"/>
            <a:ext cx="3199248" cy="2147851"/>
          </a:xfrm>
          <a:prstGeom prst="rect">
            <a:avLst/>
          </a:prstGeom>
        </p:spPr>
        <p:txBody>
          <a:bodyPr lIns="0" tIns="0" rIns="0" bIns="0" rtlCol="0" anchor="t">
            <a:spAutoFit/>
          </a:bodyPr>
          <a:lstStyle/>
          <a:p>
            <a:pPr algn="ctr">
              <a:lnSpc>
                <a:spcPts val="3414"/>
              </a:lnSpc>
              <a:spcBef>
                <a:spcPct val="0"/>
              </a:spcBef>
            </a:pPr>
            <a:r>
              <a:rPr lang="en-US" sz="2438">
                <a:solidFill>
                  <a:srgbClr val="101419"/>
                </a:solidFill>
                <a:latin typeface="Arial" panose="020B0604020202020204" pitchFamily="34" charset="0"/>
                <a:ea typeface="Roboto"/>
                <a:cs typeface="Arial" panose="020B0604020202020204" pitchFamily="34" charset="0"/>
                <a:sym typeface="Roboto"/>
              </a:rPr>
              <a:t>Managers must be able to lead teams in more data-driven environments (Niesche et al., 2023).</a:t>
            </a:r>
          </a:p>
        </p:txBody>
      </p:sp>
      <p:sp>
        <p:nvSpPr>
          <p:cNvPr id="29" name="TextBox 29"/>
          <p:cNvSpPr txBox="1"/>
          <p:nvPr/>
        </p:nvSpPr>
        <p:spPr>
          <a:xfrm>
            <a:off x="600901" y="4915760"/>
            <a:ext cx="4278520" cy="923330"/>
          </a:xfrm>
          <a:prstGeom prst="rect">
            <a:avLst/>
          </a:prstGeom>
        </p:spPr>
        <p:txBody>
          <a:bodyPr lIns="0" tIns="0" rIns="0" bIns="0" rtlCol="0" anchor="t">
            <a:spAutoFit/>
          </a:bodyPr>
          <a:lstStyle/>
          <a:p>
            <a:pPr algn="ctr">
              <a:lnSpc>
                <a:spcPts val="3627"/>
              </a:lnSpc>
            </a:pPr>
            <a:r>
              <a:rPr lang="en-US" sz="3627" b="1" dirty="0">
                <a:solidFill>
                  <a:srgbClr val="073E88"/>
                </a:solidFill>
                <a:latin typeface="Arial" panose="020B0604020202020204" pitchFamily="34" charset="0"/>
                <a:ea typeface="Poppins Bold"/>
                <a:cs typeface="Arial" panose="020B0604020202020204" pitchFamily="34" charset="0"/>
                <a:sym typeface="Poppins Bold"/>
              </a:rPr>
              <a:t>Changing work design</a:t>
            </a:r>
          </a:p>
        </p:txBody>
      </p:sp>
      <p:sp>
        <p:nvSpPr>
          <p:cNvPr id="30" name="TextBox 30"/>
          <p:cNvSpPr txBox="1"/>
          <p:nvPr/>
        </p:nvSpPr>
        <p:spPr>
          <a:xfrm>
            <a:off x="9298417" y="4949916"/>
            <a:ext cx="2958417" cy="461665"/>
          </a:xfrm>
          <a:prstGeom prst="rect">
            <a:avLst/>
          </a:prstGeom>
        </p:spPr>
        <p:txBody>
          <a:bodyPr lIns="0" tIns="0" rIns="0" bIns="0" rtlCol="0" anchor="t">
            <a:spAutoFit/>
          </a:bodyPr>
          <a:lstStyle/>
          <a:p>
            <a:pPr algn="ctr">
              <a:lnSpc>
                <a:spcPts val="3627"/>
              </a:lnSpc>
            </a:pPr>
            <a:r>
              <a:rPr lang="en-US" sz="3627" b="1">
                <a:solidFill>
                  <a:srgbClr val="073E88"/>
                </a:solidFill>
                <a:latin typeface="Arial" panose="020B0604020202020204" pitchFamily="34" charset="0"/>
                <a:ea typeface="Poppins Bold"/>
                <a:cs typeface="Arial" panose="020B0604020202020204" pitchFamily="34" charset="0"/>
                <a:sym typeface="Poppins Bold"/>
              </a:rPr>
              <a:t>HR response</a:t>
            </a:r>
          </a:p>
        </p:txBody>
      </p:sp>
      <p:sp>
        <p:nvSpPr>
          <p:cNvPr id="31" name="TextBox 31"/>
          <p:cNvSpPr txBox="1"/>
          <p:nvPr/>
        </p:nvSpPr>
        <p:spPr>
          <a:xfrm>
            <a:off x="5297432" y="4949916"/>
            <a:ext cx="2958417" cy="461665"/>
          </a:xfrm>
          <a:prstGeom prst="rect">
            <a:avLst/>
          </a:prstGeom>
        </p:spPr>
        <p:txBody>
          <a:bodyPr lIns="0" tIns="0" rIns="0" bIns="0" rtlCol="0" anchor="t">
            <a:spAutoFit/>
          </a:bodyPr>
          <a:lstStyle/>
          <a:p>
            <a:pPr algn="ctr">
              <a:lnSpc>
                <a:spcPts val="3627"/>
              </a:lnSpc>
            </a:pPr>
            <a:r>
              <a:rPr lang="en-US" sz="3627" b="1">
                <a:solidFill>
                  <a:srgbClr val="073E88"/>
                </a:solidFill>
                <a:latin typeface="Arial" panose="020B0604020202020204" pitchFamily="34" charset="0"/>
                <a:ea typeface="Poppins Bold"/>
                <a:cs typeface="Arial" panose="020B0604020202020204" pitchFamily="34" charset="0"/>
                <a:sym typeface="Poppins Bold"/>
              </a:rPr>
              <a:t>Skill demand</a:t>
            </a:r>
          </a:p>
        </p:txBody>
      </p:sp>
      <p:sp>
        <p:nvSpPr>
          <p:cNvPr id="32" name="TextBox 32"/>
          <p:cNvSpPr txBox="1"/>
          <p:nvPr/>
        </p:nvSpPr>
        <p:spPr>
          <a:xfrm>
            <a:off x="13402752" y="5000559"/>
            <a:ext cx="2958417" cy="923330"/>
          </a:xfrm>
          <a:prstGeom prst="rect">
            <a:avLst/>
          </a:prstGeom>
        </p:spPr>
        <p:txBody>
          <a:bodyPr lIns="0" tIns="0" rIns="0" bIns="0" rtlCol="0" anchor="t">
            <a:spAutoFit/>
          </a:bodyPr>
          <a:lstStyle/>
          <a:p>
            <a:pPr algn="ctr">
              <a:lnSpc>
                <a:spcPts val="3627"/>
              </a:lnSpc>
            </a:pPr>
            <a:r>
              <a:rPr lang="en-US" sz="3627" b="1">
                <a:solidFill>
                  <a:srgbClr val="073E88"/>
                </a:solidFill>
                <a:latin typeface="Arial" panose="020B0604020202020204" pitchFamily="34" charset="0"/>
                <a:ea typeface="Poppins Bold"/>
                <a:cs typeface="Arial" panose="020B0604020202020204" pitchFamily="34" charset="0"/>
                <a:sym typeface="Poppins Bold"/>
              </a:rPr>
              <a:t>Leadership response</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7FBFF"/>
        </a:solidFill>
        <a:effectLst/>
      </p:bgPr>
    </p:bg>
    <p:spTree>
      <p:nvGrpSpPr>
        <p:cNvPr id="1" name=""/>
        <p:cNvGrpSpPr/>
        <p:nvPr/>
      </p:nvGrpSpPr>
      <p:grpSpPr>
        <a:xfrm>
          <a:off x="0" y="0"/>
          <a:ext cx="0" cy="0"/>
          <a:chOff x="0" y="0"/>
          <a:chExt cx="0" cy="0"/>
        </a:xfrm>
      </p:grpSpPr>
      <p:grpSp>
        <p:nvGrpSpPr>
          <p:cNvPr id="2" name="Group 2"/>
          <p:cNvGrpSpPr/>
          <p:nvPr/>
        </p:nvGrpSpPr>
        <p:grpSpPr>
          <a:xfrm>
            <a:off x="9144000" y="-341124"/>
            <a:ext cx="9658350" cy="682247"/>
            <a:chOff x="0" y="0"/>
            <a:chExt cx="2543763" cy="179687"/>
          </a:xfrm>
        </p:grpSpPr>
        <p:sp>
          <p:nvSpPr>
            <p:cNvPr id="3" name="Freeform 3"/>
            <p:cNvSpPr/>
            <p:nvPr/>
          </p:nvSpPr>
          <p:spPr>
            <a:xfrm>
              <a:off x="0" y="0"/>
              <a:ext cx="2543763" cy="179687"/>
            </a:xfrm>
            <a:custGeom>
              <a:avLst/>
              <a:gdLst/>
              <a:ahLst/>
              <a:cxnLst/>
              <a:rect l="l" t="t" r="r" b="b"/>
              <a:pathLst>
                <a:path w="2543763" h="179687">
                  <a:moveTo>
                    <a:pt x="0" y="0"/>
                  </a:moveTo>
                  <a:lnTo>
                    <a:pt x="2543763" y="0"/>
                  </a:lnTo>
                  <a:lnTo>
                    <a:pt x="2543763" y="179687"/>
                  </a:lnTo>
                  <a:lnTo>
                    <a:pt x="0" y="179687"/>
                  </a:lnTo>
                  <a:close/>
                </a:path>
              </a:pathLst>
            </a:custGeom>
            <a:gradFill rotWithShape="1">
              <a:gsLst>
                <a:gs pos="0">
                  <a:srgbClr val="5DE0E6">
                    <a:alpha val="100000"/>
                  </a:srgbClr>
                </a:gs>
                <a:gs pos="100000">
                  <a:srgbClr val="004AAD">
                    <a:alpha val="100000"/>
                  </a:srgbClr>
                </a:gs>
              </a:gsLst>
              <a:lin ang="0"/>
            </a:gradFill>
          </p:spPr>
        </p:sp>
        <p:sp>
          <p:nvSpPr>
            <p:cNvPr id="4" name="TextBox 4"/>
            <p:cNvSpPr txBox="1"/>
            <p:nvPr/>
          </p:nvSpPr>
          <p:spPr>
            <a:xfrm>
              <a:off x="0" y="-38100"/>
              <a:ext cx="2543763" cy="217787"/>
            </a:xfrm>
            <a:prstGeom prst="rect">
              <a:avLst/>
            </a:prstGeom>
          </p:spPr>
          <p:txBody>
            <a:bodyPr lIns="50800" tIns="50800" rIns="50800" bIns="50800" rtlCol="0" anchor="ctr"/>
            <a:lstStyle/>
            <a:p>
              <a:pPr algn="ctr">
                <a:lnSpc>
                  <a:spcPts val="2659"/>
                </a:lnSpc>
              </a:pPr>
              <a:endParaRPr/>
            </a:p>
          </p:txBody>
        </p:sp>
      </p:grpSp>
      <p:sp>
        <p:nvSpPr>
          <p:cNvPr id="5" name="TextBox 5"/>
          <p:cNvSpPr txBox="1"/>
          <p:nvPr/>
        </p:nvSpPr>
        <p:spPr>
          <a:xfrm>
            <a:off x="2103013" y="673100"/>
            <a:ext cx="14589085" cy="680085"/>
          </a:xfrm>
          <a:prstGeom prst="rect">
            <a:avLst/>
          </a:prstGeom>
        </p:spPr>
        <p:txBody>
          <a:bodyPr lIns="0" tIns="0" rIns="0" bIns="0" rtlCol="0" anchor="t">
            <a:spAutoFit/>
          </a:bodyPr>
          <a:lstStyle/>
          <a:p>
            <a:pPr algn="ctr">
              <a:lnSpc>
                <a:spcPts val="5459"/>
              </a:lnSpc>
            </a:pPr>
            <a:r>
              <a:rPr lang="en-US" sz="4199" b="1">
                <a:solidFill>
                  <a:srgbClr val="16599D"/>
                </a:solidFill>
                <a:latin typeface="Helios Bold"/>
                <a:ea typeface="Helios Bold"/>
                <a:cs typeface="Helios Bold"/>
                <a:sym typeface="Helios Bold"/>
              </a:rPr>
              <a:t>STAKEHOLDER IMPACT</a:t>
            </a:r>
          </a:p>
        </p:txBody>
      </p:sp>
      <p:grpSp>
        <p:nvGrpSpPr>
          <p:cNvPr id="6" name="Group 6"/>
          <p:cNvGrpSpPr/>
          <p:nvPr/>
        </p:nvGrpSpPr>
        <p:grpSpPr>
          <a:xfrm>
            <a:off x="-990676" y="9945876"/>
            <a:ext cx="9658350" cy="682247"/>
            <a:chOff x="0" y="0"/>
            <a:chExt cx="2543763" cy="179687"/>
          </a:xfrm>
        </p:grpSpPr>
        <p:sp>
          <p:nvSpPr>
            <p:cNvPr id="7" name="Freeform 7"/>
            <p:cNvSpPr/>
            <p:nvPr/>
          </p:nvSpPr>
          <p:spPr>
            <a:xfrm>
              <a:off x="0" y="0"/>
              <a:ext cx="2543763" cy="179687"/>
            </a:xfrm>
            <a:custGeom>
              <a:avLst/>
              <a:gdLst/>
              <a:ahLst/>
              <a:cxnLst/>
              <a:rect l="l" t="t" r="r" b="b"/>
              <a:pathLst>
                <a:path w="2543763" h="179687">
                  <a:moveTo>
                    <a:pt x="0" y="0"/>
                  </a:moveTo>
                  <a:lnTo>
                    <a:pt x="2543763" y="0"/>
                  </a:lnTo>
                  <a:lnTo>
                    <a:pt x="2543763" y="179687"/>
                  </a:lnTo>
                  <a:lnTo>
                    <a:pt x="0" y="179687"/>
                  </a:lnTo>
                  <a:close/>
                </a:path>
              </a:pathLst>
            </a:custGeom>
            <a:gradFill rotWithShape="1">
              <a:gsLst>
                <a:gs pos="0">
                  <a:srgbClr val="5DE0E6">
                    <a:alpha val="100000"/>
                  </a:srgbClr>
                </a:gs>
                <a:gs pos="100000">
                  <a:srgbClr val="004AAD">
                    <a:alpha val="100000"/>
                  </a:srgbClr>
                </a:gs>
              </a:gsLst>
              <a:lin ang="0"/>
            </a:gradFill>
          </p:spPr>
        </p:sp>
        <p:sp>
          <p:nvSpPr>
            <p:cNvPr id="8" name="TextBox 8"/>
            <p:cNvSpPr txBox="1"/>
            <p:nvPr/>
          </p:nvSpPr>
          <p:spPr>
            <a:xfrm>
              <a:off x="0" y="-38100"/>
              <a:ext cx="2543763" cy="217787"/>
            </a:xfrm>
            <a:prstGeom prst="rect">
              <a:avLst/>
            </a:prstGeom>
          </p:spPr>
          <p:txBody>
            <a:bodyPr lIns="50800" tIns="50800" rIns="50800" bIns="50800" rtlCol="0" anchor="ctr"/>
            <a:lstStyle/>
            <a:p>
              <a:pPr algn="ctr">
                <a:lnSpc>
                  <a:spcPts val="2659"/>
                </a:lnSpc>
              </a:pPr>
              <a:endParaRPr/>
            </a:p>
          </p:txBody>
        </p:sp>
      </p:grpSp>
      <p:graphicFrame>
        <p:nvGraphicFramePr>
          <p:cNvPr id="9" name="Diagram 8">
            <a:extLst>
              <a:ext uri="{FF2B5EF4-FFF2-40B4-BE49-F238E27FC236}">
                <a16:creationId xmlns:a16="http://schemas.microsoft.com/office/drawing/2014/main" id="{57EF0097-D14D-F7B3-6099-E3CD16FF18E5}"/>
              </a:ext>
            </a:extLst>
          </p:cNvPr>
          <p:cNvGraphicFramePr/>
          <p:nvPr>
            <p:extLst>
              <p:ext uri="{D42A27DB-BD31-4B8C-83A1-F6EECF244321}">
                <p14:modId xmlns:p14="http://schemas.microsoft.com/office/powerpoint/2010/main" val="263044524"/>
              </p:ext>
            </p:extLst>
          </p:nvPr>
        </p:nvGraphicFramePr>
        <p:xfrm>
          <a:off x="3048000" y="1566923"/>
          <a:ext cx="12192000" cy="812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7FBFF"/>
        </a:solidFill>
        <a:effectLst/>
      </p:bgPr>
    </p:bg>
    <p:spTree>
      <p:nvGrpSpPr>
        <p:cNvPr id="1" name=""/>
        <p:cNvGrpSpPr/>
        <p:nvPr/>
      </p:nvGrpSpPr>
      <p:grpSpPr>
        <a:xfrm>
          <a:off x="0" y="0"/>
          <a:ext cx="0" cy="0"/>
          <a:chOff x="0" y="0"/>
          <a:chExt cx="0" cy="0"/>
        </a:xfrm>
      </p:grpSpPr>
      <p:grpSp>
        <p:nvGrpSpPr>
          <p:cNvPr id="2" name="Group 2"/>
          <p:cNvGrpSpPr/>
          <p:nvPr/>
        </p:nvGrpSpPr>
        <p:grpSpPr>
          <a:xfrm>
            <a:off x="9144000" y="-341124"/>
            <a:ext cx="9658350" cy="682247"/>
            <a:chOff x="0" y="0"/>
            <a:chExt cx="2543763" cy="179687"/>
          </a:xfrm>
        </p:grpSpPr>
        <p:sp>
          <p:nvSpPr>
            <p:cNvPr id="3" name="Freeform 3"/>
            <p:cNvSpPr/>
            <p:nvPr/>
          </p:nvSpPr>
          <p:spPr>
            <a:xfrm>
              <a:off x="0" y="0"/>
              <a:ext cx="2543763" cy="179687"/>
            </a:xfrm>
            <a:custGeom>
              <a:avLst/>
              <a:gdLst/>
              <a:ahLst/>
              <a:cxnLst/>
              <a:rect l="l" t="t" r="r" b="b"/>
              <a:pathLst>
                <a:path w="2543763" h="179687">
                  <a:moveTo>
                    <a:pt x="0" y="0"/>
                  </a:moveTo>
                  <a:lnTo>
                    <a:pt x="2543763" y="0"/>
                  </a:lnTo>
                  <a:lnTo>
                    <a:pt x="2543763" y="179687"/>
                  </a:lnTo>
                  <a:lnTo>
                    <a:pt x="0" y="179687"/>
                  </a:lnTo>
                  <a:close/>
                </a:path>
              </a:pathLst>
            </a:custGeom>
            <a:gradFill rotWithShape="1">
              <a:gsLst>
                <a:gs pos="0">
                  <a:srgbClr val="5DE0E6">
                    <a:alpha val="100000"/>
                  </a:srgbClr>
                </a:gs>
                <a:gs pos="100000">
                  <a:srgbClr val="004AAD">
                    <a:alpha val="100000"/>
                  </a:srgbClr>
                </a:gs>
              </a:gsLst>
              <a:lin ang="0"/>
            </a:gradFill>
          </p:spPr>
        </p:sp>
        <p:sp>
          <p:nvSpPr>
            <p:cNvPr id="4" name="TextBox 4"/>
            <p:cNvSpPr txBox="1"/>
            <p:nvPr/>
          </p:nvSpPr>
          <p:spPr>
            <a:xfrm>
              <a:off x="0" y="-38100"/>
              <a:ext cx="2543763" cy="217787"/>
            </a:xfrm>
            <a:prstGeom prst="rect">
              <a:avLst/>
            </a:prstGeom>
          </p:spPr>
          <p:txBody>
            <a:bodyPr lIns="50800" tIns="50800" rIns="50800" bIns="50800" rtlCol="0" anchor="ctr"/>
            <a:lstStyle/>
            <a:p>
              <a:pPr algn="ctr">
                <a:lnSpc>
                  <a:spcPts val="2659"/>
                </a:lnSpc>
              </a:pPr>
              <a:endParaRPr/>
            </a:p>
          </p:txBody>
        </p:sp>
      </p:grpSp>
      <p:sp>
        <p:nvSpPr>
          <p:cNvPr id="5" name="TextBox 5"/>
          <p:cNvSpPr txBox="1"/>
          <p:nvPr/>
        </p:nvSpPr>
        <p:spPr>
          <a:xfrm>
            <a:off x="2103013" y="603105"/>
            <a:ext cx="14589085" cy="680085"/>
          </a:xfrm>
          <a:prstGeom prst="rect">
            <a:avLst/>
          </a:prstGeom>
        </p:spPr>
        <p:txBody>
          <a:bodyPr lIns="0" tIns="0" rIns="0" bIns="0" rtlCol="0" anchor="t">
            <a:spAutoFit/>
          </a:bodyPr>
          <a:lstStyle/>
          <a:p>
            <a:pPr algn="ctr">
              <a:lnSpc>
                <a:spcPts val="5459"/>
              </a:lnSpc>
            </a:pPr>
            <a:r>
              <a:rPr lang="en-US" sz="4199" b="1">
                <a:solidFill>
                  <a:srgbClr val="16599D"/>
                </a:solidFill>
                <a:latin typeface="Helios Bold"/>
                <a:ea typeface="Helios Bold"/>
                <a:cs typeface="Helios Bold"/>
                <a:sym typeface="Helios Bold"/>
              </a:rPr>
              <a:t>STRATEGIC OPTIONS FOR GYMSHARK</a:t>
            </a:r>
          </a:p>
        </p:txBody>
      </p:sp>
      <p:grpSp>
        <p:nvGrpSpPr>
          <p:cNvPr id="6" name="Group 6"/>
          <p:cNvGrpSpPr/>
          <p:nvPr/>
        </p:nvGrpSpPr>
        <p:grpSpPr>
          <a:xfrm>
            <a:off x="-990676" y="9945876"/>
            <a:ext cx="9658350" cy="682247"/>
            <a:chOff x="0" y="0"/>
            <a:chExt cx="2543763" cy="179687"/>
          </a:xfrm>
        </p:grpSpPr>
        <p:sp>
          <p:nvSpPr>
            <p:cNvPr id="7" name="Freeform 7"/>
            <p:cNvSpPr/>
            <p:nvPr/>
          </p:nvSpPr>
          <p:spPr>
            <a:xfrm>
              <a:off x="0" y="0"/>
              <a:ext cx="2543763" cy="179687"/>
            </a:xfrm>
            <a:custGeom>
              <a:avLst/>
              <a:gdLst/>
              <a:ahLst/>
              <a:cxnLst/>
              <a:rect l="l" t="t" r="r" b="b"/>
              <a:pathLst>
                <a:path w="2543763" h="179687">
                  <a:moveTo>
                    <a:pt x="0" y="0"/>
                  </a:moveTo>
                  <a:lnTo>
                    <a:pt x="2543763" y="0"/>
                  </a:lnTo>
                  <a:lnTo>
                    <a:pt x="2543763" y="179687"/>
                  </a:lnTo>
                  <a:lnTo>
                    <a:pt x="0" y="179687"/>
                  </a:lnTo>
                  <a:close/>
                </a:path>
              </a:pathLst>
            </a:custGeom>
            <a:gradFill rotWithShape="1">
              <a:gsLst>
                <a:gs pos="0">
                  <a:srgbClr val="5DE0E6">
                    <a:alpha val="100000"/>
                  </a:srgbClr>
                </a:gs>
                <a:gs pos="100000">
                  <a:srgbClr val="004AAD">
                    <a:alpha val="100000"/>
                  </a:srgbClr>
                </a:gs>
              </a:gsLst>
              <a:lin ang="0"/>
            </a:gradFill>
          </p:spPr>
        </p:sp>
        <p:sp>
          <p:nvSpPr>
            <p:cNvPr id="8" name="TextBox 8"/>
            <p:cNvSpPr txBox="1"/>
            <p:nvPr/>
          </p:nvSpPr>
          <p:spPr>
            <a:xfrm>
              <a:off x="0" y="-38100"/>
              <a:ext cx="2543763" cy="217787"/>
            </a:xfrm>
            <a:prstGeom prst="rect">
              <a:avLst/>
            </a:prstGeom>
          </p:spPr>
          <p:txBody>
            <a:bodyPr lIns="50800" tIns="50800" rIns="50800" bIns="50800" rtlCol="0" anchor="ctr"/>
            <a:lstStyle/>
            <a:p>
              <a:pPr algn="ctr">
                <a:lnSpc>
                  <a:spcPts val="2659"/>
                </a:lnSpc>
              </a:pPr>
              <a:endParaRPr/>
            </a:p>
          </p:txBody>
        </p:sp>
      </p:grpSp>
      <p:sp>
        <p:nvSpPr>
          <p:cNvPr id="9" name="TextBox 9"/>
          <p:cNvSpPr txBox="1"/>
          <p:nvPr/>
        </p:nvSpPr>
        <p:spPr>
          <a:xfrm>
            <a:off x="381671" y="1392771"/>
            <a:ext cx="17524659" cy="1183899"/>
          </a:xfrm>
          <a:prstGeom prst="rect">
            <a:avLst/>
          </a:prstGeom>
        </p:spPr>
        <p:txBody>
          <a:bodyPr lIns="0" tIns="0" rIns="0" bIns="0" rtlCol="0" anchor="t">
            <a:spAutoFit/>
          </a:bodyPr>
          <a:lstStyle/>
          <a:p>
            <a:pPr marL="549397" lvl="1" indent="-274698" algn="just">
              <a:lnSpc>
                <a:spcPts val="4809"/>
              </a:lnSpc>
              <a:buFont typeface="Arial"/>
              <a:buChar char="•"/>
            </a:pPr>
            <a:r>
              <a:rPr lang="en-US" sz="2544">
                <a:solidFill>
                  <a:srgbClr val="000000"/>
                </a:solidFill>
                <a:latin typeface="Poppins"/>
                <a:ea typeface="Poppins"/>
                <a:cs typeface="Poppins"/>
                <a:sym typeface="Poppins"/>
              </a:rPr>
              <a:t>Long-term HRM value usually comes from systems that connect talent, development and strategy rather than isolated interventions (Armstrong and Taylor, 2020; Ren et al., 2023).</a:t>
            </a:r>
          </a:p>
        </p:txBody>
      </p:sp>
      <p:graphicFrame>
        <p:nvGraphicFramePr>
          <p:cNvPr id="10" name="Table 9">
            <a:extLst>
              <a:ext uri="{FF2B5EF4-FFF2-40B4-BE49-F238E27FC236}">
                <a16:creationId xmlns:a16="http://schemas.microsoft.com/office/drawing/2014/main" id="{DE761203-F9C3-3836-3080-6D067C3382FA}"/>
              </a:ext>
            </a:extLst>
          </p:cNvPr>
          <p:cNvGraphicFramePr>
            <a:graphicFrameLocks noGrp="1"/>
          </p:cNvGraphicFramePr>
          <p:nvPr>
            <p:extLst>
              <p:ext uri="{D42A27DB-BD31-4B8C-83A1-F6EECF244321}">
                <p14:modId xmlns:p14="http://schemas.microsoft.com/office/powerpoint/2010/main" val="1215240046"/>
              </p:ext>
            </p:extLst>
          </p:nvPr>
        </p:nvGraphicFramePr>
        <p:xfrm>
          <a:off x="575977" y="2622034"/>
          <a:ext cx="16611600" cy="7134163"/>
        </p:xfrm>
        <a:graphic>
          <a:graphicData uri="http://schemas.openxmlformats.org/drawingml/2006/table">
            <a:tbl>
              <a:tblPr firstRow="1" firstCol="1" bandRow="1">
                <a:tableStyleId>{FABFCF23-3B69-468F-B69F-88F6DE6A72F2}</a:tableStyleId>
              </a:tblPr>
              <a:tblGrid>
                <a:gridCol w="4152900">
                  <a:extLst>
                    <a:ext uri="{9D8B030D-6E8A-4147-A177-3AD203B41FA5}">
                      <a16:colId xmlns:a16="http://schemas.microsoft.com/office/drawing/2014/main" val="1858424254"/>
                    </a:ext>
                  </a:extLst>
                </a:gridCol>
                <a:gridCol w="4152900">
                  <a:extLst>
                    <a:ext uri="{9D8B030D-6E8A-4147-A177-3AD203B41FA5}">
                      <a16:colId xmlns:a16="http://schemas.microsoft.com/office/drawing/2014/main" val="1860498806"/>
                    </a:ext>
                  </a:extLst>
                </a:gridCol>
                <a:gridCol w="4152900">
                  <a:extLst>
                    <a:ext uri="{9D8B030D-6E8A-4147-A177-3AD203B41FA5}">
                      <a16:colId xmlns:a16="http://schemas.microsoft.com/office/drawing/2014/main" val="4100458433"/>
                    </a:ext>
                  </a:extLst>
                </a:gridCol>
                <a:gridCol w="4152900">
                  <a:extLst>
                    <a:ext uri="{9D8B030D-6E8A-4147-A177-3AD203B41FA5}">
                      <a16:colId xmlns:a16="http://schemas.microsoft.com/office/drawing/2014/main" val="1804893638"/>
                    </a:ext>
                  </a:extLst>
                </a:gridCol>
              </a:tblGrid>
              <a:tr h="1036614">
                <a:tc>
                  <a:txBody>
                    <a:bodyPr/>
                    <a:lstStyle/>
                    <a:p>
                      <a:pPr marL="0" marR="0" algn="ctr">
                        <a:lnSpc>
                          <a:spcPct val="150000"/>
                        </a:lnSpc>
                        <a:spcBef>
                          <a:spcPts val="600"/>
                        </a:spcBef>
                        <a:spcAft>
                          <a:spcPts val="600"/>
                        </a:spcAft>
                        <a:buNone/>
                      </a:pPr>
                      <a:r>
                        <a:rPr lang="en-US" sz="2800" kern="100" dirty="0">
                          <a:effectLst/>
                        </a:rPr>
                        <a:t>Option</a:t>
                      </a:r>
                      <a:endParaRPr lang="en-US" sz="2800" kern="100" dirty="0">
                        <a:effectLst/>
                        <a:latin typeface="Times New Roman" panose="02020603050405020304" pitchFamily="18" charset="0"/>
                        <a:ea typeface="Times New Roman" panose="02020603050405020304" pitchFamily="18" charset="0"/>
                        <a:cs typeface="Vrinda" panose="020B0502040204020203" pitchFamily="34" charset="0"/>
                      </a:endParaRPr>
                    </a:p>
                  </a:txBody>
                  <a:tcPr marL="9525" marR="9525" marT="9525" marB="9525" anchor="ctr"/>
                </a:tc>
                <a:tc>
                  <a:txBody>
                    <a:bodyPr/>
                    <a:lstStyle/>
                    <a:p>
                      <a:pPr marL="0" marR="0" algn="ctr">
                        <a:lnSpc>
                          <a:spcPct val="150000"/>
                        </a:lnSpc>
                        <a:spcBef>
                          <a:spcPts val="600"/>
                        </a:spcBef>
                        <a:spcAft>
                          <a:spcPts val="600"/>
                        </a:spcAft>
                        <a:buNone/>
                      </a:pPr>
                      <a:r>
                        <a:rPr lang="en-US" sz="2800" kern="100" dirty="0">
                          <a:effectLst/>
                        </a:rPr>
                        <a:t>Main action</a:t>
                      </a:r>
                      <a:endParaRPr lang="en-US" sz="2800" kern="100" dirty="0">
                        <a:effectLst/>
                        <a:latin typeface="Times New Roman" panose="02020603050405020304" pitchFamily="18" charset="0"/>
                        <a:ea typeface="Times New Roman" panose="02020603050405020304" pitchFamily="18" charset="0"/>
                        <a:cs typeface="Vrinda" panose="020B0502040204020203" pitchFamily="34" charset="0"/>
                      </a:endParaRPr>
                    </a:p>
                  </a:txBody>
                  <a:tcPr marL="9525" marR="9525" marT="9525" marB="9525" anchor="ctr"/>
                </a:tc>
                <a:tc>
                  <a:txBody>
                    <a:bodyPr/>
                    <a:lstStyle/>
                    <a:p>
                      <a:pPr marL="0" marR="0" algn="ctr">
                        <a:lnSpc>
                          <a:spcPct val="150000"/>
                        </a:lnSpc>
                        <a:spcBef>
                          <a:spcPts val="600"/>
                        </a:spcBef>
                        <a:spcAft>
                          <a:spcPts val="600"/>
                        </a:spcAft>
                        <a:buNone/>
                      </a:pPr>
                      <a:r>
                        <a:rPr lang="en-US" sz="2800" kern="100" dirty="0">
                          <a:effectLst/>
                        </a:rPr>
                        <a:t>Advantage</a:t>
                      </a:r>
                      <a:endParaRPr lang="en-US" sz="2800" kern="100" dirty="0">
                        <a:effectLst/>
                        <a:latin typeface="Times New Roman" panose="02020603050405020304" pitchFamily="18" charset="0"/>
                        <a:ea typeface="Times New Roman" panose="02020603050405020304" pitchFamily="18" charset="0"/>
                        <a:cs typeface="Vrinda" panose="020B0502040204020203" pitchFamily="34" charset="0"/>
                      </a:endParaRPr>
                    </a:p>
                  </a:txBody>
                  <a:tcPr marL="9525" marR="9525" marT="9525" marB="9525" anchor="ctr"/>
                </a:tc>
                <a:tc>
                  <a:txBody>
                    <a:bodyPr/>
                    <a:lstStyle/>
                    <a:p>
                      <a:pPr marL="0" marR="0" algn="ctr">
                        <a:lnSpc>
                          <a:spcPct val="150000"/>
                        </a:lnSpc>
                        <a:spcBef>
                          <a:spcPts val="600"/>
                        </a:spcBef>
                        <a:spcAft>
                          <a:spcPts val="600"/>
                        </a:spcAft>
                        <a:buNone/>
                      </a:pPr>
                      <a:r>
                        <a:rPr lang="en-US" sz="2800" kern="100" dirty="0">
                          <a:effectLst/>
                        </a:rPr>
                        <a:t>Limitation</a:t>
                      </a:r>
                      <a:endParaRPr lang="en-US" sz="2800" kern="100" dirty="0">
                        <a:effectLst/>
                        <a:latin typeface="Times New Roman" panose="02020603050405020304" pitchFamily="18" charset="0"/>
                        <a:ea typeface="Times New Roman" panose="02020603050405020304" pitchFamily="18" charset="0"/>
                        <a:cs typeface="Vrinda" panose="020B0502040204020203" pitchFamily="34" charset="0"/>
                      </a:endParaRPr>
                    </a:p>
                  </a:txBody>
                  <a:tcPr marL="9525" marR="9525" marT="9525" marB="9525" anchor="ctr"/>
                </a:tc>
                <a:extLst>
                  <a:ext uri="{0D108BD9-81ED-4DB2-BD59-A6C34878D82A}">
                    <a16:rowId xmlns:a16="http://schemas.microsoft.com/office/drawing/2014/main" val="1648026772"/>
                  </a:ext>
                </a:extLst>
              </a:tr>
              <a:tr h="2113356">
                <a:tc>
                  <a:txBody>
                    <a:bodyPr/>
                    <a:lstStyle/>
                    <a:p>
                      <a:pPr marL="0" marR="0" algn="ctr">
                        <a:lnSpc>
                          <a:spcPct val="150000"/>
                        </a:lnSpc>
                        <a:spcBef>
                          <a:spcPts val="600"/>
                        </a:spcBef>
                        <a:spcAft>
                          <a:spcPts val="600"/>
                        </a:spcAft>
                        <a:buNone/>
                      </a:pPr>
                      <a:r>
                        <a:rPr lang="en-US" sz="2800" kern="100">
                          <a:effectLst/>
                        </a:rPr>
                        <a:t>External hiring focus</a:t>
                      </a:r>
                      <a:endParaRPr lang="en-US" sz="2800" kern="100">
                        <a:effectLst/>
                        <a:latin typeface="Times New Roman" panose="02020603050405020304" pitchFamily="18" charset="0"/>
                        <a:ea typeface="Times New Roman" panose="02020603050405020304" pitchFamily="18" charset="0"/>
                        <a:cs typeface="Vrinda" panose="020B0502040204020203" pitchFamily="34" charset="0"/>
                      </a:endParaRPr>
                    </a:p>
                  </a:txBody>
                  <a:tcPr marL="9525" marR="9525" marT="9525" marB="9525" anchor="ctr"/>
                </a:tc>
                <a:tc>
                  <a:txBody>
                    <a:bodyPr/>
                    <a:lstStyle/>
                    <a:p>
                      <a:pPr marL="0" marR="0" algn="ctr">
                        <a:lnSpc>
                          <a:spcPct val="150000"/>
                        </a:lnSpc>
                        <a:spcBef>
                          <a:spcPts val="600"/>
                        </a:spcBef>
                        <a:spcAft>
                          <a:spcPts val="600"/>
                        </a:spcAft>
                        <a:buNone/>
                      </a:pPr>
                      <a:r>
                        <a:rPr lang="en-US" sz="2800" kern="100" dirty="0">
                          <a:effectLst/>
                        </a:rPr>
                        <a:t>Recruit specialist talent</a:t>
                      </a:r>
                      <a:endParaRPr lang="en-US" sz="2800" kern="100" dirty="0">
                        <a:effectLst/>
                        <a:latin typeface="Times New Roman" panose="02020603050405020304" pitchFamily="18" charset="0"/>
                        <a:ea typeface="Times New Roman" panose="02020603050405020304" pitchFamily="18" charset="0"/>
                        <a:cs typeface="Vrinda" panose="020B0502040204020203" pitchFamily="34" charset="0"/>
                      </a:endParaRPr>
                    </a:p>
                  </a:txBody>
                  <a:tcPr marL="9525" marR="9525" marT="9525" marB="9525" anchor="ctr"/>
                </a:tc>
                <a:tc>
                  <a:txBody>
                    <a:bodyPr/>
                    <a:lstStyle/>
                    <a:p>
                      <a:pPr marL="0" marR="0" algn="ctr">
                        <a:lnSpc>
                          <a:spcPct val="150000"/>
                        </a:lnSpc>
                        <a:spcBef>
                          <a:spcPts val="600"/>
                        </a:spcBef>
                        <a:spcAft>
                          <a:spcPts val="600"/>
                        </a:spcAft>
                        <a:buNone/>
                      </a:pPr>
                      <a:r>
                        <a:rPr lang="en-US" sz="2800" kern="100" dirty="0">
                          <a:effectLst/>
                        </a:rPr>
                        <a:t>Fills urgent gaps quickly</a:t>
                      </a:r>
                      <a:endParaRPr lang="en-US" sz="2800" kern="100" dirty="0">
                        <a:effectLst/>
                        <a:latin typeface="Times New Roman" panose="02020603050405020304" pitchFamily="18" charset="0"/>
                        <a:ea typeface="Times New Roman" panose="02020603050405020304" pitchFamily="18" charset="0"/>
                        <a:cs typeface="Vrinda" panose="020B0502040204020203" pitchFamily="34" charset="0"/>
                      </a:endParaRPr>
                    </a:p>
                  </a:txBody>
                  <a:tcPr marL="9525" marR="9525" marT="9525" marB="9525" anchor="ctr"/>
                </a:tc>
                <a:tc>
                  <a:txBody>
                    <a:bodyPr/>
                    <a:lstStyle/>
                    <a:p>
                      <a:pPr marL="0" marR="0" algn="ctr">
                        <a:lnSpc>
                          <a:spcPct val="150000"/>
                        </a:lnSpc>
                        <a:spcBef>
                          <a:spcPts val="600"/>
                        </a:spcBef>
                        <a:spcAft>
                          <a:spcPts val="600"/>
                        </a:spcAft>
                        <a:buNone/>
                      </a:pPr>
                      <a:r>
                        <a:rPr lang="en-US" sz="2800" kern="100">
                          <a:effectLst/>
                        </a:rPr>
                        <a:t>Does not solve internal capability gaps</a:t>
                      </a:r>
                      <a:endParaRPr lang="en-US" sz="2800" kern="100">
                        <a:effectLst/>
                        <a:latin typeface="Times New Roman" panose="02020603050405020304" pitchFamily="18" charset="0"/>
                        <a:ea typeface="Times New Roman" panose="02020603050405020304" pitchFamily="18" charset="0"/>
                        <a:cs typeface="Vrinda" panose="020B0502040204020203" pitchFamily="34" charset="0"/>
                      </a:endParaRPr>
                    </a:p>
                  </a:txBody>
                  <a:tcPr marL="9525" marR="9525" marT="9525" marB="9525" anchor="ctr"/>
                </a:tc>
                <a:extLst>
                  <a:ext uri="{0D108BD9-81ED-4DB2-BD59-A6C34878D82A}">
                    <a16:rowId xmlns:a16="http://schemas.microsoft.com/office/drawing/2014/main" val="4108092032"/>
                  </a:ext>
                </a:extLst>
              </a:tr>
              <a:tr h="1798535">
                <a:tc>
                  <a:txBody>
                    <a:bodyPr/>
                    <a:lstStyle/>
                    <a:p>
                      <a:pPr marL="0" marR="0" algn="ctr">
                        <a:lnSpc>
                          <a:spcPct val="150000"/>
                        </a:lnSpc>
                        <a:spcBef>
                          <a:spcPts val="600"/>
                        </a:spcBef>
                        <a:spcAft>
                          <a:spcPts val="600"/>
                        </a:spcAft>
                        <a:buNone/>
                      </a:pPr>
                      <a:r>
                        <a:rPr lang="en-US" sz="2800" kern="100">
                          <a:effectLst/>
                        </a:rPr>
                        <a:t>Internal development focus</a:t>
                      </a:r>
                      <a:endParaRPr lang="en-US" sz="2800" kern="100">
                        <a:effectLst/>
                        <a:latin typeface="Times New Roman" panose="02020603050405020304" pitchFamily="18" charset="0"/>
                        <a:ea typeface="Times New Roman" panose="02020603050405020304" pitchFamily="18" charset="0"/>
                        <a:cs typeface="Vrinda" panose="020B0502040204020203" pitchFamily="34" charset="0"/>
                      </a:endParaRPr>
                    </a:p>
                  </a:txBody>
                  <a:tcPr marL="9525" marR="9525" marT="9525" marB="9525" anchor="ctr"/>
                </a:tc>
                <a:tc>
                  <a:txBody>
                    <a:bodyPr/>
                    <a:lstStyle/>
                    <a:p>
                      <a:pPr marL="0" marR="0" algn="ctr">
                        <a:lnSpc>
                          <a:spcPct val="150000"/>
                        </a:lnSpc>
                        <a:spcBef>
                          <a:spcPts val="600"/>
                        </a:spcBef>
                        <a:spcAft>
                          <a:spcPts val="600"/>
                        </a:spcAft>
                        <a:buNone/>
                      </a:pPr>
                      <a:r>
                        <a:rPr lang="en-US" sz="2800" kern="100" dirty="0">
                          <a:effectLst/>
                        </a:rPr>
                        <a:t>Train and develop employees(Lozano-Díaz et al., 2024).</a:t>
                      </a:r>
                      <a:endParaRPr lang="en-US" sz="2800" kern="100" dirty="0">
                        <a:effectLst/>
                        <a:latin typeface="Times New Roman" panose="02020603050405020304" pitchFamily="18" charset="0"/>
                        <a:ea typeface="Times New Roman" panose="02020603050405020304" pitchFamily="18" charset="0"/>
                        <a:cs typeface="Vrinda" panose="020B0502040204020203" pitchFamily="34" charset="0"/>
                      </a:endParaRPr>
                    </a:p>
                  </a:txBody>
                  <a:tcPr marL="9525" marR="9525" marT="9525" marB="9525" anchor="ctr"/>
                </a:tc>
                <a:tc>
                  <a:txBody>
                    <a:bodyPr/>
                    <a:lstStyle/>
                    <a:p>
                      <a:pPr marL="0" marR="0" algn="ctr">
                        <a:lnSpc>
                          <a:spcPct val="150000"/>
                        </a:lnSpc>
                        <a:spcBef>
                          <a:spcPts val="600"/>
                        </a:spcBef>
                        <a:spcAft>
                          <a:spcPts val="600"/>
                        </a:spcAft>
                        <a:buNone/>
                      </a:pPr>
                      <a:r>
                        <a:rPr lang="en-US" sz="2800" kern="100">
                          <a:effectLst/>
                        </a:rPr>
                        <a:t>Builds long-term capability</a:t>
                      </a:r>
                      <a:endParaRPr lang="en-US" sz="2800" kern="100">
                        <a:effectLst/>
                        <a:latin typeface="Times New Roman" panose="02020603050405020304" pitchFamily="18" charset="0"/>
                        <a:ea typeface="Times New Roman" panose="02020603050405020304" pitchFamily="18" charset="0"/>
                        <a:cs typeface="Vrinda" panose="020B0502040204020203" pitchFamily="34" charset="0"/>
                      </a:endParaRPr>
                    </a:p>
                  </a:txBody>
                  <a:tcPr marL="9525" marR="9525" marT="9525" marB="9525" anchor="ctr"/>
                </a:tc>
                <a:tc>
                  <a:txBody>
                    <a:bodyPr/>
                    <a:lstStyle/>
                    <a:p>
                      <a:pPr marL="0" marR="0" algn="ctr">
                        <a:lnSpc>
                          <a:spcPct val="150000"/>
                        </a:lnSpc>
                        <a:spcBef>
                          <a:spcPts val="600"/>
                        </a:spcBef>
                        <a:spcAft>
                          <a:spcPts val="600"/>
                        </a:spcAft>
                        <a:buNone/>
                      </a:pPr>
                      <a:r>
                        <a:rPr lang="en-US" sz="2800" kern="100">
                          <a:effectLst/>
                        </a:rPr>
                        <a:t>Takes more time</a:t>
                      </a:r>
                      <a:endParaRPr lang="en-US" sz="2800" kern="100">
                        <a:effectLst/>
                        <a:latin typeface="Times New Roman" panose="02020603050405020304" pitchFamily="18" charset="0"/>
                        <a:ea typeface="Times New Roman" panose="02020603050405020304" pitchFamily="18" charset="0"/>
                        <a:cs typeface="Vrinda" panose="020B0502040204020203" pitchFamily="34" charset="0"/>
                      </a:endParaRPr>
                    </a:p>
                  </a:txBody>
                  <a:tcPr marL="9525" marR="9525" marT="9525" marB="9525" anchor="ctr"/>
                </a:tc>
                <a:extLst>
                  <a:ext uri="{0D108BD9-81ED-4DB2-BD59-A6C34878D82A}">
                    <a16:rowId xmlns:a16="http://schemas.microsoft.com/office/drawing/2014/main" val="2842408134"/>
                  </a:ext>
                </a:extLst>
              </a:tr>
              <a:tr h="2113356">
                <a:tc>
                  <a:txBody>
                    <a:bodyPr/>
                    <a:lstStyle/>
                    <a:p>
                      <a:pPr marL="0" marR="0" algn="ctr">
                        <a:lnSpc>
                          <a:spcPct val="150000"/>
                        </a:lnSpc>
                        <a:spcBef>
                          <a:spcPts val="600"/>
                        </a:spcBef>
                        <a:spcAft>
                          <a:spcPts val="600"/>
                        </a:spcAft>
                        <a:buNone/>
                      </a:pPr>
                      <a:r>
                        <a:rPr lang="en-US" sz="2800" kern="100">
                          <a:effectLst/>
                        </a:rPr>
                        <a:t>Integrated people strategy</a:t>
                      </a:r>
                      <a:endParaRPr lang="en-US" sz="2800" kern="100">
                        <a:effectLst/>
                        <a:latin typeface="Times New Roman" panose="02020603050405020304" pitchFamily="18" charset="0"/>
                        <a:ea typeface="Times New Roman" panose="02020603050405020304" pitchFamily="18" charset="0"/>
                        <a:cs typeface="Vrinda" panose="020B0502040204020203" pitchFamily="34" charset="0"/>
                      </a:endParaRPr>
                    </a:p>
                  </a:txBody>
                  <a:tcPr marL="9525" marR="9525" marT="9525" marB="9525" anchor="ctr"/>
                </a:tc>
                <a:tc>
                  <a:txBody>
                    <a:bodyPr/>
                    <a:lstStyle/>
                    <a:p>
                      <a:pPr marL="0" marR="0" algn="ctr">
                        <a:lnSpc>
                          <a:spcPct val="150000"/>
                        </a:lnSpc>
                        <a:spcBef>
                          <a:spcPts val="600"/>
                        </a:spcBef>
                        <a:spcAft>
                          <a:spcPts val="600"/>
                        </a:spcAft>
                        <a:buNone/>
                      </a:pPr>
                      <a:r>
                        <a:rPr lang="en-US" sz="2800" kern="100">
                          <a:effectLst/>
                        </a:rPr>
                        <a:t>Combine hiring, development and culture</a:t>
                      </a:r>
                      <a:endParaRPr lang="en-US" sz="2800" kern="100">
                        <a:effectLst/>
                        <a:latin typeface="Times New Roman" panose="02020603050405020304" pitchFamily="18" charset="0"/>
                        <a:ea typeface="Times New Roman" panose="02020603050405020304" pitchFamily="18" charset="0"/>
                        <a:cs typeface="Vrinda" panose="020B0502040204020203" pitchFamily="34" charset="0"/>
                      </a:endParaRPr>
                    </a:p>
                  </a:txBody>
                  <a:tcPr marL="9525" marR="9525" marT="9525" marB="9525" anchor="ctr"/>
                </a:tc>
                <a:tc>
                  <a:txBody>
                    <a:bodyPr/>
                    <a:lstStyle/>
                    <a:p>
                      <a:pPr marL="0" marR="0" algn="ctr">
                        <a:lnSpc>
                          <a:spcPct val="150000"/>
                        </a:lnSpc>
                        <a:spcBef>
                          <a:spcPts val="600"/>
                        </a:spcBef>
                        <a:spcAft>
                          <a:spcPts val="600"/>
                        </a:spcAft>
                        <a:buNone/>
                      </a:pPr>
                      <a:r>
                        <a:rPr lang="en-US" sz="2800" kern="100" dirty="0">
                          <a:effectLst/>
                        </a:rPr>
                        <a:t>Balances short- and long-term needs (Mehta et al., 2023).</a:t>
                      </a:r>
                      <a:endParaRPr lang="en-US" sz="2800" kern="100" dirty="0">
                        <a:effectLst/>
                        <a:latin typeface="Times New Roman" panose="02020603050405020304" pitchFamily="18" charset="0"/>
                        <a:ea typeface="Times New Roman" panose="02020603050405020304" pitchFamily="18" charset="0"/>
                        <a:cs typeface="Vrinda" panose="020B0502040204020203" pitchFamily="34" charset="0"/>
                      </a:endParaRPr>
                    </a:p>
                  </a:txBody>
                  <a:tcPr marL="9525" marR="9525" marT="9525" marB="9525" anchor="ctr"/>
                </a:tc>
                <a:tc>
                  <a:txBody>
                    <a:bodyPr/>
                    <a:lstStyle/>
                    <a:p>
                      <a:pPr marL="0" marR="0" algn="ctr">
                        <a:lnSpc>
                          <a:spcPct val="150000"/>
                        </a:lnSpc>
                        <a:spcBef>
                          <a:spcPts val="600"/>
                        </a:spcBef>
                        <a:spcAft>
                          <a:spcPts val="600"/>
                        </a:spcAft>
                        <a:buNone/>
                      </a:pPr>
                      <a:r>
                        <a:rPr lang="en-US" sz="2800" kern="100" dirty="0">
                          <a:effectLst/>
                        </a:rPr>
                        <a:t>More complex to implement</a:t>
                      </a:r>
                      <a:endParaRPr lang="en-US" sz="2800" kern="100" dirty="0">
                        <a:effectLst/>
                        <a:latin typeface="Times New Roman" panose="02020603050405020304" pitchFamily="18" charset="0"/>
                        <a:ea typeface="Times New Roman" panose="02020603050405020304" pitchFamily="18" charset="0"/>
                        <a:cs typeface="Vrinda" panose="020B0502040204020203" pitchFamily="34" charset="0"/>
                      </a:endParaRPr>
                    </a:p>
                  </a:txBody>
                  <a:tcPr marL="9525" marR="9525" marT="9525" marB="9525" anchor="ctr"/>
                </a:tc>
                <a:extLst>
                  <a:ext uri="{0D108BD9-81ED-4DB2-BD59-A6C34878D82A}">
                    <a16:rowId xmlns:a16="http://schemas.microsoft.com/office/drawing/2014/main" val="3733899179"/>
                  </a:ext>
                </a:extLst>
              </a:tr>
            </a:tbl>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7FBFF"/>
        </a:solidFill>
        <a:effectLst/>
      </p:bgPr>
    </p:bg>
    <p:spTree>
      <p:nvGrpSpPr>
        <p:cNvPr id="1" name=""/>
        <p:cNvGrpSpPr/>
        <p:nvPr/>
      </p:nvGrpSpPr>
      <p:grpSpPr>
        <a:xfrm>
          <a:off x="0" y="0"/>
          <a:ext cx="0" cy="0"/>
          <a:chOff x="0" y="0"/>
          <a:chExt cx="0" cy="0"/>
        </a:xfrm>
      </p:grpSpPr>
      <p:grpSp>
        <p:nvGrpSpPr>
          <p:cNvPr id="2" name="Group 2"/>
          <p:cNvGrpSpPr/>
          <p:nvPr/>
        </p:nvGrpSpPr>
        <p:grpSpPr>
          <a:xfrm>
            <a:off x="9144000" y="-341124"/>
            <a:ext cx="9658350" cy="682247"/>
            <a:chOff x="0" y="0"/>
            <a:chExt cx="2543763" cy="179687"/>
          </a:xfrm>
        </p:grpSpPr>
        <p:sp>
          <p:nvSpPr>
            <p:cNvPr id="3" name="Freeform 3"/>
            <p:cNvSpPr/>
            <p:nvPr/>
          </p:nvSpPr>
          <p:spPr>
            <a:xfrm>
              <a:off x="0" y="0"/>
              <a:ext cx="2543763" cy="179687"/>
            </a:xfrm>
            <a:custGeom>
              <a:avLst/>
              <a:gdLst/>
              <a:ahLst/>
              <a:cxnLst/>
              <a:rect l="l" t="t" r="r" b="b"/>
              <a:pathLst>
                <a:path w="2543763" h="179687">
                  <a:moveTo>
                    <a:pt x="0" y="0"/>
                  </a:moveTo>
                  <a:lnTo>
                    <a:pt x="2543763" y="0"/>
                  </a:lnTo>
                  <a:lnTo>
                    <a:pt x="2543763" y="179687"/>
                  </a:lnTo>
                  <a:lnTo>
                    <a:pt x="0" y="179687"/>
                  </a:lnTo>
                  <a:close/>
                </a:path>
              </a:pathLst>
            </a:custGeom>
            <a:gradFill rotWithShape="1">
              <a:gsLst>
                <a:gs pos="0">
                  <a:srgbClr val="5DE0E6">
                    <a:alpha val="100000"/>
                  </a:srgbClr>
                </a:gs>
                <a:gs pos="100000">
                  <a:srgbClr val="004AAD">
                    <a:alpha val="100000"/>
                  </a:srgbClr>
                </a:gs>
              </a:gsLst>
              <a:lin ang="0"/>
            </a:gradFill>
          </p:spPr>
        </p:sp>
        <p:sp>
          <p:nvSpPr>
            <p:cNvPr id="4" name="TextBox 4"/>
            <p:cNvSpPr txBox="1"/>
            <p:nvPr/>
          </p:nvSpPr>
          <p:spPr>
            <a:xfrm>
              <a:off x="0" y="-38100"/>
              <a:ext cx="2543763" cy="217787"/>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5" name="TextBox 5"/>
          <p:cNvSpPr txBox="1"/>
          <p:nvPr/>
        </p:nvSpPr>
        <p:spPr>
          <a:xfrm>
            <a:off x="2103013" y="603105"/>
            <a:ext cx="14589085" cy="1365885"/>
          </a:xfrm>
          <a:prstGeom prst="rect">
            <a:avLst/>
          </a:prstGeom>
        </p:spPr>
        <p:txBody>
          <a:bodyPr lIns="0" tIns="0" rIns="0" bIns="0" rtlCol="0" anchor="t">
            <a:spAutoFit/>
          </a:bodyPr>
          <a:lstStyle/>
          <a:p>
            <a:pPr algn="ctr">
              <a:lnSpc>
                <a:spcPts val="5459"/>
              </a:lnSpc>
            </a:pPr>
            <a:r>
              <a:rPr lang="en-US" sz="4199" b="1">
                <a:solidFill>
                  <a:srgbClr val="16599D"/>
                </a:solidFill>
                <a:latin typeface="Arial" panose="020B0604020202020204" pitchFamily="34" charset="0"/>
                <a:ea typeface="Helios Bold"/>
                <a:cs typeface="Arial" panose="020B0604020202020204" pitchFamily="34" charset="0"/>
                <a:sym typeface="Helios Bold"/>
              </a:rPr>
              <a:t>PREFERRED STRATEGIC OPTION: BEST CHOICE FOR THE BOARD</a:t>
            </a:r>
          </a:p>
        </p:txBody>
      </p:sp>
      <p:grpSp>
        <p:nvGrpSpPr>
          <p:cNvPr id="6" name="Group 6"/>
          <p:cNvGrpSpPr/>
          <p:nvPr/>
        </p:nvGrpSpPr>
        <p:grpSpPr>
          <a:xfrm>
            <a:off x="-990676" y="9945876"/>
            <a:ext cx="9658350" cy="682247"/>
            <a:chOff x="0" y="0"/>
            <a:chExt cx="2543763" cy="179687"/>
          </a:xfrm>
        </p:grpSpPr>
        <p:sp>
          <p:nvSpPr>
            <p:cNvPr id="7" name="Freeform 7"/>
            <p:cNvSpPr/>
            <p:nvPr/>
          </p:nvSpPr>
          <p:spPr>
            <a:xfrm>
              <a:off x="0" y="0"/>
              <a:ext cx="2543763" cy="179687"/>
            </a:xfrm>
            <a:custGeom>
              <a:avLst/>
              <a:gdLst/>
              <a:ahLst/>
              <a:cxnLst/>
              <a:rect l="l" t="t" r="r" b="b"/>
              <a:pathLst>
                <a:path w="2543763" h="179687">
                  <a:moveTo>
                    <a:pt x="0" y="0"/>
                  </a:moveTo>
                  <a:lnTo>
                    <a:pt x="2543763" y="0"/>
                  </a:lnTo>
                  <a:lnTo>
                    <a:pt x="2543763" y="179687"/>
                  </a:lnTo>
                  <a:lnTo>
                    <a:pt x="0" y="179687"/>
                  </a:lnTo>
                  <a:close/>
                </a:path>
              </a:pathLst>
            </a:custGeom>
            <a:gradFill rotWithShape="1">
              <a:gsLst>
                <a:gs pos="0">
                  <a:srgbClr val="5DE0E6">
                    <a:alpha val="100000"/>
                  </a:srgbClr>
                </a:gs>
                <a:gs pos="100000">
                  <a:srgbClr val="004AAD">
                    <a:alpha val="100000"/>
                  </a:srgbClr>
                </a:gs>
              </a:gsLst>
              <a:lin ang="0"/>
            </a:gradFill>
          </p:spPr>
        </p:sp>
        <p:sp>
          <p:nvSpPr>
            <p:cNvPr id="8" name="TextBox 8"/>
            <p:cNvSpPr txBox="1"/>
            <p:nvPr/>
          </p:nvSpPr>
          <p:spPr>
            <a:xfrm>
              <a:off x="0" y="-38100"/>
              <a:ext cx="2543763" cy="217787"/>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sp>
        <p:nvSpPr>
          <p:cNvPr id="9" name="Freeform 9"/>
          <p:cNvSpPr/>
          <p:nvPr/>
        </p:nvSpPr>
        <p:spPr>
          <a:xfrm>
            <a:off x="1528764" y="2055264"/>
            <a:ext cx="4461075" cy="3527993"/>
          </a:xfrm>
          <a:custGeom>
            <a:avLst/>
            <a:gdLst/>
            <a:ahLst/>
            <a:cxnLst/>
            <a:rect l="l" t="t" r="r" b="b"/>
            <a:pathLst>
              <a:path w="4461075" h="3527993">
                <a:moveTo>
                  <a:pt x="0" y="0"/>
                </a:moveTo>
                <a:lnTo>
                  <a:pt x="4461075" y="0"/>
                </a:lnTo>
                <a:lnTo>
                  <a:pt x="4461075" y="3527994"/>
                </a:lnTo>
                <a:lnTo>
                  <a:pt x="0" y="3527994"/>
                </a:lnTo>
                <a:lnTo>
                  <a:pt x="0" y="0"/>
                </a:lnTo>
                <a:close/>
              </a:path>
            </a:pathLst>
          </a:custGeom>
          <a:blipFill>
            <a:blip r:embed="rId3"/>
            <a:stretch>
              <a:fillRect t="-658" b="-658"/>
            </a:stretch>
          </a:blipFill>
        </p:spPr>
      </p:sp>
      <p:sp>
        <p:nvSpPr>
          <p:cNvPr id="10" name="Freeform 10"/>
          <p:cNvSpPr/>
          <p:nvPr/>
        </p:nvSpPr>
        <p:spPr>
          <a:xfrm>
            <a:off x="6569822" y="2055264"/>
            <a:ext cx="4461075" cy="3527993"/>
          </a:xfrm>
          <a:custGeom>
            <a:avLst/>
            <a:gdLst/>
            <a:ahLst/>
            <a:cxnLst/>
            <a:rect l="l" t="t" r="r" b="b"/>
            <a:pathLst>
              <a:path w="4461075" h="3527993">
                <a:moveTo>
                  <a:pt x="0" y="0"/>
                </a:moveTo>
                <a:lnTo>
                  <a:pt x="4461076" y="0"/>
                </a:lnTo>
                <a:lnTo>
                  <a:pt x="4461076" y="3527994"/>
                </a:lnTo>
                <a:lnTo>
                  <a:pt x="0" y="3527994"/>
                </a:lnTo>
                <a:lnTo>
                  <a:pt x="0" y="0"/>
                </a:lnTo>
                <a:close/>
              </a:path>
            </a:pathLst>
          </a:custGeom>
          <a:blipFill>
            <a:blip r:embed="rId3"/>
            <a:stretch>
              <a:fillRect t="-658" b="-658"/>
            </a:stretch>
          </a:blipFill>
        </p:spPr>
      </p:sp>
      <p:sp>
        <p:nvSpPr>
          <p:cNvPr id="11" name="TextBox 11"/>
          <p:cNvSpPr txBox="1"/>
          <p:nvPr/>
        </p:nvSpPr>
        <p:spPr>
          <a:xfrm>
            <a:off x="2156755" y="3207500"/>
            <a:ext cx="3654688" cy="2198359"/>
          </a:xfrm>
          <a:prstGeom prst="rect">
            <a:avLst/>
          </a:prstGeom>
        </p:spPr>
        <p:txBody>
          <a:bodyPr lIns="0" tIns="0" rIns="0" bIns="0" rtlCol="0" anchor="t">
            <a:spAutoFit/>
          </a:bodyPr>
          <a:lstStyle/>
          <a:p>
            <a:pPr algn="just">
              <a:lnSpc>
                <a:spcPts val="2872"/>
              </a:lnSpc>
            </a:pPr>
            <a:r>
              <a:rPr lang="en-US" sz="2052">
                <a:solidFill>
                  <a:srgbClr val="000000"/>
                </a:solidFill>
                <a:latin typeface="Arial" panose="020B0604020202020204" pitchFamily="34" charset="0"/>
                <a:ea typeface="Poppins"/>
                <a:cs typeface="Arial" panose="020B0604020202020204" pitchFamily="34" charset="0"/>
                <a:sym typeface="Poppins"/>
              </a:rPr>
              <a:t>The strongest option is an integrated people strategy combining recruitment, development and culture alignment (Zhang et al., 2023; Zakaria et al., 2024)).</a:t>
            </a:r>
          </a:p>
        </p:txBody>
      </p:sp>
      <p:sp>
        <p:nvSpPr>
          <p:cNvPr id="12" name="TextBox 12"/>
          <p:cNvSpPr txBox="1"/>
          <p:nvPr/>
        </p:nvSpPr>
        <p:spPr>
          <a:xfrm>
            <a:off x="7131855" y="3320265"/>
            <a:ext cx="3698572" cy="1934090"/>
          </a:xfrm>
          <a:prstGeom prst="rect">
            <a:avLst/>
          </a:prstGeom>
        </p:spPr>
        <p:txBody>
          <a:bodyPr lIns="0" tIns="0" rIns="0" bIns="0" rtlCol="0" anchor="t">
            <a:spAutoFit/>
          </a:bodyPr>
          <a:lstStyle/>
          <a:p>
            <a:pPr algn="just">
              <a:lnSpc>
                <a:spcPts val="3063"/>
              </a:lnSpc>
            </a:pPr>
            <a:r>
              <a:rPr lang="en-US" sz="2188">
                <a:solidFill>
                  <a:srgbClr val="000000"/>
                </a:solidFill>
                <a:latin typeface="Arial" panose="020B0604020202020204" pitchFamily="34" charset="0"/>
                <a:ea typeface="Poppins"/>
                <a:cs typeface="Arial" panose="020B0604020202020204" pitchFamily="34" charset="0"/>
                <a:sym typeface="Poppins"/>
              </a:rPr>
              <a:t>This approach matches Gymshark’s growth, technology and international complexity (Rodgers et al., 2023).</a:t>
            </a:r>
          </a:p>
        </p:txBody>
      </p:sp>
      <p:sp>
        <p:nvSpPr>
          <p:cNvPr id="13" name="TextBox 13"/>
          <p:cNvSpPr txBox="1"/>
          <p:nvPr/>
        </p:nvSpPr>
        <p:spPr>
          <a:xfrm>
            <a:off x="6803034" y="2457285"/>
            <a:ext cx="3130155" cy="359073"/>
          </a:xfrm>
          <a:prstGeom prst="rect">
            <a:avLst/>
          </a:prstGeom>
        </p:spPr>
        <p:txBody>
          <a:bodyPr lIns="0" tIns="0" rIns="0" bIns="0" rtlCol="0" anchor="t">
            <a:spAutoFit/>
          </a:bodyPr>
          <a:lstStyle/>
          <a:p>
            <a:pPr algn="l">
              <a:lnSpc>
                <a:spcPts val="2809"/>
              </a:lnSpc>
            </a:pPr>
            <a:r>
              <a:rPr lang="en-US" sz="2341" b="1">
                <a:solidFill>
                  <a:srgbClr val="FFFFFF"/>
                </a:solidFill>
                <a:latin typeface="Arial" panose="020B0604020202020204" pitchFamily="34" charset="0"/>
                <a:ea typeface="Poppins Bold"/>
                <a:cs typeface="Arial" panose="020B0604020202020204" pitchFamily="34" charset="0"/>
                <a:sym typeface="Poppins Bold"/>
              </a:rPr>
              <a:t>Strategic fit</a:t>
            </a:r>
          </a:p>
        </p:txBody>
      </p:sp>
      <p:sp>
        <p:nvSpPr>
          <p:cNvPr id="14" name="TextBox 14"/>
          <p:cNvSpPr txBox="1"/>
          <p:nvPr/>
        </p:nvSpPr>
        <p:spPr>
          <a:xfrm>
            <a:off x="1799030" y="2380803"/>
            <a:ext cx="3101822" cy="724458"/>
          </a:xfrm>
          <a:prstGeom prst="rect">
            <a:avLst/>
          </a:prstGeom>
        </p:spPr>
        <p:txBody>
          <a:bodyPr lIns="0" tIns="0" rIns="0" bIns="0" rtlCol="0" anchor="t">
            <a:spAutoFit/>
          </a:bodyPr>
          <a:lstStyle/>
          <a:p>
            <a:pPr algn="l">
              <a:lnSpc>
                <a:spcPts val="2809"/>
              </a:lnSpc>
            </a:pPr>
            <a:r>
              <a:rPr lang="en-US" sz="2341" b="1">
                <a:solidFill>
                  <a:srgbClr val="FFFFFF"/>
                </a:solidFill>
                <a:latin typeface="Arial" panose="020B0604020202020204" pitchFamily="34" charset="0"/>
                <a:ea typeface="Poppins Bold"/>
                <a:cs typeface="Arial" panose="020B0604020202020204" pitchFamily="34" charset="0"/>
                <a:sym typeface="Poppins Bold"/>
              </a:rPr>
              <a:t>Recommended direction</a:t>
            </a:r>
          </a:p>
        </p:txBody>
      </p:sp>
      <p:sp>
        <p:nvSpPr>
          <p:cNvPr id="15" name="Freeform 15"/>
          <p:cNvSpPr/>
          <p:nvPr/>
        </p:nvSpPr>
        <p:spPr>
          <a:xfrm>
            <a:off x="4092567" y="5877670"/>
            <a:ext cx="4461075" cy="3527993"/>
          </a:xfrm>
          <a:custGeom>
            <a:avLst/>
            <a:gdLst/>
            <a:ahLst/>
            <a:cxnLst/>
            <a:rect l="l" t="t" r="r" b="b"/>
            <a:pathLst>
              <a:path w="4461075" h="3527993">
                <a:moveTo>
                  <a:pt x="0" y="0"/>
                </a:moveTo>
                <a:lnTo>
                  <a:pt x="4461075" y="0"/>
                </a:lnTo>
                <a:lnTo>
                  <a:pt x="4461075" y="3527993"/>
                </a:lnTo>
                <a:lnTo>
                  <a:pt x="0" y="3527993"/>
                </a:lnTo>
                <a:lnTo>
                  <a:pt x="0" y="0"/>
                </a:lnTo>
                <a:close/>
              </a:path>
            </a:pathLst>
          </a:custGeom>
          <a:blipFill>
            <a:blip r:embed="rId3"/>
            <a:stretch>
              <a:fillRect t="-658" b="-658"/>
            </a:stretch>
          </a:blipFill>
        </p:spPr>
      </p:sp>
      <p:sp>
        <p:nvSpPr>
          <p:cNvPr id="16" name="Freeform 16"/>
          <p:cNvSpPr/>
          <p:nvPr/>
        </p:nvSpPr>
        <p:spPr>
          <a:xfrm>
            <a:off x="9133626" y="5877670"/>
            <a:ext cx="4461075" cy="3527993"/>
          </a:xfrm>
          <a:custGeom>
            <a:avLst/>
            <a:gdLst/>
            <a:ahLst/>
            <a:cxnLst/>
            <a:rect l="l" t="t" r="r" b="b"/>
            <a:pathLst>
              <a:path w="4461075" h="3527993">
                <a:moveTo>
                  <a:pt x="0" y="0"/>
                </a:moveTo>
                <a:lnTo>
                  <a:pt x="4461075" y="0"/>
                </a:lnTo>
                <a:lnTo>
                  <a:pt x="4461075" y="3527993"/>
                </a:lnTo>
                <a:lnTo>
                  <a:pt x="0" y="3527993"/>
                </a:lnTo>
                <a:lnTo>
                  <a:pt x="0" y="0"/>
                </a:lnTo>
                <a:close/>
              </a:path>
            </a:pathLst>
          </a:custGeom>
          <a:blipFill>
            <a:blip r:embed="rId3"/>
            <a:stretch>
              <a:fillRect t="-658" b="-658"/>
            </a:stretch>
          </a:blipFill>
        </p:spPr>
      </p:sp>
      <p:sp>
        <p:nvSpPr>
          <p:cNvPr id="17" name="TextBox 17"/>
          <p:cNvSpPr txBox="1"/>
          <p:nvPr/>
        </p:nvSpPr>
        <p:spPr>
          <a:xfrm>
            <a:off x="4693887" y="7169227"/>
            <a:ext cx="3663899" cy="1501920"/>
          </a:xfrm>
          <a:prstGeom prst="rect">
            <a:avLst/>
          </a:prstGeom>
        </p:spPr>
        <p:txBody>
          <a:bodyPr lIns="0" tIns="0" rIns="0" bIns="0" rtlCol="0" anchor="t">
            <a:spAutoFit/>
          </a:bodyPr>
          <a:lstStyle/>
          <a:p>
            <a:pPr algn="just">
              <a:lnSpc>
                <a:spcPts val="2979"/>
              </a:lnSpc>
            </a:pPr>
            <a:r>
              <a:rPr lang="en-US" sz="2128">
                <a:solidFill>
                  <a:srgbClr val="000000"/>
                </a:solidFill>
                <a:latin typeface="Arial" panose="020B0604020202020204" pitchFamily="34" charset="0"/>
                <a:ea typeface="Poppins"/>
                <a:cs typeface="Arial" panose="020B0604020202020204" pitchFamily="34" charset="0"/>
                <a:sym typeface="Poppins"/>
              </a:rPr>
              <a:t>It builds resilience through stronger leadership and employee development (Bowers et al., 2017).</a:t>
            </a:r>
          </a:p>
        </p:txBody>
      </p:sp>
      <p:sp>
        <p:nvSpPr>
          <p:cNvPr id="18" name="TextBox 18"/>
          <p:cNvSpPr txBox="1"/>
          <p:nvPr/>
        </p:nvSpPr>
        <p:spPr>
          <a:xfrm>
            <a:off x="9763272" y="7142485"/>
            <a:ext cx="3654997" cy="1554913"/>
          </a:xfrm>
          <a:prstGeom prst="rect">
            <a:avLst/>
          </a:prstGeom>
        </p:spPr>
        <p:txBody>
          <a:bodyPr lIns="0" tIns="0" rIns="0" bIns="0" rtlCol="0" anchor="t">
            <a:spAutoFit/>
          </a:bodyPr>
          <a:lstStyle/>
          <a:p>
            <a:pPr algn="just">
              <a:lnSpc>
                <a:spcPts val="3074"/>
              </a:lnSpc>
            </a:pPr>
            <a:r>
              <a:rPr lang="en-US" sz="2196">
                <a:solidFill>
                  <a:srgbClr val="000000"/>
                </a:solidFill>
                <a:latin typeface="Arial" panose="020B0604020202020204" pitchFamily="34" charset="0"/>
                <a:ea typeface="Poppins"/>
                <a:cs typeface="Arial" panose="020B0604020202020204" pitchFamily="34" charset="0"/>
                <a:sym typeface="Poppins"/>
              </a:rPr>
              <a:t>It provides a more sustainable route to competitive advantage (Hauff et al., 2021).</a:t>
            </a:r>
          </a:p>
        </p:txBody>
      </p:sp>
      <p:sp>
        <p:nvSpPr>
          <p:cNvPr id="19" name="TextBox 19"/>
          <p:cNvSpPr txBox="1"/>
          <p:nvPr/>
        </p:nvSpPr>
        <p:spPr>
          <a:xfrm>
            <a:off x="9907664" y="6189663"/>
            <a:ext cx="2579002" cy="371897"/>
          </a:xfrm>
          <a:prstGeom prst="rect">
            <a:avLst/>
          </a:prstGeom>
        </p:spPr>
        <p:txBody>
          <a:bodyPr lIns="0" tIns="0" rIns="0" bIns="0" rtlCol="0" anchor="t">
            <a:spAutoFit/>
          </a:bodyPr>
          <a:lstStyle/>
          <a:p>
            <a:pPr algn="l">
              <a:lnSpc>
                <a:spcPts val="2941"/>
              </a:lnSpc>
            </a:pPr>
            <a:r>
              <a:rPr lang="en-US" sz="2451" b="1">
                <a:solidFill>
                  <a:srgbClr val="FFFFFF"/>
                </a:solidFill>
                <a:latin typeface="Arial" panose="020B0604020202020204" pitchFamily="34" charset="0"/>
                <a:ea typeface="Poppins Bold"/>
                <a:cs typeface="Arial" panose="020B0604020202020204" pitchFamily="34" charset="0"/>
                <a:sym typeface="Poppins Bold"/>
              </a:rPr>
              <a:t>Board value</a:t>
            </a:r>
          </a:p>
        </p:txBody>
      </p:sp>
      <p:sp>
        <p:nvSpPr>
          <p:cNvPr id="20" name="TextBox 20"/>
          <p:cNvSpPr txBox="1"/>
          <p:nvPr/>
        </p:nvSpPr>
        <p:spPr>
          <a:xfrm>
            <a:off x="4353794" y="6261036"/>
            <a:ext cx="3468554" cy="359073"/>
          </a:xfrm>
          <a:prstGeom prst="rect">
            <a:avLst/>
          </a:prstGeom>
        </p:spPr>
        <p:txBody>
          <a:bodyPr lIns="0" tIns="0" rIns="0" bIns="0" rtlCol="0" anchor="t">
            <a:spAutoFit/>
          </a:bodyPr>
          <a:lstStyle/>
          <a:p>
            <a:pPr algn="l">
              <a:lnSpc>
                <a:spcPts val="2820"/>
              </a:lnSpc>
            </a:pPr>
            <a:r>
              <a:rPr lang="en-US" sz="2350" b="1">
                <a:solidFill>
                  <a:srgbClr val="FFFFFF"/>
                </a:solidFill>
                <a:latin typeface="Arial" panose="020B0604020202020204" pitchFamily="34" charset="0"/>
                <a:ea typeface="Poppins Bold"/>
                <a:cs typeface="Arial" panose="020B0604020202020204" pitchFamily="34" charset="0"/>
                <a:sym typeface="Poppins Bold"/>
              </a:rPr>
              <a:t>Long-term value</a:t>
            </a:r>
          </a:p>
        </p:txBody>
      </p:sp>
      <p:sp>
        <p:nvSpPr>
          <p:cNvPr id="21" name="Freeform 21"/>
          <p:cNvSpPr/>
          <p:nvPr/>
        </p:nvSpPr>
        <p:spPr>
          <a:xfrm>
            <a:off x="11361050" y="2019578"/>
            <a:ext cx="4621115" cy="3527993"/>
          </a:xfrm>
          <a:custGeom>
            <a:avLst/>
            <a:gdLst/>
            <a:ahLst/>
            <a:cxnLst/>
            <a:rect l="l" t="t" r="r" b="b"/>
            <a:pathLst>
              <a:path w="4621115" h="3527993">
                <a:moveTo>
                  <a:pt x="0" y="0"/>
                </a:moveTo>
                <a:lnTo>
                  <a:pt x="4621115" y="0"/>
                </a:lnTo>
                <a:lnTo>
                  <a:pt x="4621115" y="3527993"/>
                </a:lnTo>
                <a:lnTo>
                  <a:pt x="0" y="3527993"/>
                </a:lnTo>
                <a:lnTo>
                  <a:pt x="0" y="0"/>
                </a:lnTo>
                <a:close/>
              </a:path>
            </a:pathLst>
          </a:custGeom>
          <a:blipFill>
            <a:blip r:embed="rId3"/>
            <a:stretch>
              <a:fillRect t="-2475" b="-2475"/>
            </a:stretch>
          </a:blipFill>
        </p:spPr>
      </p:sp>
      <p:sp>
        <p:nvSpPr>
          <p:cNvPr id="22" name="TextBox 22"/>
          <p:cNvSpPr txBox="1"/>
          <p:nvPr/>
        </p:nvSpPr>
        <p:spPr>
          <a:xfrm>
            <a:off x="12112398" y="3357168"/>
            <a:ext cx="3504312" cy="1843630"/>
          </a:xfrm>
          <a:prstGeom prst="rect">
            <a:avLst/>
          </a:prstGeom>
        </p:spPr>
        <p:txBody>
          <a:bodyPr lIns="0" tIns="0" rIns="0" bIns="0" rtlCol="0" anchor="t">
            <a:spAutoFit/>
          </a:bodyPr>
          <a:lstStyle/>
          <a:p>
            <a:pPr algn="just">
              <a:lnSpc>
                <a:spcPts val="2914"/>
              </a:lnSpc>
            </a:pPr>
            <a:r>
              <a:rPr lang="en-US" sz="2082">
                <a:solidFill>
                  <a:srgbClr val="000000"/>
                </a:solidFill>
                <a:latin typeface="Arial" panose="020B0604020202020204" pitchFamily="34" charset="0"/>
                <a:ea typeface="Poppins"/>
                <a:cs typeface="Arial" panose="020B0604020202020204" pitchFamily="34" charset="0"/>
                <a:sym typeface="Poppins"/>
              </a:rPr>
              <a:t>It addresses urgent capability gaps without relying only on external recruitment (Beardwell and Claydon, 2017) .</a:t>
            </a:r>
          </a:p>
        </p:txBody>
      </p:sp>
      <p:sp>
        <p:nvSpPr>
          <p:cNvPr id="23" name="TextBox 23"/>
          <p:cNvSpPr txBox="1"/>
          <p:nvPr/>
        </p:nvSpPr>
        <p:spPr>
          <a:xfrm>
            <a:off x="11835371" y="2380803"/>
            <a:ext cx="3846198" cy="371897"/>
          </a:xfrm>
          <a:prstGeom prst="rect">
            <a:avLst/>
          </a:prstGeom>
        </p:spPr>
        <p:txBody>
          <a:bodyPr lIns="0" tIns="0" rIns="0" bIns="0" rtlCol="0" anchor="t">
            <a:spAutoFit/>
          </a:bodyPr>
          <a:lstStyle/>
          <a:p>
            <a:pPr algn="l">
              <a:lnSpc>
                <a:spcPts val="2933"/>
              </a:lnSpc>
            </a:pPr>
            <a:r>
              <a:rPr lang="en-US" sz="2444" b="1">
                <a:solidFill>
                  <a:srgbClr val="FFFFFF"/>
                </a:solidFill>
                <a:latin typeface="Arial" panose="020B0604020202020204" pitchFamily="34" charset="0"/>
                <a:ea typeface="Poppins Bold"/>
                <a:cs typeface="Arial" panose="020B0604020202020204" pitchFamily="34" charset="0"/>
                <a:sym typeface="Poppins Bold"/>
              </a:rPr>
              <a:t>Short-term value</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7FBFF"/>
        </a:solidFill>
        <a:effectLst/>
      </p:bgPr>
    </p:bg>
    <p:spTree>
      <p:nvGrpSpPr>
        <p:cNvPr id="1" name=""/>
        <p:cNvGrpSpPr/>
        <p:nvPr/>
      </p:nvGrpSpPr>
      <p:grpSpPr>
        <a:xfrm>
          <a:off x="0" y="0"/>
          <a:ext cx="0" cy="0"/>
          <a:chOff x="0" y="0"/>
          <a:chExt cx="0" cy="0"/>
        </a:xfrm>
      </p:grpSpPr>
      <p:sp>
        <p:nvSpPr>
          <p:cNvPr id="2" name="TextBox 2"/>
          <p:cNvSpPr txBox="1"/>
          <p:nvPr/>
        </p:nvSpPr>
        <p:spPr>
          <a:xfrm>
            <a:off x="2280098" y="674062"/>
            <a:ext cx="14278977" cy="640496"/>
          </a:xfrm>
          <a:prstGeom prst="rect">
            <a:avLst/>
          </a:prstGeom>
        </p:spPr>
        <p:txBody>
          <a:bodyPr lIns="0" tIns="0" rIns="0" bIns="0" rtlCol="0" anchor="t">
            <a:spAutoFit/>
          </a:bodyPr>
          <a:lstStyle/>
          <a:p>
            <a:pPr algn="ctr">
              <a:lnSpc>
                <a:spcPts val="5397"/>
              </a:lnSpc>
            </a:pPr>
            <a:r>
              <a:rPr lang="en-US" sz="4151" b="1">
                <a:solidFill>
                  <a:srgbClr val="16599D"/>
                </a:solidFill>
                <a:latin typeface="Arial" panose="020B0604020202020204" pitchFamily="34" charset="0"/>
                <a:ea typeface="Helios Bold"/>
                <a:cs typeface="Arial" panose="020B0604020202020204" pitchFamily="34" charset="0"/>
                <a:sym typeface="Helios Bold"/>
              </a:rPr>
              <a:t>EXPECTED IMPACT OF THE PREFERRED OPTION</a:t>
            </a:r>
          </a:p>
        </p:txBody>
      </p:sp>
      <p:grpSp>
        <p:nvGrpSpPr>
          <p:cNvPr id="3" name="Group 3"/>
          <p:cNvGrpSpPr/>
          <p:nvPr/>
        </p:nvGrpSpPr>
        <p:grpSpPr>
          <a:xfrm>
            <a:off x="3472822" y="2081747"/>
            <a:ext cx="2423441" cy="2082645"/>
            <a:chOff x="0" y="0"/>
            <a:chExt cx="812800" cy="698500"/>
          </a:xfrm>
        </p:grpSpPr>
        <p:sp>
          <p:nvSpPr>
            <p:cNvPr id="4" name="Freeform 4"/>
            <p:cNvSpPr/>
            <p:nvPr/>
          </p:nvSpPr>
          <p:spPr>
            <a:xfrm>
              <a:off x="0" y="0"/>
              <a:ext cx="812800" cy="698500"/>
            </a:xfrm>
            <a:custGeom>
              <a:avLst/>
              <a:gdLst/>
              <a:ahLst/>
              <a:cxnLst/>
              <a:rect l="l" t="t" r="r" b="b"/>
              <a:pathLst>
                <a:path w="812800" h="698500">
                  <a:moveTo>
                    <a:pt x="812800" y="349250"/>
                  </a:moveTo>
                  <a:lnTo>
                    <a:pt x="609600" y="698500"/>
                  </a:lnTo>
                  <a:lnTo>
                    <a:pt x="203200" y="698500"/>
                  </a:lnTo>
                  <a:lnTo>
                    <a:pt x="0" y="349250"/>
                  </a:lnTo>
                  <a:lnTo>
                    <a:pt x="203200" y="0"/>
                  </a:lnTo>
                  <a:lnTo>
                    <a:pt x="609600" y="0"/>
                  </a:lnTo>
                  <a:lnTo>
                    <a:pt x="812800" y="349250"/>
                  </a:lnTo>
                  <a:close/>
                </a:path>
              </a:pathLst>
            </a:custGeom>
            <a:ln w="276225" cap="sq">
              <a:gradFill>
                <a:gsLst>
                  <a:gs pos="0">
                    <a:srgbClr val="5170FF">
                      <a:alpha val="100000"/>
                    </a:srgbClr>
                  </a:gs>
                  <a:gs pos="100000">
                    <a:srgbClr val="FF66C4">
                      <a:alpha val="100000"/>
                    </a:srgbClr>
                  </a:gs>
                </a:gsLst>
                <a:lin ang="0"/>
              </a:gradFill>
              <a:prstDash val="solid"/>
              <a:miter/>
            </a:ln>
          </p:spPr>
        </p:sp>
        <p:sp>
          <p:nvSpPr>
            <p:cNvPr id="5" name="TextBox 5"/>
            <p:cNvSpPr txBox="1"/>
            <p:nvPr/>
          </p:nvSpPr>
          <p:spPr>
            <a:xfrm>
              <a:off x="114300" y="-38100"/>
              <a:ext cx="584200" cy="736600"/>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grpSp>
        <p:nvGrpSpPr>
          <p:cNvPr id="6" name="Group 6"/>
          <p:cNvGrpSpPr/>
          <p:nvPr/>
        </p:nvGrpSpPr>
        <p:grpSpPr>
          <a:xfrm>
            <a:off x="3734745" y="2306837"/>
            <a:ext cx="1899595" cy="1632465"/>
            <a:chOff x="0" y="0"/>
            <a:chExt cx="812800" cy="698500"/>
          </a:xfrm>
        </p:grpSpPr>
        <p:sp>
          <p:nvSpPr>
            <p:cNvPr id="7" name="Freeform 7"/>
            <p:cNvSpPr/>
            <p:nvPr/>
          </p:nvSpPr>
          <p:spPr>
            <a:xfrm>
              <a:off x="0" y="0"/>
              <a:ext cx="812800" cy="698500"/>
            </a:xfrm>
            <a:custGeom>
              <a:avLst/>
              <a:gdLst/>
              <a:ahLst/>
              <a:cxnLst/>
              <a:rect l="l" t="t" r="r" b="b"/>
              <a:pathLst>
                <a:path w="812800" h="698500">
                  <a:moveTo>
                    <a:pt x="812800" y="349250"/>
                  </a:moveTo>
                  <a:lnTo>
                    <a:pt x="609600" y="698500"/>
                  </a:lnTo>
                  <a:lnTo>
                    <a:pt x="203200" y="698500"/>
                  </a:lnTo>
                  <a:lnTo>
                    <a:pt x="0" y="349250"/>
                  </a:lnTo>
                  <a:lnTo>
                    <a:pt x="203200" y="0"/>
                  </a:lnTo>
                  <a:lnTo>
                    <a:pt x="609600" y="0"/>
                  </a:lnTo>
                  <a:lnTo>
                    <a:pt x="812800" y="349250"/>
                  </a:lnTo>
                  <a:close/>
                </a:path>
              </a:pathLst>
            </a:custGeom>
            <a:gradFill rotWithShape="1">
              <a:gsLst>
                <a:gs pos="0">
                  <a:srgbClr val="5DE0E6">
                    <a:alpha val="100000"/>
                  </a:srgbClr>
                </a:gs>
                <a:gs pos="100000">
                  <a:srgbClr val="004AAD">
                    <a:alpha val="100000"/>
                  </a:srgbClr>
                </a:gs>
              </a:gsLst>
              <a:lin ang="0"/>
            </a:gradFill>
            <a:ln w="133350" cap="sq">
              <a:gradFill>
                <a:gsLst>
                  <a:gs pos="0">
                    <a:srgbClr val="5170FF">
                      <a:alpha val="100000"/>
                    </a:srgbClr>
                  </a:gs>
                  <a:gs pos="100000">
                    <a:srgbClr val="FF66C4">
                      <a:alpha val="100000"/>
                    </a:srgbClr>
                  </a:gs>
                </a:gsLst>
                <a:lin ang="0"/>
              </a:gradFill>
              <a:prstDash val="solid"/>
              <a:miter/>
            </a:ln>
          </p:spPr>
        </p:sp>
        <p:sp>
          <p:nvSpPr>
            <p:cNvPr id="8" name="TextBox 8"/>
            <p:cNvSpPr txBox="1"/>
            <p:nvPr/>
          </p:nvSpPr>
          <p:spPr>
            <a:xfrm>
              <a:off x="114300" y="-38100"/>
              <a:ext cx="584200" cy="736600"/>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grpSp>
        <p:nvGrpSpPr>
          <p:cNvPr id="9" name="Group 9"/>
          <p:cNvGrpSpPr/>
          <p:nvPr/>
        </p:nvGrpSpPr>
        <p:grpSpPr>
          <a:xfrm>
            <a:off x="6448281" y="3123070"/>
            <a:ext cx="2423441" cy="2082645"/>
            <a:chOff x="0" y="0"/>
            <a:chExt cx="812800" cy="698500"/>
          </a:xfrm>
        </p:grpSpPr>
        <p:sp>
          <p:nvSpPr>
            <p:cNvPr id="10" name="Freeform 10"/>
            <p:cNvSpPr/>
            <p:nvPr/>
          </p:nvSpPr>
          <p:spPr>
            <a:xfrm>
              <a:off x="0" y="0"/>
              <a:ext cx="812800" cy="698500"/>
            </a:xfrm>
            <a:custGeom>
              <a:avLst/>
              <a:gdLst/>
              <a:ahLst/>
              <a:cxnLst/>
              <a:rect l="l" t="t" r="r" b="b"/>
              <a:pathLst>
                <a:path w="812800" h="698500">
                  <a:moveTo>
                    <a:pt x="812800" y="349250"/>
                  </a:moveTo>
                  <a:lnTo>
                    <a:pt x="609600" y="698500"/>
                  </a:lnTo>
                  <a:lnTo>
                    <a:pt x="203200" y="698500"/>
                  </a:lnTo>
                  <a:lnTo>
                    <a:pt x="0" y="349250"/>
                  </a:lnTo>
                  <a:lnTo>
                    <a:pt x="203200" y="0"/>
                  </a:lnTo>
                  <a:lnTo>
                    <a:pt x="609600" y="0"/>
                  </a:lnTo>
                  <a:lnTo>
                    <a:pt x="812800" y="349250"/>
                  </a:lnTo>
                  <a:close/>
                </a:path>
              </a:pathLst>
            </a:custGeom>
            <a:ln w="276225" cap="sq">
              <a:gradFill>
                <a:gsLst>
                  <a:gs pos="0">
                    <a:srgbClr val="5170FF">
                      <a:alpha val="100000"/>
                    </a:srgbClr>
                  </a:gs>
                  <a:gs pos="100000">
                    <a:srgbClr val="FF66C4">
                      <a:alpha val="100000"/>
                    </a:srgbClr>
                  </a:gs>
                </a:gsLst>
                <a:lin ang="0"/>
              </a:gradFill>
              <a:prstDash val="solid"/>
              <a:miter/>
            </a:ln>
          </p:spPr>
        </p:sp>
        <p:sp>
          <p:nvSpPr>
            <p:cNvPr id="11" name="TextBox 11"/>
            <p:cNvSpPr txBox="1"/>
            <p:nvPr/>
          </p:nvSpPr>
          <p:spPr>
            <a:xfrm>
              <a:off x="114300" y="-47625"/>
              <a:ext cx="584200" cy="746125"/>
            </a:xfrm>
            <a:prstGeom prst="rect">
              <a:avLst/>
            </a:prstGeom>
          </p:spPr>
          <p:txBody>
            <a:bodyPr lIns="50800" tIns="50800" rIns="50800" bIns="50800" rtlCol="0" anchor="ctr"/>
            <a:lstStyle/>
            <a:p>
              <a:pPr algn="ctr">
                <a:lnSpc>
                  <a:spcPts val="3499"/>
                </a:lnSpc>
              </a:pPr>
              <a:endParaRPr>
                <a:latin typeface="Arial" panose="020B0604020202020204" pitchFamily="34" charset="0"/>
                <a:cs typeface="Arial" panose="020B0604020202020204" pitchFamily="34" charset="0"/>
              </a:endParaRPr>
            </a:p>
          </p:txBody>
        </p:sp>
      </p:grpSp>
      <p:grpSp>
        <p:nvGrpSpPr>
          <p:cNvPr id="12" name="Group 12"/>
          <p:cNvGrpSpPr/>
          <p:nvPr/>
        </p:nvGrpSpPr>
        <p:grpSpPr>
          <a:xfrm>
            <a:off x="6710204" y="3348160"/>
            <a:ext cx="1899595" cy="1632465"/>
            <a:chOff x="0" y="0"/>
            <a:chExt cx="812800" cy="698500"/>
          </a:xfrm>
        </p:grpSpPr>
        <p:sp>
          <p:nvSpPr>
            <p:cNvPr id="13" name="Freeform 13"/>
            <p:cNvSpPr/>
            <p:nvPr/>
          </p:nvSpPr>
          <p:spPr>
            <a:xfrm>
              <a:off x="0" y="0"/>
              <a:ext cx="812800" cy="698500"/>
            </a:xfrm>
            <a:custGeom>
              <a:avLst/>
              <a:gdLst/>
              <a:ahLst/>
              <a:cxnLst/>
              <a:rect l="l" t="t" r="r" b="b"/>
              <a:pathLst>
                <a:path w="812800" h="698500">
                  <a:moveTo>
                    <a:pt x="812800" y="349250"/>
                  </a:moveTo>
                  <a:lnTo>
                    <a:pt x="609600" y="698500"/>
                  </a:lnTo>
                  <a:lnTo>
                    <a:pt x="203200" y="698500"/>
                  </a:lnTo>
                  <a:lnTo>
                    <a:pt x="0" y="349250"/>
                  </a:lnTo>
                  <a:lnTo>
                    <a:pt x="203200" y="0"/>
                  </a:lnTo>
                  <a:lnTo>
                    <a:pt x="609600" y="0"/>
                  </a:lnTo>
                  <a:lnTo>
                    <a:pt x="812800" y="349250"/>
                  </a:lnTo>
                  <a:close/>
                </a:path>
              </a:pathLst>
            </a:custGeom>
            <a:gradFill rotWithShape="1">
              <a:gsLst>
                <a:gs pos="0">
                  <a:srgbClr val="5DE0E6">
                    <a:alpha val="100000"/>
                  </a:srgbClr>
                </a:gs>
                <a:gs pos="100000">
                  <a:srgbClr val="004AAD">
                    <a:alpha val="100000"/>
                  </a:srgbClr>
                </a:gs>
              </a:gsLst>
              <a:lin ang="0"/>
            </a:gradFill>
            <a:ln w="133350" cap="sq">
              <a:gradFill>
                <a:gsLst>
                  <a:gs pos="0">
                    <a:srgbClr val="5170FF">
                      <a:alpha val="100000"/>
                    </a:srgbClr>
                  </a:gs>
                  <a:gs pos="100000">
                    <a:srgbClr val="FF66C4">
                      <a:alpha val="100000"/>
                    </a:srgbClr>
                  </a:gs>
                </a:gsLst>
                <a:lin ang="0"/>
              </a:gradFill>
              <a:prstDash val="solid"/>
              <a:miter/>
            </a:ln>
          </p:spPr>
        </p:sp>
        <p:sp>
          <p:nvSpPr>
            <p:cNvPr id="14" name="TextBox 14"/>
            <p:cNvSpPr txBox="1"/>
            <p:nvPr/>
          </p:nvSpPr>
          <p:spPr>
            <a:xfrm>
              <a:off x="114300" y="-47625"/>
              <a:ext cx="584200" cy="746125"/>
            </a:xfrm>
            <a:prstGeom prst="rect">
              <a:avLst/>
            </a:prstGeom>
          </p:spPr>
          <p:txBody>
            <a:bodyPr lIns="50800" tIns="50800" rIns="50800" bIns="50800" rtlCol="0" anchor="ctr"/>
            <a:lstStyle/>
            <a:p>
              <a:pPr algn="ctr">
                <a:lnSpc>
                  <a:spcPts val="3499"/>
                </a:lnSpc>
              </a:pPr>
              <a:endParaRPr>
                <a:latin typeface="Arial" panose="020B0604020202020204" pitchFamily="34" charset="0"/>
                <a:cs typeface="Arial" panose="020B0604020202020204" pitchFamily="34" charset="0"/>
              </a:endParaRPr>
            </a:p>
          </p:txBody>
        </p:sp>
      </p:grpSp>
      <p:grpSp>
        <p:nvGrpSpPr>
          <p:cNvPr id="15" name="Group 15"/>
          <p:cNvGrpSpPr/>
          <p:nvPr/>
        </p:nvGrpSpPr>
        <p:grpSpPr>
          <a:xfrm>
            <a:off x="9419587" y="2081747"/>
            <a:ext cx="2423441" cy="2082645"/>
            <a:chOff x="0" y="0"/>
            <a:chExt cx="812800" cy="698500"/>
          </a:xfrm>
        </p:grpSpPr>
        <p:sp>
          <p:nvSpPr>
            <p:cNvPr id="16" name="Freeform 16"/>
            <p:cNvSpPr/>
            <p:nvPr/>
          </p:nvSpPr>
          <p:spPr>
            <a:xfrm>
              <a:off x="0" y="0"/>
              <a:ext cx="812800" cy="698500"/>
            </a:xfrm>
            <a:custGeom>
              <a:avLst/>
              <a:gdLst/>
              <a:ahLst/>
              <a:cxnLst/>
              <a:rect l="l" t="t" r="r" b="b"/>
              <a:pathLst>
                <a:path w="812800" h="698500">
                  <a:moveTo>
                    <a:pt x="812800" y="349250"/>
                  </a:moveTo>
                  <a:lnTo>
                    <a:pt x="609600" y="698500"/>
                  </a:lnTo>
                  <a:lnTo>
                    <a:pt x="203200" y="698500"/>
                  </a:lnTo>
                  <a:lnTo>
                    <a:pt x="0" y="349250"/>
                  </a:lnTo>
                  <a:lnTo>
                    <a:pt x="203200" y="0"/>
                  </a:lnTo>
                  <a:lnTo>
                    <a:pt x="609600" y="0"/>
                  </a:lnTo>
                  <a:lnTo>
                    <a:pt x="812800" y="349250"/>
                  </a:lnTo>
                  <a:close/>
                </a:path>
              </a:pathLst>
            </a:custGeom>
            <a:ln w="276225" cap="sq">
              <a:gradFill>
                <a:gsLst>
                  <a:gs pos="0">
                    <a:srgbClr val="5170FF">
                      <a:alpha val="100000"/>
                    </a:srgbClr>
                  </a:gs>
                  <a:gs pos="100000">
                    <a:srgbClr val="FF66C4">
                      <a:alpha val="100000"/>
                    </a:srgbClr>
                  </a:gs>
                </a:gsLst>
                <a:lin ang="0"/>
              </a:gradFill>
              <a:prstDash val="solid"/>
              <a:miter/>
            </a:ln>
          </p:spPr>
        </p:sp>
        <p:sp>
          <p:nvSpPr>
            <p:cNvPr id="17" name="TextBox 17"/>
            <p:cNvSpPr txBox="1"/>
            <p:nvPr/>
          </p:nvSpPr>
          <p:spPr>
            <a:xfrm>
              <a:off x="114300" y="-38100"/>
              <a:ext cx="584200" cy="736600"/>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grpSp>
        <p:nvGrpSpPr>
          <p:cNvPr id="18" name="Group 18"/>
          <p:cNvGrpSpPr/>
          <p:nvPr/>
        </p:nvGrpSpPr>
        <p:grpSpPr>
          <a:xfrm>
            <a:off x="9681510" y="2306837"/>
            <a:ext cx="1899595" cy="1632465"/>
            <a:chOff x="0" y="0"/>
            <a:chExt cx="812800" cy="698500"/>
          </a:xfrm>
        </p:grpSpPr>
        <p:sp>
          <p:nvSpPr>
            <p:cNvPr id="19" name="Freeform 19"/>
            <p:cNvSpPr/>
            <p:nvPr/>
          </p:nvSpPr>
          <p:spPr>
            <a:xfrm>
              <a:off x="0" y="0"/>
              <a:ext cx="812800" cy="698500"/>
            </a:xfrm>
            <a:custGeom>
              <a:avLst/>
              <a:gdLst/>
              <a:ahLst/>
              <a:cxnLst/>
              <a:rect l="l" t="t" r="r" b="b"/>
              <a:pathLst>
                <a:path w="812800" h="698500">
                  <a:moveTo>
                    <a:pt x="812800" y="349250"/>
                  </a:moveTo>
                  <a:lnTo>
                    <a:pt x="609600" y="698500"/>
                  </a:lnTo>
                  <a:lnTo>
                    <a:pt x="203200" y="698500"/>
                  </a:lnTo>
                  <a:lnTo>
                    <a:pt x="0" y="349250"/>
                  </a:lnTo>
                  <a:lnTo>
                    <a:pt x="203200" y="0"/>
                  </a:lnTo>
                  <a:lnTo>
                    <a:pt x="609600" y="0"/>
                  </a:lnTo>
                  <a:lnTo>
                    <a:pt x="812800" y="349250"/>
                  </a:lnTo>
                  <a:close/>
                </a:path>
              </a:pathLst>
            </a:custGeom>
            <a:gradFill rotWithShape="1">
              <a:gsLst>
                <a:gs pos="0">
                  <a:srgbClr val="5DE0E6">
                    <a:alpha val="100000"/>
                  </a:srgbClr>
                </a:gs>
                <a:gs pos="100000">
                  <a:srgbClr val="004AAD">
                    <a:alpha val="100000"/>
                  </a:srgbClr>
                </a:gs>
              </a:gsLst>
              <a:lin ang="0"/>
            </a:gradFill>
            <a:ln w="133350" cap="sq">
              <a:gradFill>
                <a:gsLst>
                  <a:gs pos="0">
                    <a:srgbClr val="5170FF">
                      <a:alpha val="100000"/>
                    </a:srgbClr>
                  </a:gs>
                  <a:gs pos="100000">
                    <a:srgbClr val="FF66C4">
                      <a:alpha val="100000"/>
                    </a:srgbClr>
                  </a:gs>
                </a:gsLst>
                <a:lin ang="0"/>
              </a:gradFill>
              <a:prstDash val="solid"/>
              <a:miter/>
            </a:ln>
          </p:spPr>
        </p:sp>
        <p:sp>
          <p:nvSpPr>
            <p:cNvPr id="20" name="TextBox 20"/>
            <p:cNvSpPr txBox="1"/>
            <p:nvPr/>
          </p:nvSpPr>
          <p:spPr>
            <a:xfrm>
              <a:off x="114300" y="-38100"/>
              <a:ext cx="584200" cy="736600"/>
            </a:xfrm>
            <a:prstGeom prst="rect">
              <a:avLst/>
            </a:prstGeom>
          </p:spPr>
          <p:txBody>
            <a:bodyPr lIns="50800" tIns="50800" rIns="50800" bIns="50800" rtlCol="0" anchor="ctr"/>
            <a:lstStyle/>
            <a:p>
              <a:pPr algn="ctr">
                <a:lnSpc>
                  <a:spcPts val="2659"/>
                </a:lnSpc>
              </a:pPr>
              <a:endParaRPr>
                <a:latin typeface="Arial" panose="020B0604020202020204" pitchFamily="34" charset="0"/>
                <a:cs typeface="Arial" panose="020B0604020202020204" pitchFamily="34" charset="0"/>
              </a:endParaRPr>
            </a:p>
          </p:txBody>
        </p:sp>
      </p:grpSp>
      <p:grpSp>
        <p:nvGrpSpPr>
          <p:cNvPr id="21" name="Group 21"/>
          <p:cNvGrpSpPr/>
          <p:nvPr/>
        </p:nvGrpSpPr>
        <p:grpSpPr>
          <a:xfrm>
            <a:off x="12390893" y="3123070"/>
            <a:ext cx="2423441" cy="2082645"/>
            <a:chOff x="0" y="0"/>
            <a:chExt cx="812800" cy="698500"/>
          </a:xfrm>
        </p:grpSpPr>
        <p:sp>
          <p:nvSpPr>
            <p:cNvPr id="22" name="Freeform 22"/>
            <p:cNvSpPr/>
            <p:nvPr/>
          </p:nvSpPr>
          <p:spPr>
            <a:xfrm>
              <a:off x="0" y="0"/>
              <a:ext cx="812800" cy="698500"/>
            </a:xfrm>
            <a:custGeom>
              <a:avLst/>
              <a:gdLst/>
              <a:ahLst/>
              <a:cxnLst/>
              <a:rect l="l" t="t" r="r" b="b"/>
              <a:pathLst>
                <a:path w="812800" h="698500">
                  <a:moveTo>
                    <a:pt x="812800" y="349250"/>
                  </a:moveTo>
                  <a:lnTo>
                    <a:pt x="609600" y="698500"/>
                  </a:lnTo>
                  <a:lnTo>
                    <a:pt x="203200" y="698500"/>
                  </a:lnTo>
                  <a:lnTo>
                    <a:pt x="0" y="349250"/>
                  </a:lnTo>
                  <a:lnTo>
                    <a:pt x="203200" y="0"/>
                  </a:lnTo>
                  <a:lnTo>
                    <a:pt x="609600" y="0"/>
                  </a:lnTo>
                  <a:lnTo>
                    <a:pt x="812800" y="349250"/>
                  </a:lnTo>
                  <a:close/>
                </a:path>
              </a:pathLst>
            </a:custGeom>
            <a:ln w="276225" cap="sq">
              <a:gradFill>
                <a:gsLst>
                  <a:gs pos="0">
                    <a:srgbClr val="5170FF">
                      <a:alpha val="100000"/>
                    </a:srgbClr>
                  </a:gs>
                  <a:gs pos="100000">
                    <a:srgbClr val="FF66C4">
                      <a:alpha val="100000"/>
                    </a:srgbClr>
                  </a:gs>
                </a:gsLst>
                <a:lin ang="0"/>
              </a:gradFill>
              <a:prstDash val="solid"/>
              <a:miter/>
            </a:ln>
          </p:spPr>
        </p:sp>
        <p:sp>
          <p:nvSpPr>
            <p:cNvPr id="23" name="TextBox 23"/>
            <p:cNvSpPr txBox="1"/>
            <p:nvPr/>
          </p:nvSpPr>
          <p:spPr>
            <a:xfrm>
              <a:off x="114300" y="-47625"/>
              <a:ext cx="584200" cy="746125"/>
            </a:xfrm>
            <a:prstGeom prst="rect">
              <a:avLst/>
            </a:prstGeom>
          </p:spPr>
          <p:txBody>
            <a:bodyPr lIns="50800" tIns="50800" rIns="50800" bIns="50800" rtlCol="0" anchor="ctr"/>
            <a:lstStyle/>
            <a:p>
              <a:pPr algn="ctr">
                <a:lnSpc>
                  <a:spcPts val="3499"/>
                </a:lnSpc>
              </a:pPr>
              <a:endParaRPr>
                <a:latin typeface="Arial" panose="020B0604020202020204" pitchFamily="34" charset="0"/>
                <a:cs typeface="Arial" panose="020B0604020202020204" pitchFamily="34" charset="0"/>
              </a:endParaRPr>
            </a:p>
          </p:txBody>
        </p:sp>
      </p:grpSp>
      <p:grpSp>
        <p:nvGrpSpPr>
          <p:cNvPr id="24" name="Group 24"/>
          <p:cNvGrpSpPr/>
          <p:nvPr/>
        </p:nvGrpSpPr>
        <p:grpSpPr>
          <a:xfrm>
            <a:off x="12652817" y="3348160"/>
            <a:ext cx="1899595" cy="1632465"/>
            <a:chOff x="0" y="0"/>
            <a:chExt cx="812800" cy="698500"/>
          </a:xfrm>
        </p:grpSpPr>
        <p:sp>
          <p:nvSpPr>
            <p:cNvPr id="25" name="Freeform 25"/>
            <p:cNvSpPr/>
            <p:nvPr/>
          </p:nvSpPr>
          <p:spPr>
            <a:xfrm>
              <a:off x="0" y="0"/>
              <a:ext cx="812800" cy="698500"/>
            </a:xfrm>
            <a:custGeom>
              <a:avLst/>
              <a:gdLst/>
              <a:ahLst/>
              <a:cxnLst/>
              <a:rect l="l" t="t" r="r" b="b"/>
              <a:pathLst>
                <a:path w="812800" h="698500">
                  <a:moveTo>
                    <a:pt x="812800" y="349250"/>
                  </a:moveTo>
                  <a:lnTo>
                    <a:pt x="609600" y="698500"/>
                  </a:lnTo>
                  <a:lnTo>
                    <a:pt x="203200" y="698500"/>
                  </a:lnTo>
                  <a:lnTo>
                    <a:pt x="0" y="349250"/>
                  </a:lnTo>
                  <a:lnTo>
                    <a:pt x="203200" y="0"/>
                  </a:lnTo>
                  <a:lnTo>
                    <a:pt x="609600" y="0"/>
                  </a:lnTo>
                  <a:lnTo>
                    <a:pt x="812800" y="349250"/>
                  </a:lnTo>
                  <a:close/>
                </a:path>
              </a:pathLst>
            </a:custGeom>
            <a:gradFill rotWithShape="1">
              <a:gsLst>
                <a:gs pos="0">
                  <a:srgbClr val="5DE0E6">
                    <a:alpha val="100000"/>
                  </a:srgbClr>
                </a:gs>
                <a:gs pos="100000">
                  <a:srgbClr val="004AAD">
                    <a:alpha val="100000"/>
                  </a:srgbClr>
                </a:gs>
              </a:gsLst>
              <a:lin ang="0"/>
            </a:gradFill>
            <a:ln w="133350" cap="sq">
              <a:gradFill>
                <a:gsLst>
                  <a:gs pos="0">
                    <a:srgbClr val="5170FF">
                      <a:alpha val="100000"/>
                    </a:srgbClr>
                  </a:gs>
                  <a:gs pos="100000">
                    <a:srgbClr val="FF66C4">
                      <a:alpha val="100000"/>
                    </a:srgbClr>
                  </a:gs>
                </a:gsLst>
                <a:lin ang="0"/>
              </a:gradFill>
              <a:prstDash val="solid"/>
              <a:miter/>
            </a:ln>
          </p:spPr>
        </p:sp>
        <p:sp>
          <p:nvSpPr>
            <p:cNvPr id="26" name="TextBox 26"/>
            <p:cNvSpPr txBox="1"/>
            <p:nvPr/>
          </p:nvSpPr>
          <p:spPr>
            <a:xfrm>
              <a:off x="114300" y="-47625"/>
              <a:ext cx="584200" cy="746125"/>
            </a:xfrm>
            <a:prstGeom prst="rect">
              <a:avLst/>
            </a:prstGeom>
          </p:spPr>
          <p:txBody>
            <a:bodyPr lIns="50800" tIns="50800" rIns="50800" bIns="50800" rtlCol="0" anchor="ctr"/>
            <a:lstStyle/>
            <a:p>
              <a:pPr algn="ctr">
                <a:lnSpc>
                  <a:spcPts val="3499"/>
                </a:lnSpc>
              </a:pPr>
              <a:endParaRPr>
                <a:latin typeface="Arial" panose="020B0604020202020204" pitchFamily="34" charset="0"/>
                <a:cs typeface="Arial" panose="020B0604020202020204" pitchFamily="34" charset="0"/>
              </a:endParaRPr>
            </a:p>
          </p:txBody>
        </p:sp>
      </p:grpSp>
      <p:sp>
        <p:nvSpPr>
          <p:cNvPr id="27" name="Freeform 27"/>
          <p:cNvSpPr/>
          <p:nvPr/>
        </p:nvSpPr>
        <p:spPr>
          <a:xfrm>
            <a:off x="4037997" y="2563000"/>
            <a:ext cx="1293091" cy="1120140"/>
          </a:xfrm>
          <a:custGeom>
            <a:avLst/>
            <a:gdLst/>
            <a:ahLst/>
            <a:cxnLst/>
            <a:rect l="l" t="t" r="r" b="b"/>
            <a:pathLst>
              <a:path w="1293091" h="1120140">
                <a:moveTo>
                  <a:pt x="0" y="0"/>
                </a:moveTo>
                <a:lnTo>
                  <a:pt x="1293092" y="0"/>
                </a:lnTo>
                <a:lnTo>
                  <a:pt x="1293092" y="1120140"/>
                </a:lnTo>
                <a:lnTo>
                  <a:pt x="0" y="1120140"/>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28" name="TextBox 28"/>
          <p:cNvSpPr txBox="1"/>
          <p:nvPr/>
        </p:nvSpPr>
        <p:spPr>
          <a:xfrm>
            <a:off x="3248503" y="5186665"/>
            <a:ext cx="2523503" cy="2580835"/>
          </a:xfrm>
          <a:prstGeom prst="rect">
            <a:avLst/>
          </a:prstGeom>
        </p:spPr>
        <p:txBody>
          <a:bodyPr lIns="0" tIns="0" rIns="0" bIns="0" rtlCol="0" anchor="t">
            <a:spAutoFit/>
          </a:bodyPr>
          <a:lstStyle/>
          <a:p>
            <a:pPr algn="ctr">
              <a:lnSpc>
                <a:spcPts val="2898"/>
              </a:lnSpc>
            </a:pPr>
            <a:r>
              <a:rPr lang="en-US" sz="2415">
                <a:solidFill>
                  <a:srgbClr val="000000"/>
                </a:solidFill>
                <a:latin typeface="Arial" panose="020B0604020202020204" pitchFamily="34" charset="0"/>
                <a:ea typeface="Poppins"/>
                <a:cs typeface="Arial" panose="020B0604020202020204" pitchFamily="34" charset="0"/>
                <a:sym typeface="Poppins"/>
              </a:rPr>
              <a:t> Better workforce planning would improve role clarity and team effectiveness (Edwards and Rees, 2016) .</a:t>
            </a:r>
          </a:p>
        </p:txBody>
      </p:sp>
      <p:sp>
        <p:nvSpPr>
          <p:cNvPr id="29" name="TextBox 29"/>
          <p:cNvSpPr txBox="1"/>
          <p:nvPr/>
        </p:nvSpPr>
        <p:spPr>
          <a:xfrm>
            <a:off x="6120584" y="6361667"/>
            <a:ext cx="2751139" cy="2952731"/>
          </a:xfrm>
          <a:prstGeom prst="rect">
            <a:avLst/>
          </a:prstGeom>
        </p:spPr>
        <p:txBody>
          <a:bodyPr lIns="0" tIns="0" rIns="0" bIns="0" rtlCol="0" anchor="t">
            <a:spAutoFit/>
          </a:bodyPr>
          <a:lstStyle/>
          <a:p>
            <a:pPr algn="ctr">
              <a:lnSpc>
                <a:spcPts val="2898"/>
              </a:lnSpc>
            </a:pPr>
            <a:r>
              <a:rPr lang="en-US" sz="2415">
                <a:solidFill>
                  <a:srgbClr val="000000"/>
                </a:solidFill>
                <a:latin typeface="Arial" panose="020B0604020202020204" pitchFamily="34" charset="0"/>
                <a:ea typeface="Poppins"/>
                <a:cs typeface="Arial" panose="020B0604020202020204" pitchFamily="34" charset="0"/>
                <a:sym typeface="Poppins"/>
              </a:rPr>
              <a:t>Stronger management capability would improve change delivery and performance (Shafagatova and Van Looy, 2021).</a:t>
            </a:r>
          </a:p>
        </p:txBody>
      </p:sp>
      <p:sp>
        <p:nvSpPr>
          <p:cNvPr id="30" name="TextBox 30"/>
          <p:cNvSpPr txBox="1"/>
          <p:nvPr/>
        </p:nvSpPr>
        <p:spPr>
          <a:xfrm>
            <a:off x="9193191" y="5186665"/>
            <a:ext cx="2650375" cy="2580835"/>
          </a:xfrm>
          <a:prstGeom prst="rect">
            <a:avLst/>
          </a:prstGeom>
        </p:spPr>
        <p:txBody>
          <a:bodyPr lIns="0" tIns="0" rIns="0" bIns="0" rtlCol="0" anchor="t">
            <a:spAutoFit/>
          </a:bodyPr>
          <a:lstStyle/>
          <a:p>
            <a:pPr algn="ctr">
              <a:lnSpc>
                <a:spcPts val="2898"/>
              </a:lnSpc>
            </a:pPr>
            <a:r>
              <a:rPr lang="en-US" sz="2415">
                <a:solidFill>
                  <a:srgbClr val="000000"/>
                </a:solidFill>
                <a:latin typeface="Arial" panose="020B0604020202020204" pitchFamily="34" charset="0"/>
                <a:ea typeface="Poppins"/>
                <a:cs typeface="Arial" panose="020B0604020202020204" pitchFamily="34" charset="0"/>
                <a:sym typeface="Poppins"/>
              </a:rPr>
              <a:t>More consistent people systems would help protect culture during growth (Marchington and Wilkinson, 2016).</a:t>
            </a:r>
          </a:p>
        </p:txBody>
      </p:sp>
      <p:sp>
        <p:nvSpPr>
          <p:cNvPr id="31" name="TextBox 31"/>
          <p:cNvSpPr txBox="1"/>
          <p:nvPr/>
        </p:nvSpPr>
        <p:spPr>
          <a:xfrm>
            <a:off x="12167416" y="6361667"/>
            <a:ext cx="2872081" cy="2190750"/>
          </a:xfrm>
          <a:prstGeom prst="rect">
            <a:avLst/>
          </a:prstGeom>
        </p:spPr>
        <p:txBody>
          <a:bodyPr lIns="0" tIns="0" rIns="0" bIns="0" rtlCol="0" anchor="t">
            <a:spAutoFit/>
          </a:bodyPr>
          <a:lstStyle/>
          <a:p>
            <a:pPr algn="ctr">
              <a:lnSpc>
                <a:spcPts val="2898"/>
              </a:lnSpc>
            </a:pPr>
            <a:r>
              <a:rPr lang="en-US" sz="2415">
                <a:solidFill>
                  <a:srgbClr val="000000"/>
                </a:solidFill>
                <a:latin typeface="Arial" panose="020B0604020202020204" pitchFamily="34" charset="0"/>
                <a:ea typeface="Poppins"/>
                <a:cs typeface="Arial" panose="020B0604020202020204" pitchFamily="34" charset="0"/>
                <a:sym typeface="Poppins"/>
              </a:rPr>
              <a:t>Stronger talent capability would support innovation and execution quality (Wei et al., 2017).</a:t>
            </a:r>
          </a:p>
        </p:txBody>
      </p:sp>
      <p:sp>
        <p:nvSpPr>
          <p:cNvPr id="32" name="TextBox 32"/>
          <p:cNvSpPr txBox="1"/>
          <p:nvPr/>
        </p:nvSpPr>
        <p:spPr>
          <a:xfrm>
            <a:off x="3248503" y="4407776"/>
            <a:ext cx="2523503" cy="692497"/>
          </a:xfrm>
          <a:prstGeom prst="rect">
            <a:avLst/>
          </a:prstGeom>
        </p:spPr>
        <p:txBody>
          <a:bodyPr lIns="0" tIns="0" rIns="0" bIns="0" rtlCol="0" anchor="t">
            <a:spAutoFit/>
          </a:bodyPr>
          <a:lstStyle/>
          <a:p>
            <a:pPr algn="ctr">
              <a:lnSpc>
                <a:spcPts val="2730"/>
              </a:lnSpc>
            </a:pPr>
            <a:r>
              <a:rPr lang="en-US" sz="2625" b="1">
                <a:solidFill>
                  <a:srgbClr val="073E88"/>
                </a:solidFill>
                <a:latin typeface="Arial" panose="020B0604020202020204" pitchFamily="34" charset="0"/>
                <a:ea typeface="Poppins Bold"/>
                <a:cs typeface="Arial" panose="020B0604020202020204" pitchFamily="34" charset="0"/>
                <a:sym typeface="Poppins Bold"/>
              </a:rPr>
              <a:t>Operational impact</a:t>
            </a:r>
          </a:p>
        </p:txBody>
      </p:sp>
      <p:sp>
        <p:nvSpPr>
          <p:cNvPr id="33" name="TextBox 33"/>
          <p:cNvSpPr txBox="1"/>
          <p:nvPr/>
        </p:nvSpPr>
        <p:spPr>
          <a:xfrm>
            <a:off x="6585209" y="5442691"/>
            <a:ext cx="1935205" cy="692497"/>
          </a:xfrm>
          <a:prstGeom prst="rect">
            <a:avLst/>
          </a:prstGeom>
        </p:spPr>
        <p:txBody>
          <a:bodyPr lIns="0" tIns="0" rIns="0" bIns="0" rtlCol="0" anchor="t">
            <a:spAutoFit/>
          </a:bodyPr>
          <a:lstStyle/>
          <a:p>
            <a:pPr algn="ctr">
              <a:lnSpc>
                <a:spcPts val="2730"/>
              </a:lnSpc>
            </a:pPr>
            <a:r>
              <a:rPr lang="en-US" sz="2625" b="1">
                <a:solidFill>
                  <a:srgbClr val="073E88"/>
                </a:solidFill>
                <a:latin typeface="Arial" panose="020B0604020202020204" pitchFamily="34" charset="0"/>
                <a:ea typeface="Poppins Bold"/>
                <a:cs typeface="Arial" panose="020B0604020202020204" pitchFamily="34" charset="0"/>
                <a:sym typeface="Poppins Bold"/>
              </a:rPr>
              <a:t>Leadership impact</a:t>
            </a:r>
          </a:p>
        </p:txBody>
      </p:sp>
      <p:sp>
        <p:nvSpPr>
          <p:cNvPr id="34" name="TextBox 34"/>
          <p:cNvSpPr txBox="1"/>
          <p:nvPr/>
        </p:nvSpPr>
        <p:spPr>
          <a:xfrm>
            <a:off x="9549139" y="4408154"/>
            <a:ext cx="2164338" cy="692497"/>
          </a:xfrm>
          <a:prstGeom prst="rect">
            <a:avLst/>
          </a:prstGeom>
        </p:spPr>
        <p:txBody>
          <a:bodyPr lIns="0" tIns="0" rIns="0" bIns="0" rtlCol="0" anchor="t">
            <a:spAutoFit/>
          </a:bodyPr>
          <a:lstStyle/>
          <a:p>
            <a:pPr algn="ctr">
              <a:lnSpc>
                <a:spcPts val="2730"/>
              </a:lnSpc>
            </a:pPr>
            <a:r>
              <a:rPr lang="en-US" sz="2625" b="1">
                <a:solidFill>
                  <a:srgbClr val="073E88"/>
                </a:solidFill>
                <a:latin typeface="Arial" panose="020B0604020202020204" pitchFamily="34" charset="0"/>
                <a:ea typeface="Poppins Bold"/>
                <a:cs typeface="Arial" panose="020B0604020202020204" pitchFamily="34" charset="0"/>
                <a:sym typeface="Poppins Bold"/>
              </a:rPr>
              <a:t>Cultural impact</a:t>
            </a:r>
          </a:p>
        </p:txBody>
      </p:sp>
      <p:sp>
        <p:nvSpPr>
          <p:cNvPr id="35" name="TextBox 35"/>
          <p:cNvSpPr txBox="1"/>
          <p:nvPr/>
        </p:nvSpPr>
        <p:spPr>
          <a:xfrm>
            <a:off x="12520445" y="5442691"/>
            <a:ext cx="2164338" cy="692497"/>
          </a:xfrm>
          <a:prstGeom prst="rect">
            <a:avLst/>
          </a:prstGeom>
        </p:spPr>
        <p:txBody>
          <a:bodyPr lIns="0" tIns="0" rIns="0" bIns="0" rtlCol="0" anchor="t">
            <a:spAutoFit/>
          </a:bodyPr>
          <a:lstStyle/>
          <a:p>
            <a:pPr algn="ctr">
              <a:lnSpc>
                <a:spcPts val="2730"/>
              </a:lnSpc>
            </a:pPr>
            <a:r>
              <a:rPr lang="en-US" sz="2625" b="1">
                <a:solidFill>
                  <a:srgbClr val="073E88"/>
                </a:solidFill>
                <a:latin typeface="Arial" panose="020B0604020202020204" pitchFamily="34" charset="0"/>
                <a:ea typeface="Poppins Bold"/>
                <a:cs typeface="Arial" panose="020B0604020202020204" pitchFamily="34" charset="0"/>
                <a:sym typeface="Poppins Bold"/>
              </a:rPr>
              <a:t>Business impact</a:t>
            </a:r>
          </a:p>
        </p:txBody>
      </p:sp>
      <p:sp>
        <p:nvSpPr>
          <p:cNvPr id="36" name="Freeform 36"/>
          <p:cNvSpPr/>
          <p:nvPr/>
        </p:nvSpPr>
        <p:spPr>
          <a:xfrm>
            <a:off x="7010342" y="3604322"/>
            <a:ext cx="1293091" cy="1120140"/>
          </a:xfrm>
          <a:custGeom>
            <a:avLst/>
            <a:gdLst/>
            <a:ahLst/>
            <a:cxnLst/>
            <a:rect l="l" t="t" r="r" b="b"/>
            <a:pathLst>
              <a:path w="1293091" h="1120140">
                <a:moveTo>
                  <a:pt x="0" y="0"/>
                </a:moveTo>
                <a:lnTo>
                  <a:pt x="1293091" y="0"/>
                </a:lnTo>
                <a:lnTo>
                  <a:pt x="1293091" y="1120140"/>
                </a:lnTo>
                <a:lnTo>
                  <a:pt x="0" y="1120140"/>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p:spPr>
      </p:sp>
      <p:sp>
        <p:nvSpPr>
          <p:cNvPr id="37" name="Freeform 37"/>
          <p:cNvSpPr/>
          <p:nvPr/>
        </p:nvSpPr>
        <p:spPr>
          <a:xfrm>
            <a:off x="9982686" y="2563000"/>
            <a:ext cx="1293091" cy="1120140"/>
          </a:xfrm>
          <a:custGeom>
            <a:avLst/>
            <a:gdLst/>
            <a:ahLst/>
            <a:cxnLst/>
            <a:rect l="l" t="t" r="r" b="b"/>
            <a:pathLst>
              <a:path w="1293091" h="1120140">
                <a:moveTo>
                  <a:pt x="0" y="0"/>
                </a:moveTo>
                <a:lnTo>
                  <a:pt x="1293091" y="0"/>
                </a:lnTo>
                <a:lnTo>
                  <a:pt x="1293091" y="1120140"/>
                </a:lnTo>
                <a:lnTo>
                  <a:pt x="0" y="1120140"/>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p:spPr>
      </p:sp>
      <p:sp>
        <p:nvSpPr>
          <p:cNvPr id="38" name="Freeform 38"/>
          <p:cNvSpPr/>
          <p:nvPr/>
        </p:nvSpPr>
        <p:spPr>
          <a:xfrm>
            <a:off x="12957454" y="3604322"/>
            <a:ext cx="1293091" cy="1120140"/>
          </a:xfrm>
          <a:custGeom>
            <a:avLst/>
            <a:gdLst/>
            <a:ahLst/>
            <a:cxnLst/>
            <a:rect l="l" t="t" r="r" b="b"/>
            <a:pathLst>
              <a:path w="1293091" h="1120140">
                <a:moveTo>
                  <a:pt x="0" y="0"/>
                </a:moveTo>
                <a:lnTo>
                  <a:pt x="1293091" y="0"/>
                </a:lnTo>
                <a:lnTo>
                  <a:pt x="1293091" y="1120140"/>
                </a:lnTo>
                <a:lnTo>
                  <a:pt x="0" y="1120140"/>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p:spPr>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7FBFF"/>
        </a:solidFill>
        <a:effectLst/>
      </p:bgPr>
    </p:bg>
    <p:spTree>
      <p:nvGrpSpPr>
        <p:cNvPr id="1" name=""/>
        <p:cNvGrpSpPr/>
        <p:nvPr/>
      </p:nvGrpSpPr>
      <p:grpSpPr>
        <a:xfrm>
          <a:off x="0" y="0"/>
          <a:ext cx="0" cy="0"/>
          <a:chOff x="0" y="0"/>
          <a:chExt cx="0" cy="0"/>
        </a:xfrm>
      </p:grpSpPr>
      <p:grpSp>
        <p:nvGrpSpPr>
          <p:cNvPr id="2" name="Group 2"/>
          <p:cNvGrpSpPr/>
          <p:nvPr/>
        </p:nvGrpSpPr>
        <p:grpSpPr>
          <a:xfrm>
            <a:off x="9144000" y="-341124"/>
            <a:ext cx="9658350" cy="682247"/>
            <a:chOff x="0" y="0"/>
            <a:chExt cx="2543763" cy="179687"/>
          </a:xfrm>
        </p:grpSpPr>
        <p:sp>
          <p:nvSpPr>
            <p:cNvPr id="3" name="Freeform 3"/>
            <p:cNvSpPr/>
            <p:nvPr/>
          </p:nvSpPr>
          <p:spPr>
            <a:xfrm>
              <a:off x="0" y="0"/>
              <a:ext cx="2543763" cy="179687"/>
            </a:xfrm>
            <a:custGeom>
              <a:avLst/>
              <a:gdLst/>
              <a:ahLst/>
              <a:cxnLst/>
              <a:rect l="l" t="t" r="r" b="b"/>
              <a:pathLst>
                <a:path w="2543763" h="179687">
                  <a:moveTo>
                    <a:pt x="0" y="0"/>
                  </a:moveTo>
                  <a:lnTo>
                    <a:pt x="2543763" y="0"/>
                  </a:lnTo>
                  <a:lnTo>
                    <a:pt x="2543763" y="179687"/>
                  </a:lnTo>
                  <a:lnTo>
                    <a:pt x="0" y="179687"/>
                  </a:lnTo>
                  <a:close/>
                </a:path>
              </a:pathLst>
            </a:custGeom>
            <a:gradFill rotWithShape="1">
              <a:gsLst>
                <a:gs pos="0">
                  <a:srgbClr val="5DE0E6">
                    <a:alpha val="100000"/>
                  </a:srgbClr>
                </a:gs>
                <a:gs pos="100000">
                  <a:srgbClr val="004AAD">
                    <a:alpha val="100000"/>
                  </a:srgbClr>
                </a:gs>
              </a:gsLst>
              <a:lin ang="0"/>
            </a:gradFill>
          </p:spPr>
        </p:sp>
        <p:sp>
          <p:nvSpPr>
            <p:cNvPr id="4" name="TextBox 4"/>
            <p:cNvSpPr txBox="1"/>
            <p:nvPr/>
          </p:nvSpPr>
          <p:spPr>
            <a:xfrm>
              <a:off x="0" y="-38100"/>
              <a:ext cx="2543763" cy="217787"/>
            </a:xfrm>
            <a:prstGeom prst="rect">
              <a:avLst/>
            </a:prstGeom>
          </p:spPr>
          <p:txBody>
            <a:bodyPr lIns="50800" tIns="50800" rIns="50800" bIns="50800" rtlCol="0" anchor="ctr"/>
            <a:lstStyle/>
            <a:p>
              <a:pPr algn="ctr">
                <a:lnSpc>
                  <a:spcPts val="2659"/>
                </a:lnSpc>
              </a:pPr>
              <a:endParaRPr/>
            </a:p>
          </p:txBody>
        </p:sp>
      </p:grpSp>
      <p:sp>
        <p:nvSpPr>
          <p:cNvPr id="5" name="TextBox 5"/>
          <p:cNvSpPr txBox="1"/>
          <p:nvPr/>
        </p:nvSpPr>
        <p:spPr>
          <a:xfrm>
            <a:off x="1849458" y="361950"/>
            <a:ext cx="14589085" cy="663575"/>
          </a:xfrm>
          <a:prstGeom prst="rect">
            <a:avLst/>
          </a:prstGeom>
        </p:spPr>
        <p:txBody>
          <a:bodyPr lIns="0" tIns="0" rIns="0" bIns="0" rtlCol="0" anchor="t">
            <a:spAutoFit/>
          </a:bodyPr>
          <a:lstStyle/>
          <a:p>
            <a:pPr algn="ctr">
              <a:lnSpc>
                <a:spcPts val="5199"/>
              </a:lnSpc>
            </a:pPr>
            <a:r>
              <a:rPr lang="en-US" sz="3999" b="1">
                <a:solidFill>
                  <a:srgbClr val="16599D"/>
                </a:solidFill>
                <a:latin typeface="Helios Bold"/>
                <a:ea typeface="Helios Bold"/>
                <a:cs typeface="Helios Bold"/>
                <a:sym typeface="Helios Bold"/>
              </a:rPr>
              <a:t>SMART RECOMMENDATIONS</a:t>
            </a:r>
          </a:p>
        </p:txBody>
      </p:sp>
      <p:grpSp>
        <p:nvGrpSpPr>
          <p:cNvPr id="6" name="Group 6"/>
          <p:cNvGrpSpPr/>
          <p:nvPr/>
        </p:nvGrpSpPr>
        <p:grpSpPr>
          <a:xfrm>
            <a:off x="-990676" y="9945876"/>
            <a:ext cx="9658350" cy="682247"/>
            <a:chOff x="0" y="0"/>
            <a:chExt cx="2543763" cy="179687"/>
          </a:xfrm>
        </p:grpSpPr>
        <p:sp>
          <p:nvSpPr>
            <p:cNvPr id="7" name="Freeform 7"/>
            <p:cNvSpPr/>
            <p:nvPr/>
          </p:nvSpPr>
          <p:spPr>
            <a:xfrm>
              <a:off x="0" y="0"/>
              <a:ext cx="2543763" cy="179687"/>
            </a:xfrm>
            <a:custGeom>
              <a:avLst/>
              <a:gdLst/>
              <a:ahLst/>
              <a:cxnLst/>
              <a:rect l="l" t="t" r="r" b="b"/>
              <a:pathLst>
                <a:path w="2543763" h="179687">
                  <a:moveTo>
                    <a:pt x="0" y="0"/>
                  </a:moveTo>
                  <a:lnTo>
                    <a:pt x="2543763" y="0"/>
                  </a:lnTo>
                  <a:lnTo>
                    <a:pt x="2543763" y="179687"/>
                  </a:lnTo>
                  <a:lnTo>
                    <a:pt x="0" y="179687"/>
                  </a:lnTo>
                  <a:close/>
                </a:path>
              </a:pathLst>
            </a:custGeom>
            <a:gradFill rotWithShape="1">
              <a:gsLst>
                <a:gs pos="0">
                  <a:srgbClr val="5DE0E6">
                    <a:alpha val="100000"/>
                  </a:srgbClr>
                </a:gs>
                <a:gs pos="100000">
                  <a:srgbClr val="004AAD">
                    <a:alpha val="100000"/>
                  </a:srgbClr>
                </a:gs>
              </a:gsLst>
              <a:lin ang="0"/>
            </a:gradFill>
          </p:spPr>
        </p:sp>
        <p:sp>
          <p:nvSpPr>
            <p:cNvPr id="8" name="TextBox 8"/>
            <p:cNvSpPr txBox="1"/>
            <p:nvPr/>
          </p:nvSpPr>
          <p:spPr>
            <a:xfrm>
              <a:off x="0" y="-38100"/>
              <a:ext cx="2543763" cy="217787"/>
            </a:xfrm>
            <a:prstGeom prst="rect">
              <a:avLst/>
            </a:prstGeom>
          </p:spPr>
          <p:txBody>
            <a:bodyPr lIns="50800" tIns="50800" rIns="50800" bIns="50800" rtlCol="0" anchor="ctr"/>
            <a:lstStyle/>
            <a:p>
              <a:pPr algn="ctr">
                <a:lnSpc>
                  <a:spcPts val="2659"/>
                </a:lnSpc>
              </a:pPr>
              <a:endParaRPr/>
            </a:p>
          </p:txBody>
        </p:sp>
      </p:grpSp>
      <p:sp>
        <p:nvSpPr>
          <p:cNvPr id="9" name="TextBox 9"/>
          <p:cNvSpPr txBox="1"/>
          <p:nvPr/>
        </p:nvSpPr>
        <p:spPr>
          <a:xfrm>
            <a:off x="0" y="1074664"/>
            <a:ext cx="17495726" cy="1318654"/>
          </a:xfrm>
          <a:prstGeom prst="rect">
            <a:avLst/>
          </a:prstGeom>
        </p:spPr>
        <p:txBody>
          <a:bodyPr lIns="0" tIns="0" rIns="0" bIns="0" rtlCol="0" anchor="t">
            <a:spAutoFit/>
          </a:bodyPr>
          <a:lstStyle/>
          <a:p>
            <a:pPr marL="636705" lvl="1" indent="-318353" algn="just">
              <a:lnSpc>
                <a:spcPts val="5455"/>
              </a:lnSpc>
              <a:buFont typeface="Arial"/>
              <a:buChar char="•"/>
            </a:pPr>
            <a:r>
              <a:rPr lang="en-US" sz="2949">
                <a:solidFill>
                  <a:srgbClr val="000000"/>
                </a:solidFill>
                <a:latin typeface="Helios"/>
                <a:ea typeface="Helios"/>
                <a:cs typeface="Helios"/>
                <a:sym typeface="Helios"/>
              </a:rPr>
              <a:t>Structured capability development and performance tracking improve strategic HR alignment (Armstrong and Taylor, 2020; Ali et al., 2024).</a:t>
            </a:r>
          </a:p>
        </p:txBody>
      </p:sp>
      <p:graphicFrame>
        <p:nvGraphicFramePr>
          <p:cNvPr id="10" name="Table 9">
            <a:extLst>
              <a:ext uri="{FF2B5EF4-FFF2-40B4-BE49-F238E27FC236}">
                <a16:creationId xmlns:a16="http://schemas.microsoft.com/office/drawing/2014/main" id="{439CC904-E47B-9D1B-90C0-8788DEE8DFC0}"/>
              </a:ext>
            </a:extLst>
          </p:cNvPr>
          <p:cNvGraphicFramePr>
            <a:graphicFrameLocks noGrp="1"/>
          </p:cNvGraphicFramePr>
          <p:nvPr>
            <p:extLst>
              <p:ext uri="{D42A27DB-BD31-4B8C-83A1-F6EECF244321}">
                <p14:modId xmlns:p14="http://schemas.microsoft.com/office/powerpoint/2010/main" val="3198814905"/>
              </p:ext>
            </p:extLst>
          </p:nvPr>
        </p:nvGraphicFramePr>
        <p:xfrm>
          <a:off x="1305894" y="2749860"/>
          <a:ext cx="15676212" cy="6979026"/>
        </p:xfrm>
        <a:graphic>
          <a:graphicData uri="http://schemas.openxmlformats.org/drawingml/2006/table">
            <a:tbl>
              <a:tblPr firstRow="1" firstCol="1" bandRow="1">
                <a:tableStyleId>{FABFCF23-3B69-468F-B69F-88F6DE6A72F2}</a:tableStyleId>
              </a:tblPr>
              <a:tblGrid>
                <a:gridCol w="3919053">
                  <a:extLst>
                    <a:ext uri="{9D8B030D-6E8A-4147-A177-3AD203B41FA5}">
                      <a16:colId xmlns:a16="http://schemas.microsoft.com/office/drawing/2014/main" val="581458825"/>
                    </a:ext>
                  </a:extLst>
                </a:gridCol>
                <a:gridCol w="3919053">
                  <a:extLst>
                    <a:ext uri="{9D8B030D-6E8A-4147-A177-3AD203B41FA5}">
                      <a16:colId xmlns:a16="http://schemas.microsoft.com/office/drawing/2014/main" val="3706900235"/>
                    </a:ext>
                  </a:extLst>
                </a:gridCol>
                <a:gridCol w="3919053">
                  <a:extLst>
                    <a:ext uri="{9D8B030D-6E8A-4147-A177-3AD203B41FA5}">
                      <a16:colId xmlns:a16="http://schemas.microsoft.com/office/drawing/2014/main" val="1722567675"/>
                    </a:ext>
                  </a:extLst>
                </a:gridCol>
                <a:gridCol w="3919053">
                  <a:extLst>
                    <a:ext uri="{9D8B030D-6E8A-4147-A177-3AD203B41FA5}">
                      <a16:colId xmlns:a16="http://schemas.microsoft.com/office/drawing/2014/main" val="1515625278"/>
                    </a:ext>
                  </a:extLst>
                </a:gridCol>
              </a:tblGrid>
              <a:tr h="832097">
                <a:tc>
                  <a:txBody>
                    <a:bodyPr/>
                    <a:lstStyle/>
                    <a:p>
                      <a:pPr marL="0" marR="0" algn="ctr">
                        <a:lnSpc>
                          <a:spcPct val="150000"/>
                        </a:lnSpc>
                        <a:spcBef>
                          <a:spcPts val="600"/>
                        </a:spcBef>
                        <a:spcAft>
                          <a:spcPts val="600"/>
                        </a:spcAft>
                        <a:buNone/>
                      </a:pPr>
                      <a:r>
                        <a:rPr lang="en-US" sz="2400" kern="100" dirty="0">
                          <a:effectLst/>
                        </a:rPr>
                        <a:t>Recommendation</a:t>
                      </a:r>
                      <a:endParaRPr lang="en-US" sz="2400" kern="100" dirty="0">
                        <a:effectLst/>
                        <a:latin typeface="Times New Roman" panose="02020603050405020304" pitchFamily="18" charset="0"/>
                        <a:ea typeface="Times New Roman" panose="02020603050405020304" pitchFamily="18" charset="0"/>
                        <a:cs typeface="Vrinda" panose="020B0502040204020203" pitchFamily="34" charset="0"/>
                      </a:endParaRPr>
                    </a:p>
                  </a:txBody>
                  <a:tcPr marL="9525" marR="9525" marT="9525" marB="9525" anchor="ctr"/>
                </a:tc>
                <a:tc>
                  <a:txBody>
                    <a:bodyPr/>
                    <a:lstStyle/>
                    <a:p>
                      <a:pPr marL="0" marR="0" algn="ctr">
                        <a:lnSpc>
                          <a:spcPct val="150000"/>
                        </a:lnSpc>
                        <a:spcBef>
                          <a:spcPts val="600"/>
                        </a:spcBef>
                        <a:spcAft>
                          <a:spcPts val="600"/>
                        </a:spcAft>
                        <a:buNone/>
                      </a:pPr>
                      <a:r>
                        <a:rPr lang="en-US" sz="2400" kern="100" dirty="0">
                          <a:effectLst/>
                        </a:rPr>
                        <a:t>Timeline</a:t>
                      </a:r>
                      <a:endParaRPr lang="en-US" sz="2400" kern="100" dirty="0">
                        <a:effectLst/>
                        <a:latin typeface="Times New Roman" panose="02020603050405020304" pitchFamily="18" charset="0"/>
                        <a:ea typeface="Times New Roman" panose="02020603050405020304" pitchFamily="18" charset="0"/>
                        <a:cs typeface="Vrinda" panose="020B0502040204020203" pitchFamily="34" charset="0"/>
                      </a:endParaRPr>
                    </a:p>
                  </a:txBody>
                  <a:tcPr marL="9525" marR="9525" marT="9525" marB="9525" anchor="ctr"/>
                </a:tc>
                <a:tc>
                  <a:txBody>
                    <a:bodyPr/>
                    <a:lstStyle/>
                    <a:p>
                      <a:pPr marL="0" marR="0" algn="ctr">
                        <a:lnSpc>
                          <a:spcPct val="150000"/>
                        </a:lnSpc>
                        <a:spcBef>
                          <a:spcPts val="600"/>
                        </a:spcBef>
                        <a:spcAft>
                          <a:spcPts val="600"/>
                        </a:spcAft>
                        <a:buNone/>
                      </a:pPr>
                      <a:r>
                        <a:rPr lang="en-US" sz="2400" kern="100" dirty="0">
                          <a:effectLst/>
                        </a:rPr>
                        <a:t>Purpose</a:t>
                      </a:r>
                      <a:endParaRPr lang="en-US" sz="2400" kern="100" dirty="0">
                        <a:effectLst/>
                        <a:latin typeface="Times New Roman" panose="02020603050405020304" pitchFamily="18" charset="0"/>
                        <a:ea typeface="Times New Roman" panose="02020603050405020304" pitchFamily="18" charset="0"/>
                        <a:cs typeface="Vrinda" panose="020B0502040204020203" pitchFamily="34" charset="0"/>
                      </a:endParaRPr>
                    </a:p>
                  </a:txBody>
                  <a:tcPr marL="9525" marR="9525" marT="9525" marB="9525" anchor="ctr"/>
                </a:tc>
                <a:tc>
                  <a:txBody>
                    <a:bodyPr/>
                    <a:lstStyle/>
                    <a:p>
                      <a:pPr marL="0" marR="0" algn="ctr">
                        <a:lnSpc>
                          <a:spcPct val="150000"/>
                        </a:lnSpc>
                        <a:spcBef>
                          <a:spcPts val="600"/>
                        </a:spcBef>
                        <a:spcAft>
                          <a:spcPts val="600"/>
                        </a:spcAft>
                        <a:buNone/>
                      </a:pPr>
                      <a:r>
                        <a:rPr lang="en-US" sz="2400" kern="100" dirty="0">
                          <a:effectLst/>
                        </a:rPr>
                        <a:t>Measure</a:t>
                      </a:r>
                      <a:endParaRPr lang="en-US" sz="2400" kern="100" dirty="0">
                        <a:effectLst/>
                        <a:latin typeface="Times New Roman" panose="02020603050405020304" pitchFamily="18" charset="0"/>
                        <a:ea typeface="Times New Roman" panose="02020603050405020304" pitchFamily="18" charset="0"/>
                        <a:cs typeface="Vrinda" panose="020B0502040204020203" pitchFamily="34" charset="0"/>
                      </a:endParaRPr>
                    </a:p>
                  </a:txBody>
                  <a:tcPr marL="9525" marR="9525" marT="9525" marB="9525" anchor="ctr"/>
                </a:tc>
                <a:extLst>
                  <a:ext uri="{0D108BD9-81ED-4DB2-BD59-A6C34878D82A}">
                    <a16:rowId xmlns:a16="http://schemas.microsoft.com/office/drawing/2014/main" val="3917832159"/>
                  </a:ext>
                </a:extLst>
              </a:tr>
              <a:tr h="832097">
                <a:tc>
                  <a:txBody>
                    <a:bodyPr/>
                    <a:lstStyle/>
                    <a:p>
                      <a:pPr marL="0" marR="0" algn="ctr">
                        <a:lnSpc>
                          <a:spcPct val="150000"/>
                        </a:lnSpc>
                        <a:spcBef>
                          <a:spcPts val="600"/>
                        </a:spcBef>
                        <a:spcAft>
                          <a:spcPts val="600"/>
                        </a:spcAft>
                        <a:buNone/>
                      </a:pPr>
                      <a:r>
                        <a:rPr lang="en-US" sz="2400" kern="100" dirty="0">
                          <a:effectLst/>
                        </a:rPr>
                        <a:t>Conduct a capability audit</a:t>
                      </a:r>
                      <a:endParaRPr lang="en-US" sz="2400" kern="100" dirty="0">
                        <a:effectLst/>
                        <a:latin typeface="Times New Roman" panose="02020603050405020304" pitchFamily="18" charset="0"/>
                        <a:ea typeface="Times New Roman" panose="02020603050405020304" pitchFamily="18" charset="0"/>
                        <a:cs typeface="Vrinda" panose="020B0502040204020203" pitchFamily="34" charset="0"/>
                      </a:endParaRPr>
                    </a:p>
                  </a:txBody>
                  <a:tcPr marL="9525" marR="9525" marT="9525" marB="9525" anchor="ctr"/>
                </a:tc>
                <a:tc>
                  <a:txBody>
                    <a:bodyPr/>
                    <a:lstStyle/>
                    <a:p>
                      <a:pPr marL="0" marR="0" algn="ctr">
                        <a:lnSpc>
                          <a:spcPct val="150000"/>
                        </a:lnSpc>
                        <a:spcBef>
                          <a:spcPts val="600"/>
                        </a:spcBef>
                        <a:spcAft>
                          <a:spcPts val="600"/>
                        </a:spcAft>
                        <a:buNone/>
                      </a:pPr>
                      <a:r>
                        <a:rPr lang="en-US" sz="2400" kern="100">
                          <a:effectLst/>
                        </a:rPr>
                        <a:t>Within 3 months</a:t>
                      </a:r>
                      <a:endParaRPr lang="en-US" sz="2400" kern="100">
                        <a:effectLst/>
                        <a:latin typeface="Times New Roman" panose="02020603050405020304" pitchFamily="18" charset="0"/>
                        <a:ea typeface="Times New Roman" panose="02020603050405020304" pitchFamily="18" charset="0"/>
                        <a:cs typeface="Vrinda" panose="020B0502040204020203" pitchFamily="34" charset="0"/>
                      </a:endParaRPr>
                    </a:p>
                  </a:txBody>
                  <a:tcPr marL="9525" marR="9525" marT="9525" marB="9525" anchor="ctr"/>
                </a:tc>
                <a:tc>
                  <a:txBody>
                    <a:bodyPr/>
                    <a:lstStyle/>
                    <a:p>
                      <a:pPr marL="0" marR="0" algn="ctr">
                        <a:lnSpc>
                          <a:spcPct val="150000"/>
                        </a:lnSpc>
                        <a:spcBef>
                          <a:spcPts val="600"/>
                        </a:spcBef>
                        <a:spcAft>
                          <a:spcPts val="600"/>
                        </a:spcAft>
                        <a:buNone/>
                      </a:pPr>
                      <a:r>
                        <a:rPr lang="en-US" sz="2400" kern="100" dirty="0">
                          <a:effectLst/>
                        </a:rPr>
                        <a:t>Identify critical skill gaps (Barac et al., 2016).</a:t>
                      </a:r>
                      <a:endParaRPr lang="en-US" sz="2400" kern="100" dirty="0">
                        <a:effectLst/>
                        <a:latin typeface="Times New Roman" panose="02020603050405020304" pitchFamily="18" charset="0"/>
                        <a:ea typeface="Times New Roman" panose="02020603050405020304" pitchFamily="18" charset="0"/>
                        <a:cs typeface="Vrinda" panose="020B0502040204020203" pitchFamily="34" charset="0"/>
                      </a:endParaRPr>
                    </a:p>
                  </a:txBody>
                  <a:tcPr marL="9525" marR="9525" marT="9525" marB="9525" anchor="ctr"/>
                </a:tc>
                <a:tc>
                  <a:txBody>
                    <a:bodyPr/>
                    <a:lstStyle/>
                    <a:p>
                      <a:pPr marL="0" marR="0" algn="ctr">
                        <a:lnSpc>
                          <a:spcPct val="150000"/>
                        </a:lnSpc>
                        <a:spcBef>
                          <a:spcPts val="600"/>
                        </a:spcBef>
                        <a:spcAft>
                          <a:spcPts val="600"/>
                        </a:spcAft>
                        <a:buNone/>
                      </a:pPr>
                      <a:r>
                        <a:rPr lang="en-US" sz="2400" kern="100">
                          <a:effectLst/>
                        </a:rPr>
                        <a:t>Skills gap report completed</a:t>
                      </a:r>
                      <a:endParaRPr lang="en-US" sz="2400" kern="100">
                        <a:effectLst/>
                        <a:latin typeface="Times New Roman" panose="02020603050405020304" pitchFamily="18" charset="0"/>
                        <a:ea typeface="Times New Roman" panose="02020603050405020304" pitchFamily="18" charset="0"/>
                        <a:cs typeface="Vrinda" panose="020B0502040204020203" pitchFamily="34" charset="0"/>
                      </a:endParaRPr>
                    </a:p>
                  </a:txBody>
                  <a:tcPr marL="9525" marR="9525" marT="9525" marB="9525" anchor="ctr"/>
                </a:tc>
                <a:extLst>
                  <a:ext uri="{0D108BD9-81ED-4DB2-BD59-A6C34878D82A}">
                    <a16:rowId xmlns:a16="http://schemas.microsoft.com/office/drawing/2014/main" val="3998136628"/>
                  </a:ext>
                </a:extLst>
              </a:tr>
              <a:tr h="1696403">
                <a:tc>
                  <a:txBody>
                    <a:bodyPr/>
                    <a:lstStyle/>
                    <a:p>
                      <a:pPr marL="0" marR="0" algn="ctr">
                        <a:lnSpc>
                          <a:spcPct val="150000"/>
                        </a:lnSpc>
                        <a:spcBef>
                          <a:spcPts val="600"/>
                        </a:spcBef>
                        <a:spcAft>
                          <a:spcPts val="600"/>
                        </a:spcAft>
                        <a:buNone/>
                      </a:pPr>
                      <a:r>
                        <a:rPr lang="en-US" sz="2400" kern="100" dirty="0">
                          <a:effectLst/>
                        </a:rPr>
                        <a:t>Launch leadership development</a:t>
                      </a:r>
                      <a:endParaRPr lang="en-US" sz="2400" kern="100" dirty="0">
                        <a:effectLst/>
                        <a:latin typeface="Times New Roman" panose="02020603050405020304" pitchFamily="18" charset="0"/>
                        <a:ea typeface="Times New Roman" panose="02020603050405020304" pitchFamily="18" charset="0"/>
                        <a:cs typeface="Vrinda" panose="020B0502040204020203" pitchFamily="34" charset="0"/>
                      </a:endParaRPr>
                    </a:p>
                  </a:txBody>
                  <a:tcPr marL="9525" marR="9525" marT="9525" marB="9525" anchor="ctr"/>
                </a:tc>
                <a:tc>
                  <a:txBody>
                    <a:bodyPr/>
                    <a:lstStyle/>
                    <a:p>
                      <a:pPr marL="0" marR="0" algn="ctr">
                        <a:lnSpc>
                          <a:spcPct val="150000"/>
                        </a:lnSpc>
                        <a:spcBef>
                          <a:spcPts val="600"/>
                        </a:spcBef>
                        <a:spcAft>
                          <a:spcPts val="600"/>
                        </a:spcAft>
                        <a:buNone/>
                      </a:pPr>
                      <a:r>
                        <a:rPr lang="en-US" sz="2400" kern="100">
                          <a:effectLst/>
                        </a:rPr>
                        <a:t>Within 6 months</a:t>
                      </a:r>
                      <a:endParaRPr lang="en-US" sz="2400" kern="100">
                        <a:effectLst/>
                        <a:latin typeface="Times New Roman" panose="02020603050405020304" pitchFamily="18" charset="0"/>
                        <a:ea typeface="Times New Roman" panose="02020603050405020304" pitchFamily="18" charset="0"/>
                        <a:cs typeface="Vrinda" panose="020B0502040204020203" pitchFamily="34" charset="0"/>
                      </a:endParaRPr>
                    </a:p>
                  </a:txBody>
                  <a:tcPr marL="9525" marR="9525" marT="9525" marB="9525" anchor="ctr"/>
                </a:tc>
                <a:tc>
                  <a:txBody>
                    <a:bodyPr/>
                    <a:lstStyle/>
                    <a:p>
                      <a:pPr marL="0" marR="0" algn="ctr">
                        <a:lnSpc>
                          <a:spcPct val="150000"/>
                        </a:lnSpc>
                        <a:spcBef>
                          <a:spcPts val="600"/>
                        </a:spcBef>
                        <a:spcAft>
                          <a:spcPts val="600"/>
                        </a:spcAft>
                        <a:buNone/>
                      </a:pPr>
                      <a:r>
                        <a:rPr lang="en-US" sz="2400" kern="100" dirty="0">
                          <a:effectLst/>
                        </a:rPr>
                        <a:t>Strengthen management quality (Janssen et al., 2011).</a:t>
                      </a:r>
                      <a:endParaRPr lang="en-US" sz="2400" kern="100" dirty="0">
                        <a:effectLst/>
                        <a:latin typeface="Times New Roman" panose="02020603050405020304" pitchFamily="18" charset="0"/>
                        <a:ea typeface="Times New Roman" panose="02020603050405020304" pitchFamily="18" charset="0"/>
                        <a:cs typeface="Vrinda" panose="020B0502040204020203" pitchFamily="34" charset="0"/>
                      </a:endParaRPr>
                    </a:p>
                  </a:txBody>
                  <a:tcPr marL="9525" marR="9525" marT="9525" marB="9525" anchor="ctr"/>
                </a:tc>
                <a:tc>
                  <a:txBody>
                    <a:bodyPr/>
                    <a:lstStyle/>
                    <a:p>
                      <a:pPr marL="0" marR="0" algn="ctr">
                        <a:lnSpc>
                          <a:spcPct val="150000"/>
                        </a:lnSpc>
                        <a:spcBef>
                          <a:spcPts val="600"/>
                        </a:spcBef>
                        <a:spcAft>
                          <a:spcPts val="600"/>
                        </a:spcAft>
                        <a:buNone/>
                      </a:pPr>
                      <a:r>
                        <a:rPr lang="en-US" sz="2400" kern="100" dirty="0">
                          <a:effectLst/>
                        </a:rPr>
                        <a:t>Manager participation and feedback (Moldoveanu and </a:t>
                      </a:r>
                      <a:r>
                        <a:rPr lang="en-US" sz="2400" kern="100" dirty="0" err="1">
                          <a:effectLst/>
                        </a:rPr>
                        <a:t>Narayandas</a:t>
                      </a:r>
                      <a:r>
                        <a:rPr lang="en-US" sz="2400" kern="100" dirty="0">
                          <a:effectLst/>
                        </a:rPr>
                        <a:t>, 2019).</a:t>
                      </a:r>
                      <a:endParaRPr lang="en-US" sz="2400" kern="100" dirty="0">
                        <a:effectLst/>
                        <a:latin typeface="Times New Roman" panose="02020603050405020304" pitchFamily="18" charset="0"/>
                        <a:ea typeface="Times New Roman" panose="02020603050405020304" pitchFamily="18" charset="0"/>
                        <a:cs typeface="Vrinda" panose="020B0502040204020203" pitchFamily="34" charset="0"/>
                      </a:endParaRPr>
                    </a:p>
                  </a:txBody>
                  <a:tcPr marL="9525" marR="9525" marT="9525" marB="9525" anchor="ctr"/>
                </a:tc>
                <a:extLst>
                  <a:ext uri="{0D108BD9-81ED-4DB2-BD59-A6C34878D82A}">
                    <a16:rowId xmlns:a16="http://schemas.microsoft.com/office/drawing/2014/main" val="137917212"/>
                  </a:ext>
                </a:extLst>
              </a:tr>
              <a:tr h="1696403">
                <a:tc>
                  <a:txBody>
                    <a:bodyPr/>
                    <a:lstStyle/>
                    <a:p>
                      <a:pPr marL="0" marR="0" algn="ctr">
                        <a:lnSpc>
                          <a:spcPct val="150000"/>
                        </a:lnSpc>
                        <a:spcBef>
                          <a:spcPts val="600"/>
                        </a:spcBef>
                        <a:spcAft>
                          <a:spcPts val="600"/>
                        </a:spcAft>
                        <a:buNone/>
                      </a:pPr>
                      <a:r>
                        <a:rPr lang="en-US" sz="2400" kern="100" dirty="0">
                          <a:effectLst/>
                        </a:rPr>
                        <a:t>Introduce structured learning pathways</a:t>
                      </a:r>
                      <a:endParaRPr lang="en-US" sz="2400" kern="100" dirty="0">
                        <a:effectLst/>
                        <a:latin typeface="Times New Roman" panose="02020603050405020304" pitchFamily="18" charset="0"/>
                        <a:ea typeface="Times New Roman" panose="02020603050405020304" pitchFamily="18" charset="0"/>
                        <a:cs typeface="Vrinda" panose="020B0502040204020203" pitchFamily="34" charset="0"/>
                      </a:endParaRPr>
                    </a:p>
                  </a:txBody>
                  <a:tcPr marL="9525" marR="9525" marT="9525" marB="9525" anchor="ctr"/>
                </a:tc>
                <a:tc>
                  <a:txBody>
                    <a:bodyPr/>
                    <a:lstStyle/>
                    <a:p>
                      <a:pPr marL="0" marR="0" algn="ctr">
                        <a:lnSpc>
                          <a:spcPct val="150000"/>
                        </a:lnSpc>
                        <a:spcBef>
                          <a:spcPts val="600"/>
                        </a:spcBef>
                        <a:spcAft>
                          <a:spcPts val="600"/>
                        </a:spcAft>
                        <a:buNone/>
                      </a:pPr>
                      <a:r>
                        <a:rPr lang="en-US" sz="2400" kern="100">
                          <a:effectLst/>
                        </a:rPr>
                        <a:t>Within 6 months</a:t>
                      </a:r>
                      <a:endParaRPr lang="en-US" sz="2400" kern="100">
                        <a:effectLst/>
                        <a:latin typeface="Times New Roman" panose="02020603050405020304" pitchFamily="18" charset="0"/>
                        <a:ea typeface="Times New Roman" panose="02020603050405020304" pitchFamily="18" charset="0"/>
                        <a:cs typeface="Vrinda" panose="020B0502040204020203" pitchFamily="34" charset="0"/>
                      </a:endParaRPr>
                    </a:p>
                  </a:txBody>
                  <a:tcPr marL="9525" marR="9525" marT="9525" marB="9525" anchor="ctr"/>
                </a:tc>
                <a:tc>
                  <a:txBody>
                    <a:bodyPr/>
                    <a:lstStyle/>
                    <a:p>
                      <a:pPr marL="0" marR="0" algn="ctr">
                        <a:lnSpc>
                          <a:spcPct val="150000"/>
                        </a:lnSpc>
                        <a:spcBef>
                          <a:spcPts val="600"/>
                        </a:spcBef>
                        <a:spcAft>
                          <a:spcPts val="600"/>
                        </a:spcAft>
                        <a:buNone/>
                      </a:pPr>
                      <a:r>
                        <a:rPr lang="en-US" sz="2400" kern="100" dirty="0">
                          <a:effectLst/>
                        </a:rPr>
                        <a:t>Build digital and cross-functional skills (Nasir et al., 2020).</a:t>
                      </a:r>
                      <a:endParaRPr lang="en-US" sz="2400" kern="100" dirty="0">
                        <a:effectLst/>
                        <a:latin typeface="Times New Roman" panose="02020603050405020304" pitchFamily="18" charset="0"/>
                        <a:ea typeface="Times New Roman" panose="02020603050405020304" pitchFamily="18" charset="0"/>
                        <a:cs typeface="Vrinda" panose="020B0502040204020203" pitchFamily="34" charset="0"/>
                      </a:endParaRPr>
                    </a:p>
                  </a:txBody>
                  <a:tcPr marL="9525" marR="9525" marT="9525" marB="9525" anchor="ctr"/>
                </a:tc>
                <a:tc>
                  <a:txBody>
                    <a:bodyPr/>
                    <a:lstStyle/>
                    <a:p>
                      <a:pPr marL="0" marR="0" algn="ctr">
                        <a:lnSpc>
                          <a:spcPct val="150000"/>
                        </a:lnSpc>
                        <a:spcBef>
                          <a:spcPts val="600"/>
                        </a:spcBef>
                        <a:spcAft>
                          <a:spcPts val="600"/>
                        </a:spcAft>
                        <a:buNone/>
                      </a:pPr>
                      <a:r>
                        <a:rPr lang="en-US" sz="2400" kern="100">
                          <a:effectLst/>
                        </a:rPr>
                        <a:t>Training completion and uptake</a:t>
                      </a:r>
                      <a:endParaRPr lang="en-US" sz="2400" kern="100">
                        <a:effectLst/>
                        <a:latin typeface="Times New Roman" panose="02020603050405020304" pitchFamily="18" charset="0"/>
                        <a:ea typeface="Times New Roman" panose="02020603050405020304" pitchFamily="18" charset="0"/>
                        <a:cs typeface="Vrinda" panose="020B0502040204020203" pitchFamily="34" charset="0"/>
                      </a:endParaRPr>
                    </a:p>
                  </a:txBody>
                  <a:tcPr marL="9525" marR="9525" marT="9525" marB="9525" anchor="ctr"/>
                </a:tc>
                <a:extLst>
                  <a:ext uri="{0D108BD9-81ED-4DB2-BD59-A6C34878D82A}">
                    <a16:rowId xmlns:a16="http://schemas.microsoft.com/office/drawing/2014/main" val="4061431150"/>
                  </a:ext>
                </a:extLst>
              </a:tr>
              <a:tr h="1696403">
                <a:tc>
                  <a:txBody>
                    <a:bodyPr/>
                    <a:lstStyle/>
                    <a:p>
                      <a:pPr marL="0" marR="0" algn="ctr">
                        <a:lnSpc>
                          <a:spcPct val="150000"/>
                        </a:lnSpc>
                        <a:spcBef>
                          <a:spcPts val="600"/>
                        </a:spcBef>
                        <a:spcAft>
                          <a:spcPts val="600"/>
                        </a:spcAft>
                        <a:buNone/>
                      </a:pPr>
                      <a:r>
                        <a:rPr lang="en-US" sz="2400" kern="100" dirty="0">
                          <a:effectLst/>
                        </a:rPr>
                        <a:t>Review engagement metrics quarterly</a:t>
                      </a:r>
                      <a:endParaRPr lang="en-US" sz="2400" kern="100" dirty="0">
                        <a:effectLst/>
                        <a:latin typeface="Times New Roman" panose="02020603050405020304" pitchFamily="18" charset="0"/>
                        <a:ea typeface="Times New Roman" panose="02020603050405020304" pitchFamily="18" charset="0"/>
                        <a:cs typeface="Vrinda" panose="020B0502040204020203" pitchFamily="34" charset="0"/>
                      </a:endParaRPr>
                    </a:p>
                  </a:txBody>
                  <a:tcPr marL="9525" marR="9525" marT="9525" marB="9525" anchor="ctr"/>
                </a:tc>
                <a:tc>
                  <a:txBody>
                    <a:bodyPr/>
                    <a:lstStyle/>
                    <a:p>
                      <a:pPr marL="0" marR="0" algn="ctr">
                        <a:lnSpc>
                          <a:spcPct val="150000"/>
                        </a:lnSpc>
                        <a:spcBef>
                          <a:spcPts val="600"/>
                        </a:spcBef>
                        <a:spcAft>
                          <a:spcPts val="600"/>
                        </a:spcAft>
                        <a:buNone/>
                      </a:pPr>
                      <a:r>
                        <a:rPr lang="en-US" sz="2400" kern="100" dirty="0">
                          <a:effectLst/>
                        </a:rPr>
                        <a:t>Every quarter</a:t>
                      </a:r>
                      <a:endParaRPr lang="en-US" sz="2400" kern="100" dirty="0">
                        <a:effectLst/>
                        <a:latin typeface="Times New Roman" panose="02020603050405020304" pitchFamily="18" charset="0"/>
                        <a:ea typeface="Times New Roman" panose="02020603050405020304" pitchFamily="18" charset="0"/>
                        <a:cs typeface="Vrinda" panose="020B0502040204020203" pitchFamily="34" charset="0"/>
                      </a:endParaRPr>
                    </a:p>
                  </a:txBody>
                  <a:tcPr marL="9525" marR="9525" marT="9525" marB="9525" anchor="ctr"/>
                </a:tc>
                <a:tc>
                  <a:txBody>
                    <a:bodyPr/>
                    <a:lstStyle/>
                    <a:p>
                      <a:pPr marL="0" marR="0" algn="ctr">
                        <a:lnSpc>
                          <a:spcPct val="150000"/>
                        </a:lnSpc>
                        <a:spcBef>
                          <a:spcPts val="600"/>
                        </a:spcBef>
                        <a:spcAft>
                          <a:spcPts val="600"/>
                        </a:spcAft>
                        <a:buNone/>
                      </a:pPr>
                      <a:r>
                        <a:rPr lang="en-US" sz="2400" kern="100" dirty="0">
                          <a:effectLst/>
                        </a:rPr>
                        <a:t>Monitor culture and retention (Trunfio and Rossi, 2021).</a:t>
                      </a:r>
                      <a:endParaRPr lang="en-US" sz="2400" kern="100" dirty="0">
                        <a:effectLst/>
                        <a:latin typeface="Times New Roman" panose="02020603050405020304" pitchFamily="18" charset="0"/>
                        <a:ea typeface="Times New Roman" panose="02020603050405020304" pitchFamily="18" charset="0"/>
                        <a:cs typeface="Vrinda" panose="020B0502040204020203" pitchFamily="34" charset="0"/>
                      </a:endParaRPr>
                    </a:p>
                  </a:txBody>
                  <a:tcPr marL="9525" marR="9525" marT="9525" marB="9525" anchor="ctr"/>
                </a:tc>
                <a:tc>
                  <a:txBody>
                    <a:bodyPr/>
                    <a:lstStyle/>
                    <a:p>
                      <a:pPr marL="0" marR="0" algn="ctr">
                        <a:lnSpc>
                          <a:spcPct val="150000"/>
                        </a:lnSpc>
                        <a:spcBef>
                          <a:spcPts val="600"/>
                        </a:spcBef>
                        <a:spcAft>
                          <a:spcPts val="600"/>
                        </a:spcAft>
                        <a:buNone/>
                      </a:pPr>
                      <a:r>
                        <a:rPr lang="en-US" sz="2400" kern="100" dirty="0">
                          <a:effectLst/>
                        </a:rPr>
                        <a:t>Engagement and turnover trends (Perreault and Mosconi, 2018).</a:t>
                      </a:r>
                      <a:endParaRPr lang="en-US" sz="2400" kern="100" dirty="0">
                        <a:effectLst/>
                        <a:latin typeface="Times New Roman" panose="02020603050405020304" pitchFamily="18" charset="0"/>
                        <a:ea typeface="Times New Roman" panose="02020603050405020304" pitchFamily="18" charset="0"/>
                        <a:cs typeface="Vrinda" panose="020B0502040204020203" pitchFamily="34" charset="0"/>
                      </a:endParaRPr>
                    </a:p>
                  </a:txBody>
                  <a:tcPr marL="9525" marR="9525" marT="9525" marB="9525" anchor="ctr"/>
                </a:tc>
                <a:extLst>
                  <a:ext uri="{0D108BD9-81ED-4DB2-BD59-A6C34878D82A}">
                    <a16:rowId xmlns:a16="http://schemas.microsoft.com/office/drawing/2014/main" val="928398707"/>
                  </a:ext>
                </a:extLst>
              </a:tr>
            </a:tbl>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7FBFF"/>
        </a:solidFill>
        <a:effectLst/>
      </p:bgPr>
    </p:bg>
    <p:spTree>
      <p:nvGrpSpPr>
        <p:cNvPr id="1" name=""/>
        <p:cNvGrpSpPr/>
        <p:nvPr/>
      </p:nvGrpSpPr>
      <p:grpSpPr>
        <a:xfrm>
          <a:off x="0" y="0"/>
          <a:ext cx="0" cy="0"/>
          <a:chOff x="0" y="0"/>
          <a:chExt cx="0" cy="0"/>
        </a:xfrm>
      </p:grpSpPr>
      <p:grpSp>
        <p:nvGrpSpPr>
          <p:cNvPr id="2" name="Group 2"/>
          <p:cNvGrpSpPr/>
          <p:nvPr/>
        </p:nvGrpSpPr>
        <p:grpSpPr>
          <a:xfrm>
            <a:off x="9144000" y="-341124"/>
            <a:ext cx="9658350" cy="682247"/>
            <a:chOff x="0" y="0"/>
            <a:chExt cx="2543763" cy="179687"/>
          </a:xfrm>
        </p:grpSpPr>
        <p:sp>
          <p:nvSpPr>
            <p:cNvPr id="3" name="Freeform 3"/>
            <p:cNvSpPr/>
            <p:nvPr/>
          </p:nvSpPr>
          <p:spPr>
            <a:xfrm>
              <a:off x="0" y="0"/>
              <a:ext cx="2543763" cy="179687"/>
            </a:xfrm>
            <a:custGeom>
              <a:avLst/>
              <a:gdLst/>
              <a:ahLst/>
              <a:cxnLst/>
              <a:rect l="l" t="t" r="r" b="b"/>
              <a:pathLst>
                <a:path w="2543763" h="179687">
                  <a:moveTo>
                    <a:pt x="0" y="0"/>
                  </a:moveTo>
                  <a:lnTo>
                    <a:pt x="2543763" y="0"/>
                  </a:lnTo>
                  <a:lnTo>
                    <a:pt x="2543763" y="179687"/>
                  </a:lnTo>
                  <a:lnTo>
                    <a:pt x="0" y="179687"/>
                  </a:lnTo>
                  <a:close/>
                </a:path>
              </a:pathLst>
            </a:custGeom>
            <a:gradFill rotWithShape="1">
              <a:gsLst>
                <a:gs pos="0">
                  <a:srgbClr val="5DE0E6">
                    <a:alpha val="100000"/>
                  </a:srgbClr>
                </a:gs>
                <a:gs pos="100000">
                  <a:srgbClr val="004AAD">
                    <a:alpha val="100000"/>
                  </a:srgbClr>
                </a:gs>
              </a:gsLst>
              <a:lin ang="0"/>
            </a:gradFill>
          </p:spPr>
        </p:sp>
        <p:sp>
          <p:nvSpPr>
            <p:cNvPr id="4" name="TextBox 4"/>
            <p:cNvSpPr txBox="1"/>
            <p:nvPr/>
          </p:nvSpPr>
          <p:spPr>
            <a:xfrm>
              <a:off x="0" y="-38100"/>
              <a:ext cx="2543763" cy="217787"/>
            </a:xfrm>
            <a:prstGeom prst="rect">
              <a:avLst/>
            </a:prstGeom>
          </p:spPr>
          <p:txBody>
            <a:bodyPr lIns="50800" tIns="50800" rIns="50800" bIns="50800" rtlCol="0" anchor="ctr"/>
            <a:lstStyle/>
            <a:p>
              <a:pPr algn="ctr">
                <a:lnSpc>
                  <a:spcPts val="2659"/>
                </a:lnSpc>
              </a:pPr>
              <a:endParaRPr/>
            </a:p>
          </p:txBody>
        </p:sp>
      </p:grpSp>
      <p:sp>
        <p:nvSpPr>
          <p:cNvPr id="5" name="TextBox 5"/>
          <p:cNvSpPr txBox="1"/>
          <p:nvPr/>
        </p:nvSpPr>
        <p:spPr>
          <a:xfrm>
            <a:off x="1500294" y="673100"/>
            <a:ext cx="14589085" cy="663575"/>
          </a:xfrm>
          <a:prstGeom prst="rect">
            <a:avLst/>
          </a:prstGeom>
        </p:spPr>
        <p:txBody>
          <a:bodyPr lIns="0" tIns="0" rIns="0" bIns="0" rtlCol="0" anchor="t">
            <a:spAutoFit/>
          </a:bodyPr>
          <a:lstStyle/>
          <a:p>
            <a:pPr algn="ctr">
              <a:lnSpc>
                <a:spcPts val="5199"/>
              </a:lnSpc>
            </a:pPr>
            <a:r>
              <a:rPr lang="en-US" sz="3999" b="1">
                <a:solidFill>
                  <a:srgbClr val="16599D"/>
                </a:solidFill>
                <a:latin typeface="Helios Bold"/>
                <a:ea typeface="Helios Bold"/>
                <a:cs typeface="Helios Bold"/>
                <a:sym typeface="Helios Bold"/>
              </a:rPr>
              <a:t>RISKS AND FINAL CONCLUSION</a:t>
            </a:r>
          </a:p>
        </p:txBody>
      </p:sp>
      <p:grpSp>
        <p:nvGrpSpPr>
          <p:cNvPr id="6" name="Group 6"/>
          <p:cNvGrpSpPr/>
          <p:nvPr/>
        </p:nvGrpSpPr>
        <p:grpSpPr>
          <a:xfrm>
            <a:off x="-990676" y="9945876"/>
            <a:ext cx="9658350" cy="682247"/>
            <a:chOff x="0" y="0"/>
            <a:chExt cx="2543763" cy="179687"/>
          </a:xfrm>
        </p:grpSpPr>
        <p:sp>
          <p:nvSpPr>
            <p:cNvPr id="7" name="Freeform 7"/>
            <p:cNvSpPr/>
            <p:nvPr/>
          </p:nvSpPr>
          <p:spPr>
            <a:xfrm>
              <a:off x="0" y="0"/>
              <a:ext cx="2543763" cy="179687"/>
            </a:xfrm>
            <a:custGeom>
              <a:avLst/>
              <a:gdLst/>
              <a:ahLst/>
              <a:cxnLst/>
              <a:rect l="l" t="t" r="r" b="b"/>
              <a:pathLst>
                <a:path w="2543763" h="179687">
                  <a:moveTo>
                    <a:pt x="0" y="0"/>
                  </a:moveTo>
                  <a:lnTo>
                    <a:pt x="2543763" y="0"/>
                  </a:lnTo>
                  <a:lnTo>
                    <a:pt x="2543763" y="179687"/>
                  </a:lnTo>
                  <a:lnTo>
                    <a:pt x="0" y="179687"/>
                  </a:lnTo>
                  <a:close/>
                </a:path>
              </a:pathLst>
            </a:custGeom>
            <a:gradFill rotWithShape="1">
              <a:gsLst>
                <a:gs pos="0">
                  <a:srgbClr val="5DE0E6">
                    <a:alpha val="100000"/>
                  </a:srgbClr>
                </a:gs>
                <a:gs pos="100000">
                  <a:srgbClr val="004AAD">
                    <a:alpha val="100000"/>
                  </a:srgbClr>
                </a:gs>
              </a:gsLst>
              <a:lin ang="0"/>
            </a:gradFill>
          </p:spPr>
        </p:sp>
        <p:sp>
          <p:nvSpPr>
            <p:cNvPr id="8" name="TextBox 8"/>
            <p:cNvSpPr txBox="1"/>
            <p:nvPr/>
          </p:nvSpPr>
          <p:spPr>
            <a:xfrm>
              <a:off x="0" y="-38100"/>
              <a:ext cx="2543763" cy="217787"/>
            </a:xfrm>
            <a:prstGeom prst="rect">
              <a:avLst/>
            </a:prstGeom>
          </p:spPr>
          <p:txBody>
            <a:bodyPr lIns="50800" tIns="50800" rIns="50800" bIns="50800" rtlCol="0" anchor="ctr"/>
            <a:lstStyle/>
            <a:p>
              <a:pPr algn="ctr">
                <a:lnSpc>
                  <a:spcPts val="2659"/>
                </a:lnSpc>
              </a:pPr>
              <a:endParaRPr/>
            </a:p>
          </p:txBody>
        </p:sp>
      </p:grpSp>
      <p:grpSp>
        <p:nvGrpSpPr>
          <p:cNvPr id="9" name="Group 9"/>
          <p:cNvGrpSpPr/>
          <p:nvPr/>
        </p:nvGrpSpPr>
        <p:grpSpPr>
          <a:xfrm>
            <a:off x="1112892" y="1810331"/>
            <a:ext cx="13820839" cy="1279000"/>
            <a:chOff x="0" y="-25956"/>
            <a:chExt cx="3640056" cy="336856"/>
          </a:xfrm>
        </p:grpSpPr>
        <p:sp>
          <p:nvSpPr>
            <p:cNvPr id="10" name="Freeform 10"/>
            <p:cNvSpPr/>
            <p:nvPr/>
          </p:nvSpPr>
          <p:spPr>
            <a:xfrm>
              <a:off x="0" y="0"/>
              <a:ext cx="3640056" cy="310900"/>
            </a:xfrm>
            <a:custGeom>
              <a:avLst/>
              <a:gdLst/>
              <a:ahLst/>
              <a:cxnLst/>
              <a:rect l="l" t="t" r="r" b="b"/>
              <a:pathLst>
                <a:path w="3640056" h="310900">
                  <a:moveTo>
                    <a:pt x="0" y="0"/>
                  </a:moveTo>
                  <a:lnTo>
                    <a:pt x="3640056" y="0"/>
                  </a:lnTo>
                  <a:lnTo>
                    <a:pt x="3640056" y="310900"/>
                  </a:lnTo>
                  <a:lnTo>
                    <a:pt x="0" y="310900"/>
                  </a:lnTo>
                  <a:close/>
                </a:path>
              </a:pathLst>
            </a:custGeom>
            <a:gradFill rotWithShape="1">
              <a:gsLst>
                <a:gs pos="0">
                  <a:srgbClr val="5DE0E6">
                    <a:alpha val="100000"/>
                  </a:srgbClr>
                </a:gs>
                <a:gs pos="100000">
                  <a:srgbClr val="004AAD">
                    <a:alpha val="100000"/>
                  </a:srgbClr>
                </a:gs>
              </a:gsLst>
              <a:lin ang="0"/>
            </a:gradFill>
          </p:spPr>
        </p:sp>
        <p:sp>
          <p:nvSpPr>
            <p:cNvPr id="11" name="TextBox 11"/>
            <p:cNvSpPr txBox="1"/>
            <p:nvPr/>
          </p:nvSpPr>
          <p:spPr>
            <a:xfrm>
              <a:off x="0" y="-25956"/>
              <a:ext cx="3640056" cy="336856"/>
            </a:xfrm>
            <a:prstGeom prst="rect">
              <a:avLst/>
            </a:prstGeom>
          </p:spPr>
          <p:txBody>
            <a:bodyPr lIns="88900" tIns="88900" rIns="88900" bIns="88900" rtlCol="0" anchor="ctr"/>
            <a:lstStyle/>
            <a:p>
              <a:pPr marL="503044" lvl="1" indent="-251522" algn="l">
                <a:lnSpc>
                  <a:spcPts val="4054"/>
                </a:lnSpc>
                <a:buFont typeface="Arial"/>
                <a:buChar char="•"/>
              </a:pPr>
              <a:r>
                <a:rPr lang="en-US" sz="2329" dirty="0">
                  <a:solidFill>
                    <a:srgbClr val="000000"/>
                  </a:solidFill>
                  <a:latin typeface="Poppins"/>
                  <a:ea typeface="Poppins"/>
                  <a:cs typeface="Poppins"/>
                  <a:sym typeface="Poppins"/>
                </a:rPr>
                <a:t>Resource risk: Capability development needs time, budget and leadership commitment.</a:t>
              </a:r>
            </a:p>
          </p:txBody>
        </p:sp>
      </p:grpSp>
      <p:grpSp>
        <p:nvGrpSpPr>
          <p:cNvPr id="12" name="Group 12"/>
          <p:cNvGrpSpPr/>
          <p:nvPr/>
        </p:nvGrpSpPr>
        <p:grpSpPr>
          <a:xfrm>
            <a:off x="1497689" y="3241728"/>
            <a:ext cx="13820839" cy="1279000"/>
            <a:chOff x="0" y="-13500"/>
            <a:chExt cx="3640056" cy="336856"/>
          </a:xfrm>
        </p:grpSpPr>
        <p:sp>
          <p:nvSpPr>
            <p:cNvPr id="13" name="Freeform 13"/>
            <p:cNvSpPr/>
            <p:nvPr/>
          </p:nvSpPr>
          <p:spPr>
            <a:xfrm>
              <a:off x="0" y="0"/>
              <a:ext cx="3640056" cy="323356"/>
            </a:xfrm>
            <a:custGeom>
              <a:avLst/>
              <a:gdLst/>
              <a:ahLst/>
              <a:cxnLst/>
              <a:rect l="l" t="t" r="r" b="b"/>
              <a:pathLst>
                <a:path w="3640056" h="323356">
                  <a:moveTo>
                    <a:pt x="0" y="0"/>
                  </a:moveTo>
                  <a:lnTo>
                    <a:pt x="3640056" y="0"/>
                  </a:lnTo>
                  <a:lnTo>
                    <a:pt x="3640056" y="323356"/>
                  </a:lnTo>
                  <a:lnTo>
                    <a:pt x="0" y="323356"/>
                  </a:lnTo>
                  <a:close/>
                </a:path>
              </a:pathLst>
            </a:custGeom>
            <a:gradFill rotWithShape="1">
              <a:gsLst>
                <a:gs pos="0">
                  <a:srgbClr val="5DE0E6">
                    <a:alpha val="100000"/>
                  </a:srgbClr>
                </a:gs>
                <a:gs pos="100000">
                  <a:srgbClr val="004AAD">
                    <a:alpha val="100000"/>
                  </a:srgbClr>
                </a:gs>
              </a:gsLst>
              <a:lin ang="0"/>
            </a:gradFill>
          </p:spPr>
        </p:sp>
        <p:sp>
          <p:nvSpPr>
            <p:cNvPr id="14" name="TextBox 14"/>
            <p:cNvSpPr txBox="1"/>
            <p:nvPr/>
          </p:nvSpPr>
          <p:spPr>
            <a:xfrm>
              <a:off x="0" y="-13500"/>
              <a:ext cx="3640056" cy="336856"/>
            </a:xfrm>
            <a:prstGeom prst="rect">
              <a:avLst/>
            </a:prstGeom>
          </p:spPr>
          <p:txBody>
            <a:bodyPr lIns="88900" tIns="88900" rIns="88900" bIns="88900" rtlCol="0" anchor="ctr"/>
            <a:lstStyle/>
            <a:p>
              <a:pPr marL="503044" lvl="1" indent="-251522" algn="l">
                <a:lnSpc>
                  <a:spcPts val="4054"/>
                </a:lnSpc>
                <a:buFont typeface="Arial"/>
                <a:buChar char="•"/>
              </a:pPr>
              <a:r>
                <a:rPr lang="en-US" sz="2329" dirty="0">
                  <a:solidFill>
                    <a:srgbClr val="000000"/>
                  </a:solidFill>
                  <a:latin typeface="Poppins"/>
                  <a:ea typeface="Poppins"/>
                  <a:cs typeface="Poppins"/>
                  <a:sym typeface="Poppins"/>
                </a:rPr>
                <a:t>Implementation risk: The strategy may fail if managers are not fully engaged in delivery (Henderson, 2017).</a:t>
              </a:r>
            </a:p>
          </p:txBody>
        </p:sp>
      </p:grpSp>
      <p:grpSp>
        <p:nvGrpSpPr>
          <p:cNvPr id="15" name="Group 15"/>
          <p:cNvGrpSpPr/>
          <p:nvPr/>
        </p:nvGrpSpPr>
        <p:grpSpPr>
          <a:xfrm>
            <a:off x="1884417" y="4473434"/>
            <a:ext cx="13820839" cy="1427435"/>
            <a:chOff x="0" y="-52594"/>
            <a:chExt cx="3640056" cy="375950"/>
          </a:xfrm>
        </p:grpSpPr>
        <p:sp>
          <p:nvSpPr>
            <p:cNvPr id="16" name="Freeform 16"/>
            <p:cNvSpPr/>
            <p:nvPr/>
          </p:nvSpPr>
          <p:spPr>
            <a:xfrm>
              <a:off x="0" y="0"/>
              <a:ext cx="3640056" cy="323356"/>
            </a:xfrm>
            <a:custGeom>
              <a:avLst/>
              <a:gdLst/>
              <a:ahLst/>
              <a:cxnLst/>
              <a:rect l="l" t="t" r="r" b="b"/>
              <a:pathLst>
                <a:path w="3640056" h="323356">
                  <a:moveTo>
                    <a:pt x="0" y="0"/>
                  </a:moveTo>
                  <a:lnTo>
                    <a:pt x="3640056" y="0"/>
                  </a:lnTo>
                  <a:lnTo>
                    <a:pt x="3640056" y="323356"/>
                  </a:lnTo>
                  <a:lnTo>
                    <a:pt x="0" y="323356"/>
                  </a:lnTo>
                  <a:close/>
                </a:path>
              </a:pathLst>
            </a:custGeom>
            <a:gradFill rotWithShape="1">
              <a:gsLst>
                <a:gs pos="0">
                  <a:srgbClr val="5DE0E6">
                    <a:alpha val="100000"/>
                  </a:srgbClr>
                </a:gs>
                <a:gs pos="100000">
                  <a:srgbClr val="004AAD">
                    <a:alpha val="100000"/>
                  </a:srgbClr>
                </a:gs>
              </a:gsLst>
              <a:lin ang="0"/>
            </a:gradFill>
          </p:spPr>
        </p:sp>
        <p:sp>
          <p:nvSpPr>
            <p:cNvPr id="17" name="TextBox 17"/>
            <p:cNvSpPr txBox="1"/>
            <p:nvPr/>
          </p:nvSpPr>
          <p:spPr>
            <a:xfrm>
              <a:off x="0" y="-52594"/>
              <a:ext cx="3640056" cy="375950"/>
            </a:xfrm>
            <a:prstGeom prst="rect">
              <a:avLst/>
            </a:prstGeom>
          </p:spPr>
          <p:txBody>
            <a:bodyPr lIns="88900" tIns="88900" rIns="88900" bIns="88900" rtlCol="0" anchor="ctr"/>
            <a:lstStyle/>
            <a:p>
              <a:pPr marL="503044" lvl="1" indent="-251522" algn="l">
                <a:lnSpc>
                  <a:spcPts val="4054"/>
                </a:lnSpc>
                <a:buFont typeface="Arial"/>
                <a:buChar char="•"/>
              </a:pPr>
              <a:r>
                <a:rPr lang="en-US" sz="2329" dirty="0">
                  <a:solidFill>
                    <a:srgbClr val="000000"/>
                  </a:solidFill>
                  <a:latin typeface="Poppins"/>
                  <a:ea typeface="Poppins"/>
                  <a:cs typeface="Poppins"/>
                  <a:sym typeface="Poppins"/>
                </a:rPr>
                <a:t>Change risk: Employees may resist new systems without clear communication and support.</a:t>
              </a:r>
            </a:p>
          </p:txBody>
        </p:sp>
      </p:grpSp>
      <p:grpSp>
        <p:nvGrpSpPr>
          <p:cNvPr id="18" name="Group 18"/>
          <p:cNvGrpSpPr/>
          <p:nvPr/>
        </p:nvGrpSpPr>
        <p:grpSpPr>
          <a:xfrm>
            <a:off x="2199495" y="5931545"/>
            <a:ext cx="13820839" cy="1349466"/>
            <a:chOff x="0" y="-32059"/>
            <a:chExt cx="3640056" cy="355415"/>
          </a:xfrm>
        </p:grpSpPr>
        <p:sp>
          <p:nvSpPr>
            <p:cNvPr id="19" name="Freeform 19"/>
            <p:cNvSpPr/>
            <p:nvPr/>
          </p:nvSpPr>
          <p:spPr>
            <a:xfrm>
              <a:off x="0" y="0"/>
              <a:ext cx="3640056" cy="323356"/>
            </a:xfrm>
            <a:custGeom>
              <a:avLst/>
              <a:gdLst/>
              <a:ahLst/>
              <a:cxnLst/>
              <a:rect l="l" t="t" r="r" b="b"/>
              <a:pathLst>
                <a:path w="3640056" h="323356">
                  <a:moveTo>
                    <a:pt x="0" y="0"/>
                  </a:moveTo>
                  <a:lnTo>
                    <a:pt x="3640056" y="0"/>
                  </a:lnTo>
                  <a:lnTo>
                    <a:pt x="3640056" y="323356"/>
                  </a:lnTo>
                  <a:lnTo>
                    <a:pt x="0" y="323356"/>
                  </a:lnTo>
                  <a:close/>
                </a:path>
              </a:pathLst>
            </a:custGeom>
            <a:gradFill rotWithShape="1">
              <a:gsLst>
                <a:gs pos="0">
                  <a:srgbClr val="5DE0E6">
                    <a:alpha val="100000"/>
                  </a:srgbClr>
                </a:gs>
                <a:gs pos="100000">
                  <a:srgbClr val="004AAD">
                    <a:alpha val="100000"/>
                  </a:srgbClr>
                </a:gs>
              </a:gsLst>
              <a:lin ang="0"/>
            </a:gradFill>
          </p:spPr>
        </p:sp>
        <p:sp>
          <p:nvSpPr>
            <p:cNvPr id="20" name="TextBox 20"/>
            <p:cNvSpPr txBox="1"/>
            <p:nvPr/>
          </p:nvSpPr>
          <p:spPr>
            <a:xfrm>
              <a:off x="0" y="-32059"/>
              <a:ext cx="3640056" cy="355415"/>
            </a:xfrm>
            <a:prstGeom prst="rect">
              <a:avLst/>
            </a:prstGeom>
          </p:spPr>
          <p:txBody>
            <a:bodyPr lIns="88900" tIns="88900" rIns="88900" bIns="88900" rtlCol="0" anchor="ctr"/>
            <a:lstStyle/>
            <a:p>
              <a:pPr marL="503044" lvl="1" indent="-251522" algn="l">
                <a:lnSpc>
                  <a:spcPts val="4054"/>
                </a:lnSpc>
                <a:buFont typeface="Arial"/>
                <a:buChar char="•"/>
              </a:pPr>
              <a:r>
                <a:rPr lang="en-US" sz="2329" dirty="0">
                  <a:solidFill>
                    <a:srgbClr val="000000"/>
                  </a:solidFill>
                  <a:latin typeface="Poppins"/>
                  <a:ea typeface="Poppins"/>
                  <a:cs typeface="Poppins"/>
                  <a:sym typeface="Poppins"/>
                </a:rPr>
                <a:t>Final judgement: </a:t>
              </a:r>
              <a:r>
                <a:rPr lang="en-US" sz="2329" dirty="0" err="1">
                  <a:solidFill>
                    <a:srgbClr val="000000"/>
                  </a:solidFill>
                  <a:latin typeface="Poppins"/>
                  <a:ea typeface="Poppins"/>
                  <a:cs typeface="Poppins"/>
                  <a:sym typeface="Poppins"/>
                </a:rPr>
                <a:t>Gymshark’s</a:t>
              </a:r>
              <a:r>
                <a:rPr lang="en-US" sz="2329" dirty="0">
                  <a:solidFill>
                    <a:srgbClr val="000000"/>
                  </a:solidFill>
                  <a:latin typeface="Poppins"/>
                  <a:ea typeface="Poppins"/>
                  <a:cs typeface="Poppins"/>
                  <a:sym typeface="Poppins"/>
                </a:rPr>
                <a:t> people challenge is fundamentally about aligning talent, leadership and culture with continued growth (Deloitte, 2026).</a:t>
              </a:r>
            </a:p>
          </p:txBody>
        </p:sp>
      </p:grpSp>
      <p:grpSp>
        <p:nvGrpSpPr>
          <p:cNvPr id="21" name="Group 21"/>
          <p:cNvGrpSpPr/>
          <p:nvPr/>
        </p:nvGrpSpPr>
        <p:grpSpPr>
          <a:xfrm>
            <a:off x="2514572" y="7402736"/>
            <a:ext cx="13820839" cy="1258417"/>
            <a:chOff x="0" y="-8079"/>
            <a:chExt cx="3640056" cy="331435"/>
          </a:xfrm>
        </p:grpSpPr>
        <p:sp>
          <p:nvSpPr>
            <p:cNvPr id="22" name="Freeform 22"/>
            <p:cNvSpPr/>
            <p:nvPr/>
          </p:nvSpPr>
          <p:spPr>
            <a:xfrm>
              <a:off x="0" y="0"/>
              <a:ext cx="3640056" cy="323356"/>
            </a:xfrm>
            <a:custGeom>
              <a:avLst/>
              <a:gdLst/>
              <a:ahLst/>
              <a:cxnLst/>
              <a:rect l="l" t="t" r="r" b="b"/>
              <a:pathLst>
                <a:path w="3640056" h="323356">
                  <a:moveTo>
                    <a:pt x="0" y="0"/>
                  </a:moveTo>
                  <a:lnTo>
                    <a:pt x="3640056" y="0"/>
                  </a:lnTo>
                  <a:lnTo>
                    <a:pt x="3640056" y="323356"/>
                  </a:lnTo>
                  <a:lnTo>
                    <a:pt x="0" y="323356"/>
                  </a:lnTo>
                  <a:close/>
                </a:path>
              </a:pathLst>
            </a:custGeom>
            <a:gradFill rotWithShape="1">
              <a:gsLst>
                <a:gs pos="0">
                  <a:srgbClr val="5DE0E6">
                    <a:alpha val="100000"/>
                  </a:srgbClr>
                </a:gs>
                <a:gs pos="100000">
                  <a:srgbClr val="004AAD">
                    <a:alpha val="100000"/>
                  </a:srgbClr>
                </a:gs>
              </a:gsLst>
              <a:lin ang="0"/>
            </a:gradFill>
          </p:spPr>
        </p:sp>
        <p:sp>
          <p:nvSpPr>
            <p:cNvPr id="23" name="TextBox 23"/>
            <p:cNvSpPr txBox="1"/>
            <p:nvPr/>
          </p:nvSpPr>
          <p:spPr>
            <a:xfrm>
              <a:off x="0" y="-8079"/>
              <a:ext cx="3640056" cy="331435"/>
            </a:xfrm>
            <a:prstGeom prst="rect">
              <a:avLst/>
            </a:prstGeom>
          </p:spPr>
          <p:txBody>
            <a:bodyPr lIns="88900" tIns="88900" rIns="88900" bIns="88900" rtlCol="0" anchor="ctr"/>
            <a:lstStyle/>
            <a:p>
              <a:pPr marL="503044" lvl="1" indent="-251522" algn="l">
                <a:lnSpc>
                  <a:spcPts val="4054"/>
                </a:lnSpc>
                <a:buFont typeface="Arial"/>
                <a:buChar char="•"/>
              </a:pPr>
              <a:r>
                <a:rPr lang="en-US" sz="2329" dirty="0">
                  <a:solidFill>
                    <a:srgbClr val="000000"/>
                  </a:solidFill>
                  <a:latin typeface="Poppins"/>
                  <a:ea typeface="Poppins"/>
                  <a:cs typeface="Poppins"/>
                  <a:sym typeface="Poppins"/>
                </a:rPr>
                <a:t>Board message: Sustainable competitive advantage will depend not only on brand and data, but also on how effectively </a:t>
              </a:r>
              <a:r>
                <a:rPr lang="en-US" sz="2329" dirty="0" err="1">
                  <a:solidFill>
                    <a:srgbClr val="000000"/>
                  </a:solidFill>
                  <a:latin typeface="Poppins"/>
                  <a:ea typeface="Poppins"/>
                  <a:cs typeface="Poppins"/>
                  <a:sym typeface="Poppins"/>
                </a:rPr>
                <a:t>Gymshark</a:t>
              </a:r>
              <a:r>
                <a:rPr lang="en-US" sz="2329" dirty="0">
                  <a:solidFill>
                    <a:srgbClr val="000000"/>
                  </a:solidFill>
                  <a:latin typeface="Poppins"/>
                  <a:ea typeface="Poppins"/>
                  <a:cs typeface="Poppins"/>
                  <a:sym typeface="Poppins"/>
                </a:rPr>
                <a:t> manages its people (Muir, 2021).</a:t>
              </a:r>
            </a:p>
          </p:txBody>
        </p:sp>
      </p:gr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7FBFF"/>
        </a:solidFill>
        <a:effectLst/>
      </p:bgPr>
    </p:bg>
    <p:spTree>
      <p:nvGrpSpPr>
        <p:cNvPr id="1" name=""/>
        <p:cNvGrpSpPr/>
        <p:nvPr/>
      </p:nvGrpSpPr>
      <p:grpSpPr>
        <a:xfrm>
          <a:off x="0" y="0"/>
          <a:ext cx="0" cy="0"/>
          <a:chOff x="0" y="0"/>
          <a:chExt cx="0" cy="0"/>
        </a:xfrm>
      </p:grpSpPr>
      <p:grpSp>
        <p:nvGrpSpPr>
          <p:cNvPr id="2" name="Group 2"/>
          <p:cNvGrpSpPr/>
          <p:nvPr/>
        </p:nvGrpSpPr>
        <p:grpSpPr>
          <a:xfrm>
            <a:off x="-990676" y="-341124"/>
            <a:ext cx="19793026" cy="602096"/>
            <a:chOff x="0" y="0"/>
            <a:chExt cx="5212978" cy="158577"/>
          </a:xfrm>
        </p:grpSpPr>
        <p:sp>
          <p:nvSpPr>
            <p:cNvPr id="3" name="Freeform 3"/>
            <p:cNvSpPr/>
            <p:nvPr/>
          </p:nvSpPr>
          <p:spPr>
            <a:xfrm>
              <a:off x="0" y="0"/>
              <a:ext cx="5212978" cy="158577"/>
            </a:xfrm>
            <a:custGeom>
              <a:avLst/>
              <a:gdLst/>
              <a:ahLst/>
              <a:cxnLst/>
              <a:rect l="l" t="t" r="r" b="b"/>
              <a:pathLst>
                <a:path w="5212978" h="158577">
                  <a:moveTo>
                    <a:pt x="0" y="0"/>
                  </a:moveTo>
                  <a:lnTo>
                    <a:pt x="5212978" y="0"/>
                  </a:lnTo>
                  <a:lnTo>
                    <a:pt x="5212978" y="158577"/>
                  </a:lnTo>
                  <a:lnTo>
                    <a:pt x="0" y="158577"/>
                  </a:lnTo>
                  <a:close/>
                </a:path>
              </a:pathLst>
            </a:custGeom>
            <a:gradFill rotWithShape="1">
              <a:gsLst>
                <a:gs pos="0">
                  <a:srgbClr val="5DE0E6">
                    <a:alpha val="100000"/>
                  </a:srgbClr>
                </a:gs>
                <a:gs pos="100000">
                  <a:srgbClr val="004AAD">
                    <a:alpha val="100000"/>
                  </a:srgbClr>
                </a:gs>
              </a:gsLst>
              <a:lin ang="0"/>
            </a:gradFill>
          </p:spPr>
        </p:sp>
        <p:sp>
          <p:nvSpPr>
            <p:cNvPr id="4" name="TextBox 4"/>
            <p:cNvSpPr txBox="1"/>
            <p:nvPr/>
          </p:nvSpPr>
          <p:spPr>
            <a:xfrm>
              <a:off x="0" y="-38100"/>
              <a:ext cx="5212978" cy="196677"/>
            </a:xfrm>
            <a:prstGeom prst="rect">
              <a:avLst/>
            </a:prstGeom>
          </p:spPr>
          <p:txBody>
            <a:bodyPr lIns="50800" tIns="50800" rIns="50800" bIns="50800" rtlCol="0" anchor="ctr"/>
            <a:lstStyle/>
            <a:p>
              <a:pPr algn="ctr">
                <a:lnSpc>
                  <a:spcPts val="2659"/>
                </a:lnSpc>
              </a:pPr>
              <a:endParaRPr/>
            </a:p>
          </p:txBody>
        </p:sp>
      </p:grpSp>
      <p:sp>
        <p:nvSpPr>
          <p:cNvPr id="5" name="TextBox 5"/>
          <p:cNvSpPr txBox="1"/>
          <p:nvPr/>
        </p:nvSpPr>
        <p:spPr>
          <a:xfrm>
            <a:off x="2163778" y="232397"/>
            <a:ext cx="14589085" cy="662763"/>
          </a:xfrm>
          <a:prstGeom prst="rect">
            <a:avLst/>
          </a:prstGeom>
        </p:spPr>
        <p:txBody>
          <a:bodyPr lIns="0" tIns="0" rIns="0" bIns="0" rtlCol="0" anchor="t">
            <a:spAutoFit/>
          </a:bodyPr>
          <a:lstStyle/>
          <a:p>
            <a:pPr algn="ctr">
              <a:lnSpc>
                <a:spcPts val="5199"/>
              </a:lnSpc>
            </a:pPr>
            <a:r>
              <a:rPr lang="en-US" sz="3999" b="1">
                <a:solidFill>
                  <a:srgbClr val="16599D"/>
                </a:solidFill>
                <a:latin typeface="Helios Bold"/>
                <a:ea typeface="Helios Bold"/>
                <a:cs typeface="Helios Bold"/>
                <a:sym typeface="Helios Bold"/>
              </a:rPr>
              <a:t>REFERENCE LIST</a:t>
            </a:r>
          </a:p>
        </p:txBody>
      </p:sp>
      <p:grpSp>
        <p:nvGrpSpPr>
          <p:cNvPr id="6" name="Group 6"/>
          <p:cNvGrpSpPr/>
          <p:nvPr/>
        </p:nvGrpSpPr>
        <p:grpSpPr>
          <a:xfrm>
            <a:off x="-990676" y="10032083"/>
            <a:ext cx="19793026" cy="509834"/>
            <a:chOff x="0" y="0"/>
            <a:chExt cx="5212978" cy="134277"/>
          </a:xfrm>
        </p:grpSpPr>
        <p:sp>
          <p:nvSpPr>
            <p:cNvPr id="7" name="Freeform 7"/>
            <p:cNvSpPr/>
            <p:nvPr/>
          </p:nvSpPr>
          <p:spPr>
            <a:xfrm>
              <a:off x="0" y="0"/>
              <a:ext cx="5212978" cy="134277"/>
            </a:xfrm>
            <a:custGeom>
              <a:avLst/>
              <a:gdLst/>
              <a:ahLst/>
              <a:cxnLst/>
              <a:rect l="l" t="t" r="r" b="b"/>
              <a:pathLst>
                <a:path w="5212978" h="134277">
                  <a:moveTo>
                    <a:pt x="0" y="0"/>
                  </a:moveTo>
                  <a:lnTo>
                    <a:pt x="5212978" y="0"/>
                  </a:lnTo>
                  <a:lnTo>
                    <a:pt x="5212978" y="134277"/>
                  </a:lnTo>
                  <a:lnTo>
                    <a:pt x="0" y="134277"/>
                  </a:lnTo>
                  <a:close/>
                </a:path>
              </a:pathLst>
            </a:custGeom>
            <a:gradFill rotWithShape="1">
              <a:gsLst>
                <a:gs pos="0">
                  <a:srgbClr val="5DE0E6">
                    <a:alpha val="100000"/>
                  </a:srgbClr>
                </a:gs>
                <a:gs pos="100000">
                  <a:srgbClr val="004AAD">
                    <a:alpha val="100000"/>
                  </a:srgbClr>
                </a:gs>
              </a:gsLst>
              <a:lin ang="0"/>
            </a:gradFill>
          </p:spPr>
        </p:sp>
        <p:sp>
          <p:nvSpPr>
            <p:cNvPr id="8" name="TextBox 8"/>
            <p:cNvSpPr txBox="1"/>
            <p:nvPr/>
          </p:nvSpPr>
          <p:spPr>
            <a:xfrm>
              <a:off x="0" y="-38100"/>
              <a:ext cx="5212978" cy="172377"/>
            </a:xfrm>
            <a:prstGeom prst="rect">
              <a:avLst/>
            </a:prstGeom>
          </p:spPr>
          <p:txBody>
            <a:bodyPr lIns="50800" tIns="50800" rIns="50800" bIns="50800" rtlCol="0" anchor="ctr"/>
            <a:lstStyle/>
            <a:p>
              <a:pPr algn="ctr">
                <a:lnSpc>
                  <a:spcPts val="2659"/>
                </a:lnSpc>
              </a:pPr>
              <a:endParaRPr/>
            </a:p>
          </p:txBody>
        </p:sp>
      </p:grpSp>
      <p:sp>
        <p:nvSpPr>
          <p:cNvPr id="9" name="TextBox 9"/>
          <p:cNvSpPr txBox="1"/>
          <p:nvPr/>
        </p:nvSpPr>
        <p:spPr>
          <a:xfrm>
            <a:off x="102138" y="834493"/>
            <a:ext cx="18083724" cy="9511963"/>
          </a:xfrm>
          <a:prstGeom prst="rect">
            <a:avLst/>
          </a:prstGeom>
        </p:spPr>
        <p:txBody>
          <a:bodyPr lIns="0" tIns="0" rIns="0" bIns="0" rtlCol="0" anchor="t">
            <a:spAutoFit/>
          </a:bodyPr>
          <a:lstStyle/>
          <a:p>
            <a:pPr marL="367029" lvl="1" indent="-183514" algn="l">
              <a:lnSpc>
                <a:spcPts val="2396"/>
              </a:lnSpc>
              <a:buFont typeface="Arial"/>
              <a:buChar char="•"/>
            </a:pPr>
            <a:r>
              <a:rPr lang="en-US" sz="1600" dirty="0">
                <a:solidFill>
                  <a:srgbClr val="000000"/>
                </a:solidFill>
                <a:latin typeface="Helios"/>
                <a:ea typeface="Helios"/>
                <a:cs typeface="Helios"/>
                <a:sym typeface="Helios"/>
              </a:rPr>
              <a:t>Ahamad, S.F. (2024) ‘Leadership amidst culture crisis: How to manage the impacts of </a:t>
            </a:r>
            <a:r>
              <a:rPr lang="en-US" sz="1600" dirty="0" err="1">
                <a:solidFill>
                  <a:srgbClr val="000000"/>
                </a:solidFill>
                <a:latin typeface="Helios"/>
                <a:ea typeface="Helios"/>
                <a:cs typeface="Helios"/>
                <a:sym typeface="Helios"/>
              </a:rPr>
              <a:t>globalisation</a:t>
            </a:r>
            <a:r>
              <a:rPr lang="en-US" sz="1600" dirty="0">
                <a:solidFill>
                  <a:srgbClr val="000000"/>
                </a:solidFill>
                <a:latin typeface="Helios"/>
                <a:ea typeface="Helios"/>
                <a:cs typeface="Helios"/>
                <a:sym typeface="Helios"/>
              </a:rPr>
              <a:t>’, </a:t>
            </a:r>
            <a:r>
              <a:rPr lang="en-US" sz="1600" i="1" dirty="0" err="1">
                <a:solidFill>
                  <a:srgbClr val="000000"/>
                </a:solidFill>
                <a:latin typeface="Helios"/>
                <a:ea typeface="Helios"/>
                <a:cs typeface="Helios"/>
                <a:sym typeface="Helios"/>
              </a:rPr>
              <a:t>Technoarete</a:t>
            </a:r>
            <a:r>
              <a:rPr lang="en-US" sz="1600" i="1" dirty="0">
                <a:solidFill>
                  <a:srgbClr val="000000"/>
                </a:solidFill>
                <a:latin typeface="Helios"/>
                <a:ea typeface="Helios"/>
                <a:cs typeface="Helios"/>
                <a:sym typeface="Helios"/>
              </a:rPr>
              <a:t> Transactions on Economics and Business Systems</a:t>
            </a:r>
            <a:r>
              <a:rPr lang="en-US" sz="1600" dirty="0">
                <a:solidFill>
                  <a:srgbClr val="000000"/>
                </a:solidFill>
                <a:latin typeface="Helios"/>
                <a:ea typeface="Helios"/>
                <a:cs typeface="Helios"/>
                <a:sym typeface="Helios"/>
              </a:rPr>
              <a:t>, 15. </a:t>
            </a:r>
          </a:p>
          <a:p>
            <a:pPr marL="367029" lvl="1" indent="-183514" algn="l">
              <a:lnSpc>
                <a:spcPts val="2396"/>
              </a:lnSpc>
              <a:buFont typeface="Arial"/>
              <a:buChar char="•"/>
            </a:pPr>
            <a:r>
              <a:rPr lang="en-US" sz="1600" dirty="0">
                <a:solidFill>
                  <a:srgbClr val="000000"/>
                </a:solidFill>
                <a:latin typeface="Helios"/>
                <a:ea typeface="Helios"/>
                <a:cs typeface="Helios"/>
                <a:sym typeface="Helios"/>
              </a:rPr>
              <a:t>Ali, O., Murray, P., Al-Ahmad, A., and </a:t>
            </a:r>
            <a:r>
              <a:rPr lang="en-US" sz="1600" dirty="0" err="1">
                <a:solidFill>
                  <a:srgbClr val="000000"/>
                </a:solidFill>
                <a:latin typeface="Helios"/>
                <a:ea typeface="Helios"/>
                <a:cs typeface="Helios"/>
                <a:sym typeface="Helios"/>
              </a:rPr>
              <a:t>Tahat</a:t>
            </a:r>
            <a:r>
              <a:rPr lang="en-US" sz="1600" dirty="0">
                <a:solidFill>
                  <a:srgbClr val="000000"/>
                </a:solidFill>
                <a:latin typeface="Helios"/>
                <a:ea typeface="Helios"/>
                <a:cs typeface="Helios"/>
                <a:sym typeface="Helios"/>
              </a:rPr>
              <a:t>, L. (2024) An integrated framework for addressing the challenges and strategies of technology adoption: a systematic review. </a:t>
            </a:r>
            <a:r>
              <a:rPr lang="en-US" sz="1600" i="1" dirty="0">
                <a:solidFill>
                  <a:srgbClr val="000000"/>
                </a:solidFill>
                <a:latin typeface="Helios"/>
                <a:ea typeface="Helios"/>
                <a:cs typeface="Helios"/>
                <a:sym typeface="Helios"/>
              </a:rPr>
              <a:t>Emerging Science Journal</a:t>
            </a:r>
            <a:r>
              <a:rPr lang="en-US" sz="1600" dirty="0">
                <a:solidFill>
                  <a:srgbClr val="000000"/>
                </a:solidFill>
                <a:latin typeface="Helios"/>
                <a:ea typeface="Helios"/>
                <a:cs typeface="Helios"/>
                <a:sym typeface="Helios"/>
              </a:rPr>
              <a:t>, 8(3), 1215–1242. </a:t>
            </a:r>
          </a:p>
          <a:p>
            <a:pPr marL="367029" lvl="1" indent="-183514" algn="l">
              <a:lnSpc>
                <a:spcPts val="2396"/>
              </a:lnSpc>
              <a:buFont typeface="Arial"/>
              <a:buChar char="•"/>
            </a:pPr>
            <a:r>
              <a:rPr lang="en-US" sz="1600" dirty="0">
                <a:solidFill>
                  <a:srgbClr val="000000"/>
                </a:solidFill>
                <a:latin typeface="Helios"/>
                <a:ea typeface="Helios"/>
                <a:cs typeface="Helios"/>
                <a:sym typeface="Helios"/>
              </a:rPr>
              <a:t>Armstrong, M. and Taylor, S. (2020) </a:t>
            </a:r>
            <a:r>
              <a:rPr lang="en-US" sz="1600" i="1" dirty="0">
                <a:solidFill>
                  <a:srgbClr val="000000"/>
                </a:solidFill>
                <a:latin typeface="Helios"/>
                <a:ea typeface="Helios"/>
                <a:cs typeface="Helios"/>
                <a:sym typeface="Helios"/>
              </a:rPr>
              <a:t>Armstrong’s Handbook of Human Resource Management Practice</a:t>
            </a:r>
            <a:r>
              <a:rPr lang="en-US" sz="1600" dirty="0">
                <a:solidFill>
                  <a:srgbClr val="000000"/>
                </a:solidFill>
                <a:latin typeface="Helios"/>
                <a:ea typeface="Helios"/>
                <a:cs typeface="Helios"/>
                <a:sym typeface="Helios"/>
              </a:rPr>
              <a:t>. 15th </a:t>
            </a:r>
            <a:r>
              <a:rPr lang="en-US" sz="1600" dirty="0" err="1">
                <a:solidFill>
                  <a:srgbClr val="000000"/>
                </a:solidFill>
                <a:latin typeface="Helios"/>
                <a:ea typeface="Helios"/>
                <a:cs typeface="Helios"/>
                <a:sym typeface="Helios"/>
              </a:rPr>
              <a:t>edn</a:t>
            </a:r>
            <a:r>
              <a:rPr lang="en-US" sz="1600" dirty="0">
                <a:solidFill>
                  <a:srgbClr val="000000"/>
                </a:solidFill>
                <a:latin typeface="Helios"/>
                <a:ea typeface="Helios"/>
                <a:cs typeface="Helios"/>
                <a:sym typeface="Helios"/>
              </a:rPr>
              <a:t>. London: Kogan Page. </a:t>
            </a:r>
          </a:p>
          <a:p>
            <a:pPr marL="367029" lvl="1" indent="-183514" algn="l">
              <a:lnSpc>
                <a:spcPts val="2396"/>
              </a:lnSpc>
              <a:buFont typeface="Arial"/>
              <a:buChar char="•"/>
            </a:pPr>
            <a:r>
              <a:rPr lang="en-US" sz="1600" dirty="0">
                <a:solidFill>
                  <a:srgbClr val="000000"/>
                </a:solidFill>
                <a:latin typeface="Helios"/>
                <a:ea typeface="Helios"/>
                <a:cs typeface="Helios"/>
                <a:sym typeface="Helios"/>
              </a:rPr>
              <a:t>Barac, K., Gammie, E., Howieson, B. and Van Staden, M. (2016) </a:t>
            </a:r>
            <a:r>
              <a:rPr lang="en-US" sz="1600" i="1" dirty="0">
                <a:solidFill>
                  <a:srgbClr val="000000"/>
                </a:solidFill>
                <a:latin typeface="Helios"/>
                <a:ea typeface="Helios"/>
                <a:cs typeface="Helios"/>
                <a:sym typeface="Helios"/>
              </a:rPr>
              <a:t>The capability and competency requirements of auditors in today’s complex global business environment</a:t>
            </a:r>
            <a:r>
              <a:rPr lang="en-US" sz="1600" dirty="0">
                <a:solidFill>
                  <a:srgbClr val="000000"/>
                </a:solidFill>
                <a:latin typeface="Helios"/>
                <a:ea typeface="Helios"/>
                <a:cs typeface="Helios"/>
                <a:sym typeface="Helios"/>
              </a:rPr>
              <a:t>. Edinburgh: ICAS. </a:t>
            </a:r>
          </a:p>
          <a:p>
            <a:pPr marL="367029" lvl="1" indent="-183514" algn="l">
              <a:lnSpc>
                <a:spcPts val="2396"/>
              </a:lnSpc>
              <a:buFont typeface="Arial"/>
              <a:buChar char="•"/>
            </a:pPr>
            <a:r>
              <a:rPr lang="en-US" sz="1600" dirty="0">
                <a:solidFill>
                  <a:srgbClr val="000000"/>
                </a:solidFill>
                <a:latin typeface="Helios"/>
                <a:ea typeface="Helios"/>
                <a:cs typeface="Helios"/>
                <a:sym typeface="Helios"/>
              </a:rPr>
              <a:t>Barrie, L. (2017) </a:t>
            </a:r>
            <a:r>
              <a:rPr lang="en-US" sz="1600" i="1" dirty="0" err="1">
                <a:solidFill>
                  <a:srgbClr val="000000"/>
                </a:solidFill>
                <a:latin typeface="Helios"/>
                <a:ea typeface="Helios"/>
                <a:cs typeface="Helios"/>
                <a:sym typeface="Helios"/>
              </a:rPr>
              <a:t>Gymshark</a:t>
            </a:r>
            <a:r>
              <a:rPr lang="en-US" sz="1600" i="1" dirty="0">
                <a:solidFill>
                  <a:srgbClr val="000000"/>
                </a:solidFill>
                <a:latin typeface="Helios"/>
                <a:ea typeface="Helios"/>
                <a:cs typeface="Helios"/>
                <a:sym typeface="Helios"/>
              </a:rPr>
              <a:t> turns to PLM for agile sourcing. Just Style</a:t>
            </a:r>
            <a:r>
              <a:rPr lang="en-US" sz="1600" dirty="0">
                <a:solidFill>
                  <a:srgbClr val="000000"/>
                </a:solidFill>
                <a:latin typeface="Helios"/>
                <a:ea typeface="Helios"/>
                <a:cs typeface="Helios"/>
                <a:sym typeface="Helios"/>
              </a:rPr>
              <a:t>, 1 November. Available at: https://www.just-style.com/news/gymshark-turns-to-plm-for-agile-sourcing/ (Accessed: 6 March 2026). </a:t>
            </a:r>
          </a:p>
          <a:p>
            <a:pPr marL="367029" lvl="1" indent="-183514" algn="l">
              <a:lnSpc>
                <a:spcPts val="2396"/>
              </a:lnSpc>
              <a:buFont typeface="Arial"/>
              <a:buChar char="•"/>
            </a:pPr>
            <a:r>
              <a:rPr lang="en-US" sz="1600" dirty="0">
                <a:solidFill>
                  <a:srgbClr val="000000"/>
                </a:solidFill>
                <a:latin typeface="Helios"/>
                <a:ea typeface="Helios"/>
                <a:cs typeface="Helios"/>
                <a:sym typeface="Helios"/>
              </a:rPr>
              <a:t>Beardwell, J. and Claydon, T. (2017) </a:t>
            </a:r>
            <a:r>
              <a:rPr lang="en-US" sz="1600" i="1" dirty="0">
                <a:solidFill>
                  <a:srgbClr val="000000"/>
                </a:solidFill>
                <a:latin typeface="Helios"/>
                <a:ea typeface="Helios"/>
                <a:cs typeface="Helios"/>
                <a:sym typeface="Helios"/>
              </a:rPr>
              <a:t>Human Resource Management: A Contemporary Approach</a:t>
            </a:r>
            <a:r>
              <a:rPr lang="en-US" sz="1600" dirty="0">
                <a:solidFill>
                  <a:srgbClr val="000000"/>
                </a:solidFill>
                <a:latin typeface="Helios"/>
                <a:ea typeface="Helios"/>
                <a:cs typeface="Helios"/>
                <a:sym typeface="Helios"/>
              </a:rPr>
              <a:t>. 8th </a:t>
            </a:r>
            <a:r>
              <a:rPr lang="en-US" sz="1600" dirty="0" err="1">
                <a:solidFill>
                  <a:srgbClr val="000000"/>
                </a:solidFill>
                <a:latin typeface="Helios"/>
                <a:ea typeface="Helios"/>
                <a:cs typeface="Helios"/>
                <a:sym typeface="Helios"/>
              </a:rPr>
              <a:t>edn</a:t>
            </a:r>
            <a:r>
              <a:rPr lang="en-US" sz="1600" dirty="0">
                <a:solidFill>
                  <a:srgbClr val="000000"/>
                </a:solidFill>
                <a:latin typeface="Helios"/>
                <a:ea typeface="Helios"/>
                <a:cs typeface="Helios"/>
                <a:sym typeface="Helios"/>
              </a:rPr>
              <a:t>. Harlow: Pearson. </a:t>
            </a:r>
          </a:p>
          <a:p>
            <a:pPr marL="367029" lvl="1" indent="-183514" algn="l">
              <a:lnSpc>
                <a:spcPts val="2396"/>
              </a:lnSpc>
              <a:buFont typeface="Arial"/>
              <a:buChar char="•"/>
            </a:pPr>
            <a:r>
              <a:rPr lang="en-US" sz="1600" dirty="0">
                <a:solidFill>
                  <a:srgbClr val="000000"/>
                </a:solidFill>
                <a:latin typeface="Helios"/>
                <a:ea typeface="Helios"/>
                <a:cs typeface="Helios"/>
                <a:sym typeface="Helios"/>
              </a:rPr>
              <a:t>Blokland, P., and Reniers, G. (2021) Achieving </a:t>
            </a:r>
            <a:r>
              <a:rPr lang="en-US" sz="1600" dirty="0" err="1">
                <a:solidFill>
                  <a:srgbClr val="000000"/>
                </a:solidFill>
                <a:latin typeface="Helios"/>
                <a:ea typeface="Helios"/>
                <a:cs typeface="Helios"/>
                <a:sym typeface="Helios"/>
              </a:rPr>
              <a:t>organisational</a:t>
            </a:r>
            <a:r>
              <a:rPr lang="en-US" sz="1600" dirty="0">
                <a:solidFill>
                  <a:srgbClr val="000000"/>
                </a:solidFill>
                <a:latin typeface="Helios"/>
                <a:ea typeface="Helios"/>
                <a:cs typeface="Helios"/>
                <a:sym typeface="Helios"/>
              </a:rPr>
              <a:t> alignment, safety and sustainable performance in </a:t>
            </a:r>
            <a:r>
              <a:rPr lang="en-US" sz="1600" dirty="0" err="1">
                <a:solidFill>
                  <a:srgbClr val="000000"/>
                </a:solidFill>
                <a:latin typeface="Helios"/>
                <a:ea typeface="Helios"/>
                <a:cs typeface="Helios"/>
                <a:sym typeface="Helios"/>
              </a:rPr>
              <a:t>organisations</a:t>
            </a:r>
            <a:r>
              <a:rPr lang="en-US" sz="1600" dirty="0">
                <a:solidFill>
                  <a:srgbClr val="000000"/>
                </a:solidFill>
                <a:latin typeface="Helios"/>
                <a:ea typeface="Helios"/>
                <a:cs typeface="Helios"/>
                <a:sym typeface="Helios"/>
              </a:rPr>
              <a:t>. </a:t>
            </a:r>
            <a:r>
              <a:rPr lang="en-US" sz="1600" i="1" dirty="0">
                <a:solidFill>
                  <a:srgbClr val="000000"/>
                </a:solidFill>
                <a:latin typeface="Helios"/>
                <a:ea typeface="Helios"/>
                <a:cs typeface="Helios"/>
                <a:sym typeface="Helios"/>
              </a:rPr>
              <a:t>Sustainability</a:t>
            </a:r>
            <a:r>
              <a:rPr lang="en-US" sz="1600" dirty="0">
                <a:solidFill>
                  <a:srgbClr val="000000"/>
                </a:solidFill>
                <a:latin typeface="Helios"/>
                <a:ea typeface="Helios"/>
                <a:cs typeface="Helios"/>
                <a:sym typeface="Helios"/>
              </a:rPr>
              <a:t>, 13(18), 10400.</a:t>
            </a:r>
          </a:p>
          <a:p>
            <a:pPr marL="367029" lvl="1" indent="-183514" algn="l">
              <a:lnSpc>
                <a:spcPts val="2396"/>
              </a:lnSpc>
              <a:buFont typeface="Arial"/>
              <a:buChar char="•"/>
            </a:pPr>
            <a:r>
              <a:rPr lang="en-US" sz="1600" dirty="0">
                <a:solidFill>
                  <a:srgbClr val="000000"/>
                </a:solidFill>
                <a:latin typeface="Helios"/>
                <a:ea typeface="Helios"/>
                <a:cs typeface="Helios"/>
                <a:sym typeface="Helios"/>
              </a:rPr>
              <a:t>Bowers, M.R., Hall, J.R. and Srinivasan, M.M. (2017) ‘Organizational culture and leadership style: The missing combination for selecting the right leader for effective crisis management’, </a:t>
            </a:r>
            <a:r>
              <a:rPr lang="en-US" sz="1600" i="1" dirty="0">
                <a:solidFill>
                  <a:srgbClr val="000000"/>
                </a:solidFill>
                <a:latin typeface="Helios"/>
                <a:ea typeface="Helios"/>
                <a:cs typeface="Helios"/>
                <a:sym typeface="Helios"/>
              </a:rPr>
              <a:t>Business Horizons</a:t>
            </a:r>
            <a:r>
              <a:rPr lang="en-US" sz="1600" dirty="0">
                <a:solidFill>
                  <a:srgbClr val="000000"/>
                </a:solidFill>
                <a:latin typeface="Helios"/>
                <a:ea typeface="Helios"/>
                <a:cs typeface="Helios"/>
                <a:sym typeface="Helios"/>
              </a:rPr>
              <a:t>, 60(4), pp. 551–563. </a:t>
            </a:r>
          </a:p>
          <a:p>
            <a:pPr marL="367029" lvl="1" indent="-183514" algn="l">
              <a:lnSpc>
                <a:spcPts val="2396"/>
              </a:lnSpc>
              <a:buFont typeface="Arial"/>
              <a:buChar char="•"/>
            </a:pPr>
            <a:r>
              <a:rPr lang="en-US" sz="1600" dirty="0">
                <a:solidFill>
                  <a:srgbClr val="000000"/>
                </a:solidFill>
                <a:latin typeface="Helios"/>
                <a:ea typeface="Helios"/>
                <a:cs typeface="Helios"/>
                <a:sym typeface="Helios"/>
              </a:rPr>
              <a:t>Cooke, F. L., Dickmann, M., and Parry, E. (2022) Building sustainable societies through human-</a:t>
            </a:r>
            <a:r>
              <a:rPr lang="en-US" sz="1600" dirty="0" err="1">
                <a:solidFill>
                  <a:srgbClr val="000000"/>
                </a:solidFill>
                <a:latin typeface="Helios"/>
                <a:ea typeface="Helios"/>
                <a:cs typeface="Helios"/>
                <a:sym typeface="Helios"/>
              </a:rPr>
              <a:t>centred</a:t>
            </a:r>
            <a:r>
              <a:rPr lang="en-US" sz="1600" dirty="0">
                <a:solidFill>
                  <a:srgbClr val="000000"/>
                </a:solidFill>
                <a:latin typeface="Helios"/>
                <a:ea typeface="Helios"/>
                <a:cs typeface="Helios"/>
                <a:sym typeface="Helios"/>
              </a:rPr>
              <a:t> human resource management: Emerging issues and research opportunities. </a:t>
            </a:r>
            <a:r>
              <a:rPr lang="en-US" sz="1600" i="1" dirty="0">
                <a:solidFill>
                  <a:srgbClr val="000000"/>
                </a:solidFill>
                <a:latin typeface="Helios"/>
                <a:ea typeface="Helios"/>
                <a:cs typeface="Helios"/>
                <a:sym typeface="Helios"/>
              </a:rPr>
              <a:t>The International Journal of Human Resource Management</a:t>
            </a:r>
            <a:r>
              <a:rPr lang="en-US" sz="1600" dirty="0">
                <a:solidFill>
                  <a:srgbClr val="000000"/>
                </a:solidFill>
                <a:latin typeface="Helios"/>
                <a:ea typeface="Helios"/>
                <a:cs typeface="Helios"/>
                <a:sym typeface="Helios"/>
              </a:rPr>
              <a:t>, 33(1), 1–15. </a:t>
            </a:r>
          </a:p>
          <a:p>
            <a:pPr marL="367029" lvl="1" indent="-183514" algn="l">
              <a:lnSpc>
                <a:spcPts val="2396"/>
              </a:lnSpc>
              <a:buFont typeface="Arial"/>
              <a:buChar char="•"/>
            </a:pPr>
            <a:r>
              <a:rPr lang="en-US" sz="1600" dirty="0">
                <a:solidFill>
                  <a:srgbClr val="000000"/>
                </a:solidFill>
                <a:latin typeface="Helios"/>
                <a:ea typeface="Helios"/>
                <a:cs typeface="Helios"/>
                <a:sym typeface="Helios"/>
              </a:rPr>
              <a:t>Deloitte (2026) </a:t>
            </a:r>
            <a:r>
              <a:rPr lang="en-US" sz="1600" i="1" dirty="0">
                <a:solidFill>
                  <a:srgbClr val="000000"/>
                </a:solidFill>
                <a:latin typeface="Helios"/>
                <a:ea typeface="Helios"/>
                <a:cs typeface="Helios"/>
                <a:sym typeface="Helios"/>
              </a:rPr>
              <a:t>Strengthening </a:t>
            </a:r>
            <a:r>
              <a:rPr lang="en-US" sz="1600" i="1" dirty="0" err="1">
                <a:solidFill>
                  <a:srgbClr val="000000"/>
                </a:solidFill>
                <a:latin typeface="Helios"/>
                <a:ea typeface="Helios"/>
                <a:cs typeface="Helios"/>
                <a:sym typeface="Helios"/>
              </a:rPr>
              <a:t>Gymshark’s</a:t>
            </a:r>
            <a:r>
              <a:rPr lang="en-US" sz="1600" i="1" dirty="0">
                <a:solidFill>
                  <a:srgbClr val="000000"/>
                </a:solidFill>
                <a:latin typeface="Helios"/>
                <a:ea typeface="Helios"/>
                <a:cs typeface="Helios"/>
                <a:sym typeface="Helios"/>
              </a:rPr>
              <a:t> data-led growth strategy. </a:t>
            </a:r>
            <a:r>
              <a:rPr lang="en-US" sz="1600" dirty="0">
                <a:solidFill>
                  <a:srgbClr val="000000"/>
                </a:solidFill>
                <a:latin typeface="Helios"/>
                <a:ea typeface="Helios"/>
                <a:cs typeface="Helios"/>
                <a:sym typeface="Helios"/>
              </a:rPr>
              <a:t>Available at: </a:t>
            </a:r>
            <a:r>
              <a:rPr lang="en-US" sz="1600" u="sng" dirty="0">
                <a:solidFill>
                  <a:srgbClr val="000000"/>
                </a:solidFill>
                <a:latin typeface="Helios"/>
                <a:ea typeface="Helios"/>
                <a:cs typeface="Helios"/>
                <a:sym typeface="Helios"/>
                <a:hlinkClick r:id="rId3" tooltip="https://www.deloitte.com/uk/en/Industries/consumer/case-studies/strengthening-gymsharks-data-led-growth-strategy.html"/>
              </a:rPr>
              <a:t>https://www.deloitte.com/uk/en/Industries/consumer/case-studies/strengthening-gymsharks-data-led-growth-strategy.html</a:t>
            </a:r>
            <a:r>
              <a:rPr lang="en-US" sz="1600" dirty="0">
                <a:solidFill>
                  <a:srgbClr val="000000"/>
                </a:solidFill>
                <a:latin typeface="Helios"/>
                <a:ea typeface="Helios"/>
                <a:cs typeface="Helios"/>
                <a:sym typeface="Helios"/>
              </a:rPr>
              <a:t> (Accessed: 6 March 2026). </a:t>
            </a:r>
          </a:p>
          <a:p>
            <a:pPr marL="367029" lvl="1" indent="-183514" algn="l">
              <a:lnSpc>
                <a:spcPts val="2396"/>
              </a:lnSpc>
              <a:buFont typeface="Arial"/>
              <a:buChar char="•"/>
            </a:pPr>
            <a:r>
              <a:rPr lang="en-US" sz="1600" dirty="0">
                <a:solidFill>
                  <a:srgbClr val="000000"/>
                </a:solidFill>
                <a:latin typeface="Helios"/>
                <a:ea typeface="Helios"/>
                <a:cs typeface="Helios"/>
                <a:sym typeface="Helios"/>
              </a:rPr>
              <a:t>Edwards, T. and Rees, C. (2016) </a:t>
            </a:r>
            <a:r>
              <a:rPr lang="en-US" sz="1600" i="1" dirty="0">
                <a:solidFill>
                  <a:srgbClr val="000000"/>
                </a:solidFill>
                <a:latin typeface="Helios"/>
                <a:ea typeface="Helios"/>
                <a:cs typeface="Helios"/>
                <a:sym typeface="Helios"/>
              </a:rPr>
              <a:t>International Human Resource Management: Globalization, National Systems and Multinational Companies</a:t>
            </a:r>
            <a:r>
              <a:rPr lang="en-US" sz="1600" dirty="0">
                <a:solidFill>
                  <a:srgbClr val="000000"/>
                </a:solidFill>
                <a:latin typeface="Helios"/>
                <a:ea typeface="Helios"/>
                <a:cs typeface="Helios"/>
                <a:sym typeface="Helios"/>
              </a:rPr>
              <a:t>. 3rd </a:t>
            </a:r>
            <a:r>
              <a:rPr lang="en-US" sz="1600" dirty="0" err="1">
                <a:solidFill>
                  <a:srgbClr val="000000"/>
                </a:solidFill>
                <a:latin typeface="Helios"/>
                <a:ea typeface="Helios"/>
                <a:cs typeface="Helios"/>
                <a:sym typeface="Helios"/>
              </a:rPr>
              <a:t>edn</a:t>
            </a:r>
            <a:r>
              <a:rPr lang="en-US" sz="1600" dirty="0">
                <a:solidFill>
                  <a:srgbClr val="000000"/>
                </a:solidFill>
                <a:latin typeface="Helios"/>
                <a:ea typeface="Helios"/>
                <a:cs typeface="Helios"/>
                <a:sym typeface="Helios"/>
              </a:rPr>
              <a:t>. Harlow: Pearson. </a:t>
            </a:r>
          </a:p>
          <a:p>
            <a:pPr marL="367029" lvl="1" indent="-183514" algn="l">
              <a:lnSpc>
                <a:spcPts val="2396"/>
              </a:lnSpc>
              <a:buFont typeface="Arial"/>
              <a:buChar char="•"/>
            </a:pPr>
            <a:r>
              <a:rPr lang="en-US" sz="1600" dirty="0">
                <a:solidFill>
                  <a:srgbClr val="000000"/>
                </a:solidFill>
                <a:latin typeface="Helios"/>
                <a:ea typeface="Helios"/>
                <a:cs typeface="Helios"/>
                <a:sym typeface="Helios"/>
              </a:rPr>
              <a:t>Fabric Academy (2024) </a:t>
            </a:r>
            <a:r>
              <a:rPr lang="en-US" sz="1600" i="1" dirty="0">
                <a:solidFill>
                  <a:srgbClr val="000000"/>
                </a:solidFill>
                <a:latin typeface="Helios"/>
                <a:ea typeface="Helios"/>
                <a:cs typeface="Helios"/>
                <a:sym typeface="Helios"/>
              </a:rPr>
              <a:t>Everything you need to know about </a:t>
            </a:r>
            <a:r>
              <a:rPr lang="en-US" sz="1600" i="1" dirty="0" err="1">
                <a:solidFill>
                  <a:srgbClr val="000000"/>
                </a:solidFill>
                <a:latin typeface="Helios"/>
                <a:ea typeface="Helios"/>
                <a:cs typeface="Helios"/>
                <a:sym typeface="Helios"/>
              </a:rPr>
              <a:t>Gymshark’s</a:t>
            </a:r>
            <a:r>
              <a:rPr lang="en-US" sz="1600" i="1" dirty="0">
                <a:solidFill>
                  <a:srgbClr val="000000"/>
                </a:solidFill>
                <a:latin typeface="Helios"/>
                <a:ea typeface="Helios"/>
                <a:cs typeface="Helios"/>
                <a:sym typeface="Helios"/>
              </a:rPr>
              <a:t> marketing strategy</a:t>
            </a:r>
            <a:r>
              <a:rPr lang="en-US" sz="1600" dirty="0">
                <a:solidFill>
                  <a:srgbClr val="000000"/>
                </a:solidFill>
                <a:latin typeface="Helios"/>
                <a:ea typeface="Helios"/>
                <a:cs typeface="Helios"/>
                <a:sym typeface="Helios"/>
              </a:rPr>
              <a:t>. Available at: </a:t>
            </a:r>
            <a:r>
              <a:rPr lang="en-US" sz="1600" dirty="0">
                <a:solidFill>
                  <a:srgbClr val="000000"/>
                </a:solidFill>
                <a:latin typeface="Helios"/>
                <a:ea typeface="Helios"/>
                <a:cs typeface="Helios"/>
                <a:sym typeface="Helios"/>
                <a:hlinkClick r:id="rId4"/>
              </a:rPr>
              <a:t>https://fabric-academy.com/insights-tools/gymshark-marketing-strategy</a:t>
            </a:r>
            <a:r>
              <a:rPr lang="en-US" sz="1600" dirty="0">
                <a:solidFill>
                  <a:srgbClr val="000000"/>
                </a:solidFill>
                <a:latin typeface="Helios"/>
                <a:ea typeface="Helios"/>
                <a:cs typeface="Helios"/>
                <a:sym typeface="Helios"/>
              </a:rPr>
              <a:t> (Accessed: 6 March 2026). </a:t>
            </a:r>
          </a:p>
          <a:p>
            <a:pPr marL="367029" lvl="1" indent="-183514" algn="l">
              <a:lnSpc>
                <a:spcPts val="2396"/>
              </a:lnSpc>
              <a:buFont typeface="Arial"/>
              <a:buChar char="•"/>
            </a:pPr>
            <a:r>
              <a:rPr lang="en-US" sz="1600" dirty="0" err="1">
                <a:solidFill>
                  <a:srgbClr val="000000"/>
                </a:solidFill>
                <a:latin typeface="Helios"/>
                <a:ea typeface="Helios"/>
                <a:cs typeface="Helios"/>
                <a:sym typeface="Helios"/>
              </a:rPr>
              <a:t>Gadzali</a:t>
            </a:r>
            <a:r>
              <a:rPr lang="en-US" sz="1600" dirty="0">
                <a:solidFill>
                  <a:srgbClr val="000000"/>
                </a:solidFill>
                <a:latin typeface="Helios"/>
                <a:ea typeface="Helios"/>
                <a:cs typeface="Helios"/>
                <a:sym typeface="Helios"/>
              </a:rPr>
              <a:t>, S. S., </a:t>
            </a:r>
            <a:r>
              <a:rPr lang="en-US" sz="1600" dirty="0" err="1">
                <a:solidFill>
                  <a:srgbClr val="000000"/>
                </a:solidFill>
                <a:latin typeface="Helios"/>
                <a:ea typeface="Helios"/>
                <a:cs typeface="Helios"/>
                <a:sym typeface="Helios"/>
              </a:rPr>
              <a:t>Gazalin</a:t>
            </a:r>
            <a:r>
              <a:rPr lang="en-US" sz="1600" dirty="0">
                <a:solidFill>
                  <a:srgbClr val="000000"/>
                </a:solidFill>
                <a:latin typeface="Helios"/>
                <a:ea typeface="Helios"/>
                <a:cs typeface="Helios"/>
                <a:sym typeface="Helios"/>
              </a:rPr>
              <a:t>, J., Sutrisno, S., </a:t>
            </a:r>
            <a:r>
              <a:rPr lang="en-US" sz="1600" dirty="0" err="1">
                <a:solidFill>
                  <a:srgbClr val="000000"/>
                </a:solidFill>
                <a:latin typeface="Helios"/>
                <a:ea typeface="Helios"/>
                <a:cs typeface="Helios"/>
                <a:sym typeface="Helios"/>
              </a:rPr>
              <a:t>Prasetya</a:t>
            </a:r>
            <a:r>
              <a:rPr lang="en-US" sz="1600" dirty="0">
                <a:solidFill>
                  <a:srgbClr val="000000"/>
                </a:solidFill>
                <a:latin typeface="Helios"/>
                <a:ea typeface="Helios"/>
                <a:cs typeface="Helios"/>
                <a:sym typeface="Helios"/>
              </a:rPr>
              <a:t>, Y. B., and </a:t>
            </a:r>
            <a:r>
              <a:rPr lang="en-US" sz="1600" dirty="0" err="1">
                <a:solidFill>
                  <a:srgbClr val="000000"/>
                </a:solidFill>
                <a:latin typeface="Helios"/>
                <a:ea typeface="Helios"/>
                <a:cs typeface="Helios"/>
                <a:sym typeface="Helios"/>
              </a:rPr>
              <a:t>Ausat</a:t>
            </a:r>
            <a:r>
              <a:rPr lang="en-US" sz="1600" dirty="0">
                <a:solidFill>
                  <a:srgbClr val="000000"/>
                </a:solidFill>
                <a:latin typeface="Helios"/>
                <a:ea typeface="Helios"/>
                <a:cs typeface="Helios"/>
                <a:sym typeface="Helios"/>
              </a:rPr>
              <a:t>, A. M. A. (2023) Human resource management strategy in </a:t>
            </a:r>
            <a:r>
              <a:rPr lang="en-US" sz="1600" dirty="0" err="1">
                <a:solidFill>
                  <a:srgbClr val="000000"/>
                </a:solidFill>
                <a:latin typeface="Helios"/>
                <a:ea typeface="Helios"/>
                <a:cs typeface="Helios"/>
                <a:sym typeface="Helios"/>
              </a:rPr>
              <a:t>organisational</a:t>
            </a:r>
            <a:r>
              <a:rPr lang="en-US" sz="1600" dirty="0">
                <a:solidFill>
                  <a:srgbClr val="000000"/>
                </a:solidFill>
                <a:latin typeface="Helios"/>
                <a:ea typeface="Helios"/>
                <a:cs typeface="Helios"/>
                <a:sym typeface="Helios"/>
              </a:rPr>
              <a:t> digital transformation. </a:t>
            </a:r>
            <a:r>
              <a:rPr lang="en-US" sz="1600" i="1" dirty="0" err="1">
                <a:solidFill>
                  <a:srgbClr val="000000"/>
                </a:solidFill>
                <a:latin typeface="Helios"/>
                <a:ea typeface="Helios"/>
                <a:cs typeface="Helios"/>
                <a:sym typeface="Helios"/>
              </a:rPr>
              <a:t>Jurnal</a:t>
            </a:r>
            <a:r>
              <a:rPr lang="en-US" sz="1600" i="1" dirty="0">
                <a:solidFill>
                  <a:srgbClr val="000000"/>
                </a:solidFill>
                <a:latin typeface="Helios"/>
                <a:ea typeface="Helios"/>
                <a:cs typeface="Helios"/>
                <a:sym typeface="Helios"/>
              </a:rPr>
              <a:t> </a:t>
            </a:r>
            <a:r>
              <a:rPr lang="en-US" sz="1600" i="1" dirty="0" err="1">
                <a:solidFill>
                  <a:srgbClr val="000000"/>
                </a:solidFill>
                <a:latin typeface="Helios"/>
                <a:ea typeface="Helios"/>
                <a:cs typeface="Helios"/>
                <a:sym typeface="Helios"/>
              </a:rPr>
              <a:t>Minfo</a:t>
            </a:r>
            <a:r>
              <a:rPr lang="en-US" sz="1600" i="1" dirty="0">
                <a:solidFill>
                  <a:srgbClr val="000000"/>
                </a:solidFill>
                <a:latin typeface="Helios"/>
                <a:ea typeface="Helios"/>
                <a:cs typeface="Helios"/>
                <a:sym typeface="Helios"/>
              </a:rPr>
              <a:t> </a:t>
            </a:r>
            <a:r>
              <a:rPr lang="en-US" sz="1600" i="1" dirty="0" err="1">
                <a:solidFill>
                  <a:srgbClr val="000000"/>
                </a:solidFill>
                <a:latin typeface="Helios"/>
                <a:ea typeface="Helios"/>
                <a:cs typeface="Helios"/>
                <a:sym typeface="Helios"/>
              </a:rPr>
              <a:t>Polgan</a:t>
            </a:r>
            <a:r>
              <a:rPr lang="en-US" sz="1600" dirty="0">
                <a:solidFill>
                  <a:srgbClr val="000000"/>
                </a:solidFill>
                <a:latin typeface="Helios"/>
                <a:ea typeface="Helios"/>
                <a:cs typeface="Helios"/>
                <a:sym typeface="Helios"/>
              </a:rPr>
              <a:t>, 12(1), 760-770.</a:t>
            </a:r>
          </a:p>
          <a:p>
            <a:pPr marL="367029" lvl="1" indent="-183514" algn="l">
              <a:lnSpc>
                <a:spcPts val="2396"/>
              </a:lnSpc>
              <a:buFont typeface="Arial"/>
              <a:buChar char="•"/>
            </a:pPr>
            <a:r>
              <a:rPr lang="en-US" sz="1600" dirty="0" err="1">
                <a:solidFill>
                  <a:srgbClr val="000000"/>
                </a:solidFill>
                <a:latin typeface="Helios"/>
                <a:ea typeface="Helios"/>
                <a:cs typeface="Helios"/>
                <a:sym typeface="Helios"/>
              </a:rPr>
              <a:t>Gymshark</a:t>
            </a:r>
            <a:r>
              <a:rPr lang="en-US" sz="1600" dirty="0">
                <a:solidFill>
                  <a:srgbClr val="000000"/>
                </a:solidFill>
                <a:latin typeface="Helios"/>
                <a:ea typeface="Helios"/>
                <a:cs typeface="Helios"/>
                <a:sym typeface="Helios"/>
              </a:rPr>
              <a:t> (2026) </a:t>
            </a:r>
            <a:r>
              <a:rPr lang="en-US" sz="1600" i="1" dirty="0" err="1">
                <a:solidFill>
                  <a:srgbClr val="000000"/>
                </a:solidFill>
                <a:latin typeface="Helios"/>
                <a:ea typeface="Helios"/>
                <a:cs typeface="Helios"/>
                <a:sym typeface="Helios"/>
              </a:rPr>
              <a:t>Gymshark</a:t>
            </a:r>
            <a:r>
              <a:rPr lang="en-US" sz="1600" i="1" dirty="0">
                <a:solidFill>
                  <a:srgbClr val="000000"/>
                </a:solidFill>
                <a:latin typeface="Helios"/>
                <a:ea typeface="Helios"/>
                <a:cs typeface="Helios"/>
                <a:sym typeface="Helios"/>
              </a:rPr>
              <a:t> Official Store – Gym Clothes and Workout Clothes. </a:t>
            </a:r>
            <a:r>
              <a:rPr lang="en-US" sz="1600" dirty="0">
                <a:solidFill>
                  <a:srgbClr val="000000"/>
                </a:solidFill>
                <a:latin typeface="Helios"/>
                <a:ea typeface="Helios"/>
                <a:cs typeface="Helios"/>
                <a:sym typeface="Helios"/>
              </a:rPr>
              <a:t>Available at: https://row.gymshark.com/ (Accessed: 6 March 2026). </a:t>
            </a:r>
          </a:p>
          <a:p>
            <a:pPr marL="367029" lvl="1" indent="-183514" algn="l">
              <a:lnSpc>
                <a:spcPts val="2396"/>
              </a:lnSpc>
              <a:buFont typeface="Arial"/>
              <a:buChar char="•"/>
            </a:pPr>
            <a:r>
              <a:rPr lang="en-US" sz="1600" dirty="0" err="1">
                <a:solidFill>
                  <a:srgbClr val="000000"/>
                </a:solidFill>
                <a:latin typeface="Helios"/>
                <a:ea typeface="Helios"/>
                <a:cs typeface="Helios"/>
                <a:sym typeface="Helios"/>
              </a:rPr>
              <a:t>Gymshark</a:t>
            </a:r>
            <a:r>
              <a:rPr lang="en-US" sz="1600" dirty="0">
                <a:solidFill>
                  <a:srgbClr val="000000"/>
                </a:solidFill>
                <a:latin typeface="Helios"/>
                <a:ea typeface="Helios"/>
                <a:cs typeface="Helios"/>
                <a:sym typeface="Helios"/>
              </a:rPr>
              <a:t> (2026) </a:t>
            </a:r>
            <a:r>
              <a:rPr lang="en-US" sz="1600" i="1" dirty="0">
                <a:solidFill>
                  <a:srgbClr val="000000"/>
                </a:solidFill>
                <a:latin typeface="Helios"/>
                <a:ea typeface="Helios"/>
                <a:cs typeface="Helios"/>
                <a:sym typeface="Helios"/>
              </a:rPr>
              <a:t>What is </a:t>
            </a:r>
            <a:r>
              <a:rPr lang="en-US" sz="1600" i="1" dirty="0" err="1">
                <a:solidFill>
                  <a:srgbClr val="000000"/>
                </a:solidFill>
                <a:latin typeface="Helios"/>
                <a:ea typeface="Helios"/>
                <a:cs typeface="Helios"/>
                <a:sym typeface="Helios"/>
              </a:rPr>
              <a:t>Gymshark’s</a:t>
            </a:r>
            <a:r>
              <a:rPr lang="en-US" sz="1600" i="1" dirty="0">
                <a:solidFill>
                  <a:srgbClr val="000000"/>
                </a:solidFill>
                <a:latin typeface="Helios"/>
                <a:ea typeface="Helios"/>
                <a:cs typeface="Helios"/>
                <a:sym typeface="Helios"/>
              </a:rPr>
              <a:t> commitment to sustainability</a:t>
            </a:r>
            <a:r>
              <a:rPr lang="en-US" sz="1600" dirty="0">
                <a:solidFill>
                  <a:srgbClr val="000000"/>
                </a:solidFill>
                <a:latin typeface="Helios"/>
                <a:ea typeface="Helios"/>
                <a:cs typeface="Helios"/>
                <a:sym typeface="Helios"/>
              </a:rPr>
              <a:t>? </a:t>
            </a:r>
            <a:r>
              <a:rPr lang="en-US" sz="1600" dirty="0" err="1">
                <a:solidFill>
                  <a:srgbClr val="000000"/>
                </a:solidFill>
                <a:latin typeface="Helios"/>
                <a:ea typeface="Helios"/>
                <a:cs typeface="Helios"/>
                <a:sym typeface="Helios"/>
              </a:rPr>
              <a:t>Gymshark</a:t>
            </a:r>
            <a:r>
              <a:rPr lang="en-US" sz="1600" dirty="0">
                <a:solidFill>
                  <a:srgbClr val="000000"/>
                </a:solidFill>
                <a:latin typeface="Helios"/>
                <a:ea typeface="Helios"/>
                <a:cs typeface="Helios"/>
                <a:sym typeface="Helios"/>
              </a:rPr>
              <a:t> Support. Available at: https://support.gymshark.com/en/articles/11215040-what-is-gymshark-s-commitment-to-sustainability (Accessed: 6 March 2026). </a:t>
            </a:r>
          </a:p>
          <a:p>
            <a:pPr marL="367029" lvl="1" indent="-183514" algn="l">
              <a:lnSpc>
                <a:spcPts val="2396"/>
              </a:lnSpc>
              <a:buFont typeface="Arial"/>
              <a:buChar char="•"/>
            </a:pPr>
            <a:r>
              <a:rPr lang="en-US" sz="1600" dirty="0">
                <a:solidFill>
                  <a:srgbClr val="000000"/>
                </a:solidFill>
                <a:latin typeface="Helios"/>
                <a:ea typeface="Helios"/>
                <a:cs typeface="Helios"/>
                <a:sym typeface="Helios"/>
              </a:rPr>
              <a:t>Hauff, S., Guerci, M., Dul, J., and van Rhee, H. (2021) Exploring necessary conditions in HRM research: Fundamental issues and methodological implications. </a:t>
            </a:r>
            <a:r>
              <a:rPr lang="en-US" sz="1600" i="1" dirty="0">
                <a:solidFill>
                  <a:srgbClr val="000000"/>
                </a:solidFill>
                <a:latin typeface="Helios"/>
                <a:ea typeface="Helios"/>
                <a:cs typeface="Helios"/>
                <a:sym typeface="Helios"/>
              </a:rPr>
              <a:t>Human Resource Management Journal, </a:t>
            </a:r>
            <a:r>
              <a:rPr lang="en-US" sz="1600" dirty="0">
                <a:solidFill>
                  <a:srgbClr val="000000"/>
                </a:solidFill>
                <a:latin typeface="Helios"/>
                <a:ea typeface="Helios"/>
                <a:cs typeface="Helios"/>
                <a:sym typeface="Helios"/>
              </a:rPr>
              <a:t>31(1), 18–36. </a:t>
            </a:r>
          </a:p>
          <a:p>
            <a:pPr marL="367029" lvl="1" indent="-183514" algn="l">
              <a:lnSpc>
                <a:spcPts val="2396"/>
              </a:lnSpc>
              <a:buFont typeface="Arial"/>
              <a:buChar char="•"/>
            </a:pPr>
            <a:r>
              <a:rPr lang="en-US" sz="1600" dirty="0">
                <a:solidFill>
                  <a:srgbClr val="000000"/>
                </a:solidFill>
                <a:latin typeface="Helios"/>
                <a:ea typeface="Helios"/>
                <a:cs typeface="Helios"/>
                <a:sym typeface="Helios"/>
              </a:rPr>
              <a:t>Henderson, I. (2017) </a:t>
            </a:r>
            <a:r>
              <a:rPr lang="en-US" sz="1600" i="1" dirty="0">
                <a:solidFill>
                  <a:srgbClr val="000000"/>
                </a:solidFill>
                <a:latin typeface="Helios"/>
                <a:ea typeface="Helios"/>
                <a:cs typeface="Helios"/>
                <a:sym typeface="Helios"/>
              </a:rPr>
              <a:t>Human Resource Management for MBA and Business Masters</a:t>
            </a:r>
            <a:r>
              <a:rPr lang="en-US" sz="1600" dirty="0">
                <a:solidFill>
                  <a:srgbClr val="000000"/>
                </a:solidFill>
                <a:latin typeface="Helios"/>
                <a:ea typeface="Helios"/>
                <a:cs typeface="Helios"/>
                <a:sym typeface="Helios"/>
              </a:rPr>
              <a:t>. 3rd </a:t>
            </a:r>
            <a:r>
              <a:rPr lang="en-US" sz="1600" dirty="0" err="1">
                <a:solidFill>
                  <a:srgbClr val="000000"/>
                </a:solidFill>
                <a:latin typeface="Helios"/>
                <a:ea typeface="Helios"/>
                <a:cs typeface="Helios"/>
                <a:sym typeface="Helios"/>
              </a:rPr>
              <a:t>edn</a:t>
            </a:r>
            <a:r>
              <a:rPr lang="en-US" sz="1600" dirty="0">
                <a:solidFill>
                  <a:srgbClr val="000000"/>
                </a:solidFill>
                <a:latin typeface="Helios"/>
                <a:ea typeface="Helios"/>
                <a:cs typeface="Helios"/>
                <a:sym typeface="Helios"/>
              </a:rPr>
              <a:t>. London: CIPD/Kogan Page. </a:t>
            </a:r>
          </a:p>
          <a:p>
            <a:pPr marL="367029" lvl="1" indent="-183514" algn="l">
              <a:lnSpc>
                <a:spcPts val="2396"/>
              </a:lnSpc>
              <a:buFont typeface="Arial"/>
              <a:buChar char="•"/>
            </a:pPr>
            <a:r>
              <a:rPr lang="en-US" sz="1600" dirty="0">
                <a:solidFill>
                  <a:srgbClr val="000000"/>
                </a:solidFill>
                <a:latin typeface="Helios"/>
                <a:ea typeface="Helios"/>
                <a:cs typeface="Helios"/>
                <a:sym typeface="Helios"/>
              </a:rPr>
              <a:t>Janssen, J., Berlanga, A.J. and Koper, R. (2011) ‘Evaluation of the learning path specification’, </a:t>
            </a:r>
            <a:r>
              <a:rPr lang="en-US" sz="1600" i="1" dirty="0">
                <a:solidFill>
                  <a:srgbClr val="000000"/>
                </a:solidFill>
                <a:latin typeface="Helios"/>
                <a:ea typeface="Helios"/>
                <a:cs typeface="Helios"/>
                <a:sym typeface="Helios"/>
              </a:rPr>
              <a:t>Journal of Educational Technology and Society</a:t>
            </a:r>
            <a:r>
              <a:rPr lang="en-US" sz="1600" dirty="0">
                <a:solidFill>
                  <a:srgbClr val="000000"/>
                </a:solidFill>
                <a:latin typeface="Helios"/>
                <a:ea typeface="Helios"/>
                <a:cs typeface="Helios"/>
                <a:sym typeface="Helios"/>
              </a:rPr>
              <a:t>, 14(3), pp. 218–230. </a:t>
            </a:r>
          </a:p>
          <a:p>
            <a:pPr marL="367029" lvl="1" indent="-183514" algn="l">
              <a:lnSpc>
                <a:spcPts val="2396"/>
              </a:lnSpc>
              <a:buFont typeface="Arial"/>
              <a:buChar char="•"/>
            </a:pPr>
            <a:r>
              <a:rPr lang="en-US" sz="1600" dirty="0">
                <a:solidFill>
                  <a:srgbClr val="000000"/>
                </a:solidFill>
                <a:latin typeface="Helios"/>
                <a:ea typeface="Helios"/>
                <a:cs typeface="Helios"/>
                <a:sym typeface="Helios"/>
              </a:rPr>
              <a:t>Lozano-Díaz, A., Fernández-Prados, J.S. and González-Martín, B. (2024) ‘From crisis leadership to digital and inclusive leadership in the aftermath of the pandemic’, </a:t>
            </a:r>
            <a:r>
              <a:rPr lang="en-US" sz="1600" i="1" dirty="0">
                <a:solidFill>
                  <a:srgbClr val="000000"/>
                </a:solidFill>
                <a:latin typeface="Helios"/>
                <a:ea typeface="Helios"/>
                <a:cs typeface="Helios"/>
                <a:sym typeface="Helios"/>
              </a:rPr>
              <a:t>School Leadership and Management</a:t>
            </a:r>
            <a:r>
              <a:rPr lang="en-US" sz="1600" dirty="0">
                <a:solidFill>
                  <a:srgbClr val="000000"/>
                </a:solidFill>
                <a:latin typeface="Helios"/>
                <a:ea typeface="Helios"/>
                <a:cs typeface="Helios"/>
                <a:sym typeface="Helios"/>
              </a:rPr>
              <a:t>, 44(4), pp. 373–388. </a:t>
            </a:r>
          </a:p>
          <a:p>
            <a:pPr marL="367029" lvl="1" indent="-183514" algn="l">
              <a:lnSpc>
                <a:spcPts val="2396"/>
              </a:lnSpc>
              <a:buFont typeface="Arial"/>
              <a:buChar char="•"/>
            </a:pPr>
            <a:r>
              <a:rPr lang="en-US" sz="1600" dirty="0">
                <a:solidFill>
                  <a:srgbClr val="000000"/>
                </a:solidFill>
                <a:latin typeface="Helios"/>
                <a:ea typeface="Helios"/>
                <a:cs typeface="Helios"/>
                <a:sym typeface="Helios"/>
              </a:rPr>
              <a:t>Maley, J. F. (2019) Preserving employee capabilities in economic turbulence. </a:t>
            </a:r>
            <a:r>
              <a:rPr lang="en-US" sz="1600" i="1" dirty="0">
                <a:solidFill>
                  <a:srgbClr val="000000"/>
                </a:solidFill>
                <a:latin typeface="Helios"/>
                <a:ea typeface="Helios"/>
                <a:cs typeface="Helios"/>
                <a:sym typeface="Helios"/>
              </a:rPr>
              <a:t>Human Resource Management Journal</a:t>
            </a:r>
            <a:r>
              <a:rPr lang="en-US" sz="1600" dirty="0">
                <a:solidFill>
                  <a:srgbClr val="000000"/>
                </a:solidFill>
                <a:latin typeface="Helios"/>
                <a:ea typeface="Helios"/>
                <a:cs typeface="Helios"/>
                <a:sym typeface="Helios"/>
              </a:rPr>
              <a:t>, 29(2), 147-161.</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7FBFF"/>
        </a:solidFill>
        <a:effectLst/>
      </p:bgPr>
    </p:bg>
    <p:spTree>
      <p:nvGrpSpPr>
        <p:cNvPr id="1" name=""/>
        <p:cNvGrpSpPr/>
        <p:nvPr/>
      </p:nvGrpSpPr>
      <p:grpSpPr>
        <a:xfrm>
          <a:off x="0" y="0"/>
          <a:ext cx="0" cy="0"/>
          <a:chOff x="0" y="0"/>
          <a:chExt cx="0" cy="0"/>
        </a:xfrm>
      </p:grpSpPr>
      <p:grpSp>
        <p:nvGrpSpPr>
          <p:cNvPr id="2" name="Group 2"/>
          <p:cNvGrpSpPr/>
          <p:nvPr/>
        </p:nvGrpSpPr>
        <p:grpSpPr>
          <a:xfrm>
            <a:off x="-990676" y="-341124"/>
            <a:ext cx="19793026" cy="602096"/>
            <a:chOff x="0" y="0"/>
            <a:chExt cx="5212978" cy="158577"/>
          </a:xfrm>
        </p:grpSpPr>
        <p:sp>
          <p:nvSpPr>
            <p:cNvPr id="3" name="Freeform 3"/>
            <p:cNvSpPr/>
            <p:nvPr/>
          </p:nvSpPr>
          <p:spPr>
            <a:xfrm>
              <a:off x="0" y="0"/>
              <a:ext cx="5212978" cy="158577"/>
            </a:xfrm>
            <a:custGeom>
              <a:avLst/>
              <a:gdLst/>
              <a:ahLst/>
              <a:cxnLst/>
              <a:rect l="l" t="t" r="r" b="b"/>
              <a:pathLst>
                <a:path w="5212978" h="158577">
                  <a:moveTo>
                    <a:pt x="0" y="0"/>
                  </a:moveTo>
                  <a:lnTo>
                    <a:pt x="5212978" y="0"/>
                  </a:lnTo>
                  <a:lnTo>
                    <a:pt x="5212978" y="158577"/>
                  </a:lnTo>
                  <a:lnTo>
                    <a:pt x="0" y="158577"/>
                  </a:lnTo>
                  <a:close/>
                </a:path>
              </a:pathLst>
            </a:custGeom>
            <a:gradFill rotWithShape="1">
              <a:gsLst>
                <a:gs pos="0">
                  <a:srgbClr val="5DE0E6">
                    <a:alpha val="100000"/>
                  </a:srgbClr>
                </a:gs>
                <a:gs pos="100000">
                  <a:srgbClr val="004AAD">
                    <a:alpha val="100000"/>
                  </a:srgbClr>
                </a:gs>
              </a:gsLst>
              <a:lin ang="0"/>
            </a:gradFill>
          </p:spPr>
        </p:sp>
        <p:sp>
          <p:nvSpPr>
            <p:cNvPr id="4" name="TextBox 4"/>
            <p:cNvSpPr txBox="1"/>
            <p:nvPr/>
          </p:nvSpPr>
          <p:spPr>
            <a:xfrm>
              <a:off x="0" y="-38100"/>
              <a:ext cx="5212978" cy="196677"/>
            </a:xfrm>
            <a:prstGeom prst="rect">
              <a:avLst/>
            </a:prstGeom>
          </p:spPr>
          <p:txBody>
            <a:bodyPr lIns="50800" tIns="50800" rIns="50800" bIns="50800" rtlCol="0" anchor="ctr"/>
            <a:lstStyle/>
            <a:p>
              <a:pPr algn="ctr">
                <a:lnSpc>
                  <a:spcPts val="2659"/>
                </a:lnSpc>
              </a:pPr>
              <a:endParaRPr/>
            </a:p>
          </p:txBody>
        </p:sp>
      </p:grpSp>
      <p:sp>
        <p:nvSpPr>
          <p:cNvPr id="5" name="TextBox 5"/>
          <p:cNvSpPr txBox="1"/>
          <p:nvPr/>
        </p:nvSpPr>
        <p:spPr>
          <a:xfrm>
            <a:off x="2163778" y="232397"/>
            <a:ext cx="14589085" cy="662763"/>
          </a:xfrm>
          <a:prstGeom prst="rect">
            <a:avLst/>
          </a:prstGeom>
        </p:spPr>
        <p:txBody>
          <a:bodyPr lIns="0" tIns="0" rIns="0" bIns="0" rtlCol="0" anchor="t">
            <a:spAutoFit/>
          </a:bodyPr>
          <a:lstStyle/>
          <a:p>
            <a:pPr algn="ctr">
              <a:lnSpc>
                <a:spcPts val="5199"/>
              </a:lnSpc>
            </a:pPr>
            <a:r>
              <a:rPr lang="en-US" sz="3999" b="1">
                <a:solidFill>
                  <a:srgbClr val="16599D"/>
                </a:solidFill>
                <a:latin typeface="Helios Bold"/>
                <a:ea typeface="Helios Bold"/>
                <a:cs typeface="Helios Bold"/>
                <a:sym typeface="Helios Bold"/>
              </a:rPr>
              <a:t>REFERENCE LIST</a:t>
            </a:r>
          </a:p>
        </p:txBody>
      </p:sp>
      <p:grpSp>
        <p:nvGrpSpPr>
          <p:cNvPr id="6" name="Group 6"/>
          <p:cNvGrpSpPr/>
          <p:nvPr/>
        </p:nvGrpSpPr>
        <p:grpSpPr>
          <a:xfrm>
            <a:off x="-990676" y="10032083"/>
            <a:ext cx="19793026" cy="509834"/>
            <a:chOff x="0" y="0"/>
            <a:chExt cx="5212978" cy="134277"/>
          </a:xfrm>
        </p:grpSpPr>
        <p:sp>
          <p:nvSpPr>
            <p:cNvPr id="7" name="Freeform 7"/>
            <p:cNvSpPr/>
            <p:nvPr/>
          </p:nvSpPr>
          <p:spPr>
            <a:xfrm>
              <a:off x="0" y="0"/>
              <a:ext cx="5212978" cy="134277"/>
            </a:xfrm>
            <a:custGeom>
              <a:avLst/>
              <a:gdLst/>
              <a:ahLst/>
              <a:cxnLst/>
              <a:rect l="l" t="t" r="r" b="b"/>
              <a:pathLst>
                <a:path w="5212978" h="134277">
                  <a:moveTo>
                    <a:pt x="0" y="0"/>
                  </a:moveTo>
                  <a:lnTo>
                    <a:pt x="5212978" y="0"/>
                  </a:lnTo>
                  <a:lnTo>
                    <a:pt x="5212978" y="134277"/>
                  </a:lnTo>
                  <a:lnTo>
                    <a:pt x="0" y="134277"/>
                  </a:lnTo>
                  <a:close/>
                </a:path>
              </a:pathLst>
            </a:custGeom>
            <a:gradFill rotWithShape="1">
              <a:gsLst>
                <a:gs pos="0">
                  <a:srgbClr val="5DE0E6">
                    <a:alpha val="100000"/>
                  </a:srgbClr>
                </a:gs>
                <a:gs pos="100000">
                  <a:srgbClr val="004AAD">
                    <a:alpha val="100000"/>
                  </a:srgbClr>
                </a:gs>
              </a:gsLst>
              <a:lin ang="0"/>
            </a:gradFill>
          </p:spPr>
        </p:sp>
        <p:sp>
          <p:nvSpPr>
            <p:cNvPr id="8" name="TextBox 8"/>
            <p:cNvSpPr txBox="1"/>
            <p:nvPr/>
          </p:nvSpPr>
          <p:spPr>
            <a:xfrm>
              <a:off x="0" y="-38100"/>
              <a:ext cx="5212978" cy="172377"/>
            </a:xfrm>
            <a:prstGeom prst="rect">
              <a:avLst/>
            </a:prstGeom>
          </p:spPr>
          <p:txBody>
            <a:bodyPr lIns="50800" tIns="50800" rIns="50800" bIns="50800" rtlCol="0" anchor="ctr"/>
            <a:lstStyle/>
            <a:p>
              <a:pPr algn="ctr">
                <a:lnSpc>
                  <a:spcPts val="2659"/>
                </a:lnSpc>
              </a:pPr>
              <a:endParaRPr/>
            </a:p>
          </p:txBody>
        </p:sp>
      </p:grpSp>
      <p:sp>
        <p:nvSpPr>
          <p:cNvPr id="9" name="TextBox 9"/>
          <p:cNvSpPr txBox="1"/>
          <p:nvPr/>
        </p:nvSpPr>
        <p:spPr>
          <a:xfrm>
            <a:off x="204276" y="818961"/>
            <a:ext cx="17829762" cy="9410974"/>
          </a:xfrm>
          <a:prstGeom prst="rect">
            <a:avLst/>
          </a:prstGeom>
        </p:spPr>
        <p:txBody>
          <a:bodyPr lIns="0" tIns="0" rIns="0" bIns="0" rtlCol="0" anchor="t">
            <a:spAutoFit/>
          </a:bodyPr>
          <a:lstStyle/>
          <a:p>
            <a:pPr marL="354728" lvl="1" indent="-177364" algn="l">
              <a:lnSpc>
                <a:spcPts val="2316"/>
              </a:lnSpc>
              <a:buFont typeface="Arial"/>
              <a:buChar char="•"/>
            </a:pPr>
            <a:r>
              <a:rPr lang="en-US" sz="1500" dirty="0">
                <a:solidFill>
                  <a:srgbClr val="000000"/>
                </a:solidFill>
                <a:latin typeface="Helios"/>
                <a:ea typeface="Helios"/>
                <a:cs typeface="Helios"/>
                <a:sym typeface="Helios"/>
              </a:rPr>
              <a:t>Marchington, M. and Wilkinson, A. (2016) </a:t>
            </a:r>
            <a:r>
              <a:rPr lang="en-US" sz="1500" i="1" dirty="0">
                <a:solidFill>
                  <a:srgbClr val="000000"/>
                </a:solidFill>
                <a:latin typeface="Helios"/>
                <a:ea typeface="Helios"/>
                <a:cs typeface="Helios"/>
                <a:sym typeface="Helios"/>
              </a:rPr>
              <a:t>Human Resource Management at Work</a:t>
            </a:r>
            <a:r>
              <a:rPr lang="en-US" sz="1500" dirty="0">
                <a:solidFill>
                  <a:srgbClr val="000000"/>
                </a:solidFill>
                <a:latin typeface="Helios"/>
                <a:ea typeface="Helios"/>
                <a:cs typeface="Helios"/>
                <a:sym typeface="Helios"/>
              </a:rPr>
              <a:t>. 6th </a:t>
            </a:r>
            <a:r>
              <a:rPr lang="en-US" sz="1500" dirty="0" err="1">
                <a:solidFill>
                  <a:srgbClr val="000000"/>
                </a:solidFill>
                <a:latin typeface="Helios"/>
                <a:ea typeface="Helios"/>
                <a:cs typeface="Helios"/>
                <a:sym typeface="Helios"/>
              </a:rPr>
              <a:t>edn</a:t>
            </a:r>
            <a:r>
              <a:rPr lang="en-US" sz="1500" dirty="0">
                <a:solidFill>
                  <a:srgbClr val="000000"/>
                </a:solidFill>
                <a:latin typeface="Helios"/>
                <a:ea typeface="Helios"/>
                <a:cs typeface="Helios"/>
                <a:sym typeface="Helios"/>
              </a:rPr>
              <a:t>. London: CIPD/Kogan Page. </a:t>
            </a:r>
          </a:p>
          <a:p>
            <a:pPr marL="354728" lvl="1" indent="-177364" algn="l">
              <a:lnSpc>
                <a:spcPts val="2316"/>
              </a:lnSpc>
              <a:buFont typeface="Arial"/>
              <a:buChar char="•"/>
            </a:pPr>
            <a:r>
              <a:rPr lang="en-US" sz="1500" dirty="0">
                <a:solidFill>
                  <a:srgbClr val="000000"/>
                </a:solidFill>
                <a:latin typeface="Helios"/>
                <a:ea typeface="Helios"/>
                <a:cs typeface="Helios"/>
                <a:sym typeface="Helios"/>
              </a:rPr>
              <a:t>Mehta, P., Zimba, O., Gasparyan, A.Y., </a:t>
            </a:r>
            <a:r>
              <a:rPr lang="en-US" sz="1500" dirty="0" err="1">
                <a:solidFill>
                  <a:srgbClr val="000000"/>
                </a:solidFill>
                <a:latin typeface="Helios"/>
                <a:ea typeface="Helios"/>
                <a:cs typeface="Helios"/>
                <a:sym typeface="Helios"/>
              </a:rPr>
              <a:t>Seiil</a:t>
            </a:r>
            <a:r>
              <a:rPr lang="en-US" sz="1500" dirty="0">
                <a:solidFill>
                  <a:srgbClr val="000000"/>
                </a:solidFill>
                <a:latin typeface="Helios"/>
                <a:ea typeface="Helios"/>
                <a:cs typeface="Helios"/>
                <a:sym typeface="Helios"/>
              </a:rPr>
              <a:t>, B. and </a:t>
            </a:r>
            <a:r>
              <a:rPr lang="en-US" sz="1500" dirty="0" err="1">
                <a:solidFill>
                  <a:srgbClr val="000000"/>
                </a:solidFill>
                <a:latin typeface="Helios"/>
                <a:ea typeface="Helios"/>
                <a:cs typeface="Helios"/>
                <a:sym typeface="Helios"/>
              </a:rPr>
              <a:t>Yessirkepov</a:t>
            </a:r>
            <a:r>
              <a:rPr lang="en-US" sz="1500" dirty="0">
                <a:solidFill>
                  <a:srgbClr val="000000"/>
                </a:solidFill>
                <a:latin typeface="Helios"/>
                <a:ea typeface="Helios"/>
                <a:cs typeface="Helios"/>
                <a:sym typeface="Helios"/>
              </a:rPr>
              <a:t>, M. (2023) ‘Ethics committees: Structure, roles, and issues’, </a:t>
            </a:r>
            <a:r>
              <a:rPr lang="en-US" sz="1500" i="1" dirty="0">
                <a:solidFill>
                  <a:srgbClr val="000000"/>
                </a:solidFill>
                <a:latin typeface="Helios"/>
                <a:ea typeface="Helios"/>
                <a:cs typeface="Helios"/>
                <a:sym typeface="Helios"/>
              </a:rPr>
              <a:t>Journal of Korean Medical Science</a:t>
            </a:r>
            <a:r>
              <a:rPr lang="en-US" sz="1500" dirty="0">
                <a:solidFill>
                  <a:srgbClr val="000000"/>
                </a:solidFill>
                <a:latin typeface="Helios"/>
                <a:ea typeface="Helios"/>
                <a:cs typeface="Helios"/>
                <a:sym typeface="Helios"/>
              </a:rPr>
              <a:t>, 38(25). </a:t>
            </a:r>
          </a:p>
          <a:p>
            <a:pPr marL="354728" lvl="1" indent="-177364" algn="l">
              <a:lnSpc>
                <a:spcPts val="2316"/>
              </a:lnSpc>
              <a:buFont typeface="Arial"/>
              <a:buChar char="•"/>
            </a:pPr>
            <a:r>
              <a:rPr lang="en-US" sz="1500" dirty="0" err="1">
                <a:solidFill>
                  <a:srgbClr val="000000"/>
                </a:solidFill>
                <a:latin typeface="Helios"/>
                <a:ea typeface="Helios"/>
                <a:cs typeface="Helios"/>
                <a:sym typeface="Helios"/>
              </a:rPr>
              <a:t>Mirzapour</a:t>
            </a:r>
            <a:r>
              <a:rPr lang="en-US" sz="1500" dirty="0">
                <a:solidFill>
                  <a:srgbClr val="000000"/>
                </a:solidFill>
                <a:latin typeface="Helios"/>
                <a:ea typeface="Helios"/>
                <a:cs typeface="Helios"/>
                <a:sym typeface="Helios"/>
              </a:rPr>
              <a:t>, M., </a:t>
            </a:r>
            <a:r>
              <a:rPr lang="en-US" sz="1500" dirty="0" err="1">
                <a:solidFill>
                  <a:srgbClr val="000000"/>
                </a:solidFill>
                <a:latin typeface="Helios"/>
                <a:ea typeface="Helios"/>
                <a:cs typeface="Helios"/>
                <a:sym typeface="Helios"/>
              </a:rPr>
              <a:t>Toutian</a:t>
            </a:r>
            <a:r>
              <a:rPr lang="en-US" sz="1500" dirty="0">
                <a:solidFill>
                  <a:srgbClr val="000000"/>
                </a:solidFill>
                <a:latin typeface="Helios"/>
                <a:ea typeface="Helios"/>
                <a:cs typeface="Helios"/>
                <a:sym typeface="Helios"/>
              </a:rPr>
              <a:t>, S.S., Mehrara, A. and </a:t>
            </a:r>
            <a:r>
              <a:rPr lang="en-US" sz="1500" dirty="0" err="1">
                <a:solidFill>
                  <a:srgbClr val="000000"/>
                </a:solidFill>
                <a:latin typeface="Helios"/>
                <a:ea typeface="Helios"/>
                <a:cs typeface="Helios"/>
                <a:sym typeface="Helios"/>
              </a:rPr>
              <a:t>Khorrampour</a:t>
            </a:r>
            <a:r>
              <a:rPr lang="en-US" sz="1500" dirty="0">
                <a:solidFill>
                  <a:srgbClr val="000000"/>
                </a:solidFill>
                <a:latin typeface="Helios"/>
                <a:ea typeface="Helios"/>
                <a:cs typeface="Helios"/>
                <a:sym typeface="Helios"/>
              </a:rPr>
              <a:t>, S. (2019) ‘The strategic role of human resource management in crisis management considering the mediating role of organizational culture’, International Journal of Human Capital in Urban Management, 4(1), pp. 43–50.</a:t>
            </a:r>
          </a:p>
          <a:p>
            <a:pPr marL="354728" lvl="1" indent="-177364" algn="l">
              <a:lnSpc>
                <a:spcPts val="2316"/>
              </a:lnSpc>
              <a:buFont typeface="Arial"/>
              <a:buChar char="•"/>
            </a:pPr>
            <a:r>
              <a:rPr lang="en-US" sz="1500" dirty="0">
                <a:solidFill>
                  <a:srgbClr val="000000"/>
                </a:solidFill>
                <a:latin typeface="Helios"/>
                <a:ea typeface="Helios"/>
                <a:cs typeface="Helios"/>
                <a:sym typeface="Helios"/>
              </a:rPr>
              <a:t>Mohamed, R., Wee, S. H., Rahman, I. K. A., and Aziz, R. A. (2014) The relationship between strategic performance measurement system and </a:t>
            </a:r>
            <a:r>
              <a:rPr lang="en-US" sz="1500" dirty="0" err="1">
                <a:solidFill>
                  <a:srgbClr val="000000"/>
                </a:solidFill>
                <a:latin typeface="Helios"/>
                <a:ea typeface="Helios"/>
                <a:cs typeface="Helios"/>
                <a:sym typeface="Helios"/>
              </a:rPr>
              <a:t>organisational</a:t>
            </a:r>
            <a:r>
              <a:rPr lang="en-US" sz="1500" dirty="0">
                <a:solidFill>
                  <a:srgbClr val="000000"/>
                </a:solidFill>
                <a:latin typeface="Helios"/>
                <a:ea typeface="Helios"/>
                <a:cs typeface="Helios"/>
                <a:sym typeface="Helios"/>
              </a:rPr>
              <a:t> capabilities: The role of beliefs and boundary control systems. Asian Journal of Business and Accounting, 7(1).</a:t>
            </a:r>
          </a:p>
          <a:p>
            <a:pPr marL="354728" lvl="1" indent="-177364" algn="l">
              <a:lnSpc>
                <a:spcPts val="2316"/>
              </a:lnSpc>
              <a:buFont typeface="Arial"/>
              <a:buChar char="•"/>
            </a:pPr>
            <a:r>
              <a:rPr lang="en-US" sz="1500" dirty="0">
                <a:solidFill>
                  <a:srgbClr val="000000"/>
                </a:solidFill>
                <a:latin typeface="Helios"/>
                <a:ea typeface="Helios"/>
                <a:cs typeface="Helios"/>
                <a:sym typeface="Helios"/>
              </a:rPr>
              <a:t>Moldoveanu, M. and </a:t>
            </a:r>
            <a:r>
              <a:rPr lang="en-US" sz="1500" dirty="0" err="1">
                <a:solidFill>
                  <a:srgbClr val="000000"/>
                </a:solidFill>
                <a:latin typeface="Helios"/>
                <a:ea typeface="Helios"/>
                <a:cs typeface="Helios"/>
                <a:sym typeface="Helios"/>
              </a:rPr>
              <a:t>Narayandas</a:t>
            </a:r>
            <a:r>
              <a:rPr lang="en-US" sz="1500" dirty="0">
                <a:solidFill>
                  <a:srgbClr val="000000"/>
                </a:solidFill>
                <a:latin typeface="Helios"/>
                <a:ea typeface="Helios"/>
                <a:cs typeface="Helios"/>
                <a:sym typeface="Helios"/>
              </a:rPr>
              <a:t>, D. (2019) ‘The future of leadership development’, </a:t>
            </a:r>
            <a:r>
              <a:rPr lang="en-US" sz="1500" i="1" dirty="0">
                <a:solidFill>
                  <a:srgbClr val="000000"/>
                </a:solidFill>
                <a:latin typeface="Helios"/>
                <a:ea typeface="Helios"/>
                <a:cs typeface="Helios"/>
                <a:sym typeface="Helios"/>
              </a:rPr>
              <a:t>Harvard Business Review</a:t>
            </a:r>
            <a:r>
              <a:rPr lang="en-US" sz="1500" dirty="0">
                <a:solidFill>
                  <a:srgbClr val="000000"/>
                </a:solidFill>
                <a:latin typeface="Helios"/>
                <a:ea typeface="Helios"/>
                <a:cs typeface="Helios"/>
                <a:sym typeface="Helios"/>
              </a:rPr>
              <a:t>, 97(2), pp. 40–48. </a:t>
            </a:r>
          </a:p>
          <a:p>
            <a:pPr marL="354728" lvl="1" indent="-177364" algn="l">
              <a:lnSpc>
                <a:spcPts val="2316"/>
              </a:lnSpc>
              <a:buFont typeface="Arial"/>
              <a:buChar char="•"/>
            </a:pPr>
            <a:r>
              <a:rPr lang="en-US" sz="1500" dirty="0">
                <a:solidFill>
                  <a:srgbClr val="000000"/>
                </a:solidFill>
                <a:latin typeface="Helios"/>
                <a:ea typeface="Helios"/>
                <a:cs typeface="Helios"/>
                <a:sym typeface="Helios"/>
              </a:rPr>
              <a:t>Muir, L. (2021) </a:t>
            </a:r>
            <a:r>
              <a:rPr lang="en-US" sz="1500" i="1" dirty="0">
                <a:solidFill>
                  <a:srgbClr val="000000"/>
                </a:solidFill>
                <a:latin typeface="Helios"/>
                <a:ea typeface="Helios"/>
                <a:cs typeface="Helios"/>
                <a:sym typeface="Helios"/>
              </a:rPr>
              <a:t>How did </a:t>
            </a:r>
            <a:r>
              <a:rPr lang="en-US" sz="1500" i="1" dirty="0" err="1">
                <a:solidFill>
                  <a:srgbClr val="000000"/>
                </a:solidFill>
                <a:latin typeface="Helios"/>
                <a:ea typeface="Helios"/>
                <a:cs typeface="Helios"/>
                <a:sym typeface="Helios"/>
              </a:rPr>
              <a:t>Gymshark’s</a:t>
            </a:r>
            <a:r>
              <a:rPr lang="en-US" sz="1500" i="1" dirty="0">
                <a:solidFill>
                  <a:srgbClr val="000000"/>
                </a:solidFill>
                <a:latin typeface="Helios"/>
                <a:ea typeface="Helios"/>
                <a:cs typeface="Helios"/>
                <a:sym typeface="Helios"/>
              </a:rPr>
              <a:t> strategy make them a Unicorn brand? Lucidity</a:t>
            </a:r>
            <a:r>
              <a:rPr lang="en-US" sz="1500" dirty="0">
                <a:solidFill>
                  <a:srgbClr val="000000"/>
                </a:solidFill>
                <a:latin typeface="Helios"/>
                <a:ea typeface="Helios"/>
                <a:cs typeface="Helios"/>
                <a:sym typeface="Helios"/>
              </a:rPr>
              <a:t>. Available at: https://getlucidity.com/strategy-resources/spotlight-gymshark-strategy-considerations/ (Accessed: 6 March 2026). </a:t>
            </a:r>
          </a:p>
          <a:p>
            <a:pPr marL="354728" lvl="1" indent="-177364" algn="l">
              <a:lnSpc>
                <a:spcPts val="2316"/>
              </a:lnSpc>
              <a:buFont typeface="Arial"/>
              <a:buChar char="•"/>
            </a:pPr>
            <a:r>
              <a:rPr lang="en-US" sz="1500" dirty="0">
                <a:solidFill>
                  <a:srgbClr val="000000"/>
                </a:solidFill>
                <a:latin typeface="Helios"/>
                <a:ea typeface="Helios"/>
                <a:cs typeface="Helios"/>
                <a:sym typeface="Helios"/>
              </a:rPr>
              <a:t>Nasir, N.I.S., de Royston, M.M., Barron, B., Bell, P., Pea, R., Stevens, R. and Goldman, S. (2020) ‘</a:t>
            </a:r>
            <a:r>
              <a:rPr lang="en-US" sz="1500" i="1" dirty="0">
                <a:solidFill>
                  <a:srgbClr val="000000"/>
                </a:solidFill>
                <a:latin typeface="Helios"/>
                <a:ea typeface="Helios"/>
                <a:cs typeface="Helios"/>
                <a:sym typeface="Helios"/>
              </a:rPr>
              <a:t>Learning pathways: How learning is culturally organized’, in Handbook of the cultural foundations of learning</a:t>
            </a:r>
            <a:r>
              <a:rPr lang="en-US" sz="1500" dirty="0">
                <a:solidFill>
                  <a:srgbClr val="000000"/>
                </a:solidFill>
                <a:latin typeface="Helios"/>
                <a:ea typeface="Helios"/>
                <a:cs typeface="Helios"/>
                <a:sym typeface="Helios"/>
              </a:rPr>
              <a:t>. Abingdon: Routledge, pp. 195–211. </a:t>
            </a:r>
          </a:p>
          <a:p>
            <a:pPr marL="354728" lvl="1" indent="-177364" algn="l">
              <a:lnSpc>
                <a:spcPts val="2316"/>
              </a:lnSpc>
              <a:buFont typeface="Arial"/>
              <a:buChar char="•"/>
            </a:pPr>
            <a:r>
              <a:rPr lang="en-US" sz="1500" dirty="0" err="1">
                <a:solidFill>
                  <a:srgbClr val="000000"/>
                </a:solidFill>
                <a:latin typeface="Helios"/>
                <a:ea typeface="Helios"/>
                <a:cs typeface="Helios"/>
                <a:sym typeface="Helios"/>
              </a:rPr>
              <a:t>Niesche</a:t>
            </a:r>
            <a:r>
              <a:rPr lang="en-US" sz="1500" dirty="0">
                <a:solidFill>
                  <a:srgbClr val="000000"/>
                </a:solidFill>
                <a:latin typeface="Helios"/>
                <a:ea typeface="Helios"/>
                <a:cs typeface="Helios"/>
                <a:sym typeface="Helios"/>
              </a:rPr>
              <a:t>, R., </a:t>
            </a:r>
            <a:r>
              <a:rPr lang="en-US" sz="1500" dirty="0" err="1">
                <a:solidFill>
                  <a:srgbClr val="000000"/>
                </a:solidFill>
                <a:latin typeface="Helios"/>
                <a:ea typeface="Helios"/>
                <a:cs typeface="Helios"/>
                <a:sym typeface="Helios"/>
              </a:rPr>
              <a:t>Eacott</a:t>
            </a:r>
            <a:r>
              <a:rPr lang="en-US" sz="1500" dirty="0">
                <a:solidFill>
                  <a:srgbClr val="000000"/>
                </a:solidFill>
                <a:latin typeface="Helios"/>
                <a:ea typeface="Helios"/>
                <a:cs typeface="Helios"/>
                <a:sym typeface="Helios"/>
              </a:rPr>
              <a:t>, S., Keddie, A., Gobby, B., MacDonald, K., Wilkinson, J. and Blackmore, J. (2023) ‘Principals’ perceptions of school autonomy and educational leadership’, </a:t>
            </a:r>
            <a:r>
              <a:rPr lang="en-US" sz="1500" i="1" dirty="0">
                <a:solidFill>
                  <a:srgbClr val="000000"/>
                </a:solidFill>
                <a:latin typeface="Helios"/>
                <a:ea typeface="Helios"/>
                <a:cs typeface="Helios"/>
                <a:sym typeface="Helios"/>
              </a:rPr>
              <a:t>Educational Management Administration and Leadership</a:t>
            </a:r>
            <a:r>
              <a:rPr lang="en-US" sz="1500" dirty="0">
                <a:solidFill>
                  <a:srgbClr val="000000"/>
                </a:solidFill>
                <a:latin typeface="Helios"/>
                <a:ea typeface="Helios"/>
                <a:cs typeface="Helios"/>
                <a:sym typeface="Helios"/>
              </a:rPr>
              <a:t>, 51(6), pp. 1260–1277. </a:t>
            </a:r>
          </a:p>
          <a:p>
            <a:pPr marL="354728" lvl="1" indent="-177364" algn="l">
              <a:lnSpc>
                <a:spcPts val="2316"/>
              </a:lnSpc>
              <a:buFont typeface="Arial"/>
              <a:buChar char="•"/>
            </a:pPr>
            <a:r>
              <a:rPr lang="en-US" sz="1500" dirty="0">
                <a:solidFill>
                  <a:srgbClr val="000000"/>
                </a:solidFill>
                <a:latin typeface="Helios"/>
                <a:ea typeface="Helios"/>
                <a:cs typeface="Helios"/>
                <a:sym typeface="Helios"/>
              </a:rPr>
              <a:t>Oktavia, T.A.N.T. and Arifin, C.W. (2024) ‘Revolutionizing e-commerce with AI chatbots: Enhancing customer satisfaction and purchase decisions in online marketplace’, </a:t>
            </a:r>
            <a:r>
              <a:rPr lang="en-US" sz="1500" i="1" dirty="0">
                <a:solidFill>
                  <a:srgbClr val="000000"/>
                </a:solidFill>
                <a:latin typeface="Helios"/>
                <a:ea typeface="Helios"/>
                <a:cs typeface="Helios"/>
                <a:sym typeface="Helios"/>
              </a:rPr>
              <a:t>Journal of Theoretical and Applied Information Technology</a:t>
            </a:r>
            <a:r>
              <a:rPr lang="en-US" sz="1500" dirty="0">
                <a:solidFill>
                  <a:srgbClr val="000000"/>
                </a:solidFill>
                <a:latin typeface="Helios"/>
                <a:ea typeface="Helios"/>
                <a:cs typeface="Helios"/>
                <a:sym typeface="Helios"/>
              </a:rPr>
              <a:t>, 102(19), pp. 7224–7237. </a:t>
            </a:r>
          </a:p>
          <a:p>
            <a:pPr marL="354728" lvl="1" indent="-177364" algn="l">
              <a:lnSpc>
                <a:spcPts val="2316"/>
              </a:lnSpc>
              <a:buFont typeface="Arial"/>
              <a:buChar char="•"/>
            </a:pPr>
            <a:r>
              <a:rPr lang="en-US" sz="1500" dirty="0">
                <a:solidFill>
                  <a:srgbClr val="000000"/>
                </a:solidFill>
                <a:latin typeface="Helios"/>
                <a:ea typeface="Helios"/>
                <a:cs typeface="Helios"/>
                <a:sym typeface="Helios"/>
              </a:rPr>
              <a:t>Perreault, M.C. and Mosconi, E. (2018) ‘Social media engagement: Content strategy and metrics research opportunities’. </a:t>
            </a:r>
          </a:p>
          <a:p>
            <a:pPr marL="354728" lvl="1" indent="-177364" algn="l">
              <a:lnSpc>
                <a:spcPts val="2316"/>
              </a:lnSpc>
              <a:buFont typeface="Arial"/>
              <a:buChar char="•"/>
            </a:pPr>
            <a:r>
              <a:rPr lang="en-US" sz="1500" dirty="0">
                <a:solidFill>
                  <a:srgbClr val="000000"/>
                </a:solidFill>
                <a:latin typeface="Helios"/>
                <a:ea typeface="Helios"/>
                <a:cs typeface="Helios"/>
                <a:sym typeface="Helios"/>
              </a:rPr>
              <a:t>Rasheed, M., Sami, I. and Tabassam, A. (2025) ‘The impact of AI-powered chatbots on customer satisfaction and business performance in e-commerce’, </a:t>
            </a:r>
            <a:r>
              <a:rPr lang="en-US" sz="1500" i="1" dirty="0">
                <a:solidFill>
                  <a:srgbClr val="000000"/>
                </a:solidFill>
                <a:latin typeface="Helios"/>
                <a:ea typeface="Helios"/>
                <a:cs typeface="Helios"/>
                <a:sym typeface="Helios"/>
              </a:rPr>
              <a:t>Social Science Review Archives</a:t>
            </a:r>
            <a:r>
              <a:rPr lang="en-US" sz="1500" dirty="0">
                <a:solidFill>
                  <a:srgbClr val="000000"/>
                </a:solidFill>
                <a:latin typeface="Helios"/>
                <a:ea typeface="Helios"/>
                <a:cs typeface="Helios"/>
                <a:sym typeface="Helios"/>
              </a:rPr>
              <a:t>, 3(1), pp. 2390–2401. </a:t>
            </a:r>
          </a:p>
          <a:p>
            <a:pPr marL="354728" lvl="1" indent="-177364" algn="l">
              <a:lnSpc>
                <a:spcPts val="2316"/>
              </a:lnSpc>
              <a:buFont typeface="Arial"/>
              <a:buChar char="•"/>
            </a:pPr>
            <a:r>
              <a:rPr lang="en-US" sz="1500" dirty="0">
                <a:solidFill>
                  <a:srgbClr val="000000"/>
                </a:solidFill>
                <a:latin typeface="Helios"/>
                <a:ea typeface="Helios"/>
                <a:cs typeface="Helios"/>
                <a:sym typeface="Helios"/>
              </a:rPr>
              <a:t>Ren, S., Cooke, F. L., Stahl, G. K., Fan, D., and Timming, A. R. (2023) Advancing the sustainability agenda through strategic human resource management: Insights and suggestions for future research. </a:t>
            </a:r>
            <a:r>
              <a:rPr lang="en-US" sz="1500" i="1" dirty="0">
                <a:solidFill>
                  <a:srgbClr val="000000"/>
                </a:solidFill>
                <a:latin typeface="Helios"/>
                <a:ea typeface="Helios"/>
                <a:cs typeface="Helios"/>
                <a:sym typeface="Helios"/>
              </a:rPr>
              <a:t>Human Resource Management</a:t>
            </a:r>
            <a:r>
              <a:rPr lang="en-US" sz="1500" dirty="0">
                <a:solidFill>
                  <a:srgbClr val="000000"/>
                </a:solidFill>
                <a:latin typeface="Helios"/>
                <a:ea typeface="Helios"/>
                <a:cs typeface="Helios"/>
                <a:sym typeface="Helios"/>
              </a:rPr>
              <a:t>, 62(3), 251–265. </a:t>
            </a:r>
          </a:p>
          <a:p>
            <a:pPr marL="354728" lvl="1" indent="-177364" algn="l">
              <a:lnSpc>
                <a:spcPts val="2316"/>
              </a:lnSpc>
              <a:buFont typeface="Arial"/>
              <a:buChar char="•"/>
            </a:pPr>
            <a:r>
              <a:rPr lang="en-US" sz="1500" dirty="0">
                <a:solidFill>
                  <a:srgbClr val="000000"/>
                </a:solidFill>
                <a:latin typeface="Helios"/>
                <a:ea typeface="Helios"/>
                <a:cs typeface="Helios"/>
                <a:sym typeface="Helios"/>
              </a:rPr>
              <a:t>Rodgers, W., Murray, J.M., Stefanidis, A., </a:t>
            </a:r>
            <a:r>
              <a:rPr lang="en-US" sz="1500" dirty="0" err="1">
                <a:solidFill>
                  <a:srgbClr val="000000"/>
                </a:solidFill>
                <a:latin typeface="Helios"/>
                <a:ea typeface="Helios"/>
                <a:cs typeface="Helios"/>
                <a:sym typeface="Helios"/>
              </a:rPr>
              <a:t>Degbey</a:t>
            </a:r>
            <a:r>
              <a:rPr lang="en-US" sz="1500" dirty="0">
                <a:solidFill>
                  <a:srgbClr val="000000"/>
                </a:solidFill>
                <a:latin typeface="Helios"/>
                <a:ea typeface="Helios"/>
                <a:cs typeface="Helios"/>
                <a:sym typeface="Helios"/>
              </a:rPr>
              <a:t>, W.Y. and </a:t>
            </a:r>
            <a:r>
              <a:rPr lang="en-US" sz="1500" dirty="0" err="1">
                <a:solidFill>
                  <a:srgbClr val="000000"/>
                </a:solidFill>
                <a:latin typeface="Helios"/>
                <a:ea typeface="Helios"/>
                <a:cs typeface="Helios"/>
                <a:sym typeface="Helios"/>
              </a:rPr>
              <a:t>Tarba</a:t>
            </a:r>
            <a:r>
              <a:rPr lang="en-US" sz="1500" dirty="0">
                <a:solidFill>
                  <a:srgbClr val="000000"/>
                </a:solidFill>
                <a:latin typeface="Helios"/>
                <a:ea typeface="Helios"/>
                <a:cs typeface="Helios"/>
                <a:sym typeface="Helios"/>
              </a:rPr>
              <a:t>, S.Y. (2023) ‘An artificial intelligence algorithmic approach to ethical decision-making in human resource management processes’, </a:t>
            </a:r>
            <a:r>
              <a:rPr lang="en-US" sz="1500" i="1" dirty="0">
                <a:solidFill>
                  <a:srgbClr val="000000"/>
                </a:solidFill>
                <a:latin typeface="Helios"/>
                <a:ea typeface="Helios"/>
                <a:cs typeface="Helios"/>
                <a:sym typeface="Helios"/>
              </a:rPr>
              <a:t>Human Resource Management Review</a:t>
            </a:r>
            <a:r>
              <a:rPr lang="en-US" sz="1500" dirty="0">
                <a:solidFill>
                  <a:srgbClr val="000000"/>
                </a:solidFill>
                <a:latin typeface="Helios"/>
                <a:ea typeface="Helios"/>
                <a:cs typeface="Helios"/>
                <a:sym typeface="Helios"/>
              </a:rPr>
              <a:t>, 33(1), p. 100925. </a:t>
            </a:r>
          </a:p>
          <a:p>
            <a:pPr marL="354728" lvl="1" indent="-177364" algn="l">
              <a:lnSpc>
                <a:spcPts val="2316"/>
              </a:lnSpc>
              <a:buFont typeface="Arial"/>
              <a:buChar char="•"/>
            </a:pPr>
            <a:r>
              <a:rPr lang="en-US" sz="1500" dirty="0" err="1">
                <a:solidFill>
                  <a:srgbClr val="000000"/>
                </a:solidFill>
                <a:latin typeface="Helios"/>
                <a:ea typeface="Helios"/>
                <a:cs typeface="Helios"/>
                <a:sym typeface="Helios"/>
              </a:rPr>
              <a:t>Shafagatova</a:t>
            </a:r>
            <a:r>
              <a:rPr lang="en-US" sz="1500" dirty="0">
                <a:solidFill>
                  <a:srgbClr val="000000"/>
                </a:solidFill>
                <a:latin typeface="Helios"/>
                <a:ea typeface="Helios"/>
                <a:cs typeface="Helios"/>
                <a:sym typeface="Helios"/>
              </a:rPr>
              <a:t>, A. and Van </a:t>
            </a:r>
            <a:r>
              <a:rPr lang="en-US" sz="1500" dirty="0" err="1">
                <a:solidFill>
                  <a:srgbClr val="000000"/>
                </a:solidFill>
                <a:latin typeface="Helios"/>
                <a:ea typeface="Helios"/>
                <a:cs typeface="Helios"/>
                <a:sym typeface="Helios"/>
              </a:rPr>
              <a:t>Looy</a:t>
            </a:r>
            <a:r>
              <a:rPr lang="en-US" sz="1500" dirty="0">
                <a:solidFill>
                  <a:srgbClr val="000000"/>
                </a:solidFill>
                <a:latin typeface="Helios"/>
                <a:ea typeface="Helios"/>
                <a:cs typeface="Helios"/>
                <a:sym typeface="Helios"/>
              </a:rPr>
              <a:t>, A. (2021) ‘Alignment patterns for process-oriented appraisals and rewards: Using HRM for BPM capability building’, </a:t>
            </a:r>
            <a:r>
              <a:rPr lang="en-US" sz="1500" i="1" dirty="0">
                <a:solidFill>
                  <a:srgbClr val="000000"/>
                </a:solidFill>
                <a:latin typeface="Helios"/>
                <a:ea typeface="Helios"/>
                <a:cs typeface="Helios"/>
                <a:sym typeface="Helios"/>
              </a:rPr>
              <a:t>Business Process Management</a:t>
            </a:r>
            <a:r>
              <a:rPr lang="en-US" sz="1500" dirty="0">
                <a:solidFill>
                  <a:srgbClr val="000000"/>
                </a:solidFill>
                <a:latin typeface="Helios"/>
                <a:ea typeface="Helios"/>
                <a:cs typeface="Helios"/>
                <a:sym typeface="Helios"/>
              </a:rPr>
              <a:t> Journal, 27(3), pp. 941–964. </a:t>
            </a:r>
          </a:p>
          <a:p>
            <a:pPr marL="354728" lvl="1" indent="-177364" algn="l">
              <a:lnSpc>
                <a:spcPts val="2316"/>
              </a:lnSpc>
              <a:buFont typeface="Arial"/>
              <a:buChar char="•"/>
            </a:pPr>
            <a:r>
              <a:rPr lang="en-US" sz="1500" dirty="0">
                <a:solidFill>
                  <a:srgbClr val="000000"/>
                </a:solidFill>
                <a:latin typeface="Helios"/>
                <a:ea typeface="Helios"/>
                <a:cs typeface="Helios"/>
                <a:sym typeface="Helios"/>
              </a:rPr>
              <a:t>Trunfio, M. and Rossi, S. (2021) ‘</a:t>
            </a:r>
            <a:r>
              <a:rPr lang="en-US" sz="1500" dirty="0" err="1">
                <a:solidFill>
                  <a:srgbClr val="000000"/>
                </a:solidFill>
                <a:latin typeface="Helios"/>
                <a:ea typeface="Helios"/>
                <a:cs typeface="Helios"/>
                <a:sym typeface="Helios"/>
              </a:rPr>
              <a:t>Conceptualising</a:t>
            </a:r>
            <a:r>
              <a:rPr lang="en-US" sz="1500" dirty="0">
                <a:solidFill>
                  <a:srgbClr val="000000"/>
                </a:solidFill>
                <a:latin typeface="Helios"/>
                <a:ea typeface="Helios"/>
                <a:cs typeface="Helios"/>
                <a:sym typeface="Helios"/>
              </a:rPr>
              <a:t> and measuring social media engagement: A systematic literature review’, </a:t>
            </a:r>
            <a:r>
              <a:rPr lang="en-US" sz="1500" i="1" dirty="0">
                <a:solidFill>
                  <a:srgbClr val="000000"/>
                </a:solidFill>
                <a:latin typeface="Helios"/>
                <a:ea typeface="Helios"/>
                <a:cs typeface="Helios"/>
                <a:sym typeface="Helios"/>
              </a:rPr>
              <a:t>Italian Journal of Marketing</a:t>
            </a:r>
            <a:r>
              <a:rPr lang="en-US" sz="1500" dirty="0">
                <a:solidFill>
                  <a:srgbClr val="000000"/>
                </a:solidFill>
                <a:latin typeface="Helios"/>
                <a:ea typeface="Helios"/>
                <a:cs typeface="Helios"/>
                <a:sym typeface="Helios"/>
              </a:rPr>
              <a:t>, 2021(3), pp. 267–292. </a:t>
            </a:r>
          </a:p>
          <a:p>
            <a:pPr marL="354728" lvl="1" indent="-177364" algn="l">
              <a:lnSpc>
                <a:spcPts val="2316"/>
              </a:lnSpc>
              <a:buFont typeface="Arial"/>
              <a:buChar char="•"/>
            </a:pPr>
            <a:r>
              <a:rPr lang="en-US" sz="1500" dirty="0" err="1">
                <a:solidFill>
                  <a:srgbClr val="000000"/>
                </a:solidFill>
                <a:latin typeface="Helios"/>
                <a:ea typeface="Helios"/>
                <a:cs typeface="Helios"/>
                <a:sym typeface="Helios"/>
              </a:rPr>
              <a:t>Varvasovszky</a:t>
            </a:r>
            <a:r>
              <a:rPr lang="en-US" sz="1500" dirty="0">
                <a:solidFill>
                  <a:srgbClr val="000000"/>
                </a:solidFill>
                <a:latin typeface="Helios"/>
                <a:ea typeface="Helios"/>
                <a:cs typeface="Helios"/>
                <a:sym typeface="Helios"/>
              </a:rPr>
              <a:t>, Z. and </a:t>
            </a:r>
            <a:r>
              <a:rPr lang="en-US" sz="1500" dirty="0" err="1">
                <a:solidFill>
                  <a:srgbClr val="000000"/>
                </a:solidFill>
                <a:latin typeface="Helios"/>
                <a:ea typeface="Helios"/>
                <a:cs typeface="Helios"/>
                <a:sym typeface="Helios"/>
              </a:rPr>
              <a:t>Brugha</a:t>
            </a:r>
            <a:r>
              <a:rPr lang="en-US" sz="1500" dirty="0">
                <a:solidFill>
                  <a:srgbClr val="000000"/>
                </a:solidFill>
                <a:latin typeface="Helios"/>
                <a:ea typeface="Helios"/>
                <a:cs typeface="Helios"/>
                <a:sym typeface="Helios"/>
              </a:rPr>
              <a:t>, R. (2000) A stakeholder analysis. Health Policy and Planning, 15(3), 338–345. </a:t>
            </a:r>
          </a:p>
          <a:p>
            <a:pPr marL="354728" lvl="1" indent="-177364" algn="l">
              <a:lnSpc>
                <a:spcPts val="2316"/>
              </a:lnSpc>
              <a:buFont typeface="Arial"/>
              <a:buChar char="•"/>
            </a:pPr>
            <a:r>
              <a:rPr lang="en-US" sz="1500" dirty="0">
                <a:solidFill>
                  <a:srgbClr val="000000"/>
                </a:solidFill>
                <a:latin typeface="Helios"/>
                <a:ea typeface="Helios"/>
                <a:cs typeface="Helios"/>
                <a:sym typeface="Helios"/>
              </a:rPr>
              <a:t>Wei, F., Feng, N., and Zhang, K. H. (2017) Innovation capability and innovation talents: Evidence from China based on a quantile regression approach. </a:t>
            </a:r>
            <a:r>
              <a:rPr lang="en-US" sz="1500" i="1" dirty="0">
                <a:solidFill>
                  <a:srgbClr val="000000"/>
                </a:solidFill>
                <a:latin typeface="Helios"/>
                <a:ea typeface="Helios"/>
                <a:cs typeface="Helios"/>
                <a:sym typeface="Helios"/>
              </a:rPr>
              <a:t>Sustainability</a:t>
            </a:r>
            <a:r>
              <a:rPr lang="en-US" sz="1500" dirty="0">
                <a:solidFill>
                  <a:srgbClr val="000000"/>
                </a:solidFill>
                <a:latin typeface="Helios"/>
                <a:ea typeface="Helios"/>
                <a:cs typeface="Helios"/>
                <a:sym typeface="Helios"/>
              </a:rPr>
              <a:t>, 9(7), 1218.</a:t>
            </a:r>
          </a:p>
          <a:p>
            <a:pPr marL="354728" lvl="1" indent="-177364" algn="l">
              <a:lnSpc>
                <a:spcPts val="2316"/>
              </a:lnSpc>
              <a:buFont typeface="Arial"/>
              <a:buChar char="•"/>
            </a:pPr>
            <a:r>
              <a:rPr lang="en-US" sz="1500" dirty="0">
                <a:solidFill>
                  <a:srgbClr val="000000"/>
                </a:solidFill>
                <a:latin typeface="Helios"/>
                <a:ea typeface="Helios"/>
                <a:cs typeface="Helios"/>
                <a:sym typeface="Helios"/>
              </a:rPr>
              <a:t>Yeow, A., Soh, C., and Hansen, R. (2018) Aligning with new digital strategy: A dynamic capabilities approach. </a:t>
            </a:r>
            <a:r>
              <a:rPr lang="en-US" sz="1500" i="1" dirty="0">
                <a:solidFill>
                  <a:srgbClr val="000000"/>
                </a:solidFill>
                <a:latin typeface="Helios"/>
                <a:ea typeface="Helios"/>
                <a:cs typeface="Helios"/>
                <a:sym typeface="Helios"/>
              </a:rPr>
              <a:t>The Journal of Strategic Information Systems</a:t>
            </a:r>
            <a:r>
              <a:rPr lang="en-US" sz="1500" dirty="0">
                <a:solidFill>
                  <a:srgbClr val="000000"/>
                </a:solidFill>
                <a:latin typeface="Helios"/>
                <a:ea typeface="Helios"/>
                <a:cs typeface="Helios"/>
                <a:sym typeface="Helios"/>
              </a:rPr>
              <a:t>, 27(1), 43-58.</a:t>
            </a:r>
          </a:p>
          <a:p>
            <a:pPr marL="354728" lvl="1" indent="-177364" algn="l">
              <a:lnSpc>
                <a:spcPts val="2316"/>
              </a:lnSpc>
              <a:buFont typeface="Arial"/>
              <a:buChar char="•"/>
            </a:pPr>
            <a:r>
              <a:rPr lang="en-US" sz="1500" dirty="0">
                <a:solidFill>
                  <a:srgbClr val="000000"/>
                </a:solidFill>
                <a:latin typeface="Helios"/>
                <a:ea typeface="Helios"/>
                <a:cs typeface="Helios"/>
                <a:sym typeface="Helios"/>
              </a:rPr>
              <a:t>Zakaria, M.M.A., </a:t>
            </a:r>
            <a:r>
              <a:rPr lang="en-US" sz="1500" dirty="0" err="1">
                <a:solidFill>
                  <a:srgbClr val="000000"/>
                </a:solidFill>
                <a:latin typeface="Helios"/>
                <a:ea typeface="Helios"/>
                <a:cs typeface="Helios"/>
                <a:sym typeface="Helios"/>
              </a:rPr>
              <a:t>Doheir</a:t>
            </a:r>
            <a:r>
              <a:rPr lang="en-US" sz="1500" dirty="0">
                <a:solidFill>
                  <a:srgbClr val="000000"/>
                </a:solidFill>
                <a:latin typeface="Helios"/>
                <a:ea typeface="Helios"/>
                <a:cs typeface="Helios"/>
                <a:sym typeface="Helios"/>
              </a:rPr>
              <a:t>, M., </a:t>
            </a:r>
            <a:r>
              <a:rPr lang="en-US" sz="1500" dirty="0" err="1">
                <a:solidFill>
                  <a:srgbClr val="000000"/>
                </a:solidFill>
                <a:latin typeface="Helios"/>
                <a:ea typeface="Helios"/>
                <a:cs typeface="Helios"/>
                <a:sym typeface="Helios"/>
              </a:rPr>
              <a:t>Akmaliah</a:t>
            </a:r>
            <a:r>
              <a:rPr lang="en-US" sz="1500" dirty="0">
                <a:solidFill>
                  <a:srgbClr val="000000"/>
                </a:solidFill>
                <a:latin typeface="Helios"/>
                <a:ea typeface="Helios"/>
                <a:cs typeface="Helios"/>
                <a:sym typeface="Helios"/>
              </a:rPr>
              <a:t>, N. and Yaacob, N.B.M. (2024) ‘Infinite potential of AI chatbots: Enhancing user experiences and driving business transformation in e-commerce: Case of Palestinian e-commerce</a:t>
            </a:r>
            <a:r>
              <a:rPr lang="en-US" sz="1500" i="1" dirty="0">
                <a:solidFill>
                  <a:srgbClr val="000000"/>
                </a:solidFill>
                <a:latin typeface="Helios"/>
                <a:ea typeface="Helios"/>
                <a:cs typeface="Helios"/>
                <a:sym typeface="Helios"/>
              </a:rPr>
              <a:t>’, Journal of </a:t>
            </a:r>
            <a:r>
              <a:rPr lang="en-US" sz="1500" i="1" dirty="0" err="1">
                <a:solidFill>
                  <a:srgbClr val="000000"/>
                </a:solidFill>
                <a:latin typeface="Helios"/>
                <a:ea typeface="Helios"/>
                <a:cs typeface="Helios"/>
                <a:sym typeface="Helios"/>
              </a:rPr>
              <a:t>Ecohumanism</a:t>
            </a:r>
            <a:r>
              <a:rPr lang="en-US" sz="1500" i="1" dirty="0">
                <a:solidFill>
                  <a:srgbClr val="000000"/>
                </a:solidFill>
                <a:latin typeface="Helios"/>
                <a:ea typeface="Helios"/>
                <a:cs typeface="Helios"/>
                <a:sym typeface="Helios"/>
              </a:rPr>
              <a:t>, </a:t>
            </a:r>
            <a:r>
              <a:rPr lang="en-US" sz="1500" dirty="0">
                <a:solidFill>
                  <a:srgbClr val="000000"/>
                </a:solidFill>
                <a:latin typeface="Helios"/>
                <a:ea typeface="Helios"/>
                <a:cs typeface="Helios"/>
                <a:sym typeface="Helios"/>
              </a:rPr>
              <a:t>3(5), pp. 216–229. </a:t>
            </a:r>
          </a:p>
          <a:p>
            <a:pPr marL="354728" lvl="1" indent="-177364" algn="l">
              <a:lnSpc>
                <a:spcPts val="2316"/>
              </a:lnSpc>
              <a:buFont typeface="Arial"/>
              <a:buChar char="•"/>
            </a:pPr>
            <a:r>
              <a:rPr lang="en-US" sz="1500" dirty="0">
                <a:solidFill>
                  <a:srgbClr val="000000"/>
                </a:solidFill>
                <a:latin typeface="Helios"/>
                <a:ea typeface="Helios"/>
                <a:cs typeface="Helios"/>
                <a:sym typeface="Helios"/>
              </a:rPr>
              <a:t>Zhang, W., Zeng, X., Liang, H., Xue, Y. and Cao, X. (2023) ‘Understanding how organizational culture affects innovation performance: A management context perspective’, </a:t>
            </a:r>
            <a:r>
              <a:rPr lang="en-US" sz="1500" i="1" dirty="0">
                <a:solidFill>
                  <a:srgbClr val="000000"/>
                </a:solidFill>
                <a:latin typeface="Helios"/>
                <a:ea typeface="Helios"/>
                <a:cs typeface="Helios"/>
                <a:sym typeface="Helios"/>
              </a:rPr>
              <a:t>Sustainability</a:t>
            </a:r>
            <a:r>
              <a:rPr lang="en-US" sz="1500" dirty="0">
                <a:solidFill>
                  <a:srgbClr val="000000"/>
                </a:solidFill>
                <a:latin typeface="Helios"/>
                <a:ea typeface="Helios"/>
                <a:cs typeface="Helios"/>
                <a:sym typeface="Helios"/>
              </a:rPr>
              <a:t>, 15(8), p. 6644.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7FBFF"/>
        </a:solidFill>
        <a:effectLst/>
      </p:bgPr>
    </p:bg>
    <p:spTree>
      <p:nvGrpSpPr>
        <p:cNvPr id="1" name="">
          <a:extLst>
            <a:ext uri="{FF2B5EF4-FFF2-40B4-BE49-F238E27FC236}">
              <a16:creationId xmlns:a16="http://schemas.microsoft.com/office/drawing/2014/main" id="{024A3A22-FBF5-2BE1-74FB-866DD582E968}"/>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5AE48BE2-E77C-62AD-1249-6B849C848F29}"/>
              </a:ext>
            </a:extLst>
          </p:cNvPr>
          <p:cNvGrpSpPr/>
          <p:nvPr/>
        </p:nvGrpSpPr>
        <p:grpSpPr>
          <a:xfrm>
            <a:off x="9144000" y="-341124"/>
            <a:ext cx="9658350" cy="682247"/>
            <a:chOff x="0" y="0"/>
            <a:chExt cx="2543763" cy="179687"/>
          </a:xfrm>
        </p:grpSpPr>
        <p:sp>
          <p:nvSpPr>
            <p:cNvPr id="3" name="Freeform 3">
              <a:extLst>
                <a:ext uri="{FF2B5EF4-FFF2-40B4-BE49-F238E27FC236}">
                  <a16:creationId xmlns:a16="http://schemas.microsoft.com/office/drawing/2014/main" id="{FDBE8EC0-F693-B868-B9B4-7364E94F9AB9}"/>
                </a:ext>
              </a:extLst>
            </p:cNvPr>
            <p:cNvSpPr/>
            <p:nvPr/>
          </p:nvSpPr>
          <p:spPr>
            <a:xfrm>
              <a:off x="0" y="0"/>
              <a:ext cx="2543763" cy="179687"/>
            </a:xfrm>
            <a:custGeom>
              <a:avLst/>
              <a:gdLst/>
              <a:ahLst/>
              <a:cxnLst/>
              <a:rect l="l" t="t" r="r" b="b"/>
              <a:pathLst>
                <a:path w="2543763" h="179687">
                  <a:moveTo>
                    <a:pt x="0" y="0"/>
                  </a:moveTo>
                  <a:lnTo>
                    <a:pt x="2543763" y="0"/>
                  </a:lnTo>
                  <a:lnTo>
                    <a:pt x="2543763" y="179687"/>
                  </a:lnTo>
                  <a:lnTo>
                    <a:pt x="0" y="179687"/>
                  </a:lnTo>
                  <a:close/>
                </a:path>
              </a:pathLst>
            </a:custGeom>
            <a:gradFill rotWithShape="1">
              <a:gsLst>
                <a:gs pos="0">
                  <a:srgbClr val="5DE0E6">
                    <a:alpha val="100000"/>
                  </a:srgbClr>
                </a:gs>
                <a:gs pos="100000">
                  <a:srgbClr val="004AAD">
                    <a:alpha val="100000"/>
                  </a:srgbClr>
                </a:gs>
              </a:gsLst>
              <a:lin ang="0"/>
            </a:gradFill>
          </p:spPr>
        </p:sp>
        <p:sp>
          <p:nvSpPr>
            <p:cNvPr id="4" name="TextBox 4">
              <a:extLst>
                <a:ext uri="{FF2B5EF4-FFF2-40B4-BE49-F238E27FC236}">
                  <a16:creationId xmlns:a16="http://schemas.microsoft.com/office/drawing/2014/main" id="{690F7F34-EA03-7675-7BD7-D77B3402294C}"/>
                </a:ext>
              </a:extLst>
            </p:cNvPr>
            <p:cNvSpPr txBox="1"/>
            <p:nvPr/>
          </p:nvSpPr>
          <p:spPr>
            <a:xfrm>
              <a:off x="0" y="-38100"/>
              <a:ext cx="2543763" cy="217787"/>
            </a:xfrm>
            <a:prstGeom prst="rect">
              <a:avLst/>
            </a:prstGeom>
          </p:spPr>
          <p:txBody>
            <a:bodyPr lIns="50800" tIns="50800" rIns="50800" bIns="50800" rtlCol="0" anchor="ctr"/>
            <a:lstStyle/>
            <a:p>
              <a:pPr algn="ctr">
                <a:lnSpc>
                  <a:spcPts val="2659"/>
                </a:lnSpc>
              </a:pPr>
              <a:endParaRPr/>
            </a:p>
          </p:txBody>
        </p:sp>
      </p:grpSp>
      <p:sp>
        <p:nvSpPr>
          <p:cNvPr id="5" name="TextBox 5">
            <a:extLst>
              <a:ext uri="{FF2B5EF4-FFF2-40B4-BE49-F238E27FC236}">
                <a16:creationId xmlns:a16="http://schemas.microsoft.com/office/drawing/2014/main" id="{67F9D77B-15C5-0972-1AB2-8FD17D800F0E}"/>
              </a:ext>
            </a:extLst>
          </p:cNvPr>
          <p:cNvSpPr txBox="1"/>
          <p:nvPr/>
        </p:nvSpPr>
        <p:spPr>
          <a:xfrm>
            <a:off x="1849457" y="721515"/>
            <a:ext cx="14589085" cy="621132"/>
          </a:xfrm>
          <a:prstGeom prst="rect">
            <a:avLst/>
          </a:prstGeom>
        </p:spPr>
        <p:txBody>
          <a:bodyPr lIns="0" tIns="0" rIns="0" bIns="0" rtlCol="0" anchor="t">
            <a:spAutoFit/>
          </a:bodyPr>
          <a:lstStyle/>
          <a:p>
            <a:pPr algn="ctr">
              <a:lnSpc>
                <a:spcPts val="5199"/>
              </a:lnSpc>
            </a:pPr>
            <a:r>
              <a:rPr lang="en-US" sz="3999" b="1" dirty="0">
                <a:solidFill>
                  <a:srgbClr val="16599D"/>
                </a:solidFill>
                <a:latin typeface="Helios Bold"/>
                <a:ea typeface="Helios Bold"/>
                <a:cs typeface="Helios Bold"/>
                <a:sym typeface="Helios Bold"/>
              </a:rPr>
              <a:t>Group Contribution</a:t>
            </a:r>
          </a:p>
        </p:txBody>
      </p:sp>
      <p:grpSp>
        <p:nvGrpSpPr>
          <p:cNvPr id="6" name="Group 6">
            <a:extLst>
              <a:ext uri="{FF2B5EF4-FFF2-40B4-BE49-F238E27FC236}">
                <a16:creationId xmlns:a16="http://schemas.microsoft.com/office/drawing/2014/main" id="{05E19DCE-A555-4FC1-BBA5-D044DA5B9DDD}"/>
              </a:ext>
            </a:extLst>
          </p:cNvPr>
          <p:cNvGrpSpPr/>
          <p:nvPr/>
        </p:nvGrpSpPr>
        <p:grpSpPr>
          <a:xfrm>
            <a:off x="-990676" y="9945876"/>
            <a:ext cx="9658350" cy="682247"/>
            <a:chOff x="0" y="0"/>
            <a:chExt cx="2543763" cy="179687"/>
          </a:xfrm>
        </p:grpSpPr>
        <p:sp>
          <p:nvSpPr>
            <p:cNvPr id="7" name="Freeform 7">
              <a:extLst>
                <a:ext uri="{FF2B5EF4-FFF2-40B4-BE49-F238E27FC236}">
                  <a16:creationId xmlns:a16="http://schemas.microsoft.com/office/drawing/2014/main" id="{5AA3CCD9-BBE2-6C2A-685A-87E3BE2BEEA3}"/>
                </a:ext>
              </a:extLst>
            </p:cNvPr>
            <p:cNvSpPr/>
            <p:nvPr/>
          </p:nvSpPr>
          <p:spPr>
            <a:xfrm>
              <a:off x="0" y="0"/>
              <a:ext cx="2543763" cy="179687"/>
            </a:xfrm>
            <a:custGeom>
              <a:avLst/>
              <a:gdLst/>
              <a:ahLst/>
              <a:cxnLst/>
              <a:rect l="l" t="t" r="r" b="b"/>
              <a:pathLst>
                <a:path w="2543763" h="179687">
                  <a:moveTo>
                    <a:pt x="0" y="0"/>
                  </a:moveTo>
                  <a:lnTo>
                    <a:pt x="2543763" y="0"/>
                  </a:lnTo>
                  <a:lnTo>
                    <a:pt x="2543763" y="179687"/>
                  </a:lnTo>
                  <a:lnTo>
                    <a:pt x="0" y="179687"/>
                  </a:lnTo>
                  <a:close/>
                </a:path>
              </a:pathLst>
            </a:custGeom>
            <a:gradFill rotWithShape="1">
              <a:gsLst>
                <a:gs pos="0">
                  <a:srgbClr val="5DE0E6">
                    <a:alpha val="100000"/>
                  </a:srgbClr>
                </a:gs>
                <a:gs pos="100000">
                  <a:srgbClr val="004AAD">
                    <a:alpha val="100000"/>
                  </a:srgbClr>
                </a:gs>
              </a:gsLst>
              <a:lin ang="0"/>
            </a:gradFill>
          </p:spPr>
        </p:sp>
        <p:sp>
          <p:nvSpPr>
            <p:cNvPr id="8" name="TextBox 8">
              <a:extLst>
                <a:ext uri="{FF2B5EF4-FFF2-40B4-BE49-F238E27FC236}">
                  <a16:creationId xmlns:a16="http://schemas.microsoft.com/office/drawing/2014/main" id="{CAE65E5E-C1D1-D39F-17ED-7C6086CCD0C0}"/>
                </a:ext>
              </a:extLst>
            </p:cNvPr>
            <p:cNvSpPr txBox="1"/>
            <p:nvPr/>
          </p:nvSpPr>
          <p:spPr>
            <a:xfrm>
              <a:off x="0" y="-38100"/>
              <a:ext cx="2543763" cy="217787"/>
            </a:xfrm>
            <a:prstGeom prst="rect">
              <a:avLst/>
            </a:prstGeom>
          </p:spPr>
          <p:txBody>
            <a:bodyPr lIns="50800" tIns="50800" rIns="50800" bIns="50800" rtlCol="0" anchor="ctr"/>
            <a:lstStyle/>
            <a:p>
              <a:pPr algn="ctr">
                <a:lnSpc>
                  <a:spcPts val="2659"/>
                </a:lnSpc>
              </a:pPr>
              <a:endParaRPr/>
            </a:p>
          </p:txBody>
        </p:sp>
      </p:grpSp>
      <p:graphicFrame>
        <p:nvGraphicFramePr>
          <p:cNvPr id="38" name="Table 37">
            <a:extLst>
              <a:ext uri="{FF2B5EF4-FFF2-40B4-BE49-F238E27FC236}">
                <a16:creationId xmlns:a16="http://schemas.microsoft.com/office/drawing/2014/main" id="{52D9669A-05A9-5F61-38E0-CA5F77CF0E66}"/>
              </a:ext>
            </a:extLst>
          </p:cNvPr>
          <p:cNvGraphicFramePr>
            <a:graphicFrameLocks noGrp="1"/>
          </p:cNvGraphicFramePr>
          <p:nvPr>
            <p:extLst>
              <p:ext uri="{D42A27DB-BD31-4B8C-83A1-F6EECF244321}">
                <p14:modId xmlns:p14="http://schemas.microsoft.com/office/powerpoint/2010/main" val="1228926503"/>
              </p:ext>
            </p:extLst>
          </p:nvPr>
        </p:nvGraphicFramePr>
        <p:xfrm>
          <a:off x="990600" y="1943099"/>
          <a:ext cx="15925800" cy="7086600"/>
        </p:xfrm>
        <a:graphic>
          <a:graphicData uri="http://schemas.openxmlformats.org/drawingml/2006/table">
            <a:tbl>
              <a:tblPr firstRow="1" firstCol="1" bandRow="1">
                <a:tableStyleId>{FABFCF23-3B69-468F-B69F-88F6DE6A72F2}</a:tableStyleId>
              </a:tblPr>
              <a:tblGrid>
                <a:gridCol w="5308600">
                  <a:extLst>
                    <a:ext uri="{9D8B030D-6E8A-4147-A177-3AD203B41FA5}">
                      <a16:colId xmlns:a16="http://schemas.microsoft.com/office/drawing/2014/main" val="487851124"/>
                    </a:ext>
                  </a:extLst>
                </a:gridCol>
                <a:gridCol w="5308600">
                  <a:extLst>
                    <a:ext uri="{9D8B030D-6E8A-4147-A177-3AD203B41FA5}">
                      <a16:colId xmlns:a16="http://schemas.microsoft.com/office/drawing/2014/main" val="1658172281"/>
                    </a:ext>
                  </a:extLst>
                </a:gridCol>
                <a:gridCol w="5308600">
                  <a:extLst>
                    <a:ext uri="{9D8B030D-6E8A-4147-A177-3AD203B41FA5}">
                      <a16:colId xmlns:a16="http://schemas.microsoft.com/office/drawing/2014/main" val="1644938965"/>
                    </a:ext>
                  </a:extLst>
                </a:gridCol>
              </a:tblGrid>
              <a:tr h="1417320">
                <a:tc>
                  <a:txBody>
                    <a:bodyPr/>
                    <a:lstStyle/>
                    <a:p>
                      <a:pPr marL="0" marR="0" algn="ctr">
                        <a:lnSpc>
                          <a:spcPct val="150000"/>
                        </a:lnSpc>
                        <a:spcBef>
                          <a:spcPts val="600"/>
                        </a:spcBef>
                        <a:spcAft>
                          <a:spcPts val="600"/>
                        </a:spcAft>
                        <a:buNone/>
                      </a:pPr>
                      <a:r>
                        <a:rPr lang="en-GB" sz="3200" kern="100" dirty="0">
                          <a:effectLst/>
                        </a:rPr>
                        <a:t>Name</a:t>
                      </a:r>
                      <a:endParaRPr lang="en-US" sz="3200" kern="100" dirty="0">
                        <a:effectLst/>
                        <a:latin typeface="Times New Roman" panose="02020603050405020304" pitchFamily="18" charset="0"/>
                        <a:ea typeface="Times New Roman" panose="02020603050405020304" pitchFamily="18" charset="0"/>
                        <a:cs typeface="Vrinda" panose="020B0502040204020203" pitchFamily="34" charset="0"/>
                      </a:endParaRPr>
                    </a:p>
                  </a:txBody>
                  <a:tcPr marL="9525" marR="9525" marT="9525" marB="9525" anchor="ctr"/>
                </a:tc>
                <a:tc>
                  <a:txBody>
                    <a:bodyPr/>
                    <a:lstStyle/>
                    <a:p>
                      <a:pPr marL="0" marR="0" algn="ctr">
                        <a:lnSpc>
                          <a:spcPct val="150000"/>
                        </a:lnSpc>
                        <a:spcBef>
                          <a:spcPts val="600"/>
                        </a:spcBef>
                        <a:spcAft>
                          <a:spcPts val="600"/>
                        </a:spcAft>
                        <a:buNone/>
                      </a:pPr>
                      <a:r>
                        <a:rPr lang="en-GB" sz="3200" kern="100" dirty="0">
                          <a:effectLst/>
                        </a:rPr>
                        <a:t>Student ID</a:t>
                      </a:r>
                      <a:endParaRPr lang="en-US" sz="3200" kern="100" dirty="0">
                        <a:effectLst/>
                        <a:latin typeface="Times New Roman" panose="02020603050405020304" pitchFamily="18" charset="0"/>
                        <a:ea typeface="Times New Roman" panose="02020603050405020304" pitchFamily="18" charset="0"/>
                        <a:cs typeface="Vrinda" panose="020B0502040204020203" pitchFamily="34" charset="0"/>
                      </a:endParaRPr>
                    </a:p>
                  </a:txBody>
                  <a:tcPr marL="9525" marR="9525" marT="9525" marB="9525" anchor="ctr"/>
                </a:tc>
                <a:tc>
                  <a:txBody>
                    <a:bodyPr/>
                    <a:lstStyle/>
                    <a:p>
                      <a:pPr marL="0" marR="0" algn="ctr">
                        <a:lnSpc>
                          <a:spcPct val="150000"/>
                        </a:lnSpc>
                        <a:spcBef>
                          <a:spcPts val="600"/>
                        </a:spcBef>
                        <a:spcAft>
                          <a:spcPts val="600"/>
                        </a:spcAft>
                        <a:buNone/>
                      </a:pPr>
                      <a:r>
                        <a:rPr lang="en-US" sz="3200" kern="100" dirty="0">
                          <a:effectLst/>
                        </a:rPr>
                        <a:t>Slide Presented</a:t>
                      </a:r>
                      <a:endParaRPr lang="en-US" sz="3200" kern="100" dirty="0">
                        <a:effectLst/>
                        <a:latin typeface="+mn-lt"/>
                        <a:ea typeface="Times New Roman" panose="02020603050405020304" pitchFamily="18" charset="0"/>
                        <a:cs typeface="Vrinda" panose="020B0502040204020203" pitchFamily="34" charset="0"/>
                      </a:endParaRPr>
                    </a:p>
                  </a:txBody>
                  <a:tcPr marL="9525" marR="9525" marT="9525" marB="9525" anchor="ctr"/>
                </a:tc>
                <a:extLst>
                  <a:ext uri="{0D108BD9-81ED-4DB2-BD59-A6C34878D82A}">
                    <a16:rowId xmlns:a16="http://schemas.microsoft.com/office/drawing/2014/main" val="1189989761"/>
                  </a:ext>
                </a:extLst>
              </a:tr>
              <a:tr h="1417320">
                <a:tc>
                  <a:txBody>
                    <a:bodyPr/>
                    <a:lstStyle/>
                    <a:p>
                      <a:pPr marL="0" marR="0" algn="ctr">
                        <a:lnSpc>
                          <a:spcPct val="150000"/>
                        </a:lnSpc>
                        <a:spcBef>
                          <a:spcPts val="600"/>
                        </a:spcBef>
                        <a:spcAft>
                          <a:spcPts val="600"/>
                        </a:spcAft>
                        <a:buNone/>
                      </a:pPr>
                      <a:r>
                        <a:rPr lang="en-GB" sz="2800" kern="100" dirty="0">
                          <a:effectLst/>
                        </a:rPr>
                        <a:t>AL AMIN</a:t>
                      </a:r>
                      <a:endParaRPr lang="en-US" sz="2800" kern="100" dirty="0">
                        <a:effectLst/>
                        <a:latin typeface="Times New Roman" panose="02020603050405020304" pitchFamily="18" charset="0"/>
                        <a:ea typeface="Times New Roman" panose="02020603050405020304" pitchFamily="18" charset="0"/>
                        <a:cs typeface="Vrinda" panose="020B0502040204020203" pitchFamily="34" charset="0"/>
                      </a:endParaRPr>
                    </a:p>
                  </a:txBody>
                  <a:tcPr marL="9525" marR="9525" marT="9525" marB="9525" anchor="ctr"/>
                </a:tc>
                <a:tc>
                  <a:txBody>
                    <a:bodyPr/>
                    <a:lstStyle/>
                    <a:p>
                      <a:pPr marL="0" marR="0" algn="ctr">
                        <a:lnSpc>
                          <a:spcPct val="150000"/>
                        </a:lnSpc>
                        <a:spcBef>
                          <a:spcPts val="600"/>
                        </a:spcBef>
                        <a:spcAft>
                          <a:spcPts val="600"/>
                        </a:spcAft>
                        <a:buNone/>
                      </a:pPr>
                      <a:r>
                        <a:rPr lang="en-GB" sz="2800" kern="100" dirty="0">
                          <a:effectLst/>
                        </a:rPr>
                        <a:t>2506610</a:t>
                      </a:r>
                      <a:endParaRPr lang="en-US" sz="2800" kern="100" dirty="0">
                        <a:effectLst/>
                        <a:latin typeface="Times New Roman" panose="02020603050405020304" pitchFamily="18" charset="0"/>
                        <a:ea typeface="Times New Roman" panose="02020603050405020304" pitchFamily="18" charset="0"/>
                        <a:cs typeface="Vrinda" panose="020B0502040204020203" pitchFamily="34" charset="0"/>
                      </a:endParaRPr>
                    </a:p>
                  </a:txBody>
                  <a:tcPr marL="9525" marR="9525" marT="9525" marB="9525" anchor="ctr"/>
                </a:tc>
                <a:tc>
                  <a:txBody>
                    <a:bodyPr/>
                    <a:lstStyle/>
                    <a:p>
                      <a:pPr marL="0" marR="0" algn="ctr">
                        <a:lnSpc>
                          <a:spcPct val="150000"/>
                        </a:lnSpc>
                        <a:spcBef>
                          <a:spcPts val="600"/>
                        </a:spcBef>
                        <a:spcAft>
                          <a:spcPts val="600"/>
                        </a:spcAft>
                        <a:buNone/>
                      </a:pPr>
                      <a:r>
                        <a:rPr lang="en-US" sz="2800" kern="100" dirty="0">
                          <a:effectLst/>
                        </a:rPr>
                        <a:t>Slide 1-4</a:t>
                      </a:r>
                      <a:endParaRPr lang="en-US" sz="2800" kern="100" dirty="0">
                        <a:effectLst/>
                        <a:latin typeface="+mn-lt"/>
                        <a:ea typeface="Times New Roman" panose="02020603050405020304" pitchFamily="18" charset="0"/>
                        <a:cs typeface="Vrinda" panose="020B0502040204020203" pitchFamily="34" charset="0"/>
                      </a:endParaRPr>
                    </a:p>
                  </a:txBody>
                  <a:tcPr marL="9525" marR="9525" marT="9525" marB="9525" anchor="ctr"/>
                </a:tc>
                <a:extLst>
                  <a:ext uri="{0D108BD9-81ED-4DB2-BD59-A6C34878D82A}">
                    <a16:rowId xmlns:a16="http://schemas.microsoft.com/office/drawing/2014/main" val="731125829"/>
                  </a:ext>
                </a:extLst>
              </a:tr>
              <a:tr h="1417320">
                <a:tc>
                  <a:txBody>
                    <a:bodyPr/>
                    <a:lstStyle/>
                    <a:p>
                      <a:pPr marL="0" marR="0" lvl="0" indent="0" algn="ctr" defTabSz="914400" rtl="0" eaLnBrk="1" fontAlgn="auto" latinLnBrk="0" hangingPunct="1">
                        <a:lnSpc>
                          <a:spcPct val="150000"/>
                        </a:lnSpc>
                        <a:spcBef>
                          <a:spcPts val="600"/>
                        </a:spcBef>
                        <a:spcAft>
                          <a:spcPts val="600"/>
                        </a:spcAft>
                        <a:buClrTx/>
                        <a:buSzTx/>
                        <a:buFontTx/>
                        <a:buNone/>
                        <a:tabLst/>
                        <a:defRPr/>
                      </a:pPr>
                      <a:r>
                        <a:rPr lang="en-GB" sz="2800" kern="100" dirty="0">
                          <a:effectLst/>
                        </a:rPr>
                        <a:t>MD SAKIB AHMED</a:t>
                      </a:r>
                      <a:endParaRPr lang="en-US" sz="2800" kern="100" dirty="0">
                        <a:effectLst/>
                        <a:latin typeface="Times New Roman" panose="02020603050405020304" pitchFamily="18" charset="0"/>
                        <a:ea typeface="Times New Roman" panose="02020603050405020304" pitchFamily="18" charset="0"/>
                        <a:cs typeface="Vrinda" panose="020B0502040204020203" pitchFamily="34" charset="0"/>
                      </a:endParaRPr>
                    </a:p>
                  </a:txBody>
                  <a:tcPr marL="9525" marR="9525" marT="9525" marB="9525" anchor="ctr"/>
                </a:tc>
                <a:tc>
                  <a:txBody>
                    <a:bodyPr/>
                    <a:lstStyle/>
                    <a:p>
                      <a:pPr marL="0" marR="0" algn="ctr">
                        <a:lnSpc>
                          <a:spcPct val="150000"/>
                        </a:lnSpc>
                        <a:spcBef>
                          <a:spcPts val="600"/>
                        </a:spcBef>
                        <a:spcAft>
                          <a:spcPts val="600"/>
                        </a:spcAft>
                        <a:buNone/>
                      </a:pPr>
                      <a:r>
                        <a:rPr lang="en-GB" sz="2800" kern="100">
                          <a:effectLst/>
                        </a:rPr>
                        <a:t>2505335</a:t>
                      </a:r>
                      <a:endParaRPr lang="en-US" sz="2800" kern="100">
                        <a:effectLst/>
                        <a:latin typeface="Times New Roman" panose="02020603050405020304" pitchFamily="18" charset="0"/>
                        <a:ea typeface="Times New Roman" panose="02020603050405020304" pitchFamily="18" charset="0"/>
                        <a:cs typeface="Vrinda" panose="020B0502040204020203" pitchFamily="34" charset="0"/>
                      </a:endParaRPr>
                    </a:p>
                  </a:txBody>
                  <a:tcPr marL="9525" marR="9525" marT="9525" marB="9525" anchor="ctr"/>
                </a:tc>
                <a:tc>
                  <a:txBody>
                    <a:bodyPr/>
                    <a:lstStyle/>
                    <a:p>
                      <a:pPr marL="0" marR="0" algn="ctr">
                        <a:lnSpc>
                          <a:spcPct val="150000"/>
                        </a:lnSpc>
                        <a:spcBef>
                          <a:spcPts val="600"/>
                        </a:spcBef>
                        <a:spcAft>
                          <a:spcPts val="600"/>
                        </a:spcAft>
                        <a:buNone/>
                      </a:pPr>
                      <a:r>
                        <a:rPr lang="en-US" sz="2800" kern="100" dirty="0">
                          <a:effectLst/>
                        </a:rPr>
                        <a:t>Slide 5-7</a:t>
                      </a:r>
                      <a:endParaRPr lang="en-US" sz="2800" kern="100" dirty="0">
                        <a:effectLst/>
                        <a:latin typeface="+mn-lt"/>
                        <a:ea typeface="Times New Roman" panose="02020603050405020304" pitchFamily="18" charset="0"/>
                        <a:cs typeface="Vrinda" panose="020B0502040204020203" pitchFamily="34" charset="0"/>
                      </a:endParaRPr>
                    </a:p>
                  </a:txBody>
                  <a:tcPr marL="9525" marR="9525" marT="9525" marB="9525" anchor="ctr"/>
                </a:tc>
                <a:extLst>
                  <a:ext uri="{0D108BD9-81ED-4DB2-BD59-A6C34878D82A}">
                    <a16:rowId xmlns:a16="http://schemas.microsoft.com/office/drawing/2014/main" val="1558108714"/>
                  </a:ext>
                </a:extLst>
              </a:tr>
              <a:tr h="1417320">
                <a:tc>
                  <a:txBody>
                    <a:bodyPr/>
                    <a:lstStyle/>
                    <a:p>
                      <a:pPr marL="0" marR="0" lvl="0" indent="0" algn="ctr" defTabSz="914400" rtl="0" eaLnBrk="1" fontAlgn="auto" latinLnBrk="0" hangingPunct="1">
                        <a:lnSpc>
                          <a:spcPct val="150000"/>
                        </a:lnSpc>
                        <a:spcBef>
                          <a:spcPts val="600"/>
                        </a:spcBef>
                        <a:spcAft>
                          <a:spcPts val="600"/>
                        </a:spcAft>
                        <a:buClrTx/>
                        <a:buSzTx/>
                        <a:buFontTx/>
                        <a:buNone/>
                        <a:tabLst/>
                        <a:defRPr/>
                      </a:pPr>
                      <a:r>
                        <a:rPr lang="en-GB" sz="2800" kern="100" dirty="0">
                          <a:effectLst/>
                        </a:rPr>
                        <a:t>FOYSOL AHMOD</a:t>
                      </a:r>
                      <a:endParaRPr lang="en-US" sz="2800" kern="100" dirty="0">
                        <a:effectLst/>
                        <a:latin typeface="Times New Roman" panose="02020603050405020304" pitchFamily="18" charset="0"/>
                        <a:ea typeface="Times New Roman" panose="02020603050405020304" pitchFamily="18" charset="0"/>
                        <a:cs typeface="Vrinda" panose="020B0502040204020203" pitchFamily="34" charset="0"/>
                      </a:endParaRPr>
                    </a:p>
                  </a:txBody>
                  <a:tcPr marL="9525" marR="9525" marT="9525" marB="9525" anchor="ctr"/>
                </a:tc>
                <a:tc>
                  <a:txBody>
                    <a:bodyPr/>
                    <a:lstStyle/>
                    <a:p>
                      <a:pPr marL="0" marR="0" algn="ctr">
                        <a:lnSpc>
                          <a:spcPct val="150000"/>
                        </a:lnSpc>
                        <a:spcBef>
                          <a:spcPts val="600"/>
                        </a:spcBef>
                        <a:spcAft>
                          <a:spcPts val="600"/>
                        </a:spcAft>
                        <a:buNone/>
                      </a:pPr>
                      <a:r>
                        <a:rPr lang="en-GB" sz="2800" kern="100">
                          <a:effectLst/>
                        </a:rPr>
                        <a:t>2503767</a:t>
                      </a:r>
                      <a:endParaRPr lang="en-US" sz="2800" kern="100">
                        <a:effectLst/>
                        <a:latin typeface="Times New Roman" panose="02020603050405020304" pitchFamily="18" charset="0"/>
                        <a:ea typeface="Times New Roman" panose="02020603050405020304" pitchFamily="18" charset="0"/>
                        <a:cs typeface="Vrinda" panose="020B0502040204020203" pitchFamily="34" charset="0"/>
                      </a:endParaRPr>
                    </a:p>
                  </a:txBody>
                  <a:tcPr marL="9525" marR="9525" marT="9525" marB="9525" anchor="ctr"/>
                </a:tc>
                <a:tc>
                  <a:txBody>
                    <a:bodyPr/>
                    <a:lstStyle/>
                    <a:p>
                      <a:pPr marL="0" marR="0" algn="ctr">
                        <a:lnSpc>
                          <a:spcPct val="150000"/>
                        </a:lnSpc>
                        <a:spcBef>
                          <a:spcPts val="600"/>
                        </a:spcBef>
                        <a:spcAft>
                          <a:spcPts val="600"/>
                        </a:spcAft>
                        <a:buNone/>
                      </a:pPr>
                      <a:r>
                        <a:rPr lang="en-US" sz="2800" kern="100" dirty="0">
                          <a:effectLst/>
                        </a:rPr>
                        <a:t>Slide 8-10</a:t>
                      </a:r>
                      <a:endParaRPr lang="en-US" sz="2800" kern="100" dirty="0">
                        <a:effectLst/>
                        <a:latin typeface="+mn-lt"/>
                        <a:ea typeface="Times New Roman" panose="02020603050405020304" pitchFamily="18" charset="0"/>
                        <a:cs typeface="Vrinda" panose="020B0502040204020203" pitchFamily="34" charset="0"/>
                      </a:endParaRPr>
                    </a:p>
                  </a:txBody>
                  <a:tcPr marL="9525" marR="9525" marT="9525" marB="9525" anchor="ctr"/>
                </a:tc>
                <a:extLst>
                  <a:ext uri="{0D108BD9-81ED-4DB2-BD59-A6C34878D82A}">
                    <a16:rowId xmlns:a16="http://schemas.microsoft.com/office/drawing/2014/main" val="1438990471"/>
                  </a:ext>
                </a:extLst>
              </a:tr>
              <a:tr h="1417320">
                <a:tc>
                  <a:txBody>
                    <a:bodyPr/>
                    <a:lstStyle/>
                    <a:p>
                      <a:pPr marL="0" marR="0" lvl="0" indent="0" algn="ctr" defTabSz="914400" rtl="0" eaLnBrk="1" fontAlgn="auto" latinLnBrk="0" hangingPunct="1">
                        <a:lnSpc>
                          <a:spcPct val="150000"/>
                        </a:lnSpc>
                        <a:spcBef>
                          <a:spcPts val="600"/>
                        </a:spcBef>
                        <a:spcAft>
                          <a:spcPts val="600"/>
                        </a:spcAft>
                        <a:buClrTx/>
                        <a:buSzTx/>
                        <a:buFontTx/>
                        <a:buNone/>
                        <a:tabLst/>
                        <a:defRPr/>
                      </a:pPr>
                      <a:r>
                        <a:rPr lang="en-GB" sz="2800" kern="100" dirty="0">
                          <a:effectLst/>
                        </a:rPr>
                        <a:t>DEEKSHA</a:t>
                      </a:r>
                      <a:endParaRPr lang="en-US" sz="2800" kern="100" dirty="0">
                        <a:effectLst/>
                        <a:latin typeface="Times New Roman" panose="02020603050405020304" pitchFamily="18" charset="0"/>
                        <a:ea typeface="Times New Roman" panose="02020603050405020304" pitchFamily="18" charset="0"/>
                        <a:cs typeface="Vrinda" panose="020B0502040204020203" pitchFamily="34" charset="0"/>
                      </a:endParaRPr>
                    </a:p>
                  </a:txBody>
                  <a:tcPr marL="9525" marR="9525" marT="9525" marB="9525" anchor="ctr"/>
                </a:tc>
                <a:tc>
                  <a:txBody>
                    <a:bodyPr/>
                    <a:lstStyle/>
                    <a:p>
                      <a:pPr marL="0" marR="0" algn="ctr">
                        <a:lnSpc>
                          <a:spcPct val="150000"/>
                        </a:lnSpc>
                        <a:spcBef>
                          <a:spcPts val="600"/>
                        </a:spcBef>
                        <a:spcAft>
                          <a:spcPts val="600"/>
                        </a:spcAft>
                        <a:buNone/>
                      </a:pPr>
                      <a:r>
                        <a:rPr lang="en-GB" sz="2800" kern="100" dirty="0">
                          <a:effectLst/>
                        </a:rPr>
                        <a:t>2421468</a:t>
                      </a:r>
                      <a:endParaRPr lang="en-US" sz="2800" kern="100" dirty="0">
                        <a:effectLst/>
                        <a:latin typeface="Times New Roman" panose="02020603050405020304" pitchFamily="18" charset="0"/>
                        <a:ea typeface="Times New Roman" panose="02020603050405020304" pitchFamily="18" charset="0"/>
                        <a:cs typeface="Vrinda" panose="020B0502040204020203" pitchFamily="34" charset="0"/>
                      </a:endParaRPr>
                    </a:p>
                  </a:txBody>
                  <a:tcPr marL="9525" marR="9525" marT="9525" marB="9525" anchor="ctr"/>
                </a:tc>
                <a:tc>
                  <a:txBody>
                    <a:bodyPr/>
                    <a:lstStyle/>
                    <a:p>
                      <a:pPr marL="0" marR="0" algn="ctr">
                        <a:lnSpc>
                          <a:spcPct val="150000"/>
                        </a:lnSpc>
                        <a:spcBef>
                          <a:spcPts val="600"/>
                        </a:spcBef>
                        <a:spcAft>
                          <a:spcPts val="600"/>
                        </a:spcAft>
                        <a:buNone/>
                      </a:pPr>
                      <a:r>
                        <a:rPr lang="en-US" sz="2800" kern="100" dirty="0">
                          <a:effectLst/>
                        </a:rPr>
                        <a:t>Slide 11-13</a:t>
                      </a:r>
                      <a:endParaRPr lang="en-US" sz="2800" kern="100" dirty="0">
                        <a:effectLst/>
                        <a:latin typeface="+mn-lt"/>
                        <a:ea typeface="Times New Roman" panose="02020603050405020304" pitchFamily="18" charset="0"/>
                        <a:cs typeface="Vrinda" panose="020B0502040204020203" pitchFamily="34" charset="0"/>
                      </a:endParaRPr>
                    </a:p>
                  </a:txBody>
                  <a:tcPr marL="9525" marR="9525" marT="9525" marB="9525" anchor="ctr"/>
                </a:tc>
                <a:extLst>
                  <a:ext uri="{0D108BD9-81ED-4DB2-BD59-A6C34878D82A}">
                    <a16:rowId xmlns:a16="http://schemas.microsoft.com/office/drawing/2014/main" val="211467916"/>
                  </a:ext>
                </a:extLst>
              </a:tr>
            </a:tbl>
          </a:graphicData>
        </a:graphic>
      </p:graphicFrame>
    </p:spTree>
    <p:extLst>
      <p:ext uri="{BB962C8B-B14F-4D97-AF65-F5344CB8AC3E}">
        <p14:creationId xmlns:p14="http://schemas.microsoft.com/office/powerpoint/2010/main" val="120017560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4273</Words>
  <Application>Microsoft Office PowerPoint</Application>
  <PresentationFormat>Custom</PresentationFormat>
  <Paragraphs>249</Paragraphs>
  <Slides>16</Slides>
  <Notes>14</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16</vt:i4>
      </vt:variant>
    </vt:vector>
  </HeadingPairs>
  <TitlesOfParts>
    <vt:vector size="29" baseType="lpstr">
      <vt:lpstr>Roboto</vt:lpstr>
      <vt:lpstr>Helios Bold</vt:lpstr>
      <vt:lpstr>Poppins Bold</vt:lpstr>
      <vt:lpstr>Times New Roman</vt:lpstr>
      <vt:lpstr>Helios</vt:lpstr>
      <vt:lpstr>Vrinda</vt:lpstr>
      <vt:lpstr>Calibri</vt:lpstr>
      <vt:lpstr>Poppins</vt:lpstr>
      <vt:lpstr>Open Sans 1 Bold</vt:lpstr>
      <vt:lpstr>Arial</vt:lpstr>
      <vt:lpstr>Open Sans 1</vt:lpstr>
      <vt:lpstr>Fredoka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2026-03-07T11:40:53Z</dcterms:created>
  <dcterms:modified xsi:type="dcterms:W3CDTF">2026-03-15T09:20:33Z</dcterms:modified>
  <dc:identifier/>
</cp:coreProperties>
</file>