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301" r:id="rId3"/>
    <p:sldId id="258" r:id="rId4"/>
    <p:sldId id="298" r:id="rId5"/>
    <p:sldId id="259" r:id="rId6"/>
    <p:sldId id="260" r:id="rId7"/>
    <p:sldId id="261" r:id="rId8"/>
    <p:sldId id="257" r:id="rId9"/>
    <p:sldId id="304" r:id="rId10"/>
    <p:sldId id="305" r:id="rId11"/>
    <p:sldId id="262" r:id="rId12"/>
    <p:sldId id="263" r:id="rId13"/>
    <p:sldId id="264" r:id="rId14"/>
    <p:sldId id="268" r:id="rId15"/>
    <p:sldId id="269" r:id="rId16"/>
    <p:sldId id="270" r:id="rId17"/>
    <p:sldId id="271" r:id="rId18"/>
    <p:sldId id="302" r:id="rId19"/>
    <p:sldId id="297" r:id="rId20"/>
    <p:sldId id="299" r:id="rId21"/>
    <p:sldId id="279" r:id="rId22"/>
    <p:sldId id="286" r:id="rId23"/>
    <p:sldId id="289" r:id="rId24"/>
    <p:sldId id="272" r:id="rId25"/>
    <p:sldId id="300" r:id="rId26"/>
    <p:sldId id="277" r:id="rId27"/>
    <p:sldId id="296"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03" autoAdjust="0"/>
    <p:restoredTop sz="88701" autoAdjust="0"/>
  </p:normalViewPr>
  <p:slideViewPr>
    <p:cSldViewPr snapToGrid="0">
      <p:cViewPr varScale="1">
        <p:scale>
          <a:sx n="99" d="100"/>
          <a:sy n="99" d="100"/>
        </p:scale>
        <p:origin x="1003"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27/08/2024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734E38-5C84-4E2A-B31C-B42A5A9DBFF7}" type="slidenum">
              <a:rPr lang="en-GB" smtClean="0"/>
              <a:t>1</a:t>
            </a:fld>
            <a:endParaRPr lang="en-GB"/>
          </a:p>
        </p:txBody>
      </p:sp>
    </p:spTree>
    <p:extLst>
      <p:ext uri="{BB962C8B-B14F-4D97-AF65-F5344CB8AC3E}">
        <p14:creationId xmlns:p14="http://schemas.microsoft.com/office/powerpoint/2010/main" val="868966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243AECC-ED7E-4E87-9885-73D0012A330A}" type="slidenum">
              <a:rPr lang="en-GB" smtClean="0"/>
              <a:t>2</a:t>
            </a:fld>
            <a:endParaRPr lang="en-GB"/>
          </a:p>
        </p:txBody>
      </p:sp>
    </p:spTree>
    <p:extLst>
      <p:ext uri="{BB962C8B-B14F-4D97-AF65-F5344CB8AC3E}">
        <p14:creationId xmlns:p14="http://schemas.microsoft.com/office/powerpoint/2010/main" val="18494310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0734E38-5C84-4E2A-B31C-B42A5A9DBFF7}" type="slidenum">
              <a:rPr lang="en-GB" smtClean="0"/>
              <a:t>3</a:t>
            </a:fld>
            <a:endParaRPr lang="en-GB"/>
          </a:p>
        </p:txBody>
      </p:sp>
    </p:spTree>
    <p:extLst>
      <p:ext uri="{BB962C8B-B14F-4D97-AF65-F5344CB8AC3E}">
        <p14:creationId xmlns:p14="http://schemas.microsoft.com/office/powerpoint/2010/main" val="4281610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In leadership literature, more than 100 different definitions of leadership have been identified (</a:t>
            </a:r>
            <a:r>
              <a:rPr lang="en-GB" sz="1200" b="0" i="0" u="none" strike="noStrike" kern="1200" baseline="0" dirty="0" err="1">
                <a:solidFill>
                  <a:schemeClr val="tx1"/>
                </a:solidFill>
                <a:latin typeface="+mn-lt"/>
                <a:ea typeface="+mn-ea"/>
                <a:cs typeface="+mn-cs"/>
              </a:rPr>
              <a:t>Rost</a:t>
            </a:r>
            <a:r>
              <a:rPr lang="en-GB" sz="1200" b="0" i="0" u="none" strike="noStrike" kern="1200" baseline="0" dirty="0">
                <a:solidFill>
                  <a:schemeClr val="tx1"/>
                </a:solidFill>
                <a:latin typeface="+mn-lt"/>
                <a:ea typeface="+mn-ea"/>
                <a:cs typeface="+mn-cs"/>
              </a:rPr>
              <a:t>, 1991).</a:t>
            </a:r>
          </a:p>
          <a:p>
            <a:r>
              <a:rPr lang="en-GB" sz="1200" b="0" i="0" u="none" strike="noStrike" kern="1200" baseline="0" dirty="0">
                <a:solidFill>
                  <a:schemeClr val="tx1"/>
                </a:solidFill>
                <a:latin typeface="+mn-lt"/>
                <a:ea typeface="+mn-ea"/>
                <a:cs typeface="+mn-cs"/>
              </a:rPr>
              <a:t>Despite these many definitions, a number of concepts are recognized by most people as accurately reflecting what it is to be a leader.</a:t>
            </a:r>
            <a:endParaRPr lang="en-GB" dirty="0"/>
          </a:p>
        </p:txBody>
      </p:sp>
      <p:sp>
        <p:nvSpPr>
          <p:cNvPr id="4" name="Slide Number Placeholder 3"/>
          <p:cNvSpPr>
            <a:spLocks noGrp="1"/>
          </p:cNvSpPr>
          <p:nvPr>
            <p:ph type="sldNum" sz="quarter" idx="10"/>
          </p:nvPr>
        </p:nvSpPr>
        <p:spPr/>
        <p:txBody>
          <a:bodyPr/>
          <a:lstStyle/>
          <a:p>
            <a:fld id="{90734E38-5C84-4E2A-B31C-B42A5A9DBFF7}" type="slidenum">
              <a:rPr lang="en-GB" smtClean="0"/>
              <a:t>4</a:t>
            </a:fld>
            <a:endParaRPr lang="en-GB"/>
          </a:p>
        </p:txBody>
      </p:sp>
    </p:spTree>
    <p:extLst>
      <p:ext uri="{BB962C8B-B14F-4D97-AF65-F5344CB8AC3E}">
        <p14:creationId xmlns:p14="http://schemas.microsoft.com/office/powerpoint/2010/main" val="2999448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US" sz="1200" dirty="0"/>
              <a:t>Mutual influence process: </a:t>
            </a:r>
            <a:r>
              <a:rPr lang="en-US" dirty="0"/>
              <a:t>Concepts essential to leadership:</a:t>
            </a:r>
            <a:r>
              <a:rPr lang="en-US" baseline="0" dirty="0"/>
              <a:t> </a:t>
            </a:r>
            <a:r>
              <a:rPr lang="en-US" sz="1200" kern="1200" dirty="0">
                <a:solidFill>
                  <a:schemeClr val="tx1"/>
                </a:solidFill>
                <a:effectLst/>
                <a:latin typeface="+mn-lt"/>
                <a:ea typeface="+mn-ea"/>
                <a:cs typeface="+mn-cs"/>
              </a:rPr>
              <a:t>Leadership is a mutual influence </a:t>
            </a:r>
            <a:r>
              <a:rPr lang="en-US" sz="1200" i="1" kern="1200" dirty="0">
                <a:solidFill>
                  <a:schemeClr val="tx1"/>
                </a:solidFill>
                <a:effectLst/>
                <a:latin typeface="+mn-lt"/>
                <a:ea typeface="+mn-ea"/>
                <a:cs typeface="+mn-cs"/>
              </a:rPr>
              <a:t>process, </a:t>
            </a:r>
            <a:r>
              <a:rPr lang="en-US" sz="1200" kern="1200" dirty="0">
                <a:solidFill>
                  <a:schemeClr val="tx1"/>
                </a:solidFill>
                <a:effectLst/>
                <a:latin typeface="+mn-lt"/>
                <a:ea typeface="+mn-ea"/>
                <a:cs typeface="+mn-cs"/>
              </a:rPr>
              <a:t>involving both leaders and followers.</a:t>
            </a:r>
            <a:endParaRPr lang="en-US" baseline="0" dirty="0"/>
          </a:p>
          <a:p>
            <a:pPr marL="0" marR="0" lvl="1"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1" indent="0" algn="l" defTabSz="914400" rtl="0" eaLnBrk="1" fontAlgn="auto" latinLnBrk="0" hangingPunct="1">
              <a:lnSpc>
                <a:spcPct val="100000"/>
              </a:lnSpc>
              <a:spcBef>
                <a:spcPts val="0"/>
              </a:spcBef>
              <a:spcAft>
                <a:spcPts val="0"/>
              </a:spcAft>
              <a:buClrTx/>
              <a:buSzTx/>
              <a:buFontTx/>
              <a:buNone/>
              <a:tabLst/>
              <a:defRPr/>
            </a:pPr>
            <a:r>
              <a:rPr lang="en-IN" sz="1200" dirty="0"/>
              <a:t>Leadership demands placed on individuals: </a:t>
            </a:r>
            <a:r>
              <a:rPr lang="en-US" sz="1200" kern="1200" dirty="0">
                <a:solidFill>
                  <a:schemeClr val="tx1"/>
                </a:solidFill>
                <a:effectLst/>
                <a:latin typeface="+mn-lt"/>
                <a:ea typeface="+mn-ea"/>
                <a:cs typeface="+mn-cs"/>
              </a:rPr>
              <a:t>In every leadership situation, there are expectations and demands placed upon one or more individuals to initiate and take responsibility for a decision, event, or other need. A leader may have a high profile or a low profile, but in every situation there are leadership demands placed on the individual who is the leader. </a:t>
            </a:r>
            <a:endParaRPr lang="en-US" dirty="0"/>
          </a:p>
        </p:txBody>
      </p:sp>
      <p:sp>
        <p:nvSpPr>
          <p:cNvPr id="4" name="Slide Number Placeholder 3"/>
          <p:cNvSpPr>
            <a:spLocks noGrp="1"/>
          </p:cNvSpPr>
          <p:nvPr>
            <p:ph type="sldNum" sz="quarter" idx="10"/>
          </p:nvPr>
        </p:nvSpPr>
        <p:spPr/>
        <p:txBody>
          <a:bodyPr/>
          <a:lstStyle/>
          <a:p>
            <a:fld id="{90734E38-5C84-4E2A-B31C-B42A5A9DBFF7}" type="slidenum">
              <a:rPr lang="en-GB" smtClean="0"/>
              <a:t>5</a:t>
            </a:fld>
            <a:endParaRPr lang="en-GB"/>
          </a:p>
        </p:txBody>
      </p:sp>
    </p:spTree>
    <p:extLst>
      <p:ext uri="{BB962C8B-B14F-4D97-AF65-F5344CB8AC3E}">
        <p14:creationId xmlns:p14="http://schemas.microsoft.com/office/powerpoint/2010/main" val="20370799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sz="1200" b="1" dirty="0"/>
              <a:t>Trait:</a:t>
            </a:r>
            <a:r>
              <a:rPr lang="en-US" sz="1200" dirty="0"/>
              <a:t> Bringing influencing qualities: </a:t>
            </a:r>
            <a:r>
              <a:rPr lang="en-US" b="0" i="1" dirty="0"/>
              <a:t>Trait</a:t>
            </a:r>
            <a:r>
              <a:rPr lang="en-US" b="1" dirty="0"/>
              <a:t> </a:t>
            </a:r>
            <a:r>
              <a:rPr lang="en-US" baseline="0" dirty="0"/>
              <a:t>is </a:t>
            </a:r>
            <a:r>
              <a:rPr lang="en-US" sz="1200" kern="1200" dirty="0">
                <a:solidFill>
                  <a:schemeClr val="tx1"/>
                </a:solidFill>
                <a:effectLst/>
                <a:latin typeface="+mn-lt"/>
                <a:ea typeface="+mn-ea"/>
                <a:cs typeface="+mn-cs"/>
              </a:rPr>
              <a:t>a distinguishing quality of an individual and defining leadership as a trait means that each individual brings to the table certain qualities that influence the way he or she leads.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Belief that traits are innate: Saying that leadership is a trait places a great deal of emphasis on the leader and on the leader’s special gifts. It follows the often-expressed belief “leaders are born, not made,” that leadership traits are innate rather than learned. </a:t>
            </a:r>
          </a:p>
          <a:p>
            <a:endParaRPr lang="en-US" sz="1200" kern="1200" baseline="0" dirty="0">
              <a:solidFill>
                <a:schemeClr val="tx1"/>
              </a:solidFill>
              <a:effectLst/>
              <a:latin typeface="+mn-lt"/>
              <a:ea typeface="+mn-ea"/>
              <a:cs typeface="+mn-cs"/>
            </a:endParaRPr>
          </a:p>
          <a:p>
            <a:r>
              <a:rPr lang="en-US" sz="1200" kern="1200" baseline="0" dirty="0">
                <a:solidFill>
                  <a:schemeClr val="tx1"/>
                </a:solidFill>
                <a:effectLst/>
                <a:latin typeface="+mn-lt"/>
                <a:ea typeface="+mn-ea"/>
                <a:cs typeface="+mn-cs"/>
              </a:rPr>
              <a:t>All have unique traits: A</a:t>
            </a:r>
            <a:r>
              <a:rPr lang="en-US" sz="1200" kern="1200" dirty="0">
                <a:solidFill>
                  <a:schemeClr val="tx1"/>
                </a:solidFill>
                <a:effectLst/>
                <a:latin typeface="+mn-lt"/>
                <a:ea typeface="+mn-ea"/>
                <a:cs typeface="+mn-cs"/>
              </a:rPr>
              <a:t>ll of us are born with a wide array of unique traits and that many of these traits can have a positive impact on our leadership. </a:t>
            </a:r>
            <a:r>
              <a:rPr lang="en-US" sz="1200" kern="1200" baseline="0" dirty="0">
                <a:solidFill>
                  <a:schemeClr val="tx1"/>
                </a:solidFill>
                <a:effectLst/>
                <a:latin typeface="+mn-lt"/>
                <a:ea typeface="+mn-ea"/>
                <a:cs typeface="+mn-cs"/>
              </a:rPr>
              <a:t>It is possible to modify or change these traits to become an effective leader.</a:t>
            </a:r>
          </a:p>
          <a:p>
            <a:endParaRPr lang="en-US" sz="1200" kern="1200" baseline="0" dirty="0">
              <a:solidFill>
                <a:schemeClr val="tx1"/>
              </a:solidFill>
              <a:effectLst/>
              <a:latin typeface="+mn-lt"/>
              <a:ea typeface="+mn-ea"/>
              <a:cs typeface="+mn-cs"/>
            </a:endParaRPr>
          </a:p>
          <a:p>
            <a:r>
              <a:rPr lang="en-US" sz="1200" kern="1200" baseline="0" dirty="0">
                <a:solidFill>
                  <a:schemeClr val="tx1"/>
                </a:solidFill>
                <a:effectLst/>
                <a:latin typeface="+mn-lt"/>
                <a:ea typeface="+mn-ea"/>
                <a:cs typeface="+mn-cs"/>
              </a:rPr>
              <a:t>Right trait in right situation: </a:t>
            </a:r>
            <a:r>
              <a:rPr lang="en-US" sz="1200" kern="1200" dirty="0">
                <a:solidFill>
                  <a:schemeClr val="tx1"/>
                </a:solidFill>
                <a:effectLst/>
                <a:latin typeface="+mn-lt"/>
                <a:ea typeface="+mn-ea"/>
                <a:cs typeface="+mn-cs"/>
              </a:rPr>
              <a:t>Although there are many important leadership traits, what is most important for leaders is having the required traits that a particular situation demands. Effective leadership results when the leader engages the right traits in the right place at the right time.</a:t>
            </a:r>
            <a:endParaRPr lang="en-US"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12</a:t>
            </a:fld>
            <a:endParaRPr lang="en-US" dirty="0"/>
          </a:p>
        </p:txBody>
      </p:sp>
    </p:spTree>
    <p:extLst>
      <p:ext uri="{BB962C8B-B14F-4D97-AF65-F5344CB8AC3E}">
        <p14:creationId xmlns:p14="http://schemas.microsoft.com/office/powerpoint/2010/main" val="18658767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3"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Ability</a:t>
            </a:r>
            <a:r>
              <a:rPr lang="en-US" sz="1200" kern="1200" dirty="0">
                <a:solidFill>
                  <a:schemeClr val="tx1"/>
                </a:solidFill>
                <a:effectLst/>
                <a:latin typeface="+mn-lt"/>
                <a:ea typeface="+mn-ea"/>
                <a:cs typeface="+mn-cs"/>
              </a:rPr>
              <a:t>: </a:t>
            </a:r>
            <a:r>
              <a:rPr lang="en-US" sz="1200" dirty="0"/>
              <a:t>Capacity to lead:</a:t>
            </a:r>
            <a:r>
              <a:rPr lang="en-US" sz="1200" kern="1200" dirty="0">
                <a:solidFill>
                  <a:schemeClr val="tx1"/>
                </a:solidFill>
                <a:effectLst/>
                <a:latin typeface="+mn-lt"/>
                <a:ea typeface="+mn-ea"/>
                <a:cs typeface="+mn-cs"/>
              </a:rPr>
              <a:t> A person who has leadership ability is able to be a leader;</a:t>
            </a:r>
            <a:r>
              <a:rPr lang="en-US" sz="1200" kern="1200" baseline="0" dirty="0">
                <a:solidFill>
                  <a:schemeClr val="tx1"/>
                </a:solidFill>
                <a:effectLst/>
                <a:latin typeface="+mn-lt"/>
                <a:ea typeface="+mn-ea"/>
                <a:cs typeface="+mn-cs"/>
              </a:rPr>
              <a:t> that is, has the capacity to lead.</a:t>
            </a:r>
          </a:p>
          <a:p>
            <a:pPr marL="0" marR="0" lvl="3"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3" indent="0" algn="l" defTabSz="914400" rtl="0" eaLnBrk="1" fontAlgn="auto" latinLnBrk="0" hangingPunct="1">
              <a:lnSpc>
                <a:spcPct val="100000"/>
              </a:lnSpc>
              <a:spcBef>
                <a:spcPts val="0"/>
              </a:spcBef>
              <a:spcAft>
                <a:spcPts val="0"/>
              </a:spcAft>
              <a:buClrTx/>
              <a:buSzTx/>
              <a:buFontTx/>
              <a:buNone/>
              <a:tabLst/>
              <a:defRPr/>
            </a:pPr>
            <a:r>
              <a:rPr lang="en-US" sz="1200" kern="1200" baseline="0" dirty="0">
                <a:solidFill>
                  <a:schemeClr val="tx1"/>
                </a:solidFill>
                <a:effectLst/>
                <a:latin typeface="+mn-lt"/>
                <a:ea typeface="+mn-ea"/>
                <a:cs typeface="+mn-cs"/>
              </a:rPr>
              <a:t>Ability is both natural and acquired: </a:t>
            </a:r>
            <a:r>
              <a:rPr lang="en-US" sz="1200" kern="1200" dirty="0">
                <a:solidFill>
                  <a:schemeClr val="tx1"/>
                </a:solidFill>
                <a:effectLst/>
                <a:latin typeface="+mn-lt"/>
                <a:ea typeface="+mn-ea"/>
                <a:cs typeface="+mn-cs"/>
              </a:rPr>
              <a:t>While the term </a:t>
            </a:r>
            <a:r>
              <a:rPr lang="en-US" sz="1200" i="1" kern="1200" dirty="0">
                <a:solidFill>
                  <a:schemeClr val="tx1"/>
                </a:solidFill>
                <a:effectLst/>
                <a:latin typeface="+mn-lt"/>
                <a:ea typeface="+mn-ea"/>
                <a:cs typeface="+mn-cs"/>
              </a:rPr>
              <a:t>ability</a:t>
            </a:r>
            <a:r>
              <a:rPr lang="en-US" sz="1200" kern="1200" dirty="0">
                <a:solidFill>
                  <a:schemeClr val="tx1"/>
                </a:solidFill>
                <a:effectLst/>
                <a:latin typeface="+mn-lt"/>
                <a:ea typeface="+mn-ea"/>
                <a:cs typeface="+mn-cs"/>
              </a:rPr>
              <a:t> frequently refers to a natural capacity, ability can be acquired. For example, some people are naturally good at public speaking, while others rehearse to become comfortable speaking in public.</a:t>
            </a:r>
          </a:p>
          <a:p>
            <a:pPr marL="0" marR="0" lvl="3"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3" indent="0" algn="l" defTabSz="914400" rtl="0" eaLnBrk="1" fontAlgn="auto" latinLnBrk="0" hangingPunct="1">
              <a:lnSpc>
                <a:spcPct val="100000"/>
              </a:lnSpc>
              <a:spcBef>
                <a:spcPts val="0"/>
              </a:spcBef>
              <a:spcAft>
                <a:spcPts val="0"/>
              </a:spcAft>
              <a:buClrTx/>
              <a:buSzTx/>
              <a:buFontTx/>
              <a:buNone/>
              <a:tabLst/>
              <a:defRPr/>
            </a:pPr>
            <a:r>
              <a:rPr lang="en-US" dirty="0"/>
              <a:t>Leadership as ability: </a:t>
            </a:r>
            <a:r>
              <a:rPr lang="en-US" sz="1200" kern="1200" dirty="0">
                <a:solidFill>
                  <a:schemeClr val="tx1"/>
                </a:solidFill>
                <a:effectLst/>
                <a:latin typeface="+mn-lt"/>
                <a:ea typeface="+mn-ea"/>
                <a:cs typeface="+mn-cs"/>
              </a:rPr>
              <a:t>John Wooden</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An example of leadership as ability is the legendary University of California at Los Angeles basketball coach John Wooden, whose teams won seven consecutive National Collegiate Athletic Association titles. Wooden implemented four laws of learning into his coaching: explanation, demonstration, imitation, and repetition. His goal was to teach players how to do the right thing instinctively under great pressure.</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13</a:t>
            </a:fld>
            <a:endParaRPr lang="en-US" dirty="0"/>
          </a:p>
        </p:txBody>
      </p:sp>
    </p:spTree>
    <p:extLst>
      <p:ext uri="{BB962C8B-B14F-4D97-AF65-F5344CB8AC3E}">
        <p14:creationId xmlns:p14="http://schemas.microsoft.com/office/powerpoint/2010/main" val="20846819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200" b="1" dirty="0"/>
              <a:t>Skill:</a:t>
            </a:r>
            <a:r>
              <a:rPr lang="en-US" sz="1200" dirty="0"/>
              <a:t> Competency to accomplish task:</a:t>
            </a:r>
            <a:r>
              <a:rPr lang="en-US" dirty="0"/>
              <a:t> </a:t>
            </a:r>
            <a:r>
              <a:rPr lang="en-US" sz="1200" kern="1200" dirty="0">
                <a:solidFill>
                  <a:schemeClr val="tx1"/>
                </a:solidFill>
                <a:effectLst/>
                <a:latin typeface="+mn-lt"/>
                <a:ea typeface="+mn-ea"/>
                <a:cs typeface="+mn-cs"/>
              </a:rPr>
              <a:t>Leadership is a </a:t>
            </a:r>
            <a:r>
              <a:rPr lang="en-US" sz="1200" i="1" kern="1200" dirty="0">
                <a:solidFill>
                  <a:schemeClr val="tx1"/>
                </a:solidFill>
                <a:effectLst/>
                <a:latin typeface="+mn-lt"/>
                <a:ea typeface="+mn-ea"/>
                <a:cs typeface="+mn-cs"/>
              </a:rPr>
              <a:t>skill.</a:t>
            </a:r>
            <a:r>
              <a:rPr lang="en-US" sz="1200" kern="1200" dirty="0">
                <a:solidFill>
                  <a:schemeClr val="tx1"/>
                </a:solidFill>
                <a:effectLst/>
                <a:latin typeface="+mn-lt"/>
                <a:ea typeface="+mn-ea"/>
                <a:cs typeface="+mn-cs"/>
              </a:rPr>
              <a:t> Conceptualized as a </a:t>
            </a:r>
            <a:r>
              <a:rPr lang="en-US" sz="1200" b="1" kern="1200" dirty="0">
                <a:solidFill>
                  <a:schemeClr val="tx1"/>
                </a:solidFill>
                <a:effectLst/>
                <a:latin typeface="+mn-lt"/>
                <a:ea typeface="+mn-ea"/>
                <a:cs typeface="+mn-cs"/>
              </a:rPr>
              <a:t>skill</a:t>
            </a:r>
            <a:r>
              <a:rPr lang="en-US" sz="1200" kern="1200" dirty="0">
                <a:solidFill>
                  <a:schemeClr val="tx1"/>
                </a:solidFill>
                <a:effectLst/>
                <a:latin typeface="+mn-lt"/>
                <a:ea typeface="+mn-ea"/>
                <a:cs typeface="+mn-cs"/>
              </a:rPr>
              <a:t>, leadership is a </a:t>
            </a:r>
            <a:r>
              <a:rPr lang="en-US" sz="1200" i="1" kern="1200" dirty="0">
                <a:solidFill>
                  <a:schemeClr val="tx1"/>
                </a:solidFill>
                <a:effectLst/>
                <a:latin typeface="+mn-lt"/>
                <a:ea typeface="+mn-ea"/>
                <a:cs typeface="+mn-cs"/>
              </a:rPr>
              <a:t>competency</a:t>
            </a:r>
            <a:r>
              <a:rPr lang="en-US" sz="1200" kern="1200" dirty="0">
                <a:solidFill>
                  <a:schemeClr val="tx1"/>
                </a:solidFill>
                <a:effectLst/>
                <a:latin typeface="+mn-lt"/>
                <a:ea typeface="+mn-ea"/>
                <a:cs typeface="+mn-cs"/>
              </a:rPr>
              <a:t> developed to accomplish a task effectively.</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Know what to do and how to do:</a:t>
            </a:r>
            <a:r>
              <a:rPr lang="en-US" sz="1200" kern="1200" baseline="0" dirty="0">
                <a:solidFill>
                  <a:schemeClr val="tx1"/>
                </a:solidFill>
                <a:effectLst/>
                <a:latin typeface="+mn-lt"/>
                <a:ea typeface="+mn-ea"/>
                <a:cs typeface="+mn-cs"/>
              </a:rPr>
              <a:t> Skilled leaders are competent people. They know what they need to do, and they know how to do it.</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baseline="0" dirty="0">
                <a:solidFill>
                  <a:schemeClr val="tx1"/>
                </a:solidFill>
                <a:effectLst/>
                <a:latin typeface="+mn-lt"/>
                <a:ea typeface="+mn-ea"/>
                <a:cs typeface="+mn-cs"/>
              </a:rPr>
              <a:t>Can be studied and learned: Even without natural ability, like all skills, people can improve their leadership with practice, instruction, and feedback from others. </a:t>
            </a:r>
            <a:r>
              <a:rPr lang="en-US" sz="1200" kern="1200" dirty="0">
                <a:solidFill>
                  <a:schemeClr val="tx1"/>
                </a:solidFill>
                <a:effectLst/>
                <a:latin typeface="+mn-lt"/>
                <a:ea typeface="+mn-ea"/>
                <a:cs typeface="+mn-cs"/>
              </a:rPr>
              <a:t>Viewed as a skill, leadership can be studied and learned. If you are capable of learning from experience, you can acquire leadership.</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14</a:t>
            </a:fld>
            <a:endParaRPr lang="en-US" dirty="0"/>
          </a:p>
        </p:txBody>
      </p:sp>
    </p:spTree>
    <p:extLst>
      <p:ext uri="{BB962C8B-B14F-4D97-AF65-F5344CB8AC3E}">
        <p14:creationId xmlns:p14="http://schemas.microsoft.com/office/powerpoint/2010/main" val="7291447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b="1" dirty="0"/>
              <a:t>Behavioral dimension:</a:t>
            </a:r>
            <a:r>
              <a:rPr lang="en-US" dirty="0"/>
              <a:t> </a:t>
            </a:r>
            <a:r>
              <a:rPr lang="en-US" sz="1200" kern="1200" dirty="0">
                <a:solidFill>
                  <a:schemeClr val="tx1"/>
                </a:solidFill>
                <a:effectLst/>
                <a:latin typeface="+mn-lt"/>
                <a:ea typeface="+mn-ea"/>
                <a:cs typeface="+mn-cs"/>
              </a:rPr>
              <a:t>Behavior is </a:t>
            </a:r>
            <a:r>
              <a:rPr lang="en-US" sz="1200" i="0" kern="1200" dirty="0">
                <a:solidFill>
                  <a:schemeClr val="tx1"/>
                </a:solidFill>
                <a:effectLst/>
                <a:latin typeface="+mn-lt"/>
                <a:ea typeface="+mn-ea"/>
                <a:cs typeface="+mn-cs"/>
              </a:rPr>
              <a:t>what leaders do </a:t>
            </a:r>
            <a:r>
              <a:rPr lang="en-US" sz="1200" kern="1200" dirty="0">
                <a:solidFill>
                  <a:schemeClr val="tx1"/>
                </a:solidFill>
                <a:effectLst/>
                <a:latin typeface="+mn-lt"/>
                <a:ea typeface="+mn-ea"/>
                <a:cs typeface="+mn-cs"/>
              </a:rPr>
              <a:t>when they are in a leadership role. The behavioral dimension is concerned with how leaders act toward others in various situations.</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Leadership</a:t>
            </a:r>
            <a:r>
              <a:rPr lang="en-US" sz="1200" kern="1200" baseline="0" dirty="0">
                <a:solidFill>
                  <a:schemeClr val="tx1"/>
                </a:solidFill>
                <a:effectLst/>
                <a:latin typeface="+mn-lt"/>
                <a:ea typeface="+mn-ea"/>
                <a:cs typeface="+mn-cs"/>
              </a:rPr>
              <a:t> behaviors are observable: </a:t>
            </a:r>
            <a:r>
              <a:rPr lang="en-US" sz="1200" kern="1200" dirty="0">
                <a:solidFill>
                  <a:schemeClr val="tx1"/>
                </a:solidFill>
                <a:effectLst/>
                <a:latin typeface="+mn-lt"/>
                <a:ea typeface="+mn-ea"/>
                <a:cs typeface="+mn-cs"/>
              </a:rPr>
              <a:t>Unlike traits, abilities, and skills, leadership behaviors are observable. </a:t>
            </a:r>
            <a:r>
              <a:rPr lang="en-US" sz="1200" kern="1200" baseline="0" dirty="0">
                <a:solidFill>
                  <a:schemeClr val="tx1"/>
                </a:solidFill>
                <a:effectLst/>
                <a:latin typeface="+mn-lt"/>
                <a:ea typeface="+mn-ea"/>
                <a:cs typeface="+mn-cs"/>
              </a:rPr>
              <a:t>When someone leads, we see that person’s behavior, unlike traits, abilities, and skills.</a:t>
            </a:r>
            <a:endParaRPr lang="en-IN" sz="1200" kern="1200" dirty="0">
              <a:solidFill>
                <a:schemeClr val="tx1"/>
              </a:solidFill>
              <a:effectLst/>
              <a:latin typeface="+mn-lt"/>
              <a:ea typeface="+mn-ea"/>
              <a:cs typeface="+mn-cs"/>
            </a:endParaRPr>
          </a:p>
          <a:p>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b="1" dirty="0"/>
              <a:t>Task</a:t>
            </a:r>
            <a:r>
              <a:rPr lang="en-US" b="1" baseline="0" dirty="0"/>
              <a:t> behaviors</a:t>
            </a:r>
            <a:r>
              <a:rPr lang="en-US" baseline="0" dirty="0"/>
              <a:t>: These </a:t>
            </a:r>
            <a:r>
              <a:rPr lang="en-US" sz="1200" kern="1200" dirty="0">
                <a:solidFill>
                  <a:schemeClr val="tx1"/>
                </a:solidFill>
                <a:effectLst/>
                <a:latin typeface="+mn-lt"/>
                <a:ea typeface="+mn-ea"/>
                <a:cs typeface="+mn-cs"/>
              </a:rPr>
              <a:t>are used by leaders to get the job done.</a:t>
            </a:r>
            <a:endParaRPr lang="en-IN" sz="1200" kern="1200" dirty="0">
              <a:solidFill>
                <a:schemeClr val="tx1"/>
              </a:solidFill>
              <a:effectLst/>
              <a:latin typeface="+mn-lt"/>
              <a:ea typeface="+mn-ea"/>
              <a:cs typeface="+mn-cs"/>
            </a:endParaRPr>
          </a:p>
          <a:p>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b="1" dirty="0"/>
              <a:t>Process behaviors</a:t>
            </a:r>
            <a:r>
              <a:rPr lang="en-US" dirty="0"/>
              <a:t>: These are </a:t>
            </a:r>
            <a:r>
              <a:rPr lang="en-US" sz="1200" kern="1200" dirty="0">
                <a:solidFill>
                  <a:schemeClr val="tx1"/>
                </a:solidFill>
                <a:effectLst/>
                <a:latin typeface="+mn-lt"/>
                <a:ea typeface="+mn-ea"/>
                <a:cs typeface="+mn-cs"/>
              </a:rPr>
              <a:t>used by leaders to help people feel comfortable with other group members and at ease in the situations in which they find themselves.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15</a:t>
            </a:fld>
            <a:endParaRPr lang="en-US" dirty="0"/>
          </a:p>
        </p:txBody>
      </p:sp>
    </p:spTree>
    <p:extLst>
      <p:ext uri="{BB962C8B-B14F-4D97-AF65-F5344CB8AC3E}">
        <p14:creationId xmlns:p14="http://schemas.microsoft.com/office/powerpoint/2010/main" val="30043135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Collaboration between leaders and followers: </a:t>
            </a:r>
            <a:r>
              <a:rPr lang="en-US" sz="1200" kern="1200" dirty="0">
                <a:solidFill>
                  <a:schemeClr val="tx1"/>
                </a:solidFill>
                <a:effectLst/>
                <a:latin typeface="+mn-lt"/>
                <a:ea typeface="+mn-ea"/>
                <a:cs typeface="+mn-cs"/>
              </a:rPr>
              <a:t>Leadership is centered on the communication between leaders and followers rather than on the unique qualities of the leader. Thought of as a relationship, leadership becomes a process of collaboration that occurs between leaders and followers.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Interactive event:</a:t>
            </a:r>
            <a:r>
              <a:rPr lang="en-US" sz="1200" kern="1200" dirty="0">
                <a:solidFill>
                  <a:schemeClr val="tx1"/>
                </a:solidFill>
                <a:effectLst/>
                <a:latin typeface="+mn-lt"/>
                <a:ea typeface="+mn-ea"/>
                <a:cs typeface="+mn-cs"/>
              </a:rPr>
              <a:t> Leadership is not a linear one-way event, but rather an interactive event. In traditional leadership, authority is often top down; in the interactive type of leadership, authority and influence are shared. It is not restricted to the formally designated leader in a group.</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Ethical overtone of including followers’ interests: </a:t>
            </a:r>
            <a:r>
              <a:rPr lang="en-US" sz="1200" kern="1200" dirty="0">
                <a:solidFill>
                  <a:schemeClr val="tx1"/>
                </a:solidFill>
                <a:effectLst/>
                <a:latin typeface="+mn-lt"/>
                <a:ea typeface="+mn-ea"/>
                <a:cs typeface="+mn-cs"/>
              </a:rPr>
              <a:t>Thinking of leadership as a relationship suggests that leaders must include followers and their interests in the process of leadership. This approach has an ethical overtone because it stresses the need for leaders to work with followers to achieve their mutual purposes. Stressing mutuality lessens the possibility that leaders might act toward followers in ways that are forced or unethical.</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16</a:t>
            </a:fld>
            <a:endParaRPr lang="en-US" dirty="0"/>
          </a:p>
        </p:txBody>
      </p:sp>
    </p:spTree>
    <p:extLst>
      <p:ext uri="{BB962C8B-B14F-4D97-AF65-F5344CB8AC3E}">
        <p14:creationId xmlns:p14="http://schemas.microsoft.com/office/powerpoint/2010/main" val="697326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Leadership</a:t>
            </a:r>
            <a:r>
              <a:rPr lang="en-US" sz="1200" kern="1200" baseline="0" dirty="0">
                <a:solidFill>
                  <a:schemeClr val="tx1"/>
                </a:solidFill>
                <a:effectLst/>
                <a:latin typeface="+mn-lt"/>
                <a:ea typeface="+mn-ea"/>
                <a:cs typeface="+mn-cs"/>
              </a:rPr>
              <a:t> is a process whereby an individual influences a group of individuals to achieve a common goal.</a:t>
            </a: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Interactive event between leader and followers: </a:t>
            </a:r>
            <a:r>
              <a:rPr lang="en-US" sz="1200" kern="1200" dirty="0">
                <a:solidFill>
                  <a:schemeClr val="tx1"/>
                </a:solidFill>
                <a:effectLst/>
                <a:latin typeface="+mn-lt"/>
                <a:ea typeface="+mn-ea"/>
                <a:cs typeface="+mn-cs"/>
              </a:rPr>
              <a:t>Leadership is not a trait or an ability that resides in the leader, but rather an interactive event that occurs between the leader and the followers.</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Giving leadership ethical dimension: Stressing common goal gives leadership an ethical dimension because it </a:t>
            </a:r>
            <a:r>
              <a:rPr lang="en-US" sz="1200" kern="1200" dirty="0">
                <a:solidFill>
                  <a:schemeClr val="tx1"/>
                </a:solidFill>
                <a:effectLst/>
                <a:latin typeface="+mn-lt"/>
                <a:ea typeface="+mn-ea"/>
                <a:cs typeface="+mn-cs"/>
              </a:rPr>
              <a:t>lessens the possibility that leaders might act toward followers in ways that use coercion or are unethical.</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17</a:t>
            </a:fld>
            <a:endParaRPr lang="en-US" dirty="0"/>
          </a:p>
        </p:txBody>
      </p:sp>
    </p:spTree>
    <p:extLst>
      <p:ext uri="{BB962C8B-B14F-4D97-AF65-F5344CB8AC3E}">
        <p14:creationId xmlns:p14="http://schemas.microsoft.com/office/powerpoint/2010/main" val="187840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A diverse range of approaches to leadership is emerging during the 21st century:</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Adaptive leadership examines how leaders help people address problems, face challenges, and adapt to change. Adaptive leadership stresses that the leaders don’t solve the problems, but rather encourage others to do the problem solving and adapt to change.</a:t>
            </a:r>
          </a:p>
          <a:p>
            <a:pPr marL="171450" indent="-171450">
              <a:buFont typeface="Arial" panose="020B0604020202020204" pitchFamily="34" charset="0"/>
              <a:buChar char="•"/>
            </a:pPr>
            <a:endParaRPr lang="en-GB" sz="1200" b="0" i="0" u="none" strike="noStrike" kern="1200" baseline="0" dirty="0">
              <a:solidFill>
                <a:schemeClr val="tx1"/>
              </a:solidFill>
              <a:latin typeface="+mn-lt"/>
              <a:ea typeface="+mn-ea"/>
              <a:cs typeface="+mn-cs"/>
            </a:endParaRP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Authentic leadership is an approach that looks at the authenticity of leaders and their leadership and is currently enjoying strong interest.</a:t>
            </a:r>
          </a:p>
          <a:p>
            <a:pPr marL="171450" indent="-171450">
              <a:buFont typeface="Arial" panose="020B0604020202020204" pitchFamily="34" charset="0"/>
              <a:buChar char="•"/>
            </a:pPr>
            <a:endParaRPr lang="en-GB" sz="1200" b="0" i="0" u="none" strike="noStrike" kern="1200" baseline="0" dirty="0">
              <a:solidFill>
                <a:schemeClr val="tx1"/>
              </a:solidFill>
              <a:latin typeface="+mn-lt"/>
              <a:ea typeface="+mn-ea"/>
              <a:cs typeface="+mn-cs"/>
            </a:endParaRP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Spiritual leadership considers how leaders use values, a sense of “calling,” and membership to motivate followers.</a:t>
            </a:r>
          </a:p>
          <a:p>
            <a:pPr marL="171450" indent="-171450">
              <a:buFont typeface="Arial" panose="020B0604020202020204" pitchFamily="34" charset="0"/>
              <a:buChar char="•"/>
            </a:pPr>
            <a:endParaRPr lang="en-GB" sz="1200" b="0" i="0" u="none" strike="noStrike" kern="1200" baseline="0" dirty="0">
              <a:solidFill>
                <a:schemeClr val="tx1"/>
              </a:solidFill>
              <a:latin typeface="+mn-lt"/>
              <a:ea typeface="+mn-ea"/>
              <a:cs typeface="+mn-cs"/>
            </a:endParaRP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Servant leadership emphasizes the “caring principle” with leaders as “servants” who focus on their followers’ needs in order to help these followers become more autonomous, knowledgeable, and like servants themselves.</a:t>
            </a:r>
          </a:p>
          <a:p>
            <a:pPr marL="171450" indent="-171450">
              <a:buFont typeface="Arial" panose="020B0604020202020204" pitchFamily="34" charset="0"/>
              <a:buChar char="•"/>
            </a:pPr>
            <a:endParaRPr lang="en-GB" sz="1200" b="0" i="0" u="none" strike="noStrike" kern="1200" baseline="0" dirty="0">
              <a:solidFill>
                <a:schemeClr val="tx1"/>
              </a:solidFill>
              <a:latin typeface="+mn-lt"/>
              <a:ea typeface="+mn-ea"/>
              <a:cs typeface="+mn-cs"/>
            </a:endParaRP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Gender-based studies, which have gained much momentum as women continue to become more dominant in the workforce, especially on a global level, view how one’s gender affects and differentiates one’s leadership.</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20</a:t>
            </a:fld>
            <a:endParaRPr lang="en-US" dirty="0"/>
          </a:p>
        </p:txBody>
      </p:sp>
    </p:spTree>
    <p:extLst>
      <p:ext uri="{BB962C8B-B14F-4D97-AF65-F5344CB8AC3E}">
        <p14:creationId xmlns:p14="http://schemas.microsoft.com/office/powerpoint/2010/main" val="7409618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altLang="en-US" dirty="0"/>
              <a:t>Universally accepted positive and negative leadership characteristics</a:t>
            </a:r>
          </a:p>
        </p:txBody>
      </p:sp>
      <p:sp>
        <p:nvSpPr>
          <p:cNvPr id="4" name="Slide Number Placeholder 3"/>
          <p:cNvSpPr>
            <a:spLocks noGrp="1"/>
          </p:cNvSpPr>
          <p:nvPr>
            <p:ph type="sldNum" sz="quarter" idx="10"/>
          </p:nvPr>
        </p:nvSpPr>
        <p:spPr/>
        <p:txBody>
          <a:bodyPr/>
          <a:lstStyle/>
          <a:p>
            <a:fld id="{39974C31-EB4A-4B21-8134-CB5741A1DC5F}" type="slidenum">
              <a:rPr lang="en-US" smtClean="0"/>
              <a:t>21</a:t>
            </a:fld>
            <a:endParaRPr lang="en-US" dirty="0"/>
          </a:p>
        </p:txBody>
      </p:sp>
    </p:spTree>
    <p:extLst>
      <p:ext uri="{BB962C8B-B14F-4D97-AF65-F5344CB8AC3E}">
        <p14:creationId xmlns:p14="http://schemas.microsoft.com/office/powerpoint/2010/main" val="22489839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4AB4636-AE85-42AC-B8B3-02A34C1ED8C4}"/>
              </a:ext>
            </a:extLst>
          </p:cNvPr>
          <p:cNvSpPr>
            <a:spLocks noGrp="1" noRot="1" noChangeAspect="1" noTextEdit="1"/>
          </p:cNvSpPr>
          <p:nvPr>
            <p:ph type="sldImg"/>
          </p:nvPr>
        </p:nvSpPr>
        <p:spPr>
          <a:xfrm>
            <a:off x="685800" y="1143000"/>
            <a:ext cx="5486400" cy="3086100"/>
          </a:xfrm>
          <a:ln/>
        </p:spPr>
      </p:sp>
      <p:sp>
        <p:nvSpPr>
          <p:cNvPr id="41987" name="Notes Placeholder 2">
            <a:extLst>
              <a:ext uri="{FF2B5EF4-FFF2-40B4-BE49-F238E27FC236}">
                <a16:creationId xmlns:a16="http://schemas.microsoft.com/office/drawing/2014/main" id="{C755F741-5095-4414-A21E-6AC3F988741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1988" name="Slide Number Placeholder 3">
            <a:extLst>
              <a:ext uri="{FF2B5EF4-FFF2-40B4-BE49-F238E27FC236}">
                <a16:creationId xmlns:a16="http://schemas.microsoft.com/office/drawing/2014/main" id="{E61F99A0-68CC-4B1B-B832-446C84803AC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Arial" panose="020B0604020202020204" pitchFamily="34" charset="0"/>
                <a:cs typeface="Arial" panose="020B0604020202020204" pitchFamily="34" charset="0"/>
              </a:defRPr>
            </a:lvl1pPr>
            <a:lvl2pPr marL="742950" indent="-285750">
              <a:defRPr sz="4000">
                <a:solidFill>
                  <a:schemeClr val="tx1"/>
                </a:solidFill>
                <a:latin typeface="Arial" panose="020B0604020202020204" pitchFamily="34" charset="0"/>
                <a:cs typeface="Arial" panose="020B0604020202020204" pitchFamily="34" charset="0"/>
              </a:defRPr>
            </a:lvl2pPr>
            <a:lvl3pPr marL="1143000" indent="-228600">
              <a:defRPr sz="4000">
                <a:solidFill>
                  <a:schemeClr val="tx1"/>
                </a:solidFill>
                <a:latin typeface="Arial" panose="020B0604020202020204" pitchFamily="34" charset="0"/>
                <a:cs typeface="Arial" panose="020B0604020202020204" pitchFamily="34" charset="0"/>
              </a:defRPr>
            </a:lvl3pPr>
            <a:lvl4pPr marL="1600200" indent="-228600">
              <a:defRPr sz="4000">
                <a:solidFill>
                  <a:schemeClr val="tx1"/>
                </a:solidFill>
                <a:latin typeface="Arial" panose="020B0604020202020204" pitchFamily="34" charset="0"/>
                <a:cs typeface="Arial" panose="020B0604020202020204" pitchFamily="34" charset="0"/>
              </a:defRPr>
            </a:lvl4pPr>
            <a:lvl5pPr marL="2057400" indent="-228600">
              <a:defRPr sz="4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4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4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4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4000">
                <a:solidFill>
                  <a:schemeClr val="tx1"/>
                </a:solidFill>
                <a:latin typeface="Arial" panose="020B0604020202020204" pitchFamily="34" charset="0"/>
                <a:cs typeface="Arial" panose="020B0604020202020204" pitchFamily="34" charset="0"/>
              </a:defRPr>
            </a:lvl9pPr>
          </a:lstStyle>
          <a:p>
            <a:fld id="{8F65708E-80F8-4AED-9111-7B185E10A398}" type="slidenum">
              <a:rPr lang="en-US" altLang="en-US" sz="1200"/>
              <a:pPr/>
              <a:t>22</a:t>
            </a:fld>
            <a:endParaRPr lang="en-US" altLang="en-US" sz="1200"/>
          </a:p>
        </p:txBody>
      </p:sp>
    </p:spTree>
    <p:extLst>
      <p:ext uri="{BB962C8B-B14F-4D97-AF65-F5344CB8AC3E}">
        <p14:creationId xmlns:p14="http://schemas.microsoft.com/office/powerpoint/2010/main" val="9358214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Purpose of management: </a:t>
            </a:r>
            <a:r>
              <a:rPr lang="en-US" sz="1200" kern="1200" dirty="0">
                <a:solidFill>
                  <a:schemeClr val="tx1"/>
                </a:solidFill>
                <a:effectLst/>
                <a:latin typeface="+mn-lt"/>
                <a:ea typeface="+mn-ea"/>
                <a:cs typeface="+mn-cs"/>
              </a:rPr>
              <a:t>Management emerged out of the industrialization of work in the early 20</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century and its purpose is to structure and coordinate various functions within organizations.</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Frederick Taylor: He was a key figure in the development of management theory. According to Taylor, the responsibility of workers was to provide the labor, and the responsibilities of managers were to design the “one best way” for each task to be done, and then train, monitor, and evaluate each worker.</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Barnard conceptualized two types of authority: </a:t>
            </a:r>
          </a:p>
          <a:p>
            <a:pPr marL="228600" marR="0" lvl="2"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Authority of position: The power to direct the work of an individual, by someone in a higher position in an organization’s structure.</a:t>
            </a:r>
          </a:p>
          <a:p>
            <a:pPr marL="228600" marR="0" lvl="2"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Authority of leadership: Ascribed to those in the organization who have the knowledge and ability needed for a task.</a:t>
            </a:r>
          </a:p>
          <a:p>
            <a:pPr marL="0" marR="0" lvl="2"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 typeface="+mj-lt"/>
              <a:buNone/>
              <a:tabLst/>
              <a:defRPr/>
            </a:pPr>
            <a:r>
              <a:rPr lang="en-US" dirty="0"/>
              <a:t>Difference between leadership and management: </a:t>
            </a:r>
            <a:r>
              <a:rPr lang="en-US" sz="1200" kern="1200" dirty="0">
                <a:solidFill>
                  <a:schemeClr val="tx1"/>
                </a:solidFill>
                <a:effectLst/>
                <a:latin typeface="+mn-lt"/>
                <a:ea typeface="+mn-ea"/>
                <a:cs typeface="+mn-cs"/>
              </a:rPr>
              <a:t>Both leadership and management involve influence, but leadership is about seeking constructive change, and management is about establishing order. For example, it is often said that “managers are people who do things right, and leaders are people who do the right thing.”</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24</a:t>
            </a:fld>
            <a:endParaRPr lang="en-US" dirty="0"/>
          </a:p>
        </p:txBody>
      </p:sp>
    </p:spTree>
    <p:extLst>
      <p:ext uri="{BB962C8B-B14F-4D97-AF65-F5344CB8AC3E}">
        <p14:creationId xmlns:p14="http://schemas.microsoft.com/office/powerpoint/2010/main" val="22848975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25</a:t>
            </a:fld>
            <a:endParaRPr lang="en-US" dirty="0"/>
          </a:p>
        </p:txBody>
      </p:sp>
    </p:spTree>
    <p:extLst>
      <p:ext uri="{BB962C8B-B14F-4D97-AF65-F5344CB8AC3E}">
        <p14:creationId xmlns:p14="http://schemas.microsoft.com/office/powerpoint/2010/main" val="41310710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IN" dirty="0"/>
              <a:t>Use of influence for personal ends: The </a:t>
            </a:r>
            <a:r>
              <a:rPr lang="en-IN" b="1" dirty="0"/>
              <a:t>dark side of leadership</a:t>
            </a:r>
            <a:r>
              <a:rPr lang="en-US" sz="1200" kern="1200" dirty="0">
                <a:solidFill>
                  <a:schemeClr val="tx1"/>
                </a:solidFill>
                <a:effectLst/>
                <a:latin typeface="+mn-lt"/>
                <a:ea typeface="+mn-ea"/>
                <a:cs typeface="+mn-cs"/>
              </a:rPr>
              <a:t> is the destructive side of leadership where a leader uses his or her influence or power for personal ends. </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Characterized by “toxicity”:</a:t>
            </a:r>
            <a:r>
              <a:rPr lang="en-US" sz="1200" kern="1200" baseline="0" dirty="0">
                <a:solidFill>
                  <a:schemeClr val="tx1"/>
                </a:solidFill>
                <a:effectLst/>
                <a:latin typeface="+mn-lt"/>
                <a:ea typeface="+mn-ea"/>
                <a:cs typeface="+mn-cs"/>
              </a:rPr>
              <a:t> S</a:t>
            </a:r>
            <a:r>
              <a:rPr lang="en-US" sz="1200" kern="1200" dirty="0">
                <a:solidFill>
                  <a:schemeClr val="tx1"/>
                </a:solidFill>
                <a:effectLst/>
                <a:latin typeface="+mn-lt"/>
                <a:ea typeface="+mn-ea"/>
                <a:cs typeface="+mn-cs"/>
              </a:rPr>
              <a:t>uch leaders are “toxic,” where their leadership leaves their followers worse off than they found them, often violating the basic human rights of others and playing to their followers’ basest fears</a:t>
            </a:r>
            <a:r>
              <a:rPr lang="en-US" sz="1200" kern="1200" baseline="0" dirty="0">
                <a:solidFill>
                  <a:schemeClr val="tx1"/>
                </a:solidFill>
                <a:effectLst/>
                <a:latin typeface="+mn-lt"/>
                <a:ea typeface="+mn-ea"/>
                <a:cs typeface="+mn-cs"/>
              </a:rPr>
              <a:t>.</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C</a:t>
            </a:r>
            <a:r>
              <a:rPr lang="en-IN" dirty="0"/>
              <a:t>urrent examples in world: </a:t>
            </a:r>
            <a:r>
              <a:rPr lang="en-US" sz="1200" kern="1200" dirty="0">
                <a:solidFill>
                  <a:schemeClr val="tx1"/>
                </a:solidFill>
                <a:effectLst/>
                <a:latin typeface="+mn-lt"/>
                <a:ea typeface="+mn-ea"/>
                <a:cs typeface="+mn-cs"/>
              </a:rPr>
              <a:t>While many cite Adolf Hitler as the prime example of the dark side of leadership, there are many current examples in the world today from the regime of Bashar al-Assad in Syria, whose leadership has led to violent civil war that has left hundreds of thousands dead, to religious extremist groups, such as ISIS and al-Qaeda, who use their followers to engage in mass murder of innocents.</a:t>
            </a:r>
            <a:endParaRPr lang="en-US" sz="1200" kern="1200" baseline="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C</a:t>
            </a:r>
            <a:r>
              <a:rPr lang="en-IN" dirty="0"/>
              <a:t>omplex and has many dimensions: </a:t>
            </a:r>
            <a:r>
              <a:rPr lang="en-US" sz="1200" kern="1200" dirty="0">
                <a:solidFill>
                  <a:schemeClr val="tx1"/>
                </a:solidFill>
                <a:effectLst/>
                <a:latin typeface="+mn-lt"/>
                <a:ea typeface="+mn-ea"/>
                <a:cs typeface="+mn-cs"/>
              </a:rPr>
              <a:t>The meaning of leadership is complex and includes many dimensions. For some people, leadership is a </a:t>
            </a:r>
            <a:r>
              <a:rPr lang="en-US" sz="1200" i="1" kern="1200" dirty="0">
                <a:solidFill>
                  <a:schemeClr val="tx1"/>
                </a:solidFill>
                <a:effectLst/>
                <a:latin typeface="+mn-lt"/>
                <a:ea typeface="+mn-ea"/>
                <a:cs typeface="+mn-cs"/>
              </a:rPr>
              <a:t>trait</a:t>
            </a:r>
            <a:r>
              <a:rPr lang="en-US" sz="1200" kern="1200" dirty="0">
                <a:solidFill>
                  <a:schemeClr val="tx1"/>
                </a:solidFill>
                <a:effectLst/>
                <a:latin typeface="+mn-lt"/>
                <a:ea typeface="+mn-ea"/>
                <a:cs typeface="+mn-cs"/>
              </a:rPr>
              <a:t> or an </a:t>
            </a:r>
            <a:r>
              <a:rPr lang="en-US" sz="1200" i="1" kern="1200" dirty="0">
                <a:solidFill>
                  <a:schemeClr val="tx1"/>
                </a:solidFill>
                <a:effectLst/>
                <a:latin typeface="+mn-lt"/>
                <a:ea typeface="+mn-ea"/>
                <a:cs typeface="+mn-cs"/>
              </a:rPr>
              <a:t>ability</a:t>
            </a:r>
            <a:r>
              <a:rPr lang="en-US" sz="1200" kern="1200" dirty="0">
                <a:solidFill>
                  <a:schemeClr val="tx1"/>
                </a:solidFill>
                <a:effectLst/>
                <a:latin typeface="+mn-lt"/>
                <a:ea typeface="+mn-ea"/>
                <a:cs typeface="+mn-cs"/>
              </a:rPr>
              <a:t>, for others it is a </a:t>
            </a:r>
            <a:r>
              <a:rPr lang="en-US" sz="1200" i="1" kern="1200" dirty="0">
                <a:solidFill>
                  <a:schemeClr val="tx1"/>
                </a:solidFill>
                <a:effectLst/>
                <a:latin typeface="+mn-lt"/>
                <a:ea typeface="+mn-ea"/>
                <a:cs typeface="+mn-cs"/>
              </a:rPr>
              <a:t>skill</a:t>
            </a:r>
            <a:r>
              <a:rPr lang="en-US" sz="1200" kern="1200" dirty="0">
                <a:solidFill>
                  <a:schemeClr val="tx1"/>
                </a:solidFill>
                <a:effectLst/>
                <a:latin typeface="+mn-lt"/>
                <a:ea typeface="+mn-ea"/>
                <a:cs typeface="+mn-cs"/>
              </a:rPr>
              <a:t> or a </a:t>
            </a:r>
            <a:r>
              <a:rPr lang="en-US" sz="1200" i="1" kern="1200" dirty="0">
                <a:solidFill>
                  <a:schemeClr val="tx1"/>
                </a:solidFill>
                <a:effectLst/>
                <a:latin typeface="+mn-lt"/>
                <a:ea typeface="+mn-ea"/>
                <a:cs typeface="+mn-cs"/>
              </a:rPr>
              <a:t>behavior</a:t>
            </a:r>
            <a:r>
              <a:rPr lang="en-US" sz="1200" kern="1200" dirty="0">
                <a:solidFill>
                  <a:schemeClr val="tx1"/>
                </a:solidFill>
                <a:effectLst/>
                <a:latin typeface="+mn-lt"/>
                <a:ea typeface="+mn-ea"/>
                <a:cs typeface="+mn-cs"/>
              </a:rPr>
              <a:t>, and for still others it is a </a:t>
            </a:r>
            <a:r>
              <a:rPr lang="en-US" sz="1200" i="1" kern="1200" dirty="0">
                <a:solidFill>
                  <a:schemeClr val="tx1"/>
                </a:solidFill>
                <a:effectLst/>
                <a:latin typeface="+mn-lt"/>
                <a:ea typeface="+mn-ea"/>
                <a:cs typeface="+mn-cs"/>
              </a:rPr>
              <a:t>relationship</a:t>
            </a:r>
            <a:r>
              <a:rPr lang="en-US" sz="1200" kern="1200" dirty="0">
                <a:solidFill>
                  <a:schemeClr val="tx1"/>
                </a:solidFill>
                <a:effectLst/>
                <a:latin typeface="+mn-lt"/>
                <a:ea typeface="+mn-ea"/>
                <a:cs typeface="+mn-cs"/>
              </a:rPr>
              <a:t> or a </a:t>
            </a:r>
            <a:r>
              <a:rPr lang="en-US" sz="1200" i="1" kern="1200" dirty="0">
                <a:solidFill>
                  <a:schemeClr val="tx1"/>
                </a:solidFill>
                <a:effectLst/>
                <a:latin typeface="+mn-lt"/>
                <a:ea typeface="+mn-ea"/>
                <a:cs typeface="+mn-cs"/>
              </a:rPr>
              <a:t>process.</a:t>
            </a:r>
            <a:r>
              <a:rPr lang="en-US" sz="1200" kern="1200" dirty="0">
                <a:solidFill>
                  <a:schemeClr val="tx1"/>
                </a:solidFill>
                <a:effectLst/>
                <a:latin typeface="+mn-lt"/>
                <a:ea typeface="+mn-ea"/>
                <a:cs typeface="+mn-cs"/>
              </a:rPr>
              <a:t> In reality, leadership probably includes components of all of these dimensions. Each dimension explains a facet of leadership.</a:t>
            </a:r>
            <a:endParaRPr lang="en-US" sz="1200" kern="1200" baseline="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IN" dirty="0"/>
              <a:t>Demand for effective leadership</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There is a strong demand for effective leadership in society today. People feel the need for leadership in all aspects of their lives. They want leaders in their personal lives, at school, in the work setting, and even in their spiritual lives.</a:t>
            </a:r>
          </a:p>
        </p:txBody>
      </p:sp>
      <p:sp>
        <p:nvSpPr>
          <p:cNvPr id="4" name="Slide Number Placeholder 3"/>
          <p:cNvSpPr>
            <a:spLocks noGrp="1"/>
          </p:cNvSpPr>
          <p:nvPr>
            <p:ph type="sldNum" sz="quarter" idx="10"/>
          </p:nvPr>
        </p:nvSpPr>
        <p:spPr/>
        <p:txBody>
          <a:bodyPr/>
          <a:lstStyle/>
          <a:p>
            <a:fld id="{39974C31-EB4A-4B21-8134-CB5741A1DC5F}" type="slidenum">
              <a:rPr lang="en-US" smtClean="0"/>
              <a:t>26</a:t>
            </a:fld>
            <a:endParaRPr lang="en-US" dirty="0"/>
          </a:p>
        </p:txBody>
      </p:sp>
    </p:spTree>
    <p:extLst>
      <p:ext uri="{BB962C8B-B14F-4D97-AF65-F5344CB8AC3E}">
        <p14:creationId xmlns:p14="http://schemas.microsoft.com/office/powerpoint/2010/main" val="18025976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0FCEB634-38E0-4F9E-BFAC-8BD870917BD3}"/>
              </a:ext>
            </a:extLst>
          </p:cNvPr>
          <p:cNvSpPr>
            <a:spLocks noGrp="1" noRot="1" noChangeAspect="1" noChangeArrowheads="1" noTextEdit="1"/>
          </p:cNvSpPr>
          <p:nvPr>
            <p:ph type="sldImg"/>
          </p:nvPr>
        </p:nvSpPr>
        <p:spPr>
          <a:xfrm>
            <a:off x="685800" y="1143000"/>
            <a:ext cx="5486400" cy="3086100"/>
          </a:xfrm>
          <a:solidFill>
            <a:srgbClr val="FFFFFF"/>
          </a:solidFill>
          <a:ln/>
        </p:spPr>
      </p:sp>
      <p:sp>
        <p:nvSpPr>
          <p:cNvPr id="46083" name="Rectangle 3">
            <a:extLst>
              <a:ext uri="{FF2B5EF4-FFF2-40B4-BE49-F238E27FC236}">
                <a16:creationId xmlns:a16="http://schemas.microsoft.com/office/drawing/2014/main" id="{1D577F06-99F1-4FF5-B7B1-2D8E2CE1356D}"/>
              </a:ext>
            </a:extLst>
          </p:cNvPr>
          <p:cNvSpPr>
            <a:spLocks noGrp="1" noChangeArrowheads="1"/>
          </p:cNvSpPr>
          <p:nvPr>
            <p:ph type="body" idx="1"/>
          </p:nvPr>
        </p:nvSpPr>
        <p:spPr>
          <a:xfrm>
            <a:off x="685800" y="4343400"/>
            <a:ext cx="5486400" cy="4114800"/>
          </a:xfrm>
          <a:solidFill>
            <a:srgbClr val="FFFFFF"/>
          </a:solidFill>
          <a:ln>
            <a:solidFill>
              <a:srgbClr val="000000"/>
            </a:solidFill>
          </a:ln>
        </p:spPr>
        <p:txBody>
          <a:bodyPr/>
          <a:lstStyle/>
          <a:p>
            <a:pPr>
              <a:spcBef>
                <a:spcPct val="0"/>
              </a:spcBef>
            </a:pPr>
            <a:endParaRPr lang="en-US" altLang="en-US"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95088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3F54D9F0-04AB-9943-BD88-2F95519E01A9}" type="datetimeFigureOut">
              <a:rPr lang="en-US" smtClean="0"/>
              <a:t>8/27/2024</a:t>
            </a:fld>
            <a:endParaRPr lang="en-US"/>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8/27/2024</a:t>
            </a:fld>
            <a:endParaRPr lang="en-US"/>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8/27/2024</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8/27/2024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8/27/2024</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8/27/2024</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8/27/2024</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8/27/2024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8/27/2024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8/27/2024</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8/27/2024</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8/27/2024</a:t>
            </a:fld>
            <a:endParaRPr lang="en-US"/>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E1F11-3987-F544-B2F5-4955AE4E73F1}"/>
              </a:ext>
            </a:extLst>
          </p:cNvPr>
          <p:cNvSpPr>
            <a:spLocks noGrp="1"/>
          </p:cNvSpPr>
          <p:nvPr>
            <p:ph type="title"/>
          </p:nvPr>
        </p:nvSpPr>
        <p:spPr>
          <a:xfrm>
            <a:off x="2269561" y="3777713"/>
            <a:ext cx="7772400" cy="1362075"/>
          </a:xfrm>
        </p:spPr>
        <p:txBody>
          <a:bodyPr>
            <a:noAutofit/>
          </a:bodyPr>
          <a:lstStyle/>
          <a:p>
            <a:r>
              <a:rPr lang="en-US" sz="3200" dirty="0">
                <a:solidFill>
                  <a:srgbClr val="002060"/>
                </a:solidFill>
              </a:rPr>
              <a:t>Session 1</a:t>
            </a:r>
            <a:br>
              <a:rPr lang="en-US" sz="3200" dirty="0">
                <a:solidFill>
                  <a:srgbClr val="002060"/>
                </a:solidFill>
              </a:rPr>
            </a:br>
            <a:r>
              <a:rPr lang="en-US" sz="3200" dirty="0">
                <a:solidFill>
                  <a:srgbClr val="002060"/>
                </a:solidFill>
              </a:rPr>
              <a:t>Introduction to Leadership</a:t>
            </a:r>
          </a:p>
        </p:txBody>
      </p:sp>
      <p:sp>
        <p:nvSpPr>
          <p:cNvPr id="4" name="Text Placeholder 3">
            <a:extLst>
              <a:ext uri="{FF2B5EF4-FFF2-40B4-BE49-F238E27FC236}">
                <a16:creationId xmlns:a16="http://schemas.microsoft.com/office/drawing/2014/main" id="{31A16E29-2890-4290-9DF6-618EB6EB2DBE}"/>
              </a:ext>
            </a:extLst>
          </p:cNvPr>
          <p:cNvSpPr>
            <a:spLocks noGrp="1"/>
          </p:cNvSpPr>
          <p:nvPr>
            <p:ph type="body" idx="1"/>
          </p:nvPr>
        </p:nvSpPr>
        <p:spPr>
          <a:xfrm>
            <a:off x="2207568" y="1928814"/>
            <a:ext cx="7772400" cy="1500187"/>
          </a:xfrm>
        </p:spPr>
        <p:txBody>
          <a:bodyPr>
            <a:normAutofit/>
          </a:bodyPr>
          <a:lstStyle/>
          <a:p>
            <a:pPr algn="l"/>
            <a:r>
              <a:rPr lang="en-GB" sz="2400" b="1" dirty="0">
                <a:solidFill>
                  <a:srgbClr val="1D2125"/>
                </a:solidFill>
                <a:latin typeface="-apple-system"/>
              </a:rPr>
              <a:t>Welcome to LCBB6003_BIRM</a:t>
            </a:r>
          </a:p>
          <a:p>
            <a:pPr algn="l"/>
            <a:r>
              <a:rPr lang="en-GB" sz="2400" b="1" dirty="0">
                <a:solidFill>
                  <a:srgbClr val="1D2125"/>
                </a:solidFill>
                <a:latin typeface="-apple-system"/>
              </a:rPr>
              <a:t>Leadership and Management Theory and Practice</a:t>
            </a:r>
          </a:p>
        </p:txBody>
      </p:sp>
    </p:spTree>
    <p:extLst>
      <p:ext uri="{BB962C8B-B14F-4D97-AF65-F5344CB8AC3E}">
        <p14:creationId xmlns:p14="http://schemas.microsoft.com/office/powerpoint/2010/main" val="6342600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
        <p:nvSpPr>
          <p:cNvPr id="16" name="Rectangle 15"/>
          <p:cNvSpPr/>
          <p:nvPr/>
        </p:nvSpPr>
        <p:spPr>
          <a:xfrm>
            <a:off x="1524000" y="1388869"/>
            <a:ext cx="9144000" cy="3946585"/>
          </a:xfrm>
          <a:prstGeom prst="rect">
            <a:avLst/>
          </a:pr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 name="TextBox 10"/>
          <p:cNvSpPr txBox="1"/>
          <p:nvPr/>
        </p:nvSpPr>
        <p:spPr>
          <a:xfrm>
            <a:off x="1996296" y="385388"/>
            <a:ext cx="7246190" cy="553998"/>
          </a:xfrm>
          <a:prstGeom prst="rect">
            <a:avLst/>
          </a:prstGeom>
          <a:noFill/>
        </p:spPr>
        <p:txBody>
          <a:bodyPr wrap="square" rtlCol="0">
            <a:spAutoFit/>
          </a:bodyPr>
          <a:lstStyle/>
          <a:p>
            <a:r>
              <a:rPr lang="en-GB" sz="3000" b="1" dirty="0">
                <a:solidFill>
                  <a:schemeClr val="bg1"/>
                </a:solidFill>
                <a:effectLst>
                  <a:outerShdw blurRad="38100" dist="38100" dir="2700000" algn="tl">
                    <a:srgbClr val="000000">
                      <a:alpha val="43137"/>
                    </a:srgbClr>
                  </a:outerShdw>
                </a:effectLst>
              </a:rPr>
              <a:t>Student-Facing Policies: </a:t>
            </a:r>
          </a:p>
        </p:txBody>
      </p:sp>
      <p:cxnSp>
        <p:nvCxnSpPr>
          <p:cNvPr id="13" name="Straight Connector 12"/>
          <p:cNvCxnSpPr/>
          <p:nvPr/>
        </p:nvCxnSpPr>
        <p:spPr>
          <a:xfrm flipV="1">
            <a:off x="2135560" y="1401051"/>
            <a:ext cx="5328592" cy="33150"/>
          </a:xfrm>
          <a:prstGeom prst="line">
            <a:avLst/>
          </a:prstGeom>
          <a:ln w="28575">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E0B4926A-596D-4FDE-B5EB-E66B24055CE7}"/>
              </a:ext>
            </a:extLst>
          </p:cNvPr>
          <p:cNvSpPr txBox="1"/>
          <p:nvPr/>
        </p:nvSpPr>
        <p:spPr>
          <a:xfrm>
            <a:off x="2135561" y="1706272"/>
            <a:ext cx="7690931" cy="2677656"/>
          </a:xfrm>
          <a:prstGeom prst="rect">
            <a:avLst/>
          </a:prstGeom>
          <a:noFill/>
        </p:spPr>
        <p:txBody>
          <a:bodyPr wrap="square" rtlCol="0">
            <a:spAutoFit/>
          </a:bodyPr>
          <a:lstStyle/>
          <a:p>
            <a:pPr marL="385763" indent="-385763">
              <a:buAutoNum type="arabicPeriod"/>
            </a:pPr>
            <a:r>
              <a:rPr lang="en-GB" sz="2400" dirty="0">
                <a:solidFill>
                  <a:schemeClr val="bg1"/>
                </a:solidFill>
                <a:effectLst>
                  <a:outerShdw blurRad="38100" dist="38100" dir="2700000" algn="tl">
                    <a:srgbClr val="000000">
                      <a:alpha val="43137"/>
                    </a:srgbClr>
                  </a:outerShdw>
                </a:effectLst>
              </a:rPr>
              <a:t>Come to class ready to learn and engage </a:t>
            </a:r>
          </a:p>
          <a:p>
            <a:pPr marL="385763" indent="-385763">
              <a:buAutoNum type="arabicPeriod"/>
            </a:pPr>
            <a:r>
              <a:rPr lang="en-GB" sz="2400" dirty="0">
                <a:solidFill>
                  <a:schemeClr val="bg1"/>
                </a:solidFill>
                <a:effectLst>
                  <a:outerShdw blurRad="38100" dist="38100" dir="2700000" algn="tl">
                    <a:srgbClr val="000000">
                      <a:alpha val="43137"/>
                    </a:srgbClr>
                  </a:outerShdw>
                </a:effectLst>
              </a:rPr>
              <a:t>Always be ready to be “called upon” by your lecturer to answer a question or give your views </a:t>
            </a:r>
          </a:p>
          <a:p>
            <a:pPr marL="385763" indent="-385763">
              <a:buAutoNum type="arabicPeriod"/>
            </a:pPr>
            <a:r>
              <a:rPr lang="en-GB" sz="2400" dirty="0">
                <a:solidFill>
                  <a:schemeClr val="bg1"/>
                </a:solidFill>
                <a:effectLst>
                  <a:outerShdw blurRad="38100" dist="38100" dir="2700000" algn="tl">
                    <a:srgbClr val="000000">
                      <a:alpha val="43137"/>
                    </a:srgbClr>
                  </a:outerShdw>
                </a:effectLst>
              </a:rPr>
              <a:t>Be aware that all learning sessions will be recorded by the lecturer </a:t>
            </a:r>
          </a:p>
          <a:p>
            <a:pPr marL="385763" indent="-385763">
              <a:buAutoNum type="arabicPeriod"/>
            </a:pPr>
            <a:r>
              <a:rPr lang="en-GB" sz="2400" dirty="0">
                <a:solidFill>
                  <a:schemeClr val="bg1"/>
                </a:solidFill>
                <a:effectLst>
                  <a:outerShdw blurRad="38100" dist="38100" dir="2700000" algn="tl">
                    <a:srgbClr val="000000">
                      <a:alpha val="43137"/>
                    </a:srgbClr>
                  </a:outerShdw>
                </a:effectLst>
              </a:rPr>
              <a:t>Minimise interruptions and distractions</a:t>
            </a:r>
          </a:p>
          <a:p>
            <a:pPr marL="385763" indent="-385763">
              <a:buAutoNum type="arabicPeriod"/>
            </a:pPr>
            <a:r>
              <a:rPr lang="en-GB" sz="2400" dirty="0">
                <a:solidFill>
                  <a:schemeClr val="bg1"/>
                </a:solidFill>
                <a:effectLst>
                  <a:outerShdw blurRad="38100" dist="38100" dir="2700000" algn="tl">
                    <a:srgbClr val="000000">
                      <a:alpha val="43137"/>
                    </a:srgbClr>
                  </a:outerShdw>
                </a:effectLst>
              </a:rPr>
              <a:t>Be polite, respectful and courteous </a:t>
            </a:r>
            <a:endParaRPr lang="en-GB" sz="2400" dirty="0">
              <a:solidFill>
                <a:schemeClr val="bg1"/>
              </a:solidFill>
              <a:effectLst>
                <a:outerShdw blurRad="38100" dist="38100" dir="2700000" algn="tl">
                  <a:srgbClr val="000000">
                    <a:alpha val="43137"/>
                  </a:srgbClr>
                </a:outerShdw>
              </a:effectLst>
              <a:highlight>
                <a:srgbClr val="FFFF00"/>
              </a:highlight>
            </a:endParaRPr>
          </a:p>
        </p:txBody>
      </p:sp>
    </p:spTree>
    <p:extLst>
      <p:ext uri="{BB962C8B-B14F-4D97-AF65-F5344CB8AC3E}">
        <p14:creationId xmlns:p14="http://schemas.microsoft.com/office/powerpoint/2010/main" val="3222982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a:xfrm>
            <a:off x="1981200" y="13316"/>
            <a:ext cx="8229600" cy="1143000"/>
          </a:xfrm>
        </p:spPr>
        <p:txBody>
          <a:bodyPr>
            <a:normAutofit/>
          </a:bodyPr>
          <a:lstStyle/>
          <a:p>
            <a:r>
              <a:rPr lang="en-US" b="1" dirty="0">
                <a:solidFill>
                  <a:srgbClr val="0070C0"/>
                </a:solidFill>
                <a:latin typeface="Corbel" panose="020B0503020204020204" pitchFamily="34" charset="0"/>
              </a:rPr>
              <a:t>Session Objectives</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2152650" y="2438180"/>
            <a:ext cx="7886700" cy="3263504"/>
          </a:xfrm>
        </p:spPr>
        <p:txBody>
          <a:bodyPr>
            <a:normAutofit/>
          </a:bodyPr>
          <a:lstStyle/>
          <a:p>
            <a:pPr marL="385763" indent="-385763">
              <a:buFont typeface="+mj-lt"/>
              <a:buAutoNum type="arabicPeriod"/>
            </a:pPr>
            <a:r>
              <a:rPr lang="en-GB" dirty="0">
                <a:latin typeface="Corbel" panose="020B0503020204020204" pitchFamily="34" charset="0"/>
              </a:rPr>
              <a:t>Review the evolution of leadership.</a:t>
            </a:r>
          </a:p>
          <a:p>
            <a:pPr marL="385763" indent="-385763">
              <a:buFont typeface="+mj-lt"/>
              <a:buAutoNum type="arabicPeriod"/>
            </a:pPr>
            <a:r>
              <a:rPr lang="en-GB" dirty="0">
                <a:latin typeface="Corbel" panose="020B0503020204020204" pitchFamily="34" charset="0"/>
              </a:rPr>
              <a:t>Examine the different perspectives on leadership.</a:t>
            </a:r>
          </a:p>
          <a:p>
            <a:pPr marL="385763" indent="-385763">
              <a:buFont typeface="+mj-lt"/>
              <a:buAutoNum type="arabicPeriod"/>
            </a:pPr>
            <a:r>
              <a:rPr lang="en-GB" dirty="0">
                <a:latin typeface="Corbel" panose="020B0503020204020204" pitchFamily="34" charset="0"/>
              </a:rPr>
              <a:t>Understand the impact of culture on leader effectiveness.</a:t>
            </a:r>
          </a:p>
        </p:txBody>
      </p:sp>
    </p:spTree>
    <p:extLst>
      <p:ext uri="{BB962C8B-B14F-4D97-AF65-F5344CB8AC3E}">
        <p14:creationId xmlns:p14="http://schemas.microsoft.com/office/powerpoint/2010/main" val="123279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a:xfrm>
            <a:off x="2243325" y="0"/>
            <a:ext cx="7705350" cy="994172"/>
          </a:xfrm>
        </p:spPr>
        <p:txBody>
          <a:bodyPr>
            <a:normAutofit/>
          </a:bodyPr>
          <a:lstStyle/>
          <a:p>
            <a:r>
              <a:rPr lang="en-US" b="1" dirty="0">
                <a:solidFill>
                  <a:srgbClr val="0070C0"/>
                </a:solidFill>
                <a:latin typeface="Corbel" panose="020B0503020204020204" pitchFamily="34" charset="0"/>
              </a:rPr>
              <a:t>Class Discussion</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2017734" y="2125267"/>
            <a:ext cx="8156535" cy="3092105"/>
          </a:xfrm>
        </p:spPr>
        <p:txBody>
          <a:bodyPr/>
          <a:lstStyle/>
          <a:p>
            <a:pPr>
              <a:buFont typeface="Wingdings" panose="05000000000000000000" pitchFamily="2" charset="2"/>
              <a:buChar char="à"/>
            </a:pPr>
            <a:r>
              <a:rPr lang="en-GB" sz="3000" b="1" dirty="0">
                <a:latin typeface="Corbel" panose="020B0503020204020204" pitchFamily="34" charset="0"/>
              </a:rPr>
              <a:t>What is leadership?</a:t>
            </a:r>
          </a:p>
          <a:p>
            <a:pPr>
              <a:buFont typeface="Wingdings" panose="05000000000000000000" pitchFamily="2" charset="2"/>
              <a:buChar char="à"/>
            </a:pPr>
            <a:endParaRPr lang="en-GB" sz="3000" dirty="0">
              <a:latin typeface="Corbel" panose="020B0503020204020204" pitchFamily="34" charset="0"/>
            </a:endParaRPr>
          </a:p>
          <a:p>
            <a:pPr marL="0" indent="0">
              <a:buNone/>
            </a:pPr>
            <a:r>
              <a:rPr lang="en-US" dirty="0"/>
              <a:t>Each person to give you his or her definition of leadership, and to describe his or her personal beliefs about effective leadership.</a:t>
            </a:r>
            <a:endParaRPr lang="en-GB" dirty="0"/>
          </a:p>
          <a:p>
            <a:pPr marL="0" indent="0">
              <a:buNone/>
            </a:pPr>
            <a:endParaRPr lang="en-GB" sz="3000" dirty="0">
              <a:latin typeface="Corbel" panose="020B0503020204020204" pitchFamily="34" charset="0"/>
            </a:endParaRPr>
          </a:p>
        </p:txBody>
      </p:sp>
    </p:spTree>
    <p:extLst>
      <p:ext uri="{BB962C8B-B14F-4D97-AF65-F5344CB8AC3E}">
        <p14:creationId xmlns:p14="http://schemas.microsoft.com/office/powerpoint/2010/main" val="1839635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p:txBody>
          <a:bodyPr>
            <a:normAutofit/>
          </a:bodyPr>
          <a:lstStyle/>
          <a:p>
            <a:r>
              <a:rPr lang="en-US" b="1" dirty="0">
                <a:solidFill>
                  <a:srgbClr val="0070C0"/>
                </a:solidFill>
                <a:latin typeface="Corbel" panose="020B0503020204020204" pitchFamily="34" charset="0"/>
              </a:rPr>
              <a:t>Introduction</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1981200" y="1253019"/>
            <a:ext cx="7886700" cy="3564641"/>
          </a:xfrm>
        </p:spPr>
        <p:txBody>
          <a:bodyPr>
            <a:noAutofit/>
          </a:bodyPr>
          <a:lstStyle/>
          <a:p>
            <a:r>
              <a:rPr lang="en-GB" sz="2800" dirty="0">
                <a:latin typeface="Corbel" panose="020B0503020204020204" pitchFamily="34" charset="0"/>
              </a:rPr>
              <a:t>Leadership is exciting but carries with it many responsibilities.</a:t>
            </a:r>
          </a:p>
          <a:p>
            <a:r>
              <a:rPr lang="en-GB" sz="2800" dirty="0">
                <a:latin typeface="Corbel" panose="020B0503020204020204" pitchFamily="34" charset="0"/>
              </a:rPr>
              <a:t>Leadership is a mutual influence process.</a:t>
            </a:r>
          </a:p>
          <a:p>
            <a:r>
              <a:rPr lang="en-GB" sz="2800" dirty="0">
                <a:latin typeface="Corbel" panose="020B0503020204020204" pitchFamily="34" charset="0"/>
              </a:rPr>
              <a:t>Leadership demands placed on individuals who are leaders.</a:t>
            </a:r>
          </a:p>
          <a:p>
            <a:r>
              <a:rPr lang="en-GB" sz="2800" dirty="0">
                <a:latin typeface="Corbel" panose="020B0503020204020204" pitchFamily="34" charset="0"/>
              </a:rPr>
              <a:t>This session examines different ways of looking at leadership.</a:t>
            </a:r>
          </a:p>
        </p:txBody>
      </p:sp>
    </p:spTree>
    <p:extLst>
      <p:ext uri="{BB962C8B-B14F-4D97-AF65-F5344CB8AC3E}">
        <p14:creationId xmlns:p14="http://schemas.microsoft.com/office/powerpoint/2010/main" val="1036547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p:txBody>
          <a:bodyPr>
            <a:normAutofit/>
          </a:bodyPr>
          <a:lstStyle/>
          <a:p>
            <a:r>
              <a:rPr lang="en-US" b="1" dirty="0">
                <a:solidFill>
                  <a:srgbClr val="0070C0"/>
                </a:solidFill>
                <a:latin typeface="Corbel" panose="020B0503020204020204" pitchFamily="34" charset="0"/>
              </a:rPr>
              <a:t>The Evolution of Leadership</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2152650" y="1579355"/>
            <a:ext cx="7886700" cy="3920693"/>
          </a:xfrm>
        </p:spPr>
        <p:txBody>
          <a:bodyPr>
            <a:normAutofit/>
          </a:bodyPr>
          <a:lstStyle/>
          <a:p>
            <a:r>
              <a:rPr lang="en-GB" sz="3200" dirty="0">
                <a:latin typeface="Corbel" panose="020B0503020204020204" pitchFamily="34" charset="0"/>
              </a:rPr>
              <a:t>Trait Approach</a:t>
            </a:r>
          </a:p>
          <a:p>
            <a:r>
              <a:rPr lang="en-GB" sz="3200" dirty="0">
                <a:latin typeface="Corbel" panose="020B0503020204020204" pitchFamily="34" charset="0"/>
              </a:rPr>
              <a:t>Behaviour Approach</a:t>
            </a:r>
          </a:p>
          <a:p>
            <a:r>
              <a:rPr lang="en-GB" sz="3200" dirty="0">
                <a:latin typeface="Corbel" panose="020B0503020204020204" pitchFamily="34" charset="0"/>
              </a:rPr>
              <a:t>Situational Approach</a:t>
            </a:r>
          </a:p>
          <a:p>
            <a:r>
              <a:rPr lang="en-GB" sz="3200" dirty="0">
                <a:latin typeface="Corbel" panose="020B0503020204020204" pitchFamily="34" charset="0"/>
              </a:rPr>
              <a:t>Relational Approach</a:t>
            </a:r>
          </a:p>
          <a:p>
            <a:r>
              <a:rPr lang="en-GB" sz="3200" dirty="0">
                <a:latin typeface="Corbel" panose="020B0503020204020204" pitchFamily="34" charset="0"/>
              </a:rPr>
              <a:t>“New Leadership” Approach</a:t>
            </a:r>
          </a:p>
          <a:p>
            <a:r>
              <a:rPr lang="en-GB" sz="3200" dirty="0">
                <a:latin typeface="Corbel" panose="020B0503020204020204" pitchFamily="34" charset="0"/>
              </a:rPr>
              <a:t>Emerging Leadership Approaches</a:t>
            </a:r>
          </a:p>
        </p:txBody>
      </p:sp>
    </p:spTree>
    <p:extLst>
      <p:ext uri="{BB962C8B-B14F-4D97-AF65-F5344CB8AC3E}">
        <p14:creationId xmlns:p14="http://schemas.microsoft.com/office/powerpoint/2010/main" val="76286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p:txBody>
          <a:bodyPr>
            <a:normAutofit/>
          </a:bodyPr>
          <a:lstStyle/>
          <a:p>
            <a:r>
              <a:rPr lang="en-US" b="1" dirty="0">
                <a:solidFill>
                  <a:srgbClr val="0070C0"/>
                </a:solidFill>
                <a:latin typeface="Corbel" panose="020B0503020204020204" pitchFamily="34" charset="0"/>
              </a:rPr>
              <a:t>How to Think about Leadership</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1981200" y="1417638"/>
            <a:ext cx="8441140" cy="3959580"/>
          </a:xfrm>
        </p:spPr>
        <p:txBody>
          <a:bodyPr>
            <a:noAutofit/>
          </a:bodyPr>
          <a:lstStyle/>
          <a:p>
            <a:r>
              <a:rPr lang="en-GB" sz="2800" dirty="0">
                <a:latin typeface="Corbel" panose="020B0503020204020204" pitchFamily="34" charset="0"/>
              </a:rPr>
              <a:t>As an </a:t>
            </a:r>
            <a:r>
              <a:rPr lang="en-GB" sz="2800" b="1" dirty="0">
                <a:latin typeface="Corbel" panose="020B0503020204020204" pitchFamily="34" charset="0"/>
              </a:rPr>
              <a:t>approach</a:t>
            </a:r>
          </a:p>
          <a:p>
            <a:pPr marL="0" indent="0">
              <a:buNone/>
            </a:pPr>
            <a:r>
              <a:rPr lang="en-GB" sz="2800" dirty="0">
                <a:latin typeface="Corbel" panose="020B0503020204020204" pitchFamily="34" charset="0"/>
              </a:rPr>
              <a:t>	- A general way of thinking about leadership, not necessarily based on research.</a:t>
            </a:r>
          </a:p>
          <a:p>
            <a:pPr marL="0" indent="0">
              <a:buNone/>
            </a:pPr>
            <a:endParaRPr lang="en-GB" sz="2800" dirty="0">
              <a:latin typeface="Corbel" panose="020B0503020204020204" pitchFamily="34" charset="0"/>
            </a:endParaRPr>
          </a:p>
          <a:p>
            <a:r>
              <a:rPr lang="en-GB" sz="2800" dirty="0">
                <a:latin typeface="Corbel" panose="020B0503020204020204" pitchFamily="34" charset="0"/>
              </a:rPr>
              <a:t>As a </a:t>
            </a:r>
            <a:r>
              <a:rPr lang="en-GB" sz="2800" b="1" dirty="0">
                <a:latin typeface="Corbel" panose="020B0503020204020204" pitchFamily="34" charset="0"/>
              </a:rPr>
              <a:t>theory or model</a:t>
            </a:r>
          </a:p>
          <a:p>
            <a:pPr marL="0" indent="0">
              <a:buNone/>
            </a:pPr>
            <a:r>
              <a:rPr lang="en-GB" sz="2800" dirty="0">
                <a:latin typeface="Corbel" panose="020B0503020204020204" pitchFamily="34" charset="0"/>
              </a:rPr>
              <a:t>	- A way of explaining how leadership works, using hypotheses, principles, or propositions that can be tested.</a:t>
            </a:r>
          </a:p>
        </p:txBody>
      </p:sp>
    </p:spTree>
    <p:extLst>
      <p:ext uri="{BB962C8B-B14F-4D97-AF65-F5344CB8AC3E}">
        <p14:creationId xmlns:p14="http://schemas.microsoft.com/office/powerpoint/2010/main" val="438240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a:xfrm>
            <a:off x="2243325" y="0"/>
            <a:ext cx="7705350" cy="994172"/>
          </a:xfrm>
        </p:spPr>
        <p:txBody>
          <a:bodyPr>
            <a:normAutofit/>
          </a:bodyPr>
          <a:lstStyle/>
          <a:p>
            <a:r>
              <a:rPr lang="en-US" b="1" dirty="0">
                <a:solidFill>
                  <a:srgbClr val="0070C0"/>
                </a:solidFill>
                <a:latin typeface="Corbel" panose="020B0503020204020204" pitchFamily="34" charset="0"/>
              </a:rPr>
              <a:t>Class Discussion</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2152650" y="2062246"/>
            <a:ext cx="7886700" cy="3263504"/>
          </a:xfrm>
        </p:spPr>
        <p:txBody>
          <a:bodyPr/>
          <a:lstStyle/>
          <a:p>
            <a:pPr marL="0" indent="0">
              <a:buNone/>
            </a:pPr>
            <a:r>
              <a:rPr lang="en-GB" b="1" dirty="0">
                <a:latin typeface="Corbel" panose="020B0503020204020204" pitchFamily="34" charset="0"/>
              </a:rPr>
              <a:t>Everyone is asked to be a leader.</a:t>
            </a:r>
          </a:p>
          <a:p>
            <a:pPr marL="0" indent="0">
              <a:buNone/>
            </a:pPr>
            <a:endParaRPr lang="en-GB" dirty="0">
              <a:latin typeface="Corbel" panose="020B0503020204020204" pitchFamily="34" charset="0"/>
            </a:endParaRPr>
          </a:p>
          <a:p>
            <a:pPr marL="0" indent="0">
              <a:buNone/>
            </a:pPr>
            <a:r>
              <a:rPr lang="en-GB" sz="3000" dirty="0">
                <a:latin typeface="Corbel" panose="020B0503020204020204" pitchFamily="34" charset="0"/>
                <a:sym typeface="Wingdings" panose="05000000000000000000" pitchFamily="2" charset="2"/>
              </a:rPr>
              <a:t> </a:t>
            </a:r>
            <a:r>
              <a:rPr lang="en-GB" sz="3000" dirty="0">
                <a:latin typeface="Corbel" panose="020B0503020204020204" pitchFamily="34" charset="0"/>
              </a:rPr>
              <a:t>What sort of leadership roles are you called on to play in your life?</a:t>
            </a:r>
          </a:p>
        </p:txBody>
      </p:sp>
    </p:spTree>
    <p:extLst>
      <p:ext uri="{BB962C8B-B14F-4D97-AF65-F5344CB8AC3E}">
        <p14:creationId xmlns:p14="http://schemas.microsoft.com/office/powerpoint/2010/main" val="19682069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7F5F1-0121-AB52-D683-C2C89ED85295}"/>
              </a:ext>
            </a:extLst>
          </p:cNvPr>
          <p:cNvSpPr>
            <a:spLocks noGrp="1"/>
          </p:cNvSpPr>
          <p:nvPr>
            <p:ph type="title"/>
          </p:nvPr>
        </p:nvSpPr>
        <p:spPr/>
        <p:txBody>
          <a:bodyPr/>
          <a:lstStyle/>
          <a:p>
            <a:r>
              <a:rPr lang="en-GB" dirty="0"/>
              <a:t>7 A s of practical leadership</a:t>
            </a:r>
          </a:p>
        </p:txBody>
      </p:sp>
      <p:sp>
        <p:nvSpPr>
          <p:cNvPr id="4" name="TextBox 3">
            <a:extLst>
              <a:ext uri="{FF2B5EF4-FFF2-40B4-BE49-F238E27FC236}">
                <a16:creationId xmlns:a16="http://schemas.microsoft.com/office/drawing/2014/main" id="{779F1D5D-E898-8745-8A75-29F22531834B}"/>
              </a:ext>
            </a:extLst>
          </p:cNvPr>
          <p:cNvSpPr txBox="1"/>
          <p:nvPr/>
        </p:nvSpPr>
        <p:spPr>
          <a:xfrm>
            <a:off x="2438400" y="1722938"/>
            <a:ext cx="7852095" cy="4247317"/>
          </a:xfrm>
          <a:prstGeom prst="rect">
            <a:avLst/>
          </a:prstGeom>
          <a:noFill/>
        </p:spPr>
        <p:txBody>
          <a:bodyPr wrap="square">
            <a:spAutoFit/>
          </a:bodyPr>
          <a:lstStyle/>
          <a:p>
            <a:r>
              <a:rPr lang="en-GB" dirty="0"/>
              <a:t>The Seven As of Leadership should help you start on your path to the development of real practical leadership. They are: (Shiel,2004)</a:t>
            </a:r>
          </a:p>
          <a:p>
            <a:endParaRPr lang="en-GB" dirty="0"/>
          </a:p>
          <a:p>
            <a:pPr marL="285750" indent="-285750" algn="just">
              <a:buFont typeface="Wingdings" panose="05000000000000000000" pitchFamily="2" charset="2"/>
              <a:buChar char="q"/>
            </a:pPr>
            <a:r>
              <a:rPr lang="en-GB" dirty="0"/>
              <a:t> Attitude. </a:t>
            </a:r>
          </a:p>
          <a:p>
            <a:pPr marL="285750" indent="-285750" algn="just">
              <a:buFont typeface="Wingdings" panose="05000000000000000000" pitchFamily="2" charset="2"/>
              <a:buChar char="q"/>
            </a:pPr>
            <a:r>
              <a:rPr lang="en-GB" dirty="0"/>
              <a:t>Attention.</a:t>
            </a:r>
          </a:p>
          <a:p>
            <a:pPr marL="285750" indent="-285750" algn="just">
              <a:buFont typeface="Wingdings" panose="05000000000000000000" pitchFamily="2" charset="2"/>
              <a:buChar char="q"/>
            </a:pPr>
            <a:r>
              <a:rPr lang="en-GB" dirty="0">
                <a:solidFill>
                  <a:srgbClr val="000000"/>
                </a:solidFill>
                <a:latin typeface="Helvetica" panose="020B0604020202020204" pitchFamily="34" charset="0"/>
              </a:rPr>
              <a:t>Added Value. </a:t>
            </a:r>
          </a:p>
          <a:p>
            <a:pPr marL="285750" indent="-285750" algn="just">
              <a:buFont typeface="Wingdings" panose="05000000000000000000" pitchFamily="2" charset="2"/>
              <a:buChar char="q"/>
            </a:pPr>
            <a:r>
              <a:rPr lang="en-GB" dirty="0">
                <a:solidFill>
                  <a:srgbClr val="000000"/>
                </a:solidFill>
                <a:latin typeface="Helvetica" panose="020B0604020202020204" pitchFamily="34" charset="0"/>
              </a:rPr>
              <a:t>Agenda. </a:t>
            </a:r>
          </a:p>
          <a:p>
            <a:pPr marL="285750" indent="-285750" algn="just">
              <a:buFont typeface="Wingdings" panose="05000000000000000000" pitchFamily="2" charset="2"/>
              <a:buChar char="q"/>
            </a:pPr>
            <a:r>
              <a:rPr lang="en-GB" dirty="0">
                <a:solidFill>
                  <a:srgbClr val="000000"/>
                </a:solidFill>
                <a:latin typeface="Helvetica" panose="020B0604020202020204" pitchFamily="34" charset="0"/>
              </a:rPr>
              <a:t>Available.</a:t>
            </a:r>
          </a:p>
          <a:p>
            <a:pPr marL="285750" indent="-285750" algn="just">
              <a:buFont typeface="Wingdings" panose="05000000000000000000" pitchFamily="2" charset="2"/>
              <a:buChar char="q"/>
            </a:pPr>
            <a:r>
              <a:rPr lang="en-GB" dirty="0">
                <a:solidFill>
                  <a:srgbClr val="000000"/>
                </a:solidFill>
                <a:latin typeface="Helvetica" panose="020B0604020202020204" pitchFamily="34" charset="0"/>
              </a:rPr>
              <a:t>Action</a:t>
            </a:r>
          </a:p>
          <a:p>
            <a:pPr marL="285750" indent="-285750" algn="just">
              <a:buFont typeface="Wingdings" panose="05000000000000000000" pitchFamily="2" charset="2"/>
              <a:buChar char="q"/>
            </a:pPr>
            <a:r>
              <a:rPr lang="en-GB" dirty="0">
                <a:solidFill>
                  <a:srgbClr val="000000"/>
                </a:solidFill>
                <a:latin typeface="Helvetica" panose="020B0604020202020204" pitchFamily="34" charset="0"/>
              </a:rPr>
              <a:t>Agility</a:t>
            </a:r>
          </a:p>
          <a:p>
            <a:pPr algn="just"/>
            <a:br>
              <a:rPr lang="en-GB" dirty="0"/>
            </a:br>
            <a:br>
              <a:rPr lang="en-GB" dirty="0"/>
            </a:br>
            <a:endParaRPr lang="en-GB" dirty="0"/>
          </a:p>
          <a:p>
            <a:endParaRPr lang="en-GB" dirty="0"/>
          </a:p>
          <a:p>
            <a:endParaRPr lang="en-GB" dirty="0"/>
          </a:p>
        </p:txBody>
      </p:sp>
    </p:spTree>
    <p:extLst>
      <p:ext uri="{BB962C8B-B14F-4D97-AF65-F5344CB8AC3E}">
        <p14:creationId xmlns:p14="http://schemas.microsoft.com/office/powerpoint/2010/main" val="27362345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989B5428-E638-EE3E-99CD-8949CC2565F5}"/>
              </a:ext>
            </a:extLst>
          </p:cNvPr>
          <p:cNvSpPr/>
          <p:nvPr/>
        </p:nvSpPr>
        <p:spPr>
          <a:xfrm>
            <a:off x="3528970" y="1266738"/>
            <a:ext cx="5612235" cy="31207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7 Groups take one As and discuss, then share your thoughts with the rest of class. </a:t>
            </a:r>
          </a:p>
          <a:p>
            <a:pPr algn="ctr"/>
            <a:r>
              <a:rPr lang="en-GB" dirty="0"/>
              <a:t>Team work: 15 mins</a:t>
            </a:r>
          </a:p>
          <a:p>
            <a:pPr algn="ctr"/>
            <a:r>
              <a:rPr lang="en-GB" dirty="0"/>
              <a:t>Presentation: 15 Mins</a:t>
            </a:r>
          </a:p>
        </p:txBody>
      </p:sp>
    </p:spTree>
    <p:extLst>
      <p:ext uri="{BB962C8B-B14F-4D97-AF65-F5344CB8AC3E}">
        <p14:creationId xmlns:p14="http://schemas.microsoft.com/office/powerpoint/2010/main" val="1498724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a:xfrm>
            <a:off x="2152650" y="0"/>
            <a:ext cx="7886700" cy="994172"/>
          </a:xfrm>
        </p:spPr>
        <p:txBody>
          <a:bodyPr>
            <a:normAutofit/>
          </a:bodyPr>
          <a:lstStyle/>
          <a:p>
            <a:r>
              <a:rPr lang="en-US" b="1" dirty="0">
                <a:solidFill>
                  <a:srgbClr val="0070C0"/>
                </a:solidFill>
                <a:latin typeface="Corbel" panose="020B0503020204020204" pitchFamily="34" charset="0"/>
              </a:rPr>
              <a:t>Leadership Explained</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2152650" y="1528209"/>
            <a:ext cx="7886700" cy="3944543"/>
          </a:xfrm>
        </p:spPr>
        <p:txBody>
          <a:bodyPr>
            <a:normAutofit/>
          </a:bodyPr>
          <a:lstStyle/>
          <a:p>
            <a:r>
              <a:rPr lang="en-GB" sz="3600" dirty="0">
                <a:latin typeface="Corbel" panose="020B0503020204020204" pitchFamily="34" charset="0"/>
              </a:rPr>
              <a:t>Leadership is a </a:t>
            </a:r>
            <a:r>
              <a:rPr lang="en-GB" sz="3600" u="sng" dirty="0">
                <a:latin typeface="Corbel" panose="020B0503020204020204" pitchFamily="34" charset="0"/>
              </a:rPr>
              <a:t>Trait</a:t>
            </a:r>
            <a:r>
              <a:rPr lang="en-GB" sz="3600" dirty="0">
                <a:latin typeface="Corbel" panose="020B0503020204020204" pitchFamily="34" charset="0"/>
              </a:rPr>
              <a:t>.</a:t>
            </a:r>
          </a:p>
          <a:p>
            <a:r>
              <a:rPr lang="en-GB" sz="3600" dirty="0">
                <a:latin typeface="Corbel" panose="020B0503020204020204" pitchFamily="34" charset="0"/>
              </a:rPr>
              <a:t>Leadership is an </a:t>
            </a:r>
            <a:r>
              <a:rPr lang="en-GB" sz="3600" u="sng" dirty="0">
                <a:latin typeface="Corbel" panose="020B0503020204020204" pitchFamily="34" charset="0"/>
              </a:rPr>
              <a:t>Ability</a:t>
            </a:r>
            <a:r>
              <a:rPr lang="en-GB" sz="3600" dirty="0">
                <a:latin typeface="Corbel" panose="020B0503020204020204" pitchFamily="34" charset="0"/>
              </a:rPr>
              <a:t>.</a:t>
            </a:r>
          </a:p>
          <a:p>
            <a:r>
              <a:rPr lang="en-GB" sz="3600" dirty="0">
                <a:latin typeface="Corbel" panose="020B0503020204020204" pitchFamily="34" charset="0"/>
              </a:rPr>
              <a:t>Leadership is a </a:t>
            </a:r>
            <a:r>
              <a:rPr lang="en-GB" sz="3600" u="sng" dirty="0">
                <a:latin typeface="Corbel" panose="020B0503020204020204" pitchFamily="34" charset="0"/>
              </a:rPr>
              <a:t>Skill</a:t>
            </a:r>
            <a:r>
              <a:rPr lang="en-GB" sz="3600" dirty="0">
                <a:latin typeface="Corbel" panose="020B0503020204020204" pitchFamily="34" charset="0"/>
              </a:rPr>
              <a:t>.</a:t>
            </a:r>
          </a:p>
          <a:p>
            <a:r>
              <a:rPr lang="en-GB" sz="3600" dirty="0">
                <a:latin typeface="Corbel" panose="020B0503020204020204" pitchFamily="34" charset="0"/>
              </a:rPr>
              <a:t>Leadership is a </a:t>
            </a:r>
            <a:r>
              <a:rPr lang="en-GB" sz="3600" u="sng" dirty="0">
                <a:latin typeface="Corbel" panose="020B0503020204020204" pitchFamily="34" charset="0"/>
              </a:rPr>
              <a:t>Behaviour</a:t>
            </a:r>
            <a:r>
              <a:rPr lang="en-GB" sz="3600" dirty="0">
                <a:latin typeface="Corbel" panose="020B0503020204020204" pitchFamily="34" charset="0"/>
              </a:rPr>
              <a:t>.</a:t>
            </a:r>
          </a:p>
          <a:p>
            <a:r>
              <a:rPr lang="en-GB" sz="3600" dirty="0">
                <a:latin typeface="Corbel" panose="020B0503020204020204" pitchFamily="34" charset="0"/>
              </a:rPr>
              <a:t>Leadership is a </a:t>
            </a:r>
            <a:r>
              <a:rPr lang="en-GB" sz="3600" u="sng" dirty="0">
                <a:latin typeface="Corbel" panose="020B0503020204020204" pitchFamily="34" charset="0"/>
              </a:rPr>
              <a:t>Relationship</a:t>
            </a:r>
            <a:r>
              <a:rPr lang="en-GB" sz="3600" dirty="0">
                <a:latin typeface="Corbel" panose="020B0503020204020204" pitchFamily="34" charset="0"/>
              </a:rPr>
              <a:t>.</a:t>
            </a:r>
          </a:p>
          <a:p>
            <a:r>
              <a:rPr lang="en-GB" sz="3600" dirty="0">
                <a:latin typeface="Corbel" panose="020B0503020204020204" pitchFamily="34" charset="0"/>
              </a:rPr>
              <a:t>Leadership is an </a:t>
            </a:r>
            <a:r>
              <a:rPr lang="en-GB" sz="3600" u="sng" dirty="0">
                <a:latin typeface="Corbel" panose="020B0503020204020204" pitchFamily="34" charset="0"/>
              </a:rPr>
              <a:t>Influence Process</a:t>
            </a:r>
            <a:r>
              <a:rPr lang="en-GB" sz="3600" dirty="0">
                <a:latin typeface="Corbel" panose="020B0503020204020204" pitchFamily="34" charset="0"/>
              </a:rPr>
              <a:t>.</a:t>
            </a:r>
          </a:p>
        </p:txBody>
      </p:sp>
      <p:pic>
        <p:nvPicPr>
          <p:cNvPr id="5" name="Picture 4">
            <a:extLst>
              <a:ext uri="{FF2B5EF4-FFF2-40B4-BE49-F238E27FC236}">
                <a16:creationId xmlns:a16="http://schemas.microsoft.com/office/drawing/2014/main" id="{210AE86A-EF07-4C71-BF7F-4CB3C62FBF57}"/>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flipH="1">
            <a:off x="9993000" y="5325750"/>
            <a:ext cx="675000" cy="675000"/>
          </a:xfrm>
          <a:prstGeom prst="rect">
            <a:avLst/>
          </a:prstGeom>
        </p:spPr>
      </p:pic>
    </p:spTree>
    <p:extLst>
      <p:ext uri="{BB962C8B-B14F-4D97-AF65-F5344CB8AC3E}">
        <p14:creationId xmlns:p14="http://schemas.microsoft.com/office/powerpoint/2010/main" val="42568123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797215" y="0"/>
            <a:ext cx="6858000" cy="857250"/>
          </a:xfrm>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a:xfrm>
            <a:off x="2282865" y="1420802"/>
            <a:ext cx="7886700" cy="4147485"/>
          </a:xfrm>
        </p:spPr>
        <p:txBody>
          <a:bodyPr>
            <a:noAutofit/>
          </a:bodyPr>
          <a:lstStyle/>
          <a:p>
            <a:pPr marL="0" lvl="1" indent="0">
              <a:buNone/>
            </a:pPr>
            <a:r>
              <a:rPr lang="en-US" sz="3200" i="1" dirty="0">
                <a:latin typeface="Corbel" panose="020B0503020204020204" pitchFamily="34" charset="0"/>
              </a:rPr>
              <a:t>Leadership Is a Trait</a:t>
            </a:r>
          </a:p>
          <a:p>
            <a:pPr marL="0" lvl="1" indent="0">
              <a:buNone/>
            </a:pPr>
            <a:endParaRPr lang="en-US" sz="3200" dirty="0">
              <a:latin typeface="Corbel" panose="020B0503020204020204" pitchFamily="34" charset="0"/>
            </a:endParaRPr>
          </a:p>
          <a:p>
            <a:pPr marL="342900" lvl="1" indent="-342900"/>
            <a:r>
              <a:rPr lang="en-US" sz="3200" dirty="0">
                <a:latin typeface="Corbel" panose="020B0503020204020204" pitchFamily="34" charset="0"/>
              </a:rPr>
              <a:t>Trait: Bringing influencing qualities.</a:t>
            </a:r>
          </a:p>
          <a:p>
            <a:pPr marL="342900" lvl="1" indent="-342900"/>
            <a:r>
              <a:rPr lang="en-US" sz="3200" dirty="0">
                <a:latin typeface="Corbel" panose="020B0503020204020204" pitchFamily="34" charset="0"/>
              </a:rPr>
              <a:t>Belief that traits are innate.</a:t>
            </a:r>
          </a:p>
          <a:p>
            <a:pPr marL="342900" lvl="1" indent="-342900"/>
            <a:r>
              <a:rPr lang="en-US" sz="3200" dirty="0">
                <a:latin typeface="Corbel" panose="020B0503020204020204" pitchFamily="34" charset="0"/>
              </a:rPr>
              <a:t>All people have unique traits.</a:t>
            </a:r>
          </a:p>
          <a:p>
            <a:pPr marL="342900" lvl="1" indent="-342900"/>
            <a:r>
              <a:rPr lang="en-US" sz="3200" dirty="0">
                <a:latin typeface="Corbel" panose="020B0503020204020204" pitchFamily="34" charset="0"/>
              </a:rPr>
              <a:t>Right trait in right situation.</a:t>
            </a:r>
          </a:p>
        </p:txBody>
      </p:sp>
    </p:spTree>
    <p:extLst>
      <p:ext uri="{BB962C8B-B14F-4D97-AF65-F5344CB8AC3E}">
        <p14:creationId xmlns:p14="http://schemas.microsoft.com/office/powerpoint/2010/main" val="14294984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a:xfrm>
            <a:off x="1981200" y="1600201"/>
            <a:ext cx="8413845" cy="3917032"/>
          </a:xfrm>
        </p:spPr>
        <p:txBody>
          <a:bodyPr>
            <a:noAutofit/>
          </a:bodyPr>
          <a:lstStyle/>
          <a:p>
            <a:pPr marL="0" lvl="1" indent="0">
              <a:buNone/>
            </a:pPr>
            <a:r>
              <a:rPr lang="en-US" sz="2800" i="1" dirty="0">
                <a:latin typeface="Corbel" panose="020B0503020204020204" pitchFamily="34" charset="0"/>
              </a:rPr>
              <a:t>Leadership Is an Ability</a:t>
            </a:r>
          </a:p>
          <a:p>
            <a:pPr marL="0" lvl="1" indent="0">
              <a:buNone/>
            </a:pPr>
            <a:endParaRPr lang="en-US" sz="2800" dirty="0">
              <a:latin typeface="Corbel" panose="020B0503020204020204" pitchFamily="34" charset="0"/>
            </a:endParaRPr>
          </a:p>
          <a:p>
            <a:pPr marL="342900" lvl="1" indent="-342900"/>
            <a:r>
              <a:rPr lang="en-US" sz="2800" dirty="0">
                <a:latin typeface="Corbel" panose="020B0503020204020204" pitchFamily="34" charset="0"/>
              </a:rPr>
              <a:t>Ability: Capacity to lead.</a:t>
            </a:r>
          </a:p>
          <a:p>
            <a:pPr marL="342900" lvl="1" indent="-342900"/>
            <a:r>
              <a:rPr lang="en-US" sz="2800" dirty="0">
                <a:latin typeface="Corbel" panose="020B0503020204020204" pitchFamily="34" charset="0"/>
              </a:rPr>
              <a:t>Ability is both natural and acquired.</a:t>
            </a:r>
          </a:p>
          <a:p>
            <a:pPr marL="342900" lvl="1" indent="-342900"/>
            <a:r>
              <a:rPr lang="en-US" sz="2800" dirty="0">
                <a:latin typeface="Corbel" panose="020B0503020204020204" pitchFamily="34" charset="0"/>
              </a:rPr>
              <a:t>Leadership as ability example: UCLA coach </a:t>
            </a:r>
            <a:r>
              <a:rPr lang="en-US" sz="2800" b="1" dirty="0">
                <a:latin typeface="Corbel" panose="020B0503020204020204" pitchFamily="34" charset="0"/>
              </a:rPr>
              <a:t>John Wooden</a:t>
            </a:r>
            <a:r>
              <a:rPr lang="en-US" sz="2800" dirty="0">
                <a:latin typeface="Corbel" panose="020B0503020204020204" pitchFamily="34" charset="0"/>
              </a:rPr>
              <a:t>.</a:t>
            </a:r>
          </a:p>
          <a:p>
            <a:pPr marL="342900" lvl="1" indent="-342900"/>
            <a:r>
              <a:rPr lang="en-GB" sz="2800" dirty="0">
                <a:latin typeface="Corbel" panose="020B0503020204020204" pitchFamily="34" charset="0"/>
              </a:rPr>
              <a:t>We can develop our abilities through hard work and practice.</a:t>
            </a:r>
          </a:p>
        </p:txBody>
      </p:sp>
    </p:spTree>
    <p:extLst>
      <p:ext uri="{BB962C8B-B14F-4D97-AF65-F5344CB8AC3E}">
        <p14:creationId xmlns:p14="http://schemas.microsoft.com/office/powerpoint/2010/main" val="24102165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81200" y="0"/>
            <a:ext cx="8229600" cy="1143000"/>
          </a:xfrm>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p:txBody>
          <a:bodyPr>
            <a:normAutofit/>
          </a:bodyPr>
          <a:lstStyle/>
          <a:p>
            <a:pPr marL="0" lvl="1" indent="0">
              <a:buNone/>
            </a:pPr>
            <a:r>
              <a:rPr lang="en-US" sz="3600" i="1" dirty="0">
                <a:latin typeface="Corbel" panose="020B0503020204020204" pitchFamily="34" charset="0"/>
              </a:rPr>
              <a:t>Leadership Is a Skill</a:t>
            </a:r>
          </a:p>
          <a:p>
            <a:pPr marL="342900" lvl="1" indent="-342900"/>
            <a:endParaRPr lang="en-US" sz="3600" dirty="0">
              <a:latin typeface="Corbel" panose="020B0503020204020204" pitchFamily="34" charset="0"/>
            </a:endParaRPr>
          </a:p>
          <a:p>
            <a:pPr marL="342900" lvl="1" indent="-342900"/>
            <a:r>
              <a:rPr lang="en-US" sz="3600" dirty="0">
                <a:latin typeface="Corbel" panose="020B0503020204020204" pitchFamily="34" charset="0"/>
              </a:rPr>
              <a:t>Skill: Competency to accomplish task.</a:t>
            </a:r>
          </a:p>
          <a:p>
            <a:pPr marL="342900" lvl="1" indent="-342900"/>
            <a:r>
              <a:rPr lang="en-US" sz="3600" dirty="0">
                <a:latin typeface="Corbel" panose="020B0503020204020204" pitchFamily="34" charset="0"/>
              </a:rPr>
              <a:t>Know what to do and how to do.</a:t>
            </a:r>
          </a:p>
          <a:p>
            <a:pPr marL="342900" lvl="1" indent="-342900"/>
            <a:r>
              <a:rPr lang="en-US" sz="3600" dirty="0">
                <a:latin typeface="Corbel" panose="020B0503020204020204" pitchFamily="34" charset="0"/>
              </a:rPr>
              <a:t>Can be studied and learned.</a:t>
            </a:r>
          </a:p>
          <a:p>
            <a:pPr marL="342900" lvl="1" indent="0">
              <a:buNone/>
            </a:pPr>
            <a:endParaRPr lang="en-US" sz="3600" dirty="0">
              <a:latin typeface="Corbel" panose="020B0503020204020204" pitchFamily="34" charset="0"/>
            </a:endParaRPr>
          </a:p>
          <a:p>
            <a:pPr marL="0" indent="0">
              <a:buNone/>
            </a:pPr>
            <a:endParaRPr lang="en-US" sz="3600" dirty="0">
              <a:latin typeface="Corbel" panose="020B0503020204020204" pitchFamily="34" charset="0"/>
            </a:endParaRPr>
          </a:p>
        </p:txBody>
      </p:sp>
    </p:spTree>
    <p:extLst>
      <p:ext uri="{BB962C8B-B14F-4D97-AF65-F5344CB8AC3E}">
        <p14:creationId xmlns:p14="http://schemas.microsoft.com/office/powerpoint/2010/main" val="34766203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52650" y="0"/>
            <a:ext cx="7886700" cy="994172"/>
          </a:xfrm>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a:xfrm>
            <a:off x="2152650" y="1633946"/>
            <a:ext cx="8146860" cy="4084466"/>
          </a:xfrm>
        </p:spPr>
        <p:txBody>
          <a:bodyPr>
            <a:noAutofit/>
          </a:bodyPr>
          <a:lstStyle/>
          <a:p>
            <a:pPr marL="0" lvl="1" indent="0">
              <a:buNone/>
            </a:pPr>
            <a:r>
              <a:rPr lang="en-US" sz="2400" i="1" dirty="0">
                <a:latin typeface="Corbel" panose="020B0503020204020204" pitchFamily="34" charset="0"/>
              </a:rPr>
              <a:t>Leadership Is a Behavior</a:t>
            </a:r>
          </a:p>
          <a:p>
            <a:pPr marL="0" lvl="1" indent="0">
              <a:buNone/>
            </a:pPr>
            <a:endParaRPr lang="en-US" sz="2400" dirty="0">
              <a:latin typeface="Corbel" panose="020B0503020204020204" pitchFamily="34" charset="0"/>
            </a:endParaRPr>
          </a:p>
          <a:p>
            <a:r>
              <a:rPr lang="en-US" dirty="0">
                <a:latin typeface="Corbel" panose="020B0503020204020204" pitchFamily="34" charset="0"/>
              </a:rPr>
              <a:t>Behavioral dimension.</a:t>
            </a:r>
          </a:p>
          <a:p>
            <a:r>
              <a:rPr lang="en-US" dirty="0">
                <a:latin typeface="Corbel" panose="020B0503020204020204" pitchFamily="34" charset="0"/>
              </a:rPr>
              <a:t>Leadership behaviors are observable and require two behaviors:</a:t>
            </a:r>
          </a:p>
          <a:p>
            <a:pPr marL="728663" lvl="1" indent="-385763">
              <a:buFont typeface="+mj-lt"/>
              <a:buAutoNum type="arabicPeriod"/>
            </a:pPr>
            <a:r>
              <a:rPr lang="en-US" sz="2400" dirty="0">
                <a:latin typeface="Corbel" panose="020B0503020204020204" pitchFamily="34" charset="0"/>
              </a:rPr>
              <a:t>Task behaviors</a:t>
            </a:r>
            <a:r>
              <a:rPr lang="en-US" sz="2400" b="1" dirty="0">
                <a:latin typeface="Corbel" panose="020B0503020204020204" pitchFamily="34" charset="0"/>
              </a:rPr>
              <a:t>.</a:t>
            </a:r>
          </a:p>
          <a:p>
            <a:pPr marL="728663" lvl="1" indent="-385763">
              <a:buFont typeface="+mj-lt"/>
              <a:buAutoNum type="arabicPeriod"/>
            </a:pPr>
            <a:r>
              <a:rPr lang="en-US" sz="2400" dirty="0">
                <a:latin typeface="Corbel" panose="020B0503020204020204" pitchFamily="34" charset="0"/>
              </a:rPr>
              <a:t>Process behaviors</a:t>
            </a:r>
            <a:r>
              <a:rPr lang="en-US" sz="2400" b="1" dirty="0">
                <a:latin typeface="Corbel" panose="020B0503020204020204" pitchFamily="34" charset="0"/>
              </a:rPr>
              <a:t>.</a:t>
            </a:r>
          </a:p>
          <a:p>
            <a:r>
              <a:rPr lang="en-GB" dirty="0">
                <a:latin typeface="Corbel" panose="020B0503020204020204" pitchFamily="34" charset="0"/>
              </a:rPr>
              <a:t>Effective leaders combine these two behaviours in the optimum way.</a:t>
            </a:r>
            <a:endParaRPr lang="en-US" dirty="0">
              <a:latin typeface="Corbel" panose="020B0503020204020204" pitchFamily="34" charset="0"/>
            </a:endParaRPr>
          </a:p>
        </p:txBody>
      </p:sp>
    </p:spTree>
    <p:extLst>
      <p:ext uri="{BB962C8B-B14F-4D97-AF65-F5344CB8AC3E}">
        <p14:creationId xmlns:p14="http://schemas.microsoft.com/office/powerpoint/2010/main" val="2698415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81200" y="0"/>
            <a:ext cx="8229600" cy="857250"/>
          </a:xfrm>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p:txBody>
          <a:bodyPr>
            <a:normAutofit/>
          </a:bodyPr>
          <a:lstStyle/>
          <a:p>
            <a:pPr marL="0" lvl="1" indent="0">
              <a:buNone/>
            </a:pPr>
            <a:r>
              <a:rPr lang="en-US" sz="3200" i="1" dirty="0">
                <a:latin typeface="Corbel" panose="020B0503020204020204" pitchFamily="34" charset="0"/>
              </a:rPr>
              <a:t>Leadership Is a Relationship</a:t>
            </a:r>
          </a:p>
          <a:p>
            <a:pPr marL="0" indent="0">
              <a:buNone/>
            </a:pPr>
            <a:endParaRPr lang="en-US" sz="3200" dirty="0">
              <a:latin typeface="Corbel" panose="020B0503020204020204" pitchFamily="34" charset="0"/>
            </a:endParaRPr>
          </a:p>
          <a:p>
            <a:r>
              <a:rPr lang="en-US" sz="3200" dirty="0">
                <a:latin typeface="Corbel" panose="020B0503020204020204" pitchFamily="34" charset="0"/>
              </a:rPr>
              <a:t>Collaboration between leaders and followers.</a:t>
            </a:r>
          </a:p>
          <a:p>
            <a:r>
              <a:rPr lang="en-US" sz="3200" dirty="0">
                <a:latin typeface="Corbel" panose="020B0503020204020204" pitchFamily="34" charset="0"/>
              </a:rPr>
              <a:t>Not linear but an interactive event.</a:t>
            </a:r>
          </a:p>
          <a:p>
            <a:r>
              <a:rPr lang="en-US" sz="3200" dirty="0">
                <a:latin typeface="Corbel" panose="020B0503020204020204" pitchFamily="34" charset="0"/>
              </a:rPr>
              <a:t>Ethical implication of including followers’ interests.</a:t>
            </a:r>
          </a:p>
          <a:p>
            <a:pPr marL="342900" lvl="1" indent="0">
              <a:buNone/>
            </a:pPr>
            <a:endParaRPr lang="en-US" sz="3200" dirty="0">
              <a:latin typeface="Corbel" panose="020B0503020204020204" pitchFamily="34" charset="0"/>
            </a:endParaRPr>
          </a:p>
          <a:p>
            <a:pPr marL="0" indent="0">
              <a:buNone/>
            </a:pPr>
            <a:endParaRPr lang="en-US" sz="3200" dirty="0">
              <a:latin typeface="Corbel" panose="020B0503020204020204" pitchFamily="34" charset="0"/>
            </a:endParaRPr>
          </a:p>
          <a:p>
            <a:pPr marL="0" indent="0">
              <a:buNone/>
            </a:pPr>
            <a:endParaRPr lang="en-US" sz="3200" dirty="0">
              <a:latin typeface="Corbel" panose="020B0503020204020204" pitchFamily="34" charset="0"/>
            </a:endParaRPr>
          </a:p>
        </p:txBody>
      </p:sp>
    </p:spTree>
    <p:extLst>
      <p:ext uri="{BB962C8B-B14F-4D97-AF65-F5344CB8AC3E}">
        <p14:creationId xmlns:p14="http://schemas.microsoft.com/office/powerpoint/2010/main" val="13108683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52650" y="0"/>
            <a:ext cx="7886700" cy="994172"/>
          </a:xfrm>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a:xfrm>
            <a:off x="2152650" y="1529983"/>
            <a:ext cx="7886700" cy="3956417"/>
          </a:xfrm>
        </p:spPr>
        <p:txBody>
          <a:bodyPr>
            <a:noAutofit/>
          </a:bodyPr>
          <a:lstStyle/>
          <a:p>
            <a:pPr marL="0" lvl="1" indent="0">
              <a:buNone/>
            </a:pPr>
            <a:r>
              <a:rPr lang="en-US" sz="3200" i="1" dirty="0">
                <a:latin typeface="Corbel" panose="020B0503020204020204" pitchFamily="34" charset="0"/>
              </a:rPr>
              <a:t>Leadership Is an Influence Process</a:t>
            </a:r>
          </a:p>
          <a:p>
            <a:pPr marL="0" indent="0">
              <a:buNone/>
            </a:pPr>
            <a:endParaRPr lang="en-US" sz="3200" dirty="0">
              <a:latin typeface="Corbel" panose="020B0503020204020204" pitchFamily="34" charset="0"/>
            </a:endParaRPr>
          </a:p>
          <a:p>
            <a:r>
              <a:rPr lang="en-US" sz="3200" dirty="0">
                <a:latin typeface="Corbel" panose="020B0503020204020204" pitchFamily="34" charset="0"/>
              </a:rPr>
              <a:t>Influence the group to achieve common goal.</a:t>
            </a:r>
          </a:p>
          <a:p>
            <a:r>
              <a:rPr lang="en-US" sz="3200" dirty="0">
                <a:latin typeface="Corbel" panose="020B0503020204020204" pitchFamily="34" charset="0"/>
              </a:rPr>
              <a:t>Interactive event between leader and followers.</a:t>
            </a:r>
          </a:p>
          <a:p>
            <a:r>
              <a:rPr lang="en-US" sz="3200" dirty="0">
                <a:latin typeface="Corbel" panose="020B0503020204020204" pitchFamily="34" charset="0"/>
              </a:rPr>
              <a:t>Giving leadership ethical dimension.</a:t>
            </a:r>
          </a:p>
        </p:txBody>
      </p:sp>
    </p:spTree>
    <p:extLst>
      <p:ext uri="{BB962C8B-B14F-4D97-AF65-F5344CB8AC3E}">
        <p14:creationId xmlns:p14="http://schemas.microsoft.com/office/powerpoint/2010/main" val="29349163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524000" y="-2458"/>
            <a:ext cx="9144000" cy="6755683"/>
          </a:xfrm>
          <a:prstGeom prst="rect">
            <a:avLst/>
          </a:prstGeom>
        </p:spPr>
      </p:pic>
    </p:spTree>
    <p:extLst>
      <p:ext uri="{BB962C8B-B14F-4D97-AF65-F5344CB8AC3E}">
        <p14:creationId xmlns:p14="http://schemas.microsoft.com/office/powerpoint/2010/main" val="13322726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8458B9C-B527-451E-9FD4-710381794AF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24001" y="0"/>
            <a:ext cx="9144000" cy="5706208"/>
          </a:xfrm>
        </p:spPr>
      </p:pic>
    </p:spTree>
    <p:extLst>
      <p:ext uri="{BB962C8B-B14F-4D97-AF65-F5344CB8AC3E}">
        <p14:creationId xmlns:p14="http://schemas.microsoft.com/office/powerpoint/2010/main" val="22637182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52650" y="1"/>
            <a:ext cx="7886700" cy="698989"/>
          </a:xfrm>
        </p:spPr>
        <p:txBody>
          <a:bodyPr>
            <a:normAutofit/>
          </a:bodyPr>
          <a:lstStyle/>
          <a:p>
            <a:pPr lvl="0"/>
            <a:r>
              <a:rPr lang="en-US" b="1" dirty="0">
                <a:solidFill>
                  <a:srgbClr val="0070C0"/>
                </a:solidFill>
                <a:latin typeface="Corbel" panose="020B0503020204020204" pitchFamily="34" charset="0"/>
              </a:rPr>
              <a:t>Emerging Leadership Approaches</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a:xfrm>
            <a:off x="2152650" y="1556240"/>
            <a:ext cx="7886700" cy="3645437"/>
          </a:xfrm>
        </p:spPr>
        <p:txBody>
          <a:bodyPr>
            <a:normAutofit fontScale="62500" lnSpcReduction="20000"/>
          </a:bodyPr>
          <a:lstStyle/>
          <a:p>
            <a:pPr marL="0" indent="0">
              <a:buNone/>
            </a:pPr>
            <a:r>
              <a:rPr lang="en-GB" dirty="0">
                <a:latin typeface="Corbel" panose="020B0503020204020204" pitchFamily="34" charset="0"/>
              </a:rPr>
              <a:t>A diverse range of approaches to leadership is emerging during the 21st century:</a:t>
            </a:r>
          </a:p>
          <a:p>
            <a:r>
              <a:rPr lang="en-GB" b="1" dirty="0">
                <a:latin typeface="Corbel" panose="020B0503020204020204" pitchFamily="34" charset="0"/>
              </a:rPr>
              <a:t>Adaptive leader</a:t>
            </a:r>
            <a:r>
              <a:rPr lang="en-GB" dirty="0">
                <a:latin typeface="Corbel" panose="020B0503020204020204" pitchFamily="34" charset="0"/>
              </a:rPr>
              <a:t>ship examines how leaders help people address problems, face challenges, and adapt to change.</a:t>
            </a:r>
          </a:p>
          <a:p>
            <a:endParaRPr lang="en-GB" dirty="0">
              <a:latin typeface="Corbel" panose="020B0503020204020204" pitchFamily="34" charset="0"/>
            </a:endParaRPr>
          </a:p>
          <a:p>
            <a:r>
              <a:rPr lang="en-GB" b="1" dirty="0">
                <a:latin typeface="Corbel" panose="020B0503020204020204" pitchFamily="34" charset="0"/>
              </a:rPr>
              <a:t>Authentic leadership </a:t>
            </a:r>
            <a:r>
              <a:rPr lang="en-GB" dirty="0">
                <a:latin typeface="Corbel" panose="020B0503020204020204" pitchFamily="34" charset="0"/>
              </a:rPr>
              <a:t>is an approach that looks at the authenticity of leaders and their leadership and is currently enjoying strong interest.</a:t>
            </a:r>
          </a:p>
          <a:p>
            <a:endParaRPr lang="en-GB" dirty="0">
              <a:latin typeface="Corbel" panose="020B0503020204020204" pitchFamily="34" charset="0"/>
            </a:endParaRPr>
          </a:p>
          <a:p>
            <a:r>
              <a:rPr lang="en-GB" b="1" dirty="0">
                <a:latin typeface="Corbel" panose="020B0503020204020204" pitchFamily="34" charset="0"/>
              </a:rPr>
              <a:t>Spiritual leadership </a:t>
            </a:r>
            <a:r>
              <a:rPr lang="en-GB" dirty="0">
                <a:latin typeface="Corbel" panose="020B0503020204020204" pitchFamily="34" charset="0"/>
              </a:rPr>
              <a:t>considers how leaders use values, a sense of “calling,” and membership to motivate followers.</a:t>
            </a:r>
          </a:p>
          <a:p>
            <a:endParaRPr lang="en-GB" dirty="0">
              <a:latin typeface="Corbel" panose="020B0503020204020204" pitchFamily="34" charset="0"/>
            </a:endParaRPr>
          </a:p>
          <a:p>
            <a:r>
              <a:rPr lang="en-GB" b="1" dirty="0">
                <a:latin typeface="Corbel" panose="020B0503020204020204" pitchFamily="34" charset="0"/>
              </a:rPr>
              <a:t>Servant leadership </a:t>
            </a:r>
            <a:r>
              <a:rPr lang="en-GB" dirty="0">
                <a:latin typeface="Corbel" panose="020B0503020204020204" pitchFamily="34" charset="0"/>
              </a:rPr>
              <a:t>emphasizes the “caring principle” with leaders as “servants” who focus on their followers’ needs in order to help these followers become more autonomous, knowledgeable, and like servants themselves.</a:t>
            </a:r>
          </a:p>
          <a:p>
            <a:endParaRPr lang="en-GB" dirty="0">
              <a:latin typeface="Corbel" panose="020B0503020204020204" pitchFamily="34" charset="0"/>
            </a:endParaRPr>
          </a:p>
          <a:p>
            <a:r>
              <a:rPr lang="en-GB" b="1" dirty="0">
                <a:latin typeface="Corbel" panose="020B0503020204020204" pitchFamily="34" charset="0"/>
              </a:rPr>
              <a:t>Gender-based stud</a:t>
            </a:r>
            <a:r>
              <a:rPr lang="en-GB" dirty="0">
                <a:latin typeface="Corbel" panose="020B0503020204020204" pitchFamily="34" charset="0"/>
              </a:rPr>
              <a:t>ies, which have gained much momentum as women continue to become more dominant in the workforce, especially on a global level, view how one’s gender affects and differentiates one’s leadership.</a:t>
            </a:r>
            <a:endParaRPr lang="en-US" sz="6600" dirty="0">
              <a:latin typeface="Corbel" panose="020B0503020204020204" pitchFamily="34" charset="0"/>
            </a:endParaRPr>
          </a:p>
        </p:txBody>
      </p:sp>
    </p:spTree>
    <p:extLst>
      <p:ext uri="{BB962C8B-B14F-4D97-AF65-F5344CB8AC3E}">
        <p14:creationId xmlns:p14="http://schemas.microsoft.com/office/powerpoint/2010/main" val="36061457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009899" y="0"/>
            <a:ext cx="6172200" cy="923192"/>
          </a:xfrm>
        </p:spPr>
        <p:txBody>
          <a:bodyPr>
            <a:normAutofit fontScale="90000"/>
          </a:bodyPr>
          <a:lstStyle/>
          <a:p>
            <a:r>
              <a:rPr lang="en-US" sz="3600" b="1" dirty="0">
                <a:solidFill>
                  <a:srgbClr val="0070C0"/>
                </a:solidFill>
                <a:latin typeface="Corbel" panose="020B0503020204020204" pitchFamily="34" charset="0"/>
              </a:rPr>
              <a:t>Universal Leadership Attributes</a:t>
            </a:r>
          </a:p>
        </p:txBody>
      </p:sp>
      <p:graphicFrame>
        <p:nvGraphicFramePr>
          <p:cNvPr id="6" name="Table 5"/>
          <p:cNvGraphicFramePr>
            <a:graphicFrameLocks noGrp="1"/>
          </p:cNvGraphicFramePr>
          <p:nvPr>
            <p:extLst>
              <p:ext uri="{D42A27DB-BD31-4B8C-83A1-F6EECF244321}">
                <p14:modId xmlns:p14="http://schemas.microsoft.com/office/powerpoint/2010/main" val="322253549"/>
              </p:ext>
            </p:extLst>
          </p:nvPr>
        </p:nvGraphicFramePr>
        <p:xfrm>
          <a:off x="2390932" y="863660"/>
          <a:ext cx="7410134" cy="4272889"/>
        </p:xfrm>
        <a:graphic>
          <a:graphicData uri="http://schemas.openxmlformats.org/drawingml/2006/table">
            <a:tbl>
              <a:tblPr firstRow="1" firstCol="1" bandRow="1">
                <a:tableStyleId>{BDBED569-4797-4DF1-A0F4-6AAB3CD982D8}</a:tableStyleId>
              </a:tblPr>
              <a:tblGrid>
                <a:gridCol w="2987766">
                  <a:extLst>
                    <a:ext uri="{9D8B030D-6E8A-4147-A177-3AD203B41FA5}">
                      <a16:colId xmlns:a16="http://schemas.microsoft.com/office/drawing/2014/main" val="4173633002"/>
                    </a:ext>
                  </a:extLst>
                </a:gridCol>
                <a:gridCol w="2030377">
                  <a:extLst>
                    <a:ext uri="{9D8B030D-6E8A-4147-A177-3AD203B41FA5}">
                      <a16:colId xmlns:a16="http://schemas.microsoft.com/office/drawing/2014/main" val="1849665754"/>
                    </a:ext>
                  </a:extLst>
                </a:gridCol>
                <a:gridCol w="2391991">
                  <a:extLst>
                    <a:ext uri="{9D8B030D-6E8A-4147-A177-3AD203B41FA5}">
                      <a16:colId xmlns:a16="http://schemas.microsoft.com/office/drawing/2014/main" val="1517057397"/>
                    </a:ext>
                  </a:extLst>
                </a:gridCol>
              </a:tblGrid>
              <a:tr h="321535">
                <a:tc gridSpan="3">
                  <a:txBody>
                    <a:bodyPr/>
                    <a:lstStyle/>
                    <a:p>
                      <a:pPr>
                        <a:lnSpc>
                          <a:spcPct val="100000"/>
                        </a:lnSpc>
                        <a:spcAft>
                          <a:spcPts val="800"/>
                        </a:spcAft>
                      </a:pPr>
                      <a:r>
                        <a:rPr lang="en-US" sz="1400" dirty="0">
                          <a:effectLst/>
                          <a:latin typeface="Corbel" panose="020B0503020204020204" pitchFamily="34" charset="0"/>
                        </a:rPr>
                        <a:t>Positive Leader Attributes</a:t>
                      </a:r>
                      <a:endParaRPr lang="en-IN" sz="1400" dirty="0">
                        <a:solidFill>
                          <a:srgbClr val="003300"/>
                        </a:solidFill>
                        <a:effectLst/>
                        <a:latin typeface="Corbel" panose="020B0503020204020204" pitchFamily="34" charset="0"/>
                        <a:ea typeface="Times New Roman" panose="02020603050405020304" pitchFamily="18" charset="0"/>
                        <a:cs typeface="Times New Roman" panose="02020603050405020304" pitchFamily="18" charset="0"/>
                      </a:endParaRPr>
                    </a:p>
                  </a:txBody>
                  <a:tcPr marL="45833" marR="45833" marT="45900" marB="45900"/>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393844483"/>
                  </a:ext>
                </a:extLst>
              </a:tr>
              <a:tr h="2644562">
                <a:tc>
                  <a:txBody>
                    <a:bodyPr/>
                    <a:lstStyle/>
                    <a:p>
                      <a:pPr>
                        <a:lnSpc>
                          <a:spcPct val="100000"/>
                        </a:lnSpc>
                        <a:spcAft>
                          <a:spcPts val="800"/>
                        </a:spcAft>
                      </a:pPr>
                      <a:r>
                        <a:rPr lang="en-US" sz="1400" b="0" dirty="0">
                          <a:effectLst/>
                          <a:latin typeface="Corbel" panose="020B0503020204020204" pitchFamily="34" charset="0"/>
                        </a:rPr>
                        <a:t>Trustworthy</a:t>
                      </a:r>
                      <a:endParaRPr lang="en-IN" sz="1400" b="0" dirty="0">
                        <a:effectLst/>
                        <a:latin typeface="Corbel" panose="020B0503020204020204" pitchFamily="34" charset="0"/>
                      </a:endParaRPr>
                    </a:p>
                    <a:p>
                      <a:pPr>
                        <a:lnSpc>
                          <a:spcPct val="100000"/>
                        </a:lnSpc>
                        <a:spcAft>
                          <a:spcPts val="800"/>
                        </a:spcAft>
                      </a:pPr>
                      <a:r>
                        <a:rPr lang="en-US" sz="1400" b="0" dirty="0">
                          <a:effectLst/>
                          <a:latin typeface="Corbel" panose="020B0503020204020204" pitchFamily="34" charset="0"/>
                        </a:rPr>
                        <a:t>Foresighted</a:t>
                      </a:r>
                      <a:endParaRPr lang="en-IN" sz="1400" b="0" dirty="0">
                        <a:effectLst/>
                        <a:latin typeface="Corbel" panose="020B0503020204020204" pitchFamily="34" charset="0"/>
                      </a:endParaRPr>
                    </a:p>
                    <a:p>
                      <a:pPr>
                        <a:lnSpc>
                          <a:spcPct val="100000"/>
                        </a:lnSpc>
                        <a:spcAft>
                          <a:spcPts val="800"/>
                        </a:spcAft>
                      </a:pPr>
                      <a:r>
                        <a:rPr lang="en-US" sz="1400" b="0" dirty="0">
                          <a:effectLst/>
                          <a:latin typeface="Corbel" panose="020B0503020204020204" pitchFamily="34" charset="0"/>
                        </a:rPr>
                        <a:t>Positive</a:t>
                      </a:r>
                      <a:endParaRPr lang="en-IN" sz="1400" b="0" dirty="0">
                        <a:effectLst/>
                        <a:latin typeface="Corbel" panose="020B0503020204020204" pitchFamily="34" charset="0"/>
                      </a:endParaRPr>
                    </a:p>
                    <a:p>
                      <a:pPr>
                        <a:lnSpc>
                          <a:spcPct val="100000"/>
                        </a:lnSpc>
                        <a:spcAft>
                          <a:spcPts val="800"/>
                        </a:spcAft>
                      </a:pPr>
                      <a:r>
                        <a:rPr lang="en-US" sz="1400" b="0" dirty="0">
                          <a:effectLst/>
                          <a:latin typeface="Corbel" panose="020B0503020204020204" pitchFamily="34" charset="0"/>
                        </a:rPr>
                        <a:t>Builds confidence</a:t>
                      </a:r>
                      <a:endParaRPr lang="en-IN" sz="1400" b="0" dirty="0">
                        <a:effectLst/>
                        <a:latin typeface="Corbel" panose="020B0503020204020204" pitchFamily="34" charset="0"/>
                      </a:endParaRPr>
                    </a:p>
                    <a:p>
                      <a:pPr>
                        <a:lnSpc>
                          <a:spcPct val="100000"/>
                        </a:lnSpc>
                        <a:spcAft>
                          <a:spcPts val="800"/>
                        </a:spcAft>
                      </a:pPr>
                      <a:r>
                        <a:rPr lang="en-US" sz="1400" b="0" dirty="0">
                          <a:effectLst/>
                          <a:latin typeface="Corbel" panose="020B0503020204020204" pitchFamily="34" charset="0"/>
                        </a:rPr>
                        <a:t>Intelligent</a:t>
                      </a:r>
                      <a:endParaRPr lang="en-IN" sz="1400" b="0" dirty="0">
                        <a:effectLst/>
                        <a:latin typeface="Corbel" panose="020B0503020204020204" pitchFamily="34" charset="0"/>
                      </a:endParaRPr>
                    </a:p>
                    <a:p>
                      <a:pPr>
                        <a:lnSpc>
                          <a:spcPct val="100000"/>
                        </a:lnSpc>
                        <a:spcAft>
                          <a:spcPts val="800"/>
                        </a:spcAft>
                      </a:pPr>
                      <a:r>
                        <a:rPr lang="en-US" sz="1400" b="0" dirty="0">
                          <a:effectLst/>
                          <a:latin typeface="Corbel" panose="020B0503020204020204" pitchFamily="34" charset="0"/>
                        </a:rPr>
                        <a:t>Win-win problem solver</a:t>
                      </a:r>
                      <a:endParaRPr lang="en-IN" sz="1400" b="0" dirty="0">
                        <a:effectLst/>
                        <a:latin typeface="Corbel" panose="020B0503020204020204" pitchFamily="34" charset="0"/>
                      </a:endParaRPr>
                    </a:p>
                    <a:p>
                      <a:pPr>
                        <a:lnSpc>
                          <a:spcPct val="100000"/>
                        </a:lnSpc>
                        <a:spcAft>
                          <a:spcPts val="800"/>
                        </a:spcAft>
                      </a:pPr>
                      <a:r>
                        <a:rPr lang="en-US" sz="1400" b="0" dirty="0">
                          <a:effectLst/>
                          <a:latin typeface="Corbel" panose="020B0503020204020204" pitchFamily="34" charset="0"/>
                        </a:rPr>
                        <a:t>Administratively skilled</a:t>
                      </a:r>
                      <a:endParaRPr lang="en-IN" sz="1400" b="0" dirty="0">
                        <a:effectLst/>
                        <a:latin typeface="Corbel" panose="020B0503020204020204" pitchFamily="34" charset="0"/>
                      </a:endParaRPr>
                    </a:p>
                    <a:p>
                      <a:pPr>
                        <a:lnSpc>
                          <a:spcPct val="100000"/>
                        </a:lnSpc>
                        <a:spcAft>
                          <a:spcPts val="800"/>
                        </a:spcAft>
                      </a:pPr>
                      <a:r>
                        <a:rPr lang="en-US" sz="1400" b="0" dirty="0">
                          <a:effectLst/>
                          <a:latin typeface="Corbel" panose="020B0503020204020204" pitchFamily="34" charset="0"/>
                        </a:rPr>
                        <a:t>Excellence oriented</a:t>
                      </a:r>
                      <a:endParaRPr lang="en-IN" sz="1400" b="0" dirty="0">
                        <a:solidFill>
                          <a:srgbClr val="008080"/>
                        </a:solidFill>
                        <a:effectLst/>
                        <a:latin typeface="Corbel" panose="020B0503020204020204" pitchFamily="34" charset="0"/>
                        <a:ea typeface="Times New Roman" panose="02020603050405020304" pitchFamily="18" charset="0"/>
                        <a:cs typeface="Times New Roman" panose="02020603050405020304" pitchFamily="18" charset="0"/>
                      </a:endParaRPr>
                    </a:p>
                  </a:txBody>
                  <a:tcPr marL="45833" marR="45833" marT="45900" marB="45900"/>
                </a:tc>
                <a:tc>
                  <a:txBody>
                    <a:bodyPr/>
                    <a:lstStyle/>
                    <a:p>
                      <a:pPr>
                        <a:lnSpc>
                          <a:spcPct val="100000"/>
                        </a:lnSpc>
                        <a:spcAft>
                          <a:spcPts val="800"/>
                        </a:spcAft>
                      </a:pPr>
                      <a:r>
                        <a:rPr lang="en-US" sz="1400" dirty="0">
                          <a:effectLst/>
                          <a:latin typeface="Corbel" panose="020B0503020204020204" pitchFamily="34" charset="0"/>
                        </a:rPr>
                        <a:t>Just</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Plans ahead</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Dynamic</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Motivational</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Decisive</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Communicative</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Coordinator</a:t>
                      </a:r>
                      <a:endParaRPr lang="en-IN" sz="1400" dirty="0">
                        <a:solidFill>
                          <a:srgbClr val="008080"/>
                        </a:solidFill>
                        <a:effectLst/>
                        <a:latin typeface="Corbel" panose="020B0503020204020204" pitchFamily="34" charset="0"/>
                        <a:ea typeface="Times New Roman" panose="02020603050405020304" pitchFamily="18" charset="0"/>
                        <a:cs typeface="Times New Roman" panose="02020603050405020304" pitchFamily="18" charset="0"/>
                      </a:endParaRPr>
                    </a:p>
                  </a:txBody>
                  <a:tcPr marL="45833" marR="45833" marT="45900" marB="45900"/>
                </a:tc>
                <a:tc>
                  <a:txBody>
                    <a:bodyPr/>
                    <a:lstStyle/>
                    <a:p>
                      <a:pPr>
                        <a:lnSpc>
                          <a:spcPct val="100000"/>
                        </a:lnSpc>
                        <a:spcAft>
                          <a:spcPts val="800"/>
                        </a:spcAft>
                      </a:pPr>
                      <a:r>
                        <a:rPr lang="en-US" sz="1400" dirty="0">
                          <a:effectLst/>
                          <a:latin typeface="Corbel" panose="020B0503020204020204" pitchFamily="34" charset="0"/>
                        </a:rPr>
                        <a:t>Honest</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Encouraging</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Motivator</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Dependable</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Effective bargainer</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Informed</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Team builder</a:t>
                      </a:r>
                      <a:endParaRPr lang="en-IN" sz="1400" dirty="0">
                        <a:solidFill>
                          <a:srgbClr val="008080"/>
                        </a:solidFill>
                        <a:effectLst/>
                        <a:latin typeface="Corbel" panose="020B0503020204020204" pitchFamily="34" charset="0"/>
                        <a:ea typeface="Times New Roman" panose="02020603050405020304" pitchFamily="18" charset="0"/>
                        <a:cs typeface="Times New Roman" panose="02020603050405020304" pitchFamily="18" charset="0"/>
                      </a:endParaRPr>
                    </a:p>
                  </a:txBody>
                  <a:tcPr marL="45833" marR="45833" marT="45900" marB="45900"/>
                </a:tc>
                <a:extLst>
                  <a:ext uri="{0D108BD9-81ED-4DB2-BD59-A6C34878D82A}">
                    <a16:rowId xmlns:a16="http://schemas.microsoft.com/office/drawing/2014/main" val="3030101739"/>
                  </a:ext>
                </a:extLst>
              </a:tr>
              <a:tr h="321535">
                <a:tc gridSpan="3">
                  <a:txBody>
                    <a:bodyPr/>
                    <a:lstStyle/>
                    <a:p>
                      <a:pPr>
                        <a:lnSpc>
                          <a:spcPct val="100000"/>
                        </a:lnSpc>
                        <a:spcAft>
                          <a:spcPts val="800"/>
                        </a:spcAft>
                      </a:pPr>
                      <a:r>
                        <a:rPr lang="en-US" sz="1400" dirty="0">
                          <a:effectLst/>
                          <a:latin typeface="Corbel" panose="020B0503020204020204" pitchFamily="34" charset="0"/>
                        </a:rPr>
                        <a:t>Negative Leader Attributes</a:t>
                      </a:r>
                      <a:endParaRPr lang="en-IN" sz="1400" dirty="0">
                        <a:solidFill>
                          <a:srgbClr val="003300"/>
                        </a:solidFill>
                        <a:effectLst/>
                        <a:latin typeface="Corbel" panose="020B0503020204020204" pitchFamily="34" charset="0"/>
                        <a:ea typeface="Times New Roman" panose="02020603050405020304" pitchFamily="18" charset="0"/>
                        <a:cs typeface="Times New Roman" panose="02020603050405020304" pitchFamily="18" charset="0"/>
                      </a:endParaRPr>
                    </a:p>
                  </a:txBody>
                  <a:tcPr marL="45833" marR="45833" marT="45900" marB="45900"/>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91403127"/>
                  </a:ext>
                </a:extLst>
              </a:tr>
              <a:tr h="985257">
                <a:tc>
                  <a:txBody>
                    <a:bodyPr/>
                    <a:lstStyle/>
                    <a:p>
                      <a:pPr>
                        <a:lnSpc>
                          <a:spcPct val="100000"/>
                        </a:lnSpc>
                        <a:spcAft>
                          <a:spcPts val="800"/>
                        </a:spcAft>
                      </a:pPr>
                      <a:r>
                        <a:rPr lang="en-US" sz="1400" b="0" dirty="0">
                          <a:effectLst/>
                          <a:latin typeface="Corbel" panose="020B0503020204020204" pitchFamily="34" charset="0"/>
                        </a:rPr>
                        <a:t>Loner</a:t>
                      </a:r>
                      <a:endParaRPr lang="en-IN" sz="1400" b="0" dirty="0">
                        <a:effectLst/>
                        <a:latin typeface="Corbel" panose="020B0503020204020204" pitchFamily="34" charset="0"/>
                      </a:endParaRPr>
                    </a:p>
                    <a:p>
                      <a:pPr>
                        <a:lnSpc>
                          <a:spcPct val="100000"/>
                        </a:lnSpc>
                        <a:spcAft>
                          <a:spcPts val="800"/>
                        </a:spcAft>
                      </a:pPr>
                      <a:r>
                        <a:rPr lang="en-US" sz="1400" b="0" dirty="0">
                          <a:effectLst/>
                          <a:latin typeface="Corbel" panose="020B0503020204020204" pitchFamily="34" charset="0"/>
                        </a:rPr>
                        <a:t>Irritable</a:t>
                      </a:r>
                      <a:endParaRPr lang="en-IN" sz="1400" b="0" dirty="0">
                        <a:effectLst/>
                        <a:latin typeface="Corbel" panose="020B0503020204020204" pitchFamily="34" charset="0"/>
                      </a:endParaRPr>
                    </a:p>
                    <a:p>
                      <a:pPr>
                        <a:lnSpc>
                          <a:spcPct val="100000"/>
                        </a:lnSpc>
                        <a:spcAft>
                          <a:spcPts val="800"/>
                        </a:spcAft>
                      </a:pPr>
                      <a:r>
                        <a:rPr lang="en-US" sz="1400" b="0" dirty="0">
                          <a:effectLst/>
                          <a:latin typeface="Corbel" panose="020B0503020204020204" pitchFamily="34" charset="0"/>
                        </a:rPr>
                        <a:t>Ruthless</a:t>
                      </a:r>
                      <a:endParaRPr lang="en-IN" sz="1400" b="0" dirty="0">
                        <a:solidFill>
                          <a:srgbClr val="008080"/>
                        </a:solidFill>
                        <a:effectLst/>
                        <a:latin typeface="Corbel" panose="020B0503020204020204" pitchFamily="34" charset="0"/>
                        <a:ea typeface="Times New Roman" panose="02020603050405020304" pitchFamily="18" charset="0"/>
                        <a:cs typeface="Times New Roman" panose="02020603050405020304" pitchFamily="18" charset="0"/>
                      </a:endParaRPr>
                    </a:p>
                  </a:txBody>
                  <a:tcPr marL="45833" marR="45833" marT="45900" marB="45900"/>
                </a:tc>
                <a:tc>
                  <a:txBody>
                    <a:bodyPr/>
                    <a:lstStyle/>
                    <a:p>
                      <a:pPr>
                        <a:lnSpc>
                          <a:spcPct val="100000"/>
                        </a:lnSpc>
                        <a:spcAft>
                          <a:spcPts val="800"/>
                        </a:spcAft>
                      </a:pPr>
                      <a:r>
                        <a:rPr lang="en-US" sz="1400" dirty="0">
                          <a:effectLst/>
                          <a:latin typeface="Corbel" panose="020B0503020204020204" pitchFamily="34" charset="0"/>
                        </a:rPr>
                        <a:t>Asocial</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Nonexplicit</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Dictatorial</a:t>
                      </a:r>
                      <a:endParaRPr lang="en-IN" sz="1400" dirty="0">
                        <a:solidFill>
                          <a:srgbClr val="008080"/>
                        </a:solidFill>
                        <a:effectLst/>
                        <a:latin typeface="Corbel" panose="020B0503020204020204" pitchFamily="34" charset="0"/>
                        <a:ea typeface="Times New Roman" panose="02020603050405020304" pitchFamily="18" charset="0"/>
                        <a:cs typeface="Times New Roman" panose="02020603050405020304" pitchFamily="18" charset="0"/>
                      </a:endParaRPr>
                    </a:p>
                  </a:txBody>
                  <a:tcPr marL="45833" marR="45833" marT="45900" marB="45900"/>
                </a:tc>
                <a:tc>
                  <a:txBody>
                    <a:bodyPr/>
                    <a:lstStyle/>
                    <a:p>
                      <a:pPr>
                        <a:lnSpc>
                          <a:spcPct val="100000"/>
                        </a:lnSpc>
                        <a:spcAft>
                          <a:spcPts val="800"/>
                        </a:spcAft>
                      </a:pPr>
                      <a:r>
                        <a:rPr lang="en-US" sz="1400" dirty="0">
                          <a:effectLst/>
                          <a:latin typeface="Corbel" panose="020B0503020204020204" pitchFamily="34" charset="0"/>
                        </a:rPr>
                        <a:t>Noncooperative</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Egocentric</a:t>
                      </a:r>
                      <a:endParaRPr lang="en-IN" sz="1400" dirty="0">
                        <a:solidFill>
                          <a:srgbClr val="008080"/>
                        </a:solidFill>
                        <a:effectLst/>
                        <a:latin typeface="Corbel" panose="020B0503020204020204" pitchFamily="34" charset="0"/>
                        <a:ea typeface="Times New Roman" panose="02020603050405020304" pitchFamily="18" charset="0"/>
                        <a:cs typeface="Times New Roman" panose="02020603050405020304" pitchFamily="18" charset="0"/>
                      </a:endParaRPr>
                    </a:p>
                  </a:txBody>
                  <a:tcPr marL="45833" marR="45833" marT="45900" marB="45900"/>
                </a:tc>
                <a:extLst>
                  <a:ext uri="{0D108BD9-81ED-4DB2-BD59-A6C34878D82A}">
                    <a16:rowId xmlns:a16="http://schemas.microsoft.com/office/drawing/2014/main" val="2254126180"/>
                  </a:ext>
                </a:extLst>
              </a:tr>
            </a:tbl>
          </a:graphicData>
        </a:graphic>
      </p:graphicFrame>
      <p:sp>
        <p:nvSpPr>
          <p:cNvPr id="8" name="Rectangle 7"/>
          <p:cNvSpPr/>
          <p:nvPr/>
        </p:nvSpPr>
        <p:spPr>
          <a:xfrm>
            <a:off x="2390932" y="5327918"/>
            <a:ext cx="7410134" cy="369332"/>
          </a:xfrm>
          <a:prstGeom prst="rect">
            <a:avLst/>
          </a:prstGeom>
        </p:spPr>
        <p:txBody>
          <a:bodyPr wrap="square">
            <a:spAutoFit/>
          </a:bodyPr>
          <a:lstStyle/>
          <a:p>
            <a:r>
              <a:rPr lang="en-IN" sz="900" i="1" dirty="0">
                <a:latin typeface="Corbel" panose="020B0503020204020204" pitchFamily="34" charset="0"/>
              </a:rPr>
              <a:t>Source: </a:t>
            </a:r>
            <a:r>
              <a:rPr lang="en-IN" sz="900" dirty="0">
                <a:latin typeface="Corbel" panose="020B0503020204020204" pitchFamily="34" charset="0"/>
              </a:rPr>
              <a:t>Adapted from House, R. J., </a:t>
            </a:r>
            <a:r>
              <a:rPr lang="en-IN" sz="900" dirty="0" err="1">
                <a:latin typeface="Corbel" panose="020B0503020204020204" pitchFamily="34" charset="0"/>
              </a:rPr>
              <a:t>Hanges</a:t>
            </a:r>
            <a:r>
              <a:rPr lang="en-IN" sz="900" dirty="0">
                <a:latin typeface="Corbel" panose="020B0503020204020204" pitchFamily="34" charset="0"/>
              </a:rPr>
              <a:t>, P. J., </a:t>
            </a:r>
            <a:r>
              <a:rPr lang="en-IN" sz="900" dirty="0" err="1">
                <a:latin typeface="Corbel" panose="020B0503020204020204" pitchFamily="34" charset="0"/>
              </a:rPr>
              <a:t>Javidan</a:t>
            </a:r>
            <a:r>
              <a:rPr lang="en-IN" sz="900" dirty="0">
                <a:latin typeface="Corbel" panose="020B0503020204020204" pitchFamily="34" charset="0"/>
              </a:rPr>
              <a:t>, M., </a:t>
            </a:r>
            <a:r>
              <a:rPr lang="en-IN" sz="900" dirty="0" err="1">
                <a:latin typeface="Corbel" panose="020B0503020204020204" pitchFamily="34" charset="0"/>
              </a:rPr>
              <a:t>Dorfman</a:t>
            </a:r>
            <a:r>
              <a:rPr lang="en-IN" sz="900" dirty="0">
                <a:latin typeface="Corbel" panose="020B0503020204020204" pitchFamily="34" charset="0"/>
              </a:rPr>
              <a:t>, P. W., &amp; Gupta, V. (Eds.). (2004). </a:t>
            </a:r>
            <a:r>
              <a:rPr lang="en-IN" sz="900" i="1" dirty="0">
                <a:latin typeface="Corbel" panose="020B0503020204020204" pitchFamily="34" charset="0"/>
              </a:rPr>
              <a:t>Culture, leadership, and organizations: The GLOBE study of 62 societies. </a:t>
            </a:r>
            <a:r>
              <a:rPr lang="en-IN" sz="900" dirty="0">
                <a:latin typeface="Corbel" panose="020B0503020204020204" pitchFamily="34" charset="0"/>
              </a:rPr>
              <a:t>Thousand Oaks, CA: Sage, pp. 677–678. Reprinted with permission.</a:t>
            </a:r>
            <a:endParaRPr lang="en-IN" sz="2700" dirty="0">
              <a:latin typeface="Corbel" panose="020B0503020204020204" pitchFamily="34" charset="0"/>
            </a:endParaRPr>
          </a:p>
        </p:txBody>
      </p:sp>
    </p:spTree>
    <p:extLst>
      <p:ext uri="{BB962C8B-B14F-4D97-AF65-F5344CB8AC3E}">
        <p14:creationId xmlns:p14="http://schemas.microsoft.com/office/powerpoint/2010/main" val="6822430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0B02702-A9FB-4095-B774-6FDD6BD727BC}"/>
              </a:ext>
            </a:extLst>
          </p:cNvPr>
          <p:cNvSpPr>
            <a:spLocks noGrp="1"/>
          </p:cNvSpPr>
          <p:nvPr>
            <p:ph type="title"/>
          </p:nvPr>
        </p:nvSpPr>
        <p:spPr>
          <a:xfrm>
            <a:off x="1981200" y="0"/>
            <a:ext cx="8229600" cy="1143000"/>
          </a:xfrm>
        </p:spPr>
        <p:txBody>
          <a:bodyPr/>
          <a:lstStyle/>
          <a:p>
            <a:r>
              <a:rPr lang="en-US" altLang="en-US" b="1" dirty="0">
                <a:solidFill>
                  <a:srgbClr val="0070C0"/>
                </a:solidFill>
                <a:latin typeface="Corbel" panose="020B0503020204020204" pitchFamily="34" charset="0"/>
              </a:rPr>
              <a:t>Practicing Leadership</a:t>
            </a:r>
          </a:p>
        </p:txBody>
      </p:sp>
      <p:sp>
        <p:nvSpPr>
          <p:cNvPr id="22531" name="Rectangle 3">
            <a:extLst>
              <a:ext uri="{FF2B5EF4-FFF2-40B4-BE49-F238E27FC236}">
                <a16:creationId xmlns:a16="http://schemas.microsoft.com/office/drawing/2014/main" id="{217CF27F-C7B4-4490-9B7A-F4FD4362BE50}"/>
              </a:ext>
            </a:extLst>
          </p:cNvPr>
          <p:cNvSpPr>
            <a:spLocks noGrp="1"/>
          </p:cNvSpPr>
          <p:nvPr>
            <p:ph idx="1"/>
          </p:nvPr>
        </p:nvSpPr>
        <p:spPr>
          <a:xfrm>
            <a:off x="2152650" y="2400300"/>
            <a:ext cx="7886700" cy="3086100"/>
          </a:xfrm>
        </p:spPr>
        <p:txBody>
          <a:bodyPr>
            <a:normAutofit/>
          </a:bodyPr>
          <a:lstStyle/>
          <a:p>
            <a:r>
              <a:rPr lang="en-US" altLang="en-US">
                <a:latin typeface="Corbel" panose="020B0503020204020204" pitchFamily="34" charset="0"/>
              </a:rPr>
              <a:t>There is a strong demand for leadership today.</a:t>
            </a:r>
          </a:p>
          <a:p>
            <a:r>
              <a:rPr lang="en-US" altLang="en-US">
                <a:latin typeface="Corbel" panose="020B0503020204020204" pitchFamily="34" charset="0"/>
              </a:rPr>
              <a:t>People want effective leadership.</a:t>
            </a:r>
          </a:p>
          <a:p>
            <a:r>
              <a:rPr lang="en-US" altLang="en-US">
                <a:latin typeface="Corbel" panose="020B0503020204020204" pitchFamily="34" charset="0"/>
              </a:rPr>
              <a:t>Effective leadership is intentional and creates change for the common good.</a:t>
            </a:r>
          </a:p>
          <a:p>
            <a:r>
              <a:rPr lang="en-US" altLang="en-US">
                <a:latin typeface="Corbel" panose="020B0503020204020204" pitchFamily="34" charset="0"/>
              </a:rPr>
              <a:t>The challenge is to be prepared to lead when called on.</a:t>
            </a:r>
            <a:endParaRPr lang="en-US" altLang="en-US" dirty="0">
              <a:latin typeface="Corbel" panose="020B0503020204020204" pitchFamily="34" charset="0"/>
            </a:endParaRPr>
          </a:p>
        </p:txBody>
      </p:sp>
    </p:spTree>
    <p:extLst>
      <p:ext uri="{BB962C8B-B14F-4D97-AF65-F5344CB8AC3E}">
        <p14:creationId xmlns:p14="http://schemas.microsoft.com/office/powerpoint/2010/main" val="6820597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B776EFC9-5287-4194-8061-DF3BE0899268}"/>
              </a:ext>
            </a:extLst>
          </p:cNvPr>
          <p:cNvSpPr>
            <a:spLocks noGrp="1"/>
          </p:cNvSpPr>
          <p:nvPr>
            <p:ph type="title"/>
          </p:nvPr>
        </p:nvSpPr>
        <p:spPr>
          <a:xfrm>
            <a:off x="1981200" y="0"/>
            <a:ext cx="8229600" cy="1143000"/>
          </a:xfrm>
        </p:spPr>
        <p:txBody>
          <a:bodyPr/>
          <a:lstStyle/>
          <a:p>
            <a:pPr eaLnBrk="1" hangingPunct="1"/>
            <a:r>
              <a:rPr lang="en-US" altLang="en-US" b="1" dirty="0">
                <a:solidFill>
                  <a:srgbClr val="0070C0"/>
                </a:solidFill>
                <a:latin typeface="Corbel" panose="020B0503020204020204" pitchFamily="34" charset="0"/>
              </a:rPr>
              <a:t>Leadership Snapshot</a:t>
            </a:r>
          </a:p>
        </p:txBody>
      </p:sp>
      <p:sp>
        <p:nvSpPr>
          <p:cNvPr id="15363" name="Content Placeholder 2">
            <a:extLst>
              <a:ext uri="{FF2B5EF4-FFF2-40B4-BE49-F238E27FC236}">
                <a16:creationId xmlns:a16="http://schemas.microsoft.com/office/drawing/2014/main" id="{E9D38D4B-2EA2-417B-9510-A063835A6DF5}"/>
              </a:ext>
            </a:extLst>
          </p:cNvPr>
          <p:cNvSpPr>
            <a:spLocks noGrp="1"/>
          </p:cNvSpPr>
          <p:nvPr>
            <p:ph idx="1"/>
          </p:nvPr>
        </p:nvSpPr>
        <p:spPr>
          <a:xfrm>
            <a:off x="2152651" y="1143001"/>
            <a:ext cx="7886699" cy="3224213"/>
          </a:xfrm>
        </p:spPr>
        <p:txBody>
          <a:bodyPr rtlCol="0">
            <a:normAutofit fontScale="92500"/>
          </a:bodyPr>
          <a:lstStyle/>
          <a:p>
            <a:pPr marL="0" indent="0">
              <a:buNone/>
              <a:defRPr/>
            </a:pPr>
            <a:r>
              <a:rPr lang="en-US" b="1" dirty="0">
                <a:latin typeface="Corbel" panose="020B0503020204020204" pitchFamily="34" charset="0"/>
                <a:cs typeface="Arial" charset="0"/>
              </a:rPr>
              <a:t>Indra </a:t>
            </a:r>
            <a:r>
              <a:rPr lang="en-US" b="1" dirty="0" err="1">
                <a:latin typeface="Corbel" panose="020B0503020204020204" pitchFamily="34" charset="0"/>
                <a:cs typeface="Arial" charset="0"/>
              </a:rPr>
              <a:t>Nooyi</a:t>
            </a:r>
            <a:r>
              <a:rPr lang="en-US" b="1" dirty="0">
                <a:latin typeface="Corbel" panose="020B0503020204020204" pitchFamily="34" charset="0"/>
                <a:cs typeface="Arial" charset="0"/>
              </a:rPr>
              <a:t>, CEO of PepsiCo</a:t>
            </a:r>
          </a:p>
          <a:p>
            <a:pPr>
              <a:defRPr/>
            </a:pPr>
            <a:endParaRPr lang="en-US" dirty="0">
              <a:latin typeface="Corbel" panose="020B0503020204020204" pitchFamily="34" charset="0"/>
              <a:cs typeface="Arial" charset="0"/>
            </a:endParaRPr>
          </a:p>
          <a:p>
            <a:pPr lvl="1">
              <a:defRPr/>
            </a:pPr>
            <a:r>
              <a:rPr lang="en-US" dirty="0">
                <a:latin typeface="Corbel" panose="020B0503020204020204" pitchFamily="34" charset="0"/>
                <a:cs typeface="Arial" charset="0"/>
              </a:rPr>
              <a:t>One of the top female executives in the US.</a:t>
            </a:r>
          </a:p>
          <a:p>
            <a:pPr lvl="1">
              <a:defRPr/>
            </a:pPr>
            <a:r>
              <a:rPr lang="en-US" dirty="0">
                <a:latin typeface="Corbel" panose="020B0503020204020204" pitchFamily="34" charset="0"/>
                <a:cs typeface="Arial" charset="0"/>
              </a:rPr>
              <a:t>Grew up in Madras, India; always pushed conventional boundaries.</a:t>
            </a:r>
          </a:p>
          <a:p>
            <a:pPr lvl="1">
              <a:defRPr/>
            </a:pPr>
            <a:r>
              <a:rPr lang="en-US" dirty="0">
                <a:latin typeface="Corbel" panose="020B0503020204020204" pitchFamily="34" charset="0"/>
                <a:cs typeface="Arial" charset="0"/>
              </a:rPr>
              <a:t>Completed a Master’s in Management from Yale University.</a:t>
            </a:r>
          </a:p>
          <a:p>
            <a:pPr lvl="1">
              <a:defRPr/>
            </a:pPr>
            <a:r>
              <a:rPr lang="en-US" dirty="0">
                <a:latin typeface="Corbel" panose="020B0503020204020204" pitchFamily="34" charset="0"/>
                <a:cs typeface="Arial" charset="0"/>
              </a:rPr>
              <a:t>Worked for Boston Consulting Group (BCG), Motorola, and </a:t>
            </a:r>
            <a:r>
              <a:rPr lang="en-US" dirty="0" err="1">
                <a:latin typeface="Corbel" panose="020B0503020204020204" pitchFamily="34" charset="0"/>
                <a:cs typeface="Arial" charset="0"/>
              </a:rPr>
              <a:t>Asea</a:t>
            </a:r>
            <a:r>
              <a:rPr lang="en-US" dirty="0">
                <a:latin typeface="Corbel" panose="020B0503020204020204" pitchFamily="34" charset="0"/>
                <a:cs typeface="Arial" charset="0"/>
              </a:rPr>
              <a:t> Brown </a:t>
            </a:r>
            <a:r>
              <a:rPr lang="en-US" dirty="0" err="1">
                <a:latin typeface="Corbel" panose="020B0503020204020204" pitchFamily="34" charset="0"/>
                <a:cs typeface="Arial" charset="0"/>
              </a:rPr>
              <a:t>Boveri</a:t>
            </a:r>
            <a:r>
              <a:rPr lang="en-US" dirty="0">
                <a:latin typeface="Corbel" panose="020B0503020204020204" pitchFamily="34" charset="0"/>
                <a:cs typeface="Arial" charset="0"/>
              </a:rPr>
              <a:t> (ABB) before joining Pepsi.</a:t>
            </a:r>
          </a:p>
          <a:p>
            <a:pPr lvl="1">
              <a:defRPr/>
            </a:pPr>
            <a:r>
              <a:rPr lang="en-US" dirty="0">
                <a:latin typeface="Corbel" panose="020B0503020204020204" pitchFamily="34" charset="0"/>
                <a:cs typeface="Arial" charset="0"/>
              </a:rPr>
              <a:t>Chief dealmaker in acquiring Tropicana and Quaker Oats.</a:t>
            </a:r>
          </a:p>
          <a:p>
            <a:pPr lvl="1">
              <a:defRPr/>
            </a:pPr>
            <a:r>
              <a:rPr lang="en-US" dirty="0">
                <a:latin typeface="Corbel" panose="020B0503020204020204" pitchFamily="34" charset="0"/>
                <a:cs typeface="Arial" charset="0"/>
              </a:rPr>
              <a:t>Creating healthier products such as Pepsi Next.</a:t>
            </a:r>
          </a:p>
          <a:p>
            <a:pPr lvl="1">
              <a:buFont typeface="Courier New" pitchFamily="49" charset="0"/>
              <a:buChar char="o"/>
              <a:defRPr/>
            </a:pPr>
            <a:endParaRPr lang="en-US" sz="1950" dirty="0">
              <a:latin typeface="Corbel" panose="020B0503020204020204" pitchFamily="34" charset="0"/>
              <a:cs typeface="Arial" charset="0"/>
            </a:endParaRPr>
          </a:p>
          <a:p>
            <a:pPr lvl="1">
              <a:buNone/>
              <a:defRPr/>
            </a:pPr>
            <a:endParaRPr lang="en-US" dirty="0">
              <a:latin typeface="Corbel" panose="020B0503020204020204" pitchFamily="34" charset="0"/>
            </a:endParaRPr>
          </a:p>
          <a:p>
            <a:pPr lvl="1">
              <a:defRPr/>
            </a:pPr>
            <a:endParaRPr lang="en-US" dirty="0">
              <a:latin typeface="Corbel" panose="020B0503020204020204" pitchFamily="34" charset="0"/>
            </a:endParaRPr>
          </a:p>
        </p:txBody>
      </p:sp>
      <p:sp>
        <p:nvSpPr>
          <p:cNvPr id="2" name="TextBox 1">
            <a:extLst>
              <a:ext uri="{FF2B5EF4-FFF2-40B4-BE49-F238E27FC236}">
                <a16:creationId xmlns:a16="http://schemas.microsoft.com/office/drawing/2014/main" id="{B0043D23-7ACC-82E0-AD06-D16526119C45}"/>
              </a:ext>
            </a:extLst>
          </p:cNvPr>
          <p:cNvSpPr txBox="1"/>
          <p:nvPr/>
        </p:nvSpPr>
        <p:spPr>
          <a:xfrm>
            <a:off x="2369574" y="4552336"/>
            <a:ext cx="7983794" cy="369332"/>
          </a:xfrm>
          <a:prstGeom prst="rect">
            <a:avLst/>
          </a:prstGeom>
          <a:noFill/>
        </p:spPr>
        <p:txBody>
          <a:bodyPr wrap="square" rtlCol="0">
            <a:spAutoFit/>
          </a:bodyPr>
          <a:lstStyle/>
          <a:p>
            <a:r>
              <a:rPr lang="en-GB" dirty="0"/>
              <a:t>https://www.youtube.com/watch?v=USaQenoT93k</a:t>
            </a:r>
          </a:p>
        </p:txBody>
      </p:sp>
    </p:spTree>
    <p:extLst>
      <p:ext uri="{BB962C8B-B14F-4D97-AF65-F5344CB8AC3E}">
        <p14:creationId xmlns:p14="http://schemas.microsoft.com/office/powerpoint/2010/main" val="21228833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52650" y="0"/>
            <a:ext cx="7886700" cy="994172"/>
          </a:xfrm>
        </p:spPr>
        <p:txBody>
          <a:bodyPr>
            <a:normAutofit/>
          </a:bodyPr>
          <a:lstStyle/>
          <a:p>
            <a:pPr lvl="0"/>
            <a:r>
              <a:rPr lang="en-US" b="1" dirty="0">
                <a:solidFill>
                  <a:srgbClr val="0070C0"/>
                </a:solidFill>
                <a:latin typeface="Corbel" panose="020B0503020204020204" pitchFamily="34" charset="0"/>
              </a:rPr>
              <a:t>Leadership vs. Management</a:t>
            </a:r>
          </a:p>
        </p:txBody>
      </p:sp>
      <p:sp>
        <p:nvSpPr>
          <p:cNvPr id="4" name="Content Placeholder 3"/>
          <p:cNvSpPr>
            <a:spLocks noGrp="1"/>
          </p:cNvSpPr>
          <p:nvPr>
            <p:ph idx="1"/>
          </p:nvPr>
        </p:nvSpPr>
        <p:spPr>
          <a:xfrm>
            <a:off x="1981200" y="2364476"/>
            <a:ext cx="8229600" cy="3917032"/>
          </a:xfrm>
        </p:spPr>
        <p:txBody>
          <a:bodyPr>
            <a:normAutofit/>
          </a:bodyPr>
          <a:lstStyle/>
          <a:p>
            <a:r>
              <a:rPr lang="en-US" dirty="0">
                <a:latin typeface="Corbel" panose="020B0503020204020204" pitchFamily="34" charset="0"/>
              </a:rPr>
              <a:t>Purpose of management is to structure functions within organizations.</a:t>
            </a:r>
          </a:p>
          <a:p>
            <a:r>
              <a:rPr lang="en-US" dirty="0">
                <a:latin typeface="Corbel" panose="020B0503020204020204" pitchFamily="34" charset="0"/>
              </a:rPr>
              <a:t>Frederick Taylor: Key figure in management theory.</a:t>
            </a:r>
          </a:p>
          <a:p>
            <a:r>
              <a:rPr lang="en-US" dirty="0">
                <a:latin typeface="Corbel" panose="020B0503020204020204" pitchFamily="34" charset="0"/>
              </a:rPr>
              <a:t>Barnard’s conceptualization of authority.</a:t>
            </a:r>
          </a:p>
          <a:p>
            <a:r>
              <a:rPr lang="en-US" dirty="0">
                <a:latin typeface="Corbel" panose="020B0503020204020204" pitchFamily="34" charset="0"/>
              </a:rPr>
              <a:t>Difference between leadership and management.</a:t>
            </a:r>
          </a:p>
        </p:txBody>
      </p:sp>
      <p:sp>
        <p:nvSpPr>
          <p:cNvPr id="2" name="TextBox 1"/>
          <p:cNvSpPr txBox="1"/>
          <p:nvPr/>
        </p:nvSpPr>
        <p:spPr>
          <a:xfrm>
            <a:off x="2315571" y="1263826"/>
            <a:ext cx="7151427" cy="830997"/>
          </a:xfrm>
          <a:prstGeom prst="rect">
            <a:avLst/>
          </a:prstGeom>
          <a:solidFill>
            <a:schemeClr val="accent5">
              <a:lumMod val="60000"/>
              <a:lumOff val="40000"/>
            </a:schemeClr>
          </a:solidFill>
        </p:spPr>
        <p:txBody>
          <a:bodyPr wrap="square" rtlCol="0">
            <a:spAutoFit/>
          </a:bodyPr>
          <a:lstStyle/>
          <a:p>
            <a:pPr algn="ctr"/>
            <a:r>
              <a:rPr lang="en-GB" sz="2400" b="1" dirty="0"/>
              <a:t>Discussion: What is the difference between Leadership &amp; Management? </a:t>
            </a:r>
          </a:p>
        </p:txBody>
      </p:sp>
    </p:spTree>
    <p:extLst>
      <p:ext uri="{BB962C8B-B14F-4D97-AF65-F5344CB8AC3E}">
        <p14:creationId xmlns:p14="http://schemas.microsoft.com/office/powerpoint/2010/main" val="2338066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52650" y="0"/>
            <a:ext cx="7886700" cy="994172"/>
          </a:xfrm>
        </p:spPr>
        <p:txBody>
          <a:bodyPr>
            <a:normAutofit/>
          </a:bodyPr>
          <a:lstStyle/>
          <a:p>
            <a:pPr lvl="0"/>
            <a:r>
              <a:rPr lang="en-US" b="1" dirty="0">
                <a:solidFill>
                  <a:srgbClr val="0070C0"/>
                </a:solidFill>
                <a:latin typeface="Corbel" panose="020B0503020204020204" pitchFamily="34" charset="0"/>
              </a:rPr>
              <a:t>Leadership vs. Management</a:t>
            </a:r>
          </a:p>
        </p:txBody>
      </p:sp>
      <p:sp>
        <p:nvSpPr>
          <p:cNvPr id="4" name="Content Placeholder 3"/>
          <p:cNvSpPr>
            <a:spLocks noGrp="1"/>
          </p:cNvSpPr>
          <p:nvPr>
            <p:ph idx="1"/>
          </p:nvPr>
        </p:nvSpPr>
        <p:spPr/>
        <p:txBody>
          <a:bodyPr>
            <a:normAutofit/>
          </a:bodyPr>
          <a:lstStyle/>
          <a:p>
            <a:pPr marL="0" indent="0">
              <a:buNone/>
            </a:pPr>
            <a:r>
              <a:rPr lang="en-GB" dirty="0">
                <a:latin typeface="Corbel" panose="020B0503020204020204" pitchFamily="34" charset="0"/>
              </a:rPr>
              <a:t>Summarising the views of scholars who have attempted to differentiate between leading and managing, </a:t>
            </a:r>
            <a:r>
              <a:rPr lang="en-GB" i="1" dirty="0">
                <a:latin typeface="Corbel" panose="020B0503020204020204" pitchFamily="34" charset="0"/>
              </a:rPr>
              <a:t>Kent </a:t>
            </a:r>
            <a:r>
              <a:rPr lang="en-GB" dirty="0">
                <a:latin typeface="Corbel" panose="020B0503020204020204" pitchFamily="34" charset="0"/>
              </a:rPr>
              <a:t>draws attention to the following characteristics:</a:t>
            </a:r>
          </a:p>
          <a:p>
            <a:pPr marL="0" indent="0">
              <a:buNone/>
            </a:pPr>
            <a:endParaRPr lang="en-GB" dirty="0">
              <a:latin typeface="Corbel" panose="020B0503020204020204" pitchFamily="34" charset="0"/>
            </a:endParaRPr>
          </a:p>
          <a:p>
            <a:r>
              <a:rPr lang="en-GB" dirty="0">
                <a:latin typeface="Corbel" panose="020B0503020204020204" pitchFamily="34" charset="0"/>
              </a:rPr>
              <a:t>managers do things right; leaders do the right things;</a:t>
            </a:r>
          </a:p>
          <a:p>
            <a:r>
              <a:rPr lang="en-GB" dirty="0">
                <a:latin typeface="Corbel" panose="020B0503020204020204" pitchFamily="34" charset="0"/>
              </a:rPr>
              <a:t>managing is an authority relationship; leading is an influence relationship; and</a:t>
            </a:r>
          </a:p>
          <a:p>
            <a:r>
              <a:rPr lang="en-GB" dirty="0">
                <a:latin typeface="Corbel" panose="020B0503020204020204" pitchFamily="34" charset="0"/>
              </a:rPr>
              <a:t>managing creates stability; leading creates change.</a:t>
            </a:r>
            <a:endParaRPr lang="en-US" dirty="0">
              <a:latin typeface="Corbel" panose="020B0503020204020204" pitchFamily="34" charset="0"/>
            </a:endParaRPr>
          </a:p>
        </p:txBody>
      </p:sp>
    </p:spTree>
    <p:extLst>
      <p:ext uri="{BB962C8B-B14F-4D97-AF65-F5344CB8AC3E}">
        <p14:creationId xmlns:p14="http://schemas.microsoft.com/office/powerpoint/2010/main" val="8317015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81200" y="0"/>
            <a:ext cx="8229600" cy="1143000"/>
          </a:xfrm>
        </p:spPr>
        <p:txBody>
          <a:bodyPr>
            <a:normAutofit/>
          </a:bodyPr>
          <a:lstStyle/>
          <a:p>
            <a:pPr lvl="0"/>
            <a:r>
              <a:rPr lang="en-US" b="1" dirty="0">
                <a:solidFill>
                  <a:srgbClr val="0070C0"/>
                </a:solidFill>
                <a:latin typeface="Corbel" panose="020B0503020204020204" pitchFamily="34" charset="0"/>
              </a:rPr>
              <a:t>The Dark Side of Leadership </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p:txBody>
          <a:bodyPr>
            <a:normAutofit/>
          </a:bodyPr>
          <a:lstStyle/>
          <a:p>
            <a:r>
              <a:rPr lang="en-IN" dirty="0">
                <a:latin typeface="Corbel" panose="020B0503020204020204" pitchFamily="34" charset="0"/>
              </a:rPr>
              <a:t>Use of influence for personal ends.</a:t>
            </a:r>
          </a:p>
          <a:p>
            <a:r>
              <a:rPr lang="en-IN" dirty="0">
                <a:latin typeface="Corbel" panose="020B0503020204020204" pitchFamily="34" charset="0"/>
              </a:rPr>
              <a:t>Characterized by “toxicity.”</a:t>
            </a:r>
          </a:p>
          <a:p>
            <a:r>
              <a:rPr lang="en-US" dirty="0">
                <a:latin typeface="Corbel" panose="020B0503020204020204" pitchFamily="34" charset="0"/>
              </a:rPr>
              <a:t>C</a:t>
            </a:r>
            <a:r>
              <a:rPr lang="en-IN" dirty="0">
                <a:latin typeface="Corbel" panose="020B0503020204020204" pitchFamily="34" charset="0"/>
              </a:rPr>
              <a:t>urrent examples in world.</a:t>
            </a:r>
          </a:p>
          <a:p>
            <a:r>
              <a:rPr lang="en-US" dirty="0">
                <a:latin typeface="Corbel" panose="020B0503020204020204" pitchFamily="34" charset="0"/>
              </a:rPr>
              <a:t>Leadership is </a:t>
            </a:r>
            <a:r>
              <a:rPr lang="en-IN" dirty="0">
                <a:latin typeface="Corbel" panose="020B0503020204020204" pitchFamily="34" charset="0"/>
              </a:rPr>
              <a:t>complex and has many dimensions.</a:t>
            </a:r>
          </a:p>
          <a:p>
            <a:r>
              <a:rPr lang="en-IN" dirty="0">
                <a:latin typeface="Corbel" panose="020B0503020204020204" pitchFamily="34" charset="0"/>
              </a:rPr>
              <a:t>Demand for effective leadership.</a:t>
            </a:r>
            <a:endParaRPr lang="en-US" dirty="0">
              <a:latin typeface="Corbel" panose="020B0503020204020204" pitchFamily="34" charset="0"/>
            </a:endParaRPr>
          </a:p>
          <a:p>
            <a:pPr marL="0" indent="0">
              <a:buNone/>
            </a:pPr>
            <a:endParaRPr lang="en-US" dirty="0">
              <a:latin typeface="Corbel" panose="020B0503020204020204" pitchFamily="34" charset="0"/>
            </a:endParaRPr>
          </a:p>
        </p:txBody>
      </p:sp>
    </p:spTree>
    <p:extLst>
      <p:ext uri="{BB962C8B-B14F-4D97-AF65-F5344CB8AC3E}">
        <p14:creationId xmlns:p14="http://schemas.microsoft.com/office/powerpoint/2010/main" val="28422121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a:extLst>
              <a:ext uri="{FF2B5EF4-FFF2-40B4-BE49-F238E27FC236}">
                <a16:creationId xmlns:a16="http://schemas.microsoft.com/office/drawing/2014/main" id="{5A786F9F-BB2F-4BE6-965C-C00AC86F32EF}"/>
              </a:ext>
            </a:extLst>
          </p:cNvPr>
          <p:cNvSpPr>
            <a:spLocks noGrp="1"/>
          </p:cNvSpPr>
          <p:nvPr>
            <p:ph type="title"/>
          </p:nvPr>
        </p:nvSpPr>
        <p:spPr>
          <a:xfrm>
            <a:off x="1981200" y="0"/>
            <a:ext cx="8229600" cy="1143000"/>
          </a:xfrm>
        </p:spPr>
        <p:txBody>
          <a:bodyPr/>
          <a:lstStyle/>
          <a:p>
            <a:r>
              <a:rPr kumimoji="1" lang="en-US" altLang="en-US" b="1" dirty="0">
                <a:solidFill>
                  <a:srgbClr val="0070C0"/>
                </a:solidFill>
                <a:latin typeface="Corbel" panose="020B0503020204020204" pitchFamily="34" charset="0"/>
              </a:rPr>
              <a:t>Summary</a:t>
            </a:r>
            <a:endParaRPr lang="en-US" altLang="en-US" b="1" dirty="0">
              <a:solidFill>
                <a:srgbClr val="0070C0"/>
              </a:solidFill>
              <a:latin typeface="Corbel" panose="020B0503020204020204" pitchFamily="34" charset="0"/>
            </a:endParaRPr>
          </a:p>
        </p:txBody>
      </p:sp>
      <p:sp>
        <p:nvSpPr>
          <p:cNvPr id="26627" name="Content Placeholder 2">
            <a:extLst>
              <a:ext uri="{FF2B5EF4-FFF2-40B4-BE49-F238E27FC236}">
                <a16:creationId xmlns:a16="http://schemas.microsoft.com/office/drawing/2014/main" id="{C0E2AA59-DA0D-4DA5-B342-30EDE208BD2A}"/>
              </a:ext>
            </a:extLst>
          </p:cNvPr>
          <p:cNvSpPr>
            <a:spLocks noGrp="1"/>
          </p:cNvSpPr>
          <p:nvPr>
            <p:ph idx="1"/>
          </p:nvPr>
        </p:nvSpPr>
        <p:spPr>
          <a:xfrm>
            <a:off x="2152650" y="1920479"/>
            <a:ext cx="7886700" cy="3086100"/>
          </a:xfrm>
        </p:spPr>
        <p:txBody>
          <a:bodyPr>
            <a:normAutofit/>
          </a:bodyPr>
          <a:lstStyle/>
          <a:p>
            <a:r>
              <a:rPr lang="en-GB" altLang="en-US" dirty="0"/>
              <a:t>All of us at some time will be asked to show leadership.</a:t>
            </a:r>
          </a:p>
          <a:p>
            <a:r>
              <a:rPr lang="en-GB" altLang="en-US" dirty="0"/>
              <a:t>Leadership is demanding and rewarding.</a:t>
            </a:r>
          </a:p>
          <a:p>
            <a:r>
              <a:rPr lang="en-US" altLang="en-US" dirty="0"/>
              <a:t>Leadership is complex and multidimensional.</a:t>
            </a:r>
          </a:p>
          <a:p>
            <a:r>
              <a:rPr lang="en-US" altLang="en-US" dirty="0"/>
              <a:t>Leadership is a trait, ability, skill, behavior, relationship, and influence process.</a:t>
            </a:r>
          </a:p>
          <a:p>
            <a:r>
              <a:rPr lang="en-US" altLang="en-US" dirty="0"/>
              <a:t>How you think about leadership will influence the way you practice leadership.</a:t>
            </a:r>
          </a:p>
        </p:txBody>
      </p:sp>
    </p:spTree>
    <p:extLst>
      <p:ext uri="{BB962C8B-B14F-4D97-AF65-F5344CB8AC3E}">
        <p14:creationId xmlns:p14="http://schemas.microsoft.com/office/powerpoint/2010/main" val="13453298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0</TotalTime>
  <Words>2762</Words>
  <Application>Microsoft Office PowerPoint</Application>
  <PresentationFormat>Widescreen</PresentationFormat>
  <Paragraphs>271</Paragraphs>
  <Slides>27</Slides>
  <Notes>18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-apple-system</vt:lpstr>
      <vt:lpstr>Arial</vt:lpstr>
      <vt:lpstr>Calibri</vt:lpstr>
      <vt:lpstr>Corbel</vt:lpstr>
      <vt:lpstr>Courier New</vt:lpstr>
      <vt:lpstr>Helvetica</vt:lpstr>
      <vt:lpstr>Myriad Pro</vt:lpstr>
      <vt:lpstr>Wingdings</vt:lpstr>
      <vt:lpstr>20140311PresentationUWTSDTemplate</vt:lpstr>
      <vt:lpstr>Session 1 Introduction to Leadership</vt:lpstr>
      <vt:lpstr>PowerPoint Presentation</vt:lpstr>
      <vt:lpstr>Session Objectives</vt:lpstr>
      <vt:lpstr>Class Discussion</vt:lpstr>
      <vt:lpstr>Introduction</vt:lpstr>
      <vt:lpstr>The Evolution of Leadership</vt:lpstr>
      <vt:lpstr>How to Think about Leadership</vt:lpstr>
      <vt:lpstr>Class Discussion</vt:lpstr>
      <vt:lpstr>7 A s of practical leadership</vt:lpstr>
      <vt:lpstr>PowerPoint Presentation</vt:lpstr>
      <vt:lpstr>Leadership Explained</vt:lpstr>
      <vt:lpstr>Leadership Explained</vt:lpstr>
      <vt:lpstr>Leadership Explained</vt:lpstr>
      <vt:lpstr>Leadership Explained</vt:lpstr>
      <vt:lpstr>Leadership Explained</vt:lpstr>
      <vt:lpstr>Leadership Explained</vt:lpstr>
      <vt:lpstr>Leadership Explained</vt:lpstr>
      <vt:lpstr>PowerPoint Presentation</vt:lpstr>
      <vt:lpstr>PowerPoint Presentation</vt:lpstr>
      <vt:lpstr>Emerging Leadership Approaches</vt:lpstr>
      <vt:lpstr>Universal Leadership Attributes</vt:lpstr>
      <vt:lpstr>Practicing Leadership</vt:lpstr>
      <vt:lpstr>Leadership Snapshot</vt:lpstr>
      <vt:lpstr>Leadership vs. Management</vt:lpstr>
      <vt:lpstr>Leadership vs. Management</vt:lpstr>
      <vt:lpstr>The Dark Side of Leadership </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Seyed Navid Nasirpourosgoei</cp:lastModifiedBy>
  <cp:revision>28</cp:revision>
  <dcterms:created xsi:type="dcterms:W3CDTF">2020-04-06T13:34:42Z</dcterms:created>
  <dcterms:modified xsi:type="dcterms:W3CDTF">2024-08-27T12:58:23Z</dcterms:modified>
</cp:coreProperties>
</file>