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8" r:id="rId1"/>
  </p:sldMasterIdLst>
  <p:notesMasterIdLst>
    <p:notesMasterId r:id="rId17"/>
  </p:notesMasterIdLst>
  <p:sldIdLst>
    <p:sldId id="256" r:id="rId2"/>
    <p:sldId id="261" r:id="rId3"/>
    <p:sldId id="295" r:id="rId4"/>
    <p:sldId id="296" r:id="rId5"/>
    <p:sldId id="297" r:id="rId6"/>
    <p:sldId id="298" r:id="rId7"/>
    <p:sldId id="299" r:id="rId8"/>
    <p:sldId id="300" r:id="rId9"/>
    <p:sldId id="301" r:id="rId10"/>
    <p:sldId id="302" r:id="rId11"/>
    <p:sldId id="303" r:id="rId12"/>
    <p:sldId id="304" r:id="rId13"/>
    <p:sldId id="305" r:id="rId14"/>
    <p:sldId id="262" r:id="rId15"/>
    <p:sldId id="306" r:id="rId16"/>
  </p:sldIdLst>
  <p:sldSz cx="9144000" cy="5143500" type="screen16x9"/>
  <p:notesSz cx="6858000" cy="9144000"/>
  <p:embeddedFontLst>
    <p:embeddedFont>
      <p:font typeface="Calibri" panose="020F0502020204030204" pitchFamily="34" charset="0"/>
      <p:regular r:id="rId18"/>
      <p:bold r:id="rId19"/>
      <p:italic r:id="rId20"/>
      <p:boldItalic r:id="rId21"/>
    </p:embeddedFont>
    <p:embeddedFont>
      <p:font typeface="Damion" panose="02000000000000000000" pitchFamily="2" charset="0"/>
      <p:regular r:id="rId22"/>
    </p:embeddedFont>
    <p:embeddedFont>
      <p:font typeface="Inria Sans" pitchFamily="2" charset="0"/>
      <p:regular r:id="rId23"/>
      <p:bold r:id="rId24"/>
      <p:italic r:id="rId25"/>
      <p:boldItalic r:id="rId26"/>
    </p:embeddedFont>
    <p:embeddedFont>
      <p:font typeface="Inria Sans Light"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EF74FF8-E034-4DB7-BE06-887B1C85FB4F}">
  <a:tblStyle styleId="{4EF74FF8-E034-4DB7-BE06-887B1C85FB4F}"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E6136F5-39C5-4167-BACB-785AFB5643D1}"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505" autoAdjust="0"/>
  </p:normalViewPr>
  <p:slideViewPr>
    <p:cSldViewPr>
      <p:cViewPr varScale="1">
        <p:scale>
          <a:sx n="66" d="100"/>
          <a:sy n="66" d="100"/>
        </p:scale>
        <p:origin x="-1506" y="-9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1.fntdata" /><Relationship Id="rId26" Type="http://schemas.openxmlformats.org/officeDocument/2006/relationships/font" Target="fonts/font9.fntdata" /><Relationship Id="rId3" Type="http://schemas.openxmlformats.org/officeDocument/2006/relationships/slide" Target="slides/slide2.xml" /><Relationship Id="rId21" Type="http://schemas.openxmlformats.org/officeDocument/2006/relationships/font" Target="fonts/font4.fntdata" /><Relationship Id="rId34"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5" Type="http://schemas.openxmlformats.org/officeDocument/2006/relationships/font" Target="fonts/font8.fntdata" /><Relationship Id="rId33"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3.fntdata" /><Relationship Id="rId29" Type="http://schemas.openxmlformats.org/officeDocument/2006/relationships/font" Target="fonts/font12.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7.fntdata" /><Relationship Id="rId32"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6.fntdata" /><Relationship Id="rId28" Type="http://schemas.openxmlformats.org/officeDocument/2006/relationships/font" Target="fonts/font11.fntdata" /><Relationship Id="rId10" Type="http://schemas.openxmlformats.org/officeDocument/2006/relationships/slide" Target="slides/slide9.xml" /><Relationship Id="rId19" Type="http://schemas.openxmlformats.org/officeDocument/2006/relationships/font" Target="fonts/font2.fntdata" /><Relationship Id="rId31"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5.fntdata" /><Relationship Id="rId27" Type="http://schemas.openxmlformats.org/officeDocument/2006/relationships/font" Target="fonts/font10.fntdata" /><Relationship Id="rId30" Type="http://schemas.openxmlformats.org/officeDocument/2006/relationships/font" Target="fonts/font13.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111190417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SQDN engineering is an intermediate sized organisation that produces fencing and other products in a competitive market. Timber is a very sensitive input to the business and as such, supplier performance has a positive impact on production output, customer satisfaction and profitability. Over the past few months, SQDN Engineering has been facing continued issues due to its primary timber supplier in the form of late and incomplete deliveries, wrong timber dimensions, inconsistent treatment, and overall poor quality. Although the mentioned issues are serious, the top management has discouraged the option of terminating the supplier contract because it takes a long lead time to source, approve, and on-board a new supplier. The process of switching the supplier would lead to a disruption in production of more than a year and the business would be prone to a high operational risk. Consequently, SQDN Engineering will have to adopt a recovery-oriented strategy that aims at stabilising and enhancing the existing supplier instead of terminating the relationship.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In this presentation, there are different solutions offered to solve four acute problem areas that include inefficiency in dealing with customer complaints, weak buyer-supplier relationship, chronic quality failure, and unaddressed environmental and sustainability issues. The suggested strategy is based on the control mechanisms, the leverage of contracts, and the development of capabilities and the enforcement of compliance.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This is one of the key weaknesses of the supplier that responds poorly to customer complaints. The process is not systematic in how complaints are managed and there is no record of systematic follow-up and learning. This would cause recurrence of problems and deteriorating customer confidence in SQDN Engineering.</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g3ad01040cd2_0_70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9" name="Google Shape;429;g3ad01040cd2_0_70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sz="1100" b="0" i="0" u="none" strike="noStrike" cap="none" dirty="0">
                <a:solidFill>
                  <a:srgbClr val="000000"/>
                </a:solidFill>
                <a:effectLst/>
                <a:latin typeface="Arial"/>
                <a:ea typeface="Arial"/>
                <a:cs typeface="Arial"/>
                <a:sym typeface="Arial"/>
              </a:rPr>
              <a:t>SQDN Engineering must also implement a complaints escalation and visibility system instead of just concentrating on service level agreements. Complaints of the suppliers should be entered in a common tracking system, which will be visible to the two organisations. This brings about transparency and makes issues that are yet to be resolved easily identifiable.</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Moreover, SQDN Engineering is to use a tiered process of escalation. Should a complaint be not addressed after a stipulated period, then it ought to automatically be forwarded to the top management in the supplier organisation. This puts a strain on the level of leadership and is an indication that under-responsiveness will not be entertained.</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The other important solution is that the performance of complaint resolution should be made to directly connect with payment terms. The supplier payments may be deferred by a percentage until acceptable corrective measures are finalized. Such a financial incentive helps respond faster and make complaints considered seriously.</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This can be achieved by enhancing transparency; escalation and financial responsibility that can make SQDN Engineering go a long way in improving the manner in which the complaints are managed without necessarily depending on goodwill on the part of the supplier.</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sz="1100" b="0" i="0" u="none" strike="noStrike" cap="none" dirty="0">
                <a:solidFill>
                  <a:srgbClr val="000000"/>
                </a:solidFill>
                <a:effectLst/>
                <a:latin typeface="Arial"/>
                <a:ea typeface="Arial"/>
                <a:cs typeface="Arial"/>
                <a:sym typeface="Arial"/>
              </a:rPr>
              <a:t>SQDN Engineering must also implement a complaints escalation and visibility system instead of just concentrating on service level agreements. Complaints of the suppliers should be entered in a common tracking system, which will be visible to the two organisations. This brings about transparency and makes issues that are yet to be resolved easily identifiable.</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Moreover, SQDN Engineering is to use a tiered process of escalation. Should a complaint be not addressed after a stipulated period, then it ought to automatically be forwarded to the top management in the supplier organisation. This puts a strain on the level of leadership and is an indication that under-responsiveness will not be entertained.</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The other important solution is that the performance of complaint resolution should be made to directly connect with payment terms. The supplier payments may be deferred by a percentage until acceptable corrective measures are finalized. Such a financial incentive helps respond faster and make complaints considered seriously.</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This can be achieved by enhancing transparency; escalation and financial responsibility that can make SQDN Engineering go a long way in improving the manner in which the complaints are managed without necessarily depending on goodwill on the part of the supplier.</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9700" indent="0">
              <a:buNone/>
            </a:pPr>
            <a:r>
              <a:rPr lang="en-GB" sz="1100" b="0" i="0" u="none" strike="noStrike" cap="none" dirty="0">
                <a:solidFill>
                  <a:srgbClr val="000000"/>
                </a:solidFill>
                <a:effectLst/>
                <a:latin typeface="Arial"/>
                <a:ea typeface="Arial"/>
                <a:cs typeface="Arial"/>
                <a:sym typeface="Arial"/>
              </a:rPr>
              <a:t>To deal with this, SQDN Engineering ought to officially renegotiate the relationship by contract renegotiation. This does not presuppose the end of the agreement but presupposes the revision of the conditions of the contract according to the current expectations of the performance. Clear provisions are to be made on delivery accuracy, quality standards, environmental compliance and communication requirements.</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A supplier performance review board is also required and both senior representatives of the organisations should be included in the board. This board must hold quarterly meetings and emphasize on the strategic performance and not on the day-to-day problems. Action logs and formal minutes should be kept to be accountable.</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Supplier segmentation is another possible solution. The timber supplier is supposed to be categorised as a high-risk and critical supplier. This categorization is a reason to increase monitoring, prevalence of audits, and control. When all suppliers are treated equally, some of them may be given less attention than those that are the most risky.</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SQDN engineering can revise the relationship by enhancing the clarity of governance and the contract, which will enable it to regain control and guarantee continuity in supply.</a:t>
            </a:r>
            <a:endParaRPr lang="en-US" sz="1100" b="0" i="0" u="none" strike="noStrike" cap="none" dirty="0">
              <a:solidFill>
                <a:srgbClr val="000000"/>
              </a:solidFill>
              <a:effectLst/>
              <a:latin typeface="Arial"/>
              <a:ea typeface="Arial"/>
              <a:cs typeface="Arial"/>
              <a:sym typeface="Arial"/>
            </a:endParaRPr>
          </a:p>
          <a:p>
            <a:pPr marL="139700" indent="0">
              <a:buNone/>
            </a:pPr>
            <a:endParaRPr lang="en-US" dirty="0"/>
          </a:p>
        </p:txBody>
      </p:sp>
    </p:spTree>
    <p:extLst>
      <p:ext uri="{BB962C8B-B14F-4D97-AF65-F5344CB8AC3E}">
        <p14:creationId xmlns:p14="http://schemas.microsoft.com/office/powerpoint/2010/main" val="1808017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b2f7c811ed_0_4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b2f7c811ed_0_4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Quality problems are a part of the most harmful issues to SQDN Engineering. The wrong size, poor treatment, and poor quality of timber augment wastage, rework, and delays during production. All these issues indicate that there are flaws in the internal operations of this supplier and not individual errors.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g3ad01040cd2_0_70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9" name="Google Shape;429;g3ad01040cd2_0_70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sz="1100" b="0" i="0" u="none" strike="noStrike" cap="none" dirty="0">
                <a:solidFill>
                  <a:srgbClr val="000000"/>
                </a:solidFill>
                <a:effectLst/>
                <a:latin typeface="Arial"/>
                <a:ea typeface="Arial"/>
                <a:cs typeface="Arial"/>
                <a:sym typeface="Arial"/>
              </a:rPr>
              <a:t>SQDN Engineering ought to conduct an exercise of joint process mapping with the supplier rather than emphasizing on inspections alone. This includes the examination of the timber sourcing process, timber cutting, timber treatment, timber storage and transportation. Tracing out the entire process assists in the determination of the points where errors are added to the process and where the controls are not present.</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In this analysis, SQDN Engineering must insist on the supplier to install in-process quality checks as opposed to using final inspection only. Indicatively, inspection during cutting and treatment reduces the chances of defects to be dispatched.</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The other alternative solution is the implementation of the batch traceability. Every delivery must be tracked to certain batches of production. This will enable the detection of defects in a short time and will not cause a massive disruption.</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Failure to improve quality means that SQDN Engineering should think of cutting down the order volumes in the short term. This sends a powerful message and it restricts the operation risk. Once the performance stabilises, orders may be again increased.</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b2f7c811ed_0_4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b2f7c811ed_0_4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Issues that were raised about the environment in one of the past audits are not addressed. These are absence of evidence on sustainable sourcing of timber, inability to minimize packaging wastes, and inadequate disclosure of treatment chemicals. These concerns could subject SQDN Engineering to a bad reputation and even legal scrutiny.</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g3ad01040cd2_0_70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9" name="Google Shape;429;g3ad01040cd2_0_70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sz="1100" b="0" i="0" u="none" strike="noStrike" cap="none" dirty="0">
                <a:solidFill>
                  <a:srgbClr val="000000"/>
                </a:solidFill>
                <a:effectLst/>
                <a:latin typeface="Arial"/>
                <a:ea typeface="Arial"/>
                <a:cs typeface="Arial"/>
                <a:sym typeface="Arial"/>
              </a:rPr>
              <a:t>Instead of having volunteers comply, SQDN engineering ought to implement the compliance-led strategy. A formal environmental improvement notice must be given to the supplier explaining what must be done, when, and what is needed in terms of evidence.</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Third party audits where the work is done by an independent third party should be adopted to ensure that the work is done in accordance with the sustainable standards. This eliminates the use of self-reporting and enhances credibility. The SQDN Engineering senior management should be provided with the audit results to enable them to make informed decisions.</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Contractual terms should include packaging requirements. To illustrate, the packaging that is not recyclable may lead to the deductions of costs or delivery refuses. This puts the burden on the supplier and matches the environmental objectives with the business results.</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There should also be the enforcing of treatment transparency which will involve complete chemical disclosure and adherence to accepted safety and environmental standards. The non-provision of the documentation should lead to the suspension of the orders until compliance has been reached.</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35ed75ccf_0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35ed75ccf_0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sz="1100" b="0" i="0" u="none" strike="noStrike" cap="none" dirty="0">
                <a:solidFill>
                  <a:srgbClr val="000000"/>
                </a:solidFill>
                <a:effectLst/>
                <a:latin typeface="Arial"/>
                <a:ea typeface="Arial"/>
                <a:cs typeface="Arial"/>
                <a:sym typeface="Arial"/>
              </a:rPr>
              <a:t>The other alternative strategy is concentrating on the capability development of its supplier instead of penalising them only. Lack of skills, old equipment, or non-existence of systems may cause some performance problems.</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SQDN Engineering can contribute to the enhancement through the provision of common training programmes on quality control, environmental compliance and process management. Although it will be a short-term investment, it can provide long-term stability.</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Comparing the performance of the supplier with the industry or the supplier that the company competes with can also be used to identify areas of improvement and also gives the supplier an incentive to improve. Giving transparency of what is expected of performance can eliminate uncertainties.</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The development of capability should however be conditional. The support must continue to be measured by a series of improvements, which were made within the stipulated deadlines.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35ed75ccf_0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35ed75ccf_0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sz="1100" b="0" i="0" u="none" strike="noStrike" cap="none" dirty="0">
                <a:solidFill>
                  <a:srgbClr val="000000"/>
                </a:solidFill>
                <a:effectLst/>
                <a:latin typeface="Arial"/>
                <a:ea typeface="Arial"/>
                <a:cs typeface="Arial"/>
                <a:sym typeface="Arial"/>
              </a:rPr>
              <a:t>Although the intention is to enhance the current supplier, SQDN Engineering should be ready to fail. Exit readiness is a very important risk management approach.</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Another supplier pipeline should be established by the business without a bang, although on-boarding may not be the immediate case. This involves market researches, initial audits and technical assessments. Preparedness gives SQDN Engineering a stronger bargaining edge and the lessening of dependency.</a:t>
            </a:r>
            <a:endParaRPr lang="en-US" sz="1100" b="0" i="0" u="none" strike="noStrike" cap="none" dirty="0">
              <a:solidFill>
                <a:srgbClr val="000000"/>
              </a:solidFill>
              <a:effectLst/>
              <a:latin typeface="Arial"/>
              <a:ea typeface="Arial"/>
              <a:cs typeface="Arial"/>
              <a:sym typeface="Arial"/>
            </a:endParaRPr>
          </a:p>
          <a:p>
            <a:pPr marL="139700" indent="0">
              <a:buNone/>
            </a:pPr>
            <a:r>
              <a:rPr lang="en-GB" sz="1100" b="0" i="0" u="none" strike="noStrike" cap="none" dirty="0">
                <a:solidFill>
                  <a:srgbClr val="000000"/>
                </a:solidFill>
                <a:effectLst/>
                <a:latin typeface="Arial"/>
                <a:ea typeface="Arial"/>
                <a:cs typeface="Arial"/>
                <a:sym typeface="Arial"/>
              </a:rPr>
              <a:t>Contingency planning internal should also be researched. This can be in the form of maintaining a greater safety stock or changing the production plans to minimize susceptibility.</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The problem of suppliers is one of the major operational and strategic risks of SQDN Engineering. Nonetheless, it is not feasible to terminate the supplier contract immediately because there are concerns of continuity of the supply. In this slide, an alternative improvement strategy was offered. The strategies are founded on improved controls, realignment of contracts, process intervention, and enforcement of compliance. Raising the level of transparency in processing the complaints, resetting the relationship between the buyers and the supplier through governance, approach to quality issues at process level, and enforcement of environmental compliance order will stabilise performance but help SQDN Engineering to preserve its reputation. Simultaneously, gaining supplier ability and being exit ready keep the business resilient. By managing its suppliers with discipline and controlling the risks, SQDN Engineering can decrease the risk and enhance the effectiveness of the supply chains in the long run.</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0" y="152400"/>
            <a:ext cx="9144000" cy="4857765"/>
          </a:xfrm>
          <a:prstGeom prst="rect">
            <a:avLst/>
          </a:prstGeom>
          <a:noFill/>
          <a:ln>
            <a:noFill/>
          </a:ln>
        </p:spPr>
      </p:pic>
      <p:sp>
        <p:nvSpPr>
          <p:cNvPr id="11" name="Google Shape;11;p2"/>
          <p:cNvSpPr txBox="1">
            <a:spLocks noGrp="1"/>
          </p:cNvSpPr>
          <p:nvPr>
            <p:ph type="ctrTitle"/>
          </p:nvPr>
        </p:nvSpPr>
        <p:spPr>
          <a:xfrm>
            <a:off x="2756850" y="1419375"/>
            <a:ext cx="3512100" cy="2304600"/>
          </a:xfrm>
          <a:prstGeom prst="rect">
            <a:avLst/>
          </a:prstGeom>
        </p:spPr>
        <p:txBody>
          <a:bodyPr spcFirstLastPara="1" wrap="square" lIns="0" tIns="0" rIns="0" bIns="0" anchor="ctr" anchorCtr="0">
            <a:noAutofit/>
          </a:bodyPr>
          <a:lstStyle>
            <a:lvl1pPr lvl="0" algn="ctr" rtl="0">
              <a:spcBef>
                <a:spcPts val="0"/>
              </a:spcBef>
              <a:spcAft>
                <a:spcPts val="0"/>
              </a:spcAft>
              <a:buClr>
                <a:schemeClr val="dk1"/>
              </a:buClr>
              <a:buSzPts val="5600"/>
              <a:buNone/>
              <a:defRPr sz="5600">
                <a:solidFill>
                  <a:schemeClr val="dk1"/>
                </a:solidFill>
              </a:defRPr>
            </a:lvl1pPr>
            <a:lvl2pPr lvl="1" algn="ctr" rtl="0">
              <a:spcBef>
                <a:spcPts val="0"/>
              </a:spcBef>
              <a:spcAft>
                <a:spcPts val="0"/>
              </a:spcAft>
              <a:buClr>
                <a:schemeClr val="dk1"/>
              </a:buClr>
              <a:buSzPts val="5600"/>
              <a:buNone/>
              <a:defRPr sz="5600">
                <a:solidFill>
                  <a:schemeClr val="dk1"/>
                </a:solidFill>
              </a:defRPr>
            </a:lvl2pPr>
            <a:lvl3pPr lvl="2" algn="ctr" rtl="0">
              <a:spcBef>
                <a:spcPts val="0"/>
              </a:spcBef>
              <a:spcAft>
                <a:spcPts val="0"/>
              </a:spcAft>
              <a:buClr>
                <a:schemeClr val="dk1"/>
              </a:buClr>
              <a:buSzPts val="5600"/>
              <a:buNone/>
              <a:defRPr sz="5600">
                <a:solidFill>
                  <a:schemeClr val="dk1"/>
                </a:solidFill>
              </a:defRPr>
            </a:lvl3pPr>
            <a:lvl4pPr lvl="3" algn="ctr" rtl="0">
              <a:spcBef>
                <a:spcPts val="0"/>
              </a:spcBef>
              <a:spcAft>
                <a:spcPts val="0"/>
              </a:spcAft>
              <a:buClr>
                <a:schemeClr val="dk1"/>
              </a:buClr>
              <a:buSzPts val="5600"/>
              <a:buNone/>
              <a:defRPr sz="5600">
                <a:solidFill>
                  <a:schemeClr val="dk1"/>
                </a:solidFill>
              </a:defRPr>
            </a:lvl4pPr>
            <a:lvl5pPr lvl="4" algn="ctr" rtl="0">
              <a:spcBef>
                <a:spcPts val="0"/>
              </a:spcBef>
              <a:spcAft>
                <a:spcPts val="0"/>
              </a:spcAft>
              <a:buClr>
                <a:schemeClr val="dk1"/>
              </a:buClr>
              <a:buSzPts val="5600"/>
              <a:buNone/>
              <a:defRPr sz="5600">
                <a:solidFill>
                  <a:schemeClr val="dk1"/>
                </a:solidFill>
              </a:defRPr>
            </a:lvl5pPr>
            <a:lvl6pPr lvl="5" algn="ctr" rtl="0">
              <a:spcBef>
                <a:spcPts val="0"/>
              </a:spcBef>
              <a:spcAft>
                <a:spcPts val="0"/>
              </a:spcAft>
              <a:buClr>
                <a:schemeClr val="dk1"/>
              </a:buClr>
              <a:buSzPts val="5600"/>
              <a:buNone/>
              <a:defRPr sz="5600">
                <a:solidFill>
                  <a:schemeClr val="dk1"/>
                </a:solidFill>
              </a:defRPr>
            </a:lvl6pPr>
            <a:lvl7pPr lvl="6" algn="ctr" rtl="0">
              <a:spcBef>
                <a:spcPts val="0"/>
              </a:spcBef>
              <a:spcAft>
                <a:spcPts val="0"/>
              </a:spcAft>
              <a:buClr>
                <a:schemeClr val="dk1"/>
              </a:buClr>
              <a:buSzPts val="5600"/>
              <a:buNone/>
              <a:defRPr sz="5600">
                <a:solidFill>
                  <a:schemeClr val="dk1"/>
                </a:solidFill>
              </a:defRPr>
            </a:lvl7pPr>
            <a:lvl8pPr lvl="7" algn="ctr" rtl="0">
              <a:spcBef>
                <a:spcPts val="0"/>
              </a:spcBef>
              <a:spcAft>
                <a:spcPts val="0"/>
              </a:spcAft>
              <a:buClr>
                <a:schemeClr val="dk1"/>
              </a:buClr>
              <a:buSzPts val="5600"/>
              <a:buNone/>
              <a:defRPr sz="5600">
                <a:solidFill>
                  <a:schemeClr val="dk1"/>
                </a:solidFill>
              </a:defRPr>
            </a:lvl8pPr>
            <a:lvl9pPr lvl="8" algn="ctr" rtl="0">
              <a:spcBef>
                <a:spcPts val="0"/>
              </a:spcBef>
              <a:spcAft>
                <a:spcPts val="0"/>
              </a:spcAft>
              <a:buClr>
                <a:schemeClr val="dk1"/>
              </a:buClr>
              <a:buSzPts val="5600"/>
              <a:buNone/>
              <a:defRPr sz="5600">
                <a:solidFill>
                  <a:schemeClr val="dk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0"/>
        <p:cNvGrpSpPr/>
        <p:nvPr/>
      </p:nvGrpSpPr>
      <p:grpSpPr>
        <a:xfrm>
          <a:off x="0" y="0"/>
          <a:ext cx="0" cy="0"/>
          <a:chOff x="0" y="0"/>
          <a:chExt cx="0" cy="0"/>
        </a:xfrm>
      </p:grpSpPr>
      <p:pic>
        <p:nvPicPr>
          <p:cNvPr id="21" name="Google Shape;21;p5"/>
          <p:cNvPicPr preferRelativeResize="0"/>
          <p:nvPr/>
        </p:nvPicPr>
        <p:blipFill>
          <a:blip r:embed="rId2">
            <a:alphaModFix/>
          </a:blip>
          <a:stretch>
            <a:fillRect/>
          </a:stretch>
        </p:blipFill>
        <p:spPr>
          <a:xfrm>
            <a:off x="0" y="3448050"/>
            <a:ext cx="9144000" cy="1619250"/>
          </a:xfrm>
          <a:prstGeom prst="rect">
            <a:avLst/>
          </a:prstGeom>
          <a:noFill/>
          <a:ln>
            <a:noFill/>
          </a:ln>
        </p:spPr>
      </p:pic>
      <p:sp>
        <p:nvSpPr>
          <p:cNvPr id="22" name="Google Shape;22;p5"/>
          <p:cNvSpPr txBox="1">
            <a:spLocks noGrp="1"/>
          </p:cNvSpPr>
          <p:nvPr>
            <p:ph type="title"/>
          </p:nvPr>
        </p:nvSpPr>
        <p:spPr>
          <a:xfrm>
            <a:off x="855300" y="607400"/>
            <a:ext cx="7433400" cy="396300"/>
          </a:xfrm>
          <a:prstGeom prst="rect">
            <a:avLst/>
          </a:prstGeom>
        </p:spPr>
        <p:txBody>
          <a:bodyPr spcFirstLastPara="1" wrap="square" lIns="0" tIns="0" rIns="0" bIns="0" anchor="b"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23" name="Google Shape;23;p5"/>
          <p:cNvSpPr txBox="1">
            <a:spLocks noGrp="1"/>
          </p:cNvSpPr>
          <p:nvPr>
            <p:ph type="body" idx="1"/>
          </p:nvPr>
        </p:nvSpPr>
        <p:spPr>
          <a:xfrm>
            <a:off x="855300" y="1201550"/>
            <a:ext cx="7433400" cy="25857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24" name="Google Shape;24;p5"/>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8"/>
        <p:cNvGrpSpPr/>
        <p:nvPr/>
      </p:nvGrpSpPr>
      <p:grpSpPr>
        <a:xfrm>
          <a:off x="0" y="0"/>
          <a:ext cx="0" cy="0"/>
          <a:chOff x="0" y="0"/>
          <a:chExt cx="0" cy="0"/>
        </a:xfrm>
      </p:grpSpPr>
      <p:pic>
        <p:nvPicPr>
          <p:cNvPr id="39" name="Google Shape;39;p8"/>
          <p:cNvPicPr preferRelativeResize="0"/>
          <p:nvPr/>
        </p:nvPicPr>
        <p:blipFill>
          <a:blip r:embed="rId2">
            <a:alphaModFix/>
          </a:blip>
          <a:stretch>
            <a:fillRect/>
          </a:stretch>
        </p:blipFill>
        <p:spPr>
          <a:xfrm rot="10800000" flipH="1">
            <a:off x="0" y="3771850"/>
            <a:ext cx="9144000" cy="1295400"/>
          </a:xfrm>
          <a:prstGeom prst="rect">
            <a:avLst/>
          </a:prstGeom>
          <a:noFill/>
          <a:ln>
            <a:noFill/>
          </a:ln>
        </p:spPr>
      </p:pic>
      <p:sp>
        <p:nvSpPr>
          <p:cNvPr id="40" name="Google Shape;40;p8"/>
          <p:cNvSpPr txBox="1">
            <a:spLocks noGrp="1"/>
          </p:cNvSpPr>
          <p:nvPr>
            <p:ph type="title"/>
          </p:nvPr>
        </p:nvSpPr>
        <p:spPr>
          <a:xfrm>
            <a:off x="855300" y="607400"/>
            <a:ext cx="7433400" cy="396300"/>
          </a:xfrm>
          <a:prstGeom prst="rect">
            <a:avLst/>
          </a:prstGeom>
        </p:spPr>
        <p:txBody>
          <a:bodyPr spcFirstLastPara="1" wrap="square" lIns="0" tIns="0" rIns="0" bIns="0" anchor="b"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41" name="Google Shape;41;p8"/>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lvl1pPr lvl="0" rtl="0">
              <a:buNone/>
              <a:defRPr>
                <a:solidFill>
                  <a:schemeClr val="dk1"/>
                </a:solidFill>
              </a:defRPr>
            </a:lvl1pPr>
            <a:lvl2pPr lvl="1" rtl="0">
              <a:buNone/>
              <a:defRPr>
                <a:solidFill>
                  <a:schemeClr val="dk1"/>
                </a:solidFill>
              </a:defRPr>
            </a:lvl2pPr>
            <a:lvl3pPr lvl="2" rtl="0">
              <a:buNone/>
              <a:defRPr>
                <a:solidFill>
                  <a:schemeClr val="dk1"/>
                </a:solidFill>
              </a:defRPr>
            </a:lvl3pPr>
            <a:lvl4pPr lvl="3" rtl="0">
              <a:buNone/>
              <a:defRPr>
                <a:solidFill>
                  <a:schemeClr val="dk1"/>
                </a:solidFill>
              </a:defRPr>
            </a:lvl4pPr>
            <a:lvl5pPr lvl="4" rtl="0">
              <a:buNone/>
              <a:defRPr>
                <a:solidFill>
                  <a:schemeClr val="dk1"/>
                </a:solidFill>
              </a:defRPr>
            </a:lvl5pPr>
            <a:lvl6pPr lvl="5" rtl="0">
              <a:buNone/>
              <a:defRPr>
                <a:solidFill>
                  <a:schemeClr val="dk1"/>
                </a:solidFill>
              </a:defRPr>
            </a:lvl6pPr>
            <a:lvl7pPr lvl="6" rtl="0">
              <a:buNone/>
              <a:defRPr>
                <a:solidFill>
                  <a:schemeClr val="dk1"/>
                </a:solidFill>
              </a:defRPr>
            </a:lvl7pPr>
            <a:lvl8pPr lvl="7" rtl="0">
              <a:buNone/>
              <a:defRPr>
                <a:solidFill>
                  <a:schemeClr val="dk1"/>
                </a:solidFill>
              </a:defRPr>
            </a:lvl8pPr>
            <a:lvl9pPr lvl="8" rtl="0">
              <a:buNone/>
              <a:defRPr>
                <a:solidFill>
                  <a:schemeClr val="dk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6"/>
        <p:cNvGrpSpPr/>
        <p:nvPr/>
      </p:nvGrpSpPr>
      <p:grpSpPr>
        <a:xfrm>
          <a:off x="0" y="0"/>
          <a:ext cx="0" cy="0"/>
          <a:chOff x="0" y="0"/>
          <a:chExt cx="0" cy="0"/>
        </a:xfrm>
      </p:grpSpPr>
      <p:sp>
        <p:nvSpPr>
          <p:cNvPr id="47" name="Google Shape;47;p10"/>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pic>
        <p:nvPicPr>
          <p:cNvPr id="48" name="Google Shape;48;p10"/>
          <p:cNvPicPr preferRelativeResize="0"/>
          <p:nvPr/>
        </p:nvPicPr>
        <p:blipFill>
          <a:blip r:embed="rId2">
            <a:alphaModFix/>
          </a:blip>
          <a:stretch>
            <a:fillRect/>
          </a:stretch>
        </p:blipFill>
        <p:spPr>
          <a:xfrm rot="10800000" flipH="1">
            <a:off x="0" y="3448050"/>
            <a:ext cx="9144000" cy="1619250"/>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 Double scribble">
  <p:cSld name="BLANK_1">
    <p:spTree>
      <p:nvGrpSpPr>
        <p:cNvPr id="1" name="Shape 49"/>
        <p:cNvGrpSpPr/>
        <p:nvPr/>
      </p:nvGrpSpPr>
      <p:grpSpPr>
        <a:xfrm>
          <a:off x="0" y="0"/>
          <a:ext cx="0" cy="0"/>
          <a:chOff x="0" y="0"/>
          <a:chExt cx="0" cy="0"/>
        </a:xfrm>
      </p:grpSpPr>
      <p:sp>
        <p:nvSpPr>
          <p:cNvPr id="50" name="Google Shape;50;p11"/>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51" name="Google Shape;51;p11"/>
          <p:cNvGrpSpPr/>
          <p:nvPr/>
        </p:nvGrpSpPr>
        <p:grpSpPr>
          <a:xfrm>
            <a:off x="0" y="76197"/>
            <a:ext cx="9136444" cy="808889"/>
            <a:chOff x="0" y="1979997"/>
            <a:chExt cx="9136444" cy="808889"/>
          </a:xfrm>
        </p:grpSpPr>
        <p:pic>
          <p:nvPicPr>
            <p:cNvPr id="52" name="Google Shape;52;p11"/>
            <p:cNvPicPr preferRelativeResize="0"/>
            <p:nvPr/>
          </p:nvPicPr>
          <p:blipFill>
            <a:blip r:embed="rId2">
              <a:alphaModFix/>
            </a:blip>
            <a:stretch>
              <a:fillRect/>
            </a:stretch>
          </p:blipFill>
          <p:spPr>
            <a:xfrm>
              <a:off x="0" y="1979997"/>
              <a:ext cx="4568501" cy="692416"/>
            </a:xfrm>
            <a:prstGeom prst="rect">
              <a:avLst/>
            </a:prstGeom>
            <a:noFill/>
            <a:ln>
              <a:noFill/>
            </a:ln>
          </p:spPr>
        </p:pic>
        <p:pic>
          <p:nvPicPr>
            <p:cNvPr id="53" name="Google Shape;53;p11"/>
            <p:cNvPicPr preferRelativeResize="0"/>
            <p:nvPr/>
          </p:nvPicPr>
          <p:blipFill>
            <a:blip r:embed="rId2">
              <a:alphaModFix/>
            </a:blip>
            <a:stretch>
              <a:fillRect/>
            </a:stretch>
          </p:blipFill>
          <p:spPr>
            <a:xfrm rot="10800000">
              <a:off x="4567943" y="2096469"/>
              <a:ext cx="4568501" cy="692416"/>
            </a:xfrm>
            <a:prstGeom prst="rect">
              <a:avLst/>
            </a:prstGeom>
            <a:noFill/>
            <a:ln>
              <a:noFill/>
            </a:ln>
          </p:spPr>
        </p:pic>
      </p:grpSp>
      <p:grpSp>
        <p:nvGrpSpPr>
          <p:cNvPr id="54" name="Google Shape;54;p11"/>
          <p:cNvGrpSpPr/>
          <p:nvPr/>
        </p:nvGrpSpPr>
        <p:grpSpPr>
          <a:xfrm>
            <a:off x="7" y="4246796"/>
            <a:ext cx="9136432" cy="820516"/>
            <a:chOff x="7" y="3167771"/>
            <a:chExt cx="9136432" cy="820516"/>
          </a:xfrm>
        </p:grpSpPr>
        <p:pic>
          <p:nvPicPr>
            <p:cNvPr id="55" name="Google Shape;55;p11"/>
            <p:cNvPicPr preferRelativeResize="0"/>
            <p:nvPr/>
          </p:nvPicPr>
          <p:blipFill>
            <a:blip r:embed="rId3">
              <a:alphaModFix/>
            </a:blip>
            <a:stretch>
              <a:fillRect/>
            </a:stretch>
          </p:blipFill>
          <p:spPr>
            <a:xfrm>
              <a:off x="4567938" y="3167771"/>
              <a:ext cx="4568501" cy="544883"/>
            </a:xfrm>
            <a:prstGeom prst="rect">
              <a:avLst/>
            </a:prstGeom>
            <a:noFill/>
            <a:ln>
              <a:noFill/>
            </a:ln>
          </p:spPr>
        </p:pic>
        <p:pic>
          <p:nvPicPr>
            <p:cNvPr id="56" name="Google Shape;56;p11"/>
            <p:cNvPicPr preferRelativeResize="0"/>
            <p:nvPr/>
          </p:nvPicPr>
          <p:blipFill>
            <a:blip r:embed="rId3">
              <a:alphaModFix/>
            </a:blip>
            <a:stretch>
              <a:fillRect/>
            </a:stretch>
          </p:blipFill>
          <p:spPr>
            <a:xfrm rot="10800000">
              <a:off x="7" y="3443262"/>
              <a:ext cx="4569624" cy="545025"/>
            </a:xfrm>
            <a:prstGeom prst="rect">
              <a:avLst/>
            </a:prstGeom>
            <a:noFill/>
            <a:ln>
              <a:noFill/>
            </a:ln>
          </p:spPr>
        </p:pic>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129"/>
        <p:cNvGrpSpPr/>
        <p:nvPr/>
      </p:nvGrpSpPr>
      <p:grpSpPr>
        <a:xfrm>
          <a:off x="0" y="0"/>
          <a:ext cx="0" cy="0"/>
          <a:chOff x="0" y="0"/>
          <a:chExt cx="0" cy="0"/>
        </a:xfrm>
      </p:grpSpPr>
      <p:sp>
        <p:nvSpPr>
          <p:cNvPr id="130" name="Google Shape;130;p26"/>
          <p:cNvSpPr/>
          <p:nvPr/>
        </p:nvSpPr>
        <p:spPr>
          <a:xfrm>
            <a:off x="-75" y="-10275"/>
            <a:ext cx="9144000" cy="1180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ter"/>
              <a:ea typeface="Inter"/>
              <a:cs typeface="Inter"/>
              <a:sym typeface="Inter"/>
            </a:endParaRPr>
          </a:p>
        </p:txBody>
      </p:sp>
      <p:sp>
        <p:nvSpPr>
          <p:cNvPr id="131" name="Google Shape;131;p26"/>
          <p:cNvSpPr txBox="1">
            <a:spLocks noGrp="1"/>
          </p:cNvSpPr>
          <p:nvPr>
            <p:ph type="title"/>
          </p:nvPr>
        </p:nvSpPr>
        <p:spPr>
          <a:xfrm>
            <a:off x="728527" y="539500"/>
            <a:ext cx="3347700" cy="482400"/>
          </a:xfrm>
          <a:prstGeom prst="rect">
            <a:avLst/>
          </a:prstGeom>
        </p:spPr>
        <p:txBody>
          <a:bodyPr spcFirstLastPara="1" wrap="square" lIns="91425" tIns="91425" rIns="91425" bIns="91425" anchor="t" anchorCtr="0">
            <a:noAutofit/>
          </a:bodyPr>
          <a:lstStyle>
            <a:lvl1pPr lvl="0" algn="l">
              <a:spcBef>
                <a:spcPts val="0"/>
              </a:spcBef>
              <a:spcAft>
                <a:spcPts val="0"/>
              </a:spcAft>
              <a:buSzPts val="2400"/>
              <a:buFont typeface="Inter"/>
              <a:buNone/>
              <a:defRPr sz="2200" b="1">
                <a:latin typeface="Inter"/>
                <a:ea typeface="Inter"/>
                <a:cs typeface="Inter"/>
                <a:sym typeface="Inter"/>
              </a:defRPr>
            </a:lvl1pPr>
            <a:lvl2pPr lvl="1" algn="ctr">
              <a:spcBef>
                <a:spcPts val="0"/>
              </a:spcBef>
              <a:spcAft>
                <a:spcPts val="0"/>
              </a:spcAft>
              <a:buSzPts val="2400"/>
              <a:buFont typeface="Inter"/>
              <a:buNone/>
              <a:defRPr sz="2400" b="1">
                <a:latin typeface="Inter"/>
                <a:ea typeface="Inter"/>
                <a:cs typeface="Inter"/>
                <a:sym typeface="Inter"/>
              </a:defRPr>
            </a:lvl2pPr>
            <a:lvl3pPr lvl="2" algn="ctr">
              <a:spcBef>
                <a:spcPts val="0"/>
              </a:spcBef>
              <a:spcAft>
                <a:spcPts val="0"/>
              </a:spcAft>
              <a:buSzPts val="2400"/>
              <a:buFont typeface="Inter"/>
              <a:buNone/>
              <a:defRPr sz="2400" b="1">
                <a:latin typeface="Inter"/>
                <a:ea typeface="Inter"/>
                <a:cs typeface="Inter"/>
                <a:sym typeface="Inter"/>
              </a:defRPr>
            </a:lvl3pPr>
            <a:lvl4pPr lvl="3" algn="ctr">
              <a:spcBef>
                <a:spcPts val="0"/>
              </a:spcBef>
              <a:spcAft>
                <a:spcPts val="0"/>
              </a:spcAft>
              <a:buSzPts val="2400"/>
              <a:buFont typeface="Inter"/>
              <a:buNone/>
              <a:defRPr sz="2400" b="1">
                <a:latin typeface="Inter"/>
                <a:ea typeface="Inter"/>
                <a:cs typeface="Inter"/>
                <a:sym typeface="Inter"/>
              </a:defRPr>
            </a:lvl4pPr>
            <a:lvl5pPr lvl="4" algn="ctr">
              <a:spcBef>
                <a:spcPts val="0"/>
              </a:spcBef>
              <a:spcAft>
                <a:spcPts val="0"/>
              </a:spcAft>
              <a:buSzPts val="2400"/>
              <a:buFont typeface="Inter"/>
              <a:buNone/>
              <a:defRPr sz="2400" b="1">
                <a:latin typeface="Inter"/>
                <a:ea typeface="Inter"/>
                <a:cs typeface="Inter"/>
                <a:sym typeface="Inter"/>
              </a:defRPr>
            </a:lvl5pPr>
            <a:lvl6pPr lvl="5" algn="ctr">
              <a:spcBef>
                <a:spcPts val="0"/>
              </a:spcBef>
              <a:spcAft>
                <a:spcPts val="0"/>
              </a:spcAft>
              <a:buSzPts val="2400"/>
              <a:buFont typeface="Inter"/>
              <a:buNone/>
              <a:defRPr sz="2400" b="1">
                <a:latin typeface="Inter"/>
                <a:ea typeface="Inter"/>
                <a:cs typeface="Inter"/>
                <a:sym typeface="Inter"/>
              </a:defRPr>
            </a:lvl6pPr>
            <a:lvl7pPr lvl="6" algn="ctr">
              <a:spcBef>
                <a:spcPts val="0"/>
              </a:spcBef>
              <a:spcAft>
                <a:spcPts val="0"/>
              </a:spcAft>
              <a:buSzPts val="2400"/>
              <a:buFont typeface="Inter"/>
              <a:buNone/>
              <a:defRPr sz="2400" b="1">
                <a:latin typeface="Inter"/>
                <a:ea typeface="Inter"/>
                <a:cs typeface="Inter"/>
                <a:sym typeface="Inter"/>
              </a:defRPr>
            </a:lvl7pPr>
            <a:lvl8pPr lvl="7" algn="ctr">
              <a:spcBef>
                <a:spcPts val="0"/>
              </a:spcBef>
              <a:spcAft>
                <a:spcPts val="0"/>
              </a:spcAft>
              <a:buSzPts val="2400"/>
              <a:buFont typeface="Inter"/>
              <a:buNone/>
              <a:defRPr sz="2400" b="1">
                <a:latin typeface="Inter"/>
                <a:ea typeface="Inter"/>
                <a:cs typeface="Inter"/>
                <a:sym typeface="Inter"/>
              </a:defRPr>
            </a:lvl8pPr>
            <a:lvl9pPr lvl="8" algn="ctr">
              <a:spcBef>
                <a:spcPts val="0"/>
              </a:spcBef>
              <a:spcAft>
                <a:spcPts val="0"/>
              </a:spcAft>
              <a:buSzPts val="2400"/>
              <a:buFont typeface="Inter"/>
              <a:buNone/>
              <a:defRPr sz="2400" b="1">
                <a:latin typeface="Inter"/>
                <a:ea typeface="Inter"/>
                <a:cs typeface="Inter"/>
                <a:sym typeface="Inter"/>
              </a:defRPr>
            </a:lvl9pPr>
          </a:lstStyle>
          <a:p>
            <a:endParaRPr/>
          </a:p>
        </p:txBody>
      </p:sp>
      <p:sp>
        <p:nvSpPr>
          <p:cNvPr id="132" name="Google Shape;132;p26"/>
          <p:cNvSpPr txBox="1">
            <a:spLocks noGrp="1"/>
          </p:cNvSpPr>
          <p:nvPr>
            <p:ph type="title" idx="2"/>
          </p:nvPr>
        </p:nvSpPr>
        <p:spPr>
          <a:xfrm>
            <a:off x="4977550" y="539500"/>
            <a:ext cx="3458400" cy="482400"/>
          </a:xfrm>
          <a:prstGeom prst="rect">
            <a:avLst/>
          </a:prstGeom>
        </p:spPr>
        <p:txBody>
          <a:bodyPr spcFirstLastPara="1" wrap="square" lIns="91425" tIns="91425" rIns="91425" bIns="91425" anchor="t" anchorCtr="0">
            <a:noAutofit/>
          </a:bodyPr>
          <a:lstStyle>
            <a:lvl1pPr lvl="0" algn="l">
              <a:spcBef>
                <a:spcPts val="0"/>
              </a:spcBef>
              <a:spcAft>
                <a:spcPts val="0"/>
              </a:spcAft>
              <a:buSzPts val="2400"/>
              <a:buFont typeface="Inter"/>
              <a:buNone/>
              <a:defRPr sz="2200" b="1">
                <a:latin typeface="Inter"/>
                <a:ea typeface="Inter"/>
                <a:cs typeface="Inter"/>
                <a:sym typeface="Inter"/>
              </a:defRPr>
            </a:lvl1pPr>
            <a:lvl2pPr lvl="1" algn="ctr">
              <a:spcBef>
                <a:spcPts val="0"/>
              </a:spcBef>
              <a:spcAft>
                <a:spcPts val="0"/>
              </a:spcAft>
              <a:buSzPts val="2400"/>
              <a:buFont typeface="Inter"/>
              <a:buNone/>
              <a:defRPr sz="2400" b="1">
                <a:latin typeface="Inter"/>
                <a:ea typeface="Inter"/>
                <a:cs typeface="Inter"/>
                <a:sym typeface="Inter"/>
              </a:defRPr>
            </a:lvl2pPr>
            <a:lvl3pPr lvl="2" algn="ctr">
              <a:spcBef>
                <a:spcPts val="0"/>
              </a:spcBef>
              <a:spcAft>
                <a:spcPts val="0"/>
              </a:spcAft>
              <a:buSzPts val="2400"/>
              <a:buFont typeface="Inter"/>
              <a:buNone/>
              <a:defRPr sz="2400" b="1">
                <a:latin typeface="Inter"/>
                <a:ea typeface="Inter"/>
                <a:cs typeface="Inter"/>
                <a:sym typeface="Inter"/>
              </a:defRPr>
            </a:lvl3pPr>
            <a:lvl4pPr lvl="3" algn="ctr">
              <a:spcBef>
                <a:spcPts val="0"/>
              </a:spcBef>
              <a:spcAft>
                <a:spcPts val="0"/>
              </a:spcAft>
              <a:buSzPts val="2400"/>
              <a:buFont typeface="Inter"/>
              <a:buNone/>
              <a:defRPr sz="2400" b="1">
                <a:latin typeface="Inter"/>
                <a:ea typeface="Inter"/>
                <a:cs typeface="Inter"/>
                <a:sym typeface="Inter"/>
              </a:defRPr>
            </a:lvl4pPr>
            <a:lvl5pPr lvl="4" algn="ctr">
              <a:spcBef>
                <a:spcPts val="0"/>
              </a:spcBef>
              <a:spcAft>
                <a:spcPts val="0"/>
              </a:spcAft>
              <a:buSzPts val="2400"/>
              <a:buFont typeface="Inter"/>
              <a:buNone/>
              <a:defRPr sz="2400" b="1">
                <a:latin typeface="Inter"/>
                <a:ea typeface="Inter"/>
                <a:cs typeface="Inter"/>
                <a:sym typeface="Inter"/>
              </a:defRPr>
            </a:lvl5pPr>
            <a:lvl6pPr lvl="5" algn="ctr">
              <a:spcBef>
                <a:spcPts val="0"/>
              </a:spcBef>
              <a:spcAft>
                <a:spcPts val="0"/>
              </a:spcAft>
              <a:buSzPts val="2400"/>
              <a:buFont typeface="Inter"/>
              <a:buNone/>
              <a:defRPr sz="2400" b="1">
                <a:latin typeface="Inter"/>
                <a:ea typeface="Inter"/>
                <a:cs typeface="Inter"/>
                <a:sym typeface="Inter"/>
              </a:defRPr>
            </a:lvl6pPr>
            <a:lvl7pPr lvl="6" algn="ctr">
              <a:spcBef>
                <a:spcPts val="0"/>
              </a:spcBef>
              <a:spcAft>
                <a:spcPts val="0"/>
              </a:spcAft>
              <a:buSzPts val="2400"/>
              <a:buFont typeface="Inter"/>
              <a:buNone/>
              <a:defRPr sz="2400" b="1">
                <a:latin typeface="Inter"/>
                <a:ea typeface="Inter"/>
                <a:cs typeface="Inter"/>
                <a:sym typeface="Inter"/>
              </a:defRPr>
            </a:lvl7pPr>
            <a:lvl8pPr lvl="7" algn="ctr">
              <a:spcBef>
                <a:spcPts val="0"/>
              </a:spcBef>
              <a:spcAft>
                <a:spcPts val="0"/>
              </a:spcAft>
              <a:buSzPts val="2400"/>
              <a:buFont typeface="Inter"/>
              <a:buNone/>
              <a:defRPr sz="2400" b="1">
                <a:latin typeface="Inter"/>
                <a:ea typeface="Inter"/>
                <a:cs typeface="Inter"/>
                <a:sym typeface="Inter"/>
              </a:defRPr>
            </a:lvl8pPr>
            <a:lvl9pPr lvl="8" algn="ctr">
              <a:spcBef>
                <a:spcPts val="0"/>
              </a:spcBef>
              <a:spcAft>
                <a:spcPts val="0"/>
              </a:spcAft>
              <a:buSzPts val="2400"/>
              <a:buFont typeface="Inter"/>
              <a:buNone/>
              <a:defRPr sz="2400" b="1">
                <a:latin typeface="Inter"/>
                <a:ea typeface="Inter"/>
                <a:cs typeface="Inter"/>
                <a:sym typeface="Inter"/>
              </a:defRPr>
            </a:lvl9pPr>
          </a:lstStyle>
          <a:p>
            <a:endParaRPr/>
          </a:p>
        </p:txBody>
      </p:sp>
    </p:spTree>
    <p:extLst>
      <p:ext uri="{BB962C8B-B14F-4D97-AF65-F5344CB8AC3E}">
        <p14:creationId xmlns:p14="http://schemas.microsoft.com/office/powerpoint/2010/main" val="2359904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7"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chemeClr val="lt1"/>
            </a:gs>
            <a:gs pos="50000">
              <a:schemeClr val="lt1"/>
            </a:gs>
            <a:gs pos="100000">
              <a:schemeClr val="lt2"/>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55300" y="607400"/>
            <a:ext cx="7433400" cy="396300"/>
          </a:xfrm>
          <a:prstGeom prst="rect">
            <a:avLst/>
          </a:prstGeom>
          <a:noFill/>
          <a:ln>
            <a:noFill/>
          </a:ln>
        </p:spPr>
        <p:txBody>
          <a:bodyPr spcFirstLastPara="1" wrap="square" lIns="0" tIns="0" rIns="0" bIns="0" anchor="b" anchorCtr="0">
            <a:noAutofit/>
          </a:bodyPr>
          <a:lstStyle>
            <a:lvl1pPr lvl="0" rtl="0">
              <a:lnSpc>
                <a:spcPct val="80000"/>
              </a:lnSpc>
              <a:spcBef>
                <a:spcPts val="0"/>
              </a:spcBef>
              <a:spcAft>
                <a:spcPts val="0"/>
              </a:spcAft>
              <a:buClr>
                <a:schemeClr val="dk2"/>
              </a:buClr>
              <a:buSzPts val="3400"/>
              <a:buFont typeface="Damion"/>
              <a:buNone/>
              <a:defRPr sz="3400">
                <a:solidFill>
                  <a:schemeClr val="dk2"/>
                </a:solidFill>
                <a:latin typeface="Damion"/>
                <a:ea typeface="Damion"/>
                <a:cs typeface="Damion"/>
                <a:sym typeface="Damion"/>
              </a:defRPr>
            </a:lvl1pPr>
            <a:lvl2pPr lvl="1" rtl="0">
              <a:lnSpc>
                <a:spcPct val="80000"/>
              </a:lnSpc>
              <a:spcBef>
                <a:spcPts val="0"/>
              </a:spcBef>
              <a:spcAft>
                <a:spcPts val="0"/>
              </a:spcAft>
              <a:buClr>
                <a:schemeClr val="dk2"/>
              </a:buClr>
              <a:buSzPts val="3400"/>
              <a:buFont typeface="Damion"/>
              <a:buNone/>
              <a:defRPr sz="3400">
                <a:solidFill>
                  <a:schemeClr val="dk2"/>
                </a:solidFill>
                <a:latin typeface="Damion"/>
                <a:ea typeface="Damion"/>
                <a:cs typeface="Damion"/>
                <a:sym typeface="Damion"/>
              </a:defRPr>
            </a:lvl2pPr>
            <a:lvl3pPr lvl="2" rtl="0">
              <a:lnSpc>
                <a:spcPct val="80000"/>
              </a:lnSpc>
              <a:spcBef>
                <a:spcPts val="0"/>
              </a:spcBef>
              <a:spcAft>
                <a:spcPts val="0"/>
              </a:spcAft>
              <a:buClr>
                <a:schemeClr val="dk2"/>
              </a:buClr>
              <a:buSzPts val="3400"/>
              <a:buFont typeface="Damion"/>
              <a:buNone/>
              <a:defRPr sz="3400">
                <a:solidFill>
                  <a:schemeClr val="dk2"/>
                </a:solidFill>
                <a:latin typeface="Damion"/>
                <a:ea typeface="Damion"/>
                <a:cs typeface="Damion"/>
                <a:sym typeface="Damion"/>
              </a:defRPr>
            </a:lvl3pPr>
            <a:lvl4pPr lvl="3" rtl="0">
              <a:lnSpc>
                <a:spcPct val="80000"/>
              </a:lnSpc>
              <a:spcBef>
                <a:spcPts val="0"/>
              </a:spcBef>
              <a:spcAft>
                <a:spcPts val="0"/>
              </a:spcAft>
              <a:buClr>
                <a:schemeClr val="dk2"/>
              </a:buClr>
              <a:buSzPts val="3400"/>
              <a:buFont typeface="Damion"/>
              <a:buNone/>
              <a:defRPr sz="3400">
                <a:solidFill>
                  <a:schemeClr val="dk2"/>
                </a:solidFill>
                <a:latin typeface="Damion"/>
                <a:ea typeface="Damion"/>
                <a:cs typeface="Damion"/>
                <a:sym typeface="Damion"/>
              </a:defRPr>
            </a:lvl4pPr>
            <a:lvl5pPr lvl="4" rtl="0">
              <a:lnSpc>
                <a:spcPct val="80000"/>
              </a:lnSpc>
              <a:spcBef>
                <a:spcPts val="0"/>
              </a:spcBef>
              <a:spcAft>
                <a:spcPts val="0"/>
              </a:spcAft>
              <a:buClr>
                <a:schemeClr val="dk2"/>
              </a:buClr>
              <a:buSzPts val="3400"/>
              <a:buFont typeface="Damion"/>
              <a:buNone/>
              <a:defRPr sz="3400">
                <a:solidFill>
                  <a:schemeClr val="dk2"/>
                </a:solidFill>
                <a:latin typeface="Damion"/>
                <a:ea typeface="Damion"/>
                <a:cs typeface="Damion"/>
                <a:sym typeface="Damion"/>
              </a:defRPr>
            </a:lvl5pPr>
            <a:lvl6pPr lvl="5" rtl="0">
              <a:lnSpc>
                <a:spcPct val="80000"/>
              </a:lnSpc>
              <a:spcBef>
                <a:spcPts val="0"/>
              </a:spcBef>
              <a:spcAft>
                <a:spcPts val="0"/>
              </a:spcAft>
              <a:buClr>
                <a:schemeClr val="dk2"/>
              </a:buClr>
              <a:buSzPts val="3400"/>
              <a:buFont typeface="Damion"/>
              <a:buNone/>
              <a:defRPr sz="3400">
                <a:solidFill>
                  <a:schemeClr val="dk2"/>
                </a:solidFill>
                <a:latin typeface="Damion"/>
                <a:ea typeface="Damion"/>
                <a:cs typeface="Damion"/>
                <a:sym typeface="Damion"/>
              </a:defRPr>
            </a:lvl6pPr>
            <a:lvl7pPr lvl="6" rtl="0">
              <a:lnSpc>
                <a:spcPct val="80000"/>
              </a:lnSpc>
              <a:spcBef>
                <a:spcPts val="0"/>
              </a:spcBef>
              <a:spcAft>
                <a:spcPts val="0"/>
              </a:spcAft>
              <a:buClr>
                <a:schemeClr val="dk2"/>
              </a:buClr>
              <a:buSzPts val="3400"/>
              <a:buFont typeface="Damion"/>
              <a:buNone/>
              <a:defRPr sz="3400">
                <a:solidFill>
                  <a:schemeClr val="dk2"/>
                </a:solidFill>
                <a:latin typeface="Damion"/>
                <a:ea typeface="Damion"/>
                <a:cs typeface="Damion"/>
                <a:sym typeface="Damion"/>
              </a:defRPr>
            </a:lvl7pPr>
            <a:lvl8pPr lvl="7" rtl="0">
              <a:lnSpc>
                <a:spcPct val="80000"/>
              </a:lnSpc>
              <a:spcBef>
                <a:spcPts val="0"/>
              </a:spcBef>
              <a:spcAft>
                <a:spcPts val="0"/>
              </a:spcAft>
              <a:buClr>
                <a:schemeClr val="dk2"/>
              </a:buClr>
              <a:buSzPts val="3400"/>
              <a:buFont typeface="Damion"/>
              <a:buNone/>
              <a:defRPr sz="3400">
                <a:solidFill>
                  <a:schemeClr val="dk2"/>
                </a:solidFill>
                <a:latin typeface="Damion"/>
                <a:ea typeface="Damion"/>
                <a:cs typeface="Damion"/>
                <a:sym typeface="Damion"/>
              </a:defRPr>
            </a:lvl8pPr>
            <a:lvl9pPr lvl="8" rtl="0">
              <a:lnSpc>
                <a:spcPct val="80000"/>
              </a:lnSpc>
              <a:spcBef>
                <a:spcPts val="0"/>
              </a:spcBef>
              <a:spcAft>
                <a:spcPts val="0"/>
              </a:spcAft>
              <a:buClr>
                <a:schemeClr val="dk2"/>
              </a:buClr>
              <a:buSzPts val="3400"/>
              <a:buFont typeface="Damion"/>
              <a:buNone/>
              <a:defRPr sz="3400">
                <a:solidFill>
                  <a:schemeClr val="dk2"/>
                </a:solidFill>
                <a:latin typeface="Damion"/>
                <a:ea typeface="Damion"/>
                <a:cs typeface="Damion"/>
                <a:sym typeface="Damion"/>
              </a:defRPr>
            </a:lvl9pPr>
          </a:lstStyle>
          <a:p>
            <a:endParaRPr/>
          </a:p>
        </p:txBody>
      </p:sp>
      <p:sp>
        <p:nvSpPr>
          <p:cNvPr id="7" name="Google Shape;7;p1"/>
          <p:cNvSpPr txBox="1">
            <a:spLocks noGrp="1"/>
          </p:cNvSpPr>
          <p:nvPr>
            <p:ph type="body" idx="1"/>
          </p:nvPr>
        </p:nvSpPr>
        <p:spPr>
          <a:xfrm>
            <a:off x="855300" y="1201550"/>
            <a:ext cx="7433400" cy="2585700"/>
          </a:xfrm>
          <a:prstGeom prst="rect">
            <a:avLst/>
          </a:prstGeom>
          <a:noFill/>
          <a:ln>
            <a:noFill/>
          </a:ln>
        </p:spPr>
        <p:txBody>
          <a:bodyPr spcFirstLastPara="1" wrap="square" lIns="0" tIns="0" rIns="0" bIns="0" anchor="t" anchorCtr="0">
            <a:noAutofit/>
          </a:bodyPr>
          <a:lstStyle>
            <a:lvl1pPr marL="457200" lvl="0" indent="-381000" rtl="0">
              <a:lnSpc>
                <a:spcPct val="115000"/>
              </a:lnSpc>
              <a:spcBef>
                <a:spcPts val="0"/>
              </a:spcBef>
              <a:spcAft>
                <a:spcPts val="0"/>
              </a:spcAft>
              <a:buClr>
                <a:schemeClr val="dk2"/>
              </a:buClr>
              <a:buSzPts val="2400"/>
              <a:buFont typeface="Inria Sans Light"/>
              <a:buChar char="●"/>
              <a:defRPr sz="2400">
                <a:solidFill>
                  <a:schemeClr val="dk1"/>
                </a:solidFill>
                <a:latin typeface="Inria Sans Light"/>
                <a:ea typeface="Inria Sans Light"/>
                <a:cs typeface="Inria Sans Light"/>
                <a:sym typeface="Inria Sans Light"/>
              </a:defRPr>
            </a:lvl1pPr>
            <a:lvl2pPr marL="914400" lvl="1" indent="-381000" rtl="0">
              <a:lnSpc>
                <a:spcPct val="115000"/>
              </a:lnSpc>
              <a:spcBef>
                <a:spcPts val="800"/>
              </a:spcBef>
              <a:spcAft>
                <a:spcPts val="0"/>
              </a:spcAft>
              <a:buClr>
                <a:schemeClr val="dk2"/>
              </a:buClr>
              <a:buSzPts val="2400"/>
              <a:buFont typeface="Inria Sans Light"/>
              <a:buChar char="○"/>
              <a:defRPr sz="2400">
                <a:solidFill>
                  <a:schemeClr val="dk1"/>
                </a:solidFill>
                <a:latin typeface="Inria Sans Light"/>
                <a:ea typeface="Inria Sans Light"/>
                <a:cs typeface="Inria Sans Light"/>
                <a:sym typeface="Inria Sans Light"/>
              </a:defRPr>
            </a:lvl2pPr>
            <a:lvl3pPr marL="1371600" lvl="2" indent="-381000" rtl="0">
              <a:lnSpc>
                <a:spcPct val="115000"/>
              </a:lnSpc>
              <a:spcBef>
                <a:spcPts val="800"/>
              </a:spcBef>
              <a:spcAft>
                <a:spcPts val="0"/>
              </a:spcAft>
              <a:buClr>
                <a:schemeClr val="dk2"/>
              </a:buClr>
              <a:buSzPts val="2400"/>
              <a:buFont typeface="Inria Sans Light"/>
              <a:buChar char="■"/>
              <a:defRPr sz="2400">
                <a:solidFill>
                  <a:schemeClr val="dk1"/>
                </a:solidFill>
                <a:latin typeface="Inria Sans Light"/>
                <a:ea typeface="Inria Sans Light"/>
                <a:cs typeface="Inria Sans Light"/>
                <a:sym typeface="Inria Sans Light"/>
              </a:defRPr>
            </a:lvl3pPr>
            <a:lvl4pPr marL="1828800" lvl="3" indent="-381000" rtl="0">
              <a:lnSpc>
                <a:spcPct val="115000"/>
              </a:lnSpc>
              <a:spcBef>
                <a:spcPts val="800"/>
              </a:spcBef>
              <a:spcAft>
                <a:spcPts val="0"/>
              </a:spcAft>
              <a:buClr>
                <a:schemeClr val="dk1"/>
              </a:buClr>
              <a:buSzPts val="2400"/>
              <a:buFont typeface="Inria Sans Light"/>
              <a:buChar char="●"/>
              <a:defRPr sz="2400">
                <a:solidFill>
                  <a:schemeClr val="dk1"/>
                </a:solidFill>
                <a:latin typeface="Inria Sans Light"/>
                <a:ea typeface="Inria Sans Light"/>
                <a:cs typeface="Inria Sans Light"/>
                <a:sym typeface="Inria Sans Light"/>
              </a:defRPr>
            </a:lvl4pPr>
            <a:lvl5pPr marL="2286000" lvl="4" indent="-381000" rtl="0">
              <a:lnSpc>
                <a:spcPct val="115000"/>
              </a:lnSpc>
              <a:spcBef>
                <a:spcPts val="800"/>
              </a:spcBef>
              <a:spcAft>
                <a:spcPts val="0"/>
              </a:spcAft>
              <a:buClr>
                <a:schemeClr val="dk1"/>
              </a:buClr>
              <a:buSzPts val="2400"/>
              <a:buFont typeface="Inria Sans Light"/>
              <a:buChar char="○"/>
              <a:defRPr sz="2400">
                <a:solidFill>
                  <a:schemeClr val="dk1"/>
                </a:solidFill>
                <a:latin typeface="Inria Sans Light"/>
                <a:ea typeface="Inria Sans Light"/>
                <a:cs typeface="Inria Sans Light"/>
                <a:sym typeface="Inria Sans Light"/>
              </a:defRPr>
            </a:lvl5pPr>
            <a:lvl6pPr marL="2743200" lvl="5" indent="-381000" rtl="0">
              <a:lnSpc>
                <a:spcPct val="115000"/>
              </a:lnSpc>
              <a:spcBef>
                <a:spcPts val="800"/>
              </a:spcBef>
              <a:spcAft>
                <a:spcPts val="0"/>
              </a:spcAft>
              <a:buClr>
                <a:schemeClr val="dk1"/>
              </a:buClr>
              <a:buSzPts val="2400"/>
              <a:buFont typeface="Inria Sans Light"/>
              <a:buChar char="■"/>
              <a:defRPr sz="2400">
                <a:solidFill>
                  <a:schemeClr val="dk1"/>
                </a:solidFill>
                <a:latin typeface="Inria Sans Light"/>
                <a:ea typeface="Inria Sans Light"/>
                <a:cs typeface="Inria Sans Light"/>
                <a:sym typeface="Inria Sans Light"/>
              </a:defRPr>
            </a:lvl6pPr>
            <a:lvl7pPr marL="3200400" lvl="6" indent="-381000" rtl="0">
              <a:lnSpc>
                <a:spcPct val="115000"/>
              </a:lnSpc>
              <a:spcBef>
                <a:spcPts val="800"/>
              </a:spcBef>
              <a:spcAft>
                <a:spcPts val="0"/>
              </a:spcAft>
              <a:buClr>
                <a:schemeClr val="dk1"/>
              </a:buClr>
              <a:buSzPts val="2400"/>
              <a:buFont typeface="Inria Sans Light"/>
              <a:buChar char="●"/>
              <a:defRPr sz="2400">
                <a:solidFill>
                  <a:schemeClr val="dk1"/>
                </a:solidFill>
                <a:latin typeface="Inria Sans Light"/>
                <a:ea typeface="Inria Sans Light"/>
                <a:cs typeface="Inria Sans Light"/>
                <a:sym typeface="Inria Sans Light"/>
              </a:defRPr>
            </a:lvl7pPr>
            <a:lvl8pPr marL="3657600" lvl="7" indent="-381000" rtl="0">
              <a:lnSpc>
                <a:spcPct val="115000"/>
              </a:lnSpc>
              <a:spcBef>
                <a:spcPts val="800"/>
              </a:spcBef>
              <a:spcAft>
                <a:spcPts val="0"/>
              </a:spcAft>
              <a:buClr>
                <a:schemeClr val="dk1"/>
              </a:buClr>
              <a:buSzPts val="2400"/>
              <a:buFont typeface="Inria Sans Light"/>
              <a:buChar char="○"/>
              <a:defRPr sz="2400">
                <a:solidFill>
                  <a:schemeClr val="dk1"/>
                </a:solidFill>
                <a:latin typeface="Inria Sans Light"/>
                <a:ea typeface="Inria Sans Light"/>
                <a:cs typeface="Inria Sans Light"/>
                <a:sym typeface="Inria Sans Light"/>
              </a:defRPr>
            </a:lvl8pPr>
            <a:lvl9pPr marL="4114800" lvl="8" indent="-381000" rtl="0">
              <a:lnSpc>
                <a:spcPct val="115000"/>
              </a:lnSpc>
              <a:spcBef>
                <a:spcPts val="800"/>
              </a:spcBef>
              <a:spcAft>
                <a:spcPts val="800"/>
              </a:spcAft>
              <a:buClr>
                <a:schemeClr val="dk1"/>
              </a:buClr>
              <a:buSzPts val="2400"/>
              <a:buFont typeface="Inria Sans Light"/>
              <a:buChar char="■"/>
              <a:defRPr sz="2400">
                <a:solidFill>
                  <a:schemeClr val="dk1"/>
                </a:solidFill>
                <a:latin typeface="Inria Sans Light"/>
                <a:ea typeface="Inria Sans Light"/>
                <a:cs typeface="Inria Sans Light"/>
                <a:sym typeface="Inria Sans Light"/>
              </a:defRPr>
            </a:lvl9pPr>
          </a:lstStyle>
          <a:p>
            <a:endParaRPr/>
          </a:p>
        </p:txBody>
      </p:sp>
      <p:sp>
        <p:nvSpPr>
          <p:cNvPr id="8" name="Google Shape;8;p1"/>
          <p:cNvSpPr txBox="1">
            <a:spLocks noGrp="1"/>
          </p:cNvSpPr>
          <p:nvPr>
            <p:ph type="sldNum" idx="12"/>
          </p:nvPr>
        </p:nvSpPr>
        <p:spPr>
          <a:xfrm>
            <a:off x="8480584" y="4721823"/>
            <a:ext cx="548700" cy="393600"/>
          </a:xfrm>
          <a:prstGeom prst="rect">
            <a:avLst/>
          </a:prstGeom>
          <a:noFill/>
          <a:ln>
            <a:noFill/>
          </a:ln>
        </p:spPr>
        <p:txBody>
          <a:bodyPr spcFirstLastPara="1" wrap="square" lIns="0" tIns="0" rIns="0" bIns="0" anchor="ctr" anchorCtr="0">
            <a:noAutofit/>
          </a:bodyPr>
          <a:lstStyle>
            <a:lvl1pPr lvl="0" algn="r" rtl="0">
              <a:buNone/>
              <a:defRPr sz="1300">
                <a:solidFill>
                  <a:schemeClr val="accent6"/>
                </a:solidFill>
                <a:latin typeface="Damion"/>
                <a:ea typeface="Damion"/>
                <a:cs typeface="Damion"/>
                <a:sym typeface="Damion"/>
              </a:defRPr>
            </a:lvl1pPr>
            <a:lvl2pPr lvl="1" algn="r" rtl="0">
              <a:buNone/>
              <a:defRPr sz="1300">
                <a:solidFill>
                  <a:schemeClr val="accent6"/>
                </a:solidFill>
                <a:latin typeface="Damion"/>
                <a:ea typeface="Damion"/>
                <a:cs typeface="Damion"/>
                <a:sym typeface="Damion"/>
              </a:defRPr>
            </a:lvl2pPr>
            <a:lvl3pPr lvl="2" algn="r" rtl="0">
              <a:buNone/>
              <a:defRPr sz="1300">
                <a:solidFill>
                  <a:schemeClr val="accent6"/>
                </a:solidFill>
                <a:latin typeface="Damion"/>
                <a:ea typeface="Damion"/>
                <a:cs typeface="Damion"/>
                <a:sym typeface="Damion"/>
              </a:defRPr>
            </a:lvl3pPr>
            <a:lvl4pPr lvl="3" algn="r" rtl="0">
              <a:buNone/>
              <a:defRPr sz="1300">
                <a:solidFill>
                  <a:schemeClr val="accent6"/>
                </a:solidFill>
                <a:latin typeface="Damion"/>
                <a:ea typeface="Damion"/>
                <a:cs typeface="Damion"/>
                <a:sym typeface="Damion"/>
              </a:defRPr>
            </a:lvl4pPr>
            <a:lvl5pPr lvl="4" algn="r" rtl="0">
              <a:buNone/>
              <a:defRPr sz="1300">
                <a:solidFill>
                  <a:schemeClr val="accent6"/>
                </a:solidFill>
                <a:latin typeface="Damion"/>
                <a:ea typeface="Damion"/>
                <a:cs typeface="Damion"/>
                <a:sym typeface="Damion"/>
              </a:defRPr>
            </a:lvl5pPr>
            <a:lvl6pPr lvl="5" algn="r" rtl="0">
              <a:buNone/>
              <a:defRPr sz="1300">
                <a:solidFill>
                  <a:schemeClr val="accent6"/>
                </a:solidFill>
                <a:latin typeface="Damion"/>
                <a:ea typeface="Damion"/>
                <a:cs typeface="Damion"/>
                <a:sym typeface="Damion"/>
              </a:defRPr>
            </a:lvl6pPr>
            <a:lvl7pPr lvl="6" algn="r" rtl="0">
              <a:buNone/>
              <a:defRPr sz="1300">
                <a:solidFill>
                  <a:schemeClr val="accent6"/>
                </a:solidFill>
                <a:latin typeface="Damion"/>
                <a:ea typeface="Damion"/>
                <a:cs typeface="Damion"/>
                <a:sym typeface="Damion"/>
              </a:defRPr>
            </a:lvl7pPr>
            <a:lvl8pPr lvl="7" algn="r" rtl="0">
              <a:buNone/>
              <a:defRPr sz="1300">
                <a:solidFill>
                  <a:schemeClr val="accent6"/>
                </a:solidFill>
                <a:latin typeface="Damion"/>
                <a:ea typeface="Damion"/>
                <a:cs typeface="Damion"/>
                <a:sym typeface="Damion"/>
              </a:defRPr>
            </a:lvl8pPr>
            <a:lvl9pPr lvl="8" algn="r" rtl="0">
              <a:buNone/>
              <a:defRPr sz="1300">
                <a:solidFill>
                  <a:schemeClr val="accent6"/>
                </a:solidFill>
                <a:latin typeface="Damion"/>
                <a:ea typeface="Damion"/>
                <a:cs typeface="Damion"/>
                <a:sym typeface="Damion"/>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4" r:id="rId3"/>
    <p:sldLayoutId id="2147483656" r:id="rId4"/>
    <p:sldLayoutId id="2147483657" r:id="rId5"/>
    <p:sldLayoutId id="2147483659" r:id="rId6"/>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hyperlink" Target="https://fonts.google.com/specimen/Red+Hat+Mono" TargetMode="External" /><Relationship Id="rId2" Type="http://schemas.openxmlformats.org/officeDocument/2006/relationships/notesSlide" Target="../notesSlides/notesSlide5.xml" /><Relationship Id="rId1" Type="http://schemas.openxmlformats.org/officeDocument/2006/relationships/slideLayout" Target="../slideLayouts/slideLayout2.xml" /><Relationship Id="rId5" Type="http://schemas.openxmlformats.org/officeDocument/2006/relationships/hyperlink" Target="https://fonts.google.com/specimen/VT323" TargetMode="External" /><Relationship Id="rId4" Type="http://schemas.openxmlformats.org/officeDocument/2006/relationships/hyperlink" Target="https://fonts.google.com/specimen/Archivo" TargetMode="Externa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hyperlink" Target="https://fonts.google.com/specimen/Red+Hat+Mono" TargetMode="External" /><Relationship Id="rId2" Type="http://schemas.openxmlformats.org/officeDocument/2006/relationships/notesSlide" Target="../notesSlides/notesSlide9.xml" /><Relationship Id="rId1" Type="http://schemas.openxmlformats.org/officeDocument/2006/relationships/slideLayout" Target="../slideLayouts/slideLayout2.xml" /><Relationship Id="rId5" Type="http://schemas.openxmlformats.org/officeDocument/2006/relationships/hyperlink" Target="https://fonts.google.com/specimen/VT323" TargetMode="External" /><Relationship Id="rId4" Type="http://schemas.openxmlformats.org/officeDocument/2006/relationships/hyperlink" Target="https://fonts.google.com/specimen/Archivo" TargetMode="Externa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hyperlink" Target="https://fonts.google.com/specimen/Red+Hat+Mono" TargetMode="External" /><Relationship Id="rId2" Type="http://schemas.openxmlformats.org/officeDocument/2006/relationships/notesSlide" Target="../notesSlides/notesSlide11.xml" /><Relationship Id="rId1" Type="http://schemas.openxmlformats.org/officeDocument/2006/relationships/slideLayout" Target="../slideLayouts/slideLayout2.xml" /><Relationship Id="rId5" Type="http://schemas.openxmlformats.org/officeDocument/2006/relationships/hyperlink" Target="https://fonts.google.com/specimen/VT323" TargetMode="External" /><Relationship Id="rId4" Type="http://schemas.openxmlformats.org/officeDocument/2006/relationships/hyperlink" Target="https://fonts.google.com/specimen/Archivo" TargetMode="Externa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5.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5.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2"/>
          <p:cNvSpPr txBox="1">
            <a:spLocks noGrp="1"/>
          </p:cNvSpPr>
          <p:nvPr>
            <p:ph type="ctrTitle"/>
          </p:nvPr>
        </p:nvSpPr>
        <p:spPr>
          <a:xfrm>
            <a:off x="2756850" y="1419375"/>
            <a:ext cx="3512100" cy="2304600"/>
          </a:xfrm>
          <a:prstGeom prst="rect">
            <a:avLst/>
          </a:prstGeom>
        </p:spPr>
        <p:txBody>
          <a:bodyPr spcFirstLastPara="1" wrap="square" lIns="0" tIns="0" rIns="0" bIns="0" anchor="ctr" anchorCtr="0">
            <a:noAutofit/>
          </a:bodyPr>
          <a:lstStyle/>
          <a:p>
            <a:pPr lvl="0"/>
            <a:r>
              <a:rPr lang="en-US" dirty="0"/>
              <a:t>SQDN Engineering</a:t>
            </a:r>
            <a:br>
              <a:rPr lang="en-US" dirty="0"/>
            </a:br>
            <a:br>
              <a:rPr lang="en-US" dirty="0"/>
            </a:br>
            <a:r>
              <a:rPr lang="en-US" dirty="0"/>
              <a:t>Supplier Recovery Strategy</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7"/>
          <p:cNvSpPr txBox="1">
            <a:spLocks noGrp="1"/>
          </p:cNvSpPr>
          <p:nvPr>
            <p:ph type="title"/>
          </p:nvPr>
        </p:nvSpPr>
        <p:spPr>
          <a:xfrm>
            <a:off x="855300" y="607400"/>
            <a:ext cx="7433400" cy="396300"/>
          </a:xfrm>
          <a:prstGeom prst="rect">
            <a:avLst/>
          </a:prstGeom>
        </p:spPr>
        <p:txBody>
          <a:bodyPr spcFirstLastPara="1" wrap="square" lIns="0" tIns="0" rIns="0" bIns="0" anchor="b" anchorCtr="0">
            <a:noAutofit/>
          </a:bodyPr>
          <a:lstStyle/>
          <a:p>
            <a:pPr lvl="0"/>
            <a:r>
              <a:rPr lang="en-US" dirty="0"/>
              <a:t>Current Supplier Challenges</a:t>
            </a:r>
            <a:endParaRPr dirty="0"/>
          </a:p>
        </p:txBody>
      </p:sp>
      <p:sp>
        <p:nvSpPr>
          <p:cNvPr id="96" name="Google Shape;96;p17"/>
          <p:cNvSpPr txBox="1">
            <a:spLocks noGrp="1"/>
          </p:cNvSpPr>
          <p:nvPr>
            <p:ph type="body" idx="1"/>
          </p:nvPr>
        </p:nvSpPr>
        <p:spPr>
          <a:xfrm>
            <a:off x="855300" y="1201550"/>
            <a:ext cx="7433400" cy="2585700"/>
          </a:xfrm>
          <a:prstGeom prst="rect">
            <a:avLst/>
          </a:prstGeom>
        </p:spPr>
        <p:txBody>
          <a:bodyPr spcFirstLastPara="1" wrap="square" lIns="0" tIns="0" rIns="0" bIns="0" anchor="t" anchorCtr="0">
            <a:noAutofit/>
          </a:bodyPr>
          <a:lstStyle/>
          <a:p>
            <a:r>
              <a:rPr lang="en-US" dirty="0"/>
              <a:t>Critical timber dependency</a:t>
            </a:r>
          </a:p>
          <a:p>
            <a:r>
              <a:rPr lang="en-US" dirty="0"/>
              <a:t>Termination not viable short term</a:t>
            </a:r>
          </a:p>
          <a:p>
            <a:r>
              <a:rPr lang="en-US" dirty="0"/>
              <a:t>Performance recovery required</a:t>
            </a:r>
          </a:p>
        </p:txBody>
      </p:sp>
      <p:sp>
        <p:nvSpPr>
          <p:cNvPr id="97" name="Google Shape;97;p17"/>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7"/>
          <p:cNvSpPr txBox="1">
            <a:spLocks noGrp="1"/>
          </p:cNvSpPr>
          <p:nvPr>
            <p:ph type="title"/>
          </p:nvPr>
        </p:nvSpPr>
        <p:spPr>
          <a:xfrm>
            <a:off x="855300" y="607400"/>
            <a:ext cx="7433400" cy="396300"/>
          </a:xfrm>
          <a:prstGeom prst="rect">
            <a:avLst/>
          </a:prstGeom>
        </p:spPr>
        <p:txBody>
          <a:bodyPr spcFirstLastPara="1" wrap="square" lIns="0" tIns="0" rIns="0" bIns="0" anchor="b" anchorCtr="0">
            <a:noAutofit/>
          </a:bodyPr>
          <a:lstStyle/>
          <a:p>
            <a:pPr lvl="0"/>
            <a:r>
              <a:rPr lang="en-US" dirty="0"/>
              <a:t>Key Issues Reviewed</a:t>
            </a:r>
            <a:endParaRPr dirty="0"/>
          </a:p>
        </p:txBody>
      </p:sp>
      <p:sp>
        <p:nvSpPr>
          <p:cNvPr id="96" name="Google Shape;96;p17"/>
          <p:cNvSpPr txBox="1">
            <a:spLocks noGrp="1"/>
          </p:cNvSpPr>
          <p:nvPr>
            <p:ph type="body" idx="1"/>
          </p:nvPr>
        </p:nvSpPr>
        <p:spPr>
          <a:xfrm>
            <a:off x="855300" y="1201550"/>
            <a:ext cx="7433400" cy="2585700"/>
          </a:xfrm>
          <a:prstGeom prst="rect">
            <a:avLst/>
          </a:prstGeom>
        </p:spPr>
        <p:txBody>
          <a:bodyPr spcFirstLastPara="1" wrap="square" lIns="0" tIns="0" rIns="0" bIns="0" anchor="t" anchorCtr="0">
            <a:noAutofit/>
          </a:bodyPr>
          <a:lstStyle/>
          <a:p>
            <a:r>
              <a:rPr lang="en-US" dirty="0"/>
              <a:t>Ineffective complaint handling</a:t>
            </a:r>
          </a:p>
          <a:p>
            <a:r>
              <a:rPr lang="en-US" dirty="0"/>
              <a:t>Weak supplier governance</a:t>
            </a:r>
          </a:p>
          <a:p>
            <a:r>
              <a:rPr lang="en-US" dirty="0"/>
              <a:t>Quality failures</a:t>
            </a:r>
          </a:p>
          <a:p>
            <a:r>
              <a:rPr lang="en-US" dirty="0"/>
              <a:t>Environmental non-compliance</a:t>
            </a:r>
          </a:p>
        </p:txBody>
      </p:sp>
      <p:sp>
        <p:nvSpPr>
          <p:cNvPr id="97" name="Google Shape;97;p17"/>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spTree>
    <p:extLst>
      <p:ext uri="{BB962C8B-B14F-4D97-AF65-F5344CB8AC3E}">
        <p14:creationId xmlns:p14="http://schemas.microsoft.com/office/powerpoint/2010/main" val="2594433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29"/>
          <p:cNvSpPr txBox="1">
            <a:spLocks noGrp="1"/>
          </p:cNvSpPr>
          <p:nvPr>
            <p:ph type="title"/>
          </p:nvPr>
        </p:nvSpPr>
        <p:spPr>
          <a:xfrm>
            <a:off x="855300" y="607400"/>
            <a:ext cx="7433400" cy="396300"/>
          </a:xfrm>
          <a:prstGeom prst="rect">
            <a:avLst/>
          </a:prstGeom>
        </p:spPr>
        <p:txBody>
          <a:bodyPr spcFirstLastPara="1" wrap="square" lIns="0" tIns="0" rIns="0" bIns="0" anchor="b" anchorCtr="0">
            <a:noAutofit/>
          </a:bodyPr>
          <a:lstStyle/>
          <a:p>
            <a:pPr lvl="0"/>
            <a:r>
              <a:rPr lang="en-US" dirty="0"/>
              <a:t>Issue 1: Complaint Handling Failures</a:t>
            </a:r>
            <a:endParaRPr dirty="0"/>
          </a:p>
        </p:txBody>
      </p:sp>
      <p:sp>
        <p:nvSpPr>
          <p:cNvPr id="244" name="Google Shape;244;p29"/>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4</a:t>
            </a:fld>
            <a:endParaRPr/>
          </a:p>
        </p:txBody>
      </p:sp>
      <p:grpSp>
        <p:nvGrpSpPr>
          <p:cNvPr id="245" name="Google Shape;245;p29"/>
          <p:cNvGrpSpPr/>
          <p:nvPr/>
        </p:nvGrpSpPr>
        <p:grpSpPr>
          <a:xfrm>
            <a:off x="1181062" y="2087354"/>
            <a:ext cx="3040276" cy="1339739"/>
            <a:chOff x="116886" y="2239754"/>
            <a:chExt cx="3040276" cy="1339739"/>
          </a:xfrm>
        </p:grpSpPr>
        <p:sp>
          <p:nvSpPr>
            <p:cNvPr id="246" name="Google Shape;246;p29"/>
            <p:cNvSpPr/>
            <p:nvPr/>
          </p:nvSpPr>
          <p:spPr>
            <a:xfrm rot="2700000">
              <a:off x="1356161" y="1011412"/>
              <a:ext cx="561726" cy="3040276"/>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ria Sans Light"/>
                <a:ea typeface="Inria Sans Light"/>
                <a:cs typeface="Inria Sans Light"/>
                <a:sym typeface="Inria Sans Light"/>
              </a:endParaRPr>
            </a:p>
          </p:txBody>
        </p:sp>
        <p:sp>
          <p:nvSpPr>
            <p:cNvPr id="247" name="Google Shape;247;p29"/>
            <p:cNvSpPr/>
            <p:nvPr/>
          </p:nvSpPr>
          <p:spPr>
            <a:xfrm>
              <a:off x="580539"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chemeClr val="accent1"/>
                  </a:solidFill>
                  <a:latin typeface="Inria Sans Light"/>
                  <a:ea typeface="Inria Sans Light"/>
                  <a:cs typeface="Inria Sans Light"/>
                  <a:sym typeface="Inria Sans Light"/>
                </a:rPr>
                <a:t>1</a:t>
              </a:r>
              <a:endParaRPr sz="1200">
                <a:solidFill>
                  <a:schemeClr val="accent1"/>
                </a:solidFill>
                <a:latin typeface="Inria Sans Light"/>
                <a:ea typeface="Inria Sans Light"/>
                <a:cs typeface="Inria Sans Light"/>
                <a:sym typeface="Inria Sans Light"/>
              </a:endParaRPr>
            </a:p>
          </p:txBody>
        </p:sp>
        <p:sp>
          <p:nvSpPr>
            <p:cNvPr id="248" name="Google Shape;248;p29"/>
            <p:cNvSpPr txBox="1"/>
            <p:nvPr/>
          </p:nvSpPr>
          <p:spPr>
            <a:xfrm rot="-2700000">
              <a:off x="567889" y="2239754"/>
              <a:ext cx="2336422" cy="393293"/>
            </a:xfrm>
            <a:prstGeom prst="rect">
              <a:avLst/>
            </a:prstGeom>
            <a:noFill/>
            <a:ln>
              <a:noFill/>
            </a:ln>
          </p:spPr>
          <p:txBody>
            <a:bodyPr spcFirstLastPara="1" wrap="square" lIns="91425" tIns="91425" rIns="91425" bIns="91425" anchor="ctr" anchorCtr="0">
              <a:noAutofit/>
            </a:bodyPr>
            <a:lstStyle/>
            <a:p>
              <a:pPr lvl="0" algn="ctr">
                <a:lnSpc>
                  <a:spcPct val="115000"/>
                </a:lnSpc>
              </a:pPr>
              <a:r>
                <a:rPr lang="en-US" sz="1200" dirty="0">
                  <a:solidFill>
                    <a:srgbClr val="FFFFFF"/>
                  </a:solidFill>
                  <a:latin typeface="Inria Sans Light"/>
                  <a:ea typeface="Inria Sans Light"/>
                  <a:cs typeface="Inria Sans Light"/>
                  <a:sym typeface="Inria Sans Light"/>
                </a:rPr>
                <a:t>No visibility of complaints</a:t>
              </a:r>
            </a:p>
          </p:txBody>
        </p:sp>
      </p:grpSp>
      <p:grpSp>
        <p:nvGrpSpPr>
          <p:cNvPr id="2" name="Group 1"/>
          <p:cNvGrpSpPr/>
          <p:nvPr/>
        </p:nvGrpSpPr>
        <p:grpSpPr>
          <a:xfrm>
            <a:off x="3200400" y="2085554"/>
            <a:ext cx="4960294" cy="1341539"/>
            <a:chOff x="2027108" y="2085554"/>
            <a:chExt cx="4960294" cy="1341539"/>
          </a:xfrm>
        </p:grpSpPr>
        <p:grpSp>
          <p:nvGrpSpPr>
            <p:cNvPr id="250" name="Google Shape;250;p29"/>
            <p:cNvGrpSpPr/>
            <p:nvPr/>
          </p:nvGrpSpPr>
          <p:grpSpPr>
            <a:xfrm>
              <a:off x="2027108" y="2085554"/>
              <a:ext cx="3040276" cy="1341539"/>
              <a:chOff x="2027108" y="2237954"/>
              <a:chExt cx="3040276" cy="1341539"/>
            </a:xfrm>
          </p:grpSpPr>
          <p:sp>
            <p:nvSpPr>
              <p:cNvPr id="251" name="Google Shape;251;p29"/>
              <p:cNvSpPr/>
              <p:nvPr/>
            </p:nvSpPr>
            <p:spPr>
              <a:xfrm rot="2700000">
                <a:off x="3266383" y="1011412"/>
                <a:ext cx="561726" cy="3040276"/>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ria Sans Light"/>
                  <a:ea typeface="Inria Sans Light"/>
                  <a:cs typeface="Inria Sans Light"/>
                  <a:sym typeface="Inria Sans Light"/>
                </a:endParaRPr>
              </a:p>
            </p:txBody>
          </p:sp>
          <p:sp>
            <p:nvSpPr>
              <p:cNvPr id="252" name="Google Shape;252;p29"/>
              <p:cNvSpPr/>
              <p:nvPr/>
            </p:nvSpPr>
            <p:spPr>
              <a:xfrm>
                <a:off x="2490761"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chemeClr val="accent2"/>
                    </a:solidFill>
                    <a:latin typeface="Inria Sans Light"/>
                    <a:ea typeface="Inria Sans Light"/>
                    <a:cs typeface="Inria Sans Light"/>
                    <a:sym typeface="Inria Sans Light"/>
                  </a:rPr>
                  <a:t>2</a:t>
                </a:r>
                <a:endParaRPr sz="1200">
                  <a:solidFill>
                    <a:schemeClr val="accent2"/>
                  </a:solidFill>
                  <a:latin typeface="Inria Sans Light"/>
                  <a:ea typeface="Inria Sans Light"/>
                  <a:cs typeface="Inria Sans Light"/>
                  <a:sym typeface="Inria Sans Light"/>
                </a:endParaRPr>
              </a:p>
            </p:txBody>
          </p:sp>
          <p:sp>
            <p:nvSpPr>
              <p:cNvPr id="253" name="Google Shape;253;p29"/>
              <p:cNvSpPr txBox="1"/>
              <p:nvPr/>
            </p:nvSpPr>
            <p:spPr>
              <a:xfrm rot="-2700000">
                <a:off x="2473968" y="2237954"/>
                <a:ext cx="2341513" cy="393293"/>
              </a:xfrm>
              <a:prstGeom prst="rect">
                <a:avLst/>
              </a:prstGeom>
              <a:noFill/>
              <a:ln>
                <a:noFill/>
              </a:ln>
            </p:spPr>
            <p:txBody>
              <a:bodyPr spcFirstLastPara="1" wrap="square" lIns="91425" tIns="91425" rIns="91425" bIns="91425" anchor="ctr" anchorCtr="0">
                <a:noAutofit/>
              </a:bodyPr>
              <a:lstStyle/>
              <a:p>
                <a:pPr lvl="0" algn="ctr">
                  <a:lnSpc>
                    <a:spcPct val="115000"/>
                  </a:lnSpc>
                </a:pPr>
                <a:r>
                  <a:rPr lang="en-US" sz="1200" dirty="0">
                    <a:solidFill>
                      <a:srgbClr val="FFFFFF"/>
                    </a:solidFill>
                    <a:latin typeface="Inria Sans Light"/>
                    <a:ea typeface="Inria Sans Light"/>
                    <a:cs typeface="Inria Sans Light"/>
                    <a:sym typeface="Inria Sans Light"/>
                  </a:rPr>
                  <a:t>Delayed resolution</a:t>
                </a:r>
              </a:p>
            </p:txBody>
          </p:sp>
        </p:grpSp>
        <p:grpSp>
          <p:nvGrpSpPr>
            <p:cNvPr id="255" name="Google Shape;255;p29"/>
            <p:cNvGrpSpPr/>
            <p:nvPr/>
          </p:nvGrpSpPr>
          <p:grpSpPr>
            <a:xfrm>
              <a:off x="3947126" y="2088104"/>
              <a:ext cx="3040276" cy="1338989"/>
              <a:chOff x="3947126" y="2240504"/>
              <a:chExt cx="3040276" cy="1338989"/>
            </a:xfrm>
          </p:grpSpPr>
          <p:sp>
            <p:nvSpPr>
              <p:cNvPr id="256" name="Google Shape;256;p29"/>
              <p:cNvSpPr/>
              <p:nvPr/>
            </p:nvSpPr>
            <p:spPr>
              <a:xfrm rot="2700000">
                <a:off x="5186401" y="1011412"/>
                <a:ext cx="561726" cy="3040276"/>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ria Sans Light"/>
                  <a:ea typeface="Inria Sans Light"/>
                  <a:cs typeface="Inria Sans Light"/>
                  <a:sym typeface="Inria Sans Light"/>
                </a:endParaRPr>
              </a:p>
            </p:txBody>
          </p:sp>
          <p:sp>
            <p:nvSpPr>
              <p:cNvPr id="257" name="Google Shape;257;p29"/>
              <p:cNvSpPr/>
              <p:nvPr/>
            </p:nvSpPr>
            <p:spPr>
              <a:xfrm>
                <a:off x="4410780"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chemeClr val="accent3"/>
                    </a:solidFill>
                    <a:latin typeface="Inria Sans Light"/>
                    <a:ea typeface="Inria Sans Light"/>
                    <a:cs typeface="Inria Sans Light"/>
                    <a:sym typeface="Inria Sans Light"/>
                  </a:rPr>
                  <a:t>3</a:t>
                </a:r>
                <a:endParaRPr sz="1200">
                  <a:solidFill>
                    <a:schemeClr val="accent3"/>
                  </a:solidFill>
                  <a:latin typeface="Inria Sans Light"/>
                  <a:ea typeface="Inria Sans Light"/>
                  <a:cs typeface="Inria Sans Light"/>
                  <a:sym typeface="Inria Sans Light"/>
                </a:endParaRPr>
              </a:p>
            </p:txBody>
          </p:sp>
          <p:sp>
            <p:nvSpPr>
              <p:cNvPr id="258" name="Google Shape;258;p29"/>
              <p:cNvSpPr txBox="1"/>
              <p:nvPr/>
            </p:nvSpPr>
            <p:spPr>
              <a:xfrm rot="-2700000">
                <a:off x="4400124" y="2240504"/>
                <a:ext cx="2334301" cy="393293"/>
              </a:xfrm>
              <a:prstGeom prst="rect">
                <a:avLst/>
              </a:prstGeom>
              <a:noFill/>
              <a:ln>
                <a:noFill/>
              </a:ln>
            </p:spPr>
            <p:txBody>
              <a:bodyPr spcFirstLastPara="1" wrap="square" lIns="91425" tIns="91425" rIns="91425" bIns="91425" anchor="ctr" anchorCtr="0">
                <a:noAutofit/>
              </a:bodyPr>
              <a:lstStyle/>
              <a:p>
                <a:pPr lvl="0" algn="ctr">
                  <a:lnSpc>
                    <a:spcPct val="115000"/>
                  </a:lnSpc>
                </a:pPr>
                <a:r>
                  <a:rPr lang="en-US" sz="1200" dirty="0">
                    <a:solidFill>
                      <a:srgbClr val="FFFFFF"/>
                    </a:solidFill>
                    <a:latin typeface="Inria Sans Light"/>
                    <a:ea typeface="Inria Sans Light"/>
                    <a:cs typeface="Inria Sans Light"/>
                    <a:sym typeface="Inria Sans Light"/>
                  </a:rPr>
                  <a:t>Repeated issues</a:t>
                </a:r>
              </a:p>
            </p:txBody>
          </p:sp>
        </p:grpSp>
      </p:grpSp>
    </p:spTree>
    <p:extLst>
      <p:ext uri="{BB962C8B-B14F-4D97-AF65-F5344CB8AC3E}">
        <p14:creationId xmlns:p14="http://schemas.microsoft.com/office/powerpoint/2010/main" val="585343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43"/>
          <p:cNvSpPr txBox="1">
            <a:spLocks noGrp="1"/>
          </p:cNvSpPr>
          <p:nvPr>
            <p:ph type="title"/>
          </p:nvPr>
        </p:nvSpPr>
        <p:spPr>
          <a:prstGeom prst="rect">
            <a:avLst/>
          </a:prstGeom>
        </p:spPr>
        <p:txBody>
          <a:bodyPr spcFirstLastPara="1" wrap="square" lIns="91425" tIns="91425" rIns="91425" bIns="91425" anchor="t" anchorCtr="0">
            <a:noAutofit/>
          </a:bodyPr>
          <a:lstStyle/>
          <a:p>
            <a:pPr lvl="0"/>
            <a:r>
              <a:rPr lang="en-US" dirty="0"/>
              <a:t>Solutions: Complaint Control System</a:t>
            </a:r>
            <a:r>
              <a:rPr lang="en" dirty="0"/>
              <a:t>nts</a:t>
            </a:r>
            <a:endParaRPr dirty="0"/>
          </a:p>
        </p:txBody>
      </p:sp>
      <p:sp>
        <p:nvSpPr>
          <p:cNvPr id="2" name="Text Placeholder 1"/>
          <p:cNvSpPr>
            <a:spLocks noGrp="1"/>
          </p:cNvSpPr>
          <p:nvPr>
            <p:ph type="body" idx="1"/>
          </p:nvPr>
        </p:nvSpPr>
        <p:spPr/>
        <p:txBody>
          <a:bodyPr/>
          <a:lstStyle/>
          <a:p>
            <a:endParaRPr lang="en-US" dirty="0"/>
          </a:p>
        </p:txBody>
      </p:sp>
      <p:sp>
        <p:nvSpPr>
          <p:cNvPr id="435" name="Google Shape;435;p43"/>
          <p:cNvSpPr txBox="1"/>
          <p:nvPr/>
        </p:nvSpPr>
        <p:spPr>
          <a:xfrm>
            <a:off x="4972375" y="1187975"/>
            <a:ext cx="3458400" cy="50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FFFFFF"/>
              </a:buClr>
              <a:buSzPts val="1100"/>
              <a:buFont typeface="Arial"/>
              <a:buNone/>
            </a:pPr>
            <a:r>
              <a:rPr lang="en" sz="1100">
                <a:solidFill>
                  <a:schemeClr val="lt1"/>
                </a:solidFill>
                <a:latin typeface="Inter"/>
                <a:ea typeface="Inter"/>
                <a:cs typeface="Inter"/>
                <a:sym typeface="Inter"/>
              </a:rPr>
              <a:t>All the colors used in this presentation</a:t>
            </a:r>
            <a:endParaRPr sz="1100" b="1">
              <a:solidFill>
                <a:schemeClr val="lt1"/>
              </a:solidFill>
              <a:latin typeface="Inter"/>
              <a:ea typeface="Inter"/>
              <a:cs typeface="Inter"/>
              <a:sym typeface="Inter"/>
            </a:endParaRPr>
          </a:p>
        </p:txBody>
      </p:sp>
      <p:sp>
        <p:nvSpPr>
          <p:cNvPr id="449" name="Google Shape;449;p43"/>
          <p:cNvSpPr txBox="1"/>
          <p:nvPr/>
        </p:nvSpPr>
        <p:spPr>
          <a:xfrm>
            <a:off x="713225" y="1187975"/>
            <a:ext cx="3458400" cy="50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FFFFFF"/>
              </a:buClr>
              <a:buSzPts val="1100"/>
              <a:buFont typeface="Arial"/>
              <a:buNone/>
            </a:pPr>
            <a:r>
              <a:rPr lang="en" sz="1100">
                <a:solidFill>
                  <a:schemeClr val="lt1"/>
                </a:solidFill>
                <a:latin typeface="Inter"/>
                <a:ea typeface="Inter"/>
                <a:cs typeface="Inter"/>
                <a:sym typeface="Inter"/>
              </a:rPr>
              <a:t>This presentation has been made using the following fonts:</a:t>
            </a:r>
            <a:endParaRPr sz="1100" b="1">
              <a:solidFill>
                <a:schemeClr val="lt1"/>
              </a:solidFill>
              <a:latin typeface="Inter"/>
              <a:ea typeface="Inter"/>
              <a:cs typeface="Inter"/>
              <a:sym typeface="Inter"/>
            </a:endParaRPr>
          </a:p>
        </p:txBody>
      </p:sp>
      <p:grpSp>
        <p:nvGrpSpPr>
          <p:cNvPr id="3" name="Group 2"/>
          <p:cNvGrpSpPr/>
          <p:nvPr/>
        </p:nvGrpSpPr>
        <p:grpSpPr>
          <a:xfrm>
            <a:off x="1043674" y="1441175"/>
            <a:ext cx="6804925" cy="2121175"/>
            <a:chOff x="794300" y="2599465"/>
            <a:chExt cx="2797500" cy="1485641"/>
          </a:xfrm>
        </p:grpSpPr>
        <p:sp>
          <p:nvSpPr>
            <p:cNvPr id="450" name="Google Shape;450;p43">
              <a:hlinkClick r:id="rId3"/>
            </p:cNvPr>
            <p:cNvSpPr/>
            <p:nvPr/>
          </p:nvSpPr>
          <p:spPr>
            <a:xfrm>
              <a:off x="794300" y="2599465"/>
              <a:ext cx="2797500" cy="405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algn="ctr"/>
              <a:r>
                <a:rPr lang="en-US" sz="1800" dirty="0">
                  <a:solidFill>
                    <a:schemeClr val="bg1"/>
                  </a:solidFill>
                </a:rPr>
                <a:t>Shared complaint tracking system</a:t>
              </a:r>
            </a:p>
          </p:txBody>
        </p:sp>
        <p:sp>
          <p:nvSpPr>
            <p:cNvPr id="451" name="Google Shape;451;p43">
              <a:hlinkClick r:id="rId4"/>
            </p:cNvPr>
            <p:cNvSpPr/>
            <p:nvPr/>
          </p:nvSpPr>
          <p:spPr>
            <a:xfrm>
              <a:off x="794300" y="3139331"/>
              <a:ext cx="2797500" cy="405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algn="ctr"/>
              <a:r>
                <a:rPr lang="en-US" sz="1800" dirty="0">
                  <a:solidFill>
                    <a:schemeClr val="bg1"/>
                  </a:solidFill>
                </a:rPr>
                <a:t>Escalation to senior management</a:t>
              </a:r>
            </a:p>
          </p:txBody>
        </p:sp>
        <p:sp>
          <p:nvSpPr>
            <p:cNvPr id="454" name="Google Shape;454;p43">
              <a:hlinkClick r:id="rId5"/>
            </p:cNvPr>
            <p:cNvSpPr/>
            <p:nvPr/>
          </p:nvSpPr>
          <p:spPr>
            <a:xfrm>
              <a:off x="794300" y="3679206"/>
              <a:ext cx="2797500" cy="405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algn="ctr"/>
              <a:r>
                <a:rPr lang="en-US" sz="1800" dirty="0">
                  <a:solidFill>
                    <a:schemeClr val="bg1"/>
                  </a:solidFill>
                </a:rPr>
                <a:t>Link performance to payment</a:t>
              </a:r>
            </a:p>
          </p:txBody>
        </p:sp>
      </p:grpSp>
    </p:spTree>
    <p:extLst>
      <p:ext uri="{BB962C8B-B14F-4D97-AF65-F5344CB8AC3E}">
        <p14:creationId xmlns:p14="http://schemas.microsoft.com/office/powerpoint/2010/main" val="895897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29"/>
          <p:cNvSpPr txBox="1">
            <a:spLocks noGrp="1"/>
          </p:cNvSpPr>
          <p:nvPr>
            <p:ph type="title"/>
          </p:nvPr>
        </p:nvSpPr>
        <p:spPr>
          <a:xfrm>
            <a:off x="855300" y="607400"/>
            <a:ext cx="7433400" cy="396300"/>
          </a:xfrm>
          <a:prstGeom prst="rect">
            <a:avLst/>
          </a:prstGeom>
        </p:spPr>
        <p:txBody>
          <a:bodyPr spcFirstLastPara="1" wrap="square" lIns="0" tIns="0" rIns="0" bIns="0" anchor="b" anchorCtr="0">
            <a:noAutofit/>
          </a:bodyPr>
          <a:lstStyle/>
          <a:p>
            <a:pPr lvl="0"/>
            <a:r>
              <a:rPr lang="en-US" dirty="0"/>
              <a:t>Issue 2: Weak Buyer–Supplier Governance</a:t>
            </a:r>
            <a:endParaRPr dirty="0"/>
          </a:p>
        </p:txBody>
      </p:sp>
      <p:sp>
        <p:nvSpPr>
          <p:cNvPr id="244" name="Google Shape;244;p29"/>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6</a:t>
            </a:fld>
            <a:endParaRPr/>
          </a:p>
        </p:txBody>
      </p:sp>
      <p:grpSp>
        <p:nvGrpSpPr>
          <p:cNvPr id="245" name="Google Shape;245;p29"/>
          <p:cNvGrpSpPr/>
          <p:nvPr/>
        </p:nvGrpSpPr>
        <p:grpSpPr>
          <a:xfrm>
            <a:off x="1181062" y="2087354"/>
            <a:ext cx="3040276" cy="1339739"/>
            <a:chOff x="116886" y="2239754"/>
            <a:chExt cx="3040276" cy="1339739"/>
          </a:xfrm>
        </p:grpSpPr>
        <p:sp>
          <p:nvSpPr>
            <p:cNvPr id="246" name="Google Shape;246;p29"/>
            <p:cNvSpPr/>
            <p:nvPr/>
          </p:nvSpPr>
          <p:spPr>
            <a:xfrm rot="2700000">
              <a:off x="1356161" y="1011412"/>
              <a:ext cx="561726" cy="3040276"/>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ria Sans Light"/>
                <a:ea typeface="Inria Sans Light"/>
                <a:cs typeface="Inria Sans Light"/>
                <a:sym typeface="Inria Sans Light"/>
              </a:endParaRPr>
            </a:p>
          </p:txBody>
        </p:sp>
        <p:sp>
          <p:nvSpPr>
            <p:cNvPr id="247" name="Google Shape;247;p29"/>
            <p:cNvSpPr/>
            <p:nvPr/>
          </p:nvSpPr>
          <p:spPr>
            <a:xfrm>
              <a:off x="580539"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chemeClr val="accent1"/>
                  </a:solidFill>
                  <a:latin typeface="Inria Sans Light"/>
                  <a:ea typeface="Inria Sans Light"/>
                  <a:cs typeface="Inria Sans Light"/>
                  <a:sym typeface="Inria Sans Light"/>
                </a:rPr>
                <a:t>1</a:t>
              </a:r>
              <a:endParaRPr sz="1200">
                <a:solidFill>
                  <a:schemeClr val="accent1"/>
                </a:solidFill>
                <a:latin typeface="Inria Sans Light"/>
                <a:ea typeface="Inria Sans Light"/>
                <a:cs typeface="Inria Sans Light"/>
                <a:sym typeface="Inria Sans Light"/>
              </a:endParaRPr>
            </a:p>
          </p:txBody>
        </p:sp>
        <p:sp>
          <p:nvSpPr>
            <p:cNvPr id="248" name="Google Shape;248;p29"/>
            <p:cNvSpPr txBox="1"/>
            <p:nvPr/>
          </p:nvSpPr>
          <p:spPr>
            <a:xfrm rot="-2700000">
              <a:off x="567889" y="2239754"/>
              <a:ext cx="2336422" cy="393293"/>
            </a:xfrm>
            <a:prstGeom prst="rect">
              <a:avLst/>
            </a:prstGeom>
            <a:noFill/>
            <a:ln>
              <a:noFill/>
            </a:ln>
          </p:spPr>
          <p:txBody>
            <a:bodyPr spcFirstLastPara="1" wrap="square" lIns="91425" tIns="91425" rIns="91425" bIns="91425" anchor="ctr" anchorCtr="0">
              <a:noAutofit/>
            </a:bodyPr>
            <a:lstStyle/>
            <a:p>
              <a:pPr lvl="0" algn="ctr">
                <a:lnSpc>
                  <a:spcPct val="115000"/>
                </a:lnSpc>
              </a:pPr>
              <a:r>
                <a:rPr lang="en-US" sz="1200" dirty="0">
                  <a:solidFill>
                    <a:srgbClr val="FFFFFF"/>
                  </a:solidFill>
                  <a:latin typeface="Inria Sans Light"/>
                  <a:ea typeface="Inria Sans Light"/>
                  <a:cs typeface="Inria Sans Light"/>
                  <a:sym typeface="Inria Sans Light"/>
                </a:rPr>
                <a:t>Informal arrangements</a:t>
              </a:r>
            </a:p>
          </p:txBody>
        </p:sp>
      </p:grpSp>
      <p:grpSp>
        <p:nvGrpSpPr>
          <p:cNvPr id="2" name="Group 1"/>
          <p:cNvGrpSpPr/>
          <p:nvPr/>
        </p:nvGrpSpPr>
        <p:grpSpPr>
          <a:xfrm>
            <a:off x="3200400" y="2085554"/>
            <a:ext cx="4960294" cy="1341539"/>
            <a:chOff x="2027108" y="2085554"/>
            <a:chExt cx="4960294" cy="1341539"/>
          </a:xfrm>
        </p:grpSpPr>
        <p:grpSp>
          <p:nvGrpSpPr>
            <p:cNvPr id="250" name="Google Shape;250;p29"/>
            <p:cNvGrpSpPr/>
            <p:nvPr/>
          </p:nvGrpSpPr>
          <p:grpSpPr>
            <a:xfrm>
              <a:off x="2027108" y="2085554"/>
              <a:ext cx="3040276" cy="1341539"/>
              <a:chOff x="2027108" y="2237954"/>
              <a:chExt cx="3040276" cy="1341539"/>
            </a:xfrm>
          </p:grpSpPr>
          <p:sp>
            <p:nvSpPr>
              <p:cNvPr id="251" name="Google Shape;251;p29"/>
              <p:cNvSpPr/>
              <p:nvPr/>
            </p:nvSpPr>
            <p:spPr>
              <a:xfrm rot="2700000">
                <a:off x="3266383" y="1011412"/>
                <a:ext cx="561726" cy="3040276"/>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ria Sans Light"/>
                  <a:ea typeface="Inria Sans Light"/>
                  <a:cs typeface="Inria Sans Light"/>
                  <a:sym typeface="Inria Sans Light"/>
                </a:endParaRPr>
              </a:p>
            </p:txBody>
          </p:sp>
          <p:sp>
            <p:nvSpPr>
              <p:cNvPr id="252" name="Google Shape;252;p29"/>
              <p:cNvSpPr/>
              <p:nvPr/>
            </p:nvSpPr>
            <p:spPr>
              <a:xfrm>
                <a:off x="2490761"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chemeClr val="accent2"/>
                    </a:solidFill>
                    <a:latin typeface="Inria Sans Light"/>
                    <a:ea typeface="Inria Sans Light"/>
                    <a:cs typeface="Inria Sans Light"/>
                    <a:sym typeface="Inria Sans Light"/>
                  </a:rPr>
                  <a:t>2</a:t>
                </a:r>
                <a:endParaRPr sz="1200">
                  <a:solidFill>
                    <a:schemeClr val="accent2"/>
                  </a:solidFill>
                  <a:latin typeface="Inria Sans Light"/>
                  <a:ea typeface="Inria Sans Light"/>
                  <a:cs typeface="Inria Sans Light"/>
                  <a:sym typeface="Inria Sans Light"/>
                </a:endParaRPr>
              </a:p>
            </p:txBody>
          </p:sp>
          <p:sp>
            <p:nvSpPr>
              <p:cNvPr id="253" name="Google Shape;253;p29"/>
              <p:cNvSpPr txBox="1"/>
              <p:nvPr/>
            </p:nvSpPr>
            <p:spPr>
              <a:xfrm rot="-2700000">
                <a:off x="2473968" y="2237954"/>
                <a:ext cx="2341513" cy="393293"/>
              </a:xfrm>
              <a:prstGeom prst="rect">
                <a:avLst/>
              </a:prstGeom>
              <a:noFill/>
              <a:ln>
                <a:noFill/>
              </a:ln>
            </p:spPr>
            <p:txBody>
              <a:bodyPr spcFirstLastPara="1" wrap="square" lIns="91425" tIns="91425" rIns="91425" bIns="91425" anchor="ctr" anchorCtr="0">
                <a:noAutofit/>
              </a:bodyPr>
              <a:lstStyle/>
              <a:p>
                <a:pPr lvl="0" algn="ctr">
                  <a:lnSpc>
                    <a:spcPct val="115000"/>
                  </a:lnSpc>
                </a:pPr>
                <a:r>
                  <a:rPr lang="en-US" sz="1200" dirty="0">
                    <a:solidFill>
                      <a:srgbClr val="FFFFFF"/>
                    </a:solidFill>
                    <a:latin typeface="Inria Sans Light"/>
                    <a:ea typeface="Inria Sans Light"/>
                    <a:cs typeface="Inria Sans Light"/>
                    <a:sym typeface="Inria Sans Light"/>
                  </a:rPr>
                  <a:t>Limited accountability</a:t>
                </a:r>
              </a:p>
            </p:txBody>
          </p:sp>
        </p:grpSp>
        <p:grpSp>
          <p:nvGrpSpPr>
            <p:cNvPr id="255" name="Google Shape;255;p29"/>
            <p:cNvGrpSpPr/>
            <p:nvPr/>
          </p:nvGrpSpPr>
          <p:grpSpPr>
            <a:xfrm>
              <a:off x="3947126" y="2088104"/>
              <a:ext cx="3040276" cy="1338989"/>
              <a:chOff x="3947126" y="2240504"/>
              <a:chExt cx="3040276" cy="1338989"/>
            </a:xfrm>
          </p:grpSpPr>
          <p:sp>
            <p:nvSpPr>
              <p:cNvPr id="256" name="Google Shape;256;p29"/>
              <p:cNvSpPr/>
              <p:nvPr/>
            </p:nvSpPr>
            <p:spPr>
              <a:xfrm rot="2700000">
                <a:off x="5186401" y="1011412"/>
                <a:ext cx="561726" cy="3040276"/>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ria Sans Light"/>
                  <a:ea typeface="Inria Sans Light"/>
                  <a:cs typeface="Inria Sans Light"/>
                  <a:sym typeface="Inria Sans Light"/>
                </a:endParaRPr>
              </a:p>
            </p:txBody>
          </p:sp>
          <p:sp>
            <p:nvSpPr>
              <p:cNvPr id="257" name="Google Shape;257;p29"/>
              <p:cNvSpPr/>
              <p:nvPr/>
            </p:nvSpPr>
            <p:spPr>
              <a:xfrm>
                <a:off x="4410780" y="3205393"/>
                <a:ext cx="374100"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chemeClr val="accent3"/>
                    </a:solidFill>
                    <a:latin typeface="Inria Sans Light"/>
                    <a:ea typeface="Inria Sans Light"/>
                    <a:cs typeface="Inria Sans Light"/>
                    <a:sym typeface="Inria Sans Light"/>
                  </a:rPr>
                  <a:t>3</a:t>
                </a:r>
                <a:endParaRPr sz="1200">
                  <a:solidFill>
                    <a:schemeClr val="accent3"/>
                  </a:solidFill>
                  <a:latin typeface="Inria Sans Light"/>
                  <a:ea typeface="Inria Sans Light"/>
                  <a:cs typeface="Inria Sans Light"/>
                  <a:sym typeface="Inria Sans Light"/>
                </a:endParaRPr>
              </a:p>
            </p:txBody>
          </p:sp>
          <p:sp>
            <p:nvSpPr>
              <p:cNvPr id="258" name="Google Shape;258;p29"/>
              <p:cNvSpPr txBox="1"/>
              <p:nvPr/>
            </p:nvSpPr>
            <p:spPr>
              <a:xfrm rot="-2700000">
                <a:off x="4400124" y="2240504"/>
                <a:ext cx="2334301" cy="393293"/>
              </a:xfrm>
              <a:prstGeom prst="rect">
                <a:avLst/>
              </a:prstGeom>
              <a:noFill/>
              <a:ln>
                <a:noFill/>
              </a:ln>
            </p:spPr>
            <p:txBody>
              <a:bodyPr spcFirstLastPara="1" wrap="square" lIns="91425" tIns="91425" rIns="91425" bIns="91425" anchor="ctr" anchorCtr="0">
                <a:noAutofit/>
              </a:bodyPr>
              <a:lstStyle/>
              <a:p>
                <a:pPr lvl="0" algn="ctr">
                  <a:lnSpc>
                    <a:spcPct val="115000"/>
                  </a:lnSpc>
                </a:pPr>
                <a:r>
                  <a:rPr lang="en-US" sz="1200" dirty="0">
                    <a:solidFill>
                      <a:srgbClr val="FFFFFF"/>
                    </a:solidFill>
                    <a:latin typeface="Inria Sans Light"/>
                    <a:ea typeface="Inria Sans Light"/>
                    <a:cs typeface="Inria Sans Light"/>
                    <a:sym typeface="Inria Sans Light"/>
                  </a:rPr>
                  <a:t>Unclear expectations</a:t>
                </a:r>
              </a:p>
            </p:txBody>
          </p:sp>
        </p:grpSp>
      </p:grpSp>
    </p:spTree>
    <p:extLst>
      <p:ext uri="{BB962C8B-B14F-4D97-AF65-F5344CB8AC3E}">
        <p14:creationId xmlns:p14="http://schemas.microsoft.com/office/powerpoint/2010/main" val="1275438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Solutions: Relationship Reset</a:t>
            </a:r>
          </a:p>
        </p:txBody>
      </p:sp>
      <p:sp>
        <p:nvSpPr>
          <p:cNvPr id="3" name="Slide Number Placeholder 2"/>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grpSp>
        <p:nvGrpSpPr>
          <p:cNvPr id="10" name="Group 9"/>
          <p:cNvGrpSpPr/>
          <p:nvPr/>
        </p:nvGrpSpPr>
        <p:grpSpPr>
          <a:xfrm>
            <a:off x="2286000" y="1131754"/>
            <a:ext cx="3859946" cy="3040195"/>
            <a:chOff x="1626454" y="1131754"/>
            <a:chExt cx="3859946" cy="3040195"/>
          </a:xfrm>
        </p:grpSpPr>
        <p:sp>
          <p:nvSpPr>
            <p:cNvPr id="5" name="Google Shape;1378;p48"/>
            <p:cNvSpPr/>
            <p:nvPr/>
          </p:nvSpPr>
          <p:spPr>
            <a:xfrm>
              <a:off x="1626454" y="1131754"/>
              <a:ext cx="2330131" cy="1468543"/>
            </a:xfrm>
            <a:custGeom>
              <a:avLst/>
              <a:gdLst/>
              <a:ahLst/>
              <a:cxnLst/>
              <a:rect l="l" t="t" r="r" b="b"/>
              <a:pathLst>
                <a:path w="515" h="412" extrusionOk="0">
                  <a:moveTo>
                    <a:pt x="159" y="412"/>
                  </a:moveTo>
                  <a:cubicBezTo>
                    <a:pt x="147" y="402"/>
                    <a:pt x="139" y="388"/>
                    <a:pt x="139" y="373"/>
                  </a:cubicBezTo>
                  <a:cubicBezTo>
                    <a:pt x="139" y="358"/>
                    <a:pt x="146" y="344"/>
                    <a:pt x="158" y="334"/>
                  </a:cubicBezTo>
                  <a:cubicBezTo>
                    <a:pt x="175" y="319"/>
                    <a:pt x="200" y="312"/>
                    <a:pt x="227" y="312"/>
                  </a:cubicBezTo>
                  <a:cubicBezTo>
                    <a:pt x="254" y="312"/>
                    <a:pt x="278" y="319"/>
                    <a:pt x="296" y="334"/>
                  </a:cubicBezTo>
                  <a:cubicBezTo>
                    <a:pt x="307" y="344"/>
                    <a:pt x="314" y="358"/>
                    <a:pt x="314" y="373"/>
                  </a:cubicBezTo>
                  <a:cubicBezTo>
                    <a:pt x="314" y="388"/>
                    <a:pt x="307" y="402"/>
                    <a:pt x="295" y="412"/>
                  </a:cubicBezTo>
                  <a:cubicBezTo>
                    <a:pt x="402" y="412"/>
                    <a:pt x="402" y="412"/>
                    <a:pt x="402" y="412"/>
                  </a:cubicBezTo>
                  <a:cubicBezTo>
                    <a:pt x="408" y="412"/>
                    <a:pt x="413" y="407"/>
                    <a:pt x="413" y="401"/>
                  </a:cubicBezTo>
                  <a:cubicBezTo>
                    <a:pt x="413" y="262"/>
                    <a:pt x="413" y="262"/>
                    <a:pt x="413" y="262"/>
                  </a:cubicBezTo>
                  <a:cubicBezTo>
                    <a:pt x="414" y="258"/>
                    <a:pt x="418" y="253"/>
                    <a:pt x="423" y="253"/>
                  </a:cubicBezTo>
                  <a:cubicBezTo>
                    <a:pt x="433" y="253"/>
                    <a:pt x="442" y="253"/>
                    <a:pt x="448" y="262"/>
                  </a:cubicBezTo>
                  <a:cubicBezTo>
                    <a:pt x="452" y="267"/>
                    <a:pt x="454" y="272"/>
                    <a:pt x="457" y="277"/>
                  </a:cubicBezTo>
                  <a:cubicBezTo>
                    <a:pt x="467" y="293"/>
                    <a:pt x="487" y="294"/>
                    <a:pt x="499" y="280"/>
                  </a:cubicBezTo>
                  <a:cubicBezTo>
                    <a:pt x="510" y="266"/>
                    <a:pt x="515" y="246"/>
                    <a:pt x="514" y="228"/>
                  </a:cubicBezTo>
                  <a:cubicBezTo>
                    <a:pt x="515" y="210"/>
                    <a:pt x="510" y="190"/>
                    <a:pt x="499" y="176"/>
                  </a:cubicBezTo>
                  <a:cubicBezTo>
                    <a:pt x="487" y="161"/>
                    <a:pt x="467" y="162"/>
                    <a:pt x="457" y="178"/>
                  </a:cubicBezTo>
                  <a:cubicBezTo>
                    <a:pt x="454" y="183"/>
                    <a:pt x="452" y="189"/>
                    <a:pt x="448" y="194"/>
                  </a:cubicBezTo>
                  <a:cubicBezTo>
                    <a:pt x="442" y="203"/>
                    <a:pt x="433" y="203"/>
                    <a:pt x="423" y="203"/>
                  </a:cubicBezTo>
                  <a:cubicBezTo>
                    <a:pt x="418" y="202"/>
                    <a:pt x="414" y="198"/>
                    <a:pt x="413" y="194"/>
                  </a:cubicBezTo>
                  <a:cubicBezTo>
                    <a:pt x="413" y="12"/>
                    <a:pt x="413" y="12"/>
                    <a:pt x="413" y="12"/>
                  </a:cubicBezTo>
                  <a:cubicBezTo>
                    <a:pt x="413" y="5"/>
                    <a:pt x="408" y="0"/>
                    <a:pt x="402" y="0"/>
                  </a:cubicBezTo>
                  <a:cubicBezTo>
                    <a:pt x="11" y="0"/>
                    <a:pt x="11" y="0"/>
                    <a:pt x="11" y="0"/>
                  </a:cubicBezTo>
                  <a:cubicBezTo>
                    <a:pt x="5" y="0"/>
                    <a:pt x="0" y="5"/>
                    <a:pt x="0" y="12"/>
                  </a:cubicBezTo>
                  <a:cubicBezTo>
                    <a:pt x="0" y="401"/>
                    <a:pt x="0" y="401"/>
                    <a:pt x="0" y="401"/>
                  </a:cubicBezTo>
                  <a:cubicBezTo>
                    <a:pt x="0" y="407"/>
                    <a:pt x="5" y="412"/>
                    <a:pt x="11" y="412"/>
                  </a:cubicBezTo>
                  <a:lnTo>
                    <a:pt x="159" y="412"/>
                  </a:ln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6" name="Google Shape;1379;p48"/>
            <p:cNvSpPr/>
            <p:nvPr/>
          </p:nvSpPr>
          <p:spPr>
            <a:xfrm>
              <a:off x="3621938" y="1131754"/>
              <a:ext cx="1864457" cy="1834983"/>
            </a:xfrm>
            <a:custGeom>
              <a:avLst/>
              <a:gdLst/>
              <a:ahLst/>
              <a:cxnLst/>
              <a:rect l="l" t="t" r="r" b="b"/>
              <a:pathLst>
                <a:path w="412" h="515" extrusionOk="0">
                  <a:moveTo>
                    <a:pt x="0" y="160"/>
                  </a:moveTo>
                  <a:cubicBezTo>
                    <a:pt x="10" y="148"/>
                    <a:pt x="24" y="140"/>
                    <a:pt x="39" y="140"/>
                  </a:cubicBezTo>
                  <a:cubicBezTo>
                    <a:pt x="54" y="140"/>
                    <a:pt x="68" y="147"/>
                    <a:pt x="78" y="159"/>
                  </a:cubicBezTo>
                  <a:cubicBezTo>
                    <a:pt x="93" y="176"/>
                    <a:pt x="100" y="201"/>
                    <a:pt x="100" y="228"/>
                  </a:cubicBezTo>
                  <a:cubicBezTo>
                    <a:pt x="100" y="255"/>
                    <a:pt x="93" y="279"/>
                    <a:pt x="78" y="296"/>
                  </a:cubicBezTo>
                  <a:cubicBezTo>
                    <a:pt x="68" y="308"/>
                    <a:pt x="54" y="315"/>
                    <a:pt x="39" y="315"/>
                  </a:cubicBezTo>
                  <a:cubicBezTo>
                    <a:pt x="24" y="315"/>
                    <a:pt x="10" y="308"/>
                    <a:pt x="0" y="296"/>
                  </a:cubicBezTo>
                  <a:cubicBezTo>
                    <a:pt x="0" y="402"/>
                    <a:pt x="0" y="402"/>
                    <a:pt x="0" y="402"/>
                  </a:cubicBezTo>
                  <a:cubicBezTo>
                    <a:pt x="0" y="409"/>
                    <a:pt x="5" y="414"/>
                    <a:pt x="11" y="414"/>
                  </a:cubicBezTo>
                  <a:cubicBezTo>
                    <a:pt x="150" y="414"/>
                    <a:pt x="150" y="414"/>
                    <a:pt x="150" y="414"/>
                  </a:cubicBezTo>
                  <a:cubicBezTo>
                    <a:pt x="154" y="415"/>
                    <a:pt x="159" y="419"/>
                    <a:pt x="159" y="424"/>
                  </a:cubicBezTo>
                  <a:cubicBezTo>
                    <a:pt x="159" y="434"/>
                    <a:pt x="159" y="443"/>
                    <a:pt x="150" y="449"/>
                  </a:cubicBezTo>
                  <a:cubicBezTo>
                    <a:pt x="145" y="452"/>
                    <a:pt x="140" y="455"/>
                    <a:pt x="135" y="458"/>
                  </a:cubicBezTo>
                  <a:cubicBezTo>
                    <a:pt x="119" y="468"/>
                    <a:pt x="118" y="488"/>
                    <a:pt x="132" y="500"/>
                  </a:cubicBezTo>
                  <a:cubicBezTo>
                    <a:pt x="146" y="511"/>
                    <a:pt x="166" y="515"/>
                    <a:pt x="184" y="515"/>
                  </a:cubicBezTo>
                  <a:cubicBezTo>
                    <a:pt x="202" y="515"/>
                    <a:pt x="222" y="511"/>
                    <a:pt x="236" y="500"/>
                  </a:cubicBezTo>
                  <a:cubicBezTo>
                    <a:pt x="251" y="488"/>
                    <a:pt x="250" y="468"/>
                    <a:pt x="234" y="458"/>
                  </a:cubicBezTo>
                  <a:cubicBezTo>
                    <a:pt x="229" y="455"/>
                    <a:pt x="223" y="452"/>
                    <a:pt x="218" y="449"/>
                  </a:cubicBezTo>
                  <a:cubicBezTo>
                    <a:pt x="209" y="443"/>
                    <a:pt x="209" y="434"/>
                    <a:pt x="209" y="424"/>
                  </a:cubicBezTo>
                  <a:cubicBezTo>
                    <a:pt x="210" y="419"/>
                    <a:pt x="214" y="415"/>
                    <a:pt x="218" y="414"/>
                  </a:cubicBezTo>
                  <a:cubicBezTo>
                    <a:pt x="400" y="414"/>
                    <a:pt x="400" y="414"/>
                    <a:pt x="400" y="414"/>
                  </a:cubicBezTo>
                  <a:cubicBezTo>
                    <a:pt x="407" y="414"/>
                    <a:pt x="412" y="409"/>
                    <a:pt x="412" y="402"/>
                  </a:cubicBezTo>
                  <a:cubicBezTo>
                    <a:pt x="412" y="12"/>
                    <a:pt x="412" y="12"/>
                    <a:pt x="412" y="12"/>
                  </a:cubicBezTo>
                  <a:cubicBezTo>
                    <a:pt x="412" y="5"/>
                    <a:pt x="407" y="0"/>
                    <a:pt x="400" y="0"/>
                  </a:cubicBezTo>
                  <a:cubicBezTo>
                    <a:pt x="11" y="0"/>
                    <a:pt x="11" y="0"/>
                    <a:pt x="11" y="0"/>
                  </a:cubicBezTo>
                  <a:cubicBezTo>
                    <a:pt x="5" y="0"/>
                    <a:pt x="0" y="5"/>
                    <a:pt x="0" y="12"/>
                  </a:cubicBezTo>
                  <a:lnTo>
                    <a:pt x="0" y="160"/>
                  </a:lnTo>
                  <a:close/>
                </a:path>
              </a:pathLst>
            </a:custGeom>
            <a:solidFill>
              <a:schemeClr val="accent2"/>
            </a:solidFill>
            <a:ln>
              <a:noFill/>
            </a:ln>
          </p:spPr>
          <p:txBody>
            <a:bodyPr spcFirstLastPara="1" wrap="square" lIns="68575" tIns="34275" rIns="68575" bIns="34275" anchor="ctr" anchorCtr="0">
              <a:noAutofit/>
            </a:bodyPr>
            <a:lstStyle/>
            <a:p>
              <a:pPr algn="ctr"/>
              <a:r>
                <a:rPr lang="en-US" b="1" dirty="0">
                  <a:solidFill>
                    <a:schemeClr val="tx1"/>
                  </a:solidFill>
                </a:rPr>
                <a:t>Supplier review board</a:t>
              </a:r>
            </a:p>
          </p:txBody>
        </p:sp>
        <p:sp>
          <p:nvSpPr>
            <p:cNvPr id="7" name="Google Shape;1380;p48"/>
            <p:cNvSpPr/>
            <p:nvPr/>
          </p:nvSpPr>
          <p:spPr>
            <a:xfrm>
              <a:off x="1626454" y="2336966"/>
              <a:ext cx="1860918" cy="1834983"/>
            </a:xfrm>
            <a:custGeom>
              <a:avLst/>
              <a:gdLst/>
              <a:ahLst/>
              <a:cxnLst/>
              <a:rect l="l" t="t" r="r" b="b"/>
              <a:pathLst>
                <a:path w="411" h="515" extrusionOk="0">
                  <a:moveTo>
                    <a:pt x="411" y="356"/>
                  </a:moveTo>
                  <a:cubicBezTo>
                    <a:pt x="401" y="368"/>
                    <a:pt x="387" y="376"/>
                    <a:pt x="372" y="376"/>
                  </a:cubicBezTo>
                  <a:cubicBezTo>
                    <a:pt x="357" y="376"/>
                    <a:pt x="343" y="369"/>
                    <a:pt x="333" y="357"/>
                  </a:cubicBezTo>
                  <a:cubicBezTo>
                    <a:pt x="318" y="340"/>
                    <a:pt x="311" y="315"/>
                    <a:pt x="311" y="288"/>
                  </a:cubicBezTo>
                  <a:cubicBezTo>
                    <a:pt x="311" y="261"/>
                    <a:pt x="318" y="237"/>
                    <a:pt x="333" y="219"/>
                  </a:cubicBezTo>
                  <a:cubicBezTo>
                    <a:pt x="343" y="207"/>
                    <a:pt x="357" y="201"/>
                    <a:pt x="372" y="201"/>
                  </a:cubicBezTo>
                  <a:cubicBezTo>
                    <a:pt x="387" y="201"/>
                    <a:pt x="401" y="208"/>
                    <a:pt x="411" y="220"/>
                  </a:cubicBezTo>
                  <a:cubicBezTo>
                    <a:pt x="411" y="113"/>
                    <a:pt x="411" y="113"/>
                    <a:pt x="411" y="113"/>
                  </a:cubicBezTo>
                  <a:cubicBezTo>
                    <a:pt x="411" y="107"/>
                    <a:pt x="406" y="102"/>
                    <a:pt x="400" y="102"/>
                  </a:cubicBezTo>
                  <a:cubicBezTo>
                    <a:pt x="261" y="102"/>
                    <a:pt x="261" y="102"/>
                    <a:pt x="261" y="102"/>
                  </a:cubicBezTo>
                  <a:cubicBezTo>
                    <a:pt x="257" y="100"/>
                    <a:pt x="252" y="97"/>
                    <a:pt x="252" y="92"/>
                  </a:cubicBezTo>
                  <a:cubicBezTo>
                    <a:pt x="252" y="82"/>
                    <a:pt x="252" y="73"/>
                    <a:pt x="261" y="67"/>
                  </a:cubicBezTo>
                  <a:cubicBezTo>
                    <a:pt x="266" y="63"/>
                    <a:pt x="271" y="61"/>
                    <a:pt x="276" y="58"/>
                  </a:cubicBezTo>
                  <a:cubicBezTo>
                    <a:pt x="293" y="48"/>
                    <a:pt x="294" y="28"/>
                    <a:pt x="279" y="16"/>
                  </a:cubicBezTo>
                  <a:cubicBezTo>
                    <a:pt x="265" y="5"/>
                    <a:pt x="245" y="0"/>
                    <a:pt x="227" y="1"/>
                  </a:cubicBezTo>
                  <a:cubicBezTo>
                    <a:pt x="209" y="0"/>
                    <a:pt x="189" y="5"/>
                    <a:pt x="175" y="16"/>
                  </a:cubicBezTo>
                  <a:cubicBezTo>
                    <a:pt x="160" y="28"/>
                    <a:pt x="161" y="48"/>
                    <a:pt x="177" y="58"/>
                  </a:cubicBezTo>
                  <a:cubicBezTo>
                    <a:pt x="182" y="61"/>
                    <a:pt x="188" y="63"/>
                    <a:pt x="193" y="67"/>
                  </a:cubicBezTo>
                  <a:cubicBezTo>
                    <a:pt x="202" y="73"/>
                    <a:pt x="202" y="82"/>
                    <a:pt x="202" y="92"/>
                  </a:cubicBezTo>
                  <a:cubicBezTo>
                    <a:pt x="201" y="97"/>
                    <a:pt x="197" y="100"/>
                    <a:pt x="193" y="102"/>
                  </a:cubicBezTo>
                  <a:cubicBezTo>
                    <a:pt x="11" y="102"/>
                    <a:pt x="11" y="102"/>
                    <a:pt x="11" y="102"/>
                  </a:cubicBezTo>
                  <a:cubicBezTo>
                    <a:pt x="5" y="102"/>
                    <a:pt x="0" y="107"/>
                    <a:pt x="0" y="113"/>
                  </a:cubicBezTo>
                  <a:cubicBezTo>
                    <a:pt x="0" y="504"/>
                    <a:pt x="0" y="504"/>
                    <a:pt x="0" y="504"/>
                  </a:cubicBezTo>
                  <a:cubicBezTo>
                    <a:pt x="0" y="510"/>
                    <a:pt x="5" y="515"/>
                    <a:pt x="11" y="515"/>
                  </a:cubicBezTo>
                  <a:cubicBezTo>
                    <a:pt x="400" y="515"/>
                    <a:pt x="400" y="515"/>
                    <a:pt x="400" y="515"/>
                  </a:cubicBezTo>
                  <a:cubicBezTo>
                    <a:pt x="406" y="515"/>
                    <a:pt x="411" y="510"/>
                    <a:pt x="411" y="504"/>
                  </a:cubicBezTo>
                  <a:lnTo>
                    <a:pt x="411" y="356"/>
                  </a:lnTo>
                  <a:close/>
                </a:path>
              </a:pathLst>
            </a:custGeom>
            <a:solidFill>
              <a:schemeClr val="accent4"/>
            </a:solidFill>
            <a:ln>
              <a:noFill/>
            </a:ln>
          </p:spPr>
          <p:txBody>
            <a:bodyPr spcFirstLastPara="1" wrap="square" lIns="68575" tIns="34275" rIns="68575" bIns="34275" anchor="ctr" anchorCtr="0">
              <a:noAutofit/>
            </a:bodyPr>
            <a:lstStyle/>
            <a:p>
              <a:pPr algn="ctr"/>
              <a:r>
                <a:rPr lang="en-US" b="1" dirty="0">
                  <a:solidFill>
                    <a:schemeClr val="tx1"/>
                  </a:solidFill>
                </a:rPr>
                <a:t>Cutting down the order volumes</a:t>
              </a:r>
            </a:p>
          </p:txBody>
        </p:sp>
        <p:sp>
          <p:nvSpPr>
            <p:cNvPr id="8" name="Google Shape;1381;p48"/>
            <p:cNvSpPr/>
            <p:nvPr/>
          </p:nvSpPr>
          <p:spPr>
            <a:xfrm>
              <a:off x="3156269" y="2707585"/>
              <a:ext cx="2330131" cy="1464364"/>
            </a:xfrm>
            <a:custGeom>
              <a:avLst/>
              <a:gdLst/>
              <a:ahLst/>
              <a:cxnLst/>
              <a:rect l="l" t="t" r="r" b="b"/>
              <a:pathLst>
                <a:path w="515" h="411" extrusionOk="0">
                  <a:moveTo>
                    <a:pt x="355" y="0"/>
                  </a:moveTo>
                  <a:cubicBezTo>
                    <a:pt x="367" y="10"/>
                    <a:pt x="375" y="24"/>
                    <a:pt x="375" y="39"/>
                  </a:cubicBezTo>
                  <a:cubicBezTo>
                    <a:pt x="375" y="54"/>
                    <a:pt x="368" y="68"/>
                    <a:pt x="356" y="78"/>
                  </a:cubicBezTo>
                  <a:cubicBezTo>
                    <a:pt x="339" y="93"/>
                    <a:pt x="314" y="100"/>
                    <a:pt x="287" y="100"/>
                  </a:cubicBezTo>
                  <a:cubicBezTo>
                    <a:pt x="260" y="100"/>
                    <a:pt x="236" y="93"/>
                    <a:pt x="219" y="78"/>
                  </a:cubicBezTo>
                  <a:cubicBezTo>
                    <a:pt x="207" y="68"/>
                    <a:pt x="200" y="54"/>
                    <a:pt x="200" y="39"/>
                  </a:cubicBezTo>
                  <a:cubicBezTo>
                    <a:pt x="200" y="24"/>
                    <a:pt x="207" y="10"/>
                    <a:pt x="219" y="0"/>
                  </a:cubicBezTo>
                  <a:cubicBezTo>
                    <a:pt x="113" y="0"/>
                    <a:pt x="113" y="0"/>
                    <a:pt x="113" y="0"/>
                  </a:cubicBezTo>
                  <a:cubicBezTo>
                    <a:pt x="106" y="0"/>
                    <a:pt x="101" y="5"/>
                    <a:pt x="101" y="11"/>
                  </a:cubicBezTo>
                  <a:cubicBezTo>
                    <a:pt x="101" y="150"/>
                    <a:pt x="101" y="150"/>
                    <a:pt x="101" y="150"/>
                  </a:cubicBezTo>
                  <a:cubicBezTo>
                    <a:pt x="100" y="154"/>
                    <a:pt x="96" y="159"/>
                    <a:pt x="91" y="159"/>
                  </a:cubicBezTo>
                  <a:cubicBezTo>
                    <a:pt x="81" y="159"/>
                    <a:pt x="72" y="159"/>
                    <a:pt x="66" y="150"/>
                  </a:cubicBezTo>
                  <a:cubicBezTo>
                    <a:pt x="63" y="145"/>
                    <a:pt x="60" y="140"/>
                    <a:pt x="57" y="135"/>
                  </a:cubicBezTo>
                  <a:cubicBezTo>
                    <a:pt x="47" y="118"/>
                    <a:pt x="27" y="117"/>
                    <a:pt x="15" y="132"/>
                  </a:cubicBezTo>
                  <a:cubicBezTo>
                    <a:pt x="4" y="146"/>
                    <a:pt x="0" y="166"/>
                    <a:pt x="0" y="184"/>
                  </a:cubicBezTo>
                  <a:cubicBezTo>
                    <a:pt x="0" y="202"/>
                    <a:pt x="4" y="222"/>
                    <a:pt x="15" y="236"/>
                  </a:cubicBezTo>
                  <a:cubicBezTo>
                    <a:pt x="27" y="251"/>
                    <a:pt x="47" y="250"/>
                    <a:pt x="57" y="234"/>
                  </a:cubicBezTo>
                  <a:cubicBezTo>
                    <a:pt x="60" y="229"/>
                    <a:pt x="63" y="223"/>
                    <a:pt x="66" y="218"/>
                  </a:cubicBezTo>
                  <a:cubicBezTo>
                    <a:pt x="72" y="209"/>
                    <a:pt x="81" y="209"/>
                    <a:pt x="91" y="209"/>
                  </a:cubicBezTo>
                  <a:cubicBezTo>
                    <a:pt x="96" y="210"/>
                    <a:pt x="100" y="214"/>
                    <a:pt x="101" y="218"/>
                  </a:cubicBezTo>
                  <a:cubicBezTo>
                    <a:pt x="101" y="400"/>
                    <a:pt x="101" y="400"/>
                    <a:pt x="101" y="400"/>
                  </a:cubicBezTo>
                  <a:cubicBezTo>
                    <a:pt x="101" y="406"/>
                    <a:pt x="106" y="411"/>
                    <a:pt x="113" y="411"/>
                  </a:cubicBezTo>
                  <a:cubicBezTo>
                    <a:pt x="503" y="411"/>
                    <a:pt x="503" y="411"/>
                    <a:pt x="503" y="411"/>
                  </a:cubicBezTo>
                  <a:cubicBezTo>
                    <a:pt x="510" y="411"/>
                    <a:pt x="515" y="406"/>
                    <a:pt x="515" y="400"/>
                  </a:cubicBezTo>
                  <a:cubicBezTo>
                    <a:pt x="515" y="11"/>
                    <a:pt x="515" y="11"/>
                    <a:pt x="515" y="11"/>
                  </a:cubicBezTo>
                  <a:cubicBezTo>
                    <a:pt x="515" y="5"/>
                    <a:pt x="510" y="0"/>
                    <a:pt x="503" y="0"/>
                  </a:cubicBezTo>
                  <a:lnTo>
                    <a:pt x="355" y="0"/>
                  </a:lnTo>
                  <a:close/>
                </a:path>
              </a:pathLst>
            </a:custGeom>
            <a:solidFill>
              <a:schemeClr val="accent3"/>
            </a:solidFill>
            <a:ln>
              <a:noFill/>
            </a:ln>
          </p:spPr>
          <p:txBody>
            <a:bodyPr spcFirstLastPara="1" wrap="square" lIns="68575" tIns="34275" rIns="68575" bIns="34275" anchor="ctr" anchorCtr="0">
              <a:noAutofit/>
            </a:bodyPr>
            <a:lstStyle/>
            <a:p>
              <a:pPr algn="ctr"/>
              <a:r>
                <a:rPr lang="en-US" b="1" dirty="0">
                  <a:solidFill>
                    <a:schemeClr val="bg1"/>
                  </a:solidFill>
                </a:rPr>
                <a:t>High-risk supplier classification</a:t>
              </a:r>
            </a:p>
          </p:txBody>
        </p:sp>
      </p:grpSp>
      <p:sp>
        <p:nvSpPr>
          <p:cNvPr id="9" name="Rectangle 8"/>
          <p:cNvSpPr/>
          <p:nvPr/>
        </p:nvSpPr>
        <p:spPr>
          <a:xfrm>
            <a:off x="1707940" y="1604415"/>
            <a:ext cx="1697945" cy="523220"/>
          </a:xfrm>
          <a:prstGeom prst="rect">
            <a:avLst/>
          </a:prstGeom>
        </p:spPr>
        <p:txBody>
          <a:bodyPr wrap="square" anchor="ctr">
            <a:spAutoFit/>
          </a:bodyPr>
          <a:lstStyle/>
          <a:p>
            <a:pPr algn="ctr"/>
            <a:r>
              <a:rPr lang="en-US" b="1" dirty="0">
                <a:solidFill>
                  <a:schemeClr val="bg1"/>
                </a:solidFill>
              </a:rPr>
              <a:t>Contract renegotiation</a:t>
            </a:r>
          </a:p>
        </p:txBody>
      </p:sp>
    </p:spTree>
    <p:extLst>
      <p:ext uri="{BB962C8B-B14F-4D97-AF65-F5344CB8AC3E}">
        <p14:creationId xmlns:p14="http://schemas.microsoft.com/office/powerpoint/2010/main" val="3033566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p39"/>
          <p:cNvSpPr txBox="1">
            <a:spLocks noGrp="1"/>
          </p:cNvSpPr>
          <p:nvPr>
            <p:ph type="title"/>
          </p:nvPr>
        </p:nvSpPr>
        <p:spPr>
          <a:xfrm>
            <a:off x="855300" y="209550"/>
            <a:ext cx="7433400" cy="396300"/>
          </a:xfrm>
          <a:prstGeom prst="rect">
            <a:avLst/>
          </a:prstGeom>
        </p:spPr>
        <p:txBody>
          <a:bodyPr spcFirstLastPara="1" wrap="square" lIns="0" tIns="0" rIns="0" bIns="0" anchor="b" anchorCtr="0">
            <a:noAutofit/>
          </a:bodyPr>
          <a:lstStyle/>
          <a:p>
            <a:pPr lvl="0"/>
            <a:r>
              <a:rPr lang="en-US" dirty="0"/>
              <a:t>Issue 3: Quality Failures</a:t>
            </a:r>
            <a:endParaRPr dirty="0"/>
          </a:p>
        </p:txBody>
      </p:sp>
      <p:sp>
        <p:nvSpPr>
          <p:cNvPr id="390" name="Google Shape;390;p39"/>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8</a:t>
            </a:fld>
            <a:endParaRPr/>
          </a:p>
        </p:txBody>
      </p:sp>
      <p:sp>
        <p:nvSpPr>
          <p:cNvPr id="391" name="Google Shape;391;p39"/>
          <p:cNvSpPr/>
          <p:nvPr/>
        </p:nvSpPr>
        <p:spPr>
          <a:xfrm>
            <a:off x="0" y="1990028"/>
            <a:ext cx="9144000" cy="1011043"/>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228600" cap="flat" cmpd="sng">
            <a:solidFill>
              <a:schemeClr val="dk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2" name="Google Shape;392;p39"/>
          <p:cNvSpPr/>
          <p:nvPr/>
        </p:nvSpPr>
        <p:spPr>
          <a:xfrm>
            <a:off x="0" y="1990028"/>
            <a:ext cx="9144000" cy="1011043"/>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19050" cap="flat" cmpd="sng">
            <a:solidFill>
              <a:schemeClr val="lt1"/>
            </a:solidFill>
            <a:prstDash val="dash"/>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grpSp>
        <p:nvGrpSpPr>
          <p:cNvPr id="393" name="Google Shape;393;p39"/>
          <p:cNvGrpSpPr/>
          <p:nvPr/>
        </p:nvGrpSpPr>
        <p:grpSpPr>
          <a:xfrm>
            <a:off x="1786339" y="1322401"/>
            <a:ext cx="473400" cy="473400"/>
            <a:chOff x="1786339" y="1703401"/>
            <a:chExt cx="473400" cy="473400"/>
          </a:xfrm>
        </p:grpSpPr>
        <p:sp>
          <p:nvSpPr>
            <p:cNvPr id="394" name="Google Shape;394;p39"/>
            <p:cNvSpPr/>
            <p:nvPr/>
          </p:nvSpPr>
          <p:spPr>
            <a:xfrm rot="8100000">
              <a:off x="1855667" y="1772729"/>
              <a:ext cx="334744" cy="334744"/>
            </a:xfrm>
            <a:prstGeom prst="teardrop">
              <a:avLst>
                <a:gd name="adj" fmla="val 10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Inria Sans"/>
                <a:ea typeface="Inria Sans"/>
                <a:cs typeface="Inria Sans"/>
                <a:sym typeface="Inria Sans"/>
              </a:endParaRPr>
            </a:p>
          </p:txBody>
        </p:sp>
        <p:sp>
          <p:nvSpPr>
            <p:cNvPr id="395" name="Google Shape;395;p39"/>
            <p:cNvSpPr/>
            <p:nvPr/>
          </p:nvSpPr>
          <p:spPr>
            <a:xfrm>
              <a:off x="1955989" y="1866499"/>
              <a:ext cx="134100" cy="134100"/>
            </a:xfrm>
            <a:prstGeom prst="ellipse">
              <a:avLst/>
            </a:prstGeom>
            <a:solidFill>
              <a:schemeClr val="lt1"/>
            </a:solidFill>
            <a:ln>
              <a:noFill/>
            </a:ln>
          </p:spPr>
          <p:txBody>
            <a:bodyPr spcFirstLastPara="1" wrap="square" lIns="0" tIns="0" rIns="0" bIns="0" anchor="ctr" anchorCtr="0">
              <a:noAutofit/>
            </a:bodyPr>
            <a:lstStyle/>
            <a:p>
              <a:pPr marL="0" lvl="0" indent="0" algn="ctr" rtl="0">
                <a:spcBef>
                  <a:spcPts val="0"/>
                </a:spcBef>
                <a:spcAft>
                  <a:spcPts val="0"/>
                </a:spcAft>
                <a:buNone/>
              </a:pPr>
              <a:r>
                <a:rPr lang="en" sz="600">
                  <a:solidFill>
                    <a:schemeClr val="dk2"/>
                  </a:solidFill>
                  <a:latin typeface="Inria Sans"/>
                  <a:ea typeface="Inria Sans"/>
                  <a:cs typeface="Inria Sans"/>
                  <a:sym typeface="Inria Sans"/>
                </a:rPr>
                <a:t>1</a:t>
              </a:r>
              <a:endParaRPr sz="600">
                <a:solidFill>
                  <a:schemeClr val="dk2"/>
                </a:solidFill>
                <a:latin typeface="Inria Sans"/>
                <a:ea typeface="Inria Sans"/>
                <a:cs typeface="Inria Sans"/>
                <a:sym typeface="Inria Sans"/>
              </a:endParaRPr>
            </a:p>
          </p:txBody>
        </p:sp>
      </p:grpSp>
      <p:grpSp>
        <p:nvGrpSpPr>
          <p:cNvPr id="396" name="Google Shape;396;p39"/>
          <p:cNvGrpSpPr/>
          <p:nvPr/>
        </p:nvGrpSpPr>
        <p:grpSpPr>
          <a:xfrm>
            <a:off x="3814414" y="1322401"/>
            <a:ext cx="473400" cy="473400"/>
            <a:chOff x="3814414" y="1703401"/>
            <a:chExt cx="473400" cy="473400"/>
          </a:xfrm>
        </p:grpSpPr>
        <p:sp>
          <p:nvSpPr>
            <p:cNvPr id="397" name="Google Shape;397;p39"/>
            <p:cNvSpPr/>
            <p:nvPr/>
          </p:nvSpPr>
          <p:spPr>
            <a:xfrm rot="8100000">
              <a:off x="3883742" y="1772729"/>
              <a:ext cx="334744" cy="334744"/>
            </a:xfrm>
            <a:prstGeom prst="teardrop">
              <a:avLst>
                <a:gd name="adj" fmla="val 10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Inria Sans"/>
                <a:ea typeface="Inria Sans"/>
                <a:cs typeface="Inria Sans"/>
                <a:sym typeface="Inria Sans"/>
              </a:endParaRPr>
            </a:p>
          </p:txBody>
        </p:sp>
        <p:sp>
          <p:nvSpPr>
            <p:cNvPr id="398" name="Google Shape;398;p39"/>
            <p:cNvSpPr/>
            <p:nvPr/>
          </p:nvSpPr>
          <p:spPr>
            <a:xfrm>
              <a:off x="3984064" y="1866499"/>
              <a:ext cx="134100" cy="134100"/>
            </a:xfrm>
            <a:prstGeom prst="ellipse">
              <a:avLst/>
            </a:prstGeom>
            <a:solidFill>
              <a:schemeClr val="lt1"/>
            </a:solidFill>
            <a:ln>
              <a:noFill/>
            </a:ln>
          </p:spPr>
          <p:txBody>
            <a:bodyPr spcFirstLastPara="1" wrap="square" lIns="0" tIns="0" rIns="0" bIns="0" anchor="ctr" anchorCtr="0">
              <a:noAutofit/>
            </a:bodyPr>
            <a:lstStyle/>
            <a:p>
              <a:pPr marL="0" lvl="0" indent="0" algn="ctr" rtl="0">
                <a:spcBef>
                  <a:spcPts val="0"/>
                </a:spcBef>
                <a:spcAft>
                  <a:spcPts val="0"/>
                </a:spcAft>
                <a:buNone/>
              </a:pPr>
              <a:r>
                <a:rPr lang="en" sz="600">
                  <a:solidFill>
                    <a:schemeClr val="dk2"/>
                  </a:solidFill>
                  <a:latin typeface="Inria Sans"/>
                  <a:ea typeface="Inria Sans"/>
                  <a:cs typeface="Inria Sans"/>
                  <a:sym typeface="Inria Sans"/>
                </a:rPr>
                <a:t>3</a:t>
              </a:r>
              <a:endParaRPr sz="600">
                <a:solidFill>
                  <a:schemeClr val="dk2"/>
                </a:solidFill>
                <a:latin typeface="Inria Sans"/>
                <a:ea typeface="Inria Sans"/>
                <a:cs typeface="Inria Sans"/>
                <a:sym typeface="Inria Sans"/>
              </a:endParaRPr>
            </a:p>
          </p:txBody>
        </p:sp>
      </p:grpSp>
      <p:grpSp>
        <p:nvGrpSpPr>
          <p:cNvPr id="399" name="Google Shape;399;p39"/>
          <p:cNvGrpSpPr/>
          <p:nvPr/>
        </p:nvGrpSpPr>
        <p:grpSpPr>
          <a:xfrm>
            <a:off x="5842489" y="1322401"/>
            <a:ext cx="473400" cy="473400"/>
            <a:chOff x="5842489" y="1703401"/>
            <a:chExt cx="473400" cy="473400"/>
          </a:xfrm>
        </p:grpSpPr>
        <p:sp>
          <p:nvSpPr>
            <p:cNvPr id="400" name="Google Shape;400;p39"/>
            <p:cNvSpPr/>
            <p:nvPr/>
          </p:nvSpPr>
          <p:spPr>
            <a:xfrm rot="8100000">
              <a:off x="5911817" y="1772729"/>
              <a:ext cx="334744" cy="334744"/>
            </a:xfrm>
            <a:prstGeom prst="teardrop">
              <a:avLst>
                <a:gd name="adj" fmla="val 100000"/>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Inria Sans"/>
                <a:ea typeface="Inria Sans"/>
                <a:cs typeface="Inria Sans"/>
                <a:sym typeface="Inria Sans"/>
              </a:endParaRPr>
            </a:p>
          </p:txBody>
        </p:sp>
        <p:sp>
          <p:nvSpPr>
            <p:cNvPr id="401" name="Google Shape;401;p39"/>
            <p:cNvSpPr/>
            <p:nvPr/>
          </p:nvSpPr>
          <p:spPr>
            <a:xfrm>
              <a:off x="6012139" y="1866499"/>
              <a:ext cx="134100" cy="134100"/>
            </a:xfrm>
            <a:prstGeom prst="ellipse">
              <a:avLst/>
            </a:prstGeom>
            <a:solidFill>
              <a:schemeClr val="lt1"/>
            </a:solidFill>
            <a:ln>
              <a:noFill/>
            </a:ln>
          </p:spPr>
          <p:txBody>
            <a:bodyPr spcFirstLastPara="1" wrap="square" lIns="0" tIns="0" rIns="0" bIns="0" anchor="ctr" anchorCtr="0">
              <a:noAutofit/>
            </a:bodyPr>
            <a:lstStyle/>
            <a:p>
              <a:pPr marL="0" lvl="0" indent="0" algn="ctr" rtl="0">
                <a:spcBef>
                  <a:spcPts val="0"/>
                </a:spcBef>
                <a:spcAft>
                  <a:spcPts val="0"/>
                </a:spcAft>
                <a:buNone/>
              </a:pPr>
              <a:r>
                <a:rPr lang="en" sz="600">
                  <a:solidFill>
                    <a:schemeClr val="dk2"/>
                  </a:solidFill>
                  <a:latin typeface="Inria Sans"/>
                  <a:ea typeface="Inria Sans"/>
                  <a:cs typeface="Inria Sans"/>
                  <a:sym typeface="Inria Sans"/>
                </a:rPr>
                <a:t>5</a:t>
              </a:r>
              <a:endParaRPr sz="600">
                <a:solidFill>
                  <a:schemeClr val="dk2"/>
                </a:solidFill>
                <a:latin typeface="Inria Sans"/>
                <a:ea typeface="Inria Sans"/>
                <a:cs typeface="Inria Sans"/>
                <a:sym typeface="Inria Sans"/>
              </a:endParaRPr>
            </a:p>
          </p:txBody>
        </p:sp>
      </p:grpSp>
      <p:sp>
        <p:nvSpPr>
          <p:cNvPr id="411" name="Google Shape;411;p39"/>
          <p:cNvSpPr txBox="1"/>
          <p:nvPr/>
        </p:nvSpPr>
        <p:spPr>
          <a:xfrm>
            <a:off x="1379850" y="775100"/>
            <a:ext cx="1286400" cy="533400"/>
          </a:xfrm>
          <a:prstGeom prst="rect">
            <a:avLst/>
          </a:prstGeom>
          <a:noFill/>
          <a:ln>
            <a:noFill/>
          </a:ln>
        </p:spPr>
        <p:txBody>
          <a:bodyPr spcFirstLastPara="1" wrap="square" lIns="0" tIns="0" rIns="0" bIns="0" anchor="b" anchorCtr="0">
            <a:noAutofit/>
          </a:bodyPr>
          <a:lstStyle/>
          <a:p>
            <a:pPr algn="ctr"/>
            <a:r>
              <a:rPr lang="en-US" b="1" dirty="0"/>
              <a:t>Incorrect sizing</a:t>
            </a:r>
          </a:p>
        </p:txBody>
      </p:sp>
      <p:sp>
        <p:nvSpPr>
          <p:cNvPr id="412" name="Google Shape;412;p39"/>
          <p:cNvSpPr txBox="1"/>
          <p:nvPr/>
        </p:nvSpPr>
        <p:spPr>
          <a:xfrm>
            <a:off x="3377205" y="775100"/>
            <a:ext cx="1286400" cy="533400"/>
          </a:xfrm>
          <a:prstGeom prst="rect">
            <a:avLst/>
          </a:prstGeom>
          <a:noFill/>
          <a:ln>
            <a:noFill/>
          </a:ln>
        </p:spPr>
        <p:txBody>
          <a:bodyPr spcFirstLastPara="1" wrap="square" lIns="0" tIns="0" rIns="0" bIns="0" anchor="b" anchorCtr="0">
            <a:noAutofit/>
          </a:bodyPr>
          <a:lstStyle/>
          <a:p>
            <a:pPr algn="ctr"/>
            <a:r>
              <a:rPr lang="en-US" b="1" dirty="0"/>
              <a:t>Poor treatment</a:t>
            </a:r>
          </a:p>
        </p:txBody>
      </p:sp>
      <p:sp>
        <p:nvSpPr>
          <p:cNvPr id="413" name="Google Shape;413;p39"/>
          <p:cNvSpPr txBox="1"/>
          <p:nvPr/>
        </p:nvSpPr>
        <p:spPr>
          <a:xfrm>
            <a:off x="5436010" y="775100"/>
            <a:ext cx="1286400" cy="533400"/>
          </a:xfrm>
          <a:prstGeom prst="rect">
            <a:avLst/>
          </a:prstGeom>
          <a:noFill/>
          <a:ln>
            <a:noFill/>
          </a:ln>
        </p:spPr>
        <p:txBody>
          <a:bodyPr spcFirstLastPara="1" wrap="square" lIns="0" tIns="0" rIns="0" bIns="0" anchor="b" anchorCtr="0">
            <a:noAutofit/>
          </a:bodyPr>
          <a:lstStyle/>
          <a:p>
            <a:pPr algn="ctr"/>
            <a:r>
              <a:rPr lang="en-US" b="1" dirty="0"/>
              <a:t>Inconsistent batches</a:t>
            </a:r>
          </a:p>
        </p:txBody>
      </p:sp>
    </p:spTree>
    <p:extLst>
      <p:ext uri="{BB962C8B-B14F-4D97-AF65-F5344CB8AC3E}">
        <p14:creationId xmlns:p14="http://schemas.microsoft.com/office/powerpoint/2010/main" val="1055324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43"/>
          <p:cNvSpPr txBox="1">
            <a:spLocks noGrp="1"/>
          </p:cNvSpPr>
          <p:nvPr>
            <p:ph type="title"/>
          </p:nvPr>
        </p:nvSpPr>
        <p:spPr>
          <a:prstGeom prst="rect">
            <a:avLst/>
          </a:prstGeom>
        </p:spPr>
        <p:txBody>
          <a:bodyPr spcFirstLastPara="1" wrap="square" lIns="91425" tIns="91425" rIns="91425" bIns="91425" anchor="t" anchorCtr="0">
            <a:noAutofit/>
          </a:bodyPr>
          <a:lstStyle/>
          <a:p>
            <a:pPr lvl="0"/>
            <a:r>
              <a:rPr lang="en-US" dirty="0"/>
              <a:t>Solutions: Process-Based Quality Control</a:t>
            </a:r>
            <a:endParaRPr dirty="0"/>
          </a:p>
        </p:txBody>
      </p:sp>
      <p:sp>
        <p:nvSpPr>
          <p:cNvPr id="2" name="Text Placeholder 1"/>
          <p:cNvSpPr>
            <a:spLocks noGrp="1"/>
          </p:cNvSpPr>
          <p:nvPr>
            <p:ph type="body" idx="1"/>
          </p:nvPr>
        </p:nvSpPr>
        <p:spPr/>
        <p:txBody>
          <a:bodyPr/>
          <a:lstStyle/>
          <a:p>
            <a:endParaRPr lang="en-US" dirty="0"/>
          </a:p>
        </p:txBody>
      </p:sp>
      <p:sp>
        <p:nvSpPr>
          <p:cNvPr id="435" name="Google Shape;435;p43"/>
          <p:cNvSpPr txBox="1"/>
          <p:nvPr/>
        </p:nvSpPr>
        <p:spPr>
          <a:xfrm>
            <a:off x="4972375" y="1187975"/>
            <a:ext cx="3458400" cy="50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FFFFFF"/>
              </a:buClr>
              <a:buSzPts val="1100"/>
              <a:buFont typeface="Arial"/>
              <a:buNone/>
            </a:pPr>
            <a:r>
              <a:rPr lang="en" sz="1100">
                <a:solidFill>
                  <a:schemeClr val="lt1"/>
                </a:solidFill>
                <a:latin typeface="Inter"/>
                <a:ea typeface="Inter"/>
                <a:cs typeface="Inter"/>
                <a:sym typeface="Inter"/>
              </a:rPr>
              <a:t>All the colors used in this presentation</a:t>
            </a:r>
            <a:endParaRPr sz="1100" b="1">
              <a:solidFill>
                <a:schemeClr val="lt1"/>
              </a:solidFill>
              <a:latin typeface="Inter"/>
              <a:ea typeface="Inter"/>
              <a:cs typeface="Inter"/>
              <a:sym typeface="Inter"/>
            </a:endParaRPr>
          </a:p>
        </p:txBody>
      </p:sp>
      <p:sp>
        <p:nvSpPr>
          <p:cNvPr id="449" name="Google Shape;449;p43"/>
          <p:cNvSpPr txBox="1"/>
          <p:nvPr/>
        </p:nvSpPr>
        <p:spPr>
          <a:xfrm>
            <a:off x="713225" y="1187975"/>
            <a:ext cx="3458400" cy="50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FFFFFF"/>
              </a:buClr>
              <a:buSzPts val="1100"/>
              <a:buFont typeface="Arial"/>
              <a:buNone/>
            </a:pPr>
            <a:r>
              <a:rPr lang="en" sz="1100">
                <a:solidFill>
                  <a:schemeClr val="lt1"/>
                </a:solidFill>
                <a:latin typeface="Inter"/>
                <a:ea typeface="Inter"/>
                <a:cs typeface="Inter"/>
                <a:sym typeface="Inter"/>
              </a:rPr>
              <a:t>This presentation has been made using the following fonts:</a:t>
            </a:r>
            <a:endParaRPr sz="1100" b="1">
              <a:solidFill>
                <a:schemeClr val="lt1"/>
              </a:solidFill>
              <a:latin typeface="Inter"/>
              <a:ea typeface="Inter"/>
              <a:cs typeface="Inter"/>
              <a:sym typeface="Inter"/>
            </a:endParaRPr>
          </a:p>
        </p:txBody>
      </p:sp>
      <p:grpSp>
        <p:nvGrpSpPr>
          <p:cNvPr id="3" name="Group 2"/>
          <p:cNvGrpSpPr/>
          <p:nvPr/>
        </p:nvGrpSpPr>
        <p:grpSpPr>
          <a:xfrm>
            <a:off x="1043674" y="1441175"/>
            <a:ext cx="6804925" cy="2121175"/>
            <a:chOff x="794300" y="2599465"/>
            <a:chExt cx="2797500" cy="1485641"/>
          </a:xfrm>
        </p:grpSpPr>
        <p:sp>
          <p:nvSpPr>
            <p:cNvPr id="450" name="Google Shape;450;p43">
              <a:hlinkClick r:id="rId3"/>
            </p:cNvPr>
            <p:cNvSpPr/>
            <p:nvPr/>
          </p:nvSpPr>
          <p:spPr>
            <a:xfrm>
              <a:off x="794300" y="2599465"/>
              <a:ext cx="2797500" cy="405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algn="ctr"/>
              <a:r>
                <a:rPr lang="en-US" sz="1800" dirty="0">
                  <a:solidFill>
                    <a:schemeClr val="bg1"/>
                  </a:solidFill>
                </a:rPr>
                <a:t>Joint process mapping</a:t>
              </a:r>
            </a:p>
          </p:txBody>
        </p:sp>
        <p:sp>
          <p:nvSpPr>
            <p:cNvPr id="451" name="Google Shape;451;p43">
              <a:hlinkClick r:id="rId4"/>
            </p:cNvPr>
            <p:cNvSpPr/>
            <p:nvPr/>
          </p:nvSpPr>
          <p:spPr>
            <a:xfrm>
              <a:off x="794300" y="3139331"/>
              <a:ext cx="2797500" cy="405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algn="ctr"/>
              <a:r>
                <a:rPr lang="en-US" sz="1800" dirty="0">
                  <a:solidFill>
                    <a:schemeClr val="bg1"/>
                  </a:solidFill>
                </a:rPr>
                <a:t>In-process quality checks</a:t>
              </a:r>
            </a:p>
          </p:txBody>
        </p:sp>
        <p:sp>
          <p:nvSpPr>
            <p:cNvPr id="454" name="Google Shape;454;p43">
              <a:hlinkClick r:id="rId5"/>
            </p:cNvPr>
            <p:cNvSpPr/>
            <p:nvPr/>
          </p:nvSpPr>
          <p:spPr>
            <a:xfrm>
              <a:off x="794300" y="3679206"/>
              <a:ext cx="2797500" cy="405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algn="ctr"/>
              <a:r>
                <a:rPr lang="en-US" sz="1800" dirty="0">
                  <a:solidFill>
                    <a:schemeClr val="bg1"/>
                  </a:solidFill>
                </a:rPr>
                <a:t>Batch traceability</a:t>
              </a:r>
            </a:p>
          </p:txBody>
        </p:sp>
      </p:grpSp>
    </p:spTree>
    <p:extLst>
      <p:ext uri="{BB962C8B-B14F-4D97-AF65-F5344CB8AC3E}">
        <p14:creationId xmlns:p14="http://schemas.microsoft.com/office/powerpoint/2010/main" val="3683451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p39"/>
          <p:cNvSpPr txBox="1">
            <a:spLocks noGrp="1"/>
          </p:cNvSpPr>
          <p:nvPr>
            <p:ph type="title"/>
          </p:nvPr>
        </p:nvSpPr>
        <p:spPr>
          <a:xfrm>
            <a:off x="855300" y="209550"/>
            <a:ext cx="7433400" cy="396300"/>
          </a:xfrm>
          <a:prstGeom prst="rect">
            <a:avLst/>
          </a:prstGeom>
        </p:spPr>
        <p:txBody>
          <a:bodyPr spcFirstLastPara="1" wrap="square" lIns="0" tIns="0" rIns="0" bIns="0" anchor="b" anchorCtr="0">
            <a:noAutofit/>
          </a:bodyPr>
          <a:lstStyle/>
          <a:p>
            <a:pPr lvl="0"/>
            <a:r>
              <a:rPr lang="en-US" dirty="0"/>
              <a:t>Issue 4: Environmental Non-Compliance</a:t>
            </a:r>
            <a:endParaRPr dirty="0"/>
          </a:p>
        </p:txBody>
      </p:sp>
      <p:sp>
        <p:nvSpPr>
          <p:cNvPr id="390" name="Google Shape;390;p39"/>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10</a:t>
            </a:fld>
            <a:endParaRPr/>
          </a:p>
        </p:txBody>
      </p:sp>
      <p:sp>
        <p:nvSpPr>
          <p:cNvPr id="391" name="Google Shape;391;p39"/>
          <p:cNvSpPr/>
          <p:nvPr/>
        </p:nvSpPr>
        <p:spPr>
          <a:xfrm>
            <a:off x="0" y="1990028"/>
            <a:ext cx="9144000" cy="1011043"/>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228600" cap="flat" cmpd="sng">
            <a:solidFill>
              <a:schemeClr val="dk2"/>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2" name="Google Shape;392;p39"/>
          <p:cNvSpPr/>
          <p:nvPr/>
        </p:nvSpPr>
        <p:spPr>
          <a:xfrm>
            <a:off x="0" y="1990028"/>
            <a:ext cx="9144000" cy="1011043"/>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19050" cap="flat" cmpd="sng">
            <a:solidFill>
              <a:schemeClr val="lt1"/>
            </a:solidFill>
            <a:prstDash val="dash"/>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grpSp>
        <p:nvGrpSpPr>
          <p:cNvPr id="393" name="Google Shape;393;p39"/>
          <p:cNvGrpSpPr/>
          <p:nvPr/>
        </p:nvGrpSpPr>
        <p:grpSpPr>
          <a:xfrm>
            <a:off x="1786339" y="1322401"/>
            <a:ext cx="473400" cy="473400"/>
            <a:chOff x="1786339" y="1703401"/>
            <a:chExt cx="473400" cy="473400"/>
          </a:xfrm>
        </p:grpSpPr>
        <p:sp>
          <p:nvSpPr>
            <p:cNvPr id="394" name="Google Shape;394;p39"/>
            <p:cNvSpPr/>
            <p:nvPr/>
          </p:nvSpPr>
          <p:spPr>
            <a:xfrm rot="8100000">
              <a:off x="1855667" y="1772729"/>
              <a:ext cx="334744" cy="334744"/>
            </a:xfrm>
            <a:prstGeom prst="teardrop">
              <a:avLst>
                <a:gd name="adj" fmla="val 10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Inria Sans"/>
                <a:ea typeface="Inria Sans"/>
                <a:cs typeface="Inria Sans"/>
                <a:sym typeface="Inria Sans"/>
              </a:endParaRPr>
            </a:p>
          </p:txBody>
        </p:sp>
        <p:sp>
          <p:nvSpPr>
            <p:cNvPr id="395" name="Google Shape;395;p39"/>
            <p:cNvSpPr/>
            <p:nvPr/>
          </p:nvSpPr>
          <p:spPr>
            <a:xfrm>
              <a:off x="1955989" y="1866499"/>
              <a:ext cx="134100" cy="134100"/>
            </a:xfrm>
            <a:prstGeom prst="ellipse">
              <a:avLst/>
            </a:prstGeom>
            <a:solidFill>
              <a:schemeClr val="lt1"/>
            </a:solidFill>
            <a:ln>
              <a:noFill/>
            </a:ln>
          </p:spPr>
          <p:txBody>
            <a:bodyPr spcFirstLastPara="1" wrap="square" lIns="0" tIns="0" rIns="0" bIns="0" anchor="ctr" anchorCtr="0">
              <a:noAutofit/>
            </a:bodyPr>
            <a:lstStyle/>
            <a:p>
              <a:pPr marL="0" lvl="0" indent="0" algn="ctr" rtl="0">
                <a:spcBef>
                  <a:spcPts val="0"/>
                </a:spcBef>
                <a:spcAft>
                  <a:spcPts val="0"/>
                </a:spcAft>
                <a:buNone/>
              </a:pPr>
              <a:r>
                <a:rPr lang="en" sz="600">
                  <a:solidFill>
                    <a:schemeClr val="dk2"/>
                  </a:solidFill>
                  <a:latin typeface="Inria Sans"/>
                  <a:ea typeface="Inria Sans"/>
                  <a:cs typeface="Inria Sans"/>
                  <a:sym typeface="Inria Sans"/>
                </a:rPr>
                <a:t>1</a:t>
              </a:r>
              <a:endParaRPr sz="600">
                <a:solidFill>
                  <a:schemeClr val="dk2"/>
                </a:solidFill>
                <a:latin typeface="Inria Sans"/>
                <a:ea typeface="Inria Sans"/>
                <a:cs typeface="Inria Sans"/>
                <a:sym typeface="Inria Sans"/>
              </a:endParaRPr>
            </a:p>
          </p:txBody>
        </p:sp>
      </p:grpSp>
      <p:grpSp>
        <p:nvGrpSpPr>
          <p:cNvPr id="396" name="Google Shape;396;p39"/>
          <p:cNvGrpSpPr/>
          <p:nvPr/>
        </p:nvGrpSpPr>
        <p:grpSpPr>
          <a:xfrm>
            <a:off x="3814414" y="1322401"/>
            <a:ext cx="473400" cy="473400"/>
            <a:chOff x="3814414" y="1703401"/>
            <a:chExt cx="473400" cy="473400"/>
          </a:xfrm>
        </p:grpSpPr>
        <p:sp>
          <p:nvSpPr>
            <p:cNvPr id="397" name="Google Shape;397;p39"/>
            <p:cNvSpPr/>
            <p:nvPr/>
          </p:nvSpPr>
          <p:spPr>
            <a:xfrm rot="8100000">
              <a:off x="3883742" y="1772729"/>
              <a:ext cx="334744" cy="334744"/>
            </a:xfrm>
            <a:prstGeom prst="teardrop">
              <a:avLst>
                <a:gd name="adj" fmla="val 10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Inria Sans"/>
                <a:ea typeface="Inria Sans"/>
                <a:cs typeface="Inria Sans"/>
                <a:sym typeface="Inria Sans"/>
              </a:endParaRPr>
            </a:p>
          </p:txBody>
        </p:sp>
        <p:sp>
          <p:nvSpPr>
            <p:cNvPr id="398" name="Google Shape;398;p39"/>
            <p:cNvSpPr/>
            <p:nvPr/>
          </p:nvSpPr>
          <p:spPr>
            <a:xfrm>
              <a:off x="3984064" y="1866499"/>
              <a:ext cx="134100" cy="134100"/>
            </a:xfrm>
            <a:prstGeom prst="ellipse">
              <a:avLst/>
            </a:prstGeom>
            <a:solidFill>
              <a:schemeClr val="lt1"/>
            </a:solidFill>
            <a:ln>
              <a:noFill/>
            </a:ln>
          </p:spPr>
          <p:txBody>
            <a:bodyPr spcFirstLastPara="1" wrap="square" lIns="0" tIns="0" rIns="0" bIns="0" anchor="ctr" anchorCtr="0">
              <a:noAutofit/>
            </a:bodyPr>
            <a:lstStyle/>
            <a:p>
              <a:pPr marL="0" lvl="0" indent="0" algn="ctr" rtl="0">
                <a:spcBef>
                  <a:spcPts val="0"/>
                </a:spcBef>
                <a:spcAft>
                  <a:spcPts val="0"/>
                </a:spcAft>
                <a:buNone/>
              </a:pPr>
              <a:r>
                <a:rPr lang="en" sz="600">
                  <a:solidFill>
                    <a:schemeClr val="dk2"/>
                  </a:solidFill>
                  <a:latin typeface="Inria Sans"/>
                  <a:ea typeface="Inria Sans"/>
                  <a:cs typeface="Inria Sans"/>
                  <a:sym typeface="Inria Sans"/>
                </a:rPr>
                <a:t>3</a:t>
              </a:r>
              <a:endParaRPr sz="600">
                <a:solidFill>
                  <a:schemeClr val="dk2"/>
                </a:solidFill>
                <a:latin typeface="Inria Sans"/>
                <a:ea typeface="Inria Sans"/>
                <a:cs typeface="Inria Sans"/>
                <a:sym typeface="Inria Sans"/>
              </a:endParaRPr>
            </a:p>
          </p:txBody>
        </p:sp>
      </p:grpSp>
      <p:grpSp>
        <p:nvGrpSpPr>
          <p:cNvPr id="399" name="Google Shape;399;p39"/>
          <p:cNvGrpSpPr/>
          <p:nvPr/>
        </p:nvGrpSpPr>
        <p:grpSpPr>
          <a:xfrm>
            <a:off x="5842489" y="1322401"/>
            <a:ext cx="473400" cy="473400"/>
            <a:chOff x="5842489" y="1703401"/>
            <a:chExt cx="473400" cy="473400"/>
          </a:xfrm>
        </p:grpSpPr>
        <p:sp>
          <p:nvSpPr>
            <p:cNvPr id="400" name="Google Shape;400;p39"/>
            <p:cNvSpPr/>
            <p:nvPr/>
          </p:nvSpPr>
          <p:spPr>
            <a:xfrm rot="8100000">
              <a:off x="5911817" y="1772729"/>
              <a:ext cx="334744" cy="334744"/>
            </a:xfrm>
            <a:prstGeom prst="teardrop">
              <a:avLst>
                <a:gd name="adj" fmla="val 100000"/>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Inria Sans"/>
                <a:ea typeface="Inria Sans"/>
                <a:cs typeface="Inria Sans"/>
                <a:sym typeface="Inria Sans"/>
              </a:endParaRPr>
            </a:p>
          </p:txBody>
        </p:sp>
        <p:sp>
          <p:nvSpPr>
            <p:cNvPr id="401" name="Google Shape;401;p39"/>
            <p:cNvSpPr/>
            <p:nvPr/>
          </p:nvSpPr>
          <p:spPr>
            <a:xfrm>
              <a:off x="6012139" y="1866499"/>
              <a:ext cx="134100" cy="134100"/>
            </a:xfrm>
            <a:prstGeom prst="ellipse">
              <a:avLst/>
            </a:prstGeom>
            <a:solidFill>
              <a:schemeClr val="lt1"/>
            </a:solidFill>
            <a:ln>
              <a:noFill/>
            </a:ln>
          </p:spPr>
          <p:txBody>
            <a:bodyPr spcFirstLastPara="1" wrap="square" lIns="0" tIns="0" rIns="0" bIns="0" anchor="ctr" anchorCtr="0">
              <a:noAutofit/>
            </a:bodyPr>
            <a:lstStyle/>
            <a:p>
              <a:pPr marL="0" lvl="0" indent="0" algn="ctr" rtl="0">
                <a:spcBef>
                  <a:spcPts val="0"/>
                </a:spcBef>
                <a:spcAft>
                  <a:spcPts val="0"/>
                </a:spcAft>
                <a:buNone/>
              </a:pPr>
              <a:r>
                <a:rPr lang="en" sz="600">
                  <a:solidFill>
                    <a:schemeClr val="dk2"/>
                  </a:solidFill>
                  <a:latin typeface="Inria Sans"/>
                  <a:ea typeface="Inria Sans"/>
                  <a:cs typeface="Inria Sans"/>
                  <a:sym typeface="Inria Sans"/>
                </a:rPr>
                <a:t>5</a:t>
              </a:r>
              <a:endParaRPr sz="600">
                <a:solidFill>
                  <a:schemeClr val="dk2"/>
                </a:solidFill>
                <a:latin typeface="Inria Sans"/>
                <a:ea typeface="Inria Sans"/>
                <a:cs typeface="Inria Sans"/>
                <a:sym typeface="Inria Sans"/>
              </a:endParaRPr>
            </a:p>
          </p:txBody>
        </p:sp>
      </p:grpSp>
      <p:sp>
        <p:nvSpPr>
          <p:cNvPr id="411" name="Google Shape;411;p39"/>
          <p:cNvSpPr txBox="1"/>
          <p:nvPr/>
        </p:nvSpPr>
        <p:spPr>
          <a:xfrm>
            <a:off x="1219200" y="775100"/>
            <a:ext cx="1447050" cy="533400"/>
          </a:xfrm>
          <a:prstGeom prst="rect">
            <a:avLst/>
          </a:prstGeom>
          <a:noFill/>
          <a:ln>
            <a:noFill/>
          </a:ln>
        </p:spPr>
        <p:txBody>
          <a:bodyPr spcFirstLastPara="1" wrap="square" lIns="0" tIns="0" rIns="0" bIns="0" anchor="b" anchorCtr="0">
            <a:noAutofit/>
          </a:bodyPr>
          <a:lstStyle/>
          <a:p>
            <a:pPr algn="ctr"/>
            <a:r>
              <a:rPr lang="en-US" b="1" dirty="0"/>
              <a:t>No sustainability evidence</a:t>
            </a:r>
          </a:p>
        </p:txBody>
      </p:sp>
      <p:sp>
        <p:nvSpPr>
          <p:cNvPr id="412" name="Google Shape;412;p39"/>
          <p:cNvSpPr txBox="1"/>
          <p:nvPr/>
        </p:nvSpPr>
        <p:spPr>
          <a:xfrm>
            <a:off x="3377205" y="775100"/>
            <a:ext cx="1286400" cy="533400"/>
          </a:xfrm>
          <a:prstGeom prst="rect">
            <a:avLst/>
          </a:prstGeom>
          <a:noFill/>
          <a:ln>
            <a:noFill/>
          </a:ln>
        </p:spPr>
        <p:txBody>
          <a:bodyPr spcFirstLastPara="1" wrap="square" lIns="0" tIns="0" rIns="0" bIns="0" anchor="b" anchorCtr="0">
            <a:noAutofit/>
          </a:bodyPr>
          <a:lstStyle/>
          <a:p>
            <a:pPr algn="ctr"/>
            <a:r>
              <a:rPr lang="en-US" b="1" dirty="0"/>
              <a:t>Packaging waste</a:t>
            </a:r>
          </a:p>
        </p:txBody>
      </p:sp>
      <p:sp>
        <p:nvSpPr>
          <p:cNvPr id="413" name="Google Shape;413;p39"/>
          <p:cNvSpPr txBox="1"/>
          <p:nvPr/>
        </p:nvSpPr>
        <p:spPr>
          <a:xfrm>
            <a:off x="5436010" y="775100"/>
            <a:ext cx="1286400" cy="533400"/>
          </a:xfrm>
          <a:prstGeom prst="rect">
            <a:avLst/>
          </a:prstGeom>
          <a:noFill/>
          <a:ln>
            <a:noFill/>
          </a:ln>
        </p:spPr>
        <p:txBody>
          <a:bodyPr spcFirstLastPara="1" wrap="square" lIns="0" tIns="0" rIns="0" bIns="0" anchor="b" anchorCtr="0">
            <a:noAutofit/>
          </a:bodyPr>
          <a:lstStyle/>
          <a:p>
            <a:pPr algn="ctr"/>
            <a:r>
              <a:rPr lang="en-US" b="1" dirty="0"/>
              <a:t>Treatment opacity</a:t>
            </a:r>
          </a:p>
        </p:txBody>
      </p:sp>
    </p:spTree>
    <p:extLst>
      <p:ext uri="{BB962C8B-B14F-4D97-AF65-F5344CB8AC3E}">
        <p14:creationId xmlns:p14="http://schemas.microsoft.com/office/powerpoint/2010/main" val="3838574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43"/>
          <p:cNvSpPr txBox="1">
            <a:spLocks noGrp="1"/>
          </p:cNvSpPr>
          <p:nvPr>
            <p:ph type="title"/>
          </p:nvPr>
        </p:nvSpPr>
        <p:spPr>
          <a:prstGeom prst="rect">
            <a:avLst/>
          </a:prstGeom>
        </p:spPr>
        <p:txBody>
          <a:bodyPr spcFirstLastPara="1" wrap="square" lIns="91425" tIns="91425" rIns="91425" bIns="91425" anchor="t" anchorCtr="0">
            <a:noAutofit/>
          </a:bodyPr>
          <a:lstStyle/>
          <a:p>
            <a:pPr lvl="0"/>
            <a:r>
              <a:rPr lang="en-US" dirty="0"/>
              <a:t>Solutions: Compliance Enforcement</a:t>
            </a:r>
            <a:endParaRPr dirty="0"/>
          </a:p>
        </p:txBody>
      </p:sp>
      <p:sp>
        <p:nvSpPr>
          <p:cNvPr id="2" name="Text Placeholder 1"/>
          <p:cNvSpPr>
            <a:spLocks noGrp="1"/>
          </p:cNvSpPr>
          <p:nvPr>
            <p:ph type="body" idx="1"/>
          </p:nvPr>
        </p:nvSpPr>
        <p:spPr/>
        <p:txBody>
          <a:bodyPr/>
          <a:lstStyle/>
          <a:p>
            <a:endParaRPr lang="en-US" dirty="0"/>
          </a:p>
        </p:txBody>
      </p:sp>
      <p:sp>
        <p:nvSpPr>
          <p:cNvPr id="435" name="Google Shape;435;p43"/>
          <p:cNvSpPr txBox="1"/>
          <p:nvPr/>
        </p:nvSpPr>
        <p:spPr>
          <a:xfrm>
            <a:off x="4972375" y="1187975"/>
            <a:ext cx="3458400" cy="50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FFFFFF"/>
              </a:buClr>
              <a:buSzPts val="1100"/>
              <a:buFont typeface="Arial"/>
              <a:buNone/>
            </a:pPr>
            <a:r>
              <a:rPr lang="en" sz="1100">
                <a:solidFill>
                  <a:schemeClr val="lt1"/>
                </a:solidFill>
                <a:latin typeface="Inter"/>
                <a:ea typeface="Inter"/>
                <a:cs typeface="Inter"/>
                <a:sym typeface="Inter"/>
              </a:rPr>
              <a:t>All the colors used in this presentation</a:t>
            </a:r>
            <a:endParaRPr sz="1100" b="1">
              <a:solidFill>
                <a:schemeClr val="lt1"/>
              </a:solidFill>
              <a:latin typeface="Inter"/>
              <a:ea typeface="Inter"/>
              <a:cs typeface="Inter"/>
              <a:sym typeface="Inter"/>
            </a:endParaRPr>
          </a:p>
        </p:txBody>
      </p:sp>
      <p:sp>
        <p:nvSpPr>
          <p:cNvPr id="449" name="Google Shape;449;p43"/>
          <p:cNvSpPr txBox="1"/>
          <p:nvPr/>
        </p:nvSpPr>
        <p:spPr>
          <a:xfrm>
            <a:off x="713225" y="1187975"/>
            <a:ext cx="3458400" cy="50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FFFFFF"/>
              </a:buClr>
              <a:buSzPts val="1100"/>
              <a:buFont typeface="Arial"/>
              <a:buNone/>
            </a:pPr>
            <a:r>
              <a:rPr lang="en" sz="1100">
                <a:solidFill>
                  <a:schemeClr val="lt1"/>
                </a:solidFill>
                <a:latin typeface="Inter"/>
                <a:ea typeface="Inter"/>
                <a:cs typeface="Inter"/>
                <a:sym typeface="Inter"/>
              </a:rPr>
              <a:t>This presentation has been made using the following fonts:</a:t>
            </a:r>
            <a:endParaRPr sz="1100" b="1">
              <a:solidFill>
                <a:schemeClr val="lt1"/>
              </a:solidFill>
              <a:latin typeface="Inter"/>
              <a:ea typeface="Inter"/>
              <a:cs typeface="Inter"/>
              <a:sym typeface="Inter"/>
            </a:endParaRPr>
          </a:p>
        </p:txBody>
      </p:sp>
      <p:grpSp>
        <p:nvGrpSpPr>
          <p:cNvPr id="3" name="Group 2"/>
          <p:cNvGrpSpPr/>
          <p:nvPr/>
        </p:nvGrpSpPr>
        <p:grpSpPr>
          <a:xfrm>
            <a:off x="1043674" y="1441175"/>
            <a:ext cx="6804925" cy="2121175"/>
            <a:chOff x="794300" y="2599465"/>
            <a:chExt cx="2797500" cy="1485641"/>
          </a:xfrm>
        </p:grpSpPr>
        <p:sp>
          <p:nvSpPr>
            <p:cNvPr id="450" name="Google Shape;450;p43">
              <a:hlinkClick r:id="rId3"/>
            </p:cNvPr>
            <p:cNvSpPr/>
            <p:nvPr/>
          </p:nvSpPr>
          <p:spPr>
            <a:xfrm>
              <a:off x="794300" y="2599465"/>
              <a:ext cx="2797500" cy="405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algn="ctr"/>
              <a:r>
                <a:rPr lang="en-US" sz="1800" dirty="0">
                  <a:solidFill>
                    <a:schemeClr val="bg1"/>
                  </a:solidFill>
                </a:rPr>
                <a:t>Third-party audits</a:t>
              </a:r>
            </a:p>
          </p:txBody>
        </p:sp>
        <p:sp>
          <p:nvSpPr>
            <p:cNvPr id="451" name="Google Shape;451;p43">
              <a:hlinkClick r:id="rId4"/>
            </p:cNvPr>
            <p:cNvSpPr/>
            <p:nvPr/>
          </p:nvSpPr>
          <p:spPr>
            <a:xfrm>
              <a:off x="794300" y="3139331"/>
              <a:ext cx="2797500" cy="405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algn="ctr"/>
              <a:r>
                <a:rPr lang="en-US" sz="1800" dirty="0">
                  <a:solidFill>
                    <a:schemeClr val="bg1"/>
                  </a:solidFill>
                </a:rPr>
                <a:t>Environmental improvement notices</a:t>
              </a:r>
            </a:p>
          </p:txBody>
        </p:sp>
        <p:sp>
          <p:nvSpPr>
            <p:cNvPr id="454" name="Google Shape;454;p43">
              <a:hlinkClick r:id="rId5"/>
            </p:cNvPr>
            <p:cNvSpPr/>
            <p:nvPr/>
          </p:nvSpPr>
          <p:spPr>
            <a:xfrm>
              <a:off x="794300" y="3679206"/>
              <a:ext cx="2797500" cy="405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algn="ctr"/>
              <a:r>
                <a:rPr lang="en-US" sz="1800" dirty="0">
                  <a:solidFill>
                    <a:schemeClr val="bg1"/>
                  </a:solidFill>
                </a:rPr>
                <a:t>Contractual penalties</a:t>
              </a:r>
            </a:p>
          </p:txBody>
        </p:sp>
      </p:grpSp>
    </p:spTree>
    <p:extLst>
      <p:ext uri="{BB962C8B-B14F-4D97-AF65-F5344CB8AC3E}">
        <p14:creationId xmlns:p14="http://schemas.microsoft.com/office/powerpoint/2010/main" val="2763753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31"/>
          <p:cNvSpPr txBox="1">
            <a:spLocks noGrp="1"/>
          </p:cNvSpPr>
          <p:nvPr>
            <p:ph type="body" idx="4294967295"/>
          </p:nvPr>
        </p:nvSpPr>
        <p:spPr>
          <a:xfrm>
            <a:off x="855300" y="373575"/>
            <a:ext cx="3305700" cy="4396200"/>
          </a:xfrm>
          <a:prstGeom prst="rect">
            <a:avLst/>
          </a:prstGeom>
        </p:spPr>
        <p:txBody>
          <a:bodyPr spcFirstLastPara="1" wrap="square" lIns="0" tIns="0" rIns="0" bIns="0" anchor="ctr" anchorCtr="0">
            <a:noAutofit/>
          </a:bodyPr>
          <a:lstStyle/>
          <a:p>
            <a:pPr marL="0" lvl="0" indent="0">
              <a:buNone/>
            </a:pPr>
            <a:r>
              <a:rPr lang="en-US" sz="3500" dirty="0">
                <a:solidFill>
                  <a:schemeClr val="accent1"/>
                </a:solidFill>
                <a:latin typeface="Damion"/>
                <a:ea typeface="Damion"/>
                <a:cs typeface="Damion"/>
                <a:sym typeface="Damion"/>
              </a:rPr>
              <a:t>Supplier Capability Development</a:t>
            </a:r>
          </a:p>
          <a:p>
            <a:pPr marL="0" lvl="0" indent="0">
              <a:buNone/>
            </a:pPr>
            <a:endParaRPr sz="3500" dirty="0">
              <a:solidFill>
                <a:schemeClr val="tx1"/>
              </a:solidFill>
              <a:latin typeface="Damion"/>
              <a:ea typeface="Damion"/>
              <a:cs typeface="Damion"/>
              <a:sym typeface="Damion"/>
            </a:endParaRPr>
          </a:p>
          <a:p>
            <a:r>
              <a:rPr lang="en-US" sz="1800" dirty="0">
                <a:solidFill>
                  <a:schemeClr val="tx1"/>
                </a:solidFill>
              </a:rPr>
              <a:t>Targeted training support</a:t>
            </a:r>
          </a:p>
          <a:p>
            <a:r>
              <a:rPr lang="en-US" sz="1800" dirty="0">
                <a:solidFill>
                  <a:schemeClr val="tx1"/>
                </a:solidFill>
              </a:rPr>
              <a:t>Benchmarking performance</a:t>
            </a:r>
          </a:p>
          <a:p>
            <a:r>
              <a:rPr lang="en-US" sz="1800" dirty="0">
                <a:solidFill>
                  <a:schemeClr val="tx1"/>
                </a:solidFill>
              </a:rPr>
              <a:t>Conditional improvement support</a:t>
            </a:r>
          </a:p>
        </p:txBody>
      </p:sp>
      <p:sp>
        <p:nvSpPr>
          <p:cNvPr id="282" name="Google Shape;282;p31"/>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12</a:t>
            </a:fld>
            <a:endParaRPr/>
          </a:p>
        </p:txBody>
      </p:sp>
      <p:grpSp>
        <p:nvGrpSpPr>
          <p:cNvPr id="11" name="Google Shape;1343;p48"/>
          <p:cNvGrpSpPr/>
          <p:nvPr/>
        </p:nvGrpSpPr>
        <p:grpSpPr>
          <a:xfrm>
            <a:off x="6408400" y="1482408"/>
            <a:ext cx="1745000" cy="2384742"/>
            <a:chOff x="655600" y="3183978"/>
            <a:chExt cx="490627" cy="720234"/>
          </a:xfrm>
        </p:grpSpPr>
        <p:sp>
          <p:nvSpPr>
            <p:cNvPr id="12" name="Google Shape;1344;p48"/>
            <p:cNvSpPr/>
            <p:nvPr/>
          </p:nvSpPr>
          <p:spPr>
            <a:xfrm>
              <a:off x="781315" y="3461564"/>
              <a:ext cx="274086" cy="162243"/>
            </a:xfrm>
            <a:custGeom>
              <a:avLst/>
              <a:gdLst/>
              <a:ahLst/>
              <a:cxnLst/>
              <a:rect l="l" t="t" r="r" b="b"/>
              <a:pathLst>
                <a:path w="513" h="302" extrusionOk="0">
                  <a:moveTo>
                    <a:pt x="447" y="170"/>
                  </a:moveTo>
                  <a:cubicBezTo>
                    <a:pt x="454" y="167"/>
                    <a:pt x="462" y="168"/>
                    <a:pt x="468" y="172"/>
                  </a:cubicBezTo>
                  <a:cubicBezTo>
                    <a:pt x="474" y="175"/>
                    <a:pt x="478" y="182"/>
                    <a:pt x="479" y="189"/>
                  </a:cubicBezTo>
                  <a:cubicBezTo>
                    <a:pt x="511" y="137"/>
                    <a:pt x="511" y="137"/>
                    <a:pt x="511" y="137"/>
                  </a:cubicBezTo>
                  <a:cubicBezTo>
                    <a:pt x="513" y="133"/>
                    <a:pt x="511" y="127"/>
                    <a:pt x="507" y="125"/>
                  </a:cubicBezTo>
                  <a:cubicBezTo>
                    <a:pt x="466" y="104"/>
                    <a:pt x="418" y="87"/>
                    <a:pt x="363" y="73"/>
                  </a:cubicBezTo>
                  <a:cubicBezTo>
                    <a:pt x="339" y="68"/>
                    <a:pt x="220" y="38"/>
                    <a:pt x="197" y="31"/>
                  </a:cubicBezTo>
                  <a:cubicBezTo>
                    <a:pt x="153" y="20"/>
                    <a:pt x="118" y="10"/>
                    <a:pt x="89" y="1"/>
                  </a:cubicBezTo>
                  <a:cubicBezTo>
                    <a:pt x="85" y="0"/>
                    <a:pt x="80" y="2"/>
                    <a:pt x="78" y="6"/>
                  </a:cubicBezTo>
                  <a:cubicBezTo>
                    <a:pt x="55" y="75"/>
                    <a:pt x="55" y="75"/>
                    <a:pt x="55" y="75"/>
                  </a:cubicBezTo>
                  <a:cubicBezTo>
                    <a:pt x="54" y="76"/>
                    <a:pt x="51" y="78"/>
                    <a:pt x="49" y="77"/>
                  </a:cubicBezTo>
                  <a:cubicBezTo>
                    <a:pt x="45" y="76"/>
                    <a:pt x="41" y="74"/>
                    <a:pt x="39" y="69"/>
                  </a:cubicBezTo>
                  <a:cubicBezTo>
                    <a:pt x="38" y="67"/>
                    <a:pt x="38" y="64"/>
                    <a:pt x="37" y="61"/>
                  </a:cubicBezTo>
                  <a:cubicBezTo>
                    <a:pt x="35" y="52"/>
                    <a:pt x="27" y="48"/>
                    <a:pt x="19" y="53"/>
                  </a:cubicBezTo>
                  <a:cubicBezTo>
                    <a:pt x="12" y="58"/>
                    <a:pt x="7" y="66"/>
                    <a:pt x="4" y="74"/>
                  </a:cubicBezTo>
                  <a:cubicBezTo>
                    <a:pt x="1" y="83"/>
                    <a:pt x="0" y="93"/>
                    <a:pt x="3" y="101"/>
                  </a:cubicBezTo>
                  <a:cubicBezTo>
                    <a:pt x="6" y="109"/>
                    <a:pt x="15" y="111"/>
                    <a:pt x="22" y="106"/>
                  </a:cubicBezTo>
                  <a:cubicBezTo>
                    <a:pt x="24" y="104"/>
                    <a:pt x="26" y="102"/>
                    <a:pt x="29" y="100"/>
                  </a:cubicBezTo>
                  <a:cubicBezTo>
                    <a:pt x="33" y="97"/>
                    <a:pt x="37" y="98"/>
                    <a:pt x="41" y="100"/>
                  </a:cubicBezTo>
                  <a:cubicBezTo>
                    <a:pt x="44" y="101"/>
                    <a:pt x="44" y="103"/>
                    <a:pt x="45" y="106"/>
                  </a:cubicBezTo>
                  <a:cubicBezTo>
                    <a:pt x="20" y="179"/>
                    <a:pt x="20" y="179"/>
                    <a:pt x="20" y="179"/>
                  </a:cubicBezTo>
                  <a:cubicBezTo>
                    <a:pt x="18" y="183"/>
                    <a:pt x="21" y="188"/>
                    <a:pt x="25" y="189"/>
                  </a:cubicBezTo>
                  <a:cubicBezTo>
                    <a:pt x="53" y="198"/>
                    <a:pt x="81" y="206"/>
                    <a:pt x="111" y="214"/>
                  </a:cubicBezTo>
                  <a:cubicBezTo>
                    <a:pt x="135" y="220"/>
                    <a:pt x="278" y="256"/>
                    <a:pt x="301" y="261"/>
                  </a:cubicBezTo>
                  <a:cubicBezTo>
                    <a:pt x="346" y="272"/>
                    <a:pt x="380" y="285"/>
                    <a:pt x="404" y="299"/>
                  </a:cubicBezTo>
                  <a:cubicBezTo>
                    <a:pt x="408" y="302"/>
                    <a:pt x="414" y="300"/>
                    <a:pt x="416" y="296"/>
                  </a:cubicBezTo>
                  <a:cubicBezTo>
                    <a:pt x="446" y="245"/>
                    <a:pt x="446" y="245"/>
                    <a:pt x="446" y="245"/>
                  </a:cubicBezTo>
                  <a:cubicBezTo>
                    <a:pt x="439" y="248"/>
                    <a:pt x="432" y="247"/>
                    <a:pt x="425" y="243"/>
                  </a:cubicBezTo>
                  <a:cubicBezTo>
                    <a:pt x="419" y="240"/>
                    <a:pt x="415" y="234"/>
                    <a:pt x="414" y="226"/>
                  </a:cubicBezTo>
                  <a:cubicBezTo>
                    <a:pt x="412" y="216"/>
                    <a:pt x="415" y="204"/>
                    <a:pt x="422" y="193"/>
                  </a:cubicBezTo>
                  <a:cubicBezTo>
                    <a:pt x="428" y="182"/>
                    <a:pt x="437" y="173"/>
                    <a:pt x="447" y="170"/>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13" name="Google Shape;1345;p48"/>
            <p:cNvSpPr/>
            <p:nvPr/>
          </p:nvSpPr>
          <p:spPr>
            <a:xfrm>
              <a:off x="850087" y="3183978"/>
              <a:ext cx="259850" cy="244775"/>
            </a:xfrm>
            <a:custGeom>
              <a:avLst/>
              <a:gdLst/>
              <a:ahLst/>
              <a:cxnLst/>
              <a:rect l="l" t="t" r="r" b="b"/>
              <a:pathLst>
                <a:path w="486" h="456" extrusionOk="0">
                  <a:moveTo>
                    <a:pt x="0" y="212"/>
                  </a:moveTo>
                  <a:cubicBezTo>
                    <a:pt x="4" y="206"/>
                    <a:pt x="11" y="203"/>
                    <a:pt x="18" y="203"/>
                  </a:cubicBezTo>
                  <a:cubicBezTo>
                    <a:pt x="26" y="203"/>
                    <a:pt x="32" y="206"/>
                    <a:pt x="37" y="212"/>
                  </a:cubicBezTo>
                  <a:cubicBezTo>
                    <a:pt x="44" y="220"/>
                    <a:pt x="48" y="232"/>
                    <a:pt x="47" y="245"/>
                  </a:cubicBezTo>
                  <a:cubicBezTo>
                    <a:pt x="48" y="258"/>
                    <a:pt x="44" y="269"/>
                    <a:pt x="37" y="277"/>
                  </a:cubicBezTo>
                  <a:cubicBezTo>
                    <a:pt x="32" y="283"/>
                    <a:pt x="26" y="286"/>
                    <a:pt x="18" y="286"/>
                  </a:cubicBezTo>
                  <a:cubicBezTo>
                    <a:pt x="11" y="286"/>
                    <a:pt x="4" y="283"/>
                    <a:pt x="0" y="277"/>
                  </a:cubicBezTo>
                  <a:cubicBezTo>
                    <a:pt x="0" y="331"/>
                    <a:pt x="0" y="331"/>
                    <a:pt x="0" y="331"/>
                  </a:cubicBezTo>
                  <a:cubicBezTo>
                    <a:pt x="0" y="336"/>
                    <a:pt x="4" y="340"/>
                    <a:pt x="9" y="340"/>
                  </a:cubicBezTo>
                  <a:cubicBezTo>
                    <a:pt x="31" y="337"/>
                    <a:pt x="55" y="336"/>
                    <a:pt x="83" y="336"/>
                  </a:cubicBezTo>
                  <a:cubicBezTo>
                    <a:pt x="202" y="336"/>
                    <a:pt x="321" y="425"/>
                    <a:pt x="321" y="425"/>
                  </a:cubicBezTo>
                  <a:cubicBezTo>
                    <a:pt x="368" y="456"/>
                    <a:pt x="397" y="454"/>
                    <a:pt x="436" y="417"/>
                  </a:cubicBezTo>
                  <a:cubicBezTo>
                    <a:pt x="436" y="417"/>
                    <a:pt x="486" y="374"/>
                    <a:pt x="486" y="334"/>
                  </a:cubicBezTo>
                  <a:cubicBezTo>
                    <a:pt x="486" y="273"/>
                    <a:pt x="343" y="186"/>
                    <a:pt x="190" y="155"/>
                  </a:cubicBezTo>
                  <a:cubicBezTo>
                    <a:pt x="190" y="49"/>
                    <a:pt x="190" y="49"/>
                    <a:pt x="190" y="49"/>
                  </a:cubicBezTo>
                  <a:cubicBezTo>
                    <a:pt x="190" y="22"/>
                    <a:pt x="163" y="0"/>
                    <a:pt x="130" y="0"/>
                  </a:cubicBezTo>
                  <a:cubicBezTo>
                    <a:pt x="60" y="0"/>
                    <a:pt x="60" y="0"/>
                    <a:pt x="60" y="0"/>
                  </a:cubicBezTo>
                  <a:cubicBezTo>
                    <a:pt x="27" y="0"/>
                    <a:pt x="0" y="22"/>
                    <a:pt x="0" y="49"/>
                  </a:cubicBezTo>
                  <a:cubicBezTo>
                    <a:pt x="0" y="148"/>
                    <a:pt x="0" y="148"/>
                    <a:pt x="0" y="148"/>
                  </a:cubicBezTo>
                  <a:cubicBezTo>
                    <a:pt x="0" y="148"/>
                    <a:pt x="0" y="148"/>
                    <a:pt x="0" y="148"/>
                  </a:cubicBezTo>
                  <a:lnTo>
                    <a:pt x="0" y="212"/>
                  </a:ln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14" name="Google Shape;1346;p48"/>
            <p:cNvSpPr/>
            <p:nvPr/>
          </p:nvSpPr>
          <p:spPr>
            <a:xfrm>
              <a:off x="655600" y="3264496"/>
              <a:ext cx="213333" cy="294294"/>
            </a:xfrm>
            <a:custGeom>
              <a:avLst/>
              <a:gdLst/>
              <a:ahLst/>
              <a:cxnLst/>
              <a:rect l="l" t="t" r="r" b="b"/>
              <a:pathLst>
                <a:path w="399" h="548" extrusionOk="0">
                  <a:moveTo>
                    <a:pt x="242" y="541"/>
                  </a:moveTo>
                  <a:cubicBezTo>
                    <a:pt x="262" y="483"/>
                    <a:pt x="262" y="483"/>
                    <a:pt x="262" y="483"/>
                  </a:cubicBezTo>
                  <a:cubicBezTo>
                    <a:pt x="255" y="488"/>
                    <a:pt x="248" y="489"/>
                    <a:pt x="241" y="486"/>
                  </a:cubicBezTo>
                  <a:cubicBezTo>
                    <a:pt x="234" y="484"/>
                    <a:pt x="229" y="479"/>
                    <a:pt x="226" y="472"/>
                  </a:cubicBezTo>
                  <a:cubicBezTo>
                    <a:pt x="222" y="462"/>
                    <a:pt x="223" y="450"/>
                    <a:pt x="227" y="437"/>
                  </a:cubicBezTo>
                  <a:cubicBezTo>
                    <a:pt x="231" y="425"/>
                    <a:pt x="238" y="415"/>
                    <a:pt x="247" y="410"/>
                  </a:cubicBezTo>
                  <a:cubicBezTo>
                    <a:pt x="254" y="406"/>
                    <a:pt x="261" y="405"/>
                    <a:pt x="268" y="407"/>
                  </a:cubicBezTo>
                  <a:cubicBezTo>
                    <a:pt x="275" y="409"/>
                    <a:pt x="280" y="415"/>
                    <a:pt x="283" y="422"/>
                  </a:cubicBezTo>
                  <a:cubicBezTo>
                    <a:pt x="301" y="369"/>
                    <a:pt x="301" y="369"/>
                    <a:pt x="301" y="369"/>
                  </a:cubicBezTo>
                  <a:cubicBezTo>
                    <a:pt x="302" y="364"/>
                    <a:pt x="300" y="359"/>
                    <a:pt x="296" y="358"/>
                  </a:cubicBezTo>
                  <a:cubicBezTo>
                    <a:pt x="238" y="335"/>
                    <a:pt x="219" y="315"/>
                    <a:pt x="219" y="287"/>
                  </a:cubicBezTo>
                  <a:cubicBezTo>
                    <a:pt x="219" y="250"/>
                    <a:pt x="254" y="211"/>
                    <a:pt x="343" y="194"/>
                  </a:cubicBezTo>
                  <a:cubicBezTo>
                    <a:pt x="347" y="193"/>
                    <a:pt x="350" y="190"/>
                    <a:pt x="350" y="186"/>
                  </a:cubicBezTo>
                  <a:cubicBezTo>
                    <a:pt x="350" y="111"/>
                    <a:pt x="350" y="111"/>
                    <a:pt x="350" y="111"/>
                  </a:cubicBezTo>
                  <a:cubicBezTo>
                    <a:pt x="351" y="109"/>
                    <a:pt x="353" y="107"/>
                    <a:pt x="355" y="107"/>
                  </a:cubicBezTo>
                  <a:cubicBezTo>
                    <a:pt x="360" y="106"/>
                    <a:pt x="364" y="107"/>
                    <a:pt x="367" y="111"/>
                  </a:cubicBezTo>
                  <a:cubicBezTo>
                    <a:pt x="369" y="113"/>
                    <a:pt x="370" y="116"/>
                    <a:pt x="371" y="118"/>
                  </a:cubicBezTo>
                  <a:cubicBezTo>
                    <a:pt x="376" y="126"/>
                    <a:pt x="385" y="127"/>
                    <a:pt x="391" y="120"/>
                  </a:cubicBezTo>
                  <a:cubicBezTo>
                    <a:pt x="397" y="113"/>
                    <a:pt x="399" y="104"/>
                    <a:pt x="399" y="95"/>
                  </a:cubicBezTo>
                  <a:cubicBezTo>
                    <a:pt x="399" y="86"/>
                    <a:pt x="397" y="76"/>
                    <a:pt x="391" y="69"/>
                  </a:cubicBezTo>
                  <a:cubicBezTo>
                    <a:pt x="385" y="63"/>
                    <a:pt x="376" y="63"/>
                    <a:pt x="371" y="71"/>
                  </a:cubicBezTo>
                  <a:cubicBezTo>
                    <a:pt x="370" y="73"/>
                    <a:pt x="369" y="76"/>
                    <a:pt x="367" y="78"/>
                  </a:cubicBezTo>
                  <a:cubicBezTo>
                    <a:pt x="364" y="83"/>
                    <a:pt x="360" y="83"/>
                    <a:pt x="355" y="83"/>
                  </a:cubicBezTo>
                  <a:cubicBezTo>
                    <a:pt x="353" y="82"/>
                    <a:pt x="351" y="80"/>
                    <a:pt x="350" y="78"/>
                  </a:cubicBezTo>
                  <a:cubicBezTo>
                    <a:pt x="350" y="9"/>
                    <a:pt x="350" y="9"/>
                    <a:pt x="350" y="9"/>
                  </a:cubicBezTo>
                  <a:cubicBezTo>
                    <a:pt x="350" y="4"/>
                    <a:pt x="346" y="0"/>
                    <a:pt x="341" y="1"/>
                  </a:cubicBezTo>
                  <a:cubicBezTo>
                    <a:pt x="117" y="30"/>
                    <a:pt x="0" y="150"/>
                    <a:pt x="0" y="292"/>
                  </a:cubicBezTo>
                  <a:cubicBezTo>
                    <a:pt x="0" y="428"/>
                    <a:pt x="100" y="499"/>
                    <a:pt x="231" y="546"/>
                  </a:cubicBezTo>
                  <a:cubicBezTo>
                    <a:pt x="236" y="548"/>
                    <a:pt x="240" y="546"/>
                    <a:pt x="242" y="541"/>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15" name="Google Shape;1347;p48"/>
            <p:cNvSpPr/>
            <p:nvPr/>
          </p:nvSpPr>
          <p:spPr>
            <a:xfrm>
              <a:off x="673846" y="3654405"/>
              <a:ext cx="303960" cy="249807"/>
            </a:xfrm>
            <a:custGeom>
              <a:avLst/>
              <a:gdLst/>
              <a:ahLst/>
              <a:cxnLst/>
              <a:rect l="l" t="t" r="r" b="b"/>
              <a:pathLst>
                <a:path w="569" h="465" extrusionOk="0">
                  <a:moveTo>
                    <a:pt x="520" y="368"/>
                  </a:moveTo>
                  <a:cubicBezTo>
                    <a:pt x="520" y="233"/>
                    <a:pt x="520" y="233"/>
                    <a:pt x="520" y="233"/>
                  </a:cubicBezTo>
                  <a:cubicBezTo>
                    <a:pt x="521" y="231"/>
                    <a:pt x="523" y="229"/>
                    <a:pt x="525" y="229"/>
                  </a:cubicBezTo>
                  <a:cubicBezTo>
                    <a:pt x="530" y="229"/>
                    <a:pt x="534" y="229"/>
                    <a:pt x="537" y="233"/>
                  </a:cubicBezTo>
                  <a:cubicBezTo>
                    <a:pt x="539" y="236"/>
                    <a:pt x="540" y="238"/>
                    <a:pt x="542" y="241"/>
                  </a:cubicBezTo>
                  <a:cubicBezTo>
                    <a:pt x="546" y="248"/>
                    <a:pt x="556" y="249"/>
                    <a:pt x="561" y="242"/>
                  </a:cubicBezTo>
                  <a:cubicBezTo>
                    <a:pt x="567" y="236"/>
                    <a:pt x="569" y="226"/>
                    <a:pt x="569" y="217"/>
                  </a:cubicBezTo>
                  <a:cubicBezTo>
                    <a:pt x="569" y="208"/>
                    <a:pt x="567" y="199"/>
                    <a:pt x="561" y="192"/>
                  </a:cubicBezTo>
                  <a:cubicBezTo>
                    <a:pt x="556" y="185"/>
                    <a:pt x="546" y="186"/>
                    <a:pt x="542" y="194"/>
                  </a:cubicBezTo>
                  <a:cubicBezTo>
                    <a:pt x="540" y="196"/>
                    <a:pt x="539" y="199"/>
                    <a:pt x="537" y="201"/>
                  </a:cubicBezTo>
                  <a:cubicBezTo>
                    <a:pt x="534" y="205"/>
                    <a:pt x="530" y="205"/>
                    <a:pt x="525" y="205"/>
                  </a:cubicBezTo>
                  <a:cubicBezTo>
                    <a:pt x="523" y="205"/>
                    <a:pt x="521" y="203"/>
                    <a:pt x="520" y="201"/>
                  </a:cubicBezTo>
                  <a:cubicBezTo>
                    <a:pt x="520" y="133"/>
                    <a:pt x="520" y="133"/>
                    <a:pt x="520" y="133"/>
                  </a:cubicBezTo>
                  <a:cubicBezTo>
                    <a:pt x="520" y="128"/>
                    <a:pt x="516" y="124"/>
                    <a:pt x="511" y="124"/>
                  </a:cubicBezTo>
                  <a:cubicBezTo>
                    <a:pt x="489" y="127"/>
                    <a:pt x="464" y="129"/>
                    <a:pt x="436" y="129"/>
                  </a:cubicBezTo>
                  <a:cubicBezTo>
                    <a:pt x="317" y="129"/>
                    <a:pt x="154" y="29"/>
                    <a:pt x="154" y="29"/>
                  </a:cubicBezTo>
                  <a:cubicBezTo>
                    <a:pt x="110" y="0"/>
                    <a:pt x="67" y="8"/>
                    <a:pt x="30" y="51"/>
                  </a:cubicBezTo>
                  <a:cubicBezTo>
                    <a:pt x="30" y="51"/>
                    <a:pt x="0" y="88"/>
                    <a:pt x="0" y="130"/>
                  </a:cubicBezTo>
                  <a:cubicBezTo>
                    <a:pt x="0" y="194"/>
                    <a:pt x="169" y="278"/>
                    <a:pt x="330" y="309"/>
                  </a:cubicBezTo>
                  <a:cubicBezTo>
                    <a:pt x="330" y="416"/>
                    <a:pt x="330" y="416"/>
                    <a:pt x="330" y="416"/>
                  </a:cubicBezTo>
                  <a:cubicBezTo>
                    <a:pt x="330" y="443"/>
                    <a:pt x="357" y="465"/>
                    <a:pt x="390" y="465"/>
                  </a:cubicBezTo>
                  <a:cubicBezTo>
                    <a:pt x="460" y="465"/>
                    <a:pt x="460" y="465"/>
                    <a:pt x="460" y="465"/>
                  </a:cubicBezTo>
                  <a:cubicBezTo>
                    <a:pt x="493" y="465"/>
                    <a:pt x="520" y="443"/>
                    <a:pt x="520" y="416"/>
                  </a:cubicBezTo>
                  <a:cubicBezTo>
                    <a:pt x="520" y="368"/>
                    <a:pt x="520" y="368"/>
                    <a:pt x="520" y="368"/>
                  </a:cubicBezTo>
                  <a:close/>
                </a:path>
              </a:pathLst>
            </a:custGeom>
            <a:solidFill>
              <a:schemeClr val="accent5"/>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16" name="Google Shape;1348;p48"/>
            <p:cNvSpPr/>
            <p:nvPr/>
          </p:nvSpPr>
          <p:spPr>
            <a:xfrm>
              <a:off x="959159" y="3535238"/>
              <a:ext cx="187068" cy="287248"/>
            </a:xfrm>
            <a:custGeom>
              <a:avLst/>
              <a:gdLst/>
              <a:ahLst/>
              <a:cxnLst/>
              <a:rect l="l" t="t" r="r" b="b"/>
              <a:pathLst>
                <a:path w="350" h="535" extrusionOk="0">
                  <a:moveTo>
                    <a:pt x="201" y="3"/>
                  </a:moveTo>
                  <a:cubicBezTo>
                    <a:pt x="197" y="0"/>
                    <a:pt x="192" y="2"/>
                    <a:pt x="190" y="6"/>
                  </a:cubicBezTo>
                  <a:cubicBezTo>
                    <a:pt x="150" y="73"/>
                    <a:pt x="150" y="73"/>
                    <a:pt x="150" y="73"/>
                  </a:cubicBezTo>
                  <a:cubicBezTo>
                    <a:pt x="148" y="74"/>
                    <a:pt x="146" y="75"/>
                    <a:pt x="143" y="74"/>
                  </a:cubicBezTo>
                  <a:cubicBezTo>
                    <a:pt x="139" y="72"/>
                    <a:pt x="135" y="70"/>
                    <a:pt x="135" y="64"/>
                  </a:cubicBezTo>
                  <a:cubicBezTo>
                    <a:pt x="135" y="62"/>
                    <a:pt x="135" y="59"/>
                    <a:pt x="135" y="56"/>
                  </a:cubicBezTo>
                  <a:cubicBezTo>
                    <a:pt x="135" y="47"/>
                    <a:pt x="127" y="41"/>
                    <a:pt x="119" y="44"/>
                  </a:cubicBezTo>
                  <a:cubicBezTo>
                    <a:pt x="111" y="47"/>
                    <a:pt x="104" y="55"/>
                    <a:pt x="100" y="62"/>
                  </a:cubicBezTo>
                  <a:cubicBezTo>
                    <a:pt x="95" y="70"/>
                    <a:pt x="92" y="79"/>
                    <a:pt x="93" y="88"/>
                  </a:cubicBezTo>
                  <a:cubicBezTo>
                    <a:pt x="95" y="96"/>
                    <a:pt x="103" y="101"/>
                    <a:pt x="111" y="97"/>
                  </a:cubicBezTo>
                  <a:cubicBezTo>
                    <a:pt x="114" y="95"/>
                    <a:pt x="116" y="94"/>
                    <a:pt x="119" y="92"/>
                  </a:cubicBezTo>
                  <a:cubicBezTo>
                    <a:pt x="123" y="90"/>
                    <a:pt x="127" y="92"/>
                    <a:pt x="131" y="95"/>
                  </a:cubicBezTo>
                  <a:cubicBezTo>
                    <a:pt x="133" y="96"/>
                    <a:pt x="133" y="99"/>
                    <a:pt x="133" y="101"/>
                  </a:cubicBezTo>
                  <a:cubicBezTo>
                    <a:pt x="94" y="168"/>
                    <a:pt x="94" y="168"/>
                    <a:pt x="94" y="168"/>
                  </a:cubicBezTo>
                  <a:cubicBezTo>
                    <a:pt x="91" y="171"/>
                    <a:pt x="92" y="176"/>
                    <a:pt x="96" y="179"/>
                  </a:cubicBezTo>
                  <a:cubicBezTo>
                    <a:pt x="123" y="201"/>
                    <a:pt x="131" y="223"/>
                    <a:pt x="131" y="240"/>
                  </a:cubicBezTo>
                  <a:cubicBezTo>
                    <a:pt x="131" y="283"/>
                    <a:pt x="96" y="324"/>
                    <a:pt x="7" y="342"/>
                  </a:cubicBezTo>
                  <a:cubicBezTo>
                    <a:pt x="3" y="342"/>
                    <a:pt x="0" y="346"/>
                    <a:pt x="0" y="350"/>
                  </a:cubicBezTo>
                  <a:cubicBezTo>
                    <a:pt x="0" y="407"/>
                    <a:pt x="0" y="407"/>
                    <a:pt x="0" y="407"/>
                  </a:cubicBezTo>
                  <a:cubicBezTo>
                    <a:pt x="4" y="401"/>
                    <a:pt x="11" y="397"/>
                    <a:pt x="19" y="397"/>
                  </a:cubicBezTo>
                  <a:cubicBezTo>
                    <a:pt x="26" y="397"/>
                    <a:pt x="33" y="401"/>
                    <a:pt x="37" y="406"/>
                  </a:cubicBezTo>
                  <a:cubicBezTo>
                    <a:pt x="44" y="415"/>
                    <a:pt x="48" y="426"/>
                    <a:pt x="48" y="439"/>
                  </a:cubicBezTo>
                  <a:cubicBezTo>
                    <a:pt x="48" y="452"/>
                    <a:pt x="44" y="464"/>
                    <a:pt x="37" y="472"/>
                  </a:cubicBezTo>
                  <a:cubicBezTo>
                    <a:pt x="33" y="478"/>
                    <a:pt x="26" y="481"/>
                    <a:pt x="19" y="481"/>
                  </a:cubicBezTo>
                  <a:cubicBezTo>
                    <a:pt x="11" y="481"/>
                    <a:pt x="4" y="478"/>
                    <a:pt x="0" y="472"/>
                  </a:cubicBezTo>
                  <a:cubicBezTo>
                    <a:pt x="0" y="526"/>
                    <a:pt x="0" y="526"/>
                    <a:pt x="0" y="526"/>
                  </a:cubicBezTo>
                  <a:cubicBezTo>
                    <a:pt x="0" y="531"/>
                    <a:pt x="4" y="535"/>
                    <a:pt x="9" y="535"/>
                  </a:cubicBezTo>
                  <a:cubicBezTo>
                    <a:pt x="245" y="503"/>
                    <a:pt x="350" y="374"/>
                    <a:pt x="350" y="237"/>
                  </a:cubicBezTo>
                  <a:cubicBezTo>
                    <a:pt x="350" y="143"/>
                    <a:pt x="301" y="62"/>
                    <a:pt x="201" y="3"/>
                  </a:cubicBezTo>
                  <a:close/>
                </a:path>
              </a:pathLst>
            </a:custGeom>
            <a:solidFill>
              <a:schemeClr val="accent4"/>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grpSp>
    </p:spTree>
    <p:extLst>
      <p:ext uri="{BB962C8B-B14F-4D97-AF65-F5344CB8AC3E}">
        <p14:creationId xmlns:p14="http://schemas.microsoft.com/office/powerpoint/2010/main" val="2029156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31"/>
          <p:cNvSpPr txBox="1">
            <a:spLocks noGrp="1"/>
          </p:cNvSpPr>
          <p:nvPr>
            <p:ph type="body" idx="4294967295"/>
          </p:nvPr>
        </p:nvSpPr>
        <p:spPr>
          <a:xfrm>
            <a:off x="855300" y="373575"/>
            <a:ext cx="3305700" cy="4396200"/>
          </a:xfrm>
          <a:prstGeom prst="rect">
            <a:avLst/>
          </a:prstGeom>
        </p:spPr>
        <p:txBody>
          <a:bodyPr spcFirstLastPara="1" wrap="square" lIns="0" tIns="0" rIns="0" bIns="0" anchor="ctr" anchorCtr="0">
            <a:noAutofit/>
          </a:bodyPr>
          <a:lstStyle/>
          <a:p>
            <a:pPr marL="0" lvl="0" indent="0">
              <a:buNone/>
            </a:pPr>
            <a:r>
              <a:rPr lang="en-US" sz="3500" dirty="0">
                <a:solidFill>
                  <a:schemeClr val="accent1"/>
                </a:solidFill>
                <a:latin typeface="Damion"/>
                <a:ea typeface="Damion"/>
                <a:cs typeface="Damion"/>
                <a:sym typeface="Damion"/>
              </a:rPr>
              <a:t>Risk Reduction Strategy</a:t>
            </a:r>
          </a:p>
          <a:p>
            <a:pPr marL="0" lvl="0" indent="0">
              <a:buNone/>
            </a:pPr>
            <a:endParaRPr sz="3500" dirty="0">
              <a:solidFill>
                <a:schemeClr val="tx1"/>
              </a:solidFill>
              <a:latin typeface="Damion"/>
              <a:ea typeface="Damion"/>
              <a:cs typeface="Damion"/>
              <a:sym typeface="Damion"/>
            </a:endParaRPr>
          </a:p>
          <a:p>
            <a:r>
              <a:rPr lang="en-US" sz="1800" dirty="0"/>
              <a:t>Exit readiness planning</a:t>
            </a:r>
          </a:p>
          <a:p>
            <a:r>
              <a:rPr lang="en-US" sz="1800" dirty="0"/>
              <a:t>Alternative supplier pipeline</a:t>
            </a:r>
          </a:p>
          <a:p>
            <a:r>
              <a:rPr lang="en-US" sz="1800" dirty="0"/>
              <a:t>Increased safety stock</a:t>
            </a:r>
          </a:p>
        </p:txBody>
      </p:sp>
      <p:sp>
        <p:nvSpPr>
          <p:cNvPr id="282" name="Google Shape;282;p31"/>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13</a:t>
            </a:fld>
            <a:endParaRPr/>
          </a:p>
        </p:txBody>
      </p:sp>
      <p:grpSp>
        <p:nvGrpSpPr>
          <p:cNvPr id="10" name="Google Shape;1154;p48"/>
          <p:cNvGrpSpPr/>
          <p:nvPr/>
        </p:nvGrpSpPr>
        <p:grpSpPr>
          <a:xfrm>
            <a:off x="6491851" y="1504280"/>
            <a:ext cx="1860654" cy="2315778"/>
            <a:chOff x="9901824" y="937343"/>
            <a:chExt cx="744273" cy="793950"/>
          </a:xfrm>
        </p:grpSpPr>
        <p:grpSp>
          <p:nvGrpSpPr>
            <p:cNvPr id="17" name="Google Shape;1155;p48"/>
            <p:cNvGrpSpPr/>
            <p:nvPr/>
          </p:nvGrpSpPr>
          <p:grpSpPr>
            <a:xfrm>
              <a:off x="9901824" y="937343"/>
              <a:ext cx="744273" cy="793950"/>
              <a:chOff x="9901824" y="937343"/>
              <a:chExt cx="744273" cy="793950"/>
            </a:xfrm>
          </p:grpSpPr>
          <p:sp>
            <p:nvSpPr>
              <p:cNvPr id="24" name="Google Shape;1156;p48"/>
              <p:cNvSpPr/>
              <p:nvPr/>
            </p:nvSpPr>
            <p:spPr>
              <a:xfrm>
                <a:off x="10463799" y="1043794"/>
                <a:ext cx="76068" cy="75403"/>
              </a:xfrm>
              <a:custGeom>
                <a:avLst/>
                <a:gdLst/>
                <a:ahLst/>
                <a:cxnLst/>
                <a:rect l="l" t="t" r="r" b="b"/>
                <a:pathLst>
                  <a:path w="133" h="132" extrusionOk="0">
                    <a:moveTo>
                      <a:pt x="12" y="132"/>
                    </a:moveTo>
                    <a:cubicBezTo>
                      <a:pt x="9" y="132"/>
                      <a:pt x="6" y="131"/>
                      <a:pt x="4" y="128"/>
                    </a:cubicBezTo>
                    <a:cubicBezTo>
                      <a:pt x="0" y="124"/>
                      <a:pt x="0" y="118"/>
                      <a:pt x="4" y="114"/>
                    </a:cubicBezTo>
                    <a:cubicBezTo>
                      <a:pt x="113" y="4"/>
                      <a:pt x="113" y="4"/>
                      <a:pt x="113" y="4"/>
                    </a:cubicBezTo>
                    <a:cubicBezTo>
                      <a:pt x="118" y="0"/>
                      <a:pt x="124" y="0"/>
                      <a:pt x="128" y="4"/>
                    </a:cubicBezTo>
                    <a:cubicBezTo>
                      <a:pt x="133" y="8"/>
                      <a:pt x="133" y="15"/>
                      <a:pt x="128" y="19"/>
                    </a:cubicBezTo>
                    <a:cubicBezTo>
                      <a:pt x="19" y="128"/>
                      <a:pt x="19" y="128"/>
                      <a:pt x="19" y="128"/>
                    </a:cubicBezTo>
                    <a:cubicBezTo>
                      <a:pt x="17" y="131"/>
                      <a:pt x="14" y="132"/>
                      <a:pt x="12" y="132"/>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25" name="Google Shape;1157;p48"/>
              <p:cNvSpPr/>
              <p:nvPr/>
            </p:nvSpPr>
            <p:spPr>
              <a:xfrm>
                <a:off x="10546077" y="1303491"/>
                <a:ext cx="100020" cy="11976"/>
              </a:xfrm>
              <a:custGeom>
                <a:avLst/>
                <a:gdLst/>
                <a:ahLst/>
                <a:cxnLst/>
                <a:rect l="l" t="t" r="r" b="b"/>
                <a:pathLst>
                  <a:path w="175" h="21" extrusionOk="0">
                    <a:moveTo>
                      <a:pt x="165" y="21"/>
                    </a:moveTo>
                    <a:cubicBezTo>
                      <a:pt x="10" y="21"/>
                      <a:pt x="10" y="21"/>
                      <a:pt x="10" y="21"/>
                    </a:cubicBezTo>
                    <a:cubicBezTo>
                      <a:pt x="4" y="21"/>
                      <a:pt x="0" y="17"/>
                      <a:pt x="0" y="11"/>
                    </a:cubicBezTo>
                    <a:cubicBezTo>
                      <a:pt x="0" y="5"/>
                      <a:pt x="4" y="0"/>
                      <a:pt x="10" y="0"/>
                    </a:cubicBezTo>
                    <a:cubicBezTo>
                      <a:pt x="165" y="0"/>
                      <a:pt x="165" y="0"/>
                      <a:pt x="165" y="0"/>
                    </a:cubicBezTo>
                    <a:cubicBezTo>
                      <a:pt x="171" y="0"/>
                      <a:pt x="175" y="5"/>
                      <a:pt x="175" y="11"/>
                    </a:cubicBezTo>
                    <a:cubicBezTo>
                      <a:pt x="175" y="17"/>
                      <a:pt x="171" y="21"/>
                      <a:pt x="165" y="21"/>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26" name="Google Shape;1158;p48"/>
              <p:cNvSpPr/>
              <p:nvPr/>
            </p:nvSpPr>
            <p:spPr>
              <a:xfrm>
                <a:off x="10463799" y="1499539"/>
                <a:ext cx="76068" cy="75625"/>
              </a:xfrm>
              <a:custGeom>
                <a:avLst/>
                <a:gdLst/>
                <a:ahLst/>
                <a:cxnLst/>
                <a:rect l="l" t="t" r="r" b="b"/>
                <a:pathLst>
                  <a:path w="133" h="132" extrusionOk="0">
                    <a:moveTo>
                      <a:pt x="121" y="132"/>
                    </a:moveTo>
                    <a:cubicBezTo>
                      <a:pt x="119" y="132"/>
                      <a:pt x="116" y="131"/>
                      <a:pt x="114" y="129"/>
                    </a:cubicBezTo>
                    <a:cubicBezTo>
                      <a:pt x="5" y="19"/>
                      <a:pt x="5" y="19"/>
                      <a:pt x="5" y="19"/>
                    </a:cubicBezTo>
                    <a:cubicBezTo>
                      <a:pt x="0" y="15"/>
                      <a:pt x="0" y="8"/>
                      <a:pt x="5" y="4"/>
                    </a:cubicBezTo>
                    <a:cubicBezTo>
                      <a:pt x="9" y="0"/>
                      <a:pt x="15" y="0"/>
                      <a:pt x="20" y="4"/>
                    </a:cubicBezTo>
                    <a:cubicBezTo>
                      <a:pt x="129" y="114"/>
                      <a:pt x="129" y="114"/>
                      <a:pt x="129" y="114"/>
                    </a:cubicBezTo>
                    <a:cubicBezTo>
                      <a:pt x="133" y="118"/>
                      <a:pt x="133" y="124"/>
                      <a:pt x="129" y="129"/>
                    </a:cubicBezTo>
                    <a:cubicBezTo>
                      <a:pt x="127" y="131"/>
                      <a:pt x="124" y="132"/>
                      <a:pt x="121" y="132"/>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27" name="Google Shape;1159;p48"/>
              <p:cNvSpPr/>
              <p:nvPr/>
            </p:nvSpPr>
            <p:spPr>
              <a:xfrm>
                <a:off x="10008275" y="1500204"/>
                <a:ext cx="76068" cy="74960"/>
              </a:xfrm>
              <a:custGeom>
                <a:avLst/>
                <a:gdLst/>
                <a:ahLst/>
                <a:cxnLst/>
                <a:rect l="l" t="t" r="r" b="b"/>
                <a:pathLst>
                  <a:path w="133" h="131" extrusionOk="0">
                    <a:moveTo>
                      <a:pt x="12" y="131"/>
                    </a:moveTo>
                    <a:cubicBezTo>
                      <a:pt x="9" y="131"/>
                      <a:pt x="7" y="130"/>
                      <a:pt x="5" y="128"/>
                    </a:cubicBezTo>
                    <a:cubicBezTo>
                      <a:pt x="0" y="124"/>
                      <a:pt x="0" y="117"/>
                      <a:pt x="5" y="113"/>
                    </a:cubicBezTo>
                    <a:cubicBezTo>
                      <a:pt x="114" y="4"/>
                      <a:pt x="114" y="4"/>
                      <a:pt x="114" y="4"/>
                    </a:cubicBezTo>
                    <a:cubicBezTo>
                      <a:pt x="118" y="0"/>
                      <a:pt x="125" y="0"/>
                      <a:pt x="129" y="4"/>
                    </a:cubicBezTo>
                    <a:cubicBezTo>
                      <a:pt x="133" y="8"/>
                      <a:pt x="133" y="14"/>
                      <a:pt x="129" y="19"/>
                    </a:cubicBezTo>
                    <a:cubicBezTo>
                      <a:pt x="19" y="128"/>
                      <a:pt x="19" y="128"/>
                      <a:pt x="19" y="128"/>
                    </a:cubicBezTo>
                    <a:cubicBezTo>
                      <a:pt x="17" y="130"/>
                      <a:pt x="15" y="131"/>
                      <a:pt x="12" y="131"/>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28" name="Google Shape;1160;p48"/>
              <p:cNvSpPr/>
              <p:nvPr/>
            </p:nvSpPr>
            <p:spPr>
              <a:xfrm>
                <a:off x="9901824" y="1303934"/>
                <a:ext cx="100020" cy="11976"/>
              </a:xfrm>
              <a:custGeom>
                <a:avLst/>
                <a:gdLst/>
                <a:ahLst/>
                <a:cxnLst/>
                <a:rect l="l" t="t" r="r" b="b"/>
                <a:pathLst>
                  <a:path w="175" h="21" extrusionOk="0">
                    <a:moveTo>
                      <a:pt x="165" y="21"/>
                    </a:moveTo>
                    <a:cubicBezTo>
                      <a:pt x="10" y="21"/>
                      <a:pt x="10" y="21"/>
                      <a:pt x="10" y="21"/>
                    </a:cubicBezTo>
                    <a:cubicBezTo>
                      <a:pt x="4" y="21"/>
                      <a:pt x="0" y="16"/>
                      <a:pt x="0" y="10"/>
                    </a:cubicBezTo>
                    <a:cubicBezTo>
                      <a:pt x="0" y="5"/>
                      <a:pt x="4" y="0"/>
                      <a:pt x="10" y="0"/>
                    </a:cubicBezTo>
                    <a:cubicBezTo>
                      <a:pt x="165" y="0"/>
                      <a:pt x="165" y="0"/>
                      <a:pt x="165" y="0"/>
                    </a:cubicBezTo>
                    <a:cubicBezTo>
                      <a:pt x="171" y="0"/>
                      <a:pt x="175" y="5"/>
                      <a:pt x="175" y="10"/>
                    </a:cubicBezTo>
                    <a:cubicBezTo>
                      <a:pt x="175" y="16"/>
                      <a:pt x="171" y="21"/>
                      <a:pt x="165" y="21"/>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29" name="Google Shape;1161;p48"/>
              <p:cNvSpPr/>
              <p:nvPr/>
            </p:nvSpPr>
            <p:spPr>
              <a:xfrm>
                <a:off x="10008275" y="1044237"/>
                <a:ext cx="75403" cy="74960"/>
              </a:xfrm>
              <a:custGeom>
                <a:avLst/>
                <a:gdLst/>
                <a:ahLst/>
                <a:cxnLst/>
                <a:rect l="l" t="t" r="r" b="b"/>
                <a:pathLst>
                  <a:path w="132" h="131" extrusionOk="0">
                    <a:moveTo>
                      <a:pt x="121" y="131"/>
                    </a:moveTo>
                    <a:cubicBezTo>
                      <a:pt x="118" y="131"/>
                      <a:pt x="115" y="130"/>
                      <a:pt x="113" y="128"/>
                    </a:cubicBezTo>
                    <a:cubicBezTo>
                      <a:pt x="4" y="19"/>
                      <a:pt x="4" y="19"/>
                      <a:pt x="4" y="19"/>
                    </a:cubicBezTo>
                    <a:cubicBezTo>
                      <a:pt x="0" y="14"/>
                      <a:pt x="0" y="8"/>
                      <a:pt x="4" y="4"/>
                    </a:cubicBezTo>
                    <a:cubicBezTo>
                      <a:pt x="8" y="0"/>
                      <a:pt x="15" y="0"/>
                      <a:pt x="19" y="4"/>
                    </a:cubicBezTo>
                    <a:cubicBezTo>
                      <a:pt x="128" y="113"/>
                      <a:pt x="128" y="113"/>
                      <a:pt x="128" y="113"/>
                    </a:cubicBezTo>
                    <a:cubicBezTo>
                      <a:pt x="132" y="117"/>
                      <a:pt x="132" y="124"/>
                      <a:pt x="128" y="128"/>
                    </a:cubicBezTo>
                    <a:cubicBezTo>
                      <a:pt x="126" y="130"/>
                      <a:pt x="124" y="131"/>
                      <a:pt x="121" y="131"/>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30" name="Google Shape;1162;p48"/>
              <p:cNvSpPr/>
              <p:nvPr/>
            </p:nvSpPr>
            <p:spPr>
              <a:xfrm>
                <a:off x="10267751" y="937343"/>
                <a:ext cx="11976" cy="100020"/>
              </a:xfrm>
              <a:custGeom>
                <a:avLst/>
                <a:gdLst/>
                <a:ahLst/>
                <a:cxnLst/>
                <a:rect l="l" t="t" r="r" b="b"/>
                <a:pathLst>
                  <a:path w="21" h="175" extrusionOk="0">
                    <a:moveTo>
                      <a:pt x="11" y="175"/>
                    </a:moveTo>
                    <a:cubicBezTo>
                      <a:pt x="5" y="175"/>
                      <a:pt x="0" y="171"/>
                      <a:pt x="0" y="165"/>
                    </a:cubicBezTo>
                    <a:cubicBezTo>
                      <a:pt x="0" y="10"/>
                      <a:pt x="0" y="10"/>
                      <a:pt x="0" y="10"/>
                    </a:cubicBezTo>
                    <a:cubicBezTo>
                      <a:pt x="0" y="4"/>
                      <a:pt x="5" y="0"/>
                      <a:pt x="11" y="0"/>
                    </a:cubicBezTo>
                    <a:cubicBezTo>
                      <a:pt x="17" y="0"/>
                      <a:pt x="21" y="4"/>
                      <a:pt x="21" y="10"/>
                    </a:cubicBezTo>
                    <a:cubicBezTo>
                      <a:pt x="21" y="165"/>
                      <a:pt x="21" y="165"/>
                      <a:pt x="21" y="165"/>
                    </a:cubicBezTo>
                    <a:cubicBezTo>
                      <a:pt x="21" y="171"/>
                      <a:pt x="17" y="175"/>
                      <a:pt x="11" y="175"/>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31" name="Google Shape;1163;p48"/>
              <p:cNvSpPr/>
              <p:nvPr/>
            </p:nvSpPr>
            <p:spPr>
              <a:xfrm>
                <a:off x="10183698" y="1629498"/>
                <a:ext cx="180080" cy="25726"/>
              </a:xfrm>
              <a:custGeom>
                <a:avLst/>
                <a:gdLst/>
                <a:ahLst/>
                <a:cxnLst/>
                <a:rect l="l" t="t" r="r" b="b"/>
                <a:pathLst>
                  <a:path w="315" h="45" extrusionOk="0">
                    <a:moveTo>
                      <a:pt x="0" y="23"/>
                    </a:moveTo>
                    <a:cubicBezTo>
                      <a:pt x="0" y="35"/>
                      <a:pt x="10" y="45"/>
                      <a:pt x="22" y="45"/>
                    </a:cubicBezTo>
                    <a:cubicBezTo>
                      <a:pt x="293" y="45"/>
                      <a:pt x="293" y="45"/>
                      <a:pt x="293" y="45"/>
                    </a:cubicBezTo>
                    <a:cubicBezTo>
                      <a:pt x="305" y="45"/>
                      <a:pt x="315" y="35"/>
                      <a:pt x="315" y="23"/>
                    </a:cubicBezTo>
                    <a:cubicBezTo>
                      <a:pt x="315" y="23"/>
                      <a:pt x="315" y="23"/>
                      <a:pt x="315" y="23"/>
                    </a:cubicBezTo>
                    <a:cubicBezTo>
                      <a:pt x="315" y="11"/>
                      <a:pt x="305" y="0"/>
                      <a:pt x="293" y="0"/>
                    </a:cubicBezTo>
                    <a:cubicBezTo>
                      <a:pt x="22" y="0"/>
                      <a:pt x="22" y="0"/>
                      <a:pt x="22" y="0"/>
                    </a:cubicBezTo>
                    <a:cubicBezTo>
                      <a:pt x="10" y="0"/>
                      <a:pt x="0" y="11"/>
                      <a:pt x="0" y="2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32" name="Google Shape;1164;p48"/>
              <p:cNvSpPr/>
              <p:nvPr/>
            </p:nvSpPr>
            <p:spPr>
              <a:xfrm>
                <a:off x="10188356" y="1667865"/>
                <a:ext cx="170766" cy="25726"/>
              </a:xfrm>
              <a:custGeom>
                <a:avLst/>
                <a:gdLst/>
                <a:ahLst/>
                <a:cxnLst/>
                <a:rect l="l" t="t" r="r" b="b"/>
                <a:pathLst>
                  <a:path w="299" h="45" extrusionOk="0">
                    <a:moveTo>
                      <a:pt x="0" y="22"/>
                    </a:moveTo>
                    <a:cubicBezTo>
                      <a:pt x="0" y="35"/>
                      <a:pt x="10" y="45"/>
                      <a:pt x="23" y="45"/>
                    </a:cubicBezTo>
                    <a:cubicBezTo>
                      <a:pt x="277" y="45"/>
                      <a:pt x="277" y="45"/>
                      <a:pt x="277" y="45"/>
                    </a:cubicBezTo>
                    <a:cubicBezTo>
                      <a:pt x="289" y="45"/>
                      <a:pt x="299" y="35"/>
                      <a:pt x="299" y="22"/>
                    </a:cubicBezTo>
                    <a:cubicBezTo>
                      <a:pt x="299" y="22"/>
                      <a:pt x="299" y="22"/>
                      <a:pt x="299" y="22"/>
                    </a:cubicBezTo>
                    <a:cubicBezTo>
                      <a:pt x="299" y="10"/>
                      <a:pt x="289" y="0"/>
                      <a:pt x="277" y="0"/>
                    </a:cubicBezTo>
                    <a:cubicBezTo>
                      <a:pt x="23" y="0"/>
                      <a:pt x="23" y="0"/>
                      <a:pt x="23" y="0"/>
                    </a:cubicBezTo>
                    <a:cubicBezTo>
                      <a:pt x="10" y="0"/>
                      <a:pt x="0" y="10"/>
                      <a:pt x="0" y="22"/>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33" name="Google Shape;1165;p48"/>
              <p:cNvSpPr/>
              <p:nvPr/>
            </p:nvSpPr>
            <p:spPr>
              <a:xfrm>
                <a:off x="10212751" y="1705567"/>
                <a:ext cx="122419" cy="25726"/>
              </a:xfrm>
              <a:custGeom>
                <a:avLst/>
                <a:gdLst/>
                <a:ahLst/>
                <a:cxnLst/>
                <a:rect l="l" t="t" r="r" b="b"/>
                <a:pathLst>
                  <a:path w="214" h="45" extrusionOk="0">
                    <a:moveTo>
                      <a:pt x="0" y="23"/>
                    </a:moveTo>
                    <a:cubicBezTo>
                      <a:pt x="0" y="35"/>
                      <a:pt x="10" y="45"/>
                      <a:pt x="22" y="45"/>
                    </a:cubicBezTo>
                    <a:cubicBezTo>
                      <a:pt x="192" y="45"/>
                      <a:pt x="192" y="45"/>
                      <a:pt x="192" y="45"/>
                    </a:cubicBezTo>
                    <a:cubicBezTo>
                      <a:pt x="204" y="45"/>
                      <a:pt x="214" y="35"/>
                      <a:pt x="214" y="23"/>
                    </a:cubicBezTo>
                    <a:cubicBezTo>
                      <a:pt x="214" y="23"/>
                      <a:pt x="214" y="23"/>
                      <a:pt x="214" y="23"/>
                    </a:cubicBezTo>
                    <a:cubicBezTo>
                      <a:pt x="214" y="10"/>
                      <a:pt x="204" y="0"/>
                      <a:pt x="192" y="0"/>
                    </a:cubicBezTo>
                    <a:cubicBezTo>
                      <a:pt x="22" y="0"/>
                      <a:pt x="22" y="0"/>
                      <a:pt x="22" y="0"/>
                    </a:cubicBezTo>
                    <a:cubicBezTo>
                      <a:pt x="10" y="0"/>
                      <a:pt x="0" y="10"/>
                      <a:pt x="0" y="2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grpSp>
        <p:sp>
          <p:nvSpPr>
            <p:cNvPr id="18" name="Google Shape;1166;p48"/>
            <p:cNvSpPr/>
            <p:nvPr/>
          </p:nvSpPr>
          <p:spPr>
            <a:xfrm>
              <a:off x="10047751" y="1220548"/>
              <a:ext cx="217117" cy="205362"/>
            </a:xfrm>
            <a:custGeom>
              <a:avLst/>
              <a:gdLst/>
              <a:ahLst/>
              <a:cxnLst/>
              <a:rect l="l" t="t" r="r" b="b"/>
              <a:pathLst>
                <a:path w="380" h="359" extrusionOk="0">
                  <a:moveTo>
                    <a:pt x="63" y="268"/>
                  </a:moveTo>
                  <a:cubicBezTo>
                    <a:pt x="78" y="297"/>
                    <a:pt x="94" y="324"/>
                    <a:pt x="108" y="350"/>
                  </a:cubicBezTo>
                  <a:cubicBezTo>
                    <a:pt x="113" y="359"/>
                    <a:pt x="113" y="359"/>
                    <a:pt x="113" y="359"/>
                  </a:cubicBezTo>
                  <a:cubicBezTo>
                    <a:pt x="380" y="206"/>
                    <a:pt x="380" y="206"/>
                    <a:pt x="380" y="206"/>
                  </a:cubicBezTo>
                  <a:cubicBezTo>
                    <a:pt x="23" y="0"/>
                    <a:pt x="23" y="0"/>
                    <a:pt x="23" y="0"/>
                  </a:cubicBezTo>
                  <a:cubicBezTo>
                    <a:pt x="22" y="2"/>
                    <a:pt x="22" y="4"/>
                    <a:pt x="21" y="6"/>
                  </a:cubicBezTo>
                  <a:cubicBezTo>
                    <a:pt x="21" y="6"/>
                    <a:pt x="21" y="6"/>
                    <a:pt x="21" y="6"/>
                  </a:cubicBezTo>
                  <a:cubicBezTo>
                    <a:pt x="0" y="88"/>
                    <a:pt x="14" y="174"/>
                    <a:pt x="63" y="268"/>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19" name="Google Shape;1167;p48"/>
            <p:cNvSpPr/>
            <p:nvPr/>
          </p:nvSpPr>
          <p:spPr>
            <a:xfrm>
              <a:off x="10063053" y="1080830"/>
              <a:ext cx="205806" cy="250604"/>
            </a:xfrm>
            <a:custGeom>
              <a:avLst/>
              <a:gdLst/>
              <a:ahLst/>
              <a:cxnLst/>
              <a:rect l="l" t="t" r="r" b="b"/>
              <a:pathLst>
                <a:path w="360" h="438" extrusionOk="0">
                  <a:moveTo>
                    <a:pt x="0" y="230"/>
                  </a:moveTo>
                  <a:cubicBezTo>
                    <a:pt x="360" y="438"/>
                    <a:pt x="360" y="438"/>
                    <a:pt x="360" y="438"/>
                  </a:cubicBezTo>
                  <a:cubicBezTo>
                    <a:pt x="360" y="0"/>
                    <a:pt x="360" y="0"/>
                    <a:pt x="360" y="0"/>
                  </a:cubicBezTo>
                  <a:cubicBezTo>
                    <a:pt x="174" y="3"/>
                    <a:pt x="40" y="117"/>
                    <a:pt x="0" y="230"/>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20" name="Google Shape;1168;p48"/>
            <p:cNvSpPr/>
            <p:nvPr/>
          </p:nvSpPr>
          <p:spPr>
            <a:xfrm>
              <a:off x="10276400" y="1080830"/>
              <a:ext cx="208024" cy="250604"/>
            </a:xfrm>
            <a:custGeom>
              <a:avLst/>
              <a:gdLst/>
              <a:ahLst/>
              <a:cxnLst/>
              <a:rect l="l" t="t" r="r" b="b"/>
              <a:pathLst>
                <a:path w="364" h="438" extrusionOk="0">
                  <a:moveTo>
                    <a:pt x="0" y="0"/>
                  </a:moveTo>
                  <a:cubicBezTo>
                    <a:pt x="0" y="438"/>
                    <a:pt x="0" y="438"/>
                    <a:pt x="0" y="438"/>
                  </a:cubicBezTo>
                  <a:cubicBezTo>
                    <a:pt x="364" y="228"/>
                    <a:pt x="364" y="228"/>
                    <a:pt x="364" y="228"/>
                  </a:cubicBezTo>
                  <a:cubicBezTo>
                    <a:pt x="323" y="115"/>
                    <a:pt x="186" y="1"/>
                    <a:pt x="0" y="0"/>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21" name="Google Shape;1169;p48"/>
            <p:cNvSpPr/>
            <p:nvPr/>
          </p:nvSpPr>
          <p:spPr>
            <a:xfrm>
              <a:off x="10280392" y="1218773"/>
              <a:ext cx="219334" cy="208689"/>
            </a:xfrm>
            <a:custGeom>
              <a:avLst/>
              <a:gdLst/>
              <a:ahLst/>
              <a:cxnLst/>
              <a:rect l="l" t="t" r="r" b="b"/>
              <a:pathLst>
                <a:path w="384" h="365" extrusionOk="0">
                  <a:moveTo>
                    <a:pt x="322" y="271"/>
                  </a:moveTo>
                  <a:cubicBezTo>
                    <a:pt x="371" y="177"/>
                    <a:pt x="384" y="91"/>
                    <a:pt x="364" y="9"/>
                  </a:cubicBezTo>
                  <a:cubicBezTo>
                    <a:pt x="364" y="9"/>
                    <a:pt x="364" y="9"/>
                    <a:pt x="364" y="9"/>
                  </a:cubicBezTo>
                  <a:cubicBezTo>
                    <a:pt x="363" y="6"/>
                    <a:pt x="362" y="3"/>
                    <a:pt x="361" y="0"/>
                  </a:cubicBezTo>
                  <a:cubicBezTo>
                    <a:pt x="0" y="209"/>
                    <a:pt x="0" y="209"/>
                    <a:pt x="0" y="209"/>
                  </a:cubicBezTo>
                  <a:cubicBezTo>
                    <a:pt x="270" y="365"/>
                    <a:pt x="270" y="365"/>
                    <a:pt x="270" y="365"/>
                  </a:cubicBezTo>
                  <a:cubicBezTo>
                    <a:pt x="277" y="353"/>
                    <a:pt x="277" y="353"/>
                    <a:pt x="277" y="353"/>
                  </a:cubicBezTo>
                  <a:cubicBezTo>
                    <a:pt x="291" y="327"/>
                    <a:pt x="307" y="300"/>
                    <a:pt x="322" y="271"/>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22" name="Google Shape;1170;p48"/>
            <p:cNvSpPr/>
            <p:nvPr/>
          </p:nvSpPr>
          <p:spPr>
            <a:xfrm>
              <a:off x="10116279" y="1345184"/>
              <a:ext cx="152580" cy="267681"/>
            </a:xfrm>
            <a:custGeom>
              <a:avLst/>
              <a:gdLst/>
              <a:ahLst/>
              <a:cxnLst/>
              <a:rect l="l" t="t" r="r" b="b"/>
              <a:pathLst>
                <a:path w="267" h="468" extrusionOk="0">
                  <a:moveTo>
                    <a:pt x="267" y="468"/>
                  </a:moveTo>
                  <a:cubicBezTo>
                    <a:pt x="267" y="0"/>
                    <a:pt x="267" y="0"/>
                    <a:pt x="267" y="0"/>
                  </a:cubicBezTo>
                  <a:cubicBezTo>
                    <a:pt x="0" y="153"/>
                    <a:pt x="0" y="153"/>
                    <a:pt x="0" y="153"/>
                  </a:cubicBezTo>
                  <a:cubicBezTo>
                    <a:pt x="21" y="190"/>
                    <a:pt x="42" y="229"/>
                    <a:pt x="61" y="272"/>
                  </a:cubicBezTo>
                  <a:cubicBezTo>
                    <a:pt x="75" y="304"/>
                    <a:pt x="83" y="346"/>
                    <a:pt x="90" y="383"/>
                  </a:cubicBezTo>
                  <a:cubicBezTo>
                    <a:pt x="92" y="398"/>
                    <a:pt x="95" y="411"/>
                    <a:pt x="98" y="424"/>
                  </a:cubicBezTo>
                  <a:cubicBezTo>
                    <a:pt x="105" y="457"/>
                    <a:pt x="116" y="466"/>
                    <a:pt x="151" y="467"/>
                  </a:cubicBezTo>
                  <a:cubicBezTo>
                    <a:pt x="157" y="468"/>
                    <a:pt x="157" y="468"/>
                    <a:pt x="157" y="468"/>
                  </a:cubicBezTo>
                  <a:cubicBezTo>
                    <a:pt x="185" y="468"/>
                    <a:pt x="185" y="468"/>
                    <a:pt x="185" y="468"/>
                  </a:cubicBezTo>
                  <a:cubicBezTo>
                    <a:pt x="237" y="468"/>
                    <a:pt x="237" y="468"/>
                    <a:pt x="237" y="468"/>
                  </a:cubicBezTo>
                  <a:cubicBezTo>
                    <a:pt x="247" y="468"/>
                    <a:pt x="257" y="468"/>
                    <a:pt x="267" y="468"/>
                  </a:cubicBezTo>
                  <a:close/>
                </a:path>
              </a:pathLst>
            </a:custGeom>
            <a:solidFill>
              <a:schemeClr val="accent5"/>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sp>
          <p:nvSpPr>
            <p:cNvPr id="23" name="Google Shape;1171;p48"/>
            <p:cNvSpPr/>
            <p:nvPr/>
          </p:nvSpPr>
          <p:spPr>
            <a:xfrm>
              <a:off x="10276400" y="1345184"/>
              <a:ext cx="154798" cy="267681"/>
            </a:xfrm>
            <a:custGeom>
              <a:avLst/>
              <a:gdLst/>
              <a:ahLst/>
              <a:cxnLst/>
              <a:rect l="l" t="t" r="r" b="b"/>
              <a:pathLst>
                <a:path w="271" h="468" extrusionOk="0">
                  <a:moveTo>
                    <a:pt x="174" y="424"/>
                  </a:moveTo>
                  <a:cubicBezTo>
                    <a:pt x="177" y="411"/>
                    <a:pt x="180" y="398"/>
                    <a:pt x="182" y="383"/>
                  </a:cubicBezTo>
                  <a:cubicBezTo>
                    <a:pt x="189" y="346"/>
                    <a:pt x="197" y="304"/>
                    <a:pt x="211" y="272"/>
                  </a:cubicBezTo>
                  <a:cubicBezTo>
                    <a:pt x="230" y="229"/>
                    <a:pt x="251" y="191"/>
                    <a:pt x="271" y="156"/>
                  </a:cubicBezTo>
                  <a:cubicBezTo>
                    <a:pt x="0" y="0"/>
                    <a:pt x="0" y="0"/>
                    <a:pt x="0" y="0"/>
                  </a:cubicBezTo>
                  <a:cubicBezTo>
                    <a:pt x="0" y="467"/>
                    <a:pt x="0" y="467"/>
                    <a:pt x="0" y="467"/>
                  </a:cubicBezTo>
                  <a:cubicBezTo>
                    <a:pt x="5" y="467"/>
                    <a:pt x="5" y="467"/>
                    <a:pt x="5" y="467"/>
                  </a:cubicBezTo>
                  <a:cubicBezTo>
                    <a:pt x="5" y="468"/>
                    <a:pt x="5" y="468"/>
                    <a:pt x="5" y="468"/>
                  </a:cubicBezTo>
                  <a:cubicBezTo>
                    <a:pt x="5" y="468"/>
                    <a:pt x="5" y="468"/>
                    <a:pt x="5" y="468"/>
                  </a:cubicBezTo>
                  <a:cubicBezTo>
                    <a:pt x="15" y="468"/>
                    <a:pt x="25" y="468"/>
                    <a:pt x="36" y="468"/>
                  </a:cubicBezTo>
                  <a:cubicBezTo>
                    <a:pt x="42" y="467"/>
                    <a:pt x="42" y="467"/>
                    <a:pt x="42" y="467"/>
                  </a:cubicBezTo>
                  <a:cubicBezTo>
                    <a:pt x="94" y="468"/>
                    <a:pt x="94" y="468"/>
                    <a:pt x="94" y="468"/>
                  </a:cubicBezTo>
                  <a:cubicBezTo>
                    <a:pt x="101" y="468"/>
                    <a:pt x="108" y="468"/>
                    <a:pt x="115" y="467"/>
                  </a:cubicBezTo>
                  <a:cubicBezTo>
                    <a:pt x="157" y="467"/>
                    <a:pt x="167" y="456"/>
                    <a:pt x="174" y="424"/>
                  </a:cubicBezTo>
                  <a:close/>
                </a:path>
              </a:pathLst>
            </a:custGeom>
            <a:solidFill>
              <a:schemeClr val="accent4"/>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i="0" u="none" strike="noStrike" cap="none">
                <a:solidFill>
                  <a:schemeClr val="dk1"/>
                </a:solidFill>
              </a:endParaRPr>
            </a:p>
          </p:txBody>
        </p:sp>
      </p:grpSp>
    </p:spTree>
    <p:extLst>
      <p:ext uri="{BB962C8B-B14F-4D97-AF65-F5344CB8AC3E}">
        <p14:creationId xmlns:p14="http://schemas.microsoft.com/office/powerpoint/2010/main" val="199817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47506A"/>
            </a:gs>
            <a:gs pos="100000">
              <a:srgbClr val="14151A"/>
            </a:gs>
          </a:gsLst>
          <a:path path="circle">
            <a:fillToRect l="50000" t="50000" r="50000" b="50000"/>
          </a:path>
          <a:tileRect/>
        </a:gradFill>
        <a:effectLst/>
      </p:bgPr>
    </p:bg>
    <p:spTree>
      <p:nvGrpSpPr>
        <p:cNvPr id="1" name="Shape 101"/>
        <p:cNvGrpSpPr/>
        <p:nvPr/>
      </p:nvGrpSpPr>
      <p:grpSpPr>
        <a:xfrm>
          <a:off x="0" y="0"/>
          <a:ext cx="0" cy="0"/>
          <a:chOff x="0" y="0"/>
          <a:chExt cx="0" cy="0"/>
        </a:xfrm>
      </p:grpSpPr>
      <p:sp>
        <p:nvSpPr>
          <p:cNvPr id="102" name="Google Shape;102;p18"/>
          <p:cNvSpPr txBox="1">
            <a:spLocks noGrp="1"/>
          </p:cNvSpPr>
          <p:nvPr>
            <p:ph type="ctrTitle" idx="4294967295"/>
          </p:nvPr>
        </p:nvSpPr>
        <p:spPr>
          <a:xfrm>
            <a:off x="855300" y="179900"/>
            <a:ext cx="7433400" cy="814500"/>
          </a:xfrm>
          <a:prstGeom prst="rect">
            <a:avLst/>
          </a:prstGeom>
        </p:spPr>
        <p:txBody>
          <a:bodyPr spcFirstLastPara="1" wrap="square" lIns="0" tIns="0" rIns="0" bIns="0" anchor="b" anchorCtr="0">
            <a:noAutofit/>
          </a:bodyPr>
          <a:lstStyle/>
          <a:p>
            <a:pPr lvl="0" algn="ctr"/>
            <a:r>
              <a:rPr lang="en-US" sz="6000" dirty="0"/>
              <a:t>Conclusion</a:t>
            </a:r>
            <a:endParaRPr sz="6000" dirty="0">
              <a:solidFill>
                <a:schemeClr val="lt1"/>
              </a:solidFill>
            </a:endParaRPr>
          </a:p>
        </p:txBody>
      </p:sp>
      <p:sp>
        <p:nvSpPr>
          <p:cNvPr id="103" name="Google Shape;103;p18"/>
          <p:cNvSpPr txBox="1">
            <a:spLocks noGrp="1"/>
          </p:cNvSpPr>
          <p:nvPr>
            <p:ph type="subTitle" idx="4294967295"/>
          </p:nvPr>
        </p:nvSpPr>
        <p:spPr>
          <a:xfrm>
            <a:off x="990600" y="1047750"/>
            <a:ext cx="7433400" cy="3733800"/>
          </a:xfrm>
          <a:prstGeom prst="rect">
            <a:avLst/>
          </a:prstGeom>
        </p:spPr>
        <p:txBody>
          <a:bodyPr spcFirstLastPara="1" wrap="square" lIns="0" tIns="0" rIns="0" bIns="0" anchor="t" anchorCtr="0">
            <a:noAutofit/>
          </a:bodyPr>
          <a:lstStyle/>
          <a:p>
            <a:r>
              <a:rPr lang="en-GB" sz="1600" dirty="0">
                <a:solidFill>
                  <a:schemeClr val="bg1"/>
                </a:solidFill>
              </a:rPr>
              <a:t>Not feasible to terminate the supplier contract immediately as there are concerns of continuity of supply.</a:t>
            </a:r>
          </a:p>
          <a:p>
            <a:endParaRPr lang="en-GB" sz="1600" dirty="0">
              <a:solidFill>
                <a:schemeClr val="bg1"/>
              </a:solidFill>
            </a:endParaRPr>
          </a:p>
          <a:p>
            <a:r>
              <a:rPr lang="en-GB" sz="1600" dirty="0">
                <a:solidFill>
                  <a:schemeClr val="bg1"/>
                </a:solidFill>
              </a:rPr>
              <a:t>An alternative improvement strategy was offered here.</a:t>
            </a:r>
          </a:p>
          <a:p>
            <a:endParaRPr lang="en-GB" sz="1600" dirty="0">
              <a:solidFill>
                <a:schemeClr val="bg1"/>
              </a:solidFill>
            </a:endParaRPr>
          </a:p>
          <a:p>
            <a:r>
              <a:rPr lang="en-GB" sz="1600" dirty="0">
                <a:solidFill>
                  <a:schemeClr val="bg1"/>
                </a:solidFill>
              </a:rPr>
              <a:t>By managing its suppliers with discipline and controlling the risks, SQDN Engineering can decrease the risk and enhance the effectiveness of the supply chains in the long run.</a:t>
            </a:r>
            <a:endParaRPr lang="en-US" sz="1600" dirty="0">
              <a:solidFill>
                <a:schemeClr val="bg1"/>
              </a:solidFill>
            </a:endParaRPr>
          </a:p>
        </p:txBody>
      </p:sp>
      <p:sp>
        <p:nvSpPr>
          <p:cNvPr id="116" name="Google Shape;116;p18"/>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14</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References</a:t>
            </a:r>
          </a:p>
        </p:txBody>
      </p:sp>
      <p:sp>
        <p:nvSpPr>
          <p:cNvPr id="4" name="Text Placeholder 3"/>
          <p:cNvSpPr>
            <a:spLocks noGrp="1"/>
          </p:cNvSpPr>
          <p:nvPr>
            <p:ph type="body" idx="1"/>
          </p:nvPr>
        </p:nvSpPr>
        <p:spPr/>
        <p:txBody>
          <a:bodyPr/>
          <a:lstStyle/>
          <a:p>
            <a:r>
              <a:rPr lang="en-US" sz="800" dirty="0" err="1"/>
              <a:t>Alshurideh</a:t>
            </a:r>
            <a:r>
              <a:rPr lang="en-US" sz="800" dirty="0"/>
              <a:t>, M.T., Al </a:t>
            </a:r>
            <a:r>
              <a:rPr lang="en-US" sz="800" dirty="0" err="1"/>
              <a:t>Kurdi</a:t>
            </a:r>
            <a:r>
              <a:rPr lang="en-US" sz="800" dirty="0"/>
              <a:t>, B., </a:t>
            </a:r>
            <a:r>
              <a:rPr lang="en-US" sz="800" dirty="0" err="1"/>
              <a:t>Alhamad</a:t>
            </a:r>
            <a:r>
              <a:rPr lang="en-US" sz="800" dirty="0"/>
              <a:t>, A., </a:t>
            </a:r>
            <a:r>
              <a:rPr lang="en-US" sz="800" dirty="0" err="1"/>
              <a:t>Hamadneh</a:t>
            </a:r>
            <a:r>
              <a:rPr lang="en-US" sz="800" dirty="0"/>
              <a:t>, S., </a:t>
            </a:r>
            <a:r>
              <a:rPr lang="en-US" sz="800" dirty="0" err="1"/>
              <a:t>Alzoubi</a:t>
            </a:r>
            <a:r>
              <a:rPr lang="en-US" sz="800" dirty="0"/>
              <a:t>, H.M. and Ahmad, A.A., 2023. Does social customer relationship management (SCRM) affect customers’ happiness and retention? A service perspective. Uncertain Supply Chain Management, 11(1), pp.277-288.</a:t>
            </a:r>
          </a:p>
          <a:p>
            <a:r>
              <a:rPr lang="en-US" sz="800" dirty="0"/>
              <a:t>Das, S. and Hassan, H.K., 2022. Impact of sustainable supply chain management and customer relationship management on organizational performance. International Journal of Productivity and Performance Management, 71(6), pp.2140-2160.</a:t>
            </a:r>
          </a:p>
          <a:p>
            <a:r>
              <a:rPr lang="en-US" sz="800" dirty="0" err="1"/>
              <a:t>Guerola</a:t>
            </a:r>
            <a:r>
              <a:rPr lang="en-US" sz="800" dirty="0"/>
              <a:t>-Navarro, V., Gil-Gomez, H., </a:t>
            </a:r>
            <a:r>
              <a:rPr lang="en-US" sz="800" dirty="0" err="1"/>
              <a:t>Oltra-Badenes</a:t>
            </a:r>
            <a:r>
              <a:rPr lang="en-US" sz="800" dirty="0"/>
              <a:t>, R. and Soto-Acosta, P., 2024. Customer relationship management and its impact on entrepreneurial marketing: A literature review. International Entrepreneurship and Management Journal, 20(2), pp.507-547.</a:t>
            </a:r>
          </a:p>
          <a:p>
            <a:r>
              <a:rPr lang="en-US" sz="800" dirty="0" err="1"/>
              <a:t>Ledro</a:t>
            </a:r>
            <a:r>
              <a:rPr lang="en-US" sz="800" dirty="0"/>
              <a:t>, C., </a:t>
            </a:r>
            <a:r>
              <a:rPr lang="en-US" sz="800" dirty="0" err="1"/>
              <a:t>Nosella</a:t>
            </a:r>
            <a:r>
              <a:rPr lang="en-US" sz="800" dirty="0"/>
              <a:t>, A. and </a:t>
            </a:r>
            <a:r>
              <a:rPr lang="en-US" sz="800" dirty="0" err="1"/>
              <a:t>Vinelli</a:t>
            </a:r>
            <a:r>
              <a:rPr lang="en-US" sz="800" dirty="0"/>
              <a:t>, A., 2022. Artificial intelligence in customer relationship management: literature review and future research directions. Journal of Business &amp; Industrial Marketing, 37(13), pp.48-63.</a:t>
            </a:r>
          </a:p>
          <a:p>
            <a:r>
              <a:rPr lang="en-US" sz="800" dirty="0" err="1"/>
              <a:t>Ngelyaratan</a:t>
            </a:r>
            <a:r>
              <a:rPr lang="en-US" sz="800" dirty="0"/>
              <a:t>, D. and </a:t>
            </a:r>
            <a:r>
              <a:rPr lang="en-US" sz="800" dirty="0" err="1"/>
              <a:t>Soediantono</a:t>
            </a:r>
            <a:r>
              <a:rPr lang="en-US" sz="800" dirty="0"/>
              <a:t>, D., 2022. Customer relationship management (CRM) and recommendation for implementation in the defense industry: a literature review. Journal of Industrial Engineering &amp; Management Research, 3(3), pp.17-34.</a:t>
            </a:r>
          </a:p>
          <a:p>
            <a:r>
              <a:rPr lang="en-US" sz="800" dirty="0" err="1"/>
              <a:t>Nicolescu</a:t>
            </a:r>
            <a:r>
              <a:rPr lang="en-US" sz="800" dirty="0"/>
              <a:t>, L. and </a:t>
            </a:r>
            <a:r>
              <a:rPr lang="en-US" sz="800" dirty="0" err="1"/>
              <a:t>Tudorache</a:t>
            </a:r>
            <a:r>
              <a:rPr lang="en-US" sz="800" dirty="0"/>
              <a:t>, M.T., 2022. Human-computer interaction in customer service: the experience with AI </a:t>
            </a:r>
            <a:r>
              <a:rPr lang="en-US" sz="800" dirty="0" err="1"/>
              <a:t>chatbots</a:t>
            </a:r>
            <a:r>
              <a:rPr lang="en-US" sz="800" dirty="0"/>
              <a:t>—a systematic literature review. Electronics, 11(10), p.1579.</a:t>
            </a:r>
          </a:p>
          <a:p>
            <a:r>
              <a:rPr lang="en-US" sz="800" dirty="0" err="1"/>
              <a:t>Nuseir</a:t>
            </a:r>
            <a:r>
              <a:rPr lang="en-US" sz="800" dirty="0"/>
              <a:t>, M. and El </a:t>
            </a:r>
            <a:r>
              <a:rPr lang="en-US" sz="800" dirty="0" err="1"/>
              <a:t>Refae</a:t>
            </a:r>
            <a:r>
              <a:rPr lang="en-US" sz="800" dirty="0"/>
              <a:t>, G., 2022. The effect of digital marketing capabilities on business performance enhancement: Mediating the role of customer relationship management (CRM). International Journal of Data and Network Science, 6(2), pp.295-304.</a:t>
            </a:r>
          </a:p>
          <a:p>
            <a:r>
              <a:rPr lang="en-US" sz="800" dirty="0" err="1"/>
              <a:t>Ozay</a:t>
            </a:r>
            <a:r>
              <a:rPr lang="en-US" sz="800" dirty="0"/>
              <a:t>, D., </a:t>
            </a:r>
            <a:r>
              <a:rPr lang="en-US" sz="800" dirty="0" err="1"/>
              <a:t>Jahanbakht</a:t>
            </a:r>
            <a:r>
              <a:rPr lang="en-US" sz="800" dirty="0"/>
              <a:t>, M., </a:t>
            </a:r>
            <a:r>
              <a:rPr lang="en-US" sz="800" dirty="0" err="1"/>
              <a:t>Shoomal</a:t>
            </a:r>
            <a:r>
              <a:rPr lang="en-US" sz="800" dirty="0"/>
              <a:t>, A. and Wang, S., 2024. Artificial Intelligence (AI)-based Customer Relationship Management (CRM): a comprehensive </a:t>
            </a:r>
            <a:r>
              <a:rPr lang="en-US" sz="800" dirty="0" err="1"/>
              <a:t>bibliometric</a:t>
            </a:r>
            <a:r>
              <a:rPr lang="en-US" sz="800" dirty="0"/>
              <a:t> and systematic literature review with outlook on future research. Enterprise Information Systems, 18(7), p.2351869.</a:t>
            </a:r>
          </a:p>
          <a:p>
            <a:r>
              <a:rPr lang="en-US" sz="800" dirty="0" err="1"/>
              <a:t>Rahman</a:t>
            </a:r>
            <a:r>
              <a:rPr lang="en-US" sz="800" dirty="0"/>
              <a:t>, M.S., Bag, S., Gupta, S. and </a:t>
            </a:r>
            <a:r>
              <a:rPr lang="en-US" sz="800" dirty="0" err="1"/>
              <a:t>Sivarajah</a:t>
            </a:r>
            <a:r>
              <a:rPr lang="en-US" sz="800" dirty="0"/>
              <a:t>, U., 2023. Technology readiness of B2B firms and AI-based customer relationship management capability for enhancing social sustainability performance. Journal of business research, 156, p.113525.</a:t>
            </a:r>
          </a:p>
          <a:p>
            <a:r>
              <a:rPr lang="en-US" sz="800" dirty="0"/>
              <a:t>Singh, V., Sharma, M.P., </a:t>
            </a:r>
            <a:r>
              <a:rPr lang="en-US" sz="800" dirty="0" err="1"/>
              <a:t>Jayapriya</a:t>
            </a:r>
            <a:r>
              <a:rPr lang="en-US" sz="800" dirty="0"/>
              <a:t>, K., Kumar, B.K., </a:t>
            </a:r>
            <a:r>
              <a:rPr lang="en-US" sz="800" dirty="0" err="1"/>
              <a:t>Chander</a:t>
            </a:r>
            <a:r>
              <a:rPr lang="en-US" sz="800" dirty="0"/>
              <a:t>, M.A.R.N. and Kumar, B.R., 2023. Service quality, customer satisfaction and customer loyalty: A comprehensive literature review. Journal of Survey in Fisheries Sciences, 10(4S), pp.3457-3464.</a:t>
            </a:r>
          </a:p>
          <a:p>
            <a:endParaRPr lang="en-US" sz="800" dirty="0"/>
          </a:p>
        </p:txBody>
      </p:sp>
      <p:sp>
        <p:nvSpPr>
          <p:cNvPr id="2" name="Slide Number Placeholder 1"/>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15</a:t>
            </a:fld>
            <a:endParaRPr lang="en"/>
          </a:p>
        </p:txBody>
      </p:sp>
    </p:spTree>
    <p:extLst>
      <p:ext uri="{BB962C8B-B14F-4D97-AF65-F5344CB8AC3E}">
        <p14:creationId xmlns:p14="http://schemas.microsoft.com/office/powerpoint/2010/main" val="864720364"/>
      </p:ext>
    </p:extLst>
  </p:cSld>
  <p:clrMapOvr>
    <a:masterClrMapping/>
  </p:clrMapOvr>
</p:sld>
</file>

<file path=ppt/theme/theme1.xml><?xml version="1.0" encoding="utf-8"?>
<a:theme xmlns:a="http://schemas.openxmlformats.org/drawingml/2006/main" name="Sebastian template">
  <a:themeElements>
    <a:clrScheme name="Custom 347">
      <a:dk1>
        <a:srgbClr val="2C3242"/>
      </a:dk1>
      <a:lt1>
        <a:srgbClr val="FFFFFF"/>
      </a:lt1>
      <a:dk2>
        <a:srgbClr val="918899"/>
      </a:dk2>
      <a:lt2>
        <a:srgbClr val="EFEDF1"/>
      </a:lt2>
      <a:accent1>
        <a:srgbClr val="7F67B6"/>
      </a:accent1>
      <a:accent2>
        <a:srgbClr val="6A8BE2"/>
      </a:accent2>
      <a:accent3>
        <a:srgbClr val="7FC29D"/>
      </a:accent3>
      <a:accent4>
        <a:srgbClr val="FCCA39"/>
      </a:accent4>
      <a:accent5>
        <a:srgbClr val="F98C32"/>
      </a:accent5>
      <a:accent6>
        <a:srgbClr val="E63350"/>
      </a:accent6>
      <a:hlink>
        <a:srgbClr val="7F67B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2316</Words>
  <Application>Microsoft Office PowerPoint</Application>
  <PresentationFormat>On-screen Show (16:9)</PresentationFormat>
  <Paragraphs>134</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Sebastian template</vt:lpstr>
      <vt:lpstr>SQDN Engineering  Supplier Recovery Strategy</vt:lpstr>
      <vt:lpstr>Current Supplier Challenges</vt:lpstr>
      <vt:lpstr>Key Issues Reviewed</vt:lpstr>
      <vt:lpstr>Issue 1: Complaint Handling Failures</vt:lpstr>
      <vt:lpstr>Solutions: Complaint Control Systemnts</vt:lpstr>
      <vt:lpstr>Issue 2: Weak Buyer–Supplier Governance</vt:lpstr>
      <vt:lpstr>Solutions: Relationship Reset</vt:lpstr>
      <vt:lpstr>Issue 3: Quality Failures</vt:lpstr>
      <vt:lpstr>Solutions: Process-Based Quality Control</vt:lpstr>
      <vt:lpstr>Issue 4: Environmental Non-Compliance</vt:lpstr>
      <vt:lpstr>Solutions: Compliance Enforcement</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Nayeem</dc:creator>
  <cp:lastModifiedBy>Nayeem Shahrier</cp:lastModifiedBy>
  <cp:revision>7</cp:revision>
  <dcterms:modified xsi:type="dcterms:W3CDTF">2026-01-17T20:03:29Z</dcterms:modified>
</cp:coreProperties>
</file>