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2" r:id="rId1"/>
  </p:sldMasterIdLst>
  <p:sldIdLst>
    <p:sldId id="256" r:id="rId2"/>
    <p:sldId id="257" r:id="rId3"/>
    <p:sldId id="258" r:id="rId4"/>
    <p:sldId id="276" r:id="rId5"/>
    <p:sldId id="272" r:id="rId6"/>
    <p:sldId id="271" r:id="rId7"/>
    <p:sldId id="273" r:id="rId8"/>
    <p:sldId id="275" r:id="rId9"/>
    <p:sldId id="259" r:id="rId10"/>
    <p:sldId id="268" r:id="rId11"/>
    <p:sldId id="260" r:id="rId12"/>
    <p:sldId id="261" r:id="rId13"/>
    <p:sldId id="264" r:id="rId14"/>
    <p:sldId id="266" r:id="rId15"/>
    <p:sldId id="267" r:id="rId16"/>
    <p:sldId id="27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192"/>
    <p:restoredTop sz="94632"/>
  </p:normalViewPr>
  <p:slideViewPr>
    <p:cSldViewPr snapToGrid="0">
      <p:cViewPr varScale="1">
        <p:scale>
          <a:sx n="35" d="100"/>
          <a:sy n="35" d="100"/>
        </p:scale>
        <p:origin x="184" y="17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135ADE7-F7EB-7844-AB09-0A421C4DEAFD}" type="datetimeFigureOut">
              <a:rPr lang="en-US" smtClean="0"/>
              <a:t>7/28/23</a:t>
            </a:fld>
            <a:endParaRPr lang="en-US"/>
          </a:p>
        </p:txBody>
      </p:sp>
      <p:sp>
        <p:nvSpPr>
          <p:cNvPr id="5" name="Footer Placeholder 4"/>
          <p:cNvSpPr>
            <a:spLocks noGrp="1"/>
          </p:cNvSpPr>
          <p:nvPr>
            <p:ph type="ftr" sz="quarter" idx="11"/>
          </p:nvPr>
        </p:nvSpPr>
        <p:spPr>
          <a:xfrm>
            <a:off x="1127124" y="329307"/>
            <a:ext cx="5943668" cy="309201"/>
          </a:xfrm>
        </p:spPr>
        <p:txBody>
          <a:bodyPr/>
          <a:lstStyle/>
          <a:p>
            <a:endParaRPr lang="en-US"/>
          </a:p>
        </p:txBody>
      </p:sp>
      <p:sp>
        <p:nvSpPr>
          <p:cNvPr id="6" name="Slide Number Placeholder 5"/>
          <p:cNvSpPr>
            <a:spLocks noGrp="1"/>
          </p:cNvSpPr>
          <p:nvPr>
            <p:ph type="sldNum" sz="quarter" idx="12"/>
          </p:nvPr>
        </p:nvSpPr>
        <p:spPr>
          <a:xfrm>
            <a:off x="9924392" y="134930"/>
            <a:ext cx="811019" cy="503578"/>
          </a:xfrm>
        </p:spPr>
        <p:txBody>
          <a:bodyPr/>
          <a:lstStyle/>
          <a:p>
            <a:fld id="{DDC2B9B4-2B8F-234B-B74E-AB853BFAB1CC}"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312050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sz="1200"/>
            </a:lvl1pPr>
          </a:lstStyle>
          <a:p>
            <a:fld id="{4135ADE7-F7EB-7844-AB09-0A421C4DEAFD}" type="datetimeFigureOut">
              <a:rPr lang="en-US" smtClean="0"/>
              <a:t>7/28/23</a:t>
            </a:fld>
            <a:endParaRPr lang="en-US"/>
          </a:p>
        </p:txBody>
      </p:sp>
      <p:sp>
        <p:nvSpPr>
          <p:cNvPr id="5" name="Footer Placeholder 4"/>
          <p:cNvSpPr>
            <a:spLocks noGrp="1"/>
          </p:cNvSpPr>
          <p:nvPr>
            <p:ph type="ftr" sz="quarter" idx="11"/>
          </p:nvPr>
        </p:nvSpPr>
        <p:spPr/>
        <p:txBody>
          <a:bodyPr/>
          <a:lstStyle>
            <a:lvl1pPr>
              <a:defRPr sz="1200"/>
            </a:lvl1pPr>
          </a:lstStyle>
          <a:p>
            <a:endParaRPr lang="en-US"/>
          </a:p>
        </p:txBody>
      </p:sp>
      <p:sp>
        <p:nvSpPr>
          <p:cNvPr id="6" name="Slide Number Placeholder 5"/>
          <p:cNvSpPr>
            <a:spLocks noGrp="1"/>
          </p:cNvSpPr>
          <p:nvPr>
            <p:ph type="sldNum" sz="quarter" idx="12"/>
          </p:nvPr>
        </p:nvSpPr>
        <p:spPr/>
        <p:txBody>
          <a:bodyPr/>
          <a:lstStyle/>
          <a:p>
            <a:fld id="{DDC2B9B4-2B8F-234B-B74E-AB853BFAB1CC}" type="slidenum">
              <a:rPr lang="en-US" smtClean="0"/>
              <a:t>‹#›</a:t>
            </a:fld>
            <a:endParaRPr lang="en-US"/>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256399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35ADE7-F7EB-7844-AB09-0A421C4DEAFD}" type="datetimeFigureOut">
              <a:rPr lang="en-US" smtClean="0"/>
              <a:t>7/28/23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C2B9B4-2B8F-234B-B74E-AB853BFAB1CC}"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65532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135ADE7-F7EB-7844-AB09-0A421C4DEAFD}" type="datetimeFigureOut">
              <a:rPr lang="en-US" smtClean="0"/>
              <a:t>7/28/23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C2B9B4-2B8F-234B-B74E-AB853BFAB1CC}"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4489813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135ADE7-F7EB-7844-AB09-0A421C4DEAFD}" type="datetimeFigureOut">
              <a:rPr lang="en-US" smtClean="0"/>
              <a:t>7/28/23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DC2B9B4-2B8F-234B-B74E-AB853BFAB1CC}" type="slidenum">
              <a:rPr lang="en-US" smtClean="0"/>
              <a:t>‹#›</a:t>
            </a:fld>
            <a:endParaRPr lang="en-US"/>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621553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135ADE7-F7EB-7844-AB09-0A421C4DEAFD}" type="datetimeFigureOut">
              <a:rPr lang="en-US" smtClean="0"/>
              <a:t>7/28/23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DC2B9B4-2B8F-234B-B74E-AB853BFAB1CC}" type="slidenum">
              <a:rPr lang="en-US" smtClean="0"/>
              <a:t>‹#›</a:t>
            </a:fld>
            <a:endParaRPr lang="en-US"/>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711411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35ADE7-F7EB-7844-AB09-0A421C4DEAFD}" type="datetimeFigureOut">
              <a:rPr lang="en-US" smtClean="0"/>
              <a:t>7/28/23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DC2B9B4-2B8F-234B-B74E-AB853BFAB1CC}" type="slidenum">
              <a:rPr lang="en-US" smtClean="0"/>
              <a:t>‹#›</a:t>
            </a:fld>
            <a:endParaRPr lang="en-US"/>
          </a:p>
        </p:txBody>
      </p:sp>
    </p:spTree>
    <p:extLst>
      <p:ext uri="{BB962C8B-B14F-4D97-AF65-F5344CB8AC3E}">
        <p14:creationId xmlns:p14="http://schemas.microsoft.com/office/powerpoint/2010/main" val="4232066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135ADE7-F7EB-7844-AB09-0A421C4DEAFD}" type="datetimeFigureOut">
              <a:rPr lang="en-US" smtClean="0"/>
              <a:t>7/28/23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C2B9B4-2B8F-234B-B74E-AB853BFAB1CC}"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280996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4135ADE7-F7EB-7844-AB09-0A421C4DEAFD}" type="datetimeFigureOut">
              <a:rPr lang="en-US" smtClean="0"/>
              <a:t>7/28/23</a:t>
            </a:fld>
            <a:endParaRPr lang="en-US"/>
          </a:p>
        </p:txBody>
      </p:sp>
      <p:sp>
        <p:nvSpPr>
          <p:cNvPr id="6" name="Footer Placeholder 5"/>
          <p:cNvSpPr>
            <a:spLocks noGrp="1"/>
          </p:cNvSpPr>
          <p:nvPr>
            <p:ph type="ftr" sz="quarter" idx="11"/>
          </p:nvPr>
        </p:nvSpPr>
        <p:spPr>
          <a:xfrm>
            <a:off x="1125300" y="318640"/>
            <a:ext cx="4877818" cy="320931"/>
          </a:xfrm>
        </p:spPr>
        <p:txBody>
          <a:bodyPr/>
          <a:lstStyle/>
          <a:p>
            <a:endParaRPr lang="en-US" dirty="0"/>
          </a:p>
        </p:txBody>
      </p:sp>
      <p:sp>
        <p:nvSpPr>
          <p:cNvPr id="7" name="Slide Number Placeholder 6"/>
          <p:cNvSpPr>
            <a:spLocks noGrp="1"/>
          </p:cNvSpPr>
          <p:nvPr>
            <p:ph type="sldNum" sz="quarter" idx="12"/>
          </p:nvPr>
        </p:nvSpPr>
        <p:spPr>
          <a:xfrm>
            <a:off x="6176794" y="137408"/>
            <a:ext cx="811019" cy="503578"/>
          </a:xfrm>
        </p:spPr>
        <p:txBody>
          <a:bodyPr/>
          <a:lstStyle/>
          <a:p>
            <a:fld id="{DDC2B9B4-2B8F-234B-B74E-AB853BFAB1CC}" type="slidenum">
              <a:rPr lang="en-US" smtClean="0"/>
              <a:t>‹#›</a:t>
            </a:fld>
            <a:endParaRPr lang="en-US"/>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871930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135ADE7-F7EB-7844-AB09-0A421C4DEAFD}" type="datetimeFigureOut">
              <a:rPr lang="en-US" smtClean="0"/>
              <a:t>7/28/23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C2B9B4-2B8F-234B-B74E-AB853BFAB1CC}" type="slidenum">
              <a:rPr lang="en-US" smtClean="0"/>
              <a:t>‹#›</a:t>
            </a:fld>
            <a:endParaRPr lang="en-US"/>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378687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135ADE7-F7EB-7844-AB09-0A421C4DEAFD}" type="datetimeFigureOut">
              <a:rPr lang="en-US" smtClean="0"/>
              <a:t>7/28/23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C2B9B4-2B8F-234B-B74E-AB853BFAB1CC}" type="slidenum">
              <a:rPr lang="en-US" smtClean="0"/>
              <a:t>‹#›</a:t>
            </a:fld>
            <a:endParaRPr lang="en-US"/>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309401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135ADE7-F7EB-7844-AB09-0A421C4DEAFD}" type="datetimeFigureOut">
              <a:rPr lang="en-US" smtClean="0"/>
              <a:t>7/28/23</a:t>
            </a:fld>
            <a:endParaRPr lang="en-US"/>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DDC2B9B4-2B8F-234B-B74E-AB853BFAB1CC}" type="slidenum">
              <a:rPr lang="en-US" smtClean="0"/>
              <a:t>‹#›</a:t>
            </a:fld>
            <a:endParaRPr lang="en-US"/>
          </a:p>
        </p:txBody>
      </p:sp>
    </p:spTree>
    <p:extLst>
      <p:ext uri="{BB962C8B-B14F-4D97-AF65-F5344CB8AC3E}">
        <p14:creationId xmlns:p14="http://schemas.microsoft.com/office/powerpoint/2010/main" val="43411699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ambridgeshireinsight.org.uk/mentalhealthneedsassessment/mental-health-needs-assessment-chapter-one/housing-homelessness-and-environmental-justice-1/" TargetMode="External"/><Relationship Id="rId2" Type="http://schemas.openxmlformats.org/officeDocument/2006/relationships/hyperlink" Target="https://doi.org/10.7861%2Ffhj.2020-0217/" TargetMode="External"/><Relationship Id="rId1" Type="http://schemas.openxmlformats.org/officeDocument/2006/relationships/slideLayout" Target="../slideLayouts/slideLayout2.xml"/><Relationship Id="rId6" Type="http://schemas.openxmlformats.org/officeDocument/2006/relationships/hyperlink" Target="https://www.mentalhealth.org.uk/sites/default/files/2022-04/MHF-tackling-inequalities-report.pdf/" TargetMode="External"/><Relationship Id="rId5" Type="http://schemas.openxmlformats.org/officeDocument/2006/relationships/hyperlink" Target="https://democracy.peterborough.gov.uk/documents/s28782/5.%20Appendix%201%20-%20Diverse%20Ethnic%20Communities%20JSNA.pdf/" TargetMode="External"/><Relationship Id="rId4" Type="http://schemas.openxmlformats.org/officeDocument/2006/relationships/hyperlink" Target="https://www.cpslmind.org.uk/content/uploads/2021/07/CPSL-Mind-Strategy-2019-2021.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peterborough.gov.uk/council/strategies-policies-and-plans/health-and-social-care-strategies/suicide-prevention-strategy/" TargetMode="External"/><Relationship Id="rId7" Type="http://schemas.openxmlformats.org/officeDocument/2006/relationships/hyperlink" Target="https://www.who.int/news-room/fact-sheets/detail/mental-health-strengthening-our-response/" TargetMode="External"/><Relationship Id="rId2" Type="http://schemas.openxmlformats.org/officeDocument/2006/relationships/hyperlink" Target="https://www.ons.gov.uk/visualisations/censusareachanges/E06000031/" TargetMode="External"/><Relationship Id="rId1" Type="http://schemas.openxmlformats.org/officeDocument/2006/relationships/slideLayout" Target="../slideLayouts/slideLayout2.xml"/><Relationship Id="rId6" Type="http://schemas.openxmlformats.org/officeDocument/2006/relationships/hyperlink" Target="https://www.skillsforcare.org.uk/Support-for-leaders-and-managers/Managing-a-service/Digital-technology-and-social-care/Digital-technology-in-social-care.aspx/" TargetMode="External"/><Relationship Id="rId5" Type="http://schemas.openxmlformats.org/officeDocument/2006/relationships/hyperlink" Target="https://raceequalityfoundation.org.uk/wp-content/uploads/2022/10/collaborative-briefing-mental-health-briefing-digital-FINAL.pdf/" TargetMode="External"/><Relationship Id="rId4" Type="http://schemas.openxmlformats.org/officeDocument/2006/relationships/hyperlink" Target="https://www.gov.uk/government/publications/health-matters-reducing-health-inequalities-in-mental-illness/health-matters-reducing-health-inequalities-in-mental-illn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FE556FB-180A-88AA-CE36-5A98204D573C}"/>
              </a:ext>
            </a:extLst>
          </p:cNvPr>
          <p:cNvSpPr>
            <a:spLocks noGrp="1"/>
          </p:cNvSpPr>
          <p:nvPr>
            <p:ph type="subTitle" idx="1"/>
          </p:nvPr>
        </p:nvSpPr>
        <p:spPr>
          <a:xfrm>
            <a:off x="1048158" y="1790214"/>
            <a:ext cx="9144000" cy="3654315"/>
          </a:xfrm>
        </p:spPr>
        <p:txBody>
          <a:bodyPr>
            <a:normAutofit fontScale="25000" lnSpcReduction="20000"/>
          </a:bodyPr>
          <a:lstStyle/>
          <a:p>
            <a:endParaRPr lang="en-GB" dirty="0"/>
          </a:p>
          <a:p>
            <a:endParaRPr lang="en-GB" sz="9600" dirty="0">
              <a:latin typeface="Arial" panose="020B0604020202020204" pitchFamily="34" charset="0"/>
              <a:cs typeface="Arial" panose="020B0604020202020204" pitchFamily="34" charset="0"/>
            </a:endParaRPr>
          </a:p>
          <a:p>
            <a:endParaRPr lang="en-GB" sz="9600" dirty="0">
              <a:latin typeface="Arial" panose="020B0604020202020204" pitchFamily="34" charset="0"/>
              <a:cs typeface="Arial" panose="020B0604020202020204" pitchFamily="34" charset="0"/>
            </a:endParaRPr>
          </a:p>
          <a:p>
            <a:pPr algn="l"/>
            <a:r>
              <a:rPr lang="en-GB" sz="9600" dirty="0">
                <a:latin typeface="Arial" panose="020B0604020202020204" pitchFamily="34" charset="0"/>
                <a:cs typeface="Arial" panose="020B0604020202020204" pitchFamily="34" charset="0"/>
              </a:rPr>
              <a:t>Student name: Adriana Ribeiro Silva</a:t>
            </a:r>
          </a:p>
          <a:p>
            <a:pPr algn="l"/>
            <a:r>
              <a:rPr lang="en-GB" sz="9600" dirty="0">
                <a:latin typeface="Arial" panose="020B0604020202020204" pitchFamily="34" charset="0"/>
                <a:cs typeface="Arial" panose="020B0604020202020204" pitchFamily="34" charset="0"/>
              </a:rPr>
              <a:t>Student ID: 2008480</a:t>
            </a:r>
          </a:p>
          <a:p>
            <a:pPr algn="l"/>
            <a:r>
              <a:rPr lang="en-GB" sz="9600" dirty="0">
                <a:latin typeface="Arial" panose="020B0604020202020204" pitchFamily="34" charset="0"/>
                <a:cs typeface="Arial" panose="020B0604020202020204" pitchFamily="34" charset="0"/>
              </a:rPr>
              <a:t>Module name: Community Care and Development </a:t>
            </a:r>
          </a:p>
          <a:p>
            <a:pPr algn="l"/>
            <a:r>
              <a:rPr lang="en-GB" sz="9600" dirty="0">
                <a:latin typeface="Arial" panose="020B0604020202020204" pitchFamily="34" charset="0"/>
                <a:cs typeface="Arial" panose="020B0604020202020204" pitchFamily="34" charset="0"/>
              </a:rPr>
              <a:t>Module code: (BMHP5004_LON)</a:t>
            </a:r>
          </a:p>
          <a:p>
            <a:pPr algn="l"/>
            <a:r>
              <a:rPr lang="en-GB" sz="9600" dirty="0">
                <a:latin typeface="Arial" panose="020B0604020202020204" pitchFamily="34" charset="0"/>
                <a:cs typeface="Arial" panose="020B0604020202020204" pitchFamily="34" charset="0"/>
              </a:rPr>
              <a:t>Lecturer name: Dr Laila </a:t>
            </a:r>
            <a:r>
              <a:rPr lang="en-GB" sz="9600" dirty="0" err="1">
                <a:latin typeface="Arial" panose="020B0604020202020204" pitchFamily="34" charset="0"/>
                <a:cs typeface="Arial" panose="020B0604020202020204" pitchFamily="34" charset="0"/>
              </a:rPr>
              <a:t>Surani</a:t>
            </a:r>
            <a:r>
              <a:rPr lang="en-GB" sz="9600" dirty="0">
                <a:latin typeface="Arial" panose="020B0604020202020204" pitchFamily="34" charset="0"/>
                <a:cs typeface="Arial" panose="020B0604020202020204" pitchFamily="34" charset="0"/>
              </a:rPr>
              <a:t> </a:t>
            </a:r>
          </a:p>
          <a:p>
            <a:pPr algn="l"/>
            <a:r>
              <a:rPr lang="en-GB" sz="9600" dirty="0">
                <a:latin typeface="Arial" panose="020B0604020202020204" pitchFamily="34" charset="0"/>
                <a:cs typeface="Arial" panose="020B0604020202020204" pitchFamily="34" charset="0"/>
              </a:rPr>
              <a:t>Submission date</a:t>
            </a:r>
            <a:r>
              <a:rPr lang="en-GB" sz="9600">
                <a:latin typeface="Arial" panose="020B0604020202020204" pitchFamily="34" charset="0"/>
                <a:cs typeface="Arial" panose="020B0604020202020204" pitchFamily="34" charset="0"/>
              </a:rPr>
              <a:t>: 28</a:t>
            </a:r>
            <a:r>
              <a:rPr lang="en-GB" sz="9600" baseline="30000">
                <a:latin typeface="Arial" panose="020B0604020202020204" pitchFamily="34" charset="0"/>
                <a:cs typeface="Arial" panose="020B0604020202020204" pitchFamily="34" charset="0"/>
              </a:rPr>
              <a:t>th</a:t>
            </a:r>
            <a:r>
              <a:rPr lang="en-GB" sz="9600">
                <a:latin typeface="Arial" panose="020B0604020202020204" pitchFamily="34" charset="0"/>
                <a:cs typeface="Arial" panose="020B0604020202020204" pitchFamily="34" charset="0"/>
              </a:rPr>
              <a:t> </a:t>
            </a:r>
            <a:r>
              <a:rPr lang="en-GB" sz="9600" dirty="0">
                <a:latin typeface="Arial" panose="020B0604020202020204" pitchFamily="34" charset="0"/>
                <a:cs typeface="Arial" panose="020B0604020202020204" pitchFamily="34" charset="0"/>
              </a:rPr>
              <a:t>July 2023</a:t>
            </a:r>
          </a:p>
          <a:p>
            <a:endParaRPr lang="en-US" dirty="0"/>
          </a:p>
        </p:txBody>
      </p:sp>
    </p:spTree>
    <p:extLst>
      <p:ext uri="{BB962C8B-B14F-4D97-AF65-F5344CB8AC3E}">
        <p14:creationId xmlns:p14="http://schemas.microsoft.com/office/powerpoint/2010/main" val="21569311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EC119-030F-1B2D-099A-94185F786713}"/>
              </a:ext>
            </a:extLst>
          </p:cNvPr>
          <p:cNvSpPr>
            <a:spLocks noGrp="1"/>
          </p:cNvSpPr>
          <p:nvPr>
            <p:ph type="title"/>
          </p:nvPr>
        </p:nvSpPr>
        <p:spPr>
          <a:xfrm>
            <a:off x="3359889" y="-268723"/>
            <a:ext cx="6951241" cy="2052522"/>
          </a:xfrm>
        </p:spPr>
        <p:txBody>
          <a:bodyPr anchor="b">
            <a:normAutofit/>
          </a:bodyPr>
          <a:lstStyle/>
          <a:p>
            <a:r>
              <a:rPr lang="en-US" sz="2400" dirty="0">
                <a:latin typeface="Arial" panose="020B0604020202020204" pitchFamily="34" charset="0"/>
                <a:cs typeface="Arial" panose="020B0604020202020204" pitchFamily="34" charset="0"/>
              </a:rPr>
              <a:t>Introduction</a:t>
            </a:r>
            <a:r>
              <a:rPr lang="en-US" sz="4300" i="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B318B861-FE0F-C79D-E2BB-C6EA9E78AB87}"/>
              </a:ext>
            </a:extLst>
          </p:cNvPr>
          <p:cNvSpPr>
            <a:spLocks noGrp="1"/>
          </p:cNvSpPr>
          <p:nvPr>
            <p:ph idx="1"/>
          </p:nvPr>
        </p:nvSpPr>
        <p:spPr>
          <a:xfrm>
            <a:off x="5569876" y="1099797"/>
            <a:ext cx="6273208" cy="2913872"/>
          </a:xfrm>
        </p:spPr>
        <p:txBody>
          <a:bodyPr anchor="t">
            <a:normAutofit fontScale="25000" lnSpcReduction="20000"/>
          </a:bodyPr>
          <a:lstStyle/>
          <a:p>
            <a:pPr marL="0" indent="0">
              <a:buNone/>
            </a:pPr>
            <a:endParaRPr lang="en-US" sz="7200" dirty="0">
              <a:solidFill>
                <a:schemeClr val="tx1">
                  <a:alpha val="80000"/>
                </a:schemeClr>
              </a:solidFill>
              <a:latin typeface="Arial" panose="020B0604020202020204" pitchFamily="34" charset="0"/>
              <a:cs typeface="Arial" panose="020B0604020202020204" pitchFamily="34" charset="0"/>
            </a:endParaRPr>
          </a:p>
          <a:p>
            <a:r>
              <a:rPr lang="en-US" sz="7200" dirty="0">
                <a:solidFill>
                  <a:schemeClr val="tx1">
                    <a:alpha val="80000"/>
                  </a:schemeClr>
                </a:solidFill>
                <a:latin typeface="Arial" panose="020B0604020202020204" pitchFamily="34" charset="0"/>
                <a:cs typeface="Arial" panose="020B0604020202020204" pitchFamily="34" charset="0"/>
              </a:rPr>
              <a:t>The aim of the project is to raise a greater understanding of suicide as a mental illness among Peterborough ethnic minority groups</a:t>
            </a:r>
          </a:p>
          <a:p>
            <a:endParaRPr lang="en-US" sz="7200" dirty="0">
              <a:solidFill>
                <a:schemeClr val="tx1">
                  <a:alpha val="80000"/>
                </a:schemeClr>
              </a:solidFill>
              <a:latin typeface="Arial" panose="020B0604020202020204" pitchFamily="34" charset="0"/>
              <a:cs typeface="Arial" panose="020B0604020202020204" pitchFamily="34" charset="0"/>
            </a:endParaRPr>
          </a:p>
          <a:p>
            <a:r>
              <a:rPr lang="en-US" sz="7200" dirty="0">
                <a:solidFill>
                  <a:schemeClr val="tx1">
                    <a:alpha val="80000"/>
                  </a:schemeClr>
                </a:solidFill>
                <a:latin typeface="Arial" panose="020B0604020202020204" pitchFamily="34" charset="0"/>
                <a:cs typeface="Arial" panose="020B0604020202020204" pitchFamily="34" charset="0"/>
              </a:rPr>
              <a:t>According to the World Health Organization (WHO), "Mental health is a state of mental well-being that allows people to cope with life  stresses, realize their abilities, learn and work effectively, and contribute to their community."</a:t>
            </a:r>
            <a:r>
              <a:rPr lang="en-GB" sz="7200" b="0" i="0" u="none" strike="noStrike" dirty="0">
                <a:solidFill>
                  <a:srgbClr val="231F20"/>
                </a:solidFill>
                <a:effectLst/>
                <a:latin typeface="Arial" panose="020B0604020202020204" pitchFamily="34" charset="0"/>
                <a:cs typeface="Arial" panose="020B0604020202020204" pitchFamily="34" charset="0"/>
              </a:rPr>
              <a:t> </a:t>
            </a:r>
            <a:r>
              <a:rPr lang="en-GB" sz="7200" b="0" i="0" u="none" strike="noStrike" dirty="0">
                <a:solidFill>
                  <a:srgbClr val="000000"/>
                </a:solidFill>
                <a:effectLst/>
                <a:latin typeface="Arial" panose="020B0604020202020204" pitchFamily="34" charset="0"/>
                <a:cs typeface="Arial" panose="020B0604020202020204" pitchFamily="34" charset="0"/>
              </a:rPr>
              <a:t>(World Health Organization, 2022)</a:t>
            </a:r>
          </a:p>
          <a:p>
            <a:pPr marL="0" indent="0">
              <a:buNone/>
            </a:pPr>
            <a:endParaRPr lang="en-GB" sz="7200" b="0" i="0" u="none" strike="noStrike" dirty="0">
              <a:solidFill>
                <a:srgbClr val="000000"/>
              </a:solidFill>
              <a:effectLst/>
              <a:latin typeface="Arial" panose="020B0604020202020204" pitchFamily="34" charset="0"/>
              <a:cs typeface="Arial" panose="020B0604020202020204" pitchFamily="34" charset="0"/>
            </a:endParaRPr>
          </a:p>
          <a:p>
            <a:r>
              <a:rPr lang="en-US" sz="7200" b="0" i="0" u="none" strike="noStrike" dirty="0">
                <a:solidFill>
                  <a:schemeClr val="tx1">
                    <a:alpha val="80000"/>
                  </a:schemeClr>
                </a:solidFill>
                <a:effectLst/>
                <a:latin typeface="Arial" panose="020B0604020202020204" pitchFamily="34" charset="0"/>
                <a:cs typeface="Arial" panose="020B0604020202020204" pitchFamily="34" charset="0"/>
              </a:rPr>
              <a:t>Ethnic minority groups have more adverse experiences and negative outcomes in mental health care (Raghavan and Nielsen, 2021). </a:t>
            </a:r>
          </a:p>
          <a:p>
            <a:endParaRPr lang="en-US" sz="7200" b="0" i="0" u="none" strike="noStrike" dirty="0">
              <a:solidFill>
                <a:schemeClr val="tx1">
                  <a:alpha val="80000"/>
                </a:schemeClr>
              </a:solidFill>
              <a:effectLst/>
              <a:latin typeface="Arial" panose="020B0604020202020204" pitchFamily="34" charset="0"/>
              <a:cs typeface="Arial" panose="020B0604020202020204" pitchFamily="34" charset="0"/>
            </a:endParaRPr>
          </a:p>
          <a:p>
            <a:endParaRPr lang="en-US" sz="7200" b="0" i="0" u="none" strike="noStrike" dirty="0">
              <a:solidFill>
                <a:schemeClr val="tx1">
                  <a:alpha val="80000"/>
                </a:schemeClr>
              </a:solidFill>
              <a:effectLst/>
              <a:latin typeface="Arial" panose="020B0604020202020204" pitchFamily="34" charset="0"/>
              <a:cs typeface="Arial" panose="020B0604020202020204" pitchFamily="34" charset="0"/>
            </a:endParaRPr>
          </a:p>
          <a:p>
            <a:endParaRPr lang="en-US" sz="7200" b="0" i="0" u="none" strike="noStrike" dirty="0">
              <a:solidFill>
                <a:schemeClr val="tx1">
                  <a:alpha val="80000"/>
                </a:schemeClr>
              </a:solidFill>
              <a:effectLst/>
              <a:latin typeface="Arial" panose="020B0604020202020204" pitchFamily="34" charset="0"/>
              <a:cs typeface="Arial" panose="020B0604020202020204" pitchFamily="34" charset="0"/>
            </a:endParaRPr>
          </a:p>
          <a:p>
            <a:endParaRPr lang="en-US" sz="7200" dirty="0">
              <a:solidFill>
                <a:schemeClr val="tx1">
                  <a:alpha val="80000"/>
                </a:schemeClr>
              </a:solidFill>
            </a:endParaRPr>
          </a:p>
          <a:p>
            <a:endParaRPr lang="en-US" sz="500" dirty="0">
              <a:solidFill>
                <a:schemeClr val="tx1">
                  <a:alpha val="80000"/>
                </a:schemeClr>
              </a:solidFill>
            </a:endParaRPr>
          </a:p>
        </p:txBody>
      </p:sp>
      <p:pic>
        <p:nvPicPr>
          <p:cNvPr id="6" name="Picture 5" descr="A person and person on a swing&#10;&#10;Description automatically generated">
            <a:extLst>
              <a:ext uri="{FF2B5EF4-FFF2-40B4-BE49-F238E27FC236}">
                <a16:creationId xmlns:a16="http://schemas.microsoft.com/office/drawing/2014/main" id="{32DAC267-39E1-3A40-346A-FF55A0CFAF69}"/>
              </a:ext>
            </a:extLst>
          </p:cNvPr>
          <p:cNvPicPr>
            <a:picLocks noChangeAspect="1"/>
          </p:cNvPicPr>
          <p:nvPr/>
        </p:nvPicPr>
        <p:blipFill>
          <a:blip r:embed="rId2"/>
          <a:stretch>
            <a:fillRect/>
          </a:stretch>
        </p:blipFill>
        <p:spPr>
          <a:xfrm>
            <a:off x="348916" y="2052522"/>
            <a:ext cx="4836693" cy="3922294"/>
          </a:xfrm>
          <a:prstGeom prst="rect">
            <a:avLst/>
          </a:prstGeom>
        </p:spPr>
      </p:pic>
    </p:spTree>
    <p:extLst>
      <p:ext uri="{BB962C8B-B14F-4D97-AF65-F5344CB8AC3E}">
        <p14:creationId xmlns:p14="http://schemas.microsoft.com/office/powerpoint/2010/main" val="167078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12BA23-D272-C1C8-D0BD-89AE824E813F}"/>
              </a:ext>
            </a:extLst>
          </p:cNvPr>
          <p:cNvSpPr txBox="1"/>
          <p:nvPr/>
        </p:nvSpPr>
        <p:spPr>
          <a:xfrm>
            <a:off x="3083442" y="-1132760"/>
            <a:ext cx="7868592" cy="171625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400" b="1" i="1" dirty="0">
                <a:latin typeface="Arial" panose="020B0604020202020204" pitchFamily="34" charset="0"/>
                <a:ea typeface="+mj-ea"/>
                <a:cs typeface="Arial" panose="020B0604020202020204" pitchFamily="34" charset="0"/>
              </a:rPr>
              <a:t>Demographic of the community  </a:t>
            </a:r>
          </a:p>
        </p:txBody>
      </p:sp>
      <p:sp>
        <p:nvSpPr>
          <p:cNvPr id="3" name="Content Placeholder 2">
            <a:extLst>
              <a:ext uri="{FF2B5EF4-FFF2-40B4-BE49-F238E27FC236}">
                <a16:creationId xmlns:a16="http://schemas.microsoft.com/office/drawing/2014/main" id="{48A003E0-8282-3F15-0D4F-C10A20E4C509}"/>
              </a:ext>
            </a:extLst>
          </p:cNvPr>
          <p:cNvSpPr>
            <a:spLocks noGrp="1"/>
          </p:cNvSpPr>
          <p:nvPr>
            <p:ph idx="1"/>
          </p:nvPr>
        </p:nvSpPr>
        <p:spPr>
          <a:xfrm>
            <a:off x="3980266" y="1102010"/>
            <a:ext cx="7314787" cy="4735787"/>
          </a:xfrm>
        </p:spPr>
        <p:txBody>
          <a:bodyPr vert="horz" lIns="91440" tIns="45720" rIns="91440" bIns="45720" rtlCol="0" anchor="t">
            <a:normAutofit fontScale="92500" lnSpcReduction="10000"/>
          </a:bodyPr>
          <a:lstStyle/>
          <a:p>
            <a:pPr marL="0" indent="0">
              <a:buNone/>
            </a:pPr>
            <a:r>
              <a:rPr lang="en-US" sz="2400" dirty="0">
                <a:latin typeface="Arial" panose="020B0604020202020204" pitchFamily="34" charset="0"/>
                <a:cs typeface="Arial" panose="020B0604020202020204" pitchFamily="34" charset="0"/>
              </a:rPr>
              <a:t>Location</a:t>
            </a:r>
            <a:r>
              <a:rPr lang="en-US" sz="2400" b="1" i="1" dirty="0">
                <a:latin typeface="Arial" panose="020B0604020202020204" pitchFamily="34" charset="0"/>
                <a:cs typeface="Arial" panose="020B0604020202020204" pitchFamily="34" charset="0"/>
              </a:rPr>
              <a:t> </a:t>
            </a:r>
          </a:p>
          <a:p>
            <a:pPr marL="0"/>
            <a:r>
              <a:rPr lang="en-US" sz="2400" dirty="0">
                <a:latin typeface="Arial" panose="020B0604020202020204" pitchFamily="34" charset="0"/>
                <a:cs typeface="Arial" panose="020B0604020202020204" pitchFamily="34" charset="0"/>
              </a:rPr>
              <a:t>Peterborough is a cathedral city in the Cambridgeshire district. </a:t>
            </a:r>
          </a:p>
          <a:p>
            <a:r>
              <a:rPr lang="en-US" sz="2400" dirty="0">
                <a:latin typeface="Arial" panose="020B0604020202020204" pitchFamily="34" charset="0"/>
                <a:cs typeface="Arial" panose="020B0604020202020204" pitchFamily="34" charset="0"/>
              </a:rPr>
              <a:t>Age </a:t>
            </a:r>
          </a:p>
          <a:p>
            <a:pPr marL="0" indent="0">
              <a:buNone/>
            </a:pPr>
            <a:r>
              <a:rPr lang="en-GB" sz="2400" dirty="0">
                <a:solidFill>
                  <a:srgbClr val="141424"/>
                </a:solidFill>
                <a:latin typeface="Arial" panose="020B0604020202020204" pitchFamily="34" charset="0"/>
                <a:cs typeface="Arial" panose="020B0604020202020204" pitchFamily="34" charset="0"/>
              </a:rPr>
              <a:t>The working-age</a:t>
            </a:r>
            <a:r>
              <a:rPr lang="en-GB" sz="2400" b="0" i="0" u="none" strike="noStrike" dirty="0">
                <a:solidFill>
                  <a:srgbClr val="141424"/>
                </a:solidFill>
                <a:effectLst/>
                <a:latin typeface="Arial" panose="020B0604020202020204" pitchFamily="34" charset="0"/>
                <a:cs typeface="Arial" panose="020B0604020202020204" pitchFamily="34" charset="0"/>
              </a:rPr>
              <a:t> population is  64.7%</a:t>
            </a:r>
          </a:p>
          <a:p>
            <a:pPr marL="0" indent="0">
              <a:buNone/>
            </a:pPr>
            <a:r>
              <a:rPr lang="en-GB" sz="2400" b="0" i="0" u="none" strike="noStrike" dirty="0">
                <a:solidFill>
                  <a:srgbClr val="141424"/>
                </a:solidFill>
                <a:effectLst/>
                <a:latin typeface="Arial" panose="020B0604020202020204" pitchFamily="34" charset="0"/>
                <a:cs typeface="Arial" panose="020B0604020202020204" pitchFamily="34" charset="0"/>
              </a:rPr>
              <a:t> Under 16’ 21.0% </a:t>
            </a:r>
          </a:p>
          <a:p>
            <a:pPr marL="0" indent="0">
              <a:buNone/>
            </a:pPr>
            <a:r>
              <a:rPr lang="en-GB" sz="2400" b="0" i="0" u="none" strike="noStrike" dirty="0">
                <a:solidFill>
                  <a:srgbClr val="141424"/>
                </a:solidFill>
                <a:effectLst/>
                <a:latin typeface="Arial" panose="020B0604020202020204" pitchFamily="34" charset="0"/>
                <a:cs typeface="Arial" panose="020B0604020202020204" pitchFamily="34" charset="0"/>
              </a:rPr>
              <a:t>Over 65s 14.2% </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Population </a:t>
            </a:r>
          </a:p>
          <a:p>
            <a:pPr marL="0" indent="0">
              <a:buNone/>
            </a:pPr>
            <a:r>
              <a:rPr lang="en-US" sz="2400" dirty="0">
                <a:latin typeface="Arial" panose="020B0604020202020204" pitchFamily="34" charset="0"/>
                <a:cs typeface="Arial" panose="020B0604020202020204" pitchFamily="34" charset="0"/>
              </a:rPr>
              <a:t>200,000 in 2021 to roughly 215,700, an estimated 13,723 growth by mid-2021 (Office for National Statistics, 2023).</a:t>
            </a:r>
          </a:p>
          <a:p>
            <a:endParaRPr lang="en-US" sz="700" dirty="0"/>
          </a:p>
          <a:p>
            <a:pPr marL="0"/>
            <a:endParaRPr lang="en-US" sz="700" dirty="0"/>
          </a:p>
          <a:p>
            <a:pPr marL="0"/>
            <a:endParaRPr lang="en-US" sz="700" dirty="0"/>
          </a:p>
        </p:txBody>
      </p:sp>
      <p:pic>
        <p:nvPicPr>
          <p:cNvPr id="5" name="Picture 4" descr="A group of people in different colors&#10;&#10;Description automatically generated">
            <a:extLst>
              <a:ext uri="{FF2B5EF4-FFF2-40B4-BE49-F238E27FC236}">
                <a16:creationId xmlns:a16="http://schemas.microsoft.com/office/drawing/2014/main" id="{F5290320-3279-B93E-D956-189C12AFEECB}"/>
              </a:ext>
            </a:extLst>
          </p:cNvPr>
          <p:cNvPicPr>
            <a:picLocks noChangeAspect="1"/>
          </p:cNvPicPr>
          <p:nvPr/>
        </p:nvPicPr>
        <p:blipFill>
          <a:blip r:embed="rId2"/>
          <a:stretch>
            <a:fillRect/>
          </a:stretch>
        </p:blipFill>
        <p:spPr>
          <a:xfrm>
            <a:off x="639242" y="3469904"/>
            <a:ext cx="3024515" cy="2450870"/>
          </a:xfrm>
          <a:prstGeom prst="rect">
            <a:avLst/>
          </a:prstGeom>
        </p:spPr>
      </p:pic>
      <p:sp>
        <p:nvSpPr>
          <p:cNvPr id="6" name="TextBox 5">
            <a:extLst>
              <a:ext uri="{FF2B5EF4-FFF2-40B4-BE49-F238E27FC236}">
                <a16:creationId xmlns:a16="http://schemas.microsoft.com/office/drawing/2014/main" id="{3936D0F0-C14C-1678-B323-39890CD52736}"/>
              </a:ext>
            </a:extLst>
          </p:cNvPr>
          <p:cNvSpPr txBox="1"/>
          <p:nvPr/>
        </p:nvSpPr>
        <p:spPr>
          <a:xfrm>
            <a:off x="1115294" y="5920774"/>
            <a:ext cx="1737976" cy="215444"/>
          </a:xfrm>
          <a:prstGeom prst="rect">
            <a:avLst/>
          </a:prstGeom>
          <a:noFill/>
        </p:spPr>
        <p:txBody>
          <a:bodyPr wrap="none" rtlCol="0">
            <a:spAutoFit/>
          </a:bodyPr>
          <a:lstStyle/>
          <a:p>
            <a:r>
              <a:rPr lang="en-US" sz="800" dirty="0"/>
              <a:t>Source: JSNA/ Population Health Hub</a:t>
            </a:r>
            <a:endParaRPr lang="en-US" dirty="0"/>
          </a:p>
        </p:txBody>
      </p:sp>
      <p:pic>
        <p:nvPicPr>
          <p:cNvPr id="7" name="Picture 6">
            <a:extLst>
              <a:ext uri="{FF2B5EF4-FFF2-40B4-BE49-F238E27FC236}">
                <a16:creationId xmlns:a16="http://schemas.microsoft.com/office/drawing/2014/main" id="{B456CB5B-3D70-F18F-4528-A2619BC97001}"/>
              </a:ext>
            </a:extLst>
          </p:cNvPr>
          <p:cNvPicPr>
            <a:picLocks noChangeAspect="1"/>
          </p:cNvPicPr>
          <p:nvPr/>
        </p:nvPicPr>
        <p:blipFill>
          <a:blip r:embed="rId3"/>
          <a:stretch>
            <a:fillRect/>
          </a:stretch>
        </p:blipFill>
        <p:spPr>
          <a:xfrm>
            <a:off x="955767" y="894946"/>
            <a:ext cx="2391466" cy="2213944"/>
          </a:xfrm>
          <a:prstGeom prst="rect">
            <a:avLst/>
          </a:prstGeom>
        </p:spPr>
      </p:pic>
      <p:sp>
        <p:nvSpPr>
          <p:cNvPr id="8" name="TextBox 7">
            <a:extLst>
              <a:ext uri="{FF2B5EF4-FFF2-40B4-BE49-F238E27FC236}">
                <a16:creationId xmlns:a16="http://schemas.microsoft.com/office/drawing/2014/main" id="{C6C667FD-E998-2294-5EAE-71B07ECCFBF6}"/>
              </a:ext>
            </a:extLst>
          </p:cNvPr>
          <p:cNvSpPr txBox="1"/>
          <p:nvPr/>
        </p:nvSpPr>
        <p:spPr>
          <a:xfrm>
            <a:off x="1434292" y="3114301"/>
            <a:ext cx="1099981" cy="215444"/>
          </a:xfrm>
          <a:prstGeom prst="rect">
            <a:avLst/>
          </a:prstGeom>
          <a:noFill/>
        </p:spPr>
        <p:txBody>
          <a:bodyPr wrap="none" rtlCol="0">
            <a:spAutoFit/>
          </a:bodyPr>
          <a:lstStyle/>
          <a:p>
            <a:r>
              <a:rPr lang="en-US" sz="800" dirty="0">
                <a:latin typeface="Arial" panose="020B0604020202020204" pitchFamily="34" charset="0"/>
                <a:cs typeface="Arial" panose="020B0604020202020204" pitchFamily="34" charset="0"/>
              </a:rPr>
              <a:t>source: World Maps</a:t>
            </a:r>
          </a:p>
        </p:txBody>
      </p:sp>
    </p:spTree>
    <p:extLst>
      <p:ext uri="{BB962C8B-B14F-4D97-AF65-F5344CB8AC3E}">
        <p14:creationId xmlns:p14="http://schemas.microsoft.com/office/powerpoint/2010/main" val="11119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red circle with black text&#10;&#10;Description automatically generated">
            <a:extLst>
              <a:ext uri="{FF2B5EF4-FFF2-40B4-BE49-F238E27FC236}">
                <a16:creationId xmlns:a16="http://schemas.microsoft.com/office/drawing/2014/main" id="{C3773D79-8471-CED8-FB8B-41623340D3B2}"/>
              </a:ext>
            </a:extLst>
          </p:cNvPr>
          <p:cNvPicPr>
            <a:picLocks noChangeAspect="1"/>
          </p:cNvPicPr>
          <p:nvPr/>
        </p:nvPicPr>
        <p:blipFill>
          <a:blip r:embed="rId2"/>
          <a:stretch>
            <a:fillRect/>
          </a:stretch>
        </p:blipFill>
        <p:spPr>
          <a:xfrm>
            <a:off x="323440" y="634168"/>
            <a:ext cx="3334160" cy="2355743"/>
          </a:xfrm>
          <a:prstGeom prst="rect">
            <a:avLst/>
          </a:prstGeom>
        </p:spPr>
      </p:pic>
      <p:pic>
        <p:nvPicPr>
          <p:cNvPr id="5" name="Picture 4" descr="Hands holding paper people in different colors&#10;&#10;Description automatically generated">
            <a:extLst>
              <a:ext uri="{FF2B5EF4-FFF2-40B4-BE49-F238E27FC236}">
                <a16:creationId xmlns:a16="http://schemas.microsoft.com/office/drawing/2014/main" id="{318F1740-68DE-BED2-FAB6-9D1D8FCEFF42}"/>
              </a:ext>
            </a:extLst>
          </p:cNvPr>
          <p:cNvPicPr>
            <a:picLocks noChangeAspect="1"/>
          </p:cNvPicPr>
          <p:nvPr/>
        </p:nvPicPr>
        <p:blipFill>
          <a:blip r:embed="rId3"/>
          <a:stretch>
            <a:fillRect/>
          </a:stretch>
        </p:blipFill>
        <p:spPr>
          <a:xfrm>
            <a:off x="323440" y="3427216"/>
            <a:ext cx="3334160" cy="2168568"/>
          </a:xfrm>
          <a:prstGeom prst="rect">
            <a:avLst/>
          </a:prstGeom>
        </p:spPr>
      </p:pic>
      <p:sp>
        <p:nvSpPr>
          <p:cNvPr id="3" name="Content Placeholder 2">
            <a:extLst>
              <a:ext uri="{FF2B5EF4-FFF2-40B4-BE49-F238E27FC236}">
                <a16:creationId xmlns:a16="http://schemas.microsoft.com/office/drawing/2014/main" id="{5FFC2066-E03E-3B92-D1F2-285C0EE94E9E}"/>
              </a:ext>
            </a:extLst>
          </p:cNvPr>
          <p:cNvSpPr>
            <a:spLocks noGrp="1"/>
          </p:cNvSpPr>
          <p:nvPr>
            <p:ph idx="1"/>
          </p:nvPr>
        </p:nvSpPr>
        <p:spPr>
          <a:xfrm>
            <a:off x="4497573" y="661994"/>
            <a:ext cx="9260959" cy="5332941"/>
          </a:xfrm>
        </p:spPr>
        <p:txBody>
          <a:bodyPr anchor="t">
            <a:normAutofit/>
          </a:bodyPr>
          <a:lstStyle/>
          <a:p>
            <a:endParaRPr lang="en-US" sz="1000" dirty="0">
              <a:latin typeface="Arial" panose="020B0604020202020204" pitchFamily="34" charset="0"/>
              <a:cs typeface="Arial" panose="020B0604020202020204" pitchFamily="34" charset="0"/>
            </a:endParaRPr>
          </a:p>
          <a:p>
            <a:endParaRPr lang="en-US" sz="2200" dirty="0">
              <a:latin typeface="Arial" panose="020B0604020202020204" pitchFamily="34" charset="0"/>
              <a:cs typeface="Arial" panose="020B0604020202020204" pitchFamily="34" charset="0"/>
            </a:endParaRPr>
          </a:p>
          <a:p>
            <a:pPr algn="l">
              <a:buFont typeface="Arial" panose="020B0604020202020204" pitchFamily="34" charset="0"/>
              <a:buChar char="•"/>
            </a:pPr>
            <a:r>
              <a:rPr lang="en-GB" i="0" u="none" strike="noStrike" dirty="0">
                <a:solidFill>
                  <a:srgbClr val="000000"/>
                </a:solidFill>
                <a:effectLst/>
                <a:latin typeface="Arial" panose="020B0604020202020204" pitchFamily="34" charset="0"/>
                <a:cs typeface="Arial" panose="020B0604020202020204" pitchFamily="34" charset="0"/>
              </a:rPr>
              <a:t>White</a:t>
            </a:r>
            <a:r>
              <a:rPr lang="en-GB" b="1" i="0" u="none" strike="noStrike" dirty="0">
                <a:solidFill>
                  <a:srgbClr val="000000"/>
                </a:solidFill>
                <a:effectLst/>
                <a:latin typeface="Arial" panose="020B0604020202020204" pitchFamily="34" charset="0"/>
                <a:cs typeface="Arial" panose="020B0604020202020204" pitchFamily="34" charset="0"/>
              </a:rPr>
              <a:t> </a:t>
            </a:r>
            <a:r>
              <a:rPr lang="en-GB" b="0" i="0" u="none" strike="noStrike" dirty="0">
                <a:solidFill>
                  <a:srgbClr val="000000"/>
                </a:solidFill>
                <a:effectLst/>
                <a:latin typeface="Arial" panose="020B0604020202020204" pitchFamily="34" charset="0"/>
                <a:cs typeface="Arial" panose="020B0604020202020204" pitchFamily="34" charset="0"/>
              </a:rPr>
              <a:t>- </a:t>
            </a:r>
            <a:r>
              <a:rPr lang="en-GB" dirty="0">
                <a:solidFill>
                  <a:srgbClr val="000000"/>
                </a:solidFill>
                <a:latin typeface="Arial" panose="020B0604020202020204" pitchFamily="34" charset="0"/>
                <a:cs typeface="Arial" panose="020B0604020202020204" pitchFamily="34" charset="0"/>
              </a:rPr>
              <a:t> </a:t>
            </a:r>
            <a:r>
              <a:rPr lang="en-GB" b="0" i="0" u="none" strike="noStrike" dirty="0">
                <a:solidFill>
                  <a:srgbClr val="000000"/>
                </a:solidFill>
                <a:effectLst/>
                <a:latin typeface="Arial" panose="020B0604020202020204" pitchFamily="34" charset="0"/>
                <a:cs typeface="Arial" panose="020B0604020202020204" pitchFamily="34" charset="0"/>
              </a:rPr>
              <a:t>75.4% </a:t>
            </a:r>
          </a:p>
          <a:p>
            <a:pPr algn="l">
              <a:buFont typeface="Arial" panose="020B0604020202020204" pitchFamily="34" charset="0"/>
              <a:buChar char="•"/>
            </a:pPr>
            <a:r>
              <a:rPr lang="en-GB" i="0" u="none" strike="noStrike" dirty="0">
                <a:solidFill>
                  <a:srgbClr val="000000"/>
                </a:solidFill>
                <a:effectLst/>
                <a:latin typeface="Arial" panose="020B0604020202020204" pitchFamily="34" charset="0"/>
                <a:cs typeface="Arial" panose="020B0604020202020204" pitchFamily="34" charset="0"/>
              </a:rPr>
              <a:t>Asian </a:t>
            </a:r>
            <a:r>
              <a:rPr lang="en-GB" b="0" i="0" u="none" strike="noStrike" dirty="0">
                <a:solidFill>
                  <a:srgbClr val="000000"/>
                </a:solidFill>
                <a:effectLst/>
                <a:latin typeface="Arial" panose="020B0604020202020204" pitchFamily="34" charset="0"/>
                <a:cs typeface="Arial" panose="020B0604020202020204" pitchFamily="34" charset="0"/>
              </a:rPr>
              <a:t>-  14.3% </a:t>
            </a:r>
          </a:p>
          <a:p>
            <a:pPr algn="l">
              <a:buFont typeface="Arial" panose="020B0604020202020204" pitchFamily="34" charset="0"/>
              <a:buChar char="•"/>
            </a:pPr>
            <a:r>
              <a:rPr lang="en-GB" i="0" u="none" strike="noStrike" dirty="0">
                <a:solidFill>
                  <a:srgbClr val="000000"/>
                </a:solidFill>
                <a:effectLst/>
                <a:latin typeface="Arial" panose="020B0604020202020204" pitchFamily="34" charset="0"/>
                <a:cs typeface="Arial" panose="020B0604020202020204" pitchFamily="34" charset="0"/>
              </a:rPr>
              <a:t>Black</a:t>
            </a:r>
            <a:r>
              <a:rPr lang="en-GB" b="1" i="0" u="none" strike="noStrike" dirty="0">
                <a:solidFill>
                  <a:srgbClr val="000000"/>
                </a:solidFill>
                <a:effectLst/>
                <a:latin typeface="Arial" panose="020B0604020202020204" pitchFamily="34" charset="0"/>
                <a:cs typeface="Arial" panose="020B0604020202020204" pitchFamily="34" charset="0"/>
              </a:rPr>
              <a:t> </a:t>
            </a:r>
            <a:r>
              <a:rPr lang="en-GB" b="0" i="0" u="none" strike="noStrike" dirty="0">
                <a:solidFill>
                  <a:srgbClr val="000000"/>
                </a:solidFill>
                <a:effectLst/>
                <a:latin typeface="Arial" panose="020B0604020202020204" pitchFamily="34" charset="0"/>
                <a:cs typeface="Arial" panose="020B0604020202020204" pitchFamily="34" charset="0"/>
              </a:rPr>
              <a:t>-  4.1% </a:t>
            </a:r>
          </a:p>
          <a:p>
            <a:pPr algn="l">
              <a:buFont typeface="Arial" panose="020B0604020202020204" pitchFamily="34" charset="0"/>
              <a:buChar char="•"/>
            </a:pPr>
            <a:r>
              <a:rPr lang="en-GB" i="0" u="none" strike="noStrike" dirty="0">
                <a:solidFill>
                  <a:srgbClr val="000000"/>
                </a:solidFill>
                <a:effectLst/>
                <a:latin typeface="Arial" panose="020B0604020202020204" pitchFamily="34" charset="0"/>
                <a:cs typeface="Arial" panose="020B0604020202020204" pitchFamily="34" charset="0"/>
              </a:rPr>
              <a:t>Mixed</a:t>
            </a:r>
            <a:r>
              <a:rPr lang="en-GB" b="1" i="0" u="none" strike="noStrike" dirty="0">
                <a:solidFill>
                  <a:srgbClr val="000000"/>
                </a:solidFill>
                <a:effectLst/>
                <a:latin typeface="Arial" panose="020B0604020202020204" pitchFamily="34" charset="0"/>
                <a:cs typeface="Arial" panose="020B0604020202020204" pitchFamily="34" charset="0"/>
              </a:rPr>
              <a:t> </a:t>
            </a:r>
            <a:r>
              <a:rPr lang="en-GB" b="0" i="0" u="none" strike="noStrike" dirty="0">
                <a:solidFill>
                  <a:srgbClr val="000000"/>
                </a:solidFill>
                <a:effectLst/>
                <a:latin typeface="Arial" panose="020B0604020202020204" pitchFamily="34" charset="0"/>
                <a:cs typeface="Arial" panose="020B0604020202020204" pitchFamily="34" charset="0"/>
              </a:rPr>
              <a:t>-  3.5% </a:t>
            </a:r>
          </a:p>
          <a:p>
            <a:pPr algn="l">
              <a:buFont typeface="Arial" panose="020B0604020202020204" pitchFamily="34" charset="0"/>
              <a:buChar char="•"/>
            </a:pPr>
            <a:r>
              <a:rPr lang="en-GB" i="0" u="none" strike="noStrike" dirty="0">
                <a:solidFill>
                  <a:srgbClr val="000000"/>
                </a:solidFill>
                <a:effectLst/>
                <a:latin typeface="Arial" panose="020B0604020202020204" pitchFamily="34" charset="0"/>
                <a:cs typeface="Arial" panose="020B0604020202020204" pitchFamily="34" charset="0"/>
              </a:rPr>
              <a:t>Other</a:t>
            </a:r>
            <a:r>
              <a:rPr lang="en-GB" b="1" i="0" u="none" strike="noStrike" dirty="0">
                <a:solidFill>
                  <a:srgbClr val="000000"/>
                </a:solidFill>
                <a:effectLst/>
                <a:latin typeface="Arial" panose="020B0604020202020204" pitchFamily="34" charset="0"/>
                <a:cs typeface="Arial" panose="020B0604020202020204" pitchFamily="34" charset="0"/>
              </a:rPr>
              <a:t> </a:t>
            </a:r>
            <a:r>
              <a:rPr lang="en-GB" b="0" i="0" u="none" strike="noStrike" dirty="0">
                <a:solidFill>
                  <a:srgbClr val="000000"/>
                </a:solidFill>
                <a:effectLst/>
                <a:latin typeface="Arial" panose="020B0604020202020204" pitchFamily="34" charset="0"/>
                <a:cs typeface="Arial" panose="020B0604020202020204" pitchFamily="34" charset="0"/>
              </a:rPr>
              <a:t>-  2.7% </a:t>
            </a:r>
            <a:r>
              <a:rPr lang="en-US" dirty="0">
                <a:latin typeface="Arial" panose="020B0604020202020204" pitchFamily="34" charset="0"/>
                <a:cs typeface="Arial" panose="020B0604020202020204" pitchFamily="34" charset="0"/>
              </a:rPr>
              <a:t>(Office for National Statistics, 2023)</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Gender  </a:t>
            </a:r>
          </a:p>
          <a:p>
            <a:pPr marL="0" indent="0">
              <a:buNone/>
            </a:pPr>
            <a:r>
              <a:rPr lang="en-US" dirty="0">
                <a:latin typeface="Arial" panose="020B0604020202020204" pitchFamily="34" charset="0"/>
                <a:cs typeface="Arial" panose="020B0604020202020204" pitchFamily="34" charset="0"/>
              </a:rPr>
              <a:t>Males 49.5% </a:t>
            </a:r>
          </a:p>
          <a:p>
            <a:pPr marL="0" indent="0">
              <a:buNone/>
            </a:pPr>
            <a:r>
              <a:rPr lang="en-US" dirty="0">
                <a:latin typeface="Arial" panose="020B0604020202020204" pitchFamily="34" charset="0"/>
                <a:cs typeface="Arial" panose="020B0604020202020204" pitchFamily="34" charset="0"/>
              </a:rPr>
              <a:t>Females 50.5% (Office for National Statistics, 2023).</a:t>
            </a:r>
          </a:p>
          <a:p>
            <a:pPr marL="0" indent="0">
              <a:buNone/>
            </a:pPr>
            <a:endParaRPr lang="en-US" sz="2900" dirty="0">
              <a:latin typeface="Arial" panose="020B0604020202020204" pitchFamily="34" charset="0"/>
              <a:cs typeface="Arial" panose="020B0604020202020204" pitchFamily="34" charset="0"/>
            </a:endParaRPr>
          </a:p>
          <a:p>
            <a:pPr marL="0" indent="0">
              <a:buNone/>
            </a:pPr>
            <a:endParaRPr lang="en-US" sz="2900" dirty="0"/>
          </a:p>
          <a:p>
            <a:endParaRPr lang="en-US" sz="1000" dirty="0"/>
          </a:p>
        </p:txBody>
      </p:sp>
      <p:sp>
        <p:nvSpPr>
          <p:cNvPr id="7" name="TextBox 6">
            <a:extLst>
              <a:ext uri="{FF2B5EF4-FFF2-40B4-BE49-F238E27FC236}">
                <a16:creationId xmlns:a16="http://schemas.microsoft.com/office/drawing/2014/main" id="{DC30D7B5-88F0-D356-F4DC-7D08769583B6}"/>
              </a:ext>
            </a:extLst>
          </p:cNvPr>
          <p:cNvSpPr txBox="1"/>
          <p:nvPr/>
        </p:nvSpPr>
        <p:spPr>
          <a:xfrm>
            <a:off x="508877" y="2989911"/>
            <a:ext cx="2512226" cy="338554"/>
          </a:xfrm>
          <a:prstGeom prst="rect">
            <a:avLst/>
          </a:prstGeom>
          <a:noFill/>
        </p:spPr>
        <p:txBody>
          <a:bodyPr wrap="none" rtlCol="0">
            <a:spAutoFit/>
          </a:bodyPr>
          <a:lstStyle/>
          <a:p>
            <a:r>
              <a:rPr lang="en-US" sz="1600" dirty="0">
                <a:latin typeface="Arial" panose="020B0604020202020204" pitchFamily="34" charset="0"/>
                <a:cs typeface="Arial" panose="020B0604020202020204" pitchFamily="34" charset="0"/>
              </a:rPr>
              <a:t> Source: </a:t>
            </a:r>
            <a:r>
              <a:rPr lang="en-US" sz="1600" dirty="0" err="1">
                <a:latin typeface="Arial" panose="020B0604020202020204" pitchFamily="34" charset="0"/>
                <a:cs typeface="Arial" panose="020B0604020202020204" pitchFamily="34" charset="0"/>
              </a:rPr>
              <a:t>LocalStats.co.uk</a:t>
            </a:r>
            <a:endParaRPr lang="en-US" sz="16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FAE6E13-C1DA-B456-2520-F0A230AC4081}"/>
              </a:ext>
            </a:extLst>
          </p:cNvPr>
          <p:cNvSpPr txBox="1"/>
          <p:nvPr/>
        </p:nvSpPr>
        <p:spPr>
          <a:xfrm>
            <a:off x="797725" y="5595784"/>
            <a:ext cx="2385589" cy="338554"/>
          </a:xfrm>
          <a:prstGeom prst="rect">
            <a:avLst/>
          </a:prstGeom>
          <a:noFill/>
        </p:spPr>
        <p:txBody>
          <a:bodyPr wrap="none" rtlCol="0">
            <a:spAutoFit/>
          </a:bodyPr>
          <a:lstStyle/>
          <a:p>
            <a:r>
              <a:rPr lang="en-US" sz="1600" dirty="0">
                <a:latin typeface="Arial" panose="020B0604020202020204" pitchFamily="34" charset="0"/>
                <a:cs typeface="Arial" panose="020B0604020202020204" pitchFamily="34" charset="0"/>
              </a:rPr>
              <a:t>Source: Nursing Center </a:t>
            </a:r>
          </a:p>
        </p:txBody>
      </p:sp>
      <p:sp>
        <p:nvSpPr>
          <p:cNvPr id="10" name="TextBox 9">
            <a:extLst>
              <a:ext uri="{FF2B5EF4-FFF2-40B4-BE49-F238E27FC236}">
                <a16:creationId xmlns:a16="http://schemas.microsoft.com/office/drawing/2014/main" id="{F30311AD-DDC6-587A-F70F-18A97BB832E6}"/>
              </a:ext>
            </a:extLst>
          </p:cNvPr>
          <p:cNvSpPr txBox="1"/>
          <p:nvPr/>
        </p:nvSpPr>
        <p:spPr>
          <a:xfrm>
            <a:off x="4412502" y="161870"/>
            <a:ext cx="4304383" cy="461665"/>
          </a:xfrm>
          <a:prstGeom prst="rect">
            <a:avLst/>
          </a:prstGeom>
          <a:noFill/>
        </p:spPr>
        <p:txBody>
          <a:bodyPr wrap="none" rtlCol="0">
            <a:spAutoFit/>
          </a:bodyPr>
          <a:lstStyle/>
          <a:p>
            <a:r>
              <a:rPr lang="en-US" sz="2400" b="1" i="1" dirty="0">
                <a:latin typeface="Arial" panose="020B0604020202020204" pitchFamily="34" charset="0"/>
                <a:cs typeface="Arial" panose="020B0604020202020204" pitchFamily="34" charset="0"/>
              </a:rPr>
              <a:t>Diversity of the community  </a:t>
            </a:r>
          </a:p>
        </p:txBody>
      </p:sp>
    </p:spTree>
    <p:extLst>
      <p:ext uri="{BB962C8B-B14F-4D97-AF65-F5344CB8AC3E}">
        <p14:creationId xmlns:p14="http://schemas.microsoft.com/office/powerpoint/2010/main" val="1191397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1DA79-F14D-2BE6-FFB8-40CF9C8738E7}"/>
              </a:ext>
            </a:extLst>
          </p:cNvPr>
          <p:cNvSpPr>
            <a:spLocks noGrp="1"/>
          </p:cNvSpPr>
          <p:nvPr>
            <p:ph type="title"/>
          </p:nvPr>
        </p:nvSpPr>
        <p:spPr>
          <a:xfrm>
            <a:off x="1713614" y="53122"/>
            <a:ext cx="9829800" cy="1089529"/>
          </a:xfrm>
        </p:spPr>
        <p:txBody>
          <a:bodyPr>
            <a:normAutofit/>
          </a:bodyPr>
          <a:lstStyle/>
          <a:p>
            <a:r>
              <a:rPr lang="en-US" sz="2400" b="1" i="1" dirty="0">
                <a:solidFill>
                  <a:srgbClr val="FFFFFF"/>
                </a:solidFill>
                <a:latin typeface="Arial" panose="020B0604020202020204" pitchFamily="34" charset="0"/>
                <a:cs typeface="Arial" panose="020B0604020202020204" pitchFamily="34" charset="0"/>
              </a:rPr>
              <a:t>Preval</a:t>
            </a:r>
            <a:r>
              <a:rPr lang="en-US" sz="2400" b="1" i="1" dirty="0">
                <a:solidFill>
                  <a:schemeClr val="tx1"/>
                </a:solidFill>
                <a:latin typeface="Arial" panose="020B0604020202020204" pitchFamily="34" charset="0"/>
                <a:cs typeface="Arial" panose="020B0604020202020204" pitchFamily="34" charset="0"/>
              </a:rPr>
              <a:t>Prevalence of the mental illness in the community </a:t>
            </a:r>
            <a:endParaRPr lang="en-US" sz="2400" dirty="0">
              <a:solidFill>
                <a:srgbClr val="FFFFFF"/>
              </a:solidFill>
            </a:endParaRPr>
          </a:p>
        </p:txBody>
      </p:sp>
      <p:sp>
        <p:nvSpPr>
          <p:cNvPr id="3" name="Content Placeholder 2">
            <a:extLst>
              <a:ext uri="{FF2B5EF4-FFF2-40B4-BE49-F238E27FC236}">
                <a16:creationId xmlns:a16="http://schemas.microsoft.com/office/drawing/2014/main" id="{2A8B56C1-004C-22F2-850E-EC63E0827C6E}"/>
              </a:ext>
            </a:extLst>
          </p:cNvPr>
          <p:cNvSpPr>
            <a:spLocks noGrp="1"/>
          </p:cNvSpPr>
          <p:nvPr>
            <p:ph idx="1"/>
          </p:nvPr>
        </p:nvSpPr>
        <p:spPr>
          <a:xfrm>
            <a:off x="648586" y="439422"/>
            <a:ext cx="11543414" cy="3947814"/>
          </a:xfrm>
        </p:spPr>
        <p:txBody>
          <a:bodyPr/>
          <a:lstStyle/>
          <a:p>
            <a:pPr marL="0" indent="0" defTabSz="557784">
              <a:spcBef>
                <a:spcPts val="610"/>
              </a:spcBef>
              <a:buNone/>
            </a:pPr>
            <a:endParaRPr lang="en-US" kern="1200" dirty="0">
              <a:solidFill>
                <a:schemeClr val="tx1"/>
              </a:solidFill>
              <a:latin typeface="Arial" panose="020B0604020202020204" pitchFamily="34" charset="0"/>
              <a:ea typeface="+mn-ea"/>
              <a:cs typeface="Arial" panose="020B0604020202020204" pitchFamily="34" charset="0"/>
            </a:endParaRPr>
          </a:p>
          <a:p>
            <a:pPr marL="139446" indent="-139446" defTabSz="557784">
              <a:spcBef>
                <a:spcPts val="610"/>
              </a:spcBef>
            </a:pPr>
            <a:r>
              <a:rPr lang="en-US" kern="1200" dirty="0">
                <a:solidFill>
                  <a:schemeClr val="tx1"/>
                </a:solidFill>
                <a:latin typeface="Arial" panose="020B0604020202020204" pitchFamily="34" charset="0"/>
                <a:ea typeface="+mn-ea"/>
                <a:cs typeface="Arial" panose="020B0604020202020204" pitchFamily="34" charset="0"/>
              </a:rPr>
              <a:t>The prevalence of suicide is higher for people born in Eastern Europe, according to the annual audit of suicides conducted by Peterborough local authorities), according to the 2011 census</a:t>
            </a:r>
            <a:r>
              <a:rPr lang="en-US" dirty="0">
                <a:solidFill>
                  <a:schemeClr val="tx1"/>
                </a:solidFill>
                <a:latin typeface="Arial" panose="020B0604020202020204" pitchFamily="34" charset="0"/>
                <a:cs typeface="Arial" panose="020B0604020202020204" pitchFamily="34" charset="0"/>
              </a:rPr>
              <a:t> </a:t>
            </a:r>
            <a:r>
              <a:rPr lang="en-GB" b="0" i="0" u="none" strike="noStrike" dirty="0">
                <a:solidFill>
                  <a:srgbClr val="000000"/>
                </a:solidFill>
                <a:effectLst/>
                <a:latin typeface="Arial" panose="020B0604020202020204" pitchFamily="34" charset="0"/>
                <a:cs typeface="Arial" panose="020B0604020202020204" pitchFamily="34" charset="0"/>
              </a:rPr>
              <a:t>(Hartley et al., 2016)</a:t>
            </a:r>
            <a:endParaRPr lang="en-US" kern="1200" dirty="0">
              <a:solidFill>
                <a:schemeClr val="tx1"/>
              </a:solidFill>
              <a:latin typeface="Arial" panose="020B0604020202020204" pitchFamily="34" charset="0"/>
              <a:cs typeface="Arial" panose="020B0604020202020204" pitchFamily="34" charset="0"/>
            </a:endParaRPr>
          </a:p>
          <a:p>
            <a:pPr marL="139446" indent="-139446" defTabSz="557784">
              <a:spcBef>
                <a:spcPts val="610"/>
              </a:spcBef>
            </a:pPr>
            <a:r>
              <a:rPr lang="en-US" kern="1200" dirty="0">
                <a:solidFill>
                  <a:schemeClr val="tx1"/>
                </a:solidFill>
                <a:latin typeface="Arial" panose="020B0604020202020204" pitchFamily="34" charset="0"/>
                <a:ea typeface="+mn-ea"/>
                <a:cs typeface="Arial" panose="020B0604020202020204" pitchFamily="34" charset="0"/>
              </a:rPr>
              <a:t>People born in Eastern Europe committed 16% of suicide in Peterborough between 2006 and 2015 </a:t>
            </a:r>
          </a:p>
          <a:p>
            <a:pPr marL="0" indent="0" defTabSz="557784">
              <a:spcBef>
                <a:spcPts val="610"/>
              </a:spcBef>
              <a:buNone/>
            </a:pPr>
            <a:endParaRPr lang="en-US" sz="1708" kern="1200" dirty="0">
              <a:solidFill>
                <a:schemeClr val="tx1"/>
              </a:solidFill>
              <a:latin typeface="+mn-lt"/>
              <a:ea typeface="+mn-ea"/>
              <a:cs typeface="+mn-cs"/>
            </a:endParaRPr>
          </a:p>
          <a:p>
            <a:pPr marL="0" indent="0" defTabSz="557784">
              <a:spcBef>
                <a:spcPts val="610"/>
              </a:spcBef>
              <a:buNone/>
            </a:pPr>
            <a:endParaRPr lang="en-US" sz="1708" kern="1200" dirty="0">
              <a:solidFill>
                <a:schemeClr val="tx1"/>
              </a:solidFill>
              <a:latin typeface="+mn-lt"/>
              <a:ea typeface="+mn-ea"/>
              <a:cs typeface="+mn-cs"/>
            </a:endParaRPr>
          </a:p>
        </p:txBody>
      </p:sp>
      <p:graphicFrame>
        <p:nvGraphicFramePr>
          <p:cNvPr id="4" name="Table 4">
            <a:extLst>
              <a:ext uri="{FF2B5EF4-FFF2-40B4-BE49-F238E27FC236}">
                <a16:creationId xmlns:a16="http://schemas.microsoft.com/office/drawing/2014/main" id="{D8ED51CD-21C1-A237-DB84-CE9C4275BC09}"/>
              </a:ext>
            </a:extLst>
          </p:cNvPr>
          <p:cNvGraphicFramePr>
            <a:graphicFrameLocks noGrp="1"/>
          </p:cNvGraphicFramePr>
          <p:nvPr>
            <p:extLst>
              <p:ext uri="{D42A27DB-BD31-4B8C-83A1-F6EECF244321}">
                <p14:modId xmlns:p14="http://schemas.microsoft.com/office/powerpoint/2010/main" val="2072522860"/>
              </p:ext>
            </p:extLst>
          </p:nvPr>
        </p:nvGraphicFramePr>
        <p:xfrm>
          <a:off x="1307804" y="2688087"/>
          <a:ext cx="3316986" cy="3200400"/>
        </p:xfrm>
        <a:graphic>
          <a:graphicData uri="http://schemas.openxmlformats.org/drawingml/2006/table">
            <a:tbl>
              <a:tblPr firstRow="1" bandRow="1">
                <a:effectLst>
                  <a:outerShdw blurRad="50800" dist="38100" dir="2700000" algn="tl" rotWithShape="0">
                    <a:prstClr val="black">
                      <a:alpha val="40000"/>
                    </a:prstClr>
                  </a:outerShdw>
                </a:effectLst>
                <a:tableStyleId>{2D5ABB26-0587-4C30-8999-92F81FD0307C}</a:tableStyleId>
              </a:tblPr>
              <a:tblGrid>
                <a:gridCol w="1630768">
                  <a:extLst>
                    <a:ext uri="{9D8B030D-6E8A-4147-A177-3AD203B41FA5}">
                      <a16:colId xmlns:a16="http://schemas.microsoft.com/office/drawing/2014/main" val="1923754661"/>
                    </a:ext>
                  </a:extLst>
                </a:gridCol>
                <a:gridCol w="1686218">
                  <a:extLst>
                    <a:ext uri="{9D8B030D-6E8A-4147-A177-3AD203B41FA5}">
                      <a16:colId xmlns:a16="http://schemas.microsoft.com/office/drawing/2014/main" val="2174064524"/>
                    </a:ext>
                  </a:extLst>
                </a:gridCol>
              </a:tblGrid>
              <a:tr h="246924">
                <a:tc>
                  <a:txBody>
                    <a:bodyPr/>
                    <a:lstStyle/>
                    <a:p>
                      <a:r>
                        <a:rPr lang="en-US" dirty="0"/>
                        <a:t>Country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dirty="0"/>
                        <a:t>Suicide rate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98740598"/>
                  </a:ext>
                </a:extLst>
              </a:tr>
              <a:tr h="249387">
                <a:tc>
                  <a:txBody>
                    <a:bodyPr/>
                    <a:lstStyle/>
                    <a:p>
                      <a:r>
                        <a:rPr lang="en-US" dirty="0"/>
                        <a:t>Lithuania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 30.7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83264224"/>
                  </a:ext>
                </a:extLst>
              </a:tr>
              <a:tr h="249387">
                <a:tc>
                  <a:txBody>
                    <a:bodyPr/>
                    <a:lstStyle/>
                    <a:p>
                      <a:r>
                        <a:rPr lang="en-US" dirty="0"/>
                        <a:t>Latvia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21.9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37502060"/>
                  </a:ext>
                </a:extLst>
              </a:tr>
              <a:tr h="249387">
                <a:tc>
                  <a:txBody>
                    <a:bodyPr/>
                    <a:lstStyle/>
                    <a:p>
                      <a:r>
                        <a:rPr lang="en-US" dirty="0"/>
                        <a:t>Slovenia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21.5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96894953"/>
                  </a:ext>
                </a:extLst>
              </a:tr>
              <a:tr h="249387">
                <a:tc>
                  <a:txBody>
                    <a:bodyPr/>
                    <a:lstStyle/>
                    <a:p>
                      <a:r>
                        <a:rPr lang="en-US" dirty="0"/>
                        <a:t>India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20.9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1730291"/>
                  </a:ext>
                </a:extLst>
              </a:tr>
              <a:tr h="249387">
                <a:tc>
                  <a:txBody>
                    <a:bodyPr/>
                    <a:lstStyle/>
                    <a:p>
                      <a:r>
                        <a:rPr lang="en-US" dirty="0"/>
                        <a:t>Estonia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18.3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18116613"/>
                  </a:ext>
                </a:extLst>
              </a:tr>
              <a:tr h="249387">
                <a:tc>
                  <a:txBody>
                    <a:bodyPr/>
                    <a:lstStyle/>
                    <a:p>
                      <a:r>
                        <a:rPr lang="en-US" dirty="0"/>
                        <a:t>Poland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dirty="0"/>
                        <a:t>16.7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25968715"/>
                  </a:ext>
                </a:extLst>
              </a:tr>
              <a:tr h="436428">
                <a:tc>
                  <a:txBody>
                    <a:bodyPr/>
                    <a:lstStyle/>
                    <a:p>
                      <a:r>
                        <a:rPr lang="en-US" dirty="0"/>
                        <a:t>Czech Republic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16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91102393"/>
                  </a:ext>
                </a:extLst>
              </a:tr>
            </a:tbl>
          </a:graphicData>
        </a:graphic>
      </p:graphicFrame>
      <p:graphicFrame>
        <p:nvGraphicFramePr>
          <p:cNvPr id="8" name="Table 8">
            <a:extLst>
              <a:ext uri="{FF2B5EF4-FFF2-40B4-BE49-F238E27FC236}">
                <a16:creationId xmlns:a16="http://schemas.microsoft.com/office/drawing/2014/main" id="{0ACFBF28-F90F-F311-2A67-C716E71FEE13}"/>
              </a:ext>
            </a:extLst>
          </p:cNvPr>
          <p:cNvGraphicFramePr>
            <a:graphicFrameLocks noGrp="1"/>
          </p:cNvGraphicFramePr>
          <p:nvPr>
            <p:extLst>
              <p:ext uri="{D42A27DB-BD31-4B8C-83A1-F6EECF244321}">
                <p14:modId xmlns:p14="http://schemas.microsoft.com/office/powerpoint/2010/main" val="1453550192"/>
              </p:ext>
            </p:extLst>
          </p:nvPr>
        </p:nvGraphicFramePr>
        <p:xfrm>
          <a:off x="6420293" y="3057374"/>
          <a:ext cx="4382252" cy="2461827"/>
        </p:xfrm>
        <a:graphic>
          <a:graphicData uri="http://schemas.openxmlformats.org/drawingml/2006/table">
            <a:tbl>
              <a:tblPr firstRow="1" bandRow="1">
                <a:effectLst>
                  <a:outerShdw blurRad="50800" dist="38100" dir="2700000" algn="tl" rotWithShape="0">
                    <a:prstClr val="black">
                      <a:alpha val="40000"/>
                    </a:prstClr>
                  </a:outerShdw>
                </a:effectLst>
                <a:tableStyleId>{2D5ABB26-0587-4C30-8999-92F81FD0307C}</a:tableStyleId>
              </a:tblPr>
              <a:tblGrid>
                <a:gridCol w="3278880">
                  <a:extLst>
                    <a:ext uri="{9D8B030D-6E8A-4147-A177-3AD203B41FA5}">
                      <a16:colId xmlns:a16="http://schemas.microsoft.com/office/drawing/2014/main" val="2486293351"/>
                    </a:ext>
                  </a:extLst>
                </a:gridCol>
                <a:gridCol w="1103372">
                  <a:extLst>
                    <a:ext uri="{9D8B030D-6E8A-4147-A177-3AD203B41FA5}">
                      <a16:colId xmlns:a16="http://schemas.microsoft.com/office/drawing/2014/main" val="1142397553"/>
                    </a:ext>
                  </a:extLst>
                </a:gridCol>
              </a:tblGrid>
              <a:tr h="426170">
                <a:tc>
                  <a:txBody>
                    <a:bodyPr/>
                    <a:lstStyle/>
                    <a:p>
                      <a:r>
                        <a:rPr lang="en-US" dirty="0"/>
                        <a:t>Romania </a:t>
                      </a:r>
                    </a:p>
                  </a:txBody>
                  <a:tcPr>
                    <a:lnL w="12700" cap="flat" cmpd="sng" algn="ctr">
                      <a:solidFill>
                        <a:schemeClr val="tx2">
                          <a:lumMod val="50000"/>
                        </a:schemeClr>
                      </a:solidFill>
                      <a:prstDash val="solid"/>
                      <a:round/>
                      <a:headEnd type="none" w="med" len="med"/>
                      <a:tailEnd type="none" w="med" len="med"/>
                    </a:lnL>
                    <a:lnR w="12700" cap="flat" cmpd="sng" algn="ctr">
                      <a:solidFill>
                        <a:schemeClr val="tx2">
                          <a:lumMod val="50000"/>
                        </a:schemeClr>
                      </a:solidFill>
                      <a:prstDash val="solid"/>
                      <a:round/>
                      <a:headEnd type="none" w="med" len="med"/>
                      <a:tailEnd type="none" w="med" len="med"/>
                    </a:lnR>
                    <a:lnT w="12700" cap="flat" cmpd="sng" algn="ctr">
                      <a:solidFill>
                        <a:schemeClr val="tx2">
                          <a:lumMod val="50000"/>
                        </a:schemeClr>
                      </a:solidFill>
                      <a:prstDash val="solid"/>
                      <a:round/>
                      <a:headEnd type="none" w="med" len="med"/>
                      <a:tailEnd type="none" w="med" len="med"/>
                    </a:lnT>
                    <a:lnB w="12700" cap="flat" cmpd="sng" algn="ctr">
                      <a:solidFill>
                        <a:schemeClr val="tx2">
                          <a:lumMod val="50000"/>
                        </a:schemeClr>
                      </a:solidFill>
                      <a:prstDash val="solid"/>
                      <a:round/>
                      <a:headEnd type="none" w="med" len="med"/>
                      <a:tailEnd type="none" w="med" len="med"/>
                    </a:lnB>
                  </a:tcPr>
                </a:tc>
                <a:tc>
                  <a:txBody>
                    <a:bodyPr/>
                    <a:lstStyle/>
                    <a:p>
                      <a:r>
                        <a:rPr lang="en-US" dirty="0"/>
                        <a:t>12.7</a:t>
                      </a:r>
                    </a:p>
                  </a:txBody>
                  <a:tcPr>
                    <a:lnL w="12700" cap="flat" cmpd="sng" algn="ctr">
                      <a:solidFill>
                        <a:schemeClr val="tx2">
                          <a:lumMod val="50000"/>
                        </a:schemeClr>
                      </a:solidFill>
                      <a:prstDash val="solid"/>
                      <a:round/>
                      <a:headEnd type="none" w="med" len="med"/>
                      <a:tailEnd type="none" w="med" len="med"/>
                    </a:lnL>
                    <a:lnR w="12700" cap="flat" cmpd="sng" algn="ctr">
                      <a:solidFill>
                        <a:schemeClr val="tx2">
                          <a:lumMod val="50000"/>
                        </a:schemeClr>
                      </a:solidFill>
                      <a:prstDash val="solid"/>
                      <a:round/>
                      <a:headEnd type="none" w="med" len="med"/>
                      <a:tailEnd type="none" w="med" len="med"/>
                    </a:lnR>
                    <a:lnT w="12700" cap="flat" cmpd="sng" algn="ctr">
                      <a:solidFill>
                        <a:schemeClr val="tx2">
                          <a:lumMod val="50000"/>
                        </a:schemeClr>
                      </a:solidFill>
                      <a:prstDash val="solid"/>
                      <a:round/>
                      <a:headEnd type="none" w="med" len="med"/>
                      <a:tailEnd type="none" w="med" len="med"/>
                    </a:lnT>
                    <a:lnB w="12700" cap="flat" cmpd="sng" algn="ctr">
                      <a:solidFill>
                        <a:schemeClr val="tx2">
                          <a:lumMod val="50000"/>
                        </a:schemeClr>
                      </a:solidFill>
                      <a:prstDash val="solid"/>
                      <a:round/>
                      <a:headEnd type="none" w="med" len="med"/>
                      <a:tailEnd type="none" w="med" len="med"/>
                    </a:lnB>
                  </a:tcPr>
                </a:tc>
                <a:extLst>
                  <a:ext uri="{0D108BD9-81ED-4DB2-BD59-A6C34878D82A}">
                    <a16:rowId xmlns:a16="http://schemas.microsoft.com/office/drawing/2014/main" val="3649135254"/>
                  </a:ext>
                </a:extLst>
              </a:tr>
              <a:tr h="636402">
                <a:tc>
                  <a:txBody>
                    <a:bodyPr/>
                    <a:lstStyle/>
                    <a:p>
                      <a:r>
                        <a:rPr lang="en-US" dirty="0"/>
                        <a:t>Portugal </a:t>
                      </a:r>
                    </a:p>
                  </a:txBody>
                  <a:tcPr>
                    <a:lnL w="12700" cap="flat" cmpd="sng" algn="ctr">
                      <a:solidFill>
                        <a:schemeClr val="tx2">
                          <a:lumMod val="50000"/>
                        </a:schemeClr>
                      </a:solidFill>
                      <a:prstDash val="solid"/>
                      <a:round/>
                      <a:headEnd type="none" w="med" len="med"/>
                      <a:tailEnd type="none" w="med" len="med"/>
                    </a:lnL>
                    <a:lnR w="12700" cap="flat" cmpd="sng" algn="ctr">
                      <a:solidFill>
                        <a:schemeClr val="tx2">
                          <a:lumMod val="50000"/>
                        </a:schemeClr>
                      </a:solidFill>
                      <a:prstDash val="solid"/>
                      <a:round/>
                      <a:headEnd type="none" w="med" len="med"/>
                      <a:tailEnd type="none" w="med" len="med"/>
                    </a:lnR>
                    <a:lnT w="12700" cap="flat" cmpd="sng" algn="ctr">
                      <a:solidFill>
                        <a:schemeClr val="tx2">
                          <a:lumMod val="50000"/>
                        </a:schemeClr>
                      </a:solidFill>
                      <a:prstDash val="solid"/>
                      <a:round/>
                      <a:headEnd type="none" w="med" len="med"/>
                      <a:tailEnd type="none" w="med" len="med"/>
                    </a:lnT>
                    <a:lnB w="12700" cap="flat" cmpd="sng" algn="ctr">
                      <a:solidFill>
                        <a:schemeClr val="tx2">
                          <a:lumMod val="50000"/>
                        </a:schemeClr>
                      </a:solidFill>
                      <a:prstDash val="solid"/>
                      <a:round/>
                      <a:headEnd type="none" w="med" len="med"/>
                      <a:tailEnd type="none" w="med" len="med"/>
                    </a:lnB>
                  </a:tcPr>
                </a:tc>
                <a:tc>
                  <a:txBody>
                    <a:bodyPr/>
                    <a:lstStyle/>
                    <a:p>
                      <a:r>
                        <a:rPr lang="en-US" dirty="0"/>
                        <a:t>12.5</a:t>
                      </a:r>
                    </a:p>
                  </a:txBody>
                  <a:tcPr>
                    <a:lnL w="12700" cap="flat" cmpd="sng" algn="ctr">
                      <a:solidFill>
                        <a:schemeClr val="tx2">
                          <a:lumMod val="50000"/>
                        </a:schemeClr>
                      </a:solidFill>
                      <a:prstDash val="solid"/>
                      <a:round/>
                      <a:headEnd type="none" w="med" len="med"/>
                      <a:tailEnd type="none" w="med" len="med"/>
                    </a:lnL>
                    <a:lnR w="12700" cap="flat" cmpd="sng" algn="ctr">
                      <a:solidFill>
                        <a:schemeClr val="tx2">
                          <a:lumMod val="50000"/>
                        </a:schemeClr>
                      </a:solidFill>
                      <a:prstDash val="solid"/>
                      <a:round/>
                      <a:headEnd type="none" w="med" len="med"/>
                      <a:tailEnd type="none" w="med" len="med"/>
                    </a:lnR>
                    <a:lnT w="12700" cap="flat" cmpd="sng" algn="ctr">
                      <a:solidFill>
                        <a:schemeClr val="tx2">
                          <a:lumMod val="50000"/>
                        </a:schemeClr>
                      </a:solidFill>
                      <a:prstDash val="solid"/>
                      <a:round/>
                      <a:headEnd type="none" w="med" len="med"/>
                      <a:tailEnd type="none" w="med" len="med"/>
                    </a:lnT>
                    <a:lnB w="12700" cap="flat" cmpd="sng" algn="ctr">
                      <a:solidFill>
                        <a:schemeClr val="tx2">
                          <a:lumMod val="50000"/>
                        </a:schemeClr>
                      </a:solidFill>
                      <a:prstDash val="solid"/>
                      <a:round/>
                      <a:headEnd type="none" w="med" len="med"/>
                      <a:tailEnd type="none" w="med" len="med"/>
                    </a:lnB>
                  </a:tcPr>
                </a:tc>
                <a:extLst>
                  <a:ext uri="{0D108BD9-81ED-4DB2-BD59-A6C34878D82A}">
                    <a16:rowId xmlns:a16="http://schemas.microsoft.com/office/drawing/2014/main" val="2754747023"/>
                  </a:ext>
                </a:extLst>
              </a:tr>
              <a:tr h="368630">
                <a:tc>
                  <a:txBody>
                    <a:bodyPr/>
                    <a:lstStyle/>
                    <a:p>
                      <a:r>
                        <a:rPr lang="en-US" dirty="0"/>
                        <a:t>Slovakia</a:t>
                      </a:r>
                    </a:p>
                  </a:txBody>
                  <a:tcPr>
                    <a:lnL w="12700" cap="flat" cmpd="sng" algn="ctr">
                      <a:solidFill>
                        <a:schemeClr val="tx2">
                          <a:lumMod val="50000"/>
                        </a:schemeClr>
                      </a:solidFill>
                      <a:prstDash val="solid"/>
                      <a:round/>
                      <a:headEnd type="none" w="med" len="med"/>
                      <a:tailEnd type="none" w="med" len="med"/>
                    </a:lnL>
                    <a:lnR w="12700" cap="flat" cmpd="sng" algn="ctr">
                      <a:solidFill>
                        <a:schemeClr val="tx2">
                          <a:lumMod val="50000"/>
                        </a:schemeClr>
                      </a:solidFill>
                      <a:prstDash val="solid"/>
                      <a:round/>
                      <a:headEnd type="none" w="med" len="med"/>
                      <a:tailEnd type="none" w="med" len="med"/>
                    </a:lnR>
                    <a:lnT w="12700" cap="flat" cmpd="sng" algn="ctr">
                      <a:solidFill>
                        <a:schemeClr val="tx2">
                          <a:lumMod val="50000"/>
                        </a:schemeClr>
                      </a:solidFill>
                      <a:prstDash val="solid"/>
                      <a:round/>
                      <a:headEnd type="none" w="med" len="med"/>
                      <a:tailEnd type="none" w="med" len="med"/>
                    </a:lnT>
                    <a:lnB w="12700" cap="flat" cmpd="sng" algn="ctr">
                      <a:solidFill>
                        <a:schemeClr val="tx2">
                          <a:lumMod val="50000"/>
                        </a:schemeClr>
                      </a:solidFill>
                      <a:prstDash val="solid"/>
                      <a:round/>
                      <a:headEnd type="none" w="med" len="med"/>
                      <a:tailEnd type="none" w="med" len="med"/>
                    </a:lnB>
                  </a:tcPr>
                </a:tc>
                <a:tc>
                  <a:txBody>
                    <a:bodyPr/>
                    <a:lstStyle/>
                    <a:p>
                      <a:r>
                        <a:rPr lang="en-US" dirty="0"/>
                        <a:t>11.5</a:t>
                      </a:r>
                    </a:p>
                  </a:txBody>
                  <a:tcPr>
                    <a:lnL w="12700" cap="flat" cmpd="sng" algn="ctr">
                      <a:solidFill>
                        <a:schemeClr val="tx2">
                          <a:lumMod val="50000"/>
                        </a:schemeClr>
                      </a:solidFill>
                      <a:prstDash val="solid"/>
                      <a:round/>
                      <a:headEnd type="none" w="med" len="med"/>
                      <a:tailEnd type="none" w="med" len="med"/>
                    </a:lnL>
                    <a:lnR w="12700" cap="flat" cmpd="sng" algn="ctr">
                      <a:solidFill>
                        <a:schemeClr val="tx2">
                          <a:lumMod val="50000"/>
                        </a:schemeClr>
                      </a:solidFill>
                      <a:prstDash val="solid"/>
                      <a:round/>
                      <a:headEnd type="none" w="med" len="med"/>
                      <a:tailEnd type="none" w="med" len="med"/>
                    </a:lnR>
                    <a:lnT w="12700" cap="flat" cmpd="sng" algn="ctr">
                      <a:solidFill>
                        <a:schemeClr val="tx2">
                          <a:lumMod val="50000"/>
                        </a:schemeClr>
                      </a:solidFill>
                      <a:prstDash val="solid"/>
                      <a:round/>
                      <a:headEnd type="none" w="med" len="med"/>
                      <a:tailEnd type="none" w="med" len="med"/>
                    </a:lnT>
                    <a:lnB w="12700" cap="flat" cmpd="sng" algn="ctr">
                      <a:solidFill>
                        <a:schemeClr val="tx2">
                          <a:lumMod val="50000"/>
                        </a:schemeClr>
                      </a:solidFill>
                      <a:prstDash val="solid"/>
                      <a:round/>
                      <a:headEnd type="none" w="med" len="med"/>
                      <a:tailEnd type="none" w="med" len="med"/>
                    </a:lnB>
                  </a:tcPr>
                </a:tc>
                <a:extLst>
                  <a:ext uri="{0D108BD9-81ED-4DB2-BD59-A6C34878D82A}">
                    <a16:rowId xmlns:a16="http://schemas.microsoft.com/office/drawing/2014/main" val="2231906979"/>
                  </a:ext>
                </a:extLst>
              </a:tr>
              <a:tr h="636402">
                <a:tc>
                  <a:txBody>
                    <a:bodyPr/>
                    <a:lstStyle/>
                    <a:p>
                      <a:r>
                        <a:rPr lang="en-US" dirty="0"/>
                        <a:t>Pakistan </a:t>
                      </a:r>
                    </a:p>
                  </a:txBody>
                  <a:tcPr>
                    <a:lnL w="12700" cap="flat" cmpd="sng" algn="ctr">
                      <a:solidFill>
                        <a:schemeClr val="tx2">
                          <a:lumMod val="50000"/>
                        </a:schemeClr>
                      </a:solidFill>
                      <a:prstDash val="solid"/>
                      <a:round/>
                      <a:headEnd type="none" w="med" len="med"/>
                      <a:tailEnd type="none" w="med" len="med"/>
                    </a:lnL>
                    <a:lnR w="12700" cap="flat" cmpd="sng" algn="ctr">
                      <a:solidFill>
                        <a:schemeClr val="tx2">
                          <a:lumMod val="50000"/>
                        </a:schemeClr>
                      </a:solidFill>
                      <a:prstDash val="solid"/>
                      <a:round/>
                      <a:headEnd type="none" w="med" len="med"/>
                      <a:tailEnd type="none" w="med" len="med"/>
                    </a:lnR>
                    <a:lnT w="12700" cap="flat" cmpd="sng" algn="ctr">
                      <a:solidFill>
                        <a:schemeClr val="tx2">
                          <a:lumMod val="50000"/>
                        </a:schemeClr>
                      </a:solidFill>
                      <a:prstDash val="solid"/>
                      <a:round/>
                      <a:headEnd type="none" w="med" len="med"/>
                      <a:tailEnd type="none" w="med" len="med"/>
                    </a:lnT>
                    <a:lnB w="12700" cap="flat" cmpd="sng" algn="ctr">
                      <a:solidFill>
                        <a:schemeClr val="tx2">
                          <a:lumMod val="50000"/>
                        </a:schemeClr>
                      </a:solidFill>
                      <a:prstDash val="solid"/>
                      <a:round/>
                      <a:headEnd type="none" w="med" len="med"/>
                      <a:tailEnd type="none" w="med" len="med"/>
                    </a:lnB>
                  </a:tcPr>
                </a:tc>
                <a:tc>
                  <a:txBody>
                    <a:bodyPr/>
                    <a:lstStyle/>
                    <a:p>
                      <a:r>
                        <a:rPr lang="en-US" dirty="0"/>
                        <a:t>7.5</a:t>
                      </a:r>
                    </a:p>
                  </a:txBody>
                  <a:tcPr>
                    <a:lnL w="12700" cap="flat" cmpd="sng" algn="ctr">
                      <a:solidFill>
                        <a:schemeClr val="tx2">
                          <a:lumMod val="50000"/>
                        </a:schemeClr>
                      </a:solidFill>
                      <a:prstDash val="solid"/>
                      <a:round/>
                      <a:headEnd type="none" w="med" len="med"/>
                      <a:tailEnd type="none" w="med" len="med"/>
                    </a:lnL>
                    <a:lnR w="12700" cap="flat" cmpd="sng" algn="ctr">
                      <a:solidFill>
                        <a:schemeClr val="tx2">
                          <a:lumMod val="50000"/>
                        </a:schemeClr>
                      </a:solidFill>
                      <a:prstDash val="solid"/>
                      <a:round/>
                      <a:headEnd type="none" w="med" len="med"/>
                      <a:tailEnd type="none" w="med" len="med"/>
                    </a:lnR>
                    <a:lnT w="12700" cap="flat" cmpd="sng" algn="ctr">
                      <a:solidFill>
                        <a:schemeClr val="tx2">
                          <a:lumMod val="50000"/>
                        </a:schemeClr>
                      </a:solidFill>
                      <a:prstDash val="solid"/>
                      <a:round/>
                      <a:headEnd type="none" w="med" len="med"/>
                      <a:tailEnd type="none" w="med" len="med"/>
                    </a:lnT>
                    <a:lnB w="12700" cap="flat" cmpd="sng" algn="ctr">
                      <a:solidFill>
                        <a:schemeClr val="tx2">
                          <a:lumMod val="50000"/>
                        </a:schemeClr>
                      </a:solidFill>
                      <a:prstDash val="solid"/>
                      <a:round/>
                      <a:headEnd type="none" w="med" len="med"/>
                      <a:tailEnd type="none" w="med" len="med"/>
                    </a:lnB>
                  </a:tcPr>
                </a:tc>
                <a:extLst>
                  <a:ext uri="{0D108BD9-81ED-4DB2-BD59-A6C34878D82A}">
                    <a16:rowId xmlns:a16="http://schemas.microsoft.com/office/drawing/2014/main" val="1595397312"/>
                  </a:ext>
                </a:extLst>
              </a:tr>
              <a:tr h="394223">
                <a:tc>
                  <a:txBody>
                    <a:bodyPr/>
                    <a:lstStyle/>
                    <a:p>
                      <a:r>
                        <a:rPr lang="en-US" dirty="0"/>
                        <a:t>UK</a:t>
                      </a:r>
                    </a:p>
                  </a:txBody>
                  <a:tcPr>
                    <a:lnL w="12700" cap="flat" cmpd="sng" algn="ctr">
                      <a:solidFill>
                        <a:schemeClr val="tx2">
                          <a:lumMod val="50000"/>
                        </a:schemeClr>
                      </a:solidFill>
                      <a:prstDash val="solid"/>
                      <a:round/>
                      <a:headEnd type="none" w="med" len="med"/>
                      <a:tailEnd type="none" w="med" len="med"/>
                    </a:lnL>
                    <a:lnR w="12700" cap="flat" cmpd="sng" algn="ctr">
                      <a:solidFill>
                        <a:schemeClr val="tx2">
                          <a:lumMod val="50000"/>
                        </a:schemeClr>
                      </a:solidFill>
                      <a:prstDash val="solid"/>
                      <a:round/>
                      <a:headEnd type="none" w="med" len="med"/>
                      <a:tailEnd type="none" w="med" len="med"/>
                    </a:lnR>
                    <a:lnT w="12700" cap="flat" cmpd="sng" algn="ctr">
                      <a:solidFill>
                        <a:schemeClr val="tx2">
                          <a:lumMod val="50000"/>
                        </a:schemeClr>
                      </a:solidFill>
                      <a:prstDash val="solid"/>
                      <a:round/>
                      <a:headEnd type="none" w="med" len="med"/>
                      <a:tailEnd type="none" w="med" len="med"/>
                    </a:lnT>
                    <a:lnB w="12700" cap="flat" cmpd="sng" algn="ctr">
                      <a:solidFill>
                        <a:schemeClr val="tx2">
                          <a:lumMod val="50000"/>
                        </a:schemeClr>
                      </a:solidFill>
                      <a:prstDash val="solid"/>
                      <a:round/>
                      <a:headEnd type="none" w="med" len="med"/>
                      <a:tailEnd type="none" w="med" len="med"/>
                    </a:lnB>
                  </a:tcPr>
                </a:tc>
                <a:tc>
                  <a:txBody>
                    <a:bodyPr/>
                    <a:lstStyle/>
                    <a:p>
                      <a:r>
                        <a:rPr lang="en-US" dirty="0"/>
                        <a:t>7.2</a:t>
                      </a:r>
                    </a:p>
                  </a:txBody>
                  <a:tcPr>
                    <a:lnL w="12700" cap="flat" cmpd="sng" algn="ctr">
                      <a:solidFill>
                        <a:schemeClr val="tx2">
                          <a:lumMod val="50000"/>
                        </a:schemeClr>
                      </a:solidFill>
                      <a:prstDash val="solid"/>
                      <a:round/>
                      <a:headEnd type="none" w="med" len="med"/>
                      <a:tailEnd type="none" w="med" len="med"/>
                    </a:lnL>
                    <a:lnR w="12700" cap="flat" cmpd="sng" algn="ctr">
                      <a:solidFill>
                        <a:schemeClr val="tx2">
                          <a:lumMod val="50000"/>
                        </a:schemeClr>
                      </a:solidFill>
                      <a:prstDash val="solid"/>
                      <a:round/>
                      <a:headEnd type="none" w="med" len="med"/>
                      <a:tailEnd type="none" w="med" len="med"/>
                    </a:lnR>
                    <a:lnT w="12700" cap="flat" cmpd="sng" algn="ctr">
                      <a:solidFill>
                        <a:schemeClr val="tx2">
                          <a:lumMod val="50000"/>
                        </a:schemeClr>
                      </a:solidFill>
                      <a:prstDash val="solid"/>
                      <a:round/>
                      <a:headEnd type="none" w="med" len="med"/>
                      <a:tailEnd type="none" w="med" len="med"/>
                    </a:lnT>
                    <a:lnB w="12700" cap="flat" cmpd="sng" algn="ctr">
                      <a:solidFill>
                        <a:schemeClr val="tx2">
                          <a:lumMod val="50000"/>
                        </a:schemeClr>
                      </a:solidFill>
                      <a:prstDash val="solid"/>
                      <a:round/>
                      <a:headEnd type="none" w="med" len="med"/>
                      <a:tailEnd type="none" w="med" len="med"/>
                    </a:lnB>
                  </a:tcPr>
                </a:tc>
                <a:extLst>
                  <a:ext uri="{0D108BD9-81ED-4DB2-BD59-A6C34878D82A}">
                    <a16:rowId xmlns:a16="http://schemas.microsoft.com/office/drawing/2014/main" val="3658974109"/>
                  </a:ext>
                </a:extLst>
              </a:tr>
            </a:tbl>
          </a:graphicData>
        </a:graphic>
      </p:graphicFrame>
      <p:sp>
        <p:nvSpPr>
          <p:cNvPr id="11" name="TextBox 10">
            <a:extLst>
              <a:ext uri="{FF2B5EF4-FFF2-40B4-BE49-F238E27FC236}">
                <a16:creationId xmlns:a16="http://schemas.microsoft.com/office/drawing/2014/main" id="{A05482FA-C307-4ABE-0AB8-E02FB21F5CA9}"/>
              </a:ext>
            </a:extLst>
          </p:cNvPr>
          <p:cNvSpPr txBox="1"/>
          <p:nvPr/>
        </p:nvSpPr>
        <p:spPr>
          <a:xfrm>
            <a:off x="2966297" y="5912592"/>
            <a:ext cx="7567187" cy="223779"/>
          </a:xfrm>
          <a:prstGeom prst="rect">
            <a:avLst/>
          </a:prstGeom>
          <a:noFill/>
        </p:spPr>
        <p:txBody>
          <a:bodyPr wrap="square" rtlCol="0">
            <a:spAutoFit/>
          </a:bodyPr>
          <a:lstStyle/>
          <a:p>
            <a:pPr marL="174308" indent="-174308" defTabSz="557784">
              <a:spcAft>
                <a:spcPts val="600"/>
              </a:spcAft>
              <a:buFont typeface="Arial" panose="020B0604020202020204" pitchFamily="34" charset="0"/>
              <a:buChar char="•"/>
            </a:pPr>
            <a:r>
              <a:rPr lang="en-US" sz="854" kern="1200" dirty="0">
                <a:solidFill>
                  <a:schemeClr val="tx1"/>
                </a:solidFill>
                <a:latin typeface="Arial" panose="020B0604020202020204" pitchFamily="34" charset="0"/>
                <a:ea typeface="+mn-ea"/>
                <a:cs typeface="Arial" panose="020B0604020202020204" pitchFamily="34" charset="0"/>
              </a:rPr>
              <a:t>Suicide rate per 100,000 inhabitants in Peterborough in 2012 by countries with the highest representation (Hartley et al., 2016)</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21649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C2BA50-7EA5-D7B0-2396-8033D902B10D}"/>
              </a:ext>
            </a:extLst>
          </p:cNvPr>
          <p:cNvPicPr>
            <a:picLocks noChangeAspect="1"/>
          </p:cNvPicPr>
          <p:nvPr/>
        </p:nvPicPr>
        <p:blipFill>
          <a:blip r:embed="rId2"/>
          <a:stretch>
            <a:fillRect/>
          </a:stretch>
        </p:blipFill>
        <p:spPr>
          <a:xfrm>
            <a:off x="3270124" y="3774558"/>
            <a:ext cx="3906853" cy="2115879"/>
          </a:xfrm>
          <a:prstGeom prst="rect">
            <a:avLst/>
          </a:prstGeom>
        </p:spPr>
      </p:pic>
      <p:sp>
        <p:nvSpPr>
          <p:cNvPr id="3" name="Content Placeholder 2">
            <a:extLst>
              <a:ext uri="{FF2B5EF4-FFF2-40B4-BE49-F238E27FC236}">
                <a16:creationId xmlns:a16="http://schemas.microsoft.com/office/drawing/2014/main" id="{B5991D20-BA83-FDD1-F5F4-D25798418329}"/>
              </a:ext>
            </a:extLst>
          </p:cNvPr>
          <p:cNvSpPr>
            <a:spLocks noGrp="1"/>
          </p:cNvSpPr>
          <p:nvPr>
            <p:ph idx="1"/>
          </p:nvPr>
        </p:nvSpPr>
        <p:spPr>
          <a:xfrm>
            <a:off x="1095153" y="745801"/>
            <a:ext cx="9576359" cy="4398101"/>
          </a:xfrm>
        </p:spPr>
        <p:txBody>
          <a:bodyPr anchor="t">
            <a:normAutofit/>
          </a:bodyPr>
          <a:lstStyle/>
          <a:p>
            <a:pPr marL="0" indent="0">
              <a:buNone/>
            </a:pPr>
            <a:r>
              <a:rPr lang="en-US" dirty="0">
                <a:solidFill>
                  <a:schemeClr val="tx1">
                    <a:alpha val="80000"/>
                  </a:schemeClr>
                </a:solidFill>
                <a:latin typeface="Arial" panose="020B0604020202020204" pitchFamily="34" charset="0"/>
                <a:cs typeface="Arial" panose="020B0604020202020204" pitchFamily="34" charset="0"/>
              </a:rPr>
              <a:t>Deprivation</a:t>
            </a:r>
          </a:p>
          <a:p>
            <a:r>
              <a:rPr lang="en-US" dirty="0">
                <a:solidFill>
                  <a:schemeClr val="tx1">
                    <a:alpha val="80000"/>
                  </a:schemeClr>
                </a:solidFill>
                <a:latin typeface="Arial" panose="020B0604020202020204" pitchFamily="34" charset="0"/>
                <a:cs typeface="Arial" panose="020B0604020202020204" pitchFamily="34" charset="0"/>
              </a:rPr>
              <a:t> People living in poor areas are more likely to suffer from mental illness because they are less likely to receive mental health care and are less likely to recover after treatment. </a:t>
            </a:r>
          </a:p>
          <a:p>
            <a:pPr marL="0" indent="0">
              <a:buNone/>
            </a:pPr>
            <a:r>
              <a:rPr lang="en-US" dirty="0">
                <a:solidFill>
                  <a:schemeClr val="tx1">
                    <a:alpha val="80000"/>
                  </a:schemeClr>
                </a:solidFill>
                <a:latin typeface="Arial" panose="020B0604020202020204" pitchFamily="34" charset="0"/>
                <a:cs typeface="Arial" panose="020B0604020202020204" pitchFamily="34" charset="0"/>
              </a:rPr>
              <a:t>Poverty </a:t>
            </a:r>
          </a:p>
          <a:p>
            <a:r>
              <a:rPr lang="en-US" dirty="0">
                <a:solidFill>
                  <a:schemeClr val="tx1">
                    <a:alpha val="80000"/>
                  </a:schemeClr>
                </a:solidFill>
                <a:latin typeface="Arial" panose="020B0604020202020204" pitchFamily="34" charset="0"/>
                <a:cs typeface="Arial" panose="020B0604020202020204" pitchFamily="34" charset="0"/>
              </a:rPr>
              <a:t>The highest national fifth (20%) for low-income deprivation (e.g., unemployed, low-income, low-paid employment). </a:t>
            </a:r>
          </a:p>
          <a:p>
            <a:endParaRPr lang="en-US" sz="1400" dirty="0">
              <a:solidFill>
                <a:schemeClr val="tx1">
                  <a:alpha val="80000"/>
                </a:schemeClr>
              </a:solidFill>
              <a:latin typeface="Arial" panose="020B0604020202020204" pitchFamily="34" charset="0"/>
              <a:cs typeface="Arial" panose="020B0604020202020204" pitchFamily="34" charset="0"/>
            </a:endParaRPr>
          </a:p>
          <a:p>
            <a:endParaRPr lang="en-US" sz="1400" dirty="0">
              <a:solidFill>
                <a:schemeClr val="tx1">
                  <a:alpha val="80000"/>
                </a:schemeClr>
              </a:solidFill>
              <a:latin typeface="Arial" panose="020B0604020202020204" pitchFamily="34" charset="0"/>
              <a:cs typeface="Arial" panose="020B0604020202020204" pitchFamily="34" charset="0"/>
            </a:endParaRPr>
          </a:p>
          <a:p>
            <a:endParaRPr lang="en-US" sz="1400" dirty="0">
              <a:solidFill>
                <a:schemeClr val="tx1">
                  <a:alpha val="80000"/>
                </a:schemeClr>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B42543F-9F23-1157-6F16-CEB205CB47FF}"/>
              </a:ext>
            </a:extLst>
          </p:cNvPr>
          <p:cNvSpPr txBox="1"/>
          <p:nvPr/>
        </p:nvSpPr>
        <p:spPr>
          <a:xfrm>
            <a:off x="2800050" y="-213282"/>
            <a:ext cx="6801150" cy="830997"/>
          </a:xfrm>
          <a:prstGeom prst="rect">
            <a:avLst/>
          </a:prstGeom>
          <a:noFill/>
        </p:spPr>
        <p:txBody>
          <a:bodyPr wrap="square" rtlCol="0">
            <a:spAutoFit/>
          </a:bodyPr>
          <a:lstStyle/>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Factors that increase the rate of mental illness </a:t>
            </a:r>
          </a:p>
        </p:txBody>
      </p:sp>
      <p:sp>
        <p:nvSpPr>
          <p:cNvPr id="6" name="TextBox 5">
            <a:extLst>
              <a:ext uri="{FF2B5EF4-FFF2-40B4-BE49-F238E27FC236}">
                <a16:creationId xmlns:a16="http://schemas.microsoft.com/office/drawing/2014/main" id="{5A0F7FB2-F603-ED55-A000-DAFA80DCFD4E}"/>
              </a:ext>
            </a:extLst>
          </p:cNvPr>
          <p:cNvSpPr txBox="1"/>
          <p:nvPr/>
        </p:nvSpPr>
        <p:spPr>
          <a:xfrm>
            <a:off x="2800050" y="5899548"/>
            <a:ext cx="7011229" cy="600164"/>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The figure depicts the downward spiral of poor mental health and financial insecurity.</a:t>
            </a: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D0D0E57-3FFC-D03D-0B7F-04E3BDD1FB3A}"/>
              </a:ext>
            </a:extLst>
          </p:cNvPr>
          <p:cNvSpPr txBox="1"/>
          <p:nvPr/>
        </p:nvSpPr>
        <p:spPr>
          <a:xfrm>
            <a:off x="4035564" y="6112199"/>
            <a:ext cx="2375971" cy="276999"/>
          </a:xfrm>
          <a:prstGeom prst="rect">
            <a:avLst/>
          </a:prstGeom>
          <a:noFill/>
        </p:spPr>
        <p:txBody>
          <a:bodyPr wrap="none" rtlCol="0">
            <a:spAutoFit/>
          </a:bodyPr>
          <a:lstStyle/>
          <a:p>
            <a:r>
              <a:rPr lang="en-US" sz="1200" dirty="0">
                <a:latin typeface="Arial" panose="020B0604020202020204" pitchFamily="34" charset="0"/>
                <a:cs typeface="Arial" panose="020B0604020202020204" pitchFamily="34" charset="0"/>
              </a:rPr>
              <a:t>Source: Cambridgeshire Insight </a:t>
            </a:r>
          </a:p>
        </p:txBody>
      </p:sp>
    </p:spTree>
    <p:extLst>
      <p:ext uri="{BB962C8B-B14F-4D97-AF65-F5344CB8AC3E}">
        <p14:creationId xmlns:p14="http://schemas.microsoft.com/office/powerpoint/2010/main" val="2668010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345DAC-6FDE-6226-1ACE-F53C6635E734}"/>
              </a:ext>
            </a:extLst>
          </p:cNvPr>
          <p:cNvSpPr>
            <a:spLocks noGrp="1"/>
          </p:cNvSpPr>
          <p:nvPr>
            <p:ph idx="1"/>
          </p:nvPr>
        </p:nvSpPr>
        <p:spPr>
          <a:xfrm>
            <a:off x="315433" y="744279"/>
            <a:ext cx="11876567" cy="4209940"/>
          </a:xfrm>
        </p:spPr>
        <p:txBody>
          <a:bodyPr>
            <a:normAutofit/>
          </a:bodyPr>
          <a:lstStyle/>
          <a:p>
            <a:r>
              <a:rPr lang="en-US" dirty="0">
                <a:latin typeface="Arial" panose="020B0604020202020204" pitchFamily="34" charset="0"/>
                <a:cs typeface="Arial" panose="020B0604020202020204" pitchFamily="34" charset="0"/>
              </a:rPr>
              <a:t>Crime</a:t>
            </a:r>
          </a:p>
          <a:p>
            <a:r>
              <a:rPr lang="en-US" dirty="0">
                <a:latin typeface="Arial" panose="020B0604020202020204" pitchFamily="34" charset="0"/>
                <a:cs typeface="Arial" panose="020B0604020202020204" pitchFamily="34" charset="0"/>
              </a:rPr>
              <a:t>Peterborough has a significantly higher crime rate than the national average. As a result, violent crime (burglary, theft, criminal damage) has a correlation to suicide.  </a:t>
            </a:r>
          </a:p>
          <a:p>
            <a:pPr marL="0" indent="0">
              <a:buNone/>
            </a:pP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Homelessness and housing </a:t>
            </a:r>
          </a:p>
          <a:p>
            <a:r>
              <a:rPr lang="en-US" dirty="0">
                <a:latin typeface="Arial" panose="020B0604020202020204" pitchFamily="34" charset="0"/>
                <a:cs typeface="Arial" panose="020B0604020202020204" pitchFamily="34" charset="0"/>
              </a:rPr>
              <a:t>These conditions are risk factors for mental health illness </a:t>
            </a:r>
            <a:r>
              <a:rPr lang="en-GB" b="0" i="0" u="none" strike="noStrike" dirty="0">
                <a:solidFill>
                  <a:srgbClr val="000000"/>
                </a:solidFill>
                <a:effectLst/>
                <a:latin typeface="Arial" panose="020B0604020202020204" pitchFamily="34" charset="0"/>
                <a:cs typeface="Arial" panose="020B0604020202020204" pitchFamily="34" charset="0"/>
              </a:rPr>
              <a:t>(Cambridgeshire Insight, n</a:t>
            </a:r>
            <a:r>
              <a:rPr lang="en-GB" dirty="0">
                <a:solidFill>
                  <a:srgbClr val="000000"/>
                </a:solidFill>
                <a:latin typeface="Arial" panose="020B0604020202020204" pitchFamily="34" charset="0"/>
                <a:cs typeface="Arial" panose="020B0604020202020204" pitchFamily="34" charset="0"/>
              </a:rPr>
              <a:t>o date</a:t>
            </a:r>
            <a:r>
              <a:rPr lang="en-GB" b="0" i="0" u="none" strike="noStrike" dirty="0">
                <a:solidFill>
                  <a:srgbClr val="000000"/>
                </a:solidFill>
                <a:effectLst/>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26ECAC1-73E2-5499-3ABE-41EB98C80B40}"/>
              </a:ext>
            </a:extLst>
          </p:cNvPr>
          <p:cNvPicPr>
            <a:picLocks noChangeAspect="1"/>
          </p:cNvPicPr>
          <p:nvPr/>
        </p:nvPicPr>
        <p:blipFill>
          <a:blip r:embed="rId2"/>
          <a:stretch>
            <a:fillRect/>
          </a:stretch>
        </p:blipFill>
        <p:spPr>
          <a:xfrm>
            <a:off x="3194492" y="3747191"/>
            <a:ext cx="4769293" cy="2111349"/>
          </a:xfrm>
          <a:prstGeom prst="rect">
            <a:avLst/>
          </a:prstGeom>
        </p:spPr>
      </p:pic>
      <p:sp>
        <p:nvSpPr>
          <p:cNvPr id="2" name="TextBox 1">
            <a:extLst>
              <a:ext uri="{FF2B5EF4-FFF2-40B4-BE49-F238E27FC236}">
                <a16:creationId xmlns:a16="http://schemas.microsoft.com/office/drawing/2014/main" id="{C5CE1F25-0DB8-F5FD-9061-8B380CF29C1F}"/>
              </a:ext>
            </a:extLst>
          </p:cNvPr>
          <p:cNvSpPr txBox="1"/>
          <p:nvPr/>
        </p:nvSpPr>
        <p:spPr>
          <a:xfrm>
            <a:off x="3833847" y="5858540"/>
            <a:ext cx="3926075" cy="338554"/>
          </a:xfrm>
          <a:prstGeom prst="rect">
            <a:avLst/>
          </a:prstGeom>
          <a:noFill/>
        </p:spPr>
        <p:txBody>
          <a:bodyPr wrap="none" rtlCol="0">
            <a:spAutoFit/>
          </a:bodyPr>
          <a:lstStyle/>
          <a:p>
            <a:r>
              <a:rPr lang="en-US" sz="1600" dirty="0">
                <a:latin typeface="Arial" panose="020B0604020202020204" pitchFamily="34" charset="0"/>
                <a:cs typeface="Arial" panose="020B0604020202020204" pitchFamily="34" charset="0"/>
              </a:rPr>
              <a:t>Source: </a:t>
            </a:r>
            <a:r>
              <a:rPr lang="en-US" sz="1600" dirty="0" err="1">
                <a:latin typeface="Arial" panose="020B0604020202020204" pitchFamily="34" charset="0"/>
                <a:cs typeface="Arial" panose="020B0604020202020204" pitchFamily="34" charset="0"/>
              </a:rPr>
              <a:t>Cambridgeshire</a:t>
            </a:r>
            <a:r>
              <a:rPr lang="en-US" sz="1600" dirty="0">
                <a:latin typeface="Arial" panose="020B0604020202020204" pitchFamily="34" charset="0"/>
                <a:cs typeface="Arial" panose="020B0604020202020204" pitchFamily="34" charset="0"/>
              </a:rPr>
              <a:t> Insight, no date)</a:t>
            </a:r>
          </a:p>
        </p:txBody>
      </p:sp>
    </p:spTree>
    <p:extLst>
      <p:ext uri="{BB962C8B-B14F-4D97-AF65-F5344CB8AC3E}">
        <p14:creationId xmlns:p14="http://schemas.microsoft.com/office/powerpoint/2010/main" val="431534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077AC-602D-6736-2AE1-41A3E906B893}"/>
              </a:ext>
            </a:extLst>
          </p:cNvPr>
          <p:cNvSpPr>
            <a:spLocks noGrp="1"/>
          </p:cNvSpPr>
          <p:nvPr>
            <p:ph type="title"/>
          </p:nvPr>
        </p:nvSpPr>
        <p:spPr>
          <a:xfrm>
            <a:off x="1368790" y="166515"/>
            <a:ext cx="9603275" cy="1049235"/>
          </a:xfrm>
        </p:spPr>
        <p:txBody>
          <a:bodyPr>
            <a:normAutofit/>
          </a:bodyPr>
          <a:lstStyle/>
          <a:p>
            <a:r>
              <a:rPr lang="en-US" sz="2400" dirty="0">
                <a:latin typeface="Arial" panose="020B0604020202020204" pitchFamily="34" charset="0"/>
                <a:cs typeface="Arial" panose="020B0604020202020204" pitchFamily="34" charset="0"/>
              </a:rPr>
              <a:t>Policies and legislation on mental health  illness inequalities </a:t>
            </a:r>
          </a:p>
        </p:txBody>
      </p:sp>
      <p:sp>
        <p:nvSpPr>
          <p:cNvPr id="3" name="Content Placeholder 2">
            <a:extLst>
              <a:ext uri="{FF2B5EF4-FFF2-40B4-BE49-F238E27FC236}">
                <a16:creationId xmlns:a16="http://schemas.microsoft.com/office/drawing/2014/main" id="{0D9D48FD-B99E-535B-9A3E-00344BCA6002}"/>
              </a:ext>
            </a:extLst>
          </p:cNvPr>
          <p:cNvSpPr>
            <a:spLocks noGrp="1"/>
          </p:cNvSpPr>
          <p:nvPr>
            <p:ph idx="1"/>
          </p:nvPr>
        </p:nvSpPr>
        <p:spPr>
          <a:xfrm>
            <a:off x="838200" y="1293997"/>
            <a:ext cx="10515600" cy="4667250"/>
          </a:xfrm>
        </p:spPr>
        <p:txBody>
          <a:bodyPr>
            <a:normAutofit fontScale="92500" lnSpcReduction="10000"/>
          </a:bodyPr>
          <a:lstStyle/>
          <a:p>
            <a:r>
              <a:rPr lang="en-GB" sz="2200" dirty="0">
                <a:solidFill>
                  <a:srgbClr val="000000"/>
                </a:solidFill>
                <a:latin typeface="Arial" panose="020B0604020202020204" pitchFamily="34" charset="0"/>
                <a:cs typeface="Arial" panose="020B0604020202020204" pitchFamily="34" charset="0"/>
              </a:rPr>
              <a:t>All systems must eradicate mental health disparities by 2023/24, according to the NHS Mental Health Implementation Plan 2019/20-2023/24 (NHS Digital, 2022).</a:t>
            </a:r>
          </a:p>
          <a:p>
            <a:pPr marL="0" indent="0">
              <a:buNone/>
            </a:pPr>
            <a:endParaRPr lang="en-GB" sz="2200" dirty="0">
              <a:solidFill>
                <a:srgbClr val="000000"/>
              </a:solidFill>
              <a:latin typeface="Arial" panose="020B0604020202020204" pitchFamily="34" charset="0"/>
              <a:cs typeface="Arial" panose="020B0604020202020204" pitchFamily="34" charset="0"/>
            </a:endParaRPr>
          </a:p>
          <a:p>
            <a:r>
              <a:rPr lang="en-GB" sz="2200" dirty="0">
                <a:solidFill>
                  <a:srgbClr val="000000"/>
                </a:solidFill>
                <a:latin typeface="Arial" panose="020B0604020202020204" pitchFamily="34" charset="0"/>
                <a:cs typeface="Arial" panose="020B0604020202020204" pitchFamily="34" charset="0"/>
              </a:rPr>
              <a:t>Recognising and addressing ethnic disparities provides ethnicity and health content for local JSNAs and health and wellbeing initiatives (NHS Digital, 2022).</a:t>
            </a:r>
          </a:p>
          <a:p>
            <a:endParaRPr lang="en-GB" sz="2200" dirty="0">
              <a:solidFill>
                <a:srgbClr val="000000"/>
              </a:solidFill>
              <a:latin typeface="Arial" panose="020B0604020202020204" pitchFamily="34" charset="0"/>
              <a:cs typeface="Arial" panose="020B0604020202020204" pitchFamily="34" charset="0"/>
            </a:endParaRPr>
          </a:p>
          <a:p>
            <a:r>
              <a:rPr lang="en-GB" sz="2200" dirty="0">
                <a:solidFill>
                  <a:srgbClr val="000000"/>
                </a:solidFill>
                <a:latin typeface="Arial" panose="020B0604020202020204" pitchFamily="34" charset="0"/>
                <a:cs typeface="Arial" panose="020B0604020202020204" pitchFamily="34" charset="0"/>
              </a:rPr>
              <a:t>Public Health England (PHE) has developed resources to promote prevention-focused planning and leadership, ensure cross-sector action, and improve health inequalities (Public Health England, 2018).</a:t>
            </a:r>
          </a:p>
          <a:p>
            <a:endParaRPr lang="en-GB" sz="2200" dirty="0">
              <a:solidFill>
                <a:srgbClr val="000000"/>
              </a:solidFill>
              <a:latin typeface="Arial" panose="020B0604020202020204" pitchFamily="34" charset="0"/>
              <a:cs typeface="Arial" panose="020B0604020202020204" pitchFamily="34" charset="0"/>
            </a:endParaRPr>
          </a:p>
          <a:p>
            <a:r>
              <a:rPr lang="en-GB" sz="2200" dirty="0">
                <a:solidFill>
                  <a:srgbClr val="000000"/>
                </a:solidFill>
                <a:latin typeface="Arial" panose="020B0604020202020204" pitchFamily="34" charset="0"/>
                <a:cs typeface="Arial" panose="020B0604020202020204" pitchFamily="34" charset="0"/>
              </a:rPr>
              <a:t>The Health and Social Care Act 2012</a:t>
            </a:r>
            <a:endParaRPr lang="en-GB" sz="2200" b="0" i="0" u="none" strike="noStrike" dirty="0">
              <a:solidFill>
                <a:srgbClr val="444444"/>
              </a:solidFill>
              <a:effectLst/>
              <a:latin typeface="Arial" panose="020B0604020202020204" pitchFamily="34" charset="0"/>
              <a:cs typeface="Arial" panose="020B0604020202020204" pitchFamily="34" charset="0"/>
            </a:endParaRPr>
          </a:p>
          <a:p>
            <a:endParaRPr lang="en-GB" sz="2200" b="0" i="0" u="none" strike="noStrike" dirty="0">
              <a:solidFill>
                <a:srgbClr val="0B0C0C"/>
              </a:solidFill>
              <a:effectLst/>
              <a:latin typeface="Arial" panose="020B0604020202020204" pitchFamily="34" charset="0"/>
              <a:cs typeface="Arial" panose="020B0604020202020204" pitchFamily="34" charset="0"/>
            </a:endParaRPr>
          </a:p>
          <a:p>
            <a:endParaRPr lang="en-GB" sz="2000" dirty="0">
              <a:solidFill>
                <a:srgbClr val="0B0C0C"/>
              </a:solidFill>
              <a:latin typeface="GDS Transport"/>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6053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F4145-E403-91FE-38F5-8DF114563526}"/>
              </a:ext>
            </a:extLst>
          </p:cNvPr>
          <p:cNvSpPr>
            <a:spLocks noGrp="1"/>
          </p:cNvSpPr>
          <p:nvPr>
            <p:ph type="title"/>
          </p:nvPr>
        </p:nvSpPr>
        <p:spPr>
          <a:xfrm>
            <a:off x="6657715" y="-174080"/>
            <a:ext cx="5112527" cy="2052522"/>
          </a:xfrm>
        </p:spPr>
        <p:txBody>
          <a:bodyPr anchor="b">
            <a:normAutofit/>
          </a:bodyPr>
          <a:lstStyle/>
          <a:p>
            <a:r>
              <a:rPr lang="en-US" sz="2400" dirty="0">
                <a:latin typeface="Arial" panose="020B0604020202020204" pitchFamily="34" charset="0"/>
                <a:cs typeface="Arial" panose="020B0604020202020204" pitchFamily="34" charset="0"/>
              </a:rPr>
              <a:t>Existing means of communication  </a:t>
            </a:r>
          </a:p>
        </p:txBody>
      </p:sp>
      <p:sp>
        <p:nvSpPr>
          <p:cNvPr id="3" name="Content Placeholder 2">
            <a:extLst>
              <a:ext uri="{FF2B5EF4-FFF2-40B4-BE49-F238E27FC236}">
                <a16:creationId xmlns:a16="http://schemas.microsoft.com/office/drawing/2014/main" id="{65C2A4DD-D371-8142-D475-45432367435E}"/>
              </a:ext>
            </a:extLst>
          </p:cNvPr>
          <p:cNvSpPr>
            <a:spLocks noGrp="1"/>
          </p:cNvSpPr>
          <p:nvPr>
            <p:ph idx="1"/>
          </p:nvPr>
        </p:nvSpPr>
        <p:spPr>
          <a:xfrm>
            <a:off x="6657714" y="2052523"/>
            <a:ext cx="5314545" cy="3742222"/>
          </a:xfrm>
        </p:spPr>
        <p:txBody>
          <a:bodyPr anchor="t">
            <a:normAutofit fontScale="25000" lnSpcReduction="20000"/>
          </a:bodyPr>
          <a:lstStyle/>
          <a:p>
            <a:r>
              <a:rPr lang="en-US" sz="8000" dirty="0">
                <a:solidFill>
                  <a:schemeClr val="tx1">
                    <a:alpha val="80000"/>
                  </a:schemeClr>
                </a:solidFill>
                <a:latin typeface="Arial" panose="020B0604020202020204" pitchFamily="34" charset="0"/>
                <a:cs typeface="Arial" panose="020B0604020202020204" pitchFamily="34" charset="0"/>
              </a:rPr>
              <a:t>A Breakthrough Suicide Prevention Campaign</a:t>
            </a:r>
          </a:p>
          <a:p>
            <a:r>
              <a:rPr lang="en-US" sz="8000" dirty="0">
                <a:solidFill>
                  <a:schemeClr val="tx1">
                    <a:alpha val="80000"/>
                  </a:schemeClr>
                </a:solidFill>
                <a:latin typeface="Arial" panose="020B0604020202020204" pitchFamily="34" charset="0"/>
                <a:cs typeface="Arial" panose="020B0604020202020204" pitchFamily="34" charset="0"/>
              </a:rPr>
              <a:t>Local emergency services among networks of mental health advocates.</a:t>
            </a:r>
          </a:p>
          <a:p>
            <a:r>
              <a:rPr lang="en-US" sz="8000" dirty="0">
                <a:solidFill>
                  <a:schemeClr val="tx1">
                    <a:alpha val="80000"/>
                  </a:schemeClr>
                </a:solidFill>
                <a:latin typeface="Arial" panose="020B0604020202020204" pitchFamily="34" charset="0"/>
                <a:cs typeface="Arial" panose="020B0604020202020204" pitchFamily="34" charset="0"/>
              </a:rPr>
              <a:t>Internet-based resources </a:t>
            </a:r>
          </a:p>
          <a:p>
            <a:r>
              <a:rPr lang="en-US" sz="8000" dirty="0">
                <a:solidFill>
                  <a:schemeClr val="tx1">
                    <a:alpha val="80000"/>
                  </a:schemeClr>
                </a:solidFill>
                <a:latin typeface="Arial" panose="020B0604020202020204" pitchFamily="34" charset="0"/>
                <a:cs typeface="Arial" panose="020B0604020202020204" pitchFamily="34" charset="0"/>
              </a:rPr>
              <a:t>Help/support/information on how to assist a loved one experiencing a mental health crisis </a:t>
            </a:r>
          </a:p>
          <a:p>
            <a:r>
              <a:rPr lang="en-US" sz="8000" dirty="0">
                <a:solidFill>
                  <a:schemeClr val="tx1">
                    <a:alpha val="80000"/>
                  </a:schemeClr>
                </a:solidFill>
                <a:latin typeface="Arial" panose="020B0604020202020204" pitchFamily="34" charset="0"/>
                <a:cs typeface="Arial" panose="020B0604020202020204" pitchFamily="34" charset="0"/>
              </a:rPr>
              <a:t>Extend anti-suicide </a:t>
            </a:r>
            <a:r>
              <a:rPr lang="en-US" sz="8000" dirty="0" err="1">
                <a:solidFill>
                  <a:schemeClr val="tx1">
                    <a:alpha val="80000"/>
                  </a:schemeClr>
                </a:solidFill>
                <a:latin typeface="Arial" panose="020B0604020202020204" pitchFamily="34" charset="0"/>
                <a:cs typeface="Arial" panose="020B0604020202020204" pitchFamily="34" charset="0"/>
              </a:rPr>
              <a:t>programmes</a:t>
            </a:r>
            <a:r>
              <a:rPr lang="en-US" sz="8000" dirty="0">
                <a:solidFill>
                  <a:schemeClr val="tx1">
                    <a:alpha val="80000"/>
                  </a:schemeClr>
                </a:solidFill>
                <a:latin typeface="Arial" panose="020B0604020202020204" pitchFamily="34" charset="0"/>
                <a:cs typeface="Arial" panose="020B0604020202020204" pitchFamily="34" charset="0"/>
              </a:rPr>
              <a:t> outside the local region (CPSL Mind, 2019-2021).</a:t>
            </a:r>
          </a:p>
          <a:p>
            <a:endParaRPr lang="en-US" sz="1000" dirty="0">
              <a:solidFill>
                <a:schemeClr val="tx1">
                  <a:alpha val="80000"/>
                </a:schemeClr>
              </a:solidFill>
            </a:endParaRPr>
          </a:p>
          <a:p>
            <a:endParaRPr lang="en-US" sz="1000" dirty="0">
              <a:solidFill>
                <a:schemeClr val="tx1">
                  <a:alpha val="80000"/>
                </a:schemeClr>
              </a:solidFill>
            </a:endParaRPr>
          </a:p>
          <a:p>
            <a:endParaRPr lang="en-US" sz="1000" dirty="0">
              <a:solidFill>
                <a:schemeClr val="tx1">
                  <a:alpha val="80000"/>
                </a:schemeClr>
              </a:solidFill>
            </a:endParaRPr>
          </a:p>
        </p:txBody>
      </p:sp>
      <p:pic>
        <p:nvPicPr>
          <p:cNvPr id="4" name="Picture 3" descr="A computer screen with icons on it&#10;&#10;Description automatically generated">
            <a:extLst>
              <a:ext uri="{FF2B5EF4-FFF2-40B4-BE49-F238E27FC236}">
                <a16:creationId xmlns:a16="http://schemas.microsoft.com/office/drawing/2014/main" id="{7222EC07-2411-95EB-A33A-5B0F69FF53D6}"/>
              </a:ext>
            </a:extLst>
          </p:cNvPr>
          <p:cNvPicPr>
            <a:picLocks noChangeAspect="1"/>
          </p:cNvPicPr>
          <p:nvPr/>
        </p:nvPicPr>
        <p:blipFill rotWithShape="1">
          <a:blip r:embed="rId2"/>
          <a:srcRect l="14253" r="11132"/>
          <a:stretch/>
        </p:blipFill>
        <p:spPr>
          <a:xfrm>
            <a:off x="505418" y="1127052"/>
            <a:ext cx="5742189" cy="4486940"/>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5" name="TextBox 4">
            <a:extLst>
              <a:ext uri="{FF2B5EF4-FFF2-40B4-BE49-F238E27FC236}">
                <a16:creationId xmlns:a16="http://schemas.microsoft.com/office/drawing/2014/main" id="{7D094BC0-C29C-CE9C-0AFA-744E1B640A91}"/>
              </a:ext>
            </a:extLst>
          </p:cNvPr>
          <p:cNvSpPr txBox="1"/>
          <p:nvPr/>
        </p:nvSpPr>
        <p:spPr>
          <a:xfrm>
            <a:off x="2178385" y="5730948"/>
            <a:ext cx="1869935" cy="369332"/>
          </a:xfrm>
          <a:prstGeom prst="rect">
            <a:avLst/>
          </a:prstGeom>
          <a:noFill/>
        </p:spPr>
        <p:txBody>
          <a:bodyPr wrap="none" rtlCol="0">
            <a:spAutoFit/>
          </a:bodyPr>
          <a:lstStyle/>
          <a:p>
            <a:r>
              <a:rPr lang="en-US" dirty="0"/>
              <a:t>source : </a:t>
            </a:r>
            <a:r>
              <a:rPr lang="en-US" dirty="0" err="1"/>
              <a:t>PNGitem</a:t>
            </a:r>
            <a:r>
              <a:rPr lang="en-US" dirty="0"/>
              <a:t> </a:t>
            </a:r>
          </a:p>
        </p:txBody>
      </p:sp>
    </p:spTree>
    <p:extLst>
      <p:ext uri="{BB962C8B-B14F-4D97-AF65-F5344CB8AC3E}">
        <p14:creationId xmlns:p14="http://schemas.microsoft.com/office/powerpoint/2010/main" val="4255183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FC3A3-BBBF-A2F9-1F6A-D7D3077EF3C7}"/>
              </a:ext>
            </a:extLst>
          </p:cNvPr>
          <p:cNvSpPr>
            <a:spLocks noGrp="1"/>
          </p:cNvSpPr>
          <p:nvPr>
            <p:ph type="title"/>
          </p:nvPr>
        </p:nvSpPr>
        <p:spPr/>
        <p:txBody>
          <a:bodyPr>
            <a:normAutofit/>
          </a:bodyPr>
          <a:lstStyle/>
          <a:p>
            <a:r>
              <a:rPr lang="en-US" sz="2400" dirty="0">
                <a:latin typeface="Arial" panose="020B0604020202020204" pitchFamily="34" charset="0"/>
                <a:cs typeface="Arial" panose="020B0604020202020204" pitchFamily="34" charset="0"/>
              </a:rPr>
              <a:t>Use of digital media and technologies for community development </a:t>
            </a:r>
          </a:p>
        </p:txBody>
      </p:sp>
      <p:sp>
        <p:nvSpPr>
          <p:cNvPr id="3" name="Content Placeholder 2">
            <a:extLst>
              <a:ext uri="{FF2B5EF4-FFF2-40B4-BE49-F238E27FC236}">
                <a16:creationId xmlns:a16="http://schemas.microsoft.com/office/drawing/2014/main" id="{3D7A79BE-1569-E833-1037-105531B6D48B}"/>
              </a:ext>
            </a:extLst>
          </p:cNvPr>
          <p:cNvSpPr>
            <a:spLocks noGrp="1"/>
          </p:cNvSpPr>
          <p:nvPr>
            <p:ph idx="1"/>
          </p:nvPr>
        </p:nvSpPr>
        <p:spPr/>
        <p:txBody>
          <a:bodyPr>
            <a:normAutofit/>
          </a:bodyPr>
          <a:lstStyle/>
          <a:p>
            <a:r>
              <a:rPr lang="en-US" dirty="0">
                <a:latin typeface="Arial" panose="020B0604020202020204" pitchFamily="34" charset="0"/>
                <a:cs typeface="Arial" panose="020B0604020202020204" pitchFamily="34" charset="0"/>
              </a:rPr>
              <a:t>Technology (internet, cell phones, computer)</a:t>
            </a:r>
          </a:p>
          <a:p>
            <a:r>
              <a:rPr lang="en-US" dirty="0">
                <a:latin typeface="Arial" panose="020B0604020202020204" pitchFamily="34" charset="0"/>
                <a:cs typeface="Arial" panose="020B0604020202020204" pitchFamily="34" charset="0"/>
              </a:rPr>
              <a:t>Websites &amp; social media </a:t>
            </a:r>
          </a:p>
          <a:p>
            <a:r>
              <a:rPr lang="en-US" dirty="0">
                <a:latin typeface="Arial" panose="020B0604020202020204" pitchFamily="34" charset="0"/>
                <a:cs typeface="Arial" panose="020B0604020202020204" pitchFamily="34" charset="0"/>
              </a:rPr>
              <a:t>Technology enabled care </a:t>
            </a:r>
          </a:p>
          <a:p>
            <a:r>
              <a:rPr lang="en-US" dirty="0">
                <a:latin typeface="Arial" panose="020B0604020202020204" pitchFamily="34" charset="0"/>
                <a:cs typeface="Arial" panose="020B0604020202020204" pitchFamily="34" charset="0"/>
              </a:rPr>
              <a:t>Digital care applications </a:t>
            </a:r>
            <a:r>
              <a:rPr lang="en-GB" b="0" i="0" u="none" strike="noStrike" dirty="0">
                <a:solidFill>
                  <a:srgbClr val="000000"/>
                </a:solidFill>
                <a:effectLst/>
                <a:latin typeface="Arial" panose="020B0604020202020204" pitchFamily="34" charset="0"/>
                <a:cs typeface="Arial" panose="020B0604020202020204" pitchFamily="34" charset="0"/>
              </a:rPr>
              <a:t>(</a:t>
            </a:r>
            <a:r>
              <a:rPr lang="en-GB" b="0" i="0" u="none" strike="noStrike" dirty="0" err="1">
                <a:solidFill>
                  <a:srgbClr val="000000"/>
                </a:solidFill>
                <a:effectLst/>
                <a:latin typeface="Arial" panose="020B0604020202020204" pitchFamily="34" charset="0"/>
                <a:cs typeface="Arial" panose="020B0604020202020204" pitchFamily="34" charset="0"/>
              </a:rPr>
              <a:t>skillsforcare</a:t>
            </a:r>
            <a:r>
              <a:rPr lang="en-GB" b="0" i="0" u="none" strike="noStrike" dirty="0">
                <a:solidFill>
                  <a:srgbClr val="000000"/>
                </a:solidFill>
                <a:effectLst/>
                <a:latin typeface="Arial" panose="020B0604020202020204" pitchFamily="34" charset="0"/>
                <a:cs typeface="Arial" panose="020B0604020202020204" pitchFamily="34" charset="0"/>
              </a:rPr>
              <a:t>, 2022)</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Advertisements </a:t>
            </a:r>
          </a:p>
          <a:p>
            <a:r>
              <a:rPr lang="en-US" dirty="0">
                <a:latin typeface="Arial" panose="020B0604020202020204" pitchFamily="34" charset="0"/>
                <a:cs typeface="Arial" panose="020B0604020202020204" pitchFamily="34" charset="0"/>
              </a:rPr>
              <a:t>Mobile apps </a:t>
            </a:r>
          </a:p>
        </p:txBody>
      </p:sp>
    </p:spTree>
    <p:extLst>
      <p:ext uri="{BB962C8B-B14F-4D97-AF65-F5344CB8AC3E}">
        <p14:creationId xmlns:p14="http://schemas.microsoft.com/office/powerpoint/2010/main" val="2456410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E9287-B1AA-4683-4184-6B09257F78AD}"/>
              </a:ext>
            </a:extLst>
          </p:cNvPr>
          <p:cNvSpPr>
            <a:spLocks noGrp="1"/>
          </p:cNvSpPr>
          <p:nvPr>
            <p:ph type="title"/>
          </p:nvPr>
        </p:nvSpPr>
        <p:spPr>
          <a:xfrm>
            <a:off x="838200" y="1109405"/>
            <a:ext cx="10515600" cy="1352838"/>
          </a:xfrm>
        </p:spPr>
        <p:txBody>
          <a:bodyPr>
            <a:normAutofit/>
          </a:bodyPr>
          <a:lstStyle/>
          <a:p>
            <a:r>
              <a:rPr lang="en-US" sz="2400" dirty="0">
                <a:latin typeface="Arial" panose="020B0604020202020204" pitchFamily="34" charset="0"/>
                <a:cs typeface="Arial" panose="020B0604020202020204" pitchFamily="34" charset="0"/>
              </a:rPr>
              <a:t>Existing means of communication of Health and social care  providers </a:t>
            </a:r>
          </a:p>
        </p:txBody>
      </p:sp>
      <p:sp>
        <p:nvSpPr>
          <p:cNvPr id="3" name="Content Placeholder 2">
            <a:extLst>
              <a:ext uri="{FF2B5EF4-FFF2-40B4-BE49-F238E27FC236}">
                <a16:creationId xmlns:a16="http://schemas.microsoft.com/office/drawing/2014/main" id="{A907C97A-DD83-9962-70ED-A3B5DAF8B1E4}"/>
              </a:ext>
            </a:extLst>
          </p:cNvPr>
          <p:cNvSpPr>
            <a:spLocks noGrp="1"/>
          </p:cNvSpPr>
          <p:nvPr>
            <p:ph idx="1"/>
          </p:nvPr>
        </p:nvSpPr>
        <p:spPr/>
        <p:txBody>
          <a:bodyPr>
            <a:normAutofit fontScale="25000" lnSpcReduction="20000"/>
          </a:bodyPr>
          <a:lstStyle/>
          <a:p>
            <a:pPr algn="l"/>
            <a:r>
              <a:rPr lang="en-GB" sz="8000" b="0" i="0" u="none" strike="noStrike" dirty="0">
                <a:solidFill>
                  <a:srgbClr val="222222"/>
                </a:solidFill>
                <a:effectLst/>
                <a:latin typeface="Arial" panose="020B0604020202020204" pitchFamily="34" charset="0"/>
                <a:cs typeface="Arial" panose="020B0604020202020204" pitchFamily="34" charset="0"/>
              </a:rPr>
              <a:t>Internally</a:t>
            </a:r>
          </a:p>
          <a:p>
            <a:pPr algn="l"/>
            <a:r>
              <a:rPr lang="en-GB" sz="8000" b="0" i="0" u="none" strike="noStrike" dirty="0">
                <a:solidFill>
                  <a:srgbClr val="222222"/>
                </a:solidFill>
                <a:effectLst/>
                <a:latin typeface="Arial" panose="020B0604020202020204" pitchFamily="34" charset="0"/>
                <a:cs typeface="Arial" panose="020B0604020202020204" pitchFamily="34" charset="0"/>
              </a:rPr>
              <a:t>Suicide prevention is a public health priority, and every council has a suicide prevention plan in place, according to the Local Government Association</a:t>
            </a:r>
          </a:p>
          <a:p>
            <a:pPr algn="l"/>
            <a:endParaRPr lang="en-GB" sz="8000" b="0" i="0" u="none" strike="noStrike" dirty="0">
              <a:solidFill>
                <a:srgbClr val="222222"/>
              </a:solidFill>
              <a:effectLst/>
              <a:latin typeface="Arial" panose="020B0604020202020204" pitchFamily="34" charset="0"/>
              <a:cs typeface="Arial" panose="020B0604020202020204" pitchFamily="34" charset="0"/>
            </a:endParaRPr>
          </a:p>
          <a:p>
            <a:pPr algn="l"/>
            <a:r>
              <a:rPr lang="en-GB" sz="8000" b="0" i="0" u="none" strike="noStrike" dirty="0">
                <a:solidFill>
                  <a:srgbClr val="222222"/>
                </a:solidFill>
                <a:effectLst/>
                <a:latin typeface="Arial" panose="020B0604020202020204" pitchFamily="34" charset="0"/>
                <a:cs typeface="Arial" panose="020B0604020202020204" pitchFamily="34" charset="0"/>
              </a:rPr>
              <a:t>Provide high-quality general and specialised help to those who have suicidal thoughts</a:t>
            </a:r>
            <a:endParaRPr lang="en-GB" sz="8000" dirty="0">
              <a:solidFill>
                <a:srgbClr val="222222"/>
              </a:solidFill>
              <a:latin typeface="Arial" panose="020B0604020202020204" pitchFamily="34" charset="0"/>
              <a:cs typeface="Arial" panose="020B0604020202020204" pitchFamily="34" charset="0"/>
            </a:endParaRPr>
          </a:p>
          <a:p>
            <a:pPr algn="l"/>
            <a:endParaRPr lang="en-GB" sz="8000" b="0" i="0" u="none" strike="noStrike" dirty="0">
              <a:solidFill>
                <a:srgbClr val="222222"/>
              </a:solidFill>
              <a:effectLst/>
              <a:latin typeface="Arial" panose="020B0604020202020204" pitchFamily="34" charset="0"/>
              <a:cs typeface="Arial" panose="020B0604020202020204" pitchFamily="34" charset="0"/>
            </a:endParaRPr>
          </a:p>
          <a:p>
            <a:pPr algn="l"/>
            <a:r>
              <a:rPr lang="en-GB" sz="8000" b="0" i="0" u="none" strike="noStrike" dirty="0">
                <a:solidFill>
                  <a:srgbClr val="222222"/>
                </a:solidFill>
                <a:effectLst/>
                <a:latin typeface="Arial" panose="020B0604020202020204" pitchFamily="34" charset="0"/>
                <a:cs typeface="Arial" panose="020B0604020202020204" pitchFamily="34" charset="0"/>
              </a:rPr>
              <a:t> In order to prevent suicide in non-clinical settings, the community must be well-equipped (Peterborough City Council, 2023).</a:t>
            </a:r>
          </a:p>
          <a:p>
            <a:pPr marL="0" indent="0">
              <a:buNone/>
            </a:pPr>
            <a:br>
              <a:rPr lang="en-GB" dirty="0">
                <a:effectLst/>
              </a:rPr>
            </a:br>
            <a:endParaRPr lang="en-GB" dirty="0">
              <a:effectLst/>
            </a:endParaRPr>
          </a:p>
        </p:txBody>
      </p:sp>
    </p:spTree>
    <p:extLst>
      <p:ext uri="{BB962C8B-B14F-4D97-AF65-F5344CB8AC3E}">
        <p14:creationId xmlns:p14="http://schemas.microsoft.com/office/powerpoint/2010/main" val="3949922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B3074-B87D-92DA-7B99-A8FBFE700854}"/>
              </a:ext>
            </a:extLst>
          </p:cNvPr>
          <p:cNvSpPr>
            <a:spLocks noGrp="1"/>
          </p:cNvSpPr>
          <p:nvPr>
            <p:ph type="title"/>
          </p:nvPr>
        </p:nvSpPr>
        <p:spPr/>
        <p:txBody>
          <a:bodyPr/>
          <a:lstStyle/>
          <a:p>
            <a:r>
              <a:rPr lang="en-US" dirty="0"/>
              <a:t> </a:t>
            </a:r>
          </a:p>
        </p:txBody>
      </p:sp>
      <p:sp>
        <p:nvSpPr>
          <p:cNvPr id="3" name="Content Placeholder 2">
            <a:extLst>
              <a:ext uri="{FF2B5EF4-FFF2-40B4-BE49-F238E27FC236}">
                <a16:creationId xmlns:a16="http://schemas.microsoft.com/office/drawing/2014/main" id="{A78D5DEE-8220-6391-2D86-D2FF4597BDCE}"/>
              </a:ext>
            </a:extLst>
          </p:cNvPr>
          <p:cNvSpPr>
            <a:spLocks noGrp="1"/>
          </p:cNvSpPr>
          <p:nvPr>
            <p:ph idx="1"/>
          </p:nvPr>
        </p:nvSpPr>
        <p:spPr>
          <a:xfrm>
            <a:off x="1371600" y="765544"/>
            <a:ext cx="9601200" cy="5709684"/>
          </a:xfrm>
        </p:spPr>
        <p:txBody>
          <a:bodyPr>
            <a:normAutofit/>
          </a:bodyPr>
          <a:lstStyle/>
          <a:p>
            <a:r>
              <a:rPr lang="en-GB" dirty="0">
                <a:solidFill>
                  <a:srgbClr val="000000"/>
                </a:solidFill>
                <a:latin typeface="Arial" panose="020B0604020202020204" pitchFamily="34" charset="0"/>
                <a:cs typeface="Arial" panose="020B0604020202020204" pitchFamily="34" charset="0"/>
              </a:rPr>
              <a:t>Externally </a:t>
            </a:r>
          </a:p>
          <a:p>
            <a:r>
              <a:rPr lang="en-GB" dirty="0">
                <a:solidFill>
                  <a:srgbClr val="000000"/>
                </a:solidFill>
                <a:latin typeface="Arial" panose="020B0604020202020204" pitchFamily="34" charset="0"/>
                <a:cs typeface="Arial" panose="020B0604020202020204" pitchFamily="34" charset="0"/>
              </a:rPr>
              <a:t>‘Prevention is better than cure’  outlines the government’s goals to rebalance healthcare with a focus on prevention. </a:t>
            </a:r>
          </a:p>
          <a:p>
            <a:endParaRPr lang="en-GB" dirty="0">
              <a:solidFill>
                <a:srgbClr val="000000"/>
              </a:solidFill>
              <a:latin typeface="Arial" panose="020B0604020202020204" pitchFamily="34" charset="0"/>
              <a:cs typeface="Arial" panose="020B0604020202020204" pitchFamily="34" charset="0"/>
            </a:endParaRPr>
          </a:p>
          <a:p>
            <a:r>
              <a:rPr lang="en-GB" dirty="0">
                <a:solidFill>
                  <a:srgbClr val="000000"/>
                </a:solidFill>
                <a:latin typeface="Arial" panose="020B0604020202020204" pitchFamily="34" charset="0"/>
                <a:cs typeface="Arial" panose="020B0604020202020204" pitchFamily="34" charset="0"/>
              </a:rPr>
              <a:t>The government pledged to invest £57 million in local suicide prevention programmes and suicide bereavement services by 2023-24</a:t>
            </a:r>
          </a:p>
          <a:p>
            <a:endParaRPr lang="en-GB" dirty="0">
              <a:solidFill>
                <a:srgbClr val="000000"/>
              </a:solidFill>
              <a:latin typeface="Arial" panose="020B0604020202020204" pitchFamily="34" charset="0"/>
              <a:cs typeface="Arial" panose="020B0604020202020204" pitchFamily="34" charset="0"/>
            </a:endParaRPr>
          </a:p>
          <a:p>
            <a:r>
              <a:rPr lang="en-GB" dirty="0">
                <a:solidFill>
                  <a:srgbClr val="000000"/>
                </a:solidFill>
                <a:latin typeface="Arial" panose="020B0604020202020204" pitchFamily="34" charset="0"/>
                <a:cs typeface="Arial" panose="020B0604020202020204" pitchFamily="34" charset="0"/>
              </a:rPr>
              <a:t>The Public Health England (PHE) report on understanding and addressing ethnic inequalities includes ethnicity and health content for use in local JSNAs  (Public Health England, 2018).</a:t>
            </a:r>
          </a:p>
          <a:p>
            <a:endParaRPr lang="en-GB" dirty="0">
              <a:solidFill>
                <a:srgbClr val="000000"/>
              </a:solidFill>
              <a:latin typeface="Arial" panose="020B0604020202020204" pitchFamily="34" charset="0"/>
              <a:cs typeface="Arial" panose="020B0604020202020204" pitchFamily="34" charset="0"/>
            </a:endParaRPr>
          </a:p>
          <a:p>
            <a:r>
              <a:rPr lang="en-GB" dirty="0">
                <a:solidFill>
                  <a:srgbClr val="000000"/>
                </a:solidFill>
                <a:latin typeface="Arial" panose="020B0604020202020204" pitchFamily="34" charset="0"/>
                <a:cs typeface="Arial" panose="020B0604020202020204" pitchFamily="34" charset="0"/>
              </a:rPr>
              <a:t>The Health and Social Care Act 2012</a:t>
            </a:r>
            <a:endParaRPr lang="en-GB" b="0" i="0" u="none" strike="noStrike" dirty="0">
              <a:solidFill>
                <a:srgbClr val="444444"/>
              </a:solidFill>
              <a:effectLst/>
              <a:latin typeface="Arial" panose="020B0604020202020204" pitchFamily="34" charset="0"/>
              <a:cs typeface="Arial" panose="020B0604020202020204" pitchFamily="34" charset="0"/>
            </a:endParaRPr>
          </a:p>
          <a:p>
            <a:endParaRPr lang="en-GB" dirty="0">
              <a:solidFill>
                <a:srgbClr val="444444"/>
              </a:solidFill>
              <a:latin typeface="Montserrat" pitchFamily="2" charset="77"/>
            </a:endParaRPr>
          </a:p>
          <a:p>
            <a:endParaRPr lang="en-US" dirty="0"/>
          </a:p>
        </p:txBody>
      </p:sp>
    </p:spTree>
    <p:extLst>
      <p:ext uri="{BB962C8B-B14F-4D97-AF65-F5344CB8AC3E}">
        <p14:creationId xmlns:p14="http://schemas.microsoft.com/office/powerpoint/2010/main" val="4282727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EDABA-9F9E-A711-D02D-C54B69F998C2}"/>
              </a:ext>
            </a:extLst>
          </p:cNvPr>
          <p:cNvSpPr>
            <a:spLocks noGrp="1"/>
          </p:cNvSpPr>
          <p:nvPr>
            <p:ph type="title"/>
          </p:nvPr>
        </p:nvSpPr>
        <p:spPr/>
        <p:txBody>
          <a:bodyPr>
            <a:normAutofit/>
          </a:bodyPr>
          <a:lstStyle/>
          <a:p>
            <a:r>
              <a:rPr lang="en-US" sz="2400" dirty="0">
                <a:latin typeface="Arial" panose="020B0604020202020204" pitchFamily="34" charset="0"/>
                <a:cs typeface="Arial" panose="020B0604020202020204" pitchFamily="34" charset="0"/>
              </a:rPr>
              <a:t>  Recommendations </a:t>
            </a:r>
          </a:p>
        </p:txBody>
      </p:sp>
      <p:sp>
        <p:nvSpPr>
          <p:cNvPr id="3" name="Content Placeholder 2">
            <a:extLst>
              <a:ext uri="{FF2B5EF4-FFF2-40B4-BE49-F238E27FC236}">
                <a16:creationId xmlns:a16="http://schemas.microsoft.com/office/drawing/2014/main" id="{D856346D-D9FA-F2F4-68A6-45DBBFB48075}"/>
              </a:ext>
            </a:extLst>
          </p:cNvPr>
          <p:cNvSpPr>
            <a:spLocks noGrp="1"/>
          </p:cNvSpPr>
          <p:nvPr>
            <p:ph idx="1"/>
          </p:nvPr>
        </p:nvSpPr>
        <p:spPr>
          <a:xfrm>
            <a:off x="838200" y="1605516"/>
            <a:ext cx="10515600" cy="4571447"/>
          </a:xfrm>
        </p:spPr>
        <p:txBody>
          <a:bodyPr>
            <a:normAutofit/>
          </a:bodyPr>
          <a:lstStyle/>
          <a:p>
            <a:r>
              <a:rPr lang="en-GB" dirty="0">
                <a:solidFill>
                  <a:srgbClr val="212121"/>
                </a:solidFill>
                <a:latin typeface="Arial" panose="020B0604020202020204" pitchFamily="34" charset="0"/>
                <a:cs typeface="Arial" panose="020B0604020202020204" pitchFamily="34" charset="0"/>
              </a:rPr>
              <a:t>The current situation in the healthcare system for ethnic minority populations is unsatisfactory.  New policies and practises should be developed in response to these issues.</a:t>
            </a:r>
          </a:p>
          <a:p>
            <a:pPr marL="0" indent="0">
              <a:buNone/>
            </a:pPr>
            <a:endParaRPr lang="en-GB" dirty="0">
              <a:solidFill>
                <a:srgbClr val="212121"/>
              </a:solidFill>
              <a:latin typeface="Arial" panose="020B0604020202020204" pitchFamily="34" charset="0"/>
              <a:cs typeface="Arial" panose="020B0604020202020204" pitchFamily="34" charset="0"/>
            </a:endParaRPr>
          </a:p>
          <a:p>
            <a:r>
              <a:rPr lang="en-GB" dirty="0">
                <a:solidFill>
                  <a:srgbClr val="212121"/>
                </a:solidFill>
                <a:latin typeface="Arial" panose="020B0604020202020204" pitchFamily="34" charset="0"/>
                <a:cs typeface="Arial" panose="020B0604020202020204" pitchFamily="34" charset="0"/>
              </a:rPr>
              <a:t>O</a:t>
            </a:r>
            <a:r>
              <a:rPr lang="en-GB" sz="2000" b="0" i="0" u="none" strike="noStrike" dirty="0">
                <a:solidFill>
                  <a:srgbClr val="212121"/>
                </a:solidFill>
                <a:effectLst/>
                <a:latin typeface="Arial" panose="020B0604020202020204" pitchFamily="34" charset="0"/>
                <a:cs typeface="Arial" panose="020B0604020202020204" pitchFamily="34" charset="0"/>
              </a:rPr>
              <a:t>ngoing quality research to investigate more profoundly and monitor outcomes (Ajayi, 2021). </a:t>
            </a:r>
          </a:p>
          <a:p>
            <a:endParaRPr lang="en-GB" sz="2000" b="0" i="0" u="none" strike="noStrike" dirty="0">
              <a:solidFill>
                <a:srgbClr val="212121"/>
              </a:solidFill>
              <a:effectLst/>
              <a:latin typeface="Arial" panose="020B0604020202020204" pitchFamily="34" charset="0"/>
              <a:cs typeface="Arial" panose="020B0604020202020204" pitchFamily="34" charset="0"/>
            </a:endParaRPr>
          </a:p>
          <a:p>
            <a:r>
              <a:rPr lang="en-GB" sz="2000" b="0" i="0" u="none" strike="noStrike" dirty="0">
                <a:solidFill>
                  <a:srgbClr val="212121"/>
                </a:solidFill>
                <a:effectLst/>
                <a:latin typeface="Arial" panose="020B0604020202020204" pitchFamily="34" charset="0"/>
                <a:cs typeface="Arial" panose="020B0604020202020204" pitchFamily="34" charset="0"/>
              </a:rPr>
              <a:t>Action must be taken in settings where those at high risk can be reached </a:t>
            </a:r>
          </a:p>
          <a:p>
            <a:endParaRPr lang="en-GB" sz="2000" b="0" i="0" u="none" strike="noStrike" dirty="0">
              <a:solidFill>
                <a:srgbClr val="212121"/>
              </a:solidFill>
              <a:effectLst/>
              <a:latin typeface="Arial" panose="020B0604020202020204" pitchFamily="34" charset="0"/>
              <a:cs typeface="Arial" panose="020B0604020202020204" pitchFamily="34" charset="0"/>
            </a:endParaRPr>
          </a:p>
          <a:p>
            <a:r>
              <a:rPr lang="en-GB" dirty="0">
                <a:solidFill>
                  <a:srgbClr val="212121"/>
                </a:solidFill>
                <a:latin typeface="Arial" panose="020B0604020202020204" pitchFamily="34" charset="0"/>
                <a:cs typeface="Arial" panose="020B0604020202020204" pitchFamily="34" charset="0"/>
              </a:rPr>
              <a:t>C</a:t>
            </a:r>
            <a:r>
              <a:rPr lang="en-GB" sz="2000" b="0" i="0" u="none" strike="noStrike" dirty="0">
                <a:solidFill>
                  <a:srgbClr val="212121"/>
                </a:solidFill>
                <a:effectLst/>
                <a:latin typeface="Arial" panose="020B0604020202020204" pitchFamily="34" charset="0"/>
                <a:cs typeface="Arial" panose="020B0604020202020204" pitchFamily="34" charset="0"/>
              </a:rPr>
              <a:t>ommunity Education </a:t>
            </a:r>
            <a:r>
              <a:rPr lang="en-GB" b="0" i="0" u="none" strike="noStrike" dirty="0">
                <a:solidFill>
                  <a:srgbClr val="000000"/>
                </a:solidFill>
                <a:effectLst/>
                <a:latin typeface="Arial" panose="020B0604020202020204" pitchFamily="34" charset="0"/>
                <a:cs typeface="Arial" panose="020B0604020202020204" pitchFamily="34" charset="0"/>
              </a:rPr>
              <a:t>(McDaid and </a:t>
            </a:r>
            <a:r>
              <a:rPr lang="en-GB" b="0" i="0" u="none" strike="noStrike" dirty="0" err="1">
                <a:solidFill>
                  <a:srgbClr val="000000"/>
                </a:solidFill>
                <a:effectLst/>
                <a:latin typeface="Arial" panose="020B0604020202020204" pitchFamily="34" charset="0"/>
                <a:cs typeface="Arial" panose="020B0604020202020204" pitchFamily="34" charset="0"/>
              </a:rPr>
              <a:t>Kousoulis</a:t>
            </a:r>
            <a:r>
              <a:rPr lang="en-GB" b="0" i="0" u="none" strike="noStrike" dirty="0">
                <a:solidFill>
                  <a:srgbClr val="000000"/>
                </a:solidFill>
                <a:effectLst/>
                <a:latin typeface="Arial" panose="020B0604020202020204" pitchFamily="34" charset="0"/>
                <a:cs typeface="Arial" panose="020B0604020202020204" pitchFamily="34" charset="0"/>
              </a:rPr>
              <a:t>, 2020).</a:t>
            </a:r>
            <a:endParaRPr lang="en-GB" sz="2000" b="0" i="0" u="none" strike="noStrike" dirty="0">
              <a:solidFill>
                <a:srgbClr val="212121"/>
              </a:solidFill>
              <a:effectLst/>
              <a:latin typeface="Arial" panose="020B0604020202020204" pitchFamily="34" charset="0"/>
              <a:cs typeface="Arial" panose="020B0604020202020204" pitchFamily="34" charset="0"/>
            </a:endParaRPr>
          </a:p>
          <a:p>
            <a:endParaRPr lang="en-GB" sz="2000" b="0" i="0" u="none" strike="noStrike" dirty="0">
              <a:solidFill>
                <a:srgbClr val="212121"/>
              </a:solidFill>
              <a:effectLst/>
              <a:latin typeface="Arial" panose="020B0604020202020204" pitchFamily="34" charset="0"/>
              <a:cs typeface="Arial" panose="020B0604020202020204" pitchFamily="34" charset="0"/>
            </a:endParaRPr>
          </a:p>
          <a:p>
            <a:endParaRPr lang="en-GB" sz="2000" b="0" i="0" u="none" strike="noStrike" dirty="0">
              <a:solidFill>
                <a:srgbClr val="21212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2884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3DE4E-6364-3185-8301-197ED4A9D010}"/>
              </a:ext>
            </a:extLst>
          </p:cNvPr>
          <p:cNvSpPr>
            <a:spLocks noGrp="1"/>
          </p:cNvSpPr>
          <p:nvPr>
            <p:ph type="title"/>
          </p:nvPr>
        </p:nvSpPr>
        <p:spPr>
          <a:xfrm>
            <a:off x="1294362" y="818707"/>
            <a:ext cx="9603275" cy="1049235"/>
          </a:xfrm>
        </p:spPr>
        <p:txBody>
          <a:bodyPr/>
          <a:lstStyle/>
          <a:p>
            <a:r>
              <a:rPr lang="en-US" dirty="0">
                <a:latin typeface="Arial" panose="020B0604020202020204" pitchFamily="34" charset="0"/>
                <a:cs typeface="Arial" panose="020B0604020202020204" pitchFamily="34" charset="0"/>
              </a:rPr>
              <a:t>Conclusion</a:t>
            </a:r>
            <a:r>
              <a:rPr lang="en-US" dirty="0"/>
              <a:t> </a:t>
            </a:r>
          </a:p>
        </p:txBody>
      </p:sp>
      <p:sp>
        <p:nvSpPr>
          <p:cNvPr id="3" name="Content Placeholder 2">
            <a:extLst>
              <a:ext uri="{FF2B5EF4-FFF2-40B4-BE49-F238E27FC236}">
                <a16:creationId xmlns:a16="http://schemas.microsoft.com/office/drawing/2014/main" id="{6A437228-321B-B99C-CC77-1031B85828E6}"/>
              </a:ext>
            </a:extLst>
          </p:cNvPr>
          <p:cNvSpPr>
            <a:spLocks noGrp="1"/>
          </p:cNvSpPr>
          <p:nvPr>
            <p:ph idx="1"/>
          </p:nvPr>
        </p:nvSpPr>
        <p:spPr>
          <a:xfrm>
            <a:off x="1130270" y="1488558"/>
            <a:ext cx="9603275" cy="4550735"/>
          </a:xfrm>
        </p:spPr>
        <p:txBody>
          <a:bodyPr>
            <a:normAutofit/>
          </a:bodyPr>
          <a:lstStyle/>
          <a:p>
            <a:r>
              <a:rPr lang="en-US" sz="2200" dirty="0">
                <a:latin typeface="Arial" panose="020B0604020202020204" pitchFamily="34" charset="0"/>
                <a:cs typeface="Arial" panose="020B0604020202020204" pitchFamily="34" charset="0"/>
              </a:rPr>
              <a:t>It is critical for the government to support public services in order to ensure that they are delivered effectively to the community</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Local governments must understand the demographics and necessities of the communities to successfully plan and provide services, respond to community cohesion concerns, and address </a:t>
            </a:r>
            <a:r>
              <a:rPr lang="en-US" sz="2200">
                <a:latin typeface="Arial" panose="020B0604020202020204" pitchFamily="34" charset="0"/>
                <a:cs typeface="Arial" panose="020B0604020202020204" pitchFamily="34" charset="0"/>
              </a:rPr>
              <a:t>health inequalities</a:t>
            </a:r>
            <a:endParaRPr lang="en-US" sz="2200" dirty="0">
              <a:latin typeface="Arial" panose="020B0604020202020204" pitchFamily="34" charset="0"/>
              <a:cs typeface="Arial" panose="020B0604020202020204" pitchFamily="34" charset="0"/>
            </a:endParaRP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Provide services so that everyone in the community has equal access to them</a:t>
            </a: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16735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56D3F-9F2A-3D80-DADC-0DD54B4645C3}"/>
              </a:ext>
            </a:extLst>
          </p:cNvPr>
          <p:cNvSpPr>
            <a:spLocks noGrp="1"/>
          </p:cNvSpPr>
          <p:nvPr>
            <p:ph type="title"/>
          </p:nvPr>
        </p:nvSpPr>
        <p:spPr>
          <a:xfrm>
            <a:off x="1685259" y="90377"/>
            <a:ext cx="9601200" cy="1485900"/>
          </a:xfrm>
        </p:spPr>
        <p:txBody>
          <a:bodyPr/>
          <a:lstStyle/>
          <a:p>
            <a:r>
              <a:rPr lang="en-US" dirty="0"/>
              <a:t>References </a:t>
            </a:r>
          </a:p>
        </p:txBody>
      </p:sp>
      <p:sp>
        <p:nvSpPr>
          <p:cNvPr id="3" name="Content Placeholder 2">
            <a:extLst>
              <a:ext uri="{FF2B5EF4-FFF2-40B4-BE49-F238E27FC236}">
                <a16:creationId xmlns:a16="http://schemas.microsoft.com/office/drawing/2014/main" id="{2A1106E4-4A35-0D0A-3339-6EB05C7C77FD}"/>
              </a:ext>
            </a:extLst>
          </p:cNvPr>
          <p:cNvSpPr>
            <a:spLocks noGrp="1"/>
          </p:cNvSpPr>
          <p:nvPr>
            <p:ph idx="1"/>
          </p:nvPr>
        </p:nvSpPr>
        <p:spPr>
          <a:xfrm>
            <a:off x="818706" y="1339702"/>
            <a:ext cx="10749517" cy="5895753"/>
          </a:xfrm>
        </p:spPr>
        <p:txBody>
          <a:bodyPr>
            <a:noAutofit/>
          </a:bodyPr>
          <a:lstStyle/>
          <a:p>
            <a:pPr algn="l"/>
            <a:r>
              <a:rPr lang="en-GB" sz="1400" b="0" i="0" u="none" strike="noStrike" dirty="0">
                <a:effectLst/>
                <a:latin typeface="Arial" panose="020B0604020202020204" pitchFamily="34" charset="0"/>
                <a:cs typeface="Arial" panose="020B0604020202020204" pitchFamily="34" charset="0"/>
              </a:rPr>
              <a:t>Ajayi, S. (2021)</a:t>
            </a:r>
            <a:r>
              <a:rPr lang="en-GB" sz="1400" b="0" i="1" u="none" strike="noStrike" dirty="0">
                <a:effectLst/>
                <a:latin typeface="Arial" panose="020B0604020202020204" pitchFamily="34" charset="0"/>
                <a:cs typeface="Arial" panose="020B0604020202020204" pitchFamily="34" charset="0"/>
              </a:rPr>
              <a:t> ’</a:t>
            </a:r>
            <a:r>
              <a:rPr lang="en-GB" sz="1400" b="0" u="none" strike="noStrike" dirty="0">
                <a:effectLst/>
                <a:latin typeface="Arial" panose="020B0604020202020204" pitchFamily="34" charset="0"/>
                <a:cs typeface="Arial" panose="020B0604020202020204" pitchFamily="34" charset="0"/>
              </a:rPr>
              <a:t>A perspective on health inequalities in BAME communities and how to improve access to primary care’, </a:t>
            </a:r>
            <a:r>
              <a:rPr lang="en-GB" sz="1400" b="0" i="1" u="none" strike="noStrike" dirty="0">
                <a:effectLst/>
                <a:latin typeface="Arial" panose="020B0604020202020204" pitchFamily="34" charset="0"/>
                <a:cs typeface="Arial" panose="020B0604020202020204" pitchFamily="34" charset="0"/>
              </a:rPr>
              <a:t>Future Healthcare Journal, </a:t>
            </a:r>
            <a:r>
              <a:rPr lang="en-GB" sz="1400" b="0" u="none" strike="noStrike" dirty="0">
                <a:effectLst/>
                <a:latin typeface="Arial" panose="020B0604020202020204" pitchFamily="34" charset="0"/>
                <a:cs typeface="Arial" panose="020B0604020202020204" pitchFamily="34" charset="0"/>
              </a:rPr>
              <a:t>8(1), pp. 36-39. </a:t>
            </a:r>
            <a:r>
              <a:rPr lang="en-GB" sz="1400" dirty="0">
                <a:latin typeface="Arial" panose="020B0604020202020204" pitchFamily="34" charset="0"/>
                <a:cs typeface="Arial" panose="020B0604020202020204" pitchFamily="34" charset="0"/>
              </a:rPr>
              <a:t>A</a:t>
            </a:r>
            <a:r>
              <a:rPr lang="en-GB" sz="1400" b="0" u="none" strike="noStrike" dirty="0">
                <a:effectLst/>
                <a:latin typeface="Arial" panose="020B0604020202020204" pitchFamily="34" charset="0"/>
                <a:cs typeface="Arial" panose="020B0604020202020204" pitchFamily="34" charset="0"/>
              </a:rPr>
              <a:t>vailable at: </a:t>
            </a:r>
            <a:r>
              <a:rPr lang="en-GB" sz="1400" b="0" u="none" strike="noStrike" dirty="0">
                <a:effectLst/>
                <a:latin typeface="Arial" panose="020B0604020202020204" pitchFamily="34" charset="0"/>
                <a:cs typeface="Arial" panose="020B0604020202020204" pitchFamily="34" charset="0"/>
                <a:hlinkClick r:id="rId2"/>
              </a:rPr>
              <a:t>https://doi.org/10.7861%2Ffhj.2020-0217</a:t>
            </a:r>
            <a:r>
              <a:rPr lang="en-GB" sz="1400" dirty="0">
                <a:latin typeface="Arial" panose="020B0604020202020204" pitchFamily="34" charset="0"/>
                <a:cs typeface="Arial" panose="020B0604020202020204" pitchFamily="34" charset="0"/>
                <a:hlinkClick r:id="rId2"/>
              </a:rPr>
              <a:t>/</a:t>
            </a:r>
            <a:r>
              <a:rPr lang="en-GB" sz="1400" dirty="0">
                <a:latin typeface="Arial" panose="020B0604020202020204" pitchFamily="34" charset="0"/>
                <a:cs typeface="Arial" panose="020B0604020202020204" pitchFamily="34" charset="0"/>
              </a:rPr>
              <a:t> </a:t>
            </a:r>
            <a:r>
              <a:rPr lang="en-GB" sz="1400" b="0" u="none" strike="noStrike" dirty="0">
                <a:effectLst/>
                <a:latin typeface="Arial" panose="020B0604020202020204" pitchFamily="34" charset="0"/>
                <a:cs typeface="Arial" panose="020B0604020202020204" pitchFamily="34" charset="0"/>
              </a:rPr>
              <a:t> </a:t>
            </a:r>
          </a:p>
          <a:p>
            <a:pPr algn="l"/>
            <a:r>
              <a:rPr lang="en-GB" sz="1400" b="0" i="0" u="none" strike="noStrike" dirty="0">
                <a:effectLst/>
                <a:latin typeface="Arial" panose="020B0604020202020204" pitchFamily="34" charset="0"/>
                <a:cs typeface="Arial" panose="020B0604020202020204" pitchFamily="34" charset="0"/>
              </a:rPr>
              <a:t>Cambridgeshire Insight (no date) </a:t>
            </a:r>
            <a:r>
              <a:rPr lang="en-GB" sz="1400" b="0" i="1" u="none" strike="noStrike" dirty="0">
                <a:effectLst/>
                <a:latin typeface="Arial" panose="020B0604020202020204" pitchFamily="34" charset="0"/>
                <a:cs typeface="Arial" panose="020B0604020202020204" pitchFamily="34" charset="0"/>
              </a:rPr>
              <a:t>Cambridgeshire Insight – Mental Health Needs Assessment – Chapter One: Environmental factors</a:t>
            </a:r>
            <a:r>
              <a:rPr lang="en-GB" sz="1400" b="0" i="0" u="none" strike="noStrike" dirty="0">
                <a:effectLst/>
                <a:latin typeface="Arial" panose="020B0604020202020204" pitchFamily="34" charset="0"/>
                <a:cs typeface="Arial" panose="020B0604020202020204" pitchFamily="34" charset="0"/>
              </a:rPr>
              <a:t> Available at: </a:t>
            </a:r>
            <a:r>
              <a:rPr lang="en-GB" sz="1400" b="0" i="0" u="none" strike="noStrike" dirty="0">
                <a:effectLst/>
                <a:latin typeface="Arial" panose="020B0604020202020204" pitchFamily="34" charset="0"/>
                <a:cs typeface="Arial" panose="020B0604020202020204" pitchFamily="34" charset="0"/>
                <a:hlinkClick r:id="rId3"/>
              </a:rPr>
              <a:t>https://cambridgeshireinsight.org.uk/mentalhealthneedsassessment/mental-health-needs-assessment-chapter-one/housing-homelessness-and-environmental-justice-1</a:t>
            </a:r>
            <a:r>
              <a:rPr lang="en-GB" sz="1400" dirty="0">
                <a:latin typeface="Arial" panose="020B0604020202020204" pitchFamily="34" charset="0"/>
                <a:cs typeface="Arial" panose="020B0604020202020204" pitchFamily="34" charset="0"/>
                <a:hlinkClick r:id="rId3"/>
              </a:rPr>
              <a:t>/</a:t>
            </a:r>
            <a:r>
              <a:rPr lang="en-GB" sz="1400" dirty="0">
                <a:latin typeface="Arial" panose="020B0604020202020204" pitchFamily="34" charset="0"/>
                <a:cs typeface="Arial" panose="020B0604020202020204" pitchFamily="34" charset="0"/>
              </a:rPr>
              <a:t> </a:t>
            </a:r>
            <a:r>
              <a:rPr lang="en-GB" sz="1400" b="0" i="0" u="none" strike="noStrike" dirty="0">
                <a:effectLst/>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t>
            </a:r>
            <a:r>
              <a:rPr lang="en-GB" sz="1400" b="0" i="0" u="none" strike="noStrike" dirty="0">
                <a:effectLst/>
                <a:latin typeface="Arial" panose="020B0604020202020204" pitchFamily="34" charset="0"/>
                <a:cs typeface="Arial" panose="020B0604020202020204" pitchFamily="34" charset="0"/>
              </a:rPr>
              <a:t>Accessed: 21 July 2023).</a:t>
            </a:r>
          </a:p>
          <a:p>
            <a:pPr algn="l"/>
            <a:r>
              <a:rPr lang="en-GB" sz="1400" b="0" i="0" u="none" strike="noStrike" dirty="0">
                <a:effectLst/>
                <a:latin typeface="Arial" panose="020B0604020202020204" pitchFamily="34" charset="0"/>
                <a:cs typeface="Arial" panose="020B0604020202020204" pitchFamily="34" charset="0"/>
              </a:rPr>
              <a:t>‌CPSL Mind (2019) </a:t>
            </a:r>
            <a:r>
              <a:rPr lang="en-GB" sz="1400" b="0" i="1" u="none" strike="noStrike" dirty="0">
                <a:effectLst/>
                <a:latin typeface="Arial" panose="020B0604020202020204" pitchFamily="34" charset="0"/>
                <a:cs typeface="Arial" panose="020B0604020202020204" pitchFamily="34" charset="0"/>
              </a:rPr>
              <a:t>Building on our strengths: for better mental health</a:t>
            </a:r>
            <a:r>
              <a:rPr lang="en-GB" sz="1400" b="0" i="0" u="none" strike="noStrike" dirty="0">
                <a:effectLst/>
                <a:latin typeface="Arial" panose="020B0604020202020204" pitchFamily="34" charset="0"/>
                <a:cs typeface="Arial" panose="020B0604020202020204" pitchFamily="34" charset="0"/>
              </a:rPr>
              <a:t>. Available at: </a:t>
            </a:r>
            <a:r>
              <a:rPr lang="en-GB" sz="1400" b="0" i="0" u="none" strike="noStrike" dirty="0">
                <a:effectLst/>
                <a:latin typeface="Arial" panose="020B0604020202020204" pitchFamily="34" charset="0"/>
                <a:cs typeface="Arial" panose="020B0604020202020204" pitchFamily="34" charset="0"/>
                <a:hlinkClick r:id="rId4"/>
              </a:rPr>
              <a:t>https://www.cpslmind.org.uk/content/uploads/2021/07/CPSL-Mind-Strategy-2019-2021.pdf</a:t>
            </a:r>
            <a:r>
              <a:rPr lang="en-GB" sz="1400" dirty="0">
                <a:latin typeface="Arial" panose="020B0604020202020204" pitchFamily="34" charset="0"/>
                <a:cs typeface="Arial" panose="020B0604020202020204" pitchFamily="34" charset="0"/>
                <a:hlinkClick r:id="rId4"/>
              </a:rPr>
              <a:t>/</a:t>
            </a:r>
            <a:r>
              <a:rPr lang="en-GB" sz="1400" dirty="0">
                <a:latin typeface="Arial" panose="020B0604020202020204" pitchFamily="34" charset="0"/>
                <a:cs typeface="Arial" panose="020B0604020202020204" pitchFamily="34" charset="0"/>
              </a:rPr>
              <a:t> </a:t>
            </a:r>
            <a:r>
              <a:rPr lang="en-GB" sz="1400" b="0" i="0" u="none" strike="noStrike" dirty="0">
                <a:effectLst/>
                <a:latin typeface="Arial" panose="020B0604020202020204" pitchFamily="34" charset="0"/>
                <a:cs typeface="Arial" panose="020B0604020202020204" pitchFamily="34" charset="0"/>
              </a:rPr>
              <a:t>(Accessed 24 July 2023).</a:t>
            </a:r>
          </a:p>
          <a:p>
            <a:r>
              <a:rPr lang="en-GB" sz="1400" b="0" i="0" u="none" strike="noStrike" dirty="0">
                <a:effectLst/>
                <a:latin typeface="Arial" panose="020B0604020202020204" pitchFamily="34" charset="0"/>
                <a:cs typeface="Arial" panose="020B0604020202020204" pitchFamily="34" charset="0"/>
              </a:rPr>
              <a:t>‌‌Hartley, K. </a:t>
            </a:r>
            <a:r>
              <a:rPr lang="en-GB" sz="1400" b="0" i="1" u="none" strike="noStrike" dirty="0">
                <a:effectLst/>
                <a:latin typeface="Arial" panose="020B0604020202020204" pitchFamily="34" charset="0"/>
                <a:cs typeface="Arial" panose="020B0604020202020204" pitchFamily="34" charset="0"/>
              </a:rPr>
              <a:t>et al. (</a:t>
            </a:r>
            <a:r>
              <a:rPr lang="en-GB" sz="1400" b="0" u="none" strike="noStrike" dirty="0">
                <a:effectLst/>
                <a:latin typeface="Arial" panose="020B0604020202020204" pitchFamily="34" charset="0"/>
                <a:cs typeface="Arial" panose="020B0604020202020204" pitchFamily="34" charset="0"/>
              </a:rPr>
              <a:t>2016</a:t>
            </a:r>
            <a:r>
              <a:rPr lang="en-GB" sz="1400" b="0" i="1" u="none" strike="noStrike" dirty="0">
                <a:effectLst/>
                <a:latin typeface="Arial" panose="020B0604020202020204" pitchFamily="34" charset="0"/>
                <a:cs typeface="Arial" panose="020B0604020202020204" pitchFamily="34" charset="0"/>
              </a:rPr>
              <a:t>) Diverse Ethnic Communities Joint Strategic Needs Assessment for Peterborough</a:t>
            </a:r>
            <a:r>
              <a:rPr lang="en-GB" sz="1400" b="0" i="0" u="none" strike="noStrike" dirty="0">
                <a:effectLst/>
                <a:latin typeface="Arial" panose="020B0604020202020204" pitchFamily="34" charset="0"/>
                <a:cs typeface="Arial" panose="020B0604020202020204" pitchFamily="34" charset="0"/>
              </a:rPr>
              <a:t>. Available at: </a:t>
            </a:r>
            <a:r>
              <a:rPr lang="en-GB" sz="1400" b="0" i="0" u="none" strike="noStrike" dirty="0">
                <a:effectLst/>
                <a:latin typeface="Arial" panose="020B0604020202020204" pitchFamily="34" charset="0"/>
                <a:cs typeface="Arial" panose="020B0604020202020204" pitchFamily="34" charset="0"/>
                <a:hlinkClick r:id="rId5"/>
              </a:rPr>
              <a:t>https://democracy.peterborough.gov.uk/documents/s28782/5.%20Appendix%201%20-%20Diverse%20Ethnic%20Communities%20JSNA.pdf</a:t>
            </a:r>
            <a:r>
              <a:rPr lang="en-GB" sz="1400" dirty="0">
                <a:latin typeface="Arial" panose="020B0604020202020204" pitchFamily="34" charset="0"/>
                <a:cs typeface="Arial" panose="020B0604020202020204" pitchFamily="34" charset="0"/>
                <a:hlinkClick r:id="rId5"/>
              </a:rPr>
              <a:t>/</a:t>
            </a:r>
            <a:r>
              <a:rPr lang="en-GB" sz="1400" dirty="0">
                <a:latin typeface="Arial" panose="020B0604020202020204" pitchFamily="34" charset="0"/>
                <a:cs typeface="Arial" panose="020B0604020202020204" pitchFamily="34" charset="0"/>
              </a:rPr>
              <a:t> </a:t>
            </a:r>
            <a:r>
              <a:rPr lang="en-GB" sz="1400" b="0" i="0" u="none" strike="noStrike" dirty="0">
                <a:effectLst/>
                <a:latin typeface="Arial" panose="020B0604020202020204" pitchFamily="34" charset="0"/>
                <a:cs typeface="Arial" panose="020B0604020202020204" pitchFamily="34" charset="0"/>
              </a:rPr>
              <a:t>(Accessed: 23 July 2023).</a:t>
            </a:r>
          </a:p>
          <a:p>
            <a:pPr algn="l"/>
            <a:r>
              <a:rPr lang="en-GB" sz="1400" b="0" i="0" u="none" strike="noStrike" dirty="0">
                <a:effectLst/>
                <a:latin typeface="Arial" panose="020B0604020202020204" pitchFamily="34" charset="0"/>
                <a:cs typeface="Arial" panose="020B0604020202020204" pitchFamily="34" charset="0"/>
              </a:rPr>
              <a:t>McDaid, S., and </a:t>
            </a:r>
            <a:r>
              <a:rPr lang="en-GB" sz="1400" b="0" i="0" u="none" strike="noStrike" dirty="0" err="1">
                <a:effectLst/>
                <a:latin typeface="Arial" panose="020B0604020202020204" pitchFamily="34" charset="0"/>
                <a:cs typeface="Arial" panose="020B0604020202020204" pitchFamily="34" charset="0"/>
              </a:rPr>
              <a:t>Kousoulis</a:t>
            </a:r>
            <a:r>
              <a:rPr lang="en-GB" sz="1400" b="0" i="0" u="none" strike="noStrike" dirty="0">
                <a:effectLst/>
                <a:latin typeface="Arial" panose="020B0604020202020204" pitchFamily="34" charset="0"/>
                <a:cs typeface="Arial" panose="020B0604020202020204" pitchFamily="34" charset="0"/>
              </a:rPr>
              <a:t>, A. (2020) </a:t>
            </a:r>
            <a:r>
              <a:rPr lang="en-GB" sz="1400" b="0" i="1" u="none" strike="noStrike" dirty="0">
                <a:effectLst/>
                <a:latin typeface="Arial" panose="020B0604020202020204" pitchFamily="34" charset="0"/>
                <a:cs typeface="Arial" panose="020B0604020202020204" pitchFamily="34" charset="0"/>
              </a:rPr>
              <a:t>Tackling social inequalities to reduce mental health problems: How everyone can flourish equally A Mental Health Foundation report</a:t>
            </a:r>
            <a:r>
              <a:rPr lang="en-GB" sz="1400" b="0" i="0" u="none" strike="noStrike" dirty="0">
                <a:effectLst/>
                <a:latin typeface="Arial" panose="020B0604020202020204" pitchFamily="34" charset="0"/>
                <a:cs typeface="Arial" panose="020B0604020202020204" pitchFamily="34" charset="0"/>
              </a:rPr>
              <a:t>.  Available at: </a:t>
            </a:r>
            <a:r>
              <a:rPr lang="en-GB" sz="1400" b="0" i="0" u="none" strike="noStrike" dirty="0">
                <a:effectLst/>
                <a:latin typeface="Arial" panose="020B0604020202020204" pitchFamily="34" charset="0"/>
                <a:cs typeface="Arial" panose="020B0604020202020204" pitchFamily="34" charset="0"/>
                <a:hlinkClick r:id="rId6"/>
              </a:rPr>
              <a:t>https://www.mentalhealth.org.uk/sites/default/files/2022-04/MHF-tackling-inequalities-report.pdf/</a:t>
            </a:r>
            <a:r>
              <a:rPr lang="en-GB" sz="1400" b="0" i="0" u="none" strike="noStrike" dirty="0">
                <a:effectLst/>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t>
            </a:r>
            <a:r>
              <a:rPr lang="en-GB" sz="1400" b="0" i="0" u="none" strike="noStrike" dirty="0">
                <a:effectLst/>
                <a:latin typeface="Arial" panose="020B0604020202020204" pitchFamily="34" charset="0"/>
                <a:cs typeface="Arial" panose="020B0604020202020204" pitchFamily="34" charset="0"/>
              </a:rPr>
              <a:t>Accessed: 26 July 2023)</a:t>
            </a:r>
          </a:p>
        </p:txBody>
      </p:sp>
    </p:spTree>
    <p:extLst>
      <p:ext uri="{BB962C8B-B14F-4D97-AF65-F5344CB8AC3E}">
        <p14:creationId xmlns:p14="http://schemas.microsoft.com/office/powerpoint/2010/main" val="21075776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A8CA13-EFA4-70D7-B29B-1DF7CA19726E}"/>
              </a:ext>
            </a:extLst>
          </p:cNvPr>
          <p:cNvSpPr>
            <a:spLocks noGrp="1"/>
          </p:cNvSpPr>
          <p:nvPr>
            <p:ph idx="1"/>
          </p:nvPr>
        </p:nvSpPr>
        <p:spPr>
          <a:xfrm>
            <a:off x="870098" y="1041990"/>
            <a:ext cx="9601200" cy="5156791"/>
          </a:xfrm>
        </p:spPr>
        <p:txBody>
          <a:bodyPr>
            <a:normAutofit fontScale="70000" lnSpcReduction="20000"/>
          </a:bodyPr>
          <a:lstStyle/>
          <a:p>
            <a:r>
              <a:rPr lang="en-GB" sz="2300" b="0" i="0" u="none" strike="noStrike" dirty="0">
                <a:solidFill>
                  <a:srgbClr val="000000"/>
                </a:solidFill>
                <a:effectLst/>
                <a:latin typeface="Arial" panose="020B0604020202020204" pitchFamily="34" charset="0"/>
                <a:cs typeface="Arial" panose="020B0604020202020204" pitchFamily="34" charset="0"/>
              </a:rPr>
              <a:t>Office for National Statistics (2023) </a:t>
            </a:r>
            <a:r>
              <a:rPr lang="en-GB" sz="2300" b="0" i="1" u="none" strike="noStrike" dirty="0">
                <a:solidFill>
                  <a:srgbClr val="000000"/>
                </a:solidFill>
                <a:effectLst/>
                <a:latin typeface="Arial" panose="020B0604020202020204" pitchFamily="34" charset="0"/>
                <a:cs typeface="Arial" panose="020B0604020202020204" pitchFamily="34" charset="0"/>
              </a:rPr>
              <a:t>How life has changed in Peterborough: Census 2021</a:t>
            </a:r>
            <a:r>
              <a:rPr lang="en-GB" sz="2300" b="0" i="0" u="none" strike="noStrike" dirty="0">
                <a:solidFill>
                  <a:srgbClr val="000000"/>
                </a:solidFill>
                <a:effectLst/>
                <a:latin typeface="Arial" panose="020B0604020202020204" pitchFamily="34" charset="0"/>
                <a:cs typeface="Arial" panose="020B0604020202020204" pitchFamily="34" charset="0"/>
              </a:rPr>
              <a:t>.  Available at: </a:t>
            </a:r>
            <a:r>
              <a:rPr lang="en-GB" sz="2300" b="0" i="0" u="none" strike="noStrike" dirty="0">
                <a:solidFill>
                  <a:srgbClr val="000000"/>
                </a:solidFill>
                <a:effectLst/>
                <a:latin typeface="Arial" panose="020B0604020202020204" pitchFamily="34" charset="0"/>
                <a:cs typeface="Arial" panose="020B0604020202020204" pitchFamily="34" charset="0"/>
                <a:hlinkClick r:id="rId2"/>
              </a:rPr>
              <a:t>https://www.ons.gov.uk/visualisations/censusareachanges/E06000031/</a:t>
            </a:r>
            <a:r>
              <a:rPr lang="en-GB" sz="2300" b="0" i="0" u="none" strike="noStrike" dirty="0">
                <a:solidFill>
                  <a:srgbClr val="000000"/>
                </a:solidFill>
                <a:effectLst/>
                <a:latin typeface="Arial" panose="020B0604020202020204" pitchFamily="34" charset="0"/>
                <a:cs typeface="Arial" panose="020B0604020202020204" pitchFamily="34" charset="0"/>
              </a:rPr>
              <a:t>  </a:t>
            </a:r>
            <a:r>
              <a:rPr lang="en-GB" sz="2300" dirty="0">
                <a:solidFill>
                  <a:srgbClr val="000000"/>
                </a:solidFill>
                <a:latin typeface="Arial" panose="020B0604020202020204" pitchFamily="34" charset="0"/>
                <a:cs typeface="Arial" panose="020B0604020202020204" pitchFamily="34" charset="0"/>
              </a:rPr>
              <a:t>(</a:t>
            </a:r>
            <a:r>
              <a:rPr lang="en-GB" sz="2300" b="0" i="0" u="none" strike="noStrike" dirty="0">
                <a:solidFill>
                  <a:srgbClr val="000000"/>
                </a:solidFill>
                <a:effectLst/>
                <a:latin typeface="Arial" panose="020B0604020202020204" pitchFamily="34" charset="0"/>
                <a:cs typeface="Arial" panose="020B0604020202020204" pitchFamily="34" charset="0"/>
              </a:rPr>
              <a:t>Accessed: 25 July 2023).</a:t>
            </a:r>
            <a:r>
              <a:rPr lang="en-US" sz="2300" dirty="0">
                <a:latin typeface="Arial" panose="020B0604020202020204" pitchFamily="34" charset="0"/>
                <a:cs typeface="Arial" panose="020B0604020202020204" pitchFamily="34" charset="0"/>
              </a:rPr>
              <a:t> </a:t>
            </a:r>
            <a:endParaRPr lang="en-GB" sz="2300" b="0" i="0" u="none" strike="noStrike" dirty="0">
              <a:solidFill>
                <a:srgbClr val="444444"/>
              </a:solidFill>
              <a:effectLst/>
              <a:latin typeface="Arial" panose="020B0604020202020204" pitchFamily="34" charset="0"/>
              <a:cs typeface="Arial" panose="020B0604020202020204" pitchFamily="34" charset="0"/>
            </a:endParaRPr>
          </a:p>
          <a:p>
            <a:pPr algn="l"/>
            <a:r>
              <a:rPr lang="en-GB" sz="2300" b="0" i="0" u="none" strike="noStrike" dirty="0">
                <a:solidFill>
                  <a:srgbClr val="000000"/>
                </a:solidFill>
                <a:effectLst/>
                <a:latin typeface="Arial" panose="020B0604020202020204" pitchFamily="34" charset="0"/>
                <a:cs typeface="Arial" panose="020B0604020202020204" pitchFamily="34" charset="0"/>
              </a:rPr>
              <a:t>Peterborough City Council</a:t>
            </a:r>
            <a:r>
              <a:rPr lang="en-GB" sz="2300" dirty="0">
                <a:solidFill>
                  <a:srgbClr val="000000"/>
                </a:solidFill>
                <a:latin typeface="Arial" panose="020B0604020202020204" pitchFamily="34" charset="0"/>
                <a:cs typeface="Arial" panose="020B0604020202020204" pitchFamily="34" charset="0"/>
              </a:rPr>
              <a:t> </a:t>
            </a:r>
            <a:r>
              <a:rPr lang="en-GB" sz="2300" b="0" i="0" u="none" strike="noStrike" dirty="0">
                <a:solidFill>
                  <a:srgbClr val="000000"/>
                </a:solidFill>
                <a:effectLst/>
                <a:latin typeface="Arial" panose="020B0604020202020204" pitchFamily="34" charset="0"/>
                <a:cs typeface="Arial" panose="020B0604020202020204" pitchFamily="34" charset="0"/>
              </a:rPr>
              <a:t>(2023) </a:t>
            </a:r>
            <a:r>
              <a:rPr lang="en-GB" sz="2300" b="0" i="1" u="none" strike="noStrike" dirty="0">
                <a:solidFill>
                  <a:srgbClr val="000000"/>
                </a:solidFill>
                <a:effectLst/>
                <a:latin typeface="Arial" panose="020B0604020202020204" pitchFamily="34" charset="0"/>
                <a:cs typeface="Arial" panose="020B0604020202020204" pitchFamily="34" charset="0"/>
              </a:rPr>
              <a:t>Suicide Prevention Strategy</a:t>
            </a:r>
            <a:r>
              <a:rPr lang="en-GB" sz="2300" b="0" i="0" u="none" strike="noStrike" dirty="0">
                <a:solidFill>
                  <a:srgbClr val="000000"/>
                </a:solidFill>
                <a:effectLst/>
                <a:latin typeface="Arial" panose="020B0604020202020204" pitchFamily="34" charset="0"/>
                <a:cs typeface="Arial" panose="020B0604020202020204" pitchFamily="34" charset="0"/>
              </a:rPr>
              <a:t>. Available at: </a:t>
            </a:r>
            <a:r>
              <a:rPr lang="en-GB" sz="2300" b="0" i="0" u="none" strike="noStrike" dirty="0">
                <a:solidFill>
                  <a:srgbClr val="000000"/>
                </a:solidFill>
                <a:effectLst/>
                <a:latin typeface="Arial" panose="020B0604020202020204" pitchFamily="34" charset="0"/>
                <a:cs typeface="Arial" panose="020B0604020202020204" pitchFamily="34" charset="0"/>
                <a:hlinkClick r:id="rId3"/>
              </a:rPr>
              <a:t>https://www.peterborough.gov.uk/council/strategies-policies-and-plans/health-and-social-care-strategies/suicide-prevention-strategy/</a:t>
            </a:r>
            <a:r>
              <a:rPr lang="en-GB" sz="2300" b="0" i="0" u="none" strike="noStrike" dirty="0">
                <a:solidFill>
                  <a:srgbClr val="000000"/>
                </a:solidFill>
                <a:effectLst/>
                <a:latin typeface="Arial" panose="020B0604020202020204" pitchFamily="34" charset="0"/>
                <a:cs typeface="Arial" panose="020B0604020202020204" pitchFamily="34" charset="0"/>
              </a:rPr>
              <a:t>  (Accessed: 26 Jul</a:t>
            </a:r>
            <a:r>
              <a:rPr lang="en-GB" sz="2300" dirty="0">
                <a:solidFill>
                  <a:srgbClr val="000000"/>
                </a:solidFill>
                <a:latin typeface="Arial" panose="020B0604020202020204" pitchFamily="34" charset="0"/>
                <a:cs typeface="Arial" panose="020B0604020202020204" pitchFamily="34" charset="0"/>
              </a:rPr>
              <a:t>y </a:t>
            </a:r>
            <a:r>
              <a:rPr lang="en-GB" sz="2300" b="0" i="0" u="none" strike="noStrike" dirty="0">
                <a:solidFill>
                  <a:srgbClr val="000000"/>
                </a:solidFill>
                <a:effectLst/>
                <a:latin typeface="Arial" panose="020B0604020202020204" pitchFamily="34" charset="0"/>
                <a:cs typeface="Arial" panose="020B0604020202020204" pitchFamily="34" charset="0"/>
              </a:rPr>
              <a:t>2023).</a:t>
            </a:r>
          </a:p>
          <a:p>
            <a:pPr algn="l"/>
            <a:r>
              <a:rPr lang="en-GB" sz="2300" b="0" i="0" u="none" strike="noStrike" dirty="0">
                <a:solidFill>
                  <a:srgbClr val="000000"/>
                </a:solidFill>
                <a:effectLst/>
                <a:latin typeface="Arial" panose="020B0604020202020204" pitchFamily="34" charset="0"/>
                <a:cs typeface="Arial" panose="020B0604020202020204" pitchFamily="34" charset="0"/>
              </a:rPr>
              <a:t>Public Health England (2018) </a:t>
            </a:r>
            <a:r>
              <a:rPr lang="en-GB" sz="2300" b="0" i="1" u="none" strike="noStrike" dirty="0">
                <a:solidFill>
                  <a:srgbClr val="000000"/>
                </a:solidFill>
                <a:effectLst/>
                <a:latin typeface="Arial" panose="020B0604020202020204" pitchFamily="34" charset="0"/>
                <a:cs typeface="Arial" panose="020B0604020202020204" pitchFamily="34" charset="0"/>
              </a:rPr>
              <a:t>Health matters: reducing health inequalities in mental illness</a:t>
            </a:r>
            <a:r>
              <a:rPr lang="en-GB" sz="2300" b="0" i="0" u="none" strike="noStrike" dirty="0">
                <a:solidFill>
                  <a:srgbClr val="000000"/>
                </a:solidFill>
                <a:effectLst/>
                <a:latin typeface="Arial" panose="020B0604020202020204" pitchFamily="34" charset="0"/>
                <a:cs typeface="Arial" panose="020B0604020202020204" pitchFamily="34" charset="0"/>
              </a:rPr>
              <a:t>. Available at: </a:t>
            </a:r>
            <a:r>
              <a:rPr lang="en-GB" sz="2300" b="0" i="0" u="none" strike="noStrike" dirty="0">
                <a:solidFill>
                  <a:srgbClr val="000000"/>
                </a:solidFill>
                <a:effectLst/>
                <a:latin typeface="Arial" panose="020B0604020202020204" pitchFamily="34" charset="0"/>
                <a:cs typeface="Arial" panose="020B0604020202020204" pitchFamily="34" charset="0"/>
                <a:hlinkClick r:id="rId4"/>
              </a:rPr>
              <a:t>https://www.gov.uk/government/publications/health-matters-reducing-health-inequalities-in-mental-illness/health-matters-reducing-health-inequalities-in-mental-illness/</a:t>
            </a:r>
            <a:r>
              <a:rPr lang="en-GB" sz="2300" b="0" i="0" u="none" strike="noStrike" dirty="0">
                <a:solidFill>
                  <a:srgbClr val="000000"/>
                </a:solidFill>
                <a:effectLst/>
                <a:latin typeface="Arial" panose="020B0604020202020204" pitchFamily="34" charset="0"/>
                <a:cs typeface="Arial" panose="020B0604020202020204" pitchFamily="34" charset="0"/>
              </a:rPr>
              <a:t>  (Accessed: 23 July 2023).</a:t>
            </a:r>
          </a:p>
          <a:p>
            <a:pPr algn="l"/>
            <a:r>
              <a:rPr lang="en-GB" sz="2300" b="0" i="0" u="none" strike="noStrike" dirty="0">
                <a:solidFill>
                  <a:srgbClr val="000000"/>
                </a:solidFill>
                <a:effectLst/>
                <a:latin typeface="Arial" panose="020B0604020202020204" pitchFamily="34" charset="0"/>
                <a:cs typeface="Arial" panose="020B0604020202020204" pitchFamily="34" charset="0"/>
              </a:rPr>
              <a:t>Raghavan, R</a:t>
            </a:r>
            <a:r>
              <a:rPr lang="en-GB" sz="2300" dirty="0">
                <a:solidFill>
                  <a:srgbClr val="000000"/>
                </a:solidFill>
                <a:latin typeface="Arial" panose="020B0604020202020204" pitchFamily="34" charset="0"/>
                <a:cs typeface="Arial" panose="020B0604020202020204" pitchFamily="34" charset="0"/>
              </a:rPr>
              <a:t>., </a:t>
            </a:r>
            <a:r>
              <a:rPr lang="en-GB" sz="2300" b="0" i="0" u="none" strike="noStrike" dirty="0">
                <a:solidFill>
                  <a:srgbClr val="000000"/>
                </a:solidFill>
                <a:effectLst/>
                <a:latin typeface="Arial" panose="020B0604020202020204" pitchFamily="34" charset="0"/>
                <a:cs typeface="Arial" panose="020B0604020202020204" pitchFamily="34" charset="0"/>
              </a:rPr>
              <a:t>and Nielsen, J. (2021) </a:t>
            </a:r>
            <a:r>
              <a:rPr lang="en-GB" sz="2300" b="0" i="1" u="none" strike="noStrike" dirty="0">
                <a:solidFill>
                  <a:srgbClr val="000000"/>
                </a:solidFill>
                <a:effectLst/>
                <a:latin typeface="Arial" panose="020B0604020202020204" pitchFamily="34" charset="0"/>
                <a:cs typeface="Arial" panose="020B0604020202020204" pitchFamily="34" charset="0"/>
              </a:rPr>
              <a:t>Mental Health</a:t>
            </a:r>
            <a:r>
              <a:rPr lang="en-GB" sz="2300" b="0" i="0" u="none" strike="noStrike" dirty="0">
                <a:solidFill>
                  <a:srgbClr val="000000"/>
                </a:solidFill>
                <a:effectLst/>
                <a:latin typeface="Arial" panose="020B0604020202020204" pitchFamily="34" charset="0"/>
                <a:cs typeface="Arial" panose="020B0604020202020204" pitchFamily="34" charset="0"/>
              </a:rPr>
              <a:t>. [online] Available at: </a:t>
            </a:r>
            <a:r>
              <a:rPr lang="en-GB" sz="2300" b="0" i="0" u="none" strike="noStrike" dirty="0">
                <a:solidFill>
                  <a:srgbClr val="000000"/>
                </a:solidFill>
                <a:effectLst/>
                <a:latin typeface="Arial" panose="020B0604020202020204" pitchFamily="34" charset="0"/>
                <a:cs typeface="Arial" panose="020B0604020202020204" pitchFamily="34" charset="0"/>
                <a:hlinkClick r:id="rId5"/>
              </a:rPr>
              <a:t>https://raceequalityfoundation.org.uk/wp-content/uploads/2022/10/collaborative-briefing-mental-health-briefing-digital-FINAL.pdf/</a:t>
            </a:r>
            <a:r>
              <a:rPr lang="en-GB" sz="2300" b="0" i="0" u="none" strike="noStrike" dirty="0">
                <a:solidFill>
                  <a:srgbClr val="000000"/>
                </a:solidFill>
                <a:effectLst/>
                <a:latin typeface="Arial" panose="020B0604020202020204" pitchFamily="34" charset="0"/>
                <a:cs typeface="Arial" panose="020B0604020202020204" pitchFamily="34" charset="0"/>
              </a:rPr>
              <a:t>  </a:t>
            </a:r>
            <a:r>
              <a:rPr lang="en-GB" sz="2300" dirty="0">
                <a:solidFill>
                  <a:srgbClr val="000000"/>
                </a:solidFill>
                <a:latin typeface="Arial" panose="020B0604020202020204" pitchFamily="34" charset="0"/>
                <a:cs typeface="Arial" panose="020B0604020202020204" pitchFamily="34" charset="0"/>
              </a:rPr>
              <a:t>(</a:t>
            </a:r>
            <a:r>
              <a:rPr lang="en-GB" sz="2300" b="0" i="0" u="none" strike="noStrike" dirty="0">
                <a:solidFill>
                  <a:srgbClr val="000000"/>
                </a:solidFill>
                <a:effectLst/>
                <a:latin typeface="Arial" panose="020B0604020202020204" pitchFamily="34" charset="0"/>
                <a:cs typeface="Arial" panose="020B0604020202020204" pitchFamily="34" charset="0"/>
              </a:rPr>
              <a:t>Accessed: 24 July 2023).</a:t>
            </a:r>
          </a:p>
          <a:p>
            <a:r>
              <a:rPr lang="en-GB" sz="2000" b="0" i="0" u="none" strike="noStrike" dirty="0">
                <a:solidFill>
                  <a:srgbClr val="000000"/>
                </a:solidFill>
                <a:effectLst/>
                <a:latin typeface="Times New Roman" panose="02020603050405020304" pitchFamily="18" charset="0"/>
              </a:rPr>
              <a:t>‌</a:t>
            </a:r>
            <a:r>
              <a:rPr lang="en-GB" sz="2300" b="0" i="0" u="none" strike="noStrike" dirty="0" err="1">
                <a:solidFill>
                  <a:srgbClr val="000000"/>
                </a:solidFill>
                <a:effectLst/>
                <a:latin typeface="Arial" panose="020B0604020202020204" pitchFamily="34" charset="0"/>
                <a:cs typeface="Arial" panose="020B0604020202020204" pitchFamily="34" charset="0"/>
              </a:rPr>
              <a:t>skillsforcare</a:t>
            </a:r>
            <a:r>
              <a:rPr lang="en-GB" sz="2300" dirty="0">
                <a:solidFill>
                  <a:srgbClr val="000000"/>
                </a:solidFill>
                <a:latin typeface="Arial" panose="020B0604020202020204" pitchFamily="34" charset="0"/>
                <a:cs typeface="Arial" panose="020B0604020202020204" pitchFamily="34" charset="0"/>
              </a:rPr>
              <a:t> </a:t>
            </a:r>
            <a:r>
              <a:rPr lang="en-GB" sz="2300" b="0" i="0" u="none" strike="noStrike" dirty="0">
                <a:solidFill>
                  <a:srgbClr val="000000"/>
                </a:solidFill>
                <a:effectLst/>
                <a:latin typeface="Arial" panose="020B0604020202020204" pitchFamily="34" charset="0"/>
                <a:cs typeface="Arial" panose="020B0604020202020204" pitchFamily="34" charset="0"/>
              </a:rPr>
              <a:t>(2022) </a:t>
            </a:r>
            <a:r>
              <a:rPr lang="en-GB" sz="2300" b="0" i="1" u="none" strike="noStrike" dirty="0">
                <a:solidFill>
                  <a:srgbClr val="000000"/>
                </a:solidFill>
                <a:effectLst/>
                <a:latin typeface="Arial" panose="020B0604020202020204" pitchFamily="34" charset="0"/>
                <a:cs typeface="Arial" panose="020B0604020202020204" pitchFamily="34" charset="0"/>
              </a:rPr>
              <a:t>Digital technology in social care</a:t>
            </a:r>
            <a:r>
              <a:rPr lang="en-GB" sz="2300" b="0" i="0" u="none" strike="noStrike" dirty="0">
                <a:solidFill>
                  <a:srgbClr val="000000"/>
                </a:solidFill>
                <a:effectLst/>
                <a:latin typeface="Arial" panose="020B0604020202020204" pitchFamily="34" charset="0"/>
                <a:cs typeface="Arial" panose="020B0604020202020204" pitchFamily="34" charset="0"/>
              </a:rPr>
              <a:t>. Available at: </a:t>
            </a:r>
            <a:r>
              <a:rPr lang="en-GB" sz="2300" b="0" i="0" u="none" strike="noStrike" dirty="0">
                <a:solidFill>
                  <a:srgbClr val="000000"/>
                </a:solidFill>
                <a:effectLst/>
                <a:latin typeface="Arial" panose="020B0604020202020204" pitchFamily="34" charset="0"/>
                <a:cs typeface="Arial" panose="020B0604020202020204" pitchFamily="34" charset="0"/>
                <a:hlinkClick r:id="rId6"/>
              </a:rPr>
              <a:t>https://www.skillsforcare.org.uk/Support-for-leaders-and-managers/Managing-a-service/Digital-technology-and-social-care/Digital-technology-in-social-care.aspx/</a:t>
            </a:r>
            <a:r>
              <a:rPr lang="en-GB" sz="2300" b="0" i="0" u="none" strike="noStrike" dirty="0">
                <a:solidFill>
                  <a:srgbClr val="000000"/>
                </a:solidFill>
                <a:effectLst/>
                <a:latin typeface="Arial" panose="020B0604020202020204" pitchFamily="34" charset="0"/>
                <a:cs typeface="Arial" panose="020B0604020202020204" pitchFamily="34" charset="0"/>
              </a:rPr>
              <a:t>  (Accessed: 24 Jul</a:t>
            </a:r>
            <a:r>
              <a:rPr lang="en-GB" sz="2300" dirty="0">
                <a:solidFill>
                  <a:srgbClr val="000000"/>
                </a:solidFill>
                <a:latin typeface="Arial" panose="020B0604020202020204" pitchFamily="34" charset="0"/>
                <a:cs typeface="Arial" panose="020B0604020202020204" pitchFamily="34" charset="0"/>
              </a:rPr>
              <a:t>y </a:t>
            </a:r>
            <a:r>
              <a:rPr lang="en-GB" sz="2300" b="0" i="0" u="none" strike="noStrike" dirty="0">
                <a:solidFill>
                  <a:srgbClr val="000000"/>
                </a:solidFill>
                <a:effectLst/>
                <a:latin typeface="Arial" panose="020B0604020202020204" pitchFamily="34" charset="0"/>
                <a:cs typeface="Arial" panose="020B0604020202020204" pitchFamily="34" charset="0"/>
              </a:rPr>
              <a:t>2023).</a:t>
            </a:r>
          </a:p>
          <a:p>
            <a:pPr algn="l"/>
            <a:r>
              <a:rPr lang="en-GB" sz="2300" b="0" i="0" u="none" strike="noStrike" dirty="0">
                <a:solidFill>
                  <a:srgbClr val="000000"/>
                </a:solidFill>
                <a:effectLst/>
                <a:latin typeface="Arial" panose="020B0604020202020204" pitchFamily="34" charset="0"/>
                <a:cs typeface="Arial" panose="020B0604020202020204" pitchFamily="34" charset="0"/>
              </a:rPr>
              <a:t>‌World Health Organization (2022) </a:t>
            </a:r>
            <a:r>
              <a:rPr lang="en-GB" sz="2300" b="0" i="1" u="none" strike="noStrike" dirty="0">
                <a:solidFill>
                  <a:srgbClr val="000000"/>
                </a:solidFill>
                <a:effectLst/>
                <a:latin typeface="Arial" panose="020B0604020202020204" pitchFamily="34" charset="0"/>
                <a:cs typeface="Arial" panose="020B0604020202020204" pitchFamily="34" charset="0"/>
              </a:rPr>
              <a:t>Mental Health</a:t>
            </a:r>
            <a:r>
              <a:rPr lang="en-GB" sz="2300" b="0" i="0" u="none" strike="noStrike" dirty="0">
                <a:solidFill>
                  <a:srgbClr val="000000"/>
                </a:solidFill>
                <a:effectLst/>
                <a:latin typeface="Arial" panose="020B0604020202020204" pitchFamily="34" charset="0"/>
                <a:cs typeface="Arial" panose="020B0604020202020204" pitchFamily="34" charset="0"/>
              </a:rPr>
              <a:t>. Available at: </a:t>
            </a:r>
            <a:r>
              <a:rPr lang="en-GB" sz="2300" b="0" i="0" u="none" strike="noStrike" dirty="0">
                <a:solidFill>
                  <a:srgbClr val="000000"/>
                </a:solidFill>
                <a:effectLst/>
                <a:latin typeface="Arial" panose="020B0604020202020204" pitchFamily="34" charset="0"/>
                <a:cs typeface="Arial" panose="020B0604020202020204" pitchFamily="34" charset="0"/>
                <a:hlinkClick r:id="rId7"/>
              </a:rPr>
              <a:t>https://www.who.int/news-room/fact-sheets/detail/mental-health-strengthening-our-response/</a:t>
            </a:r>
            <a:r>
              <a:rPr lang="en-GB" sz="2300" b="0" i="0" u="none" strike="noStrike" dirty="0">
                <a:solidFill>
                  <a:srgbClr val="000000"/>
                </a:solidFill>
                <a:effectLst/>
                <a:latin typeface="Arial" panose="020B0604020202020204" pitchFamily="34" charset="0"/>
                <a:cs typeface="Arial" panose="020B0604020202020204" pitchFamily="34" charset="0"/>
              </a:rPr>
              <a:t> (Accessed: 20 July 2023).</a:t>
            </a:r>
          </a:p>
        </p:txBody>
      </p:sp>
    </p:spTree>
    <p:extLst>
      <p:ext uri="{BB962C8B-B14F-4D97-AF65-F5344CB8AC3E}">
        <p14:creationId xmlns:p14="http://schemas.microsoft.com/office/powerpoint/2010/main" val="380984544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docProps/app.xml><?xml version="1.0" encoding="utf-8"?>
<Properties xmlns="http://schemas.openxmlformats.org/officeDocument/2006/extended-properties" xmlns:vt="http://schemas.openxmlformats.org/officeDocument/2006/docPropsVTypes">
  <Template>{90032DC3-5DE4-5C4A-9F72-6E59B381C52E}tf10001119_mac</Template>
  <TotalTime>3503</TotalTime>
  <Words>1478</Words>
  <Application>Microsoft Macintosh PowerPoint</Application>
  <PresentationFormat>Widescreen</PresentationFormat>
  <Paragraphs>160</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Century Gothic</vt:lpstr>
      <vt:lpstr>GDS Transport</vt:lpstr>
      <vt:lpstr>Montserrat</vt:lpstr>
      <vt:lpstr>Times New Roman</vt:lpstr>
      <vt:lpstr>Gallery</vt:lpstr>
      <vt:lpstr>PowerPoint Presentation</vt:lpstr>
      <vt:lpstr>Introduction </vt:lpstr>
      <vt:lpstr>PowerPoint Presentation</vt:lpstr>
      <vt:lpstr>PowerPoint Presentation</vt:lpstr>
      <vt:lpstr>PrevalPrevalence of the mental illness in the community </vt:lpstr>
      <vt:lpstr>PowerPoint Presentation</vt:lpstr>
      <vt:lpstr>PowerPoint Presentation</vt:lpstr>
      <vt:lpstr>Policies and legislation on mental health  illness inequalities </vt:lpstr>
      <vt:lpstr>Existing means of communication  </vt:lpstr>
      <vt:lpstr>Use of digital media and technologies for community development </vt:lpstr>
      <vt:lpstr>Existing means of communication of Health and social care  providers </vt:lpstr>
      <vt:lpstr> </vt:lpstr>
      <vt:lpstr>  Recommendations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Adriana Dulceneya Ribeiro Silva (2008480)</dc:creator>
  <cp:lastModifiedBy>Adriana Dulceneya Ribeiro Silva (2008480)</cp:lastModifiedBy>
  <cp:revision>22</cp:revision>
  <dcterms:created xsi:type="dcterms:W3CDTF">2023-07-21T14:35:28Z</dcterms:created>
  <dcterms:modified xsi:type="dcterms:W3CDTF">2023-07-28T12:03:04Z</dcterms:modified>
</cp:coreProperties>
</file>