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87" r:id="rId2"/>
    <p:sldId id="288" r:id="rId3"/>
    <p:sldId id="289" r:id="rId4"/>
    <p:sldId id="290" r:id="rId5"/>
    <p:sldId id="291"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 id="321" r:id="rId20"/>
    <p:sldId id="305" r:id="rId21"/>
    <p:sldId id="306" r:id="rId22"/>
    <p:sldId id="307" r:id="rId23"/>
    <p:sldId id="308" r:id="rId24"/>
    <p:sldId id="309" r:id="rId25"/>
    <p:sldId id="310" r:id="rId26"/>
    <p:sldId id="311" r:id="rId27"/>
    <p:sldId id="312" r:id="rId28"/>
    <p:sldId id="313" r:id="rId29"/>
    <p:sldId id="314" r:id="rId30"/>
    <p:sldId id="315" r:id="rId31"/>
    <p:sldId id="316" r:id="rId32"/>
    <p:sldId id="317" r:id="rId33"/>
    <p:sldId id="318" r:id="rId34"/>
    <p:sldId id="319" r:id="rId35"/>
    <p:sldId id="32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0C0F7-AC5B-4161-B953-E237E3736470}" type="datetimeFigureOut">
              <a:rPr lang="en-GB" smtClean="0"/>
              <a:t>01/03/2022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A54EED-CE25-4639-882D-D45E4EF4451B}" type="slidenum">
              <a:rPr lang="en-GB" smtClean="0"/>
              <a:t>‹#›</a:t>
            </a:fld>
            <a:endParaRPr lang="en-GB"/>
          </a:p>
        </p:txBody>
      </p:sp>
    </p:spTree>
    <p:extLst>
      <p:ext uri="{BB962C8B-B14F-4D97-AF65-F5344CB8AC3E}">
        <p14:creationId xmlns:p14="http://schemas.microsoft.com/office/powerpoint/2010/main" val="3743513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DB9DD03-A44D-41CC-BCF4-FF54387B06ED}" type="slidenum">
              <a:rPr kumimoji="0" lang="en-GB" sz="1200" b="0" i="0" u="none" strike="noStrike" kern="1200" cap="none" spc="0" normalizeH="0" baseline="0" noProof="0" smtClean="0">
                <a:ln>
                  <a:noFill/>
                </a:ln>
                <a:solidFill>
                  <a:prstClr val="black"/>
                </a:solidFill>
                <a:effectLst/>
                <a:uLnTx/>
                <a:uFillTx/>
                <a:latin typeface="Verdana"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Verdana" pitchFamily="34" charset="0"/>
              <a:ea typeface="+mn-ea"/>
              <a:cs typeface="+mn-cs"/>
            </a:endParaRPr>
          </a:p>
        </p:txBody>
      </p:sp>
    </p:spTree>
    <p:extLst>
      <p:ext uri="{BB962C8B-B14F-4D97-AF65-F5344CB8AC3E}">
        <p14:creationId xmlns:p14="http://schemas.microsoft.com/office/powerpoint/2010/main" val="169353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b="1">
                <a:solidFill>
                  <a:schemeClr val="accent2"/>
                </a:solidFill>
                <a:latin typeface="Arial" charset="0"/>
                <a:ea typeface="ＭＳ Ｐゴシック" pitchFamily="-105" charset="-128"/>
              </a:defRPr>
            </a:lvl1pPr>
            <a:lvl2pPr marL="742950" indent="-285750" eaLnBrk="0" hangingPunct="0">
              <a:defRPr sz="3600" b="1">
                <a:solidFill>
                  <a:schemeClr val="accent2"/>
                </a:solidFill>
                <a:latin typeface="Arial" charset="0"/>
                <a:ea typeface="ＭＳ Ｐゴシック" pitchFamily="-105" charset="-128"/>
              </a:defRPr>
            </a:lvl2pPr>
            <a:lvl3pPr marL="1143000" indent="-228600" eaLnBrk="0" hangingPunct="0">
              <a:defRPr sz="3600" b="1">
                <a:solidFill>
                  <a:schemeClr val="accent2"/>
                </a:solidFill>
                <a:latin typeface="Arial" charset="0"/>
                <a:ea typeface="ＭＳ Ｐゴシック" pitchFamily="-105" charset="-128"/>
              </a:defRPr>
            </a:lvl3pPr>
            <a:lvl4pPr marL="1600200" indent="-228600" eaLnBrk="0" hangingPunct="0">
              <a:defRPr sz="3600" b="1">
                <a:solidFill>
                  <a:schemeClr val="accent2"/>
                </a:solidFill>
                <a:latin typeface="Arial" charset="0"/>
                <a:ea typeface="ＭＳ Ｐゴシック" pitchFamily="-105" charset="-128"/>
              </a:defRPr>
            </a:lvl4pPr>
            <a:lvl5pPr marL="2057400" indent="-228600" eaLnBrk="0" hangingPunct="0">
              <a:defRPr sz="3600" b="1">
                <a:solidFill>
                  <a:schemeClr val="accent2"/>
                </a:solidFill>
                <a:latin typeface="Arial" charset="0"/>
                <a:ea typeface="ＭＳ Ｐゴシック" pitchFamily="-105" charset="-128"/>
              </a:defRPr>
            </a:lvl5pPr>
            <a:lvl6pPr marL="25146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29718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34290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38862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1953866-7B27-46D2-80A5-82C8D1730FB9}" type="slidenum">
              <a:rPr kumimoji="0" lang="en-US" altLang="en-US" sz="1200" b="0" i="0" u="none" strike="noStrike" kern="1200" cap="none" spc="0" normalizeH="0" baseline="0" noProof="0">
                <a:ln>
                  <a:noFill/>
                </a:ln>
                <a:solidFill>
                  <a:prstClr val="black"/>
                </a:solidFill>
                <a:effectLst/>
                <a:uLnTx/>
                <a:uFillTx/>
                <a:latin typeface="Times New Roman" pitchFamily="-105" charset="0"/>
                <a:ea typeface="ＭＳ Ｐゴシック" pitchFamily="-105"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Times New Roman" pitchFamily="-105" charset="0"/>
              <a:ea typeface="ＭＳ Ｐゴシック" pitchFamily="-105" charset="-128"/>
              <a:cs typeface="+mn-cs"/>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05" charset="0"/>
            </a:endParaRPr>
          </a:p>
        </p:txBody>
      </p:sp>
    </p:spTree>
    <p:extLst>
      <p:ext uri="{BB962C8B-B14F-4D97-AF65-F5344CB8AC3E}">
        <p14:creationId xmlns:p14="http://schemas.microsoft.com/office/powerpoint/2010/main" val="31770673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2117" y="0"/>
            <a:ext cx="12194117"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155254" y="2226504"/>
            <a:ext cx="789023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1155254" y="4777380"/>
            <a:ext cx="789023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62541" y="1790691"/>
            <a:ext cx="990599" cy="304879"/>
          </a:xfrm>
        </p:spPr>
        <p:txBody>
          <a:bodyPr anchor="t"/>
          <a:lstStyle>
            <a:lvl1pPr algn="l">
              <a:defRPr b="0" i="0">
                <a:solidFill>
                  <a:schemeClr val="bg1">
                    <a:alpha val="60000"/>
                  </a:schemeClr>
                </a:solidFill>
              </a:defRPr>
            </a:lvl1pPr>
          </a:lstStyle>
          <a:p>
            <a:endParaRPr lang="en-GB" altLang="en-US"/>
          </a:p>
        </p:txBody>
      </p:sp>
      <p:sp>
        <p:nvSpPr>
          <p:cNvPr id="5" name="Footer Placeholder 4"/>
          <p:cNvSpPr>
            <a:spLocks noGrp="1"/>
          </p:cNvSpPr>
          <p:nvPr>
            <p:ph type="ftr" sz="quarter" idx="11"/>
          </p:nvPr>
        </p:nvSpPr>
        <p:spPr bwMode="gray">
          <a:xfrm rot="5400000">
            <a:off x="8958244" y="3226298"/>
            <a:ext cx="3859795" cy="304880"/>
          </a:xfrm>
        </p:spPr>
        <p:txBody>
          <a:bodyPr/>
          <a:lstStyle>
            <a:lvl1pPr>
              <a:defRPr b="0" i="0">
                <a:solidFill>
                  <a:schemeClr val="bg1">
                    <a:alpha val="60000"/>
                  </a:schemeClr>
                </a:solidFill>
              </a:defRPr>
            </a:lvl1pPr>
          </a:lstStyle>
          <a:p>
            <a:endParaRPr lang="en-GB" altLang="en-US"/>
          </a:p>
        </p:txBody>
      </p:sp>
      <p:sp>
        <p:nvSpPr>
          <p:cNvPr id="11" name="Rectangle 10"/>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10238155" y="295731"/>
            <a:ext cx="1055077" cy="767687"/>
          </a:xfrm>
          <a:prstGeom prst="rect">
            <a:avLst/>
          </a:prstGeom>
        </p:spPr>
        <p:txBody>
          <a:bodyPr anchor="b"/>
          <a:lstStyle>
            <a:lvl1pPr algn="ctr">
              <a:defRPr sz="2800"/>
            </a:lvl1pPr>
          </a:lstStyle>
          <a:p>
            <a:fld id="{48D930F5-A8AA-4A18-8A80-C2318F85F596}" type="slidenum">
              <a:rPr lang="en-GB" altLang="en-US" smtClean="0"/>
              <a:pPr/>
              <a:t>‹#›</a:t>
            </a:fld>
            <a:endParaRPr lang="en-GB" altLang="en-US"/>
          </a:p>
        </p:txBody>
      </p:sp>
    </p:spTree>
    <p:extLst>
      <p:ext uri="{BB962C8B-B14F-4D97-AF65-F5344CB8AC3E}">
        <p14:creationId xmlns:p14="http://schemas.microsoft.com/office/powerpoint/2010/main" val="3050588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627" y="927099"/>
            <a:ext cx="8458229"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a:xfrm>
            <a:off x="10238155" y="295731"/>
            <a:ext cx="1055077" cy="767687"/>
          </a:xfrm>
          <a:prstGeom prst="rect">
            <a:avLst/>
          </a:prstGeom>
        </p:spPr>
        <p:txBody>
          <a:bodyPr anchor="b"/>
          <a:lstStyle>
            <a:lvl1pPr algn="ctr">
              <a:defRPr sz="2800"/>
            </a:lvl1pPr>
          </a:lstStyle>
          <a:p>
            <a:fld id="{A57FDB3F-DA79-45CB-8E2E-BED43E15B4F5}" type="slidenum">
              <a:rPr lang="en-GB" altLang="en-US" smtClean="0"/>
              <a:pPr/>
              <a:t>‹#›</a:t>
            </a:fld>
            <a:endParaRPr lang="en-GB" altLang="en-US"/>
          </a:p>
        </p:txBody>
      </p:sp>
    </p:spTree>
    <p:extLst>
      <p:ext uri="{BB962C8B-B14F-4D97-AF65-F5344CB8AC3E}">
        <p14:creationId xmlns:p14="http://schemas.microsoft.com/office/powerpoint/2010/main" val="30517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2117" y="0"/>
            <a:ext cx="12194117"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170045" y="2257588"/>
            <a:ext cx="4120896"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25682" y="2257588"/>
            <a:ext cx="4110021"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238155" y="295731"/>
            <a:ext cx="1055077" cy="767687"/>
          </a:xfrm>
          <a:prstGeom prst="rect">
            <a:avLst/>
          </a:prstGeom>
        </p:spPr>
        <p:txBody>
          <a:bodyPr anchor="b"/>
          <a:lstStyle>
            <a:lvl1pPr algn="ctr">
              <a:defRPr sz="2800"/>
            </a:lvl1pPr>
          </a:lstStyle>
          <a:p>
            <a:fld id="{6ADC551E-8B9B-4CCD-BF00-2B75E6391934}" type="slidenum">
              <a:rPr lang="en-GB" altLang="en-US" smtClean="0"/>
              <a:pPr/>
              <a:t>‹#›</a:t>
            </a:fld>
            <a:endParaRPr lang="en-GB" altLang="en-US"/>
          </a:p>
        </p:txBody>
      </p:sp>
    </p:spTree>
    <p:extLst>
      <p:ext uri="{BB962C8B-B14F-4D97-AF65-F5344CB8AC3E}">
        <p14:creationId xmlns:p14="http://schemas.microsoft.com/office/powerpoint/2010/main" val="3603822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1155253" y="2489201"/>
            <a:ext cx="4849307"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41" y="2489203"/>
            <a:ext cx="4849307"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a:xfrm>
            <a:off x="10238155" y="295731"/>
            <a:ext cx="1055077" cy="767687"/>
          </a:xfrm>
          <a:prstGeom prst="rect">
            <a:avLst/>
          </a:prstGeom>
        </p:spPr>
        <p:txBody>
          <a:bodyPr anchor="b"/>
          <a:lstStyle>
            <a:lvl1pPr algn="ctr">
              <a:defRPr sz="2800"/>
            </a:lvl1pPr>
          </a:lstStyle>
          <a:p>
            <a:fld id="{73150F62-A0E3-4F26-9BAA-0569A2D8E187}" type="slidenum">
              <a:rPr lang="en-GB" altLang="en-US" smtClean="0"/>
              <a:pPr/>
              <a:t>‹#›</a:t>
            </a:fld>
            <a:endParaRPr lang="en-GB" altLang="en-US"/>
          </a:p>
        </p:txBody>
      </p:sp>
    </p:spTree>
    <p:extLst>
      <p:ext uri="{BB962C8B-B14F-4D97-AF65-F5344CB8AC3E}">
        <p14:creationId xmlns:p14="http://schemas.microsoft.com/office/powerpoint/2010/main" val="3586553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9891" y="2489200"/>
            <a:ext cx="4844669"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5253" y="3248491"/>
            <a:ext cx="4849307"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42" y="2489201"/>
            <a:ext cx="4849305"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41" y="3245836"/>
            <a:ext cx="4849307"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10238155" y="295731"/>
            <a:ext cx="1055077" cy="767687"/>
          </a:xfrm>
          <a:prstGeom prst="rect">
            <a:avLst/>
          </a:prstGeom>
        </p:spPr>
        <p:txBody>
          <a:bodyPr anchor="b"/>
          <a:lstStyle>
            <a:lvl1pPr algn="ctr">
              <a:defRPr sz="2800"/>
            </a:lvl1pPr>
          </a:lstStyle>
          <a:p>
            <a:fld id="{97A8986F-2CCD-4E9F-A245-C81BBDC1B387}" type="slidenum">
              <a:rPr lang="en-GB" altLang="en-US" smtClean="0"/>
              <a:pPr/>
              <a:t>‹#›</a:t>
            </a:fld>
            <a:endParaRPr lang="en-GB" altLang="en-US"/>
          </a:p>
        </p:txBody>
      </p:sp>
    </p:spTree>
    <p:extLst>
      <p:ext uri="{BB962C8B-B14F-4D97-AF65-F5344CB8AC3E}">
        <p14:creationId xmlns:p14="http://schemas.microsoft.com/office/powerpoint/2010/main" val="2192909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a:xfrm>
            <a:off x="10238155" y="295731"/>
            <a:ext cx="1055077" cy="767687"/>
          </a:xfrm>
          <a:prstGeom prst="rect">
            <a:avLst/>
          </a:prstGeom>
        </p:spPr>
        <p:txBody>
          <a:bodyPr anchor="b"/>
          <a:lstStyle>
            <a:lvl1pPr algn="ctr">
              <a:defRPr sz="2800"/>
            </a:lvl1pPr>
          </a:lstStyle>
          <a:p>
            <a:fld id="{03FA03CE-08B9-4F0E-8E92-A2C33675FAD1}" type="slidenum">
              <a:rPr lang="en-GB" altLang="en-US" smtClean="0"/>
              <a:pPr/>
              <a:t>‹#›</a:t>
            </a:fld>
            <a:endParaRPr lang="en-GB" altLang="en-US"/>
          </a:p>
        </p:txBody>
      </p:sp>
    </p:spTree>
    <p:extLst>
      <p:ext uri="{BB962C8B-B14F-4D97-AF65-F5344CB8AC3E}">
        <p14:creationId xmlns:p14="http://schemas.microsoft.com/office/powerpoint/2010/main" val="2477036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6A47F8FE-B8D1-471C-9287-E3A6E6E19F38}" type="slidenum">
              <a:rPr lang="en-GB" altLang="en-US" smtClean="0"/>
              <a:pPr/>
              <a:t>‹#›</a:t>
            </a:fld>
            <a:endParaRPr lang="en-GB" altLang="en-US"/>
          </a:p>
        </p:txBody>
      </p:sp>
    </p:spTree>
    <p:extLst>
      <p:ext uri="{BB962C8B-B14F-4D97-AF65-F5344CB8AC3E}">
        <p14:creationId xmlns:p14="http://schemas.microsoft.com/office/powerpoint/2010/main" val="21281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2117" y="0"/>
            <a:ext cx="12194117"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155253" y="1447800"/>
            <a:ext cx="3616787"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091903" y="1447800"/>
            <a:ext cx="484380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5256" y="3086846"/>
            <a:ext cx="3616785"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9" name="Rectangle 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EA567EB-2B7D-4649-91AF-56045248B133}" type="slidenum">
              <a:rPr lang="en-GB" altLang="en-US" smtClean="0"/>
              <a:pPr/>
              <a:t>‹#›</a:t>
            </a:fld>
            <a:endParaRPr lang="en-GB" altLang="en-US"/>
          </a:p>
        </p:txBody>
      </p:sp>
    </p:spTree>
    <p:extLst>
      <p:ext uri="{BB962C8B-B14F-4D97-AF65-F5344CB8AC3E}">
        <p14:creationId xmlns:p14="http://schemas.microsoft.com/office/powerpoint/2010/main" val="2118592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2117" y="0"/>
            <a:ext cx="12194117"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155254" y="1381390"/>
            <a:ext cx="3982785"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7212" y="1320800"/>
            <a:ext cx="3721469"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4" y="3086100"/>
            <a:ext cx="3982785"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2E6C4A3C-01CA-477F-BD48-BAE07613A21E}" type="slidenum">
              <a:rPr lang="en-GB" altLang="en-US" smtClean="0"/>
              <a:pPr/>
              <a:t>‹#›</a:t>
            </a:fld>
            <a:endParaRPr lang="en-GB" altLang="en-US"/>
          </a:p>
        </p:txBody>
      </p:sp>
    </p:spTree>
    <p:extLst>
      <p:ext uri="{BB962C8B-B14F-4D97-AF65-F5344CB8AC3E}">
        <p14:creationId xmlns:p14="http://schemas.microsoft.com/office/powerpoint/2010/main" val="3213906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2117" y="0"/>
            <a:ext cx="12194117"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155255" y="4961454"/>
            <a:ext cx="8562672"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5255" y="685800"/>
            <a:ext cx="8562672"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5253" y="5528192"/>
            <a:ext cx="8562672"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1681749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2117" y="0"/>
            <a:ext cx="12194117"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155254" y="927100"/>
            <a:ext cx="8562673"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1155254" y="3488024"/>
            <a:ext cx="8562673"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632122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2117" y="0"/>
            <a:ext cx="12194117"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863241" y="651691"/>
            <a:ext cx="80212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9425892" y="2900293"/>
            <a:ext cx="825417"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04081" y="927100"/>
            <a:ext cx="8213847"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849705" y="3809279"/>
            <a:ext cx="7528191"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1155254" y="5000817"/>
            <a:ext cx="8458231"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9" name="Rectangle 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851358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2117" y="0"/>
            <a:ext cx="12194117"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155254" y="2057400"/>
            <a:ext cx="8562673"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5" y="5024909"/>
            <a:ext cx="8562672"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7" name="Rectangle 6"/>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4170773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5254" y="927100"/>
            <a:ext cx="8564791"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155253" y="2489200"/>
            <a:ext cx="3084576"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1155253" y="3147164"/>
            <a:ext cx="3084576"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40819" y="2489200"/>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4544628" y="3147164"/>
            <a:ext cx="3091891"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44856" y="2489200"/>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7947914" y="3147164"/>
            <a:ext cx="3088833"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92707"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9936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1457293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5253" y="927100"/>
            <a:ext cx="8460347"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155253" y="4179596"/>
            <a:ext cx="3084576"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358740"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1155252" y="4837559"/>
            <a:ext cx="3084576"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48167" y="4179595"/>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4737585"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48167" y="4848209"/>
            <a:ext cx="3091891"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44856" y="4179596"/>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8144855" y="2489200"/>
            <a:ext cx="2686859"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44856" y="4837559"/>
            <a:ext cx="3091891"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4386692"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779936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782265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161735" y="6387911"/>
            <a:ext cx="1320799" cy="228659"/>
          </a:xfrm>
        </p:spPr>
        <p:txBody>
          <a:bodyPr/>
          <a:lstStyle/>
          <a:p>
            <a:endParaRPr lang="en-GB" altLang="en-US"/>
          </a:p>
        </p:txBody>
      </p:sp>
      <p:sp>
        <p:nvSpPr>
          <p:cNvPr id="5" name="Footer Placeholder 4"/>
          <p:cNvSpPr>
            <a:spLocks noGrp="1"/>
          </p:cNvSpPr>
          <p:nvPr>
            <p:ph type="ftr" sz="quarter" idx="11"/>
          </p:nvPr>
        </p:nvSpPr>
        <p:spPr>
          <a:xfrm>
            <a:off x="688178" y="6387910"/>
            <a:ext cx="5146393" cy="228660"/>
          </a:xfrm>
        </p:spPr>
        <p:txBody>
          <a:bodyPr/>
          <a:lstStyle/>
          <a:p>
            <a:endParaRPr lang="en-GB" altLang="en-US"/>
          </a:p>
        </p:txBody>
      </p:sp>
      <p:sp>
        <p:nvSpPr>
          <p:cNvPr id="6" name="Slide Number Placeholder 5"/>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0FBF14D3-B7F5-469E-BA62-165AC4AE17DB}" type="slidenum">
              <a:rPr lang="en-GB" altLang="en-US" smtClean="0"/>
              <a:pPr/>
              <a:t>‹#›</a:t>
            </a:fld>
            <a:endParaRPr lang="en-GB" altLang="en-US"/>
          </a:p>
        </p:txBody>
      </p:sp>
    </p:spTree>
    <p:extLst>
      <p:ext uri="{BB962C8B-B14F-4D97-AF65-F5344CB8AC3E}">
        <p14:creationId xmlns:p14="http://schemas.microsoft.com/office/powerpoint/2010/main" val="797824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2117" y="0"/>
            <a:ext cx="1216056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553157" y="402165"/>
            <a:ext cx="6147420"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2731745" y="1211129"/>
            <a:ext cx="5995993" cy="4435745"/>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12192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8233237" y="1447799"/>
            <a:ext cx="1484688"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5651" y="1447799"/>
            <a:ext cx="5889248"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a:xfrm>
            <a:off x="718062" y="6365498"/>
            <a:ext cx="5146393" cy="228660"/>
          </a:xfrm>
        </p:spPr>
        <p:txBody>
          <a:bodyPr/>
          <a:lstStyle/>
          <a:p>
            <a:endParaRPr lang="en-GB" altLang="en-US"/>
          </a:p>
        </p:txBody>
      </p:sp>
      <p:sp>
        <p:nvSpPr>
          <p:cNvPr id="9" name="Rectangle 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238155" y="295731"/>
            <a:ext cx="1055077" cy="767687"/>
          </a:xfrm>
          <a:prstGeom prst="rect">
            <a:avLst/>
          </a:prstGeom>
        </p:spPr>
        <p:txBody>
          <a:bodyPr/>
          <a:lstStyle>
            <a:lvl1pPr algn="ctr">
              <a:defRPr sz="2800"/>
            </a:lvl1pPr>
          </a:lstStyle>
          <a:p>
            <a:fld id="{33E17834-955D-4164-A818-A9458275478B}" type="slidenum">
              <a:rPr lang="en-GB" altLang="en-US" smtClean="0"/>
              <a:pPr/>
              <a:t>‹#›</a:t>
            </a:fld>
            <a:endParaRPr lang="en-GB" altLang="en-US"/>
          </a:p>
        </p:txBody>
      </p:sp>
    </p:spTree>
    <p:extLst>
      <p:ext uri="{BB962C8B-B14F-4D97-AF65-F5344CB8AC3E}">
        <p14:creationId xmlns:p14="http://schemas.microsoft.com/office/powerpoint/2010/main" val="214699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2117" y="0"/>
            <a:ext cx="12194117"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1155253" y="927100"/>
            <a:ext cx="8460347"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2509" y="2489200"/>
            <a:ext cx="8460347"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099258" y="6365499"/>
            <a:ext cx="1320799" cy="228659"/>
          </a:xfrm>
          <a:prstGeom prst="rect">
            <a:avLst/>
          </a:prstGeom>
        </p:spPr>
        <p:txBody>
          <a:bodyPr vert="horz" lIns="91440" tIns="45720" rIns="91440" bIns="45720" rtlCol="0" anchor="b"/>
          <a:lstStyle>
            <a:lvl1pPr algn="r">
              <a:defRPr sz="900" b="1" i="0">
                <a:solidFill>
                  <a:schemeClr val="accent1"/>
                </a:solidFill>
              </a:defRPr>
            </a:lvl1pPr>
          </a:lstStyle>
          <a:p>
            <a:endParaRPr lang="en-GB" altLang="en-US"/>
          </a:p>
        </p:txBody>
      </p:sp>
      <p:sp>
        <p:nvSpPr>
          <p:cNvPr id="5" name="Footer Placeholder 4"/>
          <p:cNvSpPr>
            <a:spLocks noGrp="1"/>
          </p:cNvSpPr>
          <p:nvPr>
            <p:ph type="ftr" sz="quarter" idx="3"/>
          </p:nvPr>
        </p:nvSpPr>
        <p:spPr>
          <a:xfrm>
            <a:off x="787792" y="6365497"/>
            <a:ext cx="5146393" cy="228660"/>
          </a:xfrm>
          <a:prstGeom prst="rect">
            <a:avLst/>
          </a:prstGeom>
        </p:spPr>
        <p:txBody>
          <a:bodyPr vert="horz" lIns="91440" tIns="45720" rIns="91440" bIns="45720" rtlCol="0" anchor="b"/>
          <a:lstStyle>
            <a:lvl1pPr algn="l">
              <a:defRPr sz="900" b="1" i="0">
                <a:solidFill>
                  <a:schemeClr val="accent1"/>
                </a:solidFill>
              </a:defRPr>
            </a:lvl1pPr>
          </a:lstStyle>
          <a:p>
            <a:endParaRPr lang="en-GB" altLang="en-US"/>
          </a:p>
        </p:txBody>
      </p:sp>
      <p:sp>
        <p:nvSpPr>
          <p:cNvPr id="26" name="Rectangle 25"/>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10238155" y="295731"/>
            <a:ext cx="1055077" cy="767687"/>
          </a:xfrm>
          <a:prstGeom prst="rect">
            <a:avLst/>
          </a:prstGeom>
        </p:spPr>
        <p:txBody>
          <a:bodyPr anchor="b"/>
          <a:lstStyle>
            <a:lvl1pPr algn="ctr">
              <a:defRPr sz="2800">
                <a:solidFill>
                  <a:schemeClr val="bg1"/>
                </a:solidFill>
              </a:defRPr>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420146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Principles of Goal Setting</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36344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rrowheads="1"/>
          </p:cNvSpPr>
          <p:nvPr>
            <p:ph type="title"/>
          </p:nvPr>
        </p:nvSpPr>
        <p:spPr/>
        <p:txBody>
          <a:bodyPr/>
          <a:lstStyle/>
          <a:p>
            <a:r>
              <a:rPr lang="en-GB" altLang="en-US" dirty="0"/>
              <a:t>Principles of Goal Setting. </a:t>
            </a:r>
          </a:p>
        </p:txBody>
      </p:sp>
      <p:sp>
        <p:nvSpPr>
          <p:cNvPr id="38915" name="Rectangle 3"/>
          <p:cNvSpPr>
            <a:spLocks noGrp="1" noChangeArrowheads="1"/>
          </p:cNvSpPr>
          <p:nvPr>
            <p:ph idx="1"/>
          </p:nvPr>
        </p:nvSpPr>
        <p:spPr/>
        <p:txBody>
          <a:bodyPr>
            <a:normAutofit fontScale="85000" lnSpcReduction="20000"/>
          </a:bodyPr>
          <a:lstStyle/>
          <a:p>
            <a:r>
              <a:rPr lang="en-GB" altLang="en-US" sz="2800" dirty="0">
                <a:solidFill>
                  <a:srgbClr val="00B0F0"/>
                </a:solidFill>
              </a:rPr>
              <a:t>A number of basic Goal Setting principles can be identified from Research and Practice. </a:t>
            </a:r>
          </a:p>
          <a:p>
            <a:endParaRPr lang="en-GB" altLang="en-US" sz="2800" dirty="0">
              <a:solidFill>
                <a:srgbClr val="00B0F0"/>
              </a:solidFill>
            </a:endParaRPr>
          </a:p>
          <a:p>
            <a:r>
              <a:rPr lang="en-GB" altLang="en-US" sz="2800" dirty="0">
                <a:solidFill>
                  <a:srgbClr val="00B0F0"/>
                </a:solidFill>
              </a:rPr>
              <a:t>Correct Application = Strong Foundation for designing a Goal Setting Program. </a:t>
            </a:r>
          </a:p>
          <a:p>
            <a:endParaRPr lang="en-GB" altLang="en-US" sz="2800" dirty="0">
              <a:solidFill>
                <a:srgbClr val="00B0F0"/>
              </a:solidFill>
            </a:endParaRPr>
          </a:p>
          <a:p>
            <a:r>
              <a:rPr lang="en-GB" altLang="en-US" sz="2800" dirty="0">
                <a:solidFill>
                  <a:srgbClr val="00B0F0"/>
                </a:solidFill>
              </a:rPr>
              <a:t>Effectives of a Program = Dependent on the interactions between individuals and the situation in which the individuals are placed. </a:t>
            </a:r>
          </a:p>
        </p:txBody>
      </p:sp>
    </p:spTree>
    <p:extLst>
      <p:ext uri="{BB962C8B-B14F-4D97-AF65-F5344CB8AC3E}">
        <p14:creationId xmlns:p14="http://schemas.microsoft.com/office/powerpoint/2010/main" val="3231694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idx="1"/>
          </p:nvPr>
        </p:nvSpPr>
        <p:spPr/>
        <p:txBody>
          <a:bodyPr>
            <a:normAutofit/>
          </a:bodyPr>
          <a:lstStyle/>
          <a:p>
            <a:r>
              <a:rPr lang="en-GB" dirty="0">
                <a:solidFill>
                  <a:srgbClr val="00B0F0"/>
                </a:solidFill>
              </a:rPr>
              <a:t>Set Specific Goals in measurable and behavioural terms. </a:t>
            </a:r>
          </a:p>
          <a:p>
            <a:endParaRPr lang="en-GB" dirty="0">
              <a:solidFill>
                <a:srgbClr val="00B0F0"/>
              </a:solidFill>
            </a:endParaRPr>
          </a:p>
          <a:p>
            <a:r>
              <a:rPr lang="en-GB" dirty="0">
                <a:solidFill>
                  <a:srgbClr val="00B0F0"/>
                </a:solidFill>
              </a:rPr>
              <a:t>Do not just say – do your best. “When people are asked to do their best, they do not do so” (Locke and Latham, 2002, </a:t>
            </a:r>
            <a:r>
              <a:rPr lang="en-GB" dirty="0" err="1">
                <a:solidFill>
                  <a:srgbClr val="00B0F0"/>
                </a:solidFill>
              </a:rPr>
              <a:t>pp</a:t>
            </a:r>
            <a:r>
              <a:rPr lang="en-GB" dirty="0">
                <a:solidFill>
                  <a:srgbClr val="00B0F0"/>
                </a:solidFill>
              </a:rPr>
              <a:t> 706). </a:t>
            </a:r>
          </a:p>
          <a:p>
            <a:endParaRPr lang="en-GB" dirty="0">
              <a:solidFill>
                <a:srgbClr val="00B0F0"/>
              </a:solidFill>
            </a:endParaRPr>
          </a:p>
          <a:p>
            <a:r>
              <a:rPr lang="en-GB" dirty="0">
                <a:solidFill>
                  <a:srgbClr val="00B0F0"/>
                </a:solidFill>
              </a:rPr>
              <a:t>Goals such as to knock 2 seconds of my PB in 800 metres by the end of the season more effective. </a:t>
            </a:r>
          </a:p>
        </p:txBody>
      </p:sp>
    </p:spTree>
    <p:extLst>
      <p:ext uri="{BB962C8B-B14F-4D97-AF65-F5344CB8AC3E}">
        <p14:creationId xmlns:p14="http://schemas.microsoft.com/office/powerpoint/2010/main" val="222021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Goals Setting</a:t>
            </a:r>
          </a:p>
        </p:txBody>
      </p:sp>
      <p:sp>
        <p:nvSpPr>
          <p:cNvPr id="3" name="Content Placeholder 2"/>
          <p:cNvSpPr>
            <a:spLocks noGrp="1"/>
          </p:cNvSpPr>
          <p:nvPr>
            <p:ph idx="1"/>
          </p:nvPr>
        </p:nvSpPr>
        <p:spPr/>
        <p:txBody>
          <a:bodyPr>
            <a:normAutofit/>
          </a:bodyPr>
          <a:lstStyle/>
          <a:p>
            <a:r>
              <a:rPr lang="en-GB" dirty="0">
                <a:solidFill>
                  <a:srgbClr val="00B0F0"/>
                </a:solidFill>
              </a:rPr>
              <a:t>Set moderately difficult but realistic goals (Locke et al, 1981). </a:t>
            </a:r>
          </a:p>
          <a:p>
            <a:endParaRPr lang="en-GB" dirty="0">
              <a:solidFill>
                <a:srgbClr val="00B0F0"/>
              </a:solidFill>
            </a:endParaRPr>
          </a:p>
          <a:p>
            <a:r>
              <a:rPr lang="en-GB" dirty="0">
                <a:solidFill>
                  <a:srgbClr val="00B0F0"/>
                </a:solidFill>
              </a:rPr>
              <a:t>Direct relationship has been found between goal difficulty and performance. </a:t>
            </a:r>
          </a:p>
          <a:p>
            <a:pPr lvl="1"/>
            <a:r>
              <a:rPr lang="en-GB" dirty="0">
                <a:solidFill>
                  <a:srgbClr val="00B0F0"/>
                </a:solidFill>
              </a:rPr>
              <a:t>More difficult the goal, the better the performance. </a:t>
            </a:r>
          </a:p>
          <a:p>
            <a:pPr lvl="1"/>
            <a:r>
              <a:rPr lang="en-GB" dirty="0">
                <a:solidFill>
                  <a:srgbClr val="00B0F0"/>
                </a:solidFill>
              </a:rPr>
              <a:t>BUT should not exceed the athlete’s ability (Frustration)</a:t>
            </a:r>
          </a:p>
          <a:p>
            <a:pPr lvl="2"/>
            <a:r>
              <a:rPr lang="en-GB" dirty="0" err="1">
                <a:solidFill>
                  <a:srgbClr val="00B0F0"/>
                </a:solidFill>
              </a:rPr>
              <a:t>Kyllo</a:t>
            </a:r>
            <a:r>
              <a:rPr lang="en-GB" dirty="0">
                <a:solidFill>
                  <a:srgbClr val="00B0F0"/>
                </a:solidFill>
              </a:rPr>
              <a:t> and Landers (1995) meta analysis – Moderately difficult goals lead to best performance</a:t>
            </a:r>
          </a:p>
          <a:p>
            <a:pPr lvl="3"/>
            <a:r>
              <a:rPr lang="en-GB" dirty="0">
                <a:solidFill>
                  <a:srgbClr val="00B0F0"/>
                </a:solidFill>
              </a:rPr>
              <a:t>Challenging but realistic to achieve (</a:t>
            </a:r>
            <a:r>
              <a:rPr lang="en-GB" dirty="0" err="1">
                <a:solidFill>
                  <a:srgbClr val="00B0F0"/>
                </a:solidFill>
              </a:rPr>
              <a:t>McClements</a:t>
            </a:r>
            <a:r>
              <a:rPr lang="en-GB" dirty="0">
                <a:solidFill>
                  <a:srgbClr val="00B0F0"/>
                </a:solidFill>
              </a:rPr>
              <a:t>, 1982). </a:t>
            </a:r>
          </a:p>
        </p:txBody>
      </p:sp>
    </p:spTree>
    <p:extLst>
      <p:ext uri="{BB962C8B-B14F-4D97-AF65-F5344CB8AC3E}">
        <p14:creationId xmlns:p14="http://schemas.microsoft.com/office/powerpoint/2010/main" val="160330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idx="1"/>
          </p:nvPr>
        </p:nvSpPr>
        <p:spPr/>
        <p:txBody>
          <a:bodyPr>
            <a:normAutofit/>
          </a:bodyPr>
          <a:lstStyle/>
          <a:p>
            <a:r>
              <a:rPr lang="en-GB" dirty="0">
                <a:solidFill>
                  <a:srgbClr val="00B0F0"/>
                </a:solidFill>
              </a:rPr>
              <a:t>Set Short-term and Long-term goals. </a:t>
            </a:r>
          </a:p>
          <a:p>
            <a:endParaRPr lang="en-GB" dirty="0">
              <a:solidFill>
                <a:srgbClr val="00B0F0"/>
              </a:solidFill>
            </a:endParaRPr>
          </a:p>
          <a:p>
            <a:r>
              <a:rPr lang="en-GB" dirty="0">
                <a:solidFill>
                  <a:srgbClr val="00B0F0"/>
                </a:solidFill>
              </a:rPr>
              <a:t>Long-term goals appears to be most common amongst athletes. </a:t>
            </a:r>
          </a:p>
          <a:p>
            <a:endParaRPr lang="en-GB" dirty="0">
              <a:solidFill>
                <a:srgbClr val="00B0F0"/>
              </a:solidFill>
            </a:endParaRPr>
          </a:p>
          <a:p>
            <a:r>
              <a:rPr lang="en-GB" dirty="0">
                <a:solidFill>
                  <a:srgbClr val="00B0F0"/>
                </a:solidFill>
              </a:rPr>
              <a:t>However, the role of short-term goals has also been explored and considered of value (e.g. Bell, 1983; Gould, 1983; Harris and Harris, 1984; Carron, 1984). </a:t>
            </a:r>
          </a:p>
          <a:p>
            <a:pPr lvl="1"/>
            <a:r>
              <a:rPr lang="en-GB" dirty="0" err="1">
                <a:solidFill>
                  <a:srgbClr val="00B0F0"/>
                </a:solidFill>
              </a:rPr>
              <a:t>Kyllo</a:t>
            </a:r>
            <a:r>
              <a:rPr lang="en-GB" dirty="0">
                <a:solidFill>
                  <a:srgbClr val="00B0F0"/>
                </a:solidFill>
              </a:rPr>
              <a:t> and Landers (1995) – Meta Analysis – setting long-term </a:t>
            </a:r>
            <a:r>
              <a:rPr lang="en-GB" b="1" dirty="0">
                <a:solidFill>
                  <a:srgbClr val="00B0F0"/>
                </a:solidFill>
              </a:rPr>
              <a:t>and</a:t>
            </a:r>
            <a:r>
              <a:rPr lang="en-GB" dirty="0">
                <a:solidFill>
                  <a:srgbClr val="00B0F0"/>
                </a:solidFill>
              </a:rPr>
              <a:t> short-term goals better than one method alone.</a:t>
            </a:r>
          </a:p>
          <a:p>
            <a:endParaRPr lang="en-GB" dirty="0"/>
          </a:p>
          <a:p>
            <a:endParaRPr lang="en-GB" dirty="0"/>
          </a:p>
          <a:p>
            <a:endParaRPr lang="en-GB" dirty="0"/>
          </a:p>
        </p:txBody>
      </p:sp>
    </p:spTree>
    <p:extLst>
      <p:ext uri="{BB962C8B-B14F-4D97-AF65-F5344CB8AC3E}">
        <p14:creationId xmlns:p14="http://schemas.microsoft.com/office/powerpoint/2010/main" val="244287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Long-term and Short-term goals</a:t>
            </a:r>
          </a:p>
        </p:txBody>
      </p:sp>
      <p:sp>
        <p:nvSpPr>
          <p:cNvPr id="3" name="Content Placeholder 2"/>
          <p:cNvSpPr>
            <a:spLocks noGrp="1"/>
          </p:cNvSpPr>
          <p:nvPr>
            <p:ph idx="1"/>
          </p:nvPr>
        </p:nvSpPr>
        <p:spPr/>
        <p:txBody>
          <a:bodyPr>
            <a:normAutofit/>
          </a:bodyPr>
          <a:lstStyle/>
          <a:p>
            <a:r>
              <a:rPr lang="en-GB" dirty="0">
                <a:solidFill>
                  <a:srgbClr val="00B0F0"/>
                </a:solidFill>
              </a:rPr>
              <a:t>Weinberg et al (2001) – Combinations of short-term and long-term goal strategies are essential in enhancing motivation and performance levels. </a:t>
            </a:r>
          </a:p>
          <a:p>
            <a:endParaRPr lang="en-GB" dirty="0">
              <a:solidFill>
                <a:srgbClr val="00B0F0"/>
              </a:solidFill>
            </a:endParaRPr>
          </a:p>
          <a:p>
            <a:r>
              <a:rPr lang="en-GB" dirty="0">
                <a:solidFill>
                  <a:srgbClr val="00B0F0"/>
                </a:solidFill>
              </a:rPr>
              <a:t>Short-term particularly important for complex tasks as people will see immediate improvements in performance (Locke and Latham, 2002). </a:t>
            </a:r>
          </a:p>
          <a:p>
            <a:r>
              <a:rPr lang="en-GB" dirty="0">
                <a:solidFill>
                  <a:srgbClr val="00B0F0"/>
                </a:solidFill>
              </a:rPr>
              <a:t>Without short-term goals, people lose sight of long-term goals. </a:t>
            </a:r>
          </a:p>
        </p:txBody>
      </p:sp>
    </p:spTree>
    <p:extLst>
      <p:ext uri="{BB962C8B-B14F-4D97-AF65-F5344CB8AC3E}">
        <p14:creationId xmlns:p14="http://schemas.microsoft.com/office/powerpoint/2010/main" val="3560506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Goal Staircase (Gould, 2013)</a:t>
            </a:r>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9" y="1556792"/>
            <a:ext cx="8258969" cy="5061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37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80" name="Picture 12" descr="P:\Users\Fred\Weinberg GP\bkgd. final tif files\Weinberg text bkgd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1"/>
            <a:ext cx="9142413" cy="6856413"/>
          </a:xfrm>
          <a:prstGeom prst="rect">
            <a:avLst/>
          </a:prstGeom>
          <a:noFill/>
          <a:extLst>
            <a:ext uri="{909E8E84-426E-40DD-AFC4-6F175D3DCCD1}">
              <a14:hiddenFill xmlns:a14="http://schemas.microsoft.com/office/drawing/2010/main">
                <a:solidFill>
                  <a:srgbClr val="FFFFFF"/>
                </a:solidFill>
              </a14:hiddenFill>
            </a:ext>
          </a:extLst>
        </p:spPr>
      </p:pic>
      <p:sp>
        <p:nvSpPr>
          <p:cNvPr id="211981" name="Text Box 13"/>
          <p:cNvSpPr txBox="1">
            <a:spLocks noChangeArrowheads="1"/>
          </p:cNvSpPr>
          <p:nvPr/>
        </p:nvSpPr>
        <p:spPr bwMode="gray">
          <a:xfrm>
            <a:off x="2063552" y="321799"/>
            <a:ext cx="8229600" cy="1138773"/>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eaLnBrk="0" fontAlgn="base" hangingPunct="0">
              <a:lnSpc>
                <a:spcPct val="85000"/>
              </a:lnSpc>
              <a:spcBef>
                <a:spcPct val="0"/>
              </a:spcBef>
              <a:spcAft>
                <a:spcPct val="0"/>
              </a:spcAft>
            </a:pPr>
            <a:r>
              <a:rPr lang="en-US" altLang="en-US" sz="4000" dirty="0">
                <a:solidFill>
                  <a:srgbClr val="3B3059">
                    <a:lumMod val="90000"/>
                  </a:srgbClr>
                </a:solidFill>
                <a:latin typeface="Arial Narrow" pitchFamily="34" charset="0"/>
              </a:rPr>
              <a:t>Climbing the Mountain of Change (Weinberg and Gould, 2011)</a:t>
            </a:r>
          </a:p>
        </p:txBody>
      </p:sp>
      <p:pic>
        <p:nvPicPr>
          <p:cNvPr id="211984" name="Picture 16" descr=" 60872.tif                                                      0001F8BEDenise                         ABA78158:"/>
          <p:cNvPicPr>
            <a:picLocks noChangeAspect="1" noChangeArrowheads="1"/>
          </p:cNvPicPr>
          <p:nvPr/>
        </p:nvPicPr>
        <p:blipFill>
          <a:blip r:embed="rId3">
            <a:extLst>
              <a:ext uri="{28A0092B-C50C-407E-A947-70E740481C1C}">
                <a14:useLocalDpi xmlns:a14="http://schemas.microsoft.com/office/drawing/2010/main" val="0"/>
              </a:ext>
            </a:extLst>
          </a:blip>
          <a:srcRect l="890" t="827" r="890" b="827"/>
          <a:stretch>
            <a:fillRect/>
          </a:stretch>
        </p:blipFill>
        <p:spPr bwMode="auto">
          <a:xfrm>
            <a:off x="3098801" y="1785938"/>
            <a:ext cx="5954713" cy="4805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8225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211984"/>
                                        </p:tgtEl>
                                        <p:attrNameLst>
                                          <p:attrName>style.visibility</p:attrName>
                                        </p:attrNameLst>
                                      </p:cBhvr>
                                      <p:to>
                                        <p:strVal val="visible"/>
                                      </p:to>
                                    </p:set>
                                    <p:animEffect transition="in" filter="box(out)">
                                      <p:cBhvr>
                                        <p:cTn id="7" dur="500"/>
                                        <p:tgtEl>
                                          <p:spTgt spid="2119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idx="1"/>
          </p:nvPr>
        </p:nvSpPr>
        <p:spPr/>
        <p:txBody>
          <a:bodyPr>
            <a:normAutofit/>
          </a:bodyPr>
          <a:lstStyle/>
          <a:p>
            <a:r>
              <a:rPr lang="en-GB" dirty="0">
                <a:solidFill>
                  <a:srgbClr val="00B0F0"/>
                </a:solidFill>
              </a:rPr>
              <a:t>Set Process and Performance Goals as well as Outcome Goals. </a:t>
            </a:r>
          </a:p>
          <a:p>
            <a:endParaRPr lang="en-GB" dirty="0">
              <a:solidFill>
                <a:srgbClr val="00B0F0"/>
              </a:solidFill>
            </a:endParaRPr>
          </a:p>
          <a:p>
            <a:r>
              <a:rPr lang="en-GB" dirty="0">
                <a:solidFill>
                  <a:srgbClr val="00B0F0"/>
                </a:solidFill>
              </a:rPr>
              <a:t>The natural tendency is to set outcome goals only, however as discussed the research has suggest that this is the least effective goal setting method. </a:t>
            </a:r>
          </a:p>
          <a:p>
            <a:endParaRPr lang="en-GB" dirty="0">
              <a:solidFill>
                <a:srgbClr val="00B0F0"/>
              </a:solidFill>
            </a:endParaRPr>
          </a:p>
          <a:p>
            <a:r>
              <a:rPr lang="en-GB" dirty="0">
                <a:solidFill>
                  <a:srgbClr val="00B0F0"/>
                </a:solidFill>
              </a:rPr>
              <a:t>Hardy et al (1996) – Outcome goals alone can cause a distraction. </a:t>
            </a:r>
          </a:p>
        </p:txBody>
      </p:sp>
    </p:spTree>
    <p:extLst>
      <p:ext uri="{BB962C8B-B14F-4D97-AF65-F5344CB8AC3E}">
        <p14:creationId xmlns:p14="http://schemas.microsoft.com/office/powerpoint/2010/main" val="36199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Goals Setting</a:t>
            </a:r>
          </a:p>
        </p:txBody>
      </p:sp>
      <p:sp>
        <p:nvSpPr>
          <p:cNvPr id="3" name="Content Placeholder 2"/>
          <p:cNvSpPr>
            <a:spLocks noGrp="1"/>
          </p:cNvSpPr>
          <p:nvPr>
            <p:ph idx="1"/>
          </p:nvPr>
        </p:nvSpPr>
        <p:spPr/>
        <p:txBody>
          <a:bodyPr>
            <a:normAutofit/>
          </a:bodyPr>
          <a:lstStyle/>
          <a:p>
            <a:r>
              <a:rPr lang="en-GB" dirty="0">
                <a:solidFill>
                  <a:srgbClr val="00B0F0"/>
                </a:solidFill>
              </a:rPr>
              <a:t>Set Practice and Competition Goals. </a:t>
            </a:r>
          </a:p>
          <a:p>
            <a:endParaRPr lang="en-GB" dirty="0">
              <a:solidFill>
                <a:srgbClr val="00B0F0"/>
              </a:solidFill>
            </a:endParaRPr>
          </a:p>
          <a:p>
            <a:r>
              <a:rPr lang="en-GB" dirty="0">
                <a:solidFill>
                  <a:srgbClr val="00B0F0"/>
                </a:solidFill>
              </a:rPr>
              <a:t>Do not just apply goals that relate to competition. </a:t>
            </a:r>
          </a:p>
          <a:p>
            <a:endParaRPr lang="en-GB" dirty="0">
              <a:solidFill>
                <a:srgbClr val="00B0F0"/>
              </a:solidFill>
            </a:endParaRPr>
          </a:p>
          <a:p>
            <a:r>
              <a:rPr lang="en-GB" dirty="0" err="1">
                <a:solidFill>
                  <a:srgbClr val="00B0F0"/>
                </a:solidFill>
              </a:rPr>
              <a:t>Orlick</a:t>
            </a:r>
            <a:r>
              <a:rPr lang="en-GB" dirty="0">
                <a:solidFill>
                  <a:srgbClr val="00B0F0"/>
                </a:solidFill>
              </a:rPr>
              <a:t> and </a:t>
            </a:r>
            <a:r>
              <a:rPr lang="en-GB" dirty="0" err="1">
                <a:solidFill>
                  <a:srgbClr val="00B0F0"/>
                </a:solidFill>
              </a:rPr>
              <a:t>Partington</a:t>
            </a:r>
            <a:r>
              <a:rPr lang="en-GB" dirty="0">
                <a:solidFill>
                  <a:srgbClr val="00B0F0"/>
                </a:solidFill>
              </a:rPr>
              <a:t> (1988) – highly successful Olympians set daily practice goals. </a:t>
            </a:r>
          </a:p>
          <a:p>
            <a:pPr lvl="1"/>
            <a:r>
              <a:rPr lang="en-GB" dirty="0">
                <a:solidFill>
                  <a:srgbClr val="00B0F0"/>
                </a:solidFill>
              </a:rPr>
              <a:t>Motivation for a competition is easier than motivation for training (daily activity). </a:t>
            </a:r>
          </a:p>
        </p:txBody>
      </p:sp>
    </p:spTree>
    <p:extLst>
      <p:ext uri="{BB962C8B-B14F-4D97-AF65-F5344CB8AC3E}">
        <p14:creationId xmlns:p14="http://schemas.microsoft.com/office/powerpoint/2010/main" val="256764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Goals Setting</a:t>
            </a:r>
          </a:p>
        </p:txBody>
      </p:sp>
      <p:sp>
        <p:nvSpPr>
          <p:cNvPr id="3" name="Content Placeholder 2"/>
          <p:cNvSpPr>
            <a:spLocks noGrp="1"/>
          </p:cNvSpPr>
          <p:nvPr>
            <p:ph idx="1"/>
          </p:nvPr>
        </p:nvSpPr>
        <p:spPr/>
        <p:txBody>
          <a:bodyPr/>
          <a:lstStyle/>
          <a:p>
            <a:r>
              <a:rPr lang="en-GB" dirty="0">
                <a:solidFill>
                  <a:srgbClr val="00B0F0"/>
                </a:solidFill>
              </a:rPr>
              <a:t>Set positive and not negative Goals.</a:t>
            </a:r>
          </a:p>
          <a:p>
            <a:endParaRPr lang="en-GB" dirty="0">
              <a:solidFill>
                <a:srgbClr val="00B0F0"/>
              </a:solidFill>
            </a:endParaRPr>
          </a:p>
          <a:p>
            <a:r>
              <a:rPr lang="en-GB" dirty="0">
                <a:solidFill>
                  <a:srgbClr val="00B0F0"/>
                </a:solidFill>
              </a:rPr>
              <a:t>Whilst in some cases negative goals are inevitable (e.g. playing not to lose).  Bell (1983) stated that positive goals are more effective as it helps the athlete to focus on success as opposed to failure. </a:t>
            </a:r>
          </a:p>
        </p:txBody>
      </p:sp>
    </p:spTree>
    <p:extLst>
      <p:ext uri="{BB962C8B-B14F-4D97-AF65-F5344CB8AC3E}">
        <p14:creationId xmlns:p14="http://schemas.microsoft.com/office/powerpoint/2010/main" val="237348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idx="1"/>
          </p:nvPr>
        </p:nvSpPr>
        <p:spPr/>
        <p:txBody>
          <a:bodyPr>
            <a:normAutofit/>
          </a:bodyPr>
          <a:lstStyle/>
          <a:p>
            <a:r>
              <a:rPr lang="en-GB" dirty="0">
                <a:solidFill>
                  <a:srgbClr val="00B0F0"/>
                </a:solidFill>
              </a:rPr>
              <a:t>Identify Target Dates for Attaining Goals. </a:t>
            </a:r>
          </a:p>
          <a:p>
            <a:endParaRPr lang="en-GB" dirty="0">
              <a:solidFill>
                <a:srgbClr val="00B0F0"/>
              </a:solidFill>
            </a:endParaRPr>
          </a:p>
          <a:p>
            <a:r>
              <a:rPr lang="en-GB" dirty="0">
                <a:solidFill>
                  <a:srgbClr val="00B0F0"/>
                </a:solidFill>
              </a:rPr>
              <a:t>Set target dates / deadlines for goal accomplishment. </a:t>
            </a:r>
          </a:p>
          <a:p>
            <a:endParaRPr lang="en-GB" dirty="0">
              <a:solidFill>
                <a:srgbClr val="00B0F0"/>
              </a:solidFill>
            </a:endParaRPr>
          </a:p>
          <a:p>
            <a:r>
              <a:rPr lang="en-GB" dirty="0">
                <a:solidFill>
                  <a:srgbClr val="00B0F0"/>
                </a:solidFill>
              </a:rPr>
              <a:t>Further helps motivation, reminding athletes of urgency of accomplishment (Gould, 2013)</a:t>
            </a:r>
          </a:p>
          <a:p>
            <a:endParaRPr lang="en-GB" dirty="0">
              <a:solidFill>
                <a:srgbClr val="00B0F0"/>
              </a:solidFill>
            </a:endParaRPr>
          </a:p>
          <a:p>
            <a:r>
              <a:rPr lang="en-GB" dirty="0">
                <a:solidFill>
                  <a:srgbClr val="00B0F0"/>
                </a:solidFill>
              </a:rPr>
              <a:t>Be realistic when setting the targets. </a:t>
            </a:r>
          </a:p>
        </p:txBody>
      </p:sp>
    </p:spTree>
    <p:extLst>
      <p:ext uri="{BB962C8B-B14F-4D97-AF65-F5344CB8AC3E}">
        <p14:creationId xmlns:p14="http://schemas.microsoft.com/office/powerpoint/2010/main" val="182275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idx="1"/>
          </p:nvPr>
        </p:nvSpPr>
        <p:spPr/>
        <p:txBody>
          <a:bodyPr>
            <a:normAutofit fontScale="77500" lnSpcReduction="20000"/>
          </a:bodyPr>
          <a:lstStyle/>
          <a:p>
            <a:r>
              <a:rPr lang="en-GB" dirty="0">
                <a:solidFill>
                  <a:srgbClr val="00B0F0"/>
                </a:solidFill>
              </a:rPr>
              <a:t>Identify goal achievement strategies</a:t>
            </a:r>
          </a:p>
          <a:p>
            <a:endParaRPr lang="en-GB" dirty="0">
              <a:solidFill>
                <a:srgbClr val="00B0F0"/>
              </a:solidFill>
            </a:endParaRPr>
          </a:p>
          <a:p>
            <a:r>
              <a:rPr lang="en-GB" dirty="0">
                <a:solidFill>
                  <a:srgbClr val="00B0F0"/>
                </a:solidFill>
              </a:rPr>
              <a:t>Example, a runner want to improve on his 800 metre personal best by 2 seconds. </a:t>
            </a:r>
          </a:p>
          <a:p>
            <a:endParaRPr lang="en-GB" dirty="0">
              <a:solidFill>
                <a:srgbClr val="00B0F0"/>
              </a:solidFill>
            </a:endParaRPr>
          </a:p>
          <a:p>
            <a:r>
              <a:rPr lang="en-GB" dirty="0">
                <a:solidFill>
                  <a:srgbClr val="00B0F0"/>
                </a:solidFill>
              </a:rPr>
              <a:t>If the athlete does not know how to achieve this – then how is he/she going to attain the goal. </a:t>
            </a:r>
          </a:p>
          <a:p>
            <a:endParaRPr lang="en-GB" dirty="0">
              <a:solidFill>
                <a:srgbClr val="00B0F0"/>
              </a:solidFill>
            </a:endParaRPr>
          </a:p>
          <a:p>
            <a:r>
              <a:rPr lang="en-GB" dirty="0">
                <a:solidFill>
                  <a:srgbClr val="00B0F0"/>
                </a:solidFill>
              </a:rPr>
              <a:t>Weinberg et al (2001) – The best way to achieve the goal, is by having multiple potential strategies to help achieve it. </a:t>
            </a:r>
          </a:p>
          <a:p>
            <a:pPr lvl="1"/>
            <a:r>
              <a:rPr lang="en-GB" dirty="0">
                <a:solidFill>
                  <a:srgbClr val="00B0F0"/>
                </a:solidFill>
              </a:rPr>
              <a:t>E.g. Dietary improvements (energy)</a:t>
            </a:r>
          </a:p>
          <a:p>
            <a:pPr lvl="1"/>
            <a:r>
              <a:rPr lang="en-GB" dirty="0">
                <a:solidFill>
                  <a:srgbClr val="00B0F0"/>
                </a:solidFill>
              </a:rPr>
              <a:t>Extra Training Runs</a:t>
            </a:r>
          </a:p>
          <a:p>
            <a:pPr lvl="1"/>
            <a:r>
              <a:rPr lang="en-GB" dirty="0">
                <a:solidFill>
                  <a:srgbClr val="00B0F0"/>
                </a:solidFill>
              </a:rPr>
              <a:t>Improving speed endurance</a:t>
            </a:r>
          </a:p>
          <a:p>
            <a:pPr lvl="1"/>
            <a:r>
              <a:rPr lang="en-GB" dirty="0">
                <a:solidFill>
                  <a:srgbClr val="00B0F0"/>
                </a:solidFill>
              </a:rPr>
              <a:t>High Altitude training</a:t>
            </a:r>
          </a:p>
        </p:txBody>
      </p:sp>
    </p:spTree>
    <p:extLst>
      <p:ext uri="{BB962C8B-B14F-4D97-AF65-F5344CB8AC3E}">
        <p14:creationId xmlns:p14="http://schemas.microsoft.com/office/powerpoint/2010/main" val="694255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476672"/>
            <a:ext cx="8229600" cy="1258888"/>
          </a:xfrm>
        </p:spPr>
        <p:txBody>
          <a:bodyPr/>
          <a:lstStyle/>
          <a:p>
            <a:r>
              <a:rPr lang="en-GB" dirty="0"/>
              <a:t>The Performance Profile</a:t>
            </a:r>
          </a:p>
        </p:txBody>
      </p:sp>
      <p:sp>
        <p:nvSpPr>
          <p:cNvPr id="3" name="Content Placeholder 2"/>
          <p:cNvSpPr>
            <a:spLocks noGrp="1"/>
          </p:cNvSpPr>
          <p:nvPr>
            <p:ph idx="1"/>
          </p:nvPr>
        </p:nvSpPr>
        <p:spPr/>
        <p:txBody>
          <a:bodyPr>
            <a:normAutofit fontScale="92500" lnSpcReduction="10000"/>
          </a:bodyPr>
          <a:lstStyle/>
          <a:p>
            <a:r>
              <a:rPr lang="en-GB" sz="2800" dirty="0">
                <a:solidFill>
                  <a:srgbClr val="00B0F0"/>
                </a:solidFill>
              </a:rPr>
              <a:t>One method of identifying goal-achievement strategies is via a performance profile. </a:t>
            </a:r>
          </a:p>
          <a:p>
            <a:endParaRPr lang="en-GB" sz="2800" dirty="0">
              <a:solidFill>
                <a:srgbClr val="00B0F0"/>
              </a:solidFill>
            </a:endParaRPr>
          </a:p>
          <a:p>
            <a:r>
              <a:rPr lang="en-GB" sz="2800" dirty="0">
                <a:solidFill>
                  <a:srgbClr val="00B0F0"/>
                </a:solidFill>
              </a:rPr>
              <a:t>Tool used extensively in sport psychology. </a:t>
            </a:r>
          </a:p>
          <a:p>
            <a:endParaRPr lang="en-GB" sz="2800" dirty="0">
              <a:solidFill>
                <a:srgbClr val="00B0F0"/>
              </a:solidFill>
            </a:endParaRPr>
          </a:p>
          <a:p>
            <a:r>
              <a:rPr lang="en-GB" sz="2800" dirty="0">
                <a:solidFill>
                  <a:srgbClr val="00B0F0"/>
                </a:solidFill>
              </a:rPr>
              <a:t>The athlete, using own words and labels, identifies what skills (physical and/or psychological) are important for success. </a:t>
            </a:r>
          </a:p>
        </p:txBody>
      </p:sp>
    </p:spTree>
    <p:extLst>
      <p:ext uri="{BB962C8B-B14F-4D97-AF65-F5344CB8AC3E}">
        <p14:creationId xmlns:p14="http://schemas.microsoft.com/office/powerpoint/2010/main" val="3438693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Performance Profile</a:t>
            </a:r>
          </a:p>
        </p:txBody>
      </p:sp>
      <p:sp>
        <p:nvSpPr>
          <p:cNvPr id="3" name="Content Placeholder 2"/>
          <p:cNvSpPr>
            <a:spLocks noGrp="1"/>
          </p:cNvSpPr>
          <p:nvPr>
            <p:ph idx="1"/>
          </p:nvPr>
        </p:nvSpPr>
        <p:spPr/>
        <p:txBody>
          <a:bodyPr>
            <a:normAutofit/>
          </a:bodyPr>
          <a:lstStyle/>
          <a:p>
            <a:r>
              <a:rPr lang="en-GB" dirty="0">
                <a:solidFill>
                  <a:srgbClr val="00B0F0"/>
                </a:solidFill>
              </a:rPr>
              <a:t>The Athlete then indicates on the scale (usually 1-10) where he/she feels they fall on the rating scale of identified skills. </a:t>
            </a:r>
          </a:p>
          <a:p>
            <a:endParaRPr lang="en-GB" dirty="0">
              <a:solidFill>
                <a:srgbClr val="00B0F0"/>
              </a:solidFill>
            </a:endParaRPr>
          </a:p>
          <a:p>
            <a:r>
              <a:rPr lang="en-GB" dirty="0">
                <a:solidFill>
                  <a:srgbClr val="00B0F0"/>
                </a:solidFill>
              </a:rPr>
              <a:t>The coach can sometimes also add input (so the profile can have two scales – the athlete and the coach). </a:t>
            </a:r>
          </a:p>
          <a:p>
            <a:endParaRPr lang="en-GB" dirty="0">
              <a:solidFill>
                <a:srgbClr val="00B0F0"/>
              </a:solidFill>
            </a:endParaRPr>
          </a:p>
          <a:p>
            <a:r>
              <a:rPr lang="en-GB" dirty="0">
                <a:solidFill>
                  <a:srgbClr val="00B0F0"/>
                </a:solidFill>
              </a:rPr>
              <a:t>Can set goals on areas of weakness and make short-term / long-term goals around these. </a:t>
            </a:r>
          </a:p>
        </p:txBody>
      </p:sp>
    </p:spTree>
    <p:extLst>
      <p:ext uri="{BB962C8B-B14F-4D97-AF65-F5344CB8AC3E}">
        <p14:creationId xmlns:p14="http://schemas.microsoft.com/office/powerpoint/2010/main" val="824040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970" y="927099"/>
            <a:ext cx="6730366" cy="709865"/>
          </a:xfrm>
        </p:spPr>
        <p:txBody>
          <a:bodyPr/>
          <a:lstStyle/>
          <a:p>
            <a:r>
              <a:rPr lang="en-GB" dirty="0"/>
              <a:t>Research on Performance Profile</a:t>
            </a:r>
          </a:p>
        </p:txBody>
      </p:sp>
      <p:sp>
        <p:nvSpPr>
          <p:cNvPr id="3" name="Content Placeholder 2"/>
          <p:cNvSpPr>
            <a:spLocks noGrp="1"/>
          </p:cNvSpPr>
          <p:nvPr>
            <p:ph idx="1"/>
          </p:nvPr>
        </p:nvSpPr>
        <p:spPr>
          <a:xfrm>
            <a:off x="2063552" y="2204864"/>
            <a:ext cx="8229600" cy="4997152"/>
          </a:xfrm>
        </p:spPr>
        <p:txBody>
          <a:bodyPr>
            <a:normAutofit/>
          </a:bodyPr>
          <a:lstStyle/>
          <a:p>
            <a:r>
              <a:rPr lang="en-GB" dirty="0">
                <a:solidFill>
                  <a:srgbClr val="00B0F0"/>
                </a:solidFill>
              </a:rPr>
              <a:t>Despite being a widely used tool in applied sport psychology – the empirical research on its effectiveness has been limited. </a:t>
            </a:r>
          </a:p>
          <a:p>
            <a:endParaRPr lang="en-GB" dirty="0">
              <a:solidFill>
                <a:srgbClr val="00B0F0"/>
              </a:solidFill>
            </a:endParaRPr>
          </a:p>
          <a:p>
            <a:r>
              <a:rPr lang="en-GB" dirty="0">
                <a:solidFill>
                  <a:srgbClr val="00B0F0"/>
                </a:solidFill>
              </a:rPr>
              <a:t>Weston, </a:t>
            </a:r>
            <a:r>
              <a:rPr lang="en-GB" dirty="0" err="1">
                <a:solidFill>
                  <a:srgbClr val="00B0F0"/>
                </a:solidFill>
              </a:rPr>
              <a:t>Greenless</a:t>
            </a:r>
            <a:r>
              <a:rPr lang="en-GB" dirty="0">
                <a:solidFill>
                  <a:srgbClr val="00B0F0"/>
                </a:solidFill>
              </a:rPr>
              <a:t> and </a:t>
            </a:r>
            <a:r>
              <a:rPr lang="en-GB" dirty="0" err="1">
                <a:solidFill>
                  <a:srgbClr val="00B0F0"/>
                </a:solidFill>
              </a:rPr>
              <a:t>Thelwell</a:t>
            </a:r>
            <a:r>
              <a:rPr lang="en-GB" dirty="0">
                <a:solidFill>
                  <a:srgbClr val="00B0F0"/>
                </a:solidFill>
              </a:rPr>
              <a:t> (2011) – stated that performance profiling</a:t>
            </a:r>
          </a:p>
          <a:p>
            <a:pPr lvl="1"/>
            <a:r>
              <a:rPr lang="en-GB" dirty="0">
                <a:solidFill>
                  <a:srgbClr val="00B0F0"/>
                </a:solidFill>
              </a:rPr>
              <a:t>Provides the basis of goal setting</a:t>
            </a:r>
          </a:p>
          <a:p>
            <a:pPr lvl="1"/>
            <a:r>
              <a:rPr lang="en-GB" dirty="0">
                <a:solidFill>
                  <a:srgbClr val="00B0F0"/>
                </a:solidFill>
              </a:rPr>
              <a:t>Identifies strengths and weaknesses physically/psychologically</a:t>
            </a:r>
          </a:p>
          <a:p>
            <a:pPr lvl="1"/>
            <a:r>
              <a:rPr lang="en-GB" dirty="0">
                <a:solidFill>
                  <a:srgbClr val="00B0F0"/>
                </a:solidFill>
              </a:rPr>
              <a:t>Raises awareness</a:t>
            </a:r>
          </a:p>
          <a:p>
            <a:pPr lvl="1"/>
            <a:r>
              <a:rPr lang="en-GB" dirty="0">
                <a:solidFill>
                  <a:srgbClr val="00B0F0"/>
                </a:solidFill>
              </a:rPr>
              <a:t>Evaluation tool</a:t>
            </a:r>
          </a:p>
          <a:p>
            <a:pPr lvl="1"/>
            <a:r>
              <a:rPr lang="en-GB" dirty="0">
                <a:solidFill>
                  <a:srgbClr val="00B0F0"/>
                </a:solidFill>
              </a:rPr>
              <a:t>Facilitates discussion and communication between coach and athlete</a:t>
            </a:r>
          </a:p>
          <a:p>
            <a:pPr lvl="1"/>
            <a:r>
              <a:rPr lang="en-GB" dirty="0">
                <a:solidFill>
                  <a:srgbClr val="00B0F0"/>
                </a:solidFill>
              </a:rPr>
              <a:t>Goal Achievement Strategies</a:t>
            </a:r>
          </a:p>
          <a:p>
            <a:pPr lvl="1"/>
            <a:r>
              <a:rPr lang="en-GB" dirty="0">
                <a:solidFill>
                  <a:srgbClr val="00B0F0"/>
                </a:solidFill>
              </a:rPr>
              <a:t>Encourages More Athlete responsibility</a:t>
            </a:r>
          </a:p>
          <a:p>
            <a:pPr lvl="1"/>
            <a:endParaRPr lang="en-GB" dirty="0">
              <a:solidFill>
                <a:srgbClr val="00B0F0"/>
              </a:solidFill>
            </a:endParaRPr>
          </a:p>
        </p:txBody>
      </p:sp>
    </p:spTree>
    <p:extLst>
      <p:ext uri="{BB962C8B-B14F-4D97-AF65-F5344CB8AC3E}">
        <p14:creationId xmlns:p14="http://schemas.microsoft.com/office/powerpoint/2010/main" val="1904503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332656"/>
            <a:ext cx="8229600" cy="1258888"/>
          </a:xfrm>
        </p:spPr>
        <p:txBody>
          <a:bodyPr/>
          <a:lstStyle/>
          <a:p>
            <a:r>
              <a:rPr lang="en-GB" dirty="0"/>
              <a:t>Example</a:t>
            </a:r>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9656" y="1340769"/>
            <a:ext cx="6120680" cy="5317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6473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970" y="927099"/>
            <a:ext cx="6658358" cy="709865"/>
          </a:xfrm>
        </p:spPr>
        <p:txBody>
          <a:bodyPr>
            <a:normAutofit fontScale="90000"/>
          </a:bodyPr>
          <a:lstStyle/>
          <a:p>
            <a:r>
              <a:rPr lang="en-GB" dirty="0"/>
              <a:t>From Weinberg and Williams (2013)</a:t>
            </a:r>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8" y="1831633"/>
            <a:ext cx="8424936" cy="4528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1133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fontScale="70000" lnSpcReduction="20000"/>
          </a:bodyPr>
          <a:lstStyle/>
          <a:p>
            <a:r>
              <a:rPr lang="en-GB" dirty="0">
                <a:solidFill>
                  <a:srgbClr val="00B0F0"/>
                </a:solidFill>
              </a:rPr>
              <a:t>Create your own performance profile…</a:t>
            </a:r>
          </a:p>
          <a:p>
            <a:endParaRPr lang="en-GB" dirty="0">
              <a:solidFill>
                <a:srgbClr val="00B0F0"/>
              </a:solidFill>
            </a:endParaRPr>
          </a:p>
          <a:p>
            <a:r>
              <a:rPr lang="en-GB" dirty="0">
                <a:solidFill>
                  <a:srgbClr val="00B0F0"/>
                </a:solidFill>
              </a:rPr>
              <a:t>Use your own words and labels to consider what skills are important for success in a task (that you do). </a:t>
            </a:r>
          </a:p>
          <a:p>
            <a:endParaRPr lang="en-GB" dirty="0">
              <a:solidFill>
                <a:srgbClr val="00B0F0"/>
              </a:solidFill>
            </a:endParaRPr>
          </a:p>
          <a:p>
            <a:r>
              <a:rPr lang="en-GB" dirty="0">
                <a:solidFill>
                  <a:srgbClr val="00B0F0"/>
                </a:solidFill>
              </a:rPr>
              <a:t>Please note, for the purposes of the task it does not have to be a sports skill (it could be though). </a:t>
            </a:r>
          </a:p>
          <a:p>
            <a:pPr lvl="1"/>
            <a:r>
              <a:rPr lang="en-GB" sz="2000" dirty="0">
                <a:solidFill>
                  <a:srgbClr val="00B0F0"/>
                </a:solidFill>
              </a:rPr>
              <a:t>Could consider physical and / or psychological attributes. </a:t>
            </a:r>
          </a:p>
          <a:p>
            <a:pPr lvl="1"/>
            <a:r>
              <a:rPr lang="en-GB" sz="2000" dirty="0">
                <a:solidFill>
                  <a:srgbClr val="00B0F0"/>
                </a:solidFill>
              </a:rPr>
              <a:t>If you cannot think of anything some suggestions might be. </a:t>
            </a:r>
          </a:p>
          <a:p>
            <a:pPr lvl="2"/>
            <a:r>
              <a:rPr lang="en-GB" sz="1600" dirty="0">
                <a:solidFill>
                  <a:srgbClr val="00B0F0"/>
                </a:solidFill>
              </a:rPr>
              <a:t>Studying for a Psychology degree (e.g. being a student). </a:t>
            </a:r>
          </a:p>
          <a:p>
            <a:pPr lvl="2"/>
            <a:r>
              <a:rPr lang="en-GB" sz="1600" dirty="0">
                <a:solidFill>
                  <a:srgbClr val="00B0F0"/>
                </a:solidFill>
              </a:rPr>
              <a:t>Current Work. </a:t>
            </a:r>
          </a:p>
          <a:p>
            <a:endParaRPr lang="en-GB" sz="2400" dirty="0">
              <a:solidFill>
                <a:srgbClr val="00B0F0"/>
              </a:solidFill>
            </a:endParaRPr>
          </a:p>
          <a:p>
            <a:r>
              <a:rPr lang="en-GB" dirty="0">
                <a:solidFill>
                  <a:srgbClr val="00B0F0"/>
                </a:solidFill>
              </a:rPr>
              <a:t>Then rate where you are currently (10 being perfect, 1 being useless) for each of these skills. </a:t>
            </a:r>
          </a:p>
        </p:txBody>
      </p:sp>
    </p:spTree>
    <p:extLst>
      <p:ext uri="{BB962C8B-B14F-4D97-AF65-F5344CB8AC3E}">
        <p14:creationId xmlns:p14="http://schemas.microsoft.com/office/powerpoint/2010/main" val="259596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Goals Setting</a:t>
            </a:r>
          </a:p>
        </p:txBody>
      </p:sp>
      <p:sp>
        <p:nvSpPr>
          <p:cNvPr id="3" name="Content Placeholder 2"/>
          <p:cNvSpPr>
            <a:spLocks noGrp="1"/>
          </p:cNvSpPr>
          <p:nvPr>
            <p:ph idx="1"/>
          </p:nvPr>
        </p:nvSpPr>
        <p:spPr/>
        <p:txBody>
          <a:bodyPr>
            <a:normAutofit/>
          </a:bodyPr>
          <a:lstStyle/>
          <a:p>
            <a:r>
              <a:rPr lang="en-GB" dirty="0">
                <a:solidFill>
                  <a:srgbClr val="00B0F0"/>
                </a:solidFill>
              </a:rPr>
              <a:t>Record the Goals once they have been identified. </a:t>
            </a:r>
          </a:p>
          <a:p>
            <a:endParaRPr lang="en-GB" dirty="0">
              <a:solidFill>
                <a:srgbClr val="00B0F0"/>
              </a:solidFill>
            </a:endParaRPr>
          </a:p>
          <a:p>
            <a:r>
              <a:rPr lang="en-GB" dirty="0">
                <a:solidFill>
                  <a:srgbClr val="00B0F0"/>
                </a:solidFill>
              </a:rPr>
              <a:t>A typical issue in a break down of goals is lack of consistency in recording them (Weinberg, 2002). </a:t>
            </a:r>
          </a:p>
          <a:p>
            <a:endParaRPr lang="en-GB" dirty="0">
              <a:solidFill>
                <a:srgbClr val="00B0F0"/>
              </a:solidFill>
            </a:endParaRPr>
          </a:p>
          <a:p>
            <a:r>
              <a:rPr lang="en-GB" dirty="0">
                <a:solidFill>
                  <a:srgbClr val="00B0F0"/>
                </a:solidFill>
              </a:rPr>
              <a:t>Record in written form and place where they can be seen. </a:t>
            </a:r>
          </a:p>
          <a:p>
            <a:pPr lvl="1"/>
            <a:r>
              <a:rPr lang="en-GB" dirty="0" err="1">
                <a:solidFill>
                  <a:srgbClr val="00B0F0"/>
                </a:solidFill>
              </a:rPr>
              <a:t>Wanlin</a:t>
            </a:r>
            <a:r>
              <a:rPr lang="en-GB" dirty="0">
                <a:solidFill>
                  <a:srgbClr val="00B0F0"/>
                </a:solidFill>
              </a:rPr>
              <a:t> et al (1997) – Log Book</a:t>
            </a:r>
          </a:p>
          <a:p>
            <a:pPr lvl="1"/>
            <a:r>
              <a:rPr lang="en-GB" dirty="0">
                <a:solidFill>
                  <a:srgbClr val="00B0F0"/>
                </a:solidFill>
              </a:rPr>
              <a:t>Harris and Harris (1984) – Notebooks</a:t>
            </a:r>
          </a:p>
          <a:p>
            <a:pPr lvl="2"/>
            <a:r>
              <a:rPr lang="en-GB" dirty="0">
                <a:solidFill>
                  <a:srgbClr val="00B0F0"/>
                </a:solidFill>
              </a:rPr>
              <a:t>Recording goals, goal achievement strategies and progress. </a:t>
            </a:r>
          </a:p>
        </p:txBody>
      </p:sp>
    </p:spTree>
    <p:extLst>
      <p:ext uri="{BB962C8B-B14F-4D97-AF65-F5344CB8AC3E}">
        <p14:creationId xmlns:p14="http://schemas.microsoft.com/office/powerpoint/2010/main" val="386721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Recording Goals</a:t>
            </a:r>
          </a:p>
        </p:txBody>
      </p:sp>
      <p:sp>
        <p:nvSpPr>
          <p:cNvPr id="4" name="Content Placeholder 3"/>
          <p:cNvSpPr>
            <a:spLocks noGrp="1"/>
          </p:cNvSpPr>
          <p:nvPr>
            <p:ph sz="half" idx="1"/>
          </p:nvPr>
        </p:nvSpPr>
        <p:spPr/>
        <p:txBody>
          <a:bodyPr>
            <a:normAutofit/>
          </a:bodyPr>
          <a:lstStyle/>
          <a:p>
            <a:r>
              <a:rPr lang="en-GB" dirty="0" err="1">
                <a:solidFill>
                  <a:srgbClr val="00B0F0"/>
                </a:solidFill>
              </a:rPr>
              <a:t>Botterill</a:t>
            </a:r>
            <a:r>
              <a:rPr lang="en-GB" dirty="0">
                <a:solidFill>
                  <a:srgbClr val="00B0F0"/>
                </a:solidFill>
              </a:rPr>
              <a:t> (1983)</a:t>
            </a:r>
          </a:p>
          <a:p>
            <a:endParaRPr lang="en-GB" dirty="0">
              <a:solidFill>
                <a:srgbClr val="00B0F0"/>
              </a:solidFill>
            </a:endParaRPr>
          </a:p>
          <a:p>
            <a:r>
              <a:rPr lang="en-GB" dirty="0">
                <a:solidFill>
                  <a:srgbClr val="00B0F0"/>
                </a:solidFill>
              </a:rPr>
              <a:t>Coach should develop a contract. </a:t>
            </a:r>
          </a:p>
          <a:p>
            <a:pPr lvl="1"/>
            <a:r>
              <a:rPr lang="en-GB" dirty="0">
                <a:solidFill>
                  <a:srgbClr val="00B0F0"/>
                </a:solidFill>
              </a:rPr>
              <a:t>Goals (short-term and long-term)</a:t>
            </a:r>
          </a:p>
          <a:p>
            <a:pPr lvl="1"/>
            <a:r>
              <a:rPr lang="en-GB" dirty="0">
                <a:solidFill>
                  <a:srgbClr val="00B0F0"/>
                </a:solidFill>
              </a:rPr>
              <a:t>Goal achievement strategies</a:t>
            </a:r>
          </a:p>
          <a:p>
            <a:endParaRPr lang="en-GB" dirty="0">
              <a:solidFill>
                <a:srgbClr val="00B0F0"/>
              </a:solidFill>
            </a:endParaRPr>
          </a:p>
          <a:p>
            <a:r>
              <a:rPr lang="en-GB" dirty="0">
                <a:solidFill>
                  <a:srgbClr val="00B0F0"/>
                </a:solidFill>
              </a:rPr>
              <a:t>Athlete should sign</a:t>
            </a:r>
          </a:p>
          <a:p>
            <a:endParaRPr lang="en-GB" dirty="0">
              <a:solidFill>
                <a:srgbClr val="00B0F0"/>
              </a:solidFill>
            </a:endParaRPr>
          </a:p>
          <a:p>
            <a:r>
              <a:rPr lang="en-GB" dirty="0">
                <a:solidFill>
                  <a:srgbClr val="00B0F0"/>
                </a:solidFill>
              </a:rPr>
              <a:t>Coach uses to remind athlete of goals. </a:t>
            </a:r>
          </a:p>
          <a:p>
            <a:endParaRPr lang="en-GB" dirty="0">
              <a:solidFill>
                <a:srgbClr val="00B0F0"/>
              </a:solidFill>
            </a:endParaRPr>
          </a:p>
          <a:p>
            <a:endParaRPr lang="en-GB" dirty="0">
              <a:solidFill>
                <a:srgbClr val="00B0F0"/>
              </a:solidFill>
            </a:endParaRPr>
          </a:p>
        </p:txBody>
      </p:sp>
      <p:sp>
        <p:nvSpPr>
          <p:cNvPr id="5" name="Content Placeholder 4"/>
          <p:cNvSpPr>
            <a:spLocks noGrp="1"/>
          </p:cNvSpPr>
          <p:nvPr>
            <p:ph sz="half" idx="2"/>
          </p:nvPr>
        </p:nvSpPr>
        <p:spPr/>
        <p:txBody>
          <a:bodyPr>
            <a:normAutofit/>
          </a:bodyPr>
          <a:lstStyle/>
          <a:p>
            <a:endParaRPr lang="en-GB">
              <a:solidFill>
                <a:srgbClr val="00B0F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016" y="1441949"/>
            <a:ext cx="4044702" cy="5395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1489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Principles of Goals Setting</a:t>
            </a:r>
          </a:p>
        </p:txBody>
      </p:sp>
      <p:sp>
        <p:nvSpPr>
          <p:cNvPr id="6" name="Content Placeholder 5"/>
          <p:cNvSpPr>
            <a:spLocks noGrp="1"/>
          </p:cNvSpPr>
          <p:nvPr>
            <p:ph idx="1"/>
          </p:nvPr>
        </p:nvSpPr>
        <p:spPr/>
        <p:txBody>
          <a:bodyPr>
            <a:normAutofit/>
          </a:bodyPr>
          <a:lstStyle/>
          <a:p>
            <a:r>
              <a:rPr lang="en-GB" dirty="0">
                <a:solidFill>
                  <a:srgbClr val="00B0F0"/>
                </a:solidFill>
              </a:rPr>
              <a:t>Goal Evaluation</a:t>
            </a:r>
          </a:p>
          <a:p>
            <a:endParaRPr lang="en-GB" dirty="0">
              <a:solidFill>
                <a:srgbClr val="00B0F0"/>
              </a:solidFill>
            </a:endParaRPr>
          </a:p>
          <a:p>
            <a:r>
              <a:rPr lang="en-GB" dirty="0">
                <a:solidFill>
                  <a:srgbClr val="00B0F0"/>
                </a:solidFill>
              </a:rPr>
              <a:t>Locke et al (1981) – review concluded evaluation necessary if goals are to enhance performance. </a:t>
            </a:r>
          </a:p>
          <a:p>
            <a:endParaRPr lang="en-GB" dirty="0">
              <a:solidFill>
                <a:srgbClr val="00B0F0"/>
              </a:solidFill>
            </a:endParaRPr>
          </a:p>
          <a:p>
            <a:r>
              <a:rPr lang="en-GB" dirty="0">
                <a:solidFill>
                  <a:srgbClr val="00B0F0"/>
                </a:solidFill>
              </a:rPr>
              <a:t>Feedback often related to performance statistics. </a:t>
            </a:r>
          </a:p>
          <a:p>
            <a:r>
              <a:rPr lang="en-GB" dirty="0">
                <a:solidFill>
                  <a:srgbClr val="00B0F0"/>
                </a:solidFill>
              </a:rPr>
              <a:t>Others will be coaches subjective feedback – e.g. Athlete’s behaviour (aggression in training). </a:t>
            </a:r>
          </a:p>
        </p:txBody>
      </p:sp>
    </p:spTree>
    <p:extLst>
      <p:ext uri="{BB962C8B-B14F-4D97-AF65-F5344CB8AC3E}">
        <p14:creationId xmlns:p14="http://schemas.microsoft.com/office/powerpoint/2010/main" val="101245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anim calcmode="lin" valueType="num">
                                      <p:cBhvr additive="base">
                                        <p:cTn id="1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anim calcmode="lin" valueType="num">
                                      <p:cBhvr additive="base">
                                        <p:cTn id="1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idx="1"/>
          </p:nvPr>
        </p:nvSpPr>
        <p:spPr/>
        <p:txBody>
          <a:bodyPr>
            <a:normAutofit/>
          </a:bodyPr>
          <a:lstStyle/>
          <a:p>
            <a:r>
              <a:rPr lang="en-GB" dirty="0">
                <a:solidFill>
                  <a:srgbClr val="00B0F0"/>
                </a:solidFill>
              </a:rPr>
              <a:t>Provide Support for Goals</a:t>
            </a:r>
          </a:p>
          <a:p>
            <a:endParaRPr lang="en-GB" dirty="0">
              <a:solidFill>
                <a:srgbClr val="00B0F0"/>
              </a:solidFill>
            </a:endParaRPr>
          </a:p>
          <a:p>
            <a:r>
              <a:rPr lang="en-GB" dirty="0">
                <a:solidFill>
                  <a:srgbClr val="00B0F0"/>
                </a:solidFill>
              </a:rPr>
              <a:t>Gould (2013) A goal setting programme will not succeed unless those involved in the athlete support it. </a:t>
            </a:r>
          </a:p>
          <a:p>
            <a:endParaRPr lang="en-GB" dirty="0">
              <a:solidFill>
                <a:srgbClr val="00B0F0"/>
              </a:solidFill>
            </a:endParaRPr>
          </a:p>
          <a:p>
            <a:r>
              <a:rPr lang="en-GB" dirty="0">
                <a:solidFill>
                  <a:srgbClr val="00B0F0"/>
                </a:solidFill>
              </a:rPr>
              <a:t>However, Holt et al (2012) study on youth football players suggest that goal support is not always given. </a:t>
            </a:r>
          </a:p>
          <a:p>
            <a:endParaRPr lang="en-GB" dirty="0">
              <a:solidFill>
                <a:srgbClr val="00B0F0"/>
              </a:solidFill>
            </a:endParaRPr>
          </a:p>
          <a:p>
            <a:r>
              <a:rPr lang="en-GB" dirty="0">
                <a:solidFill>
                  <a:srgbClr val="00B0F0"/>
                </a:solidFill>
              </a:rPr>
              <a:t>Family, Friends, Coach, Team mates etc. </a:t>
            </a:r>
          </a:p>
        </p:txBody>
      </p:sp>
    </p:spTree>
    <p:extLst>
      <p:ext uri="{BB962C8B-B14F-4D97-AF65-F5344CB8AC3E}">
        <p14:creationId xmlns:p14="http://schemas.microsoft.com/office/powerpoint/2010/main" val="290925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Goal Setting</a:t>
            </a:r>
          </a:p>
        </p:txBody>
      </p:sp>
      <p:sp>
        <p:nvSpPr>
          <p:cNvPr id="3" name="Content Placeholder 2"/>
          <p:cNvSpPr>
            <a:spLocks noGrp="1"/>
          </p:cNvSpPr>
          <p:nvPr>
            <p:ph sz="half" idx="1"/>
          </p:nvPr>
        </p:nvSpPr>
        <p:spPr/>
        <p:txBody>
          <a:bodyPr>
            <a:normAutofit/>
          </a:bodyPr>
          <a:lstStyle/>
          <a:p>
            <a:r>
              <a:rPr lang="en-GB" dirty="0">
                <a:solidFill>
                  <a:srgbClr val="00B0F0"/>
                </a:solidFill>
              </a:rPr>
              <a:t>Set Group Goals </a:t>
            </a:r>
          </a:p>
          <a:p>
            <a:pPr marL="0" indent="0">
              <a:buNone/>
            </a:pPr>
            <a:endParaRPr lang="en-GB" dirty="0">
              <a:solidFill>
                <a:srgbClr val="00B0F0"/>
              </a:solidFill>
            </a:endParaRPr>
          </a:p>
          <a:p>
            <a:r>
              <a:rPr lang="en-GB" dirty="0" err="1">
                <a:solidFill>
                  <a:srgbClr val="00B0F0"/>
                </a:solidFill>
              </a:rPr>
              <a:t>Widmeyer</a:t>
            </a:r>
            <a:r>
              <a:rPr lang="en-GB" dirty="0">
                <a:solidFill>
                  <a:srgbClr val="00B0F0"/>
                </a:solidFill>
              </a:rPr>
              <a:t> and </a:t>
            </a:r>
            <a:r>
              <a:rPr lang="en-GB" dirty="0" err="1">
                <a:solidFill>
                  <a:srgbClr val="00B0F0"/>
                </a:solidFill>
              </a:rPr>
              <a:t>Ducharme</a:t>
            </a:r>
            <a:r>
              <a:rPr lang="en-GB" dirty="0">
                <a:solidFill>
                  <a:srgbClr val="00B0F0"/>
                </a:solidFill>
              </a:rPr>
              <a:t> (1997) – Emphasised the need for group goals. </a:t>
            </a:r>
          </a:p>
          <a:p>
            <a:pPr lvl="1"/>
            <a:r>
              <a:rPr lang="en-GB" dirty="0">
                <a:solidFill>
                  <a:srgbClr val="00B0F0"/>
                </a:solidFill>
              </a:rPr>
              <a:t>Short term and Long term goals</a:t>
            </a:r>
          </a:p>
          <a:p>
            <a:pPr lvl="1"/>
            <a:r>
              <a:rPr lang="en-GB" dirty="0">
                <a:solidFill>
                  <a:srgbClr val="00B0F0"/>
                </a:solidFill>
              </a:rPr>
              <a:t>Progress assessed and rewarded. </a:t>
            </a:r>
          </a:p>
          <a:p>
            <a:pPr lvl="1"/>
            <a:r>
              <a:rPr lang="en-GB" dirty="0">
                <a:solidFill>
                  <a:srgbClr val="00B0F0"/>
                </a:solidFill>
              </a:rPr>
              <a:t>All team members involved in the process. </a:t>
            </a:r>
          </a:p>
          <a:p>
            <a:endParaRPr lang="en-GB" dirty="0">
              <a:solidFill>
                <a:srgbClr val="00B0F0"/>
              </a:solidFill>
            </a:endParaRPr>
          </a:p>
        </p:txBody>
      </p:sp>
      <p:sp>
        <p:nvSpPr>
          <p:cNvPr id="4" name="Content Placeholder 3"/>
          <p:cNvSpPr>
            <a:spLocks noGrp="1"/>
          </p:cNvSpPr>
          <p:nvPr>
            <p:ph sz="half" idx="2"/>
          </p:nvPr>
        </p:nvSpPr>
        <p:spPr/>
        <p:txBody>
          <a:bodyPr>
            <a:normAutofit/>
          </a:bodyPr>
          <a:lstStyle/>
          <a:p>
            <a:endParaRPr lang="en-GB">
              <a:solidFill>
                <a:srgbClr val="00B0F0"/>
              </a:solidFill>
            </a:endParaRPr>
          </a:p>
        </p:txBody>
      </p:sp>
      <p:pic>
        <p:nvPicPr>
          <p:cNvPr id="2050" name="Picture 2" descr="http://www.pocketgreens.com/wp-content/uploads/2012/05/mhAJpOG-600x4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016" y="1844824"/>
            <a:ext cx="3836530" cy="2647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78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Group Goals</a:t>
            </a:r>
          </a:p>
        </p:txBody>
      </p:sp>
      <p:sp>
        <p:nvSpPr>
          <p:cNvPr id="6" name="Content Placeholder 5"/>
          <p:cNvSpPr>
            <a:spLocks noGrp="1"/>
          </p:cNvSpPr>
          <p:nvPr>
            <p:ph idx="1"/>
          </p:nvPr>
        </p:nvSpPr>
        <p:spPr/>
        <p:txBody>
          <a:bodyPr>
            <a:normAutofit/>
          </a:bodyPr>
          <a:lstStyle/>
          <a:p>
            <a:r>
              <a:rPr lang="en-GB" dirty="0">
                <a:solidFill>
                  <a:srgbClr val="00B0F0"/>
                </a:solidFill>
              </a:rPr>
              <a:t>Dawson et al (2002) found evidence for four types of goals on any team. </a:t>
            </a:r>
          </a:p>
          <a:p>
            <a:pPr lvl="1"/>
            <a:r>
              <a:rPr lang="en-GB" dirty="0">
                <a:solidFill>
                  <a:srgbClr val="00B0F0"/>
                </a:solidFill>
              </a:rPr>
              <a:t>1) Individual member’s goals for the self (e.g. to be top scorer in the team)</a:t>
            </a:r>
          </a:p>
          <a:p>
            <a:pPr lvl="1"/>
            <a:r>
              <a:rPr lang="en-GB" dirty="0">
                <a:solidFill>
                  <a:srgbClr val="00B0F0"/>
                </a:solidFill>
              </a:rPr>
              <a:t>2) An individual’s goal for the team (e.g. to finish in the top half of the table)</a:t>
            </a:r>
          </a:p>
          <a:p>
            <a:pPr lvl="1"/>
            <a:r>
              <a:rPr lang="en-GB" dirty="0">
                <a:solidFill>
                  <a:srgbClr val="00B0F0"/>
                </a:solidFill>
              </a:rPr>
              <a:t>3) The group’s goal (e.g. to win the league)</a:t>
            </a:r>
          </a:p>
          <a:p>
            <a:pPr lvl="1"/>
            <a:r>
              <a:rPr lang="en-GB" dirty="0">
                <a:solidFill>
                  <a:srgbClr val="00B0F0"/>
                </a:solidFill>
              </a:rPr>
              <a:t>4) The group’s goal for an individual member (to get enough possession to give the opportunity for the player to be the top scorer). </a:t>
            </a:r>
          </a:p>
        </p:txBody>
      </p:sp>
    </p:spTree>
    <p:extLst>
      <p:ext uri="{BB962C8B-B14F-4D97-AF65-F5344CB8AC3E}">
        <p14:creationId xmlns:p14="http://schemas.microsoft.com/office/powerpoint/2010/main" val="4171495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dirty="0"/>
              <a:t>SMARTS Goals</a:t>
            </a:r>
          </a:p>
        </p:txBody>
      </p:sp>
      <p:sp>
        <p:nvSpPr>
          <p:cNvPr id="34819" name="Content Placeholder 2"/>
          <p:cNvSpPr>
            <a:spLocks noGrp="1"/>
          </p:cNvSpPr>
          <p:nvPr>
            <p:ph idx="1"/>
          </p:nvPr>
        </p:nvSpPr>
        <p:spPr/>
        <p:txBody>
          <a:bodyPr/>
          <a:lstStyle/>
          <a:p>
            <a:r>
              <a:rPr lang="en-US" altLang="en-US">
                <a:solidFill>
                  <a:srgbClr val="00B0F0"/>
                </a:solidFill>
              </a:rPr>
              <a:t>Specific</a:t>
            </a:r>
          </a:p>
          <a:p>
            <a:r>
              <a:rPr lang="en-US" altLang="en-US">
                <a:solidFill>
                  <a:srgbClr val="00B0F0"/>
                </a:solidFill>
              </a:rPr>
              <a:t>Measureable</a:t>
            </a:r>
          </a:p>
          <a:p>
            <a:r>
              <a:rPr lang="en-US" altLang="en-US">
                <a:solidFill>
                  <a:srgbClr val="00B0F0"/>
                </a:solidFill>
              </a:rPr>
              <a:t>Action oriented</a:t>
            </a:r>
          </a:p>
          <a:p>
            <a:r>
              <a:rPr lang="en-US" altLang="en-US">
                <a:solidFill>
                  <a:srgbClr val="00B0F0"/>
                </a:solidFill>
              </a:rPr>
              <a:t>Realistic</a:t>
            </a:r>
          </a:p>
          <a:p>
            <a:r>
              <a:rPr lang="en-US" altLang="en-US">
                <a:solidFill>
                  <a:srgbClr val="00B0F0"/>
                </a:solidFill>
              </a:rPr>
              <a:t>Timely</a:t>
            </a:r>
          </a:p>
          <a:p>
            <a:r>
              <a:rPr lang="en-US" altLang="en-US">
                <a:solidFill>
                  <a:srgbClr val="00B0F0"/>
                </a:solidFill>
              </a:rPr>
              <a:t>Self-determined</a:t>
            </a:r>
          </a:p>
        </p:txBody>
      </p:sp>
    </p:spTree>
    <p:extLst>
      <p:ext uri="{BB962C8B-B14F-4D97-AF65-F5344CB8AC3E}">
        <p14:creationId xmlns:p14="http://schemas.microsoft.com/office/powerpoint/2010/main" val="3840971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390440" y="2226504"/>
            <a:ext cx="6585880" cy="2550877"/>
          </a:xfrm>
        </p:spPr>
        <p:txBody>
          <a:bodyPr/>
          <a:lstStyle/>
          <a:p>
            <a:r>
              <a:rPr lang="en-GB" dirty="0"/>
              <a:t>A Goal Setting System for Coaches</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22407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Botterill</a:t>
            </a:r>
            <a:r>
              <a:rPr lang="en-GB" dirty="0"/>
              <a:t> (1983)</a:t>
            </a:r>
          </a:p>
        </p:txBody>
      </p:sp>
      <p:sp>
        <p:nvSpPr>
          <p:cNvPr id="3" name="Content Placeholder 2"/>
          <p:cNvSpPr>
            <a:spLocks noGrp="1"/>
          </p:cNvSpPr>
          <p:nvPr>
            <p:ph idx="1"/>
          </p:nvPr>
        </p:nvSpPr>
        <p:spPr/>
        <p:txBody>
          <a:bodyPr>
            <a:normAutofit/>
          </a:bodyPr>
          <a:lstStyle/>
          <a:p>
            <a:r>
              <a:rPr lang="en-GB" dirty="0">
                <a:solidFill>
                  <a:srgbClr val="00B0F0"/>
                </a:solidFill>
              </a:rPr>
              <a:t>Outlined a goal setting system for coaches to work with athletes</a:t>
            </a:r>
          </a:p>
          <a:p>
            <a:endParaRPr lang="en-GB" dirty="0">
              <a:solidFill>
                <a:srgbClr val="00B0F0"/>
              </a:solidFill>
            </a:endParaRPr>
          </a:p>
          <a:p>
            <a:r>
              <a:rPr lang="en-GB" dirty="0">
                <a:solidFill>
                  <a:srgbClr val="00B0F0"/>
                </a:solidFill>
              </a:rPr>
              <a:t>Many elements to </a:t>
            </a:r>
            <a:r>
              <a:rPr lang="en-GB" dirty="0" err="1">
                <a:solidFill>
                  <a:srgbClr val="00B0F0"/>
                </a:solidFill>
              </a:rPr>
              <a:t>Botterill’s</a:t>
            </a:r>
            <a:r>
              <a:rPr lang="en-GB" dirty="0">
                <a:solidFill>
                  <a:srgbClr val="00B0F0"/>
                </a:solidFill>
              </a:rPr>
              <a:t> work but 3 phases have been frequently cited by applied sport psychology</a:t>
            </a:r>
          </a:p>
          <a:p>
            <a:pPr lvl="1"/>
            <a:r>
              <a:rPr lang="en-GB" dirty="0">
                <a:solidFill>
                  <a:srgbClr val="00B0F0"/>
                </a:solidFill>
              </a:rPr>
              <a:t>1 The planning phase</a:t>
            </a:r>
          </a:p>
          <a:p>
            <a:pPr lvl="1"/>
            <a:r>
              <a:rPr lang="en-GB" dirty="0">
                <a:solidFill>
                  <a:srgbClr val="00B0F0"/>
                </a:solidFill>
              </a:rPr>
              <a:t>2 The meeting phase</a:t>
            </a:r>
          </a:p>
          <a:p>
            <a:pPr lvl="1"/>
            <a:r>
              <a:rPr lang="en-GB" dirty="0">
                <a:solidFill>
                  <a:srgbClr val="00B0F0"/>
                </a:solidFill>
              </a:rPr>
              <a:t>3 The follow up / evaluation phase</a:t>
            </a:r>
          </a:p>
        </p:txBody>
      </p:sp>
    </p:spTree>
    <p:extLst>
      <p:ext uri="{BB962C8B-B14F-4D97-AF65-F5344CB8AC3E}">
        <p14:creationId xmlns:p14="http://schemas.microsoft.com/office/powerpoint/2010/main" val="38647128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Planning Phase</a:t>
            </a:r>
          </a:p>
        </p:txBody>
      </p:sp>
      <p:sp>
        <p:nvSpPr>
          <p:cNvPr id="3" name="Content Placeholder 2"/>
          <p:cNvSpPr>
            <a:spLocks noGrp="1"/>
          </p:cNvSpPr>
          <p:nvPr>
            <p:ph idx="1"/>
          </p:nvPr>
        </p:nvSpPr>
        <p:spPr/>
        <p:txBody>
          <a:bodyPr>
            <a:normAutofit/>
          </a:bodyPr>
          <a:lstStyle/>
          <a:p>
            <a:r>
              <a:rPr lang="en-GB" dirty="0">
                <a:solidFill>
                  <a:srgbClr val="00B0F0"/>
                </a:solidFill>
              </a:rPr>
              <a:t>Coaches must take their time to identify individual/team needs. </a:t>
            </a:r>
          </a:p>
          <a:p>
            <a:endParaRPr lang="en-GB" dirty="0">
              <a:solidFill>
                <a:srgbClr val="00B0F0"/>
              </a:solidFill>
            </a:endParaRPr>
          </a:p>
          <a:p>
            <a:r>
              <a:rPr lang="en-GB" dirty="0">
                <a:solidFill>
                  <a:srgbClr val="00B0F0"/>
                </a:solidFill>
              </a:rPr>
              <a:t>Performance Profiling excellent during this phase. </a:t>
            </a:r>
          </a:p>
          <a:p>
            <a:endParaRPr lang="en-GB" dirty="0">
              <a:solidFill>
                <a:srgbClr val="00B0F0"/>
              </a:solidFill>
            </a:endParaRPr>
          </a:p>
          <a:p>
            <a:r>
              <a:rPr lang="en-GB" dirty="0">
                <a:solidFill>
                  <a:srgbClr val="00B0F0"/>
                </a:solidFill>
              </a:rPr>
              <a:t>Need to consider how likely the athlete will agree to the goals</a:t>
            </a:r>
          </a:p>
          <a:p>
            <a:r>
              <a:rPr lang="en-GB" dirty="0">
                <a:solidFill>
                  <a:srgbClr val="00B0F0"/>
                </a:solidFill>
              </a:rPr>
              <a:t>Consider short-term goals that can lead to a long-term goal. </a:t>
            </a:r>
          </a:p>
        </p:txBody>
      </p:sp>
    </p:spTree>
    <p:extLst>
      <p:ext uri="{BB962C8B-B14F-4D97-AF65-F5344CB8AC3E}">
        <p14:creationId xmlns:p14="http://schemas.microsoft.com/office/powerpoint/2010/main" val="8932438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Meeting Phase</a:t>
            </a:r>
          </a:p>
        </p:txBody>
      </p:sp>
      <p:sp>
        <p:nvSpPr>
          <p:cNvPr id="3" name="Content Placeholder 2"/>
          <p:cNvSpPr>
            <a:spLocks noGrp="1"/>
          </p:cNvSpPr>
          <p:nvPr>
            <p:ph idx="1"/>
          </p:nvPr>
        </p:nvSpPr>
        <p:spPr/>
        <p:txBody>
          <a:bodyPr>
            <a:normAutofit/>
          </a:bodyPr>
          <a:lstStyle/>
          <a:p>
            <a:r>
              <a:rPr lang="en-GB" dirty="0">
                <a:solidFill>
                  <a:srgbClr val="00B0F0"/>
                </a:solidFill>
              </a:rPr>
              <a:t>The next phase is to schedule goal setting meetings. </a:t>
            </a:r>
          </a:p>
          <a:p>
            <a:endParaRPr lang="en-GB" dirty="0">
              <a:solidFill>
                <a:srgbClr val="00B0F0"/>
              </a:solidFill>
            </a:endParaRPr>
          </a:p>
          <a:p>
            <a:r>
              <a:rPr lang="en-GB" dirty="0">
                <a:solidFill>
                  <a:srgbClr val="00B0F0"/>
                </a:solidFill>
              </a:rPr>
              <a:t>If a group goal, should be with entire team. </a:t>
            </a:r>
          </a:p>
          <a:p>
            <a:endParaRPr lang="en-GB" dirty="0">
              <a:solidFill>
                <a:srgbClr val="00B0F0"/>
              </a:solidFill>
            </a:endParaRPr>
          </a:p>
          <a:p>
            <a:r>
              <a:rPr lang="en-GB" dirty="0">
                <a:solidFill>
                  <a:srgbClr val="00B0F0"/>
                </a:solidFill>
              </a:rPr>
              <a:t>At first should be explaining goal setting process to athlete. </a:t>
            </a:r>
          </a:p>
          <a:p>
            <a:endParaRPr lang="en-GB" dirty="0">
              <a:solidFill>
                <a:srgbClr val="00B0F0"/>
              </a:solidFill>
            </a:endParaRPr>
          </a:p>
          <a:p>
            <a:r>
              <a:rPr lang="en-GB" dirty="0">
                <a:solidFill>
                  <a:srgbClr val="00B0F0"/>
                </a:solidFill>
              </a:rPr>
              <a:t>DISCUSSION WITH THE ATHLETE</a:t>
            </a:r>
          </a:p>
          <a:p>
            <a:pPr lvl="1"/>
            <a:r>
              <a:rPr lang="en-GB" dirty="0">
                <a:solidFill>
                  <a:srgbClr val="00B0F0"/>
                </a:solidFill>
              </a:rPr>
              <a:t>May take more than one meeting to AGREE goals. </a:t>
            </a:r>
          </a:p>
        </p:txBody>
      </p:sp>
    </p:spTree>
    <p:extLst>
      <p:ext uri="{BB962C8B-B14F-4D97-AF65-F5344CB8AC3E}">
        <p14:creationId xmlns:p14="http://schemas.microsoft.com/office/powerpoint/2010/main" val="2463520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Follow up / Evaluation</a:t>
            </a:r>
          </a:p>
        </p:txBody>
      </p:sp>
      <p:sp>
        <p:nvSpPr>
          <p:cNvPr id="3" name="Content Placeholder 2"/>
          <p:cNvSpPr>
            <a:spLocks noGrp="1"/>
          </p:cNvSpPr>
          <p:nvPr>
            <p:ph idx="1"/>
          </p:nvPr>
        </p:nvSpPr>
        <p:spPr/>
        <p:txBody>
          <a:bodyPr>
            <a:normAutofit/>
          </a:bodyPr>
          <a:lstStyle/>
          <a:p>
            <a:r>
              <a:rPr lang="en-GB" dirty="0">
                <a:solidFill>
                  <a:srgbClr val="00B0F0"/>
                </a:solidFill>
              </a:rPr>
              <a:t>According to </a:t>
            </a:r>
            <a:r>
              <a:rPr lang="en-GB" dirty="0" err="1">
                <a:solidFill>
                  <a:srgbClr val="00B0F0"/>
                </a:solidFill>
              </a:rPr>
              <a:t>Botterill</a:t>
            </a:r>
            <a:r>
              <a:rPr lang="en-GB" dirty="0">
                <a:solidFill>
                  <a:srgbClr val="00B0F0"/>
                </a:solidFill>
              </a:rPr>
              <a:t> (1983) due to the nature of the season, appropriate feedback / evaluation of goals is neglected or forgotten about. </a:t>
            </a:r>
          </a:p>
          <a:p>
            <a:endParaRPr lang="en-GB" dirty="0">
              <a:solidFill>
                <a:srgbClr val="00B0F0"/>
              </a:solidFill>
            </a:endParaRPr>
          </a:p>
          <a:p>
            <a:r>
              <a:rPr lang="en-GB" dirty="0">
                <a:solidFill>
                  <a:srgbClr val="00B0F0"/>
                </a:solidFill>
              </a:rPr>
              <a:t>Therefore important to schedule goal evaluation meetings regularly. </a:t>
            </a:r>
          </a:p>
          <a:p>
            <a:endParaRPr lang="en-GB" dirty="0">
              <a:solidFill>
                <a:srgbClr val="00B0F0"/>
              </a:solidFill>
            </a:endParaRPr>
          </a:p>
          <a:p>
            <a:r>
              <a:rPr lang="en-GB" dirty="0">
                <a:solidFill>
                  <a:srgbClr val="00B0F0"/>
                </a:solidFill>
              </a:rPr>
              <a:t>Coaches should develop systematic ways to facilitate follow up. </a:t>
            </a:r>
          </a:p>
          <a:p>
            <a:pPr lvl="1"/>
            <a:r>
              <a:rPr lang="en-GB" dirty="0">
                <a:solidFill>
                  <a:srgbClr val="00B0F0"/>
                </a:solidFill>
              </a:rPr>
              <a:t>E.g. Goal achievement and evaluation card. </a:t>
            </a:r>
          </a:p>
          <a:p>
            <a:endParaRPr lang="en-GB"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33763159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970" y="692697"/>
            <a:ext cx="6802374" cy="709865"/>
          </a:xfrm>
        </p:spPr>
        <p:txBody>
          <a:bodyPr/>
          <a:lstStyle/>
          <a:p>
            <a:r>
              <a:rPr lang="en-GB" dirty="0"/>
              <a:t>Sample goal achievement card (Gould, 2013) </a:t>
            </a:r>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5520" y="1628800"/>
            <a:ext cx="8712968" cy="52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2754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389970" y="927099"/>
            <a:ext cx="7162414" cy="709865"/>
          </a:xfrm>
        </p:spPr>
        <p:txBody>
          <a:bodyPr/>
          <a:lstStyle/>
          <a:p>
            <a:r>
              <a:rPr lang="en-US" altLang="en-US" dirty="0"/>
              <a:t>Common Problems in Goal Setting</a:t>
            </a:r>
          </a:p>
        </p:txBody>
      </p:sp>
      <p:sp>
        <p:nvSpPr>
          <p:cNvPr id="38915" name="Rectangle 3"/>
          <p:cNvSpPr>
            <a:spLocks noGrp="1" noChangeArrowheads="1"/>
          </p:cNvSpPr>
          <p:nvPr>
            <p:ph idx="1"/>
          </p:nvPr>
        </p:nvSpPr>
        <p:spPr>
          <a:xfrm>
            <a:off x="2135560" y="2420888"/>
            <a:ext cx="8051800" cy="4318000"/>
          </a:xfrm>
        </p:spPr>
        <p:txBody>
          <a:bodyPr>
            <a:normAutofit/>
          </a:bodyPr>
          <a:lstStyle/>
          <a:p>
            <a:r>
              <a:rPr lang="en-US" altLang="en-US" dirty="0">
                <a:solidFill>
                  <a:srgbClr val="00B0F0"/>
                </a:solidFill>
              </a:rPr>
              <a:t>Convincing students, athletes, and exercisers to set goals</a:t>
            </a:r>
          </a:p>
          <a:p>
            <a:r>
              <a:rPr lang="en-US" altLang="en-US" dirty="0">
                <a:solidFill>
                  <a:srgbClr val="00B0F0"/>
                </a:solidFill>
              </a:rPr>
              <a:t>Poorly written goal statements</a:t>
            </a:r>
          </a:p>
          <a:p>
            <a:r>
              <a:rPr lang="en-US" altLang="en-US" dirty="0">
                <a:solidFill>
                  <a:srgbClr val="00B0F0"/>
                </a:solidFill>
              </a:rPr>
              <a:t>Failing to set specific goals</a:t>
            </a:r>
          </a:p>
          <a:p>
            <a:r>
              <a:rPr lang="en-US" altLang="en-US" dirty="0">
                <a:solidFill>
                  <a:srgbClr val="00B0F0"/>
                </a:solidFill>
              </a:rPr>
              <a:t>Setting too many goals too soon</a:t>
            </a:r>
          </a:p>
          <a:p>
            <a:r>
              <a:rPr lang="en-US" altLang="en-US" dirty="0">
                <a:solidFill>
                  <a:srgbClr val="00B0F0"/>
                </a:solidFill>
              </a:rPr>
              <a:t>Failing to adjust goals</a:t>
            </a:r>
          </a:p>
          <a:p>
            <a:r>
              <a:rPr lang="en-US" altLang="en-US" dirty="0">
                <a:solidFill>
                  <a:srgbClr val="00B0F0"/>
                </a:solidFill>
              </a:rPr>
              <a:t>Failure to </a:t>
            </a:r>
            <a:r>
              <a:rPr lang="en-GB" altLang="en-US" dirty="0">
                <a:solidFill>
                  <a:srgbClr val="00B0F0"/>
                </a:solidFill>
              </a:rPr>
              <a:t>recognise</a:t>
            </a:r>
            <a:r>
              <a:rPr lang="en-US" altLang="en-US" dirty="0">
                <a:solidFill>
                  <a:srgbClr val="00B0F0"/>
                </a:solidFill>
              </a:rPr>
              <a:t> individual differences</a:t>
            </a:r>
          </a:p>
          <a:p>
            <a:r>
              <a:rPr lang="en-US" altLang="en-US" dirty="0">
                <a:solidFill>
                  <a:srgbClr val="00B0F0"/>
                </a:solidFill>
              </a:rPr>
              <a:t>Not providing goal follow-up and evaluation</a:t>
            </a:r>
          </a:p>
        </p:txBody>
      </p:sp>
    </p:spTree>
    <p:extLst>
      <p:ext uri="{BB962C8B-B14F-4D97-AF65-F5344CB8AC3E}">
        <p14:creationId xmlns:p14="http://schemas.microsoft.com/office/powerpoint/2010/main" val="1440626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altLang="en-US" dirty="0"/>
              <a:t>Weinberg and Gould 2011</a:t>
            </a:r>
          </a:p>
        </p:txBody>
      </p:sp>
      <p:pic>
        <p:nvPicPr>
          <p:cNvPr id="39939" name="Picture 4" descr="fig15_0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43100" y="1585913"/>
            <a:ext cx="8305800" cy="464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90740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970" y="927099"/>
            <a:ext cx="7090406" cy="709865"/>
          </a:xfrm>
        </p:spPr>
        <p:txBody>
          <a:bodyPr/>
          <a:lstStyle/>
          <a:p>
            <a:r>
              <a:rPr lang="en-GB" dirty="0"/>
              <a:t>Common Problems in Goal Setting</a:t>
            </a:r>
          </a:p>
        </p:txBody>
      </p:sp>
      <p:sp>
        <p:nvSpPr>
          <p:cNvPr id="3" name="Content Placeholder 2"/>
          <p:cNvSpPr>
            <a:spLocks noGrp="1"/>
          </p:cNvSpPr>
          <p:nvPr>
            <p:ph idx="1"/>
          </p:nvPr>
        </p:nvSpPr>
        <p:spPr/>
        <p:txBody>
          <a:bodyPr>
            <a:normAutofit/>
          </a:bodyPr>
          <a:lstStyle/>
          <a:p>
            <a:r>
              <a:rPr lang="en-GB" dirty="0">
                <a:solidFill>
                  <a:srgbClr val="00B0F0"/>
                </a:solidFill>
              </a:rPr>
              <a:t>Setting goals that are too general</a:t>
            </a:r>
          </a:p>
          <a:p>
            <a:r>
              <a:rPr lang="en-GB" dirty="0">
                <a:solidFill>
                  <a:srgbClr val="00B0F0"/>
                </a:solidFill>
              </a:rPr>
              <a:t>Failing to modify unrealistic goals</a:t>
            </a:r>
          </a:p>
          <a:p>
            <a:r>
              <a:rPr lang="en-GB" dirty="0">
                <a:solidFill>
                  <a:srgbClr val="00B0F0"/>
                </a:solidFill>
              </a:rPr>
              <a:t>Failing to set process and performance goals</a:t>
            </a:r>
          </a:p>
          <a:p>
            <a:r>
              <a:rPr lang="en-GB" dirty="0">
                <a:solidFill>
                  <a:srgbClr val="00B0F0"/>
                </a:solidFill>
              </a:rPr>
              <a:t>Understanding the time commitment needed to complement to a goal setting programme. </a:t>
            </a:r>
          </a:p>
          <a:p>
            <a:r>
              <a:rPr lang="en-GB" dirty="0">
                <a:solidFill>
                  <a:srgbClr val="00B0F0"/>
                </a:solidFill>
              </a:rPr>
              <a:t>Setting only technique related goals</a:t>
            </a:r>
          </a:p>
          <a:p>
            <a:r>
              <a:rPr lang="en-GB" dirty="0">
                <a:solidFill>
                  <a:srgbClr val="00B0F0"/>
                </a:solidFill>
              </a:rPr>
              <a:t>Failing to create a supportive goal setting atmosphere</a:t>
            </a:r>
          </a:p>
          <a:p>
            <a:endParaRPr lang="en-GB" dirty="0">
              <a:solidFill>
                <a:srgbClr val="00B0F0"/>
              </a:solidFill>
            </a:endParaRPr>
          </a:p>
        </p:txBody>
      </p:sp>
    </p:spTree>
    <p:extLst>
      <p:ext uri="{BB962C8B-B14F-4D97-AF65-F5344CB8AC3E}">
        <p14:creationId xmlns:p14="http://schemas.microsoft.com/office/powerpoint/2010/main" val="3961473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1636</Words>
  <Application>Microsoft Office PowerPoint</Application>
  <PresentationFormat>Widescreen</PresentationFormat>
  <Paragraphs>214</Paragraphs>
  <Slides>35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Arial Narrow</vt:lpstr>
      <vt:lpstr>Calibri</vt:lpstr>
      <vt:lpstr>Century Gothic</vt:lpstr>
      <vt:lpstr>Times New Roman</vt:lpstr>
      <vt:lpstr>Verdana</vt:lpstr>
      <vt:lpstr>Wingdings 3</vt:lpstr>
      <vt:lpstr>Ion Boardroom</vt:lpstr>
      <vt:lpstr>Principles of Goal Setting</vt:lpstr>
      <vt:lpstr>Principles of Goal Setting. </vt:lpstr>
      <vt:lpstr>Principles of Goal Setting</vt:lpstr>
      <vt:lpstr>Principles of Goals Setting</vt:lpstr>
      <vt:lpstr>Principles of Goal Setting</vt:lpstr>
      <vt:lpstr>Long-term and Short-term goals</vt:lpstr>
      <vt:lpstr>Goal Staircase (Gould, 2013)</vt:lpstr>
      <vt:lpstr>PowerPoint Presentation</vt:lpstr>
      <vt:lpstr>Principles of Goal Setting</vt:lpstr>
      <vt:lpstr>Principles of Goals Setting</vt:lpstr>
      <vt:lpstr>Principles of Goals Setting</vt:lpstr>
      <vt:lpstr>Principles of Goal Setting</vt:lpstr>
      <vt:lpstr>Principles of Goal Setting</vt:lpstr>
      <vt:lpstr>The Performance Profile</vt:lpstr>
      <vt:lpstr>The Performance Profile</vt:lpstr>
      <vt:lpstr>Research on Performance Profile</vt:lpstr>
      <vt:lpstr>Example</vt:lpstr>
      <vt:lpstr>From Weinberg and Williams (2013)</vt:lpstr>
      <vt:lpstr>Task</vt:lpstr>
      <vt:lpstr>Principles of Goals Setting</vt:lpstr>
      <vt:lpstr>Recording Goals</vt:lpstr>
      <vt:lpstr>Principles of Goals Setting</vt:lpstr>
      <vt:lpstr>Principles of Goal Setting</vt:lpstr>
      <vt:lpstr>Principles of Goal Setting</vt:lpstr>
      <vt:lpstr>Group Goals</vt:lpstr>
      <vt:lpstr>SMARTS Goals</vt:lpstr>
      <vt:lpstr>A Goal Setting System for Coaches</vt:lpstr>
      <vt:lpstr>Botterill (1983)</vt:lpstr>
      <vt:lpstr>The Planning Phase</vt:lpstr>
      <vt:lpstr>The Meeting Phase</vt:lpstr>
      <vt:lpstr>The Follow up / Evaluation</vt:lpstr>
      <vt:lpstr>Sample goal achievement card (Gould, 2013) </vt:lpstr>
      <vt:lpstr>Common Problems in Goal Setting</vt:lpstr>
      <vt:lpstr>Weinberg and Gould 2011</vt:lpstr>
      <vt:lpstr>Common Problems in Goal Setting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Goal Setting</dc:title>
  <dc:creator>Stuart Jones</dc:creator>
  <cp:lastModifiedBy>Stuart Jones</cp:lastModifiedBy>
  <cp:revision>1</cp:revision>
  <dcterms:created xsi:type="dcterms:W3CDTF">2022-03-01T14:53:22Z</dcterms:created>
  <dcterms:modified xsi:type="dcterms:W3CDTF">2022-03-01T14:54:03Z</dcterms:modified>
</cp:coreProperties>
</file>