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724"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9144000" cy="5143500" type="screen16x9"/>
  <p:notesSz cx="6858000" cy="9144000"/>
  <p:embeddedFontLst>
    <p:embeddedFont>
      <p:font typeface="Century Gothic" panose="020B0502020202020204" pitchFamily="34" charset="0"/>
      <p:regular r:id="rId12"/>
      <p:bold r:id="rId13"/>
      <p:italic r:id="rId14"/>
      <p:boldItalic r:id="rId15"/>
    </p:embeddedFont>
    <p:embeddedFont>
      <p:font typeface="Garamond" panose="02020404030301010803" pitchFamily="18" charset="0"/>
      <p:regular r:id="rId16"/>
      <p:bold r:id="rId17"/>
      <p:italic r:id="rId18"/>
      <p:boldItalic r:id="rId19"/>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78438" autoAdjust="0"/>
  </p:normalViewPr>
  <p:slideViewPr>
    <p:cSldViewPr snapToGrid="0">
      <p:cViewPr varScale="1">
        <p:scale>
          <a:sx n="114" d="100"/>
          <a:sy n="114" d="100"/>
        </p:scale>
        <p:origin x="1560" y="168"/>
      </p:cViewPr>
      <p:guideLst>
        <p:guide orient="horz" pos="162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18" Type="http://schemas.openxmlformats.org/officeDocument/2006/relationships/font" Target="fonts/font7.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font" Target="fonts/font6.fntdata"/><Relationship Id="rId2" Type="http://schemas.openxmlformats.org/officeDocument/2006/relationships/slide" Target="slides/slide1.xml"/><Relationship Id="rId16" Type="http://schemas.openxmlformats.org/officeDocument/2006/relationships/font" Target="fonts/font5.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font" Target="fonts/font4.fntdata"/><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8.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 name="Google Shape;13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g20c481d3b6e_0_1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8" name="Google Shape;138;g20c481d3b6e_0_1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100" b="0" i="0" u="none" strike="noStrike" cap="none" dirty="0">
                <a:solidFill>
                  <a:srgbClr val="000000"/>
                </a:solidFill>
                <a:latin typeface="Arial"/>
                <a:ea typeface="Arial"/>
                <a:cs typeface="Arial"/>
                <a:sym typeface="Arial"/>
              </a:rPr>
              <a:t>The hotel has cutting-edge conference rooms and meeting areas that can host events of all scales, furnished with the most advanced audio-visual technology. Furthermore, the hotel offers high-speed internet connection, guaranteeing that attendees may stay connected during the event. The Cardiff Marriott Hotel has excellent amenities and is centrally located, allowing convenient access for visitors from both local and international locations. The hotel's convenient position near major transportation hubs, such as Cardiff Central rail station and Cardiff Airport, making it an ideal venue for the event centered on the mental welfare of young adults, especially for those coming from distant places. The Cardiff Marriott Hotel is an excellent venue for conducting medical events due to its outstanding amenities, convenient location, and highly skilled personnel. The hotel's facilities and services are specifically tailored to streamline event planning for both organizers and attendees, irrespective of the event's magnitude, whether it be a little seminar or a grand international conference.</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g20c481d3b6e_0_1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5" name="Google Shape;145;g20c481d3b6e_0_1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b="0" dirty="0">
                <a:solidFill>
                  <a:schemeClr val="dk1"/>
                </a:solidFill>
                <a:latin typeface="Times New Roman"/>
                <a:ea typeface="Times New Roman"/>
                <a:cs typeface="Times New Roman"/>
                <a:sym typeface="Times New Roman"/>
              </a:rPr>
              <a:t>Market factors:</a:t>
            </a:r>
          </a:p>
          <a:p>
            <a:pPr marL="0" lvl="0" indent="0" algn="just" rtl="0">
              <a:lnSpc>
                <a:spcPct val="150000"/>
              </a:lnSpc>
              <a:spcBef>
                <a:spcPts val="0"/>
              </a:spcBef>
              <a:spcAft>
                <a:spcPts val="0"/>
              </a:spcAft>
              <a:buClr>
                <a:schemeClr val="dk1"/>
              </a:buClr>
              <a:buSzPts val="1100"/>
              <a:buFont typeface="Arial"/>
              <a:buNone/>
            </a:pPr>
            <a:r>
              <a:rPr lang="en-US" sz="1200" b="0" dirty="0">
                <a:solidFill>
                  <a:schemeClr val="dk1"/>
                </a:solidFill>
                <a:latin typeface="Times New Roman"/>
                <a:ea typeface="Times New Roman"/>
                <a:cs typeface="Times New Roman"/>
                <a:sym typeface="Times New Roman"/>
              </a:rPr>
              <a:t>The Cardiff Marriott Hotel has fierce competition in a saturated area, with several hotels and conference centers in close vicinity. The hotel caters to a clientele consisting of medical professionals, event organizers, and corporate travelers. The hotel's services are in high demand due to Cardiff's established status as a favored location for conferences, seminars, and medical activities (McLean et al., 2022, p. 159). The hotel's competitiveness is greatly influenced by the availability of meeting and conference facilities, as well as the general surroundings and services. In order to maintain a competitive edge, the Cardiff Marriott Hotel consistently improves and expands its services to satisfy the evolving needs of its target audience.</a:t>
            </a:r>
          </a:p>
          <a:p>
            <a:pPr marL="0" lvl="0" indent="0" algn="just" rtl="0">
              <a:lnSpc>
                <a:spcPct val="150000"/>
              </a:lnSpc>
              <a:spcBef>
                <a:spcPts val="0"/>
              </a:spcBef>
              <a:spcAft>
                <a:spcPts val="0"/>
              </a:spcAft>
              <a:buClr>
                <a:schemeClr val="dk1"/>
              </a:buClr>
              <a:buSzPts val="1100"/>
              <a:buFont typeface="Arial"/>
              <a:buNone/>
            </a:pPr>
            <a:endParaRPr lang="en-US" sz="1200" b="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b="0" dirty="0">
                <a:solidFill>
                  <a:schemeClr val="dk1"/>
                </a:solidFill>
                <a:latin typeface="Times New Roman"/>
                <a:ea typeface="Times New Roman"/>
                <a:cs typeface="Times New Roman"/>
                <a:sym typeface="Times New Roman"/>
              </a:rPr>
              <a:t>Operational factors:</a:t>
            </a:r>
          </a:p>
          <a:p>
            <a:pPr marL="0" lvl="0" indent="0" algn="just" rtl="0">
              <a:lnSpc>
                <a:spcPct val="150000"/>
              </a:lnSpc>
              <a:spcBef>
                <a:spcPts val="0"/>
              </a:spcBef>
              <a:spcAft>
                <a:spcPts val="0"/>
              </a:spcAft>
              <a:buClr>
                <a:schemeClr val="dk1"/>
              </a:buClr>
              <a:buSzPts val="1100"/>
              <a:buFont typeface="Arial"/>
              <a:buNone/>
            </a:pPr>
            <a:r>
              <a:rPr lang="en-US" sz="1200" b="0" dirty="0">
                <a:solidFill>
                  <a:schemeClr val="dk1"/>
                </a:solidFill>
                <a:latin typeface="Times New Roman"/>
                <a:ea typeface="Times New Roman"/>
                <a:cs typeface="Times New Roman"/>
                <a:sym typeface="Times New Roman"/>
              </a:rPr>
              <a:t>The Cardiff Marriott Hotel's capacity to host medical events is influenced by several operational factors. The hotel's state-of-the-art conference amenities and continuous access to meeting spaces throughout the year are significant factors to take into account. Furthermore, the hotel's competent staff and committed event management team offer important assistance and specialized knowledge to event organizers and participants (</a:t>
            </a:r>
            <a:r>
              <a:rPr lang="en-US" sz="1200" b="0" dirty="0" err="1">
                <a:solidFill>
                  <a:schemeClr val="dk1"/>
                </a:solidFill>
                <a:latin typeface="Times New Roman"/>
                <a:ea typeface="Times New Roman"/>
                <a:cs typeface="Times New Roman"/>
                <a:sym typeface="Times New Roman"/>
              </a:rPr>
              <a:t>Sulthan</a:t>
            </a:r>
            <a:r>
              <a:rPr lang="en-US" sz="1200" b="0" dirty="0">
                <a:solidFill>
                  <a:schemeClr val="dk1"/>
                </a:solidFill>
                <a:latin typeface="Times New Roman"/>
                <a:ea typeface="Times New Roman"/>
                <a:cs typeface="Times New Roman"/>
                <a:sym typeface="Times New Roman"/>
              </a:rPr>
              <a:t> et al., 2021, p. 382). The hotel is equipped with a range of resources, including audio-visual equipment, high-speed internet, and culinary services, to guarantee the success and contentment of event participants. Equipped with these essential operational components, the Cardiff Marriott Hotel is fully prepared to effectively hold a medical event focused on the mental well-being of young adults.</a:t>
            </a:r>
            <a:endParaRPr lang="en-US" sz="1100" b="0" dirty="0">
              <a:latin typeface="Arial"/>
              <a:ea typeface="Aria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g20c481d3b6e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2" name="Google Shape;152;g20c481d3b6e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b="0" dirty="0">
                <a:solidFill>
                  <a:schemeClr val="dk1"/>
                </a:solidFill>
                <a:latin typeface="Times New Roman"/>
                <a:ea typeface="Times New Roman"/>
                <a:cs typeface="Times New Roman"/>
                <a:sym typeface="Times New Roman"/>
              </a:rPr>
              <a:t>Financial factors:</a:t>
            </a:r>
          </a:p>
          <a:p>
            <a:pPr marL="0" lvl="0" indent="0" algn="just" rtl="0">
              <a:lnSpc>
                <a:spcPct val="150000"/>
              </a:lnSpc>
              <a:spcBef>
                <a:spcPts val="0"/>
              </a:spcBef>
              <a:spcAft>
                <a:spcPts val="0"/>
              </a:spcAft>
              <a:buClr>
                <a:schemeClr val="dk1"/>
              </a:buClr>
              <a:buSzPts val="1100"/>
              <a:buFont typeface="Arial"/>
              <a:buNone/>
            </a:pPr>
            <a:endParaRPr lang="en-US" sz="1200" b="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b="0" dirty="0">
                <a:solidFill>
                  <a:schemeClr val="dk1"/>
                </a:solidFill>
                <a:latin typeface="Times New Roman"/>
                <a:ea typeface="Times New Roman"/>
                <a:cs typeface="Times New Roman"/>
                <a:sym typeface="Times New Roman"/>
              </a:rPr>
              <a:t>The operational choices of the Cardiff Marriott Hotel are significantly influenced by financial factors. The expenses related to organizing a medical event focused on the mental well-being of young adults, such as renting a location, providing food, audio-visual equipment, and hiring staff, have the potential to provide profits. The projected revenue for the hotel will be contingent upon the magnitude of the event and the quantity of participants (</a:t>
            </a:r>
            <a:r>
              <a:rPr lang="en-US" sz="1200" b="0" dirty="0" err="1">
                <a:solidFill>
                  <a:schemeClr val="dk1"/>
                </a:solidFill>
                <a:latin typeface="Times New Roman"/>
                <a:ea typeface="Times New Roman"/>
                <a:cs typeface="Times New Roman"/>
                <a:sym typeface="Times New Roman"/>
              </a:rPr>
              <a:t>Talaee</a:t>
            </a:r>
            <a:r>
              <a:rPr lang="en-US" sz="1200" b="0" dirty="0">
                <a:solidFill>
                  <a:schemeClr val="dk1"/>
                </a:solidFill>
                <a:latin typeface="Times New Roman"/>
                <a:ea typeface="Times New Roman"/>
                <a:cs typeface="Times New Roman"/>
                <a:sym typeface="Times New Roman"/>
              </a:rPr>
              <a:t> and </a:t>
            </a:r>
            <a:r>
              <a:rPr lang="en-US" sz="1200" b="0" dirty="0" err="1">
                <a:solidFill>
                  <a:schemeClr val="dk1"/>
                </a:solidFill>
                <a:latin typeface="Times New Roman"/>
                <a:ea typeface="Times New Roman"/>
                <a:cs typeface="Times New Roman"/>
                <a:sym typeface="Times New Roman"/>
              </a:rPr>
              <a:t>Noroozi</a:t>
            </a:r>
            <a:r>
              <a:rPr lang="en-US" sz="1200" b="0" dirty="0">
                <a:solidFill>
                  <a:schemeClr val="dk1"/>
                </a:solidFill>
                <a:latin typeface="Times New Roman"/>
                <a:ea typeface="Times New Roman"/>
                <a:cs typeface="Times New Roman"/>
                <a:sym typeface="Times New Roman"/>
              </a:rPr>
              <a:t>, 2019, p. 31). Possible sources of funding for the event include sponsorship money, ticket sales, and donations from other organizations or sponsors. In order to ensure financial stability, the Cardiff Marriott Hotel must prudently control expenditures, precisely forecast income, and investigate other avenues of funding as necessary.</a:t>
            </a:r>
          </a:p>
          <a:p>
            <a:pPr marL="0" lvl="0" indent="0" algn="just" rtl="0">
              <a:lnSpc>
                <a:spcPct val="150000"/>
              </a:lnSpc>
              <a:spcBef>
                <a:spcPts val="0"/>
              </a:spcBef>
              <a:spcAft>
                <a:spcPts val="0"/>
              </a:spcAft>
              <a:buClr>
                <a:schemeClr val="dk1"/>
              </a:buClr>
              <a:buSzPts val="1100"/>
              <a:buFont typeface="Arial"/>
              <a:buNone/>
            </a:pPr>
            <a:endParaRPr lang="en-US" sz="1200" b="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200" b="0" dirty="0">
                <a:solidFill>
                  <a:schemeClr val="dk1"/>
                </a:solidFill>
                <a:latin typeface="Times New Roman"/>
                <a:ea typeface="Times New Roman"/>
                <a:cs typeface="Times New Roman"/>
                <a:sym typeface="Times New Roman"/>
              </a:rPr>
              <a:t>If the events go wrong:</a:t>
            </a:r>
          </a:p>
          <a:p>
            <a:pPr marL="0" lvl="0" indent="0" algn="just" rtl="0">
              <a:lnSpc>
                <a:spcPct val="150000"/>
              </a:lnSpc>
              <a:spcBef>
                <a:spcPts val="0"/>
              </a:spcBef>
              <a:spcAft>
                <a:spcPts val="0"/>
              </a:spcAft>
              <a:buClr>
                <a:schemeClr val="dk1"/>
              </a:buClr>
              <a:buSzPts val="1100"/>
              <a:buFont typeface="Arial"/>
              <a:buNone/>
            </a:pPr>
            <a:r>
              <a:rPr lang="en-US" sz="1200" b="0" dirty="0">
                <a:solidFill>
                  <a:schemeClr val="dk1"/>
                </a:solidFill>
                <a:latin typeface="Times New Roman"/>
                <a:ea typeface="Times New Roman"/>
                <a:cs typeface="Times New Roman"/>
                <a:sym typeface="Times New Roman"/>
              </a:rPr>
              <a:t>Although extensive planning and preparation are undertaken, unexpected issues may arise during a medical event that might impact the emotional well-being of young adults. Event planners have a range of measures they may implement to tackle these concerns and establish a contingency plan in case of any mishaps at the Cardiff Marriott Hotel. Initiate the process by quickly informing the event management personnel at the hotel. They will evaluate the circumstances and cooperate with the event organizers to ascertain the optimal course of action. Addressing the issue may entail making changes to the event location, adapting the timetable, or considering alternate solutions, depending on the specific nature and extent of the problem. The hotel has a staff of skilled specialists that are capable of swiftly adjusting to unforeseen situations and executing contingency measures as needed. For instance, in the case of a technological malfunction, the hotel has the capability to offer alternative equipment or expert technical assistance to guarantee the smooth execution of the event (McLean et al., 2022, p. 159). If a significant problem arises that hinders the hotel from hosting the event, the hotel's event management personnel will collaborate with the organizers to identify alternate accommodations. Possible actions might include procuring an alternate venue, rearranging the event's schedule, or identifying other measures to meet the organizers' requirements. Event planners may ensure the success of a medical event by working together with the hotel's event management staff to create a comprehensive contingency plan. This collaboration provides reassurance to the planners, as they can rely on the expertise of the experienced team at the Cardiff Marriott Hotel.</a:t>
            </a:r>
            <a:endParaRPr b="0"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g20c481d3b6e_0_1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9" name="Google Shape;159;g20c481d3b6e_0_1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US" sz="1200" b="0" dirty="0">
                <a:latin typeface="Times New Roman"/>
                <a:ea typeface="Times New Roman"/>
                <a:cs typeface="Times New Roman"/>
                <a:sym typeface="Times New Roman"/>
              </a:rPr>
              <a:t>In order to excel in a highly competitive industry, the Cardiff Marriott Hotel may utilize its advantages, rectify any shortcomings, and take advantage of favorable circumstances. Below is a comprehensive analysis of the hotel's positive attributes, drawbacks, potential areas for growth, and potential risks:</a:t>
            </a:r>
          </a:p>
          <a:p>
            <a:pPr marL="0" lvl="0" indent="0" algn="just" rtl="0">
              <a:lnSpc>
                <a:spcPct val="150000"/>
              </a:lnSpc>
              <a:spcBef>
                <a:spcPts val="0"/>
              </a:spcBef>
              <a:spcAft>
                <a:spcPts val="0"/>
              </a:spcAft>
              <a:buNone/>
            </a:pPr>
            <a:endParaRPr lang="en-US" sz="1200" b="0" dirty="0">
              <a:latin typeface="Times New Roman"/>
              <a:ea typeface="Times New Roman"/>
              <a:cs typeface="Times New Roman"/>
              <a:sym typeface="Times New Roman"/>
            </a:endParaRPr>
          </a:p>
          <a:p>
            <a:pPr marL="0" marR="0" lvl="0" indent="0" algn="just" defTabSz="914400" rtl="0" eaLnBrk="1" fontAlgn="auto" latinLnBrk="0" hangingPunct="1">
              <a:lnSpc>
                <a:spcPct val="150000"/>
              </a:lnSpc>
              <a:spcBef>
                <a:spcPts val="0"/>
              </a:spcBef>
              <a:spcAft>
                <a:spcPts val="0"/>
              </a:spcAft>
              <a:buClr>
                <a:srgbClr val="000000"/>
              </a:buClr>
              <a:buSzPts val="1100"/>
              <a:buFont typeface="Arial"/>
              <a:buNone/>
              <a:tabLst/>
              <a:defRPr/>
            </a:pPr>
            <a:r>
              <a:rPr lang="en-GB" sz="1200" b="0" dirty="0">
                <a:solidFill>
                  <a:schemeClr val="dk1"/>
                </a:solidFill>
                <a:latin typeface="Times New Roman"/>
                <a:ea typeface="Times New Roman"/>
                <a:cs typeface="Times New Roman"/>
                <a:sym typeface="Times New Roman"/>
              </a:rPr>
              <a:t>Strengths</a:t>
            </a:r>
            <a:r>
              <a:rPr lang="en-US" sz="1200" b="0" dirty="0">
                <a:latin typeface="Times New Roman"/>
                <a:ea typeface="Times New Roman"/>
                <a:cs typeface="Times New Roman"/>
                <a:sym typeface="Times New Roman"/>
              </a:rPr>
              <a:t>:</a:t>
            </a:r>
          </a:p>
          <a:p>
            <a:pPr marL="0" lvl="0" indent="0" algn="just" rtl="0">
              <a:lnSpc>
                <a:spcPct val="150000"/>
              </a:lnSpc>
              <a:spcBef>
                <a:spcPts val="0"/>
              </a:spcBef>
              <a:spcAft>
                <a:spcPts val="0"/>
              </a:spcAft>
              <a:buNone/>
            </a:pPr>
            <a:endParaRPr lang="en-US" sz="1200" b="0" dirty="0">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US" sz="1200" b="0" dirty="0">
                <a:latin typeface="Times New Roman"/>
                <a:ea typeface="Times New Roman"/>
                <a:cs typeface="Times New Roman"/>
                <a:sym typeface="Times New Roman"/>
              </a:rPr>
              <a:t>* The hotel is situated in a prime position in the city center of Cardiff, which appeals to both local and foreign guests. * The hotel offers state-of-the-art amenities such as conference rooms, high-speed internet, and audio-visual equipment.   The presence of competent personnel and a proficient event management team guarantees the seamless implementation of events. Our organization has established a commendable track record in successfully conducting medical events. Additionally, as a member of the Marriott brand, we have advantages like as increased brand recognition and customer loyalty.</a:t>
            </a:r>
          </a:p>
          <a:p>
            <a:pPr marL="0" lvl="0" indent="0" algn="just" rtl="0">
              <a:lnSpc>
                <a:spcPct val="150000"/>
              </a:lnSpc>
              <a:spcBef>
                <a:spcPts val="0"/>
              </a:spcBef>
              <a:spcAft>
                <a:spcPts val="0"/>
              </a:spcAft>
              <a:buNone/>
            </a:pPr>
            <a:endParaRPr lang="en-US" sz="1200" b="0" dirty="0">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sz="1200" b="0" dirty="0">
                <a:latin typeface="Times New Roman"/>
                <a:ea typeface="Times New Roman"/>
                <a:cs typeface="Times New Roman"/>
                <a:sym typeface="Times New Roman"/>
              </a:rPr>
              <a:t>Weaknesses:</a:t>
            </a:r>
          </a:p>
          <a:p>
            <a:pPr marL="0" lvl="0" indent="0" algn="just" rtl="0">
              <a:lnSpc>
                <a:spcPct val="150000"/>
              </a:lnSpc>
              <a:spcBef>
                <a:spcPts val="0"/>
              </a:spcBef>
              <a:spcAft>
                <a:spcPts val="0"/>
              </a:spcAft>
              <a:buNone/>
            </a:pPr>
            <a:endParaRPr lang="en-US" sz="1200" b="0" dirty="0">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US" sz="1200" b="0" dirty="0">
                <a:latin typeface="Times New Roman"/>
                <a:ea typeface="Times New Roman"/>
                <a:cs typeface="Times New Roman"/>
                <a:sym typeface="Times New Roman"/>
              </a:rPr>
              <a:t>* Fierce competition from neighboring hotels and convention centers. * Reliance on the local community, which may face unpredictable changes in demand.</a:t>
            </a:r>
          </a:p>
          <a:p>
            <a:pPr marL="0" lvl="0" indent="0" algn="just" rtl="0">
              <a:lnSpc>
                <a:spcPct val="150000"/>
              </a:lnSpc>
              <a:spcBef>
                <a:spcPts val="0"/>
              </a:spcBef>
              <a:spcAft>
                <a:spcPts val="0"/>
              </a:spcAft>
              <a:buNone/>
            </a:pPr>
            <a:r>
              <a:rPr lang="en-US" sz="1200" b="0" dirty="0">
                <a:latin typeface="Times New Roman"/>
                <a:ea typeface="Times New Roman"/>
                <a:cs typeface="Times New Roman"/>
                <a:sym typeface="Times New Roman"/>
              </a:rPr>
              <a:t>* The expenditures related to organizing medical events, including expenses for renting a space and providing food services.</a:t>
            </a:r>
          </a:p>
          <a:p>
            <a:pPr marL="0" lvl="0" indent="0" algn="just" rtl="0">
              <a:lnSpc>
                <a:spcPct val="150000"/>
              </a:lnSpc>
              <a:spcBef>
                <a:spcPts val="0"/>
              </a:spcBef>
              <a:spcAft>
                <a:spcPts val="0"/>
              </a:spcAft>
              <a:buNone/>
            </a:pPr>
            <a:endParaRPr lang="en-US" sz="1200" b="0" dirty="0">
              <a:latin typeface="Times New Roman"/>
              <a:ea typeface="Times New Roman"/>
              <a:cs typeface="Times New Roman"/>
              <a:sym typeface="Times New Roman"/>
            </a:endParaRPr>
          </a:p>
          <a:p>
            <a:pPr marL="0" marR="0" lvl="0" indent="0" algn="just" defTabSz="914400" rtl="0" eaLnBrk="1" fontAlgn="auto" latinLnBrk="0" hangingPunct="1">
              <a:lnSpc>
                <a:spcPct val="150000"/>
              </a:lnSpc>
              <a:spcBef>
                <a:spcPts val="0"/>
              </a:spcBef>
              <a:spcAft>
                <a:spcPts val="0"/>
              </a:spcAft>
              <a:buClr>
                <a:srgbClr val="000000"/>
              </a:buClr>
              <a:buSzPts val="1100"/>
              <a:buFont typeface="Arial"/>
              <a:buNone/>
              <a:tabLst/>
              <a:defRPr/>
            </a:pPr>
            <a:r>
              <a:rPr lang="en-GB" sz="1200" b="0" dirty="0">
                <a:latin typeface="Times New Roman"/>
                <a:ea typeface="Times New Roman"/>
                <a:cs typeface="Times New Roman"/>
                <a:sym typeface="Times New Roman"/>
              </a:rPr>
              <a:t>Opportunities</a:t>
            </a:r>
            <a:r>
              <a:rPr lang="en-US" sz="1200" b="0" dirty="0">
                <a:latin typeface="Times New Roman"/>
                <a:ea typeface="Times New Roman"/>
                <a:cs typeface="Times New Roman"/>
                <a:sym typeface="Times New Roman"/>
              </a:rPr>
              <a:t>:</a:t>
            </a:r>
          </a:p>
          <a:p>
            <a:pPr marL="0" lvl="0" indent="0" algn="just" rtl="0">
              <a:lnSpc>
                <a:spcPct val="150000"/>
              </a:lnSpc>
              <a:spcBef>
                <a:spcPts val="0"/>
              </a:spcBef>
              <a:spcAft>
                <a:spcPts val="0"/>
              </a:spcAft>
              <a:buNone/>
            </a:pPr>
            <a:endParaRPr lang="en-US" sz="1200" b="0" dirty="0">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US" sz="1200" b="0" dirty="0">
                <a:latin typeface="Times New Roman"/>
                <a:ea typeface="Times New Roman"/>
                <a:cs typeface="Times New Roman"/>
                <a:sym typeface="Times New Roman"/>
              </a:rPr>
              <a:t>* Diversification may be achieved by broadening the range of offerings to attract guests from many sectors, not limited to medical events. * Innovation can be fostered by investing in new facilities or advanced technology to improve the guest experience and maintain a competitive edge.</a:t>
            </a:r>
          </a:p>
          <a:p>
            <a:pPr marL="0" lvl="0" indent="0" algn="just" rtl="0">
              <a:lnSpc>
                <a:spcPct val="150000"/>
              </a:lnSpc>
              <a:spcBef>
                <a:spcPts val="0"/>
              </a:spcBef>
              <a:spcAft>
                <a:spcPts val="0"/>
              </a:spcAft>
              <a:buNone/>
            </a:pPr>
            <a:r>
              <a:rPr lang="en-US" sz="1200" b="0" dirty="0">
                <a:latin typeface="Times New Roman"/>
                <a:ea typeface="Times New Roman"/>
                <a:cs typeface="Times New Roman"/>
                <a:sym typeface="Times New Roman"/>
              </a:rPr>
              <a:t>* Enhanced marketing strategies to elevate the hotel's visibility and entice a larger clientele for the mental health event.</a:t>
            </a:r>
          </a:p>
          <a:p>
            <a:pPr marL="0" lvl="0" indent="0" algn="just" rtl="0">
              <a:lnSpc>
                <a:spcPct val="150000"/>
              </a:lnSpc>
              <a:spcBef>
                <a:spcPts val="0"/>
              </a:spcBef>
              <a:spcAft>
                <a:spcPts val="0"/>
              </a:spcAft>
              <a:buNone/>
            </a:pPr>
            <a:endParaRPr lang="en-US" sz="1200" b="0" dirty="0">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US" sz="1200" b="0" dirty="0">
                <a:latin typeface="Times New Roman"/>
                <a:ea typeface="Times New Roman"/>
                <a:cs typeface="Times New Roman"/>
                <a:sym typeface="Times New Roman"/>
              </a:rPr>
              <a:t>Dangers:</a:t>
            </a:r>
          </a:p>
          <a:p>
            <a:pPr marL="0" lvl="0" indent="0" algn="just" rtl="0">
              <a:lnSpc>
                <a:spcPct val="150000"/>
              </a:lnSpc>
              <a:spcBef>
                <a:spcPts val="0"/>
              </a:spcBef>
              <a:spcAft>
                <a:spcPts val="0"/>
              </a:spcAft>
              <a:buNone/>
            </a:pPr>
            <a:endParaRPr lang="en-US" sz="1200" b="0" dirty="0">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US" sz="1200" b="0" dirty="0">
                <a:latin typeface="Times New Roman"/>
                <a:ea typeface="Times New Roman"/>
                <a:cs typeface="Times New Roman"/>
                <a:sym typeface="Times New Roman"/>
              </a:rPr>
              <a:t>* Economic variables, such as shifts in consumer behavior or economic downturns, that have the potential to influence the hotel's operations. * Alterations in regulations, such as travel limitations or health and safety mandates, which can have an impact on hotel operations.</a:t>
            </a:r>
          </a:p>
          <a:p>
            <a:pPr marL="0" lvl="0" indent="0" algn="just" rtl="0">
              <a:lnSpc>
                <a:spcPct val="150000"/>
              </a:lnSpc>
              <a:spcBef>
                <a:spcPts val="0"/>
              </a:spcBef>
              <a:spcAft>
                <a:spcPts val="0"/>
              </a:spcAft>
              <a:buNone/>
            </a:pPr>
            <a:r>
              <a:rPr lang="en-US" sz="1200" b="0" dirty="0">
                <a:latin typeface="Times New Roman"/>
                <a:ea typeface="Times New Roman"/>
                <a:cs typeface="Times New Roman"/>
                <a:sym typeface="Times New Roman"/>
              </a:rPr>
              <a:t>Crises, such as pandemics or natural catastrophes, that might impair the hotel's operations and hinder its capacity to attract guests.</a:t>
            </a:r>
          </a:p>
          <a:p>
            <a:pPr marL="0" lvl="0" indent="0" algn="just" rtl="0">
              <a:lnSpc>
                <a:spcPct val="150000"/>
              </a:lnSpc>
              <a:spcBef>
                <a:spcPts val="0"/>
              </a:spcBef>
              <a:spcAft>
                <a:spcPts val="0"/>
              </a:spcAft>
              <a:buNone/>
            </a:pPr>
            <a:endParaRPr sz="1200" b="0" dirty="0">
              <a:latin typeface="Times New Roman"/>
              <a:ea typeface="Times New Roman"/>
              <a:cs typeface="Times New Roman"/>
              <a:sym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g20c481d3b6e_0_1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6" name="Google Shape;166;g20c481d3b6e_0_1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latin typeface="Arial"/>
                <a:ea typeface="Arial"/>
                <a:cs typeface="Arial"/>
                <a:sym typeface="Arial"/>
              </a:rPr>
              <a:t>Below are amended comments summarizing the probable effects of several external circumstances on the operations of the Cardiff Marriott Hotel:</a:t>
            </a:r>
          </a:p>
          <a:p>
            <a:endParaRPr lang="en-US" sz="1100" b="0" i="0" u="none" strike="noStrike" cap="none" dirty="0">
              <a:solidFill>
                <a:srgbClr val="000000"/>
              </a:solidFill>
              <a:latin typeface="Arial"/>
              <a:ea typeface="Arial"/>
              <a:cs typeface="Arial"/>
              <a:sym typeface="Arial"/>
            </a:endParaRPr>
          </a:p>
          <a:p>
            <a:pPr marL="158750" indent="0">
              <a:buNone/>
            </a:pPr>
            <a:r>
              <a:rPr lang="en-US" sz="1100" b="0" i="0" u="none" strike="noStrike" cap="none" dirty="0">
                <a:solidFill>
                  <a:srgbClr val="000000"/>
                </a:solidFill>
                <a:latin typeface="Arial"/>
                <a:ea typeface="Arial"/>
                <a:cs typeface="Arial"/>
                <a:sym typeface="Arial"/>
              </a:rPr>
              <a:t>Political:</a:t>
            </a:r>
          </a:p>
          <a:p>
            <a:endParaRPr lang="en-US" sz="1100" b="0" i="0" u="none" strike="noStrike" cap="none" dirty="0">
              <a:solidFill>
                <a:srgbClr val="000000"/>
              </a:solidFill>
              <a:latin typeface="Arial"/>
              <a:ea typeface="Arial"/>
              <a:cs typeface="Arial"/>
              <a:sym typeface="Arial"/>
            </a:endParaRPr>
          </a:p>
          <a:p>
            <a:r>
              <a:rPr lang="en-US" sz="1100" b="0" i="0" u="none" strike="noStrike" cap="none" dirty="0">
                <a:solidFill>
                  <a:srgbClr val="000000"/>
                </a:solidFill>
                <a:latin typeface="Arial"/>
                <a:ea typeface="Arial"/>
                <a:cs typeface="Arial"/>
                <a:sym typeface="Arial"/>
              </a:rPr>
              <a:t>* The hotel's operations may be impacted by alterations in government policies, labor legislation, and taxation.   The hotel's capacity to attract visitors for mental health events may be compromised by local political instability or turbulence.</a:t>
            </a:r>
          </a:p>
          <a:p>
            <a:endParaRPr lang="en-US" sz="1100" b="0" i="0" u="none" strike="noStrike" cap="none" dirty="0">
              <a:solidFill>
                <a:srgbClr val="000000"/>
              </a:solidFill>
              <a:latin typeface="Arial"/>
              <a:ea typeface="Arial"/>
              <a:cs typeface="Arial"/>
              <a:sym typeface="Arial"/>
            </a:endParaRPr>
          </a:p>
          <a:p>
            <a:r>
              <a:rPr lang="en-US" sz="1100" b="0" i="0" u="none" strike="noStrike" cap="none" dirty="0">
                <a:solidFill>
                  <a:srgbClr val="000000"/>
                </a:solidFill>
                <a:latin typeface="Arial"/>
                <a:ea typeface="Arial"/>
                <a:cs typeface="Arial"/>
                <a:sym typeface="Arial"/>
              </a:rPr>
              <a:t>Economic: pertaining to the production, distribution, and consumption of goods and services in a society.</a:t>
            </a:r>
          </a:p>
          <a:p>
            <a:endParaRPr lang="en-US" sz="1100" b="0" i="0" u="none" strike="noStrike" cap="none" dirty="0">
              <a:solidFill>
                <a:srgbClr val="000000"/>
              </a:solidFill>
              <a:latin typeface="Arial"/>
              <a:ea typeface="Arial"/>
              <a:cs typeface="Arial"/>
              <a:sym typeface="Arial"/>
            </a:endParaRPr>
          </a:p>
          <a:p>
            <a:r>
              <a:rPr lang="en-US" sz="1100" b="0" i="0" u="none" strike="noStrike" cap="none" dirty="0">
                <a:solidFill>
                  <a:srgbClr val="000000"/>
                </a:solidFill>
                <a:latin typeface="Arial"/>
                <a:ea typeface="Arial"/>
                <a:cs typeface="Arial"/>
                <a:sym typeface="Arial"/>
              </a:rPr>
              <a:t>The hotel's operations may be affected by inflation, interest rates, and currency changes, especially for overseas tourists.   Fluctuations in local and national economies might impact the hotel's capacity to attract clientele and host events.</a:t>
            </a:r>
          </a:p>
          <a:p>
            <a:endParaRPr lang="en-US" sz="1100" b="0" i="0" u="none" strike="noStrike" cap="none" dirty="0">
              <a:solidFill>
                <a:srgbClr val="000000"/>
              </a:solidFill>
              <a:latin typeface="Arial"/>
              <a:ea typeface="Arial"/>
              <a:cs typeface="Arial"/>
              <a:sym typeface="Arial"/>
            </a:endParaRPr>
          </a:p>
          <a:p>
            <a:pPr marL="158750" indent="0">
              <a:buNone/>
            </a:pPr>
            <a:r>
              <a:rPr lang="en-US" sz="1100" b="0" i="0" u="none" strike="noStrike" cap="none" dirty="0">
                <a:solidFill>
                  <a:srgbClr val="000000"/>
                </a:solidFill>
                <a:latin typeface="Arial"/>
                <a:ea typeface="Arial"/>
                <a:cs typeface="Arial"/>
                <a:sym typeface="Arial"/>
              </a:rPr>
              <a:t>Social:</a:t>
            </a:r>
          </a:p>
          <a:p>
            <a:endParaRPr lang="en-US" sz="1100" b="0" i="0" u="none" strike="noStrike" cap="none" dirty="0">
              <a:solidFill>
                <a:srgbClr val="000000"/>
              </a:solidFill>
              <a:latin typeface="Arial"/>
              <a:ea typeface="Arial"/>
              <a:cs typeface="Arial"/>
              <a:sym typeface="Arial"/>
            </a:endParaRPr>
          </a:p>
          <a:p>
            <a:r>
              <a:rPr lang="en-US" sz="1100" b="0" i="0" u="none" strike="noStrike" cap="none" dirty="0">
                <a:solidFill>
                  <a:srgbClr val="000000"/>
                </a:solidFill>
                <a:latin typeface="Arial"/>
                <a:ea typeface="Arial"/>
                <a:cs typeface="Arial"/>
                <a:sym typeface="Arial"/>
              </a:rPr>
              <a:t>The hotel's reputation and ability to attract tourists may be influenced by changing client preferences and demographic changes.   The hotel's operations and image may be influenced by societal trends, such as an increased focus on sustainability.</a:t>
            </a:r>
          </a:p>
          <a:p>
            <a:endParaRPr lang="en-US" sz="1100" b="0" i="0" u="none" strike="noStrike" cap="none" dirty="0">
              <a:solidFill>
                <a:srgbClr val="000000"/>
              </a:solidFill>
              <a:latin typeface="Arial"/>
              <a:ea typeface="Arial"/>
              <a:cs typeface="Arial"/>
              <a:sym typeface="Arial"/>
            </a:endParaRPr>
          </a:p>
          <a:p>
            <a:pPr marL="158750" indent="0">
              <a:buNone/>
            </a:pPr>
            <a:r>
              <a:rPr lang="en-US" sz="1100" b="0" i="0" u="none" strike="noStrike" cap="none" dirty="0">
                <a:solidFill>
                  <a:srgbClr val="000000"/>
                </a:solidFill>
                <a:latin typeface="Arial"/>
                <a:ea typeface="Arial"/>
                <a:cs typeface="Arial"/>
                <a:sym typeface="Arial"/>
              </a:rPr>
              <a:t>Technological:</a:t>
            </a:r>
          </a:p>
          <a:p>
            <a:endParaRPr lang="en-US" sz="1100" b="0" i="0" u="none" strike="noStrike" cap="none" dirty="0">
              <a:solidFill>
                <a:srgbClr val="000000"/>
              </a:solidFill>
              <a:latin typeface="Arial"/>
              <a:ea typeface="Arial"/>
              <a:cs typeface="Arial"/>
              <a:sym typeface="Arial"/>
            </a:endParaRPr>
          </a:p>
          <a:p>
            <a:r>
              <a:rPr lang="en-US" sz="1100" b="0" i="0" u="none" strike="noStrike" cap="none" dirty="0">
                <a:solidFill>
                  <a:srgbClr val="000000"/>
                </a:solidFill>
                <a:latin typeface="Arial"/>
                <a:ea typeface="Arial"/>
                <a:cs typeface="Arial"/>
                <a:sym typeface="Arial"/>
              </a:rPr>
              <a:t>Innovations in technology, such as online reservation systems and communication tools, can provide the hotel with fresh prospects to attract clients and efficiently handle its operations.   Staying abreast of technology changes is crucial for the hotel to maintain its competitiveness in the industry.</a:t>
            </a:r>
          </a:p>
          <a:p>
            <a:endParaRPr lang="en-US" sz="1100" b="0" i="0" u="none" strike="noStrike" cap="none" dirty="0">
              <a:solidFill>
                <a:srgbClr val="000000"/>
              </a:solidFill>
              <a:latin typeface="Arial"/>
              <a:ea typeface="Arial"/>
              <a:cs typeface="Arial"/>
              <a:sym typeface="Arial"/>
            </a:endParaRPr>
          </a:p>
          <a:p>
            <a:pPr marL="158750" indent="0">
              <a:buNone/>
            </a:pPr>
            <a:r>
              <a:rPr lang="en-US" sz="1100" b="0" i="0" u="none" strike="noStrike" cap="none" dirty="0">
                <a:solidFill>
                  <a:srgbClr val="000000"/>
                </a:solidFill>
                <a:latin typeface="Arial"/>
                <a:ea typeface="Arial"/>
                <a:cs typeface="Arial"/>
                <a:sym typeface="Arial"/>
              </a:rPr>
              <a:t>Legal:</a:t>
            </a:r>
          </a:p>
          <a:p>
            <a:endParaRPr lang="en-US" sz="1100" b="0" i="0" u="none" strike="noStrike" cap="none" dirty="0">
              <a:solidFill>
                <a:srgbClr val="000000"/>
              </a:solidFill>
              <a:latin typeface="Arial"/>
              <a:ea typeface="Arial"/>
              <a:cs typeface="Arial"/>
              <a:sym typeface="Arial"/>
            </a:endParaRPr>
          </a:p>
          <a:p>
            <a:r>
              <a:rPr lang="en-US" sz="1100" b="0" i="0" u="none" strike="noStrike" cap="none" dirty="0">
                <a:solidFill>
                  <a:srgbClr val="000000"/>
                </a:solidFill>
                <a:latin typeface="Arial"/>
                <a:ea typeface="Arial"/>
                <a:cs typeface="Arial"/>
                <a:sym typeface="Arial"/>
              </a:rPr>
              <a:t>Adherence to legal and regulatory frameworks, including employment regulations, data protection laws, and health and safety requirements, is obligatory for the hotel.   Modifications in legislation and regulations might have an effect on the hotel's operations and expenses.</a:t>
            </a:r>
          </a:p>
          <a:p>
            <a:endParaRPr lang="en-US" sz="1100" b="0" i="0" u="none" strike="noStrike" cap="none" dirty="0">
              <a:solidFill>
                <a:srgbClr val="000000"/>
              </a:solidFill>
              <a:latin typeface="Arial"/>
              <a:ea typeface="Arial"/>
              <a:cs typeface="Arial"/>
              <a:sym typeface="Arial"/>
            </a:endParaRPr>
          </a:p>
          <a:p>
            <a:pPr marL="158750" indent="0">
              <a:buNone/>
            </a:pPr>
            <a:r>
              <a:rPr lang="en-US" sz="1100" b="0" i="0" u="none" strike="noStrike" cap="none" dirty="0">
                <a:solidFill>
                  <a:srgbClr val="000000"/>
                </a:solidFill>
                <a:latin typeface="Arial"/>
                <a:ea typeface="Arial"/>
                <a:cs typeface="Arial"/>
                <a:sym typeface="Arial"/>
              </a:rPr>
              <a:t>Environmental:</a:t>
            </a:r>
          </a:p>
          <a:p>
            <a:endParaRPr lang="en-US" sz="1100" b="0" i="0" u="none" strike="noStrike" cap="none" dirty="0">
              <a:solidFill>
                <a:srgbClr val="000000"/>
              </a:solidFill>
              <a:latin typeface="Arial"/>
              <a:ea typeface="Arial"/>
              <a:cs typeface="Arial"/>
              <a:sym typeface="Arial"/>
            </a:endParaRPr>
          </a:p>
          <a:p>
            <a:r>
              <a:rPr lang="en-US" sz="1100" b="0" i="0" u="none" strike="noStrike" cap="none" dirty="0">
                <a:solidFill>
                  <a:srgbClr val="000000"/>
                </a:solidFill>
                <a:latin typeface="Arial"/>
                <a:ea typeface="Arial"/>
                <a:cs typeface="Arial"/>
                <a:sym typeface="Arial"/>
              </a:rPr>
              <a:t>The hotel's image and guest attraction may be influenced by consumer interest in environmental concerns, such as climate change and sustainability.   The hotel ought to implement strategies to minimize its carbon emissions and embrace sustainable business practices as part of its commitment to corporate responsibility.</a:t>
            </a:r>
          </a:p>
          <a:p>
            <a:endParaRPr lang="en-US" sz="1100" b="0" i="0" u="none" strike="noStrike" cap="none" dirty="0">
              <a:solidFill>
                <a:srgbClr val="000000"/>
              </a:solidFill>
              <a:latin typeface="Arial"/>
              <a:ea typeface="Arial"/>
              <a:cs typeface="Arial"/>
              <a:sym typeface="Aria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Google Shape;172;g20c481d3b6e_0_1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3" name="Google Shape;173;g20c481d3b6e_0_1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latin typeface="Arial"/>
                <a:ea typeface="Arial"/>
                <a:cs typeface="Arial"/>
                <a:sym typeface="Arial"/>
              </a:rPr>
              <a:t>* Prior to organizing an event centered around mental wellbeing for young people, it is crucial to assess many elements in order to ascertain its viability. This evaluation encompasses the risks that may affect both the event organizers and attendees. It is crucial to examine and comprehend these risks in order to mitigate any adverse consequences for all parties involved. After careful assessment, it is evident that there are no notable hazards to the event coordinators and attendees, and the financing is adequate to carry out the event. Moreover, there is a palpable degree of endorsement for the event focused on the mental well-being of young adults.   In order to ensure the successful implementation of the mental wellness event for young people, the organizer must implement strategies to strengthen their objective, mitigate the likelihood of harm, and provide backup plans to address the welfare of participants. Furthermore, the event must be meticulously planned to ensure the satisfaction of all stakeholders and to mitigate any potential damages to the site or reputational damage.   The essential determinants for organizing special events are the availability of a suitable site and the amount of advance notice provided to attendees. To ensure practicality, it is necessary to make a reservation in advance for any location, regardless of its size or length. Adequate time must be allocated for the planning and organization of an event to ensure the timely booking of the venue and the optimization of other crucial event elements. Furthermore, it is imperative to provide participants with ample advance notice to guarantee optimal attendance. Inadequate notification may impede competitors' ability to attend, or they may already have prior commitments, leading to a low level of participation.   Ultimately, the feasibility analysis indicates that the financial results of the mental health event may be reasonably forecasted. Creating a budget that includes projected income and accurately identifying expenses is essential for guaranteeing the financial prosperity of the event.</a:t>
            </a: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Google Shape;179;g20c481d3b6e_0_1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0" name="Google Shape;180;g20c481d3b6e_0_1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dirty="0">
                <a:latin typeface="Arial"/>
                <a:ea typeface="Arial"/>
              </a:rPr>
              <a:t>Marriot Cardiff is an optimal venue for hosting the medical event focused on the mental well-being of young adults. The primary aspect contributing to the venue's desirability is its ideal location, in addition to other considerations such as time and feasibility restrictions. The venue fulfills all the necessary criteria, and cost is a significant factor to be taken into account. Flexibility with the event date might lead to a reduction in venue expenses. Establishing the appropriate ambiance that is in harmony with the theme is crucial, but costly to alter and embellish the location. Prior to mailing invites, it is imperative to verify that the location possesses the capacity to accommodate all visitors. The dimensions of the location are a crucial consideration, and it is important to inquire about them accurately. Finally, a robust internet connection is required for the event.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4"/>
        <p:cNvGrpSpPr/>
        <p:nvPr/>
      </p:nvGrpSpPr>
      <p:grpSpPr>
        <a:xfrm>
          <a:off x="0" y="0"/>
          <a:ext cx="0" cy="0"/>
          <a:chOff x="0" y="0"/>
          <a:chExt cx="0" cy="0"/>
        </a:xfrm>
      </p:grpSpPr>
      <p:sp>
        <p:nvSpPr>
          <p:cNvPr id="185" name="Google Shape;185;g20c481d3b6e_0_1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6" name="Google Shape;186;g20c481d3b6e_0_1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70000"/>
              </a:lnSpc>
              <a:spcBef>
                <a:spcPts val="1200"/>
              </a:spcBef>
              <a:spcAft>
                <a:spcPts val="0"/>
              </a:spcAft>
              <a:buNone/>
            </a:pPr>
            <a:r>
              <a:rPr lang="en-US" sz="1100" dirty="0">
                <a:latin typeface="Times New Roman" pitchFamily="18" charset="0"/>
                <a:cs typeface="Times New Roman" pitchFamily="18" charset="0"/>
                <a:sym typeface="Times New Roman"/>
              </a:rPr>
              <a:t>Shaw, J. (2017) How to complete a personal SWOT analysis, Medium. Thrive Global. Available at: https://medium.com/thrive-global/how-to-complete-a-personal-swot-analysis-2f8769aebd5e (Accessed: February 16, 2023).</a:t>
            </a:r>
          </a:p>
          <a:p>
            <a:pPr marL="0" lvl="0" indent="0" algn="just" rtl="0">
              <a:lnSpc>
                <a:spcPct val="170000"/>
              </a:lnSpc>
              <a:spcBef>
                <a:spcPts val="1200"/>
              </a:spcBef>
              <a:spcAft>
                <a:spcPts val="0"/>
              </a:spcAft>
              <a:buNone/>
            </a:pPr>
            <a:r>
              <a:rPr lang="en-US" sz="1100" dirty="0">
                <a:latin typeface="Times New Roman" pitchFamily="18" charset="0"/>
                <a:cs typeface="Times New Roman" pitchFamily="18" charset="0"/>
                <a:sym typeface="Times New Roman"/>
              </a:rPr>
              <a:t>So, S.M. and Wang, R.R., 2022. China’s Aviation Industry During the COVID-19 Pandemic. International Journal of Social and Administrative Sciences, 7(1), pp.25-40.</a:t>
            </a:r>
          </a:p>
          <a:p>
            <a:pPr marL="0" lvl="0" indent="0" algn="just" rtl="0">
              <a:lnSpc>
                <a:spcPct val="170000"/>
              </a:lnSpc>
              <a:spcBef>
                <a:spcPts val="1200"/>
              </a:spcBef>
              <a:spcAft>
                <a:spcPts val="0"/>
              </a:spcAft>
              <a:buNone/>
            </a:pPr>
            <a:r>
              <a:rPr lang="en-US" sz="1100" dirty="0" err="1">
                <a:latin typeface="Times New Roman" pitchFamily="18" charset="0"/>
                <a:cs typeface="Times New Roman" pitchFamily="18" charset="0"/>
                <a:sym typeface="Times New Roman"/>
              </a:rPr>
              <a:t>Sulthan</a:t>
            </a:r>
            <a:r>
              <a:rPr lang="en-US" sz="1100" dirty="0">
                <a:latin typeface="Times New Roman" pitchFamily="18" charset="0"/>
                <a:cs typeface="Times New Roman" pitchFamily="18" charset="0"/>
                <a:sym typeface="Times New Roman"/>
              </a:rPr>
              <a:t>, N.S., </a:t>
            </a:r>
            <a:r>
              <a:rPr lang="en-US" sz="1100" dirty="0" err="1">
                <a:latin typeface="Times New Roman" pitchFamily="18" charset="0"/>
                <a:cs typeface="Times New Roman" pitchFamily="18" charset="0"/>
                <a:sym typeface="Times New Roman"/>
              </a:rPr>
              <a:t>Jaswadi</a:t>
            </a:r>
            <a:r>
              <a:rPr lang="en-US" sz="1100" dirty="0">
                <a:latin typeface="Times New Roman" pitchFamily="18" charset="0"/>
                <a:cs typeface="Times New Roman" pitchFamily="18" charset="0"/>
                <a:sym typeface="Times New Roman"/>
              </a:rPr>
              <a:t>, J. and </a:t>
            </a:r>
            <a:r>
              <a:rPr lang="en-US" sz="1100" dirty="0" err="1">
                <a:latin typeface="Times New Roman" pitchFamily="18" charset="0"/>
                <a:cs typeface="Times New Roman" pitchFamily="18" charset="0"/>
                <a:sym typeface="Times New Roman"/>
              </a:rPr>
              <a:t>Sulistiono</a:t>
            </a:r>
            <a:r>
              <a:rPr lang="en-US" sz="1100" dirty="0">
                <a:latin typeface="Times New Roman" pitchFamily="18" charset="0"/>
                <a:cs typeface="Times New Roman" pitchFamily="18" charset="0"/>
                <a:sym typeface="Times New Roman"/>
              </a:rPr>
              <a:t>, S., 2021. Designing Debt Payment Standard Operating Procedures in the SMEs Retail Industry Using Business Process Modeling and Notation (BPMN): A Case Study of a Retailer in East Java, Indonesia. </a:t>
            </a:r>
            <a:r>
              <a:rPr lang="en-US" sz="1100" dirty="0" err="1">
                <a:latin typeface="Times New Roman" pitchFamily="18" charset="0"/>
                <a:cs typeface="Times New Roman" pitchFamily="18" charset="0"/>
                <a:sym typeface="Times New Roman"/>
              </a:rPr>
              <a:t>Dinasti</a:t>
            </a:r>
            <a:r>
              <a:rPr lang="en-US" sz="1100" dirty="0">
                <a:latin typeface="Times New Roman" pitchFamily="18" charset="0"/>
                <a:cs typeface="Times New Roman" pitchFamily="18" charset="0"/>
                <a:sym typeface="Times New Roman"/>
              </a:rPr>
              <a:t> International Journal of Economics, Finance &amp; Accounting, 2(4), pp.378-386.</a:t>
            </a:r>
          </a:p>
          <a:p>
            <a:pPr marL="0" lvl="0" indent="0" algn="just" rtl="0">
              <a:lnSpc>
                <a:spcPct val="170000"/>
              </a:lnSpc>
              <a:spcBef>
                <a:spcPts val="1200"/>
              </a:spcBef>
              <a:spcAft>
                <a:spcPts val="0"/>
              </a:spcAft>
              <a:buNone/>
            </a:pPr>
            <a:r>
              <a:rPr lang="en-US" sz="1100" dirty="0" err="1">
                <a:latin typeface="Times New Roman" pitchFamily="18" charset="0"/>
                <a:cs typeface="Times New Roman" pitchFamily="18" charset="0"/>
                <a:sym typeface="Times New Roman"/>
              </a:rPr>
              <a:t>Superevent</a:t>
            </a:r>
            <a:r>
              <a:rPr lang="en-US" sz="1100" dirty="0">
                <a:latin typeface="Times New Roman" pitchFamily="18" charset="0"/>
                <a:cs typeface="Times New Roman" pitchFamily="18" charset="0"/>
                <a:sym typeface="Times New Roman"/>
              </a:rPr>
              <a:t>. (2018). Evaluating an Event Venue. [online] Available at: https://superevent.com/blog/13-important-things-to-consider-when-choosing-your-event-venue/.</a:t>
            </a:r>
          </a:p>
          <a:p>
            <a:pPr marL="0" lvl="0" indent="0" algn="l" rtl="0">
              <a:spcBef>
                <a:spcPts val="0"/>
              </a:spcBef>
              <a:spcAft>
                <a:spcPts val="0"/>
              </a:spcAft>
              <a:buNone/>
            </a:pP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9144000" cy="51435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80902" y="950797"/>
            <a:ext cx="7182197" cy="323096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085851" y="1058711"/>
            <a:ext cx="6972300" cy="3026078"/>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3851910" y="950798"/>
            <a:ext cx="1440180" cy="54864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3937635" y="950798"/>
            <a:ext cx="1268730" cy="483971"/>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171281" y="1568447"/>
            <a:ext cx="6801440" cy="1943100"/>
          </a:xfrm>
        </p:spPr>
        <p:txBody>
          <a:bodyPr tIns="45720" bIns="45720" anchor="ctr">
            <a:noAutofit/>
          </a:bodyPr>
          <a:lstStyle>
            <a:lvl1pPr algn="ctr">
              <a:lnSpc>
                <a:spcPct val="83000"/>
              </a:lnSpc>
              <a:defRPr lang="en-US" sz="5400" b="0" kern="1200" cap="all" spc="-75"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Subtitle 2"/>
          <p:cNvSpPr>
            <a:spLocks noGrp="1"/>
          </p:cNvSpPr>
          <p:nvPr>
            <p:ph type="subTitle" idx="1"/>
          </p:nvPr>
        </p:nvSpPr>
        <p:spPr>
          <a:xfrm>
            <a:off x="1171575" y="3511547"/>
            <a:ext cx="6803136" cy="342901"/>
          </a:xfrm>
        </p:spPr>
        <p:txBody>
          <a:bodyPr>
            <a:normAutofit/>
          </a:bodyPr>
          <a:lstStyle>
            <a:lvl1pPr marL="0" indent="0" algn="ctr">
              <a:spcBef>
                <a:spcPts val="0"/>
              </a:spcBef>
              <a:buNone/>
              <a:defRPr sz="1200" spc="60" baseline="0">
                <a:solidFill>
                  <a:schemeClr val="tx1"/>
                </a:solidFill>
              </a:defRPr>
            </a:lvl1pPr>
            <a:lvl2pPr marL="342900" indent="0" algn="ctr">
              <a:buNone/>
              <a:defRPr sz="1200"/>
            </a:lvl2pPr>
            <a:lvl3pPr marL="685800" indent="0" algn="ctr">
              <a:buNone/>
              <a:defRPr sz="120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dirty="0"/>
          </a:p>
        </p:txBody>
      </p:sp>
      <p:sp>
        <p:nvSpPr>
          <p:cNvPr id="20" name="Date Placeholder 19"/>
          <p:cNvSpPr>
            <a:spLocks noGrp="1"/>
          </p:cNvSpPr>
          <p:nvPr>
            <p:ph type="dt" sz="half" idx="10"/>
          </p:nvPr>
        </p:nvSpPr>
        <p:spPr>
          <a:xfrm>
            <a:off x="3989070" y="1005942"/>
            <a:ext cx="1165860" cy="395410"/>
          </a:xfrm>
        </p:spPr>
        <p:txBody>
          <a:bodyPr/>
          <a:lstStyle>
            <a:lvl1pPr algn="ctr">
              <a:defRPr sz="975" spc="0" baseline="0">
                <a:solidFill>
                  <a:schemeClr val="tx1"/>
                </a:solidFill>
                <a:latin typeface="+mn-lt"/>
              </a:defRPr>
            </a:lvl1pPr>
          </a:lstStyle>
          <a:p>
            <a:fld id="{5923F103-BC34-4FE4-A40E-EDDEECFDA5D0}" type="datetimeFigureOut">
              <a:rPr lang="en-US" smtClean="0"/>
              <a:pPr/>
              <a:t>1/25/24</a:t>
            </a:fld>
            <a:endParaRPr lang="en-US" dirty="0"/>
          </a:p>
        </p:txBody>
      </p:sp>
      <p:sp>
        <p:nvSpPr>
          <p:cNvPr id="21" name="Footer Placeholder 20"/>
          <p:cNvSpPr>
            <a:spLocks noGrp="1"/>
          </p:cNvSpPr>
          <p:nvPr>
            <p:ph type="ftr" sz="quarter" idx="11"/>
          </p:nvPr>
        </p:nvSpPr>
        <p:spPr>
          <a:xfrm>
            <a:off x="1090422" y="3908295"/>
            <a:ext cx="4429125" cy="171450"/>
          </a:xfrm>
        </p:spPr>
        <p:txBody>
          <a:bodyPr/>
          <a:lstStyle>
            <a:lvl1pPr algn="l">
              <a:defRPr>
                <a:solidFill>
                  <a:schemeClr val="tx1">
                    <a:lumMod val="75000"/>
                    <a:lumOff val="25000"/>
                  </a:schemeClr>
                </a:solidFill>
              </a:defRPr>
            </a:lvl1pPr>
          </a:lstStyle>
          <a:p>
            <a:r>
              <a:rPr lang="en-US"/>
              <a:t>
              </a:t>
            </a:r>
            <a:endParaRPr lang="en-US" dirty="0"/>
          </a:p>
        </p:txBody>
      </p:sp>
      <p:sp>
        <p:nvSpPr>
          <p:cNvPr id="22" name="Slide Number Placeholder 21"/>
          <p:cNvSpPr>
            <a:spLocks noGrp="1"/>
          </p:cNvSpPr>
          <p:nvPr>
            <p:ph type="sldNum" sz="quarter" idx="12"/>
          </p:nvPr>
        </p:nvSpPr>
        <p:spPr>
          <a:xfrm>
            <a:off x="6455190" y="3909060"/>
            <a:ext cx="1583911" cy="171450"/>
          </a:xfrm>
        </p:spPr>
        <p:txBody>
          <a:bodyPr/>
          <a:lstStyle>
            <a:lvl1pPr>
              <a:defRPr>
                <a:solidFill>
                  <a:schemeClr val="tx1">
                    <a:lumMod val="75000"/>
                    <a:lumOff val="25000"/>
                  </a:schemeClr>
                </a:solidFill>
              </a:defRPr>
            </a:lvl1pPr>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a:t>
            </a:fld>
            <a:endParaRPr lang="en-GB"/>
          </a:p>
        </p:txBody>
      </p:sp>
    </p:spTree>
    <p:extLst>
      <p:ext uri="{BB962C8B-B14F-4D97-AF65-F5344CB8AC3E}">
        <p14:creationId xmlns:p14="http://schemas.microsoft.com/office/powerpoint/2010/main" val="2079599162"/>
      </p:ext>
    </p:extLst>
  </p:cSld>
  <p:clrMapOvr>
    <a:overrideClrMapping bg1="lt1" tx1="dk1" bg2="lt2" tx2="dk2" accent1="accent1" accent2="accent2" accent3="accent3" accent4="accent4" accent5="accent5" accent6="accent6" hlink="hlink" folHlink="folHlink"/>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9C9CA7B-DFD4-44B5-8C60-D14B8CD1FB59}" type="datetimeFigureOut">
              <a:rPr lang="en-US" smtClean="0"/>
              <a:t>1/25/24</a:t>
            </a:fld>
            <a:endParaRPr lang="en-US" dirty="0"/>
          </a:p>
        </p:txBody>
      </p:sp>
      <p:sp>
        <p:nvSpPr>
          <p:cNvPr id="8" name="Footer Placeholder 7"/>
          <p:cNvSpPr>
            <a:spLocks noGrp="1"/>
          </p:cNvSpPr>
          <p:nvPr>
            <p:ph type="ftr" sz="quarter" idx="11"/>
          </p:nvPr>
        </p:nvSpPr>
        <p:spPr/>
        <p:txBody>
          <a:bodyPr/>
          <a:lstStyle/>
          <a:p>
            <a:r>
              <a:rPr lang="en-US"/>
              <a:t>
              </a:t>
            </a:r>
            <a:endParaRPr lang="en-US" dirty="0"/>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a:t>
            </a:fld>
            <a:endParaRPr lang="en-GB"/>
          </a:p>
        </p:txBody>
      </p:sp>
    </p:spTree>
    <p:extLst>
      <p:ext uri="{BB962C8B-B14F-4D97-AF65-F5344CB8AC3E}">
        <p14:creationId xmlns:p14="http://schemas.microsoft.com/office/powerpoint/2010/main" val="1884895046"/>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9144000" cy="51435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980902" y="950797"/>
            <a:ext cx="7182197" cy="323096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085850" y="1058711"/>
            <a:ext cx="6972300" cy="3026078"/>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3851910" y="950798"/>
            <a:ext cx="1440180" cy="54864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3937635" y="950798"/>
            <a:ext cx="1268730" cy="483971"/>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172717" y="1570732"/>
            <a:ext cx="6803136" cy="1940814"/>
          </a:xfrm>
        </p:spPr>
        <p:txBody>
          <a:bodyPr anchor="ctr">
            <a:noAutofit/>
          </a:bodyPr>
          <a:lstStyle>
            <a:lvl1pPr algn="ctr">
              <a:lnSpc>
                <a:spcPct val="83000"/>
              </a:lnSpc>
              <a:defRPr lang="en-US" sz="5400" kern="1200" cap="all" spc="-75"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Text Placeholder 2"/>
          <p:cNvSpPr>
            <a:spLocks noGrp="1"/>
          </p:cNvSpPr>
          <p:nvPr>
            <p:ph type="body" idx="1"/>
          </p:nvPr>
        </p:nvSpPr>
        <p:spPr>
          <a:xfrm>
            <a:off x="1172718" y="3511547"/>
            <a:ext cx="6803136" cy="342900"/>
          </a:xfrm>
        </p:spPr>
        <p:txBody>
          <a:bodyPr anchor="t">
            <a:normAutofit/>
          </a:bodyPr>
          <a:lstStyle>
            <a:lvl1pPr marL="0" indent="0" algn="ctr">
              <a:buNone/>
              <a:defRPr sz="1200">
                <a:solidFill>
                  <a:schemeClr val="tx1"/>
                </a:solidFill>
                <a:effectLst/>
              </a:defRPr>
            </a:lvl1pPr>
            <a:lvl2pPr marL="342900" indent="0">
              <a:buNone/>
              <a:defRPr sz="120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3991356" y="1008377"/>
            <a:ext cx="1165860" cy="397764"/>
          </a:xfrm>
        </p:spPr>
        <p:txBody>
          <a:bodyPr/>
          <a:lstStyle>
            <a:lvl1pPr algn="ctr">
              <a:defRPr lang="en-US" sz="975" kern="1200" spc="0" baseline="0">
                <a:solidFill>
                  <a:schemeClr val="tx1"/>
                </a:solidFill>
                <a:latin typeface="+mn-lt"/>
                <a:ea typeface="+mn-ea"/>
                <a:cs typeface="+mn-cs"/>
              </a:defRPr>
            </a:lvl1pPr>
          </a:lstStyle>
          <a:p>
            <a:fld id="{F34E6425-0181-43F2-84FC-787E803FD2F8}" type="datetimeFigureOut">
              <a:rPr lang="en-US" smtClean="0"/>
              <a:t>1/25/24</a:t>
            </a:fld>
            <a:endParaRPr lang="en-US" dirty="0"/>
          </a:p>
        </p:txBody>
      </p:sp>
      <p:sp>
        <p:nvSpPr>
          <p:cNvPr id="5" name="Footer Placeholder 4"/>
          <p:cNvSpPr>
            <a:spLocks noGrp="1"/>
          </p:cNvSpPr>
          <p:nvPr>
            <p:ph type="ftr" sz="quarter" idx="11"/>
          </p:nvPr>
        </p:nvSpPr>
        <p:spPr>
          <a:xfrm>
            <a:off x="1090165" y="3908295"/>
            <a:ext cx="4430268" cy="171450"/>
          </a:xfrm>
        </p:spPr>
        <p:txBody>
          <a:bodyPr/>
          <a:lstStyle>
            <a:lvl1pPr algn="l">
              <a:defRPr/>
            </a:lvl1pPr>
          </a:lstStyle>
          <a:p>
            <a:r>
              <a:rPr lang="en-US"/>
              <a:t>
              </a:t>
            </a:r>
            <a:endParaRPr lang="en-US" dirty="0"/>
          </a:p>
        </p:txBody>
      </p:sp>
      <p:sp>
        <p:nvSpPr>
          <p:cNvPr id="6" name="Slide Number Placeholder 5"/>
          <p:cNvSpPr>
            <a:spLocks noGrp="1"/>
          </p:cNvSpPr>
          <p:nvPr>
            <p:ph type="sldNum" sz="quarter" idx="12"/>
          </p:nvPr>
        </p:nvSpPr>
        <p:spPr>
          <a:xfrm>
            <a:off x="6453378" y="3908295"/>
            <a:ext cx="1584198" cy="171450"/>
          </a:xfrm>
        </p:spPr>
        <p:txBody>
          <a:bodyPr/>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a:t>
            </a:fld>
            <a:endParaRPr lang="en-GB"/>
          </a:p>
        </p:txBody>
      </p:sp>
    </p:spTree>
    <p:extLst>
      <p:ext uri="{BB962C8B-B14F-4D97-AF65-F5344CB8AC3E}">
        <p14:creationId xmlns:p14="http://schemas.microsoft.com/office/powerpoint/2010/main" val="1014737379"/>
      </p:ext>
    </p:extLst>
  </p:cSld>
  <p:clrMapOvr>
    <a:overrideClrMapping bg1="lt1" tx1="dk1" bg2="lt2" tx2="dk2" accent1="accent1" accent2="accent2" accent3="accent3" accent4="accent4" accent5="accent5" accent6="accent6" hlink="hlink" folHlink="folHlink"/>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00100" y="1577340"/>
            <a:ext cx="3566160" cy="2811780"/>
          </a:xfrm>
        </p:spPr>
        <p:txBody>
          <a:bodyPr/>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777740" y="1577340"/>
            <a:ext cx="3566160" cy="2811780"/>
          </a:xfrm>
        </p:spPr>
        <p:txBody>
          <a:bodyPr/>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smtClean="0"/>
              <a:t>1/25/24</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a:t>
            </a:fld>
            <a:endParaRPr lang="en-GB"/>
          </a:p>
        </p:txBody>
      </p:sp>
    </p:spTree>
    <p:extLst>
      <p:ext uri="{BB962C8B-B14F-4D97-AF65-F5344CB8AC3E}">
        <p14:creationId xmlns:p14="http://schemas.microsoft.com/office/powerpoint/2010/main" val="3920419391"/>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802386" y="1555751"/>
            <a:ext cx="3566160" cy="480060"/>
          </a:xfrm>
        </p:spPr>
        <p:txBody>
          <a:bodyPr anchor="ctr">
            <a:normAutofit/>
          </a:bodyPr>
          <a:lstStyle>
            <a:lvl1pPr marL="0" indent="0" algn="ctr">
              <a:spcBef>
                <a:spcPts val="0"/>
              </a:spcBef>
              <a:buNone/>
              <a:defRPr sz="1425" b="0">
                <a:solidFill>
                  <a:schemeClr val="tx2"/>
                </a:solidFill>
                <a:latin typeface="+mn-lt"/>
              </a:defRPr>
            </a:lvl1pPr>
            <a:lvl2pPr marL="342900" indent="0">
              <a:buNone/>
              <a:defRPr sz="1425"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802386" y="2066924"/>
            <a:ext cx="3566160" cy="2400300"/>
          </a:xfrm>
        </p:spPr>
        <p:txBody>
          <a:bodyPr/>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780026" y="1555751"/>
            <a:ext cx="3566160" cy="480060"/>
          </a:xfrm>
        </p:spPr>
        <p:txBody>
          <a:bodyPr anchor="ctr">
            <a:normAutofit/>
          </a:bodyPr>
          <a:lstStyle>
            <a:lvl1pPr marL="0" indent="0" algn="ctr">
              <a:spcBef>
                <a:spcPts val="0"/>
              </a:spcBef>
              <a:buNone/>
              <a:defRPr sz="1425" b="0">
                <a:solidFill>
                  <a:schemeClr val="tx2"/>
                </a:solidFill>
              </a:defRPr>
            </a:lvl1pPr>
            <a:lvl2pPr marL="342900" indent="0">
              <a:buNone/>
              <a:defRPr sz="1425"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4780026" y="2067436"/>
            <a:ext cx="3566160" cy="2400300"/>
          </a:xfrm>
        </p:spPr>
        <p:txBody>
          <a:bodyPr/>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smtClean="0"/>
              <a:t>1/25/24</a:t>
            </a:fld>
            <a:endParaRPr lang="en-US" dirty="0"/>
          </a:p>
        </p:txBody>
      </p:sp>
      <p:sp>
        <p:nvSpPr>
          <p:cNvPr id="8" name="Footer Placeholder 7"/>
          <p:cNvSpPr>
            <a:spLocks noGrp="1"/>
          </p:cNvSpPr>
          <p:nvPr>
            <p:ph type="ftr" sz="quarter" idx="11"/>
          </p:nvPr>
        </p:nvSpPr>
        <p:spPr/>
        <p:txBody>
          <a:bodyPr/>
          <a:lstStyle/>
          <a:p>
            <a:r>
              <a:rPr lang="en-US"/>
              <a:t>
              </a:t>
            </a:r>
            <a:endParaRPr lang="en-US" dirty="0"/>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a:t>
            </a:fld>
            <a:endParaRPr lang="en-GB"/>
          </a:p>
        </p:txBody>
      </p:sp>
    </p:spTree>
    <p:extLst>
      <p:ext uri="{BB962C8B-B14F-4D97-AF65-F5344CB8AC3E}">
        <p14:creationId xmlns:p14="http://schemas.microsoft.com/office/powerpoint/2010/main" val="2022673158"/>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smtClean="0"/>
              <a:t>1/25/24</a:t>
            </a:fld>
            <a:endParaRPr lang="en-US" dirty="0"/>
          </a:p>
        </p:txBody>
      </p:sp>
      <p:sp>
        <p:nvSpPr>
          <p:cNvPr id="4" name="Footer Placeholder 3"/>
          <p:cNvSpPr>
            <a:spLocks noGrp="1"/>
          </p:cNvSpPr>
          <p:nvPr>
            <p:ph type="ftr" sz="quarter" idx="11"/>
          </p:nvPr>
        </p:nvSpPr>
        <p:spPr/>
        <p:txBody>
          <a:bodyPr/>
          <a:lstStyle/>
          <a:p>
            <a:r>
              <a:rPr lang="en-US"/>
              <a:t>
              </a:t>
            </a:r>
            <a:endParaRPr lang="en-US" dirty="0"/>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a:t>
            </a:fld>
            <a:endParaRPr lang="en-GB"/>
          </a:p>
        </p:txBody>
      </p:sp>
    </p:spTree>
    <p:extLst>
      <p:ext uri="{BB962C8B-B14F-4D97-AF65-F5344CB8AC3E}">
        <p14:creationId xmlns:p14="http://schemas.microsoft.com/office/powerpoint/2010/main" val="3327067275"/>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smtClean="0"/>
              <a:t>1/25/24</a:t>
            </a:fld>
            <a:endParaRPr lang="en-US" dirty="0"/>
          </a:p>
        </p:txBody>
      </p:sp>
      <p:sp>
        <p:nvSpPr>
          <p:cNvPr id="3" name="Footer Placeholder 2"/>
          <p:cNvSpPr>
            <a:spLocks noGrp="1"/>
          </p:cNvSpPr>
          <p:nvPr>
            <p:ph type="ftr" sz="quarter" idx="11"/>
          </p:nvPr>
        </p:nvSpPr>
        <p:spPr/>
        <p:txBody>
          <a:bodyPr/>
          <a:lstStyle/>
          <a:p>
            <a:r>
              <a:rPr lang="en-US"/>
              <a:t>
              </a:t>
            </a:r>
            <a:endParaRPr lang="en-US" dirty="0"/>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a:t>
            </a:fld>
            <a:endParaRPr lang="en-GB"/>
          </a:p>
        </p:txBody>
      </p:sp>
    </p:spTree>
    <p:extLst>
      <p:ext uri="{BB962C8B-B14F-4D97-AF65-F5344CB8AC3E}">
        <p14:creationId xmlns:p14="http://schemas.microsoft.com/office/powerpoint/2010/main" val="11491065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184147" y="178308"/>
            <a:ext cx="6398514" cy="478688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6765290" y="178308"/>
            <a:ext cx="2194560" cy="47868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972300" y="455544"/>
            <a:ext cx="1823085" cy="1234440"/>
          </a:xfrm>
        </p:spPr>
        <p:txBody>
          <a:bodyPr anchor="b">
            <a:normAutofit/>
          </a:bodyPr>
          <a:lstStyle>
            <a:lvl1pPr algn="l" defTabSz="685800" rtl="0" eaLnBrk="1" latinLnBrk="0" hangingPunct="1">
              <a:lnSpc>
                <a:spcPct val="90000"/>
              </a:lnSpc>
              <a:spcBef>
                <a:spcPct val="0"/>
              </a:spcBef>
              <a:buNone/>
              <a:defRPr lang="en-US" sz="2100" b="0" kern="1200" cap="none" spc="0" baseline="0" dirty="0">
                <a:solidFill>
                  <a:srgbClr val="FFFFFF"/>
                </a:solidFill>
                <a:effectLst/>
                <a:latin typeface="+mj-lt"/>
                <a:ea typeface="+mn-ea"/>
                <a:cs typeface="+mn-cs"/>
              </a:defRPr>
            </a:lvl1pPr>
          </a:lstStyle>
          <a:p>
            <a:r>
              <a:rPr lang="en-GB"/>
              <a:t>Click to edit Master title style</a:t>
            </a:r>
            <a:endParaRPr lang="en-US" dirty="0"/>
          </a:p>
        </p:txBody>
      </p:sp>
      <p:sp>
        <p:nvSpPr>
          <p:cNvPr id="3" name="Content Placeholder 2"/>
          <p:cNvSpPr>
            <a:spLocks noGrp="1"/>
          </p:cNvSpPr>
          <p:nvPr>
            <p:ph idx="1"/>
          </p:nvPr>
        </p:nvSpPr>
        <p:spPr>
          <a:xfrm>
            <a:off x="514350" y="457200"/>
            <a:ext cx="5829300" cy="4000500"/>
          </a:xfrm>
        </p:spPr>
        <p:txBody>
          <a:bodyPr/>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972300" y="1714500"/>
            <a:ext cx="1823085" cy="2628900"/>
          </a:xfrm>
        </p:spPr>
        <p:txBody>
          <a:bodyPr>
            <a:normAutofit/>
          </a:bodyPr>
          <a:lstStyle>
            <a:lvl1pPr marL="0" indent="0">
              <a:lnSpc>
                <a:spcPct val="110000"/>
              </a:lnSpc>
              <a:spcBef>
                <a:spcPts val="600"/>
              </a:spcBef>
              <a:buNone/>
              <a:defRPr sz="1050">
                <a:solidFill>
                  <a:srgbClr val="FFFFFF"/>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8" name="Date Placeholder 7"/>
          <p:cNvSpPr>
            <a:spLocks noGrp="1"/>
          </p:cNvSpPr>
          <p:nvPr>
            <p:ph type="dt" sz="half" idx="10"/>
          </p:nvPr>
        </p:nvSpPr>
        <p:spPr/>
        <p:txBody>
          <a:bodyPr/>
          <a:lstStyle/>
          <a:p>
            <a:fld id="{76E86A4C-8E40-4F87-A4F0-01A0687C5742}" type="datetimeFigureOut">
              <a:rPr lang="en-US" smtClean="0"/>
              <a:t>1/25/24</a:t>
            </a:fld>
            <a:endParaRPr lang="en-US" dirty="0"/>
          </a:p>
        </p:txBody>
      </p:sp>
      <p:sp>
        <p:nvSpPr>
          <p:cNvPr id="9" name="Footer Placeholder 8"/>
          <p:cNvSpPr>
            <a:spLocks noGrp="1"/>
          </p:cNvSpPr>
          <p:nvPr>
            <p:ph type="ftr" sz="quarter" idx="11"/>
          </p:nvPr>
        </p:nvSpPr>
        <p:spPr/>
        <p:txBody>
          <a:bodyPr/>
          <a:lstStyle>
            <a:lvl1pPr algn="r">
              <a:defRPr/>
            </a:lvl1pPr>
          </a:lstStyle>
          <a:p>
            <a:r>
              <a:rPr lang="en-US"/>
              <a:t>
              </a:t>
            </a:r>
            <a:endParaRPr lang="en-US" dirty="0"/>
          </a:p>
        </p:txBody>
      </p:sp>
      <p:sp>
        <p:nvSpPr>
          <p:cNvPr id="11" name="Slide Number Placeholder 10"/>
          <p:cNvSpPr>
            <a:spLocks noGrp="1"/>
          </p:cNvSpPr>
          <p:nvPr>
            <p:ph type="sldNum" sz="quarter" idx="12"/>
          </p:nvPr>
        </p:nvSpPr>
        <p:spPr>
          <a:xfrm>
            <a:off x="7795258" y="4667252"/>
            <a:ext cx="1097280" cy="205740"/>
          </a:xfrm>
        </p:spPr>
        <p:txBody>
          <a:bodyPr/>
          <a:lstStyle>
            <a:lvl1pPr>
              <a:defRPr>
                <a:solidFill>
                  <a:srgbClr val="FFFFFF"/>
                </a:solidFill>
              </a:defRPr>
            </a:lvl1pPr>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a:t>
            </a:fld>
            <a:endParaRPr lang="en-GB"/>
          </a:p>
        </p:txBody>
      </p:sp>
      <p:sp>
        <p:nvSpPr>
          <p:cNvPr id="12" name="Rectangle 11"/>
          <p:cNvSpPr/>
          <p:nvPr/>
        </p:nvSpPr>
        <p:spPr>
          <a:xfrm>
            <a:off x="6868160" y="281178"/>
            <a:ext cx="1988820" cy="4581144"/>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79961656"/>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6765290" y="178308"/>
            <a:ext cx="2194560" cy="47868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972300" y="452628"/>
            <a:ext cx="1824228" cy="1234440"/>
          </a:xfrm>
        </p:spPr>
        <p:txBody>
          <a:bodyPr anchor="b">
            <a:noAutofit/>
          </a:bodyPr>
          <a:lstStyle>
            <a:lvl1pPr algn="l">
              <a:defRPr sz="2100" b="0">
                <a:solidFill>
                  <a:srgbClr val="FFFFFF"/>
                </a:solidFill>
                <a:latin typeface="+mj-lt"/>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171449" y="178308"/>
            <a:ext cx="6398514" cy="4786884"/>
          </a:xfrm>
          <a:solidFill>
            <a:schemeClr val="accent1">
              <a:lumMod val="60000"/>
              <a:lumOff val="40000"/>
            </a:schemeClr>
          </a:solidFill>
          <a:ln>
            <a:noFill/>
          </a:ln>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6972300" y="1714500"/>
            <a:ext cx="1824228" cy="2626614"/>
          </a:xfrm>
        </p:spPr>
        <p:txBody>
          <a:bodyPr>
            <a:normAutofit/>
          </a:bodyPr>
          <a:lstStyle>
            <a:lvl1pPr marL="0" indent="0" algn="l">
              <a:lnSpc>
                <a:spcPct val="110000"/>
              </a:lnSpc>
              <a:spcBef>
                <a:spcPts val="600"/>
              </a:spcBef>
              <a:buNone/>
              <a:defRPr sz="1050">
                <a:solidFill>
                  <a:srgbClr val="FFFFFF"/>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35E72C73-2D91-4E12-BA25-F0AA0C03599B}" type="datetimeFigureOut">
              <a:rPr lang="en-US" smtClean="0"/>
              <a:t>1/25/24</a:t>
            </a:fld>
            <a:endParaRPr lang="en-US" dirty="0"/>
          </a:p>
        </p:txBody>
      </p:sp>
      <p:sp>
        <p:nvSpPr>
          <p:cNvPr id="6" name="Footer Placeholder 5"/>
          <p:cNvSpPr>
            <a:spLocks noGrp="1"/>
          </p:cNvSpPr>
          <p:nvPr>
            <p:ph type="ftr" sz="quarter" idx="11"/>
          </p:nvPr>
        </p:nvSpPr>
        <p:spPr/>
        <p:txBody>
          <a:bodyPr/>
          <a:lstStyle>
            <a:lvl1pPr marL="0" algn="r" defTabSz="685800" rtl="0" eaLnBrk="1" latinLnBrk="0" hangingPunct="1">
              <a:defRPr lang="en-US" sz="75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r>
              <a:rPr lang="en-US"/>
              <a:t>
              </a:t>
            </a:r>
            <a:endParaRPr lang="en-US" dirty="0"/>
          </a:p>
        </p:txBody>
      </p:sp>
      <p:sp>
        <p:nvSpPr>
          <p:cNvPr id="7" name="Slide Number Placeholder 6"/>
          <p:cNvSpPr>
            <a:spLocks noGrp="1"/>
          </p:cNvSpPr>
          <p:nvPr>
            <p:ph type="sldNum" sz="quarter" idx="12"/>
          </p:nvPr>
        </p:nvSpPr>
        <p:spPr>
          <a:xfrm>
            <a:off x="7797546" y="4670298"/>
            <a:ext cx="1097280" cy="205740"/>
          </a:xfrm>
        </p:spPr>
        <p:txBody>
          <a:bodyPr/>
          <a:lstStyle>
            <a:lvl1pPr>
              <a:defRPr>
                <a:solidFill>
                  <a:srgbClr val="FFFFFF"/>
                </a:solidFill>
              </a:defRPr>
            </a:lvl1pPr>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a:t>
            </a:fld>
            <a:endParaRPr lang="en-GB"/>
          </a:p>
        </p:txBody>
      </p:sp>
      <p:sp>
        <p:nvSpPr>
          <p:cNvPr id="10" name="Rectangle 9"/>
          <p:cNvSpPr/>
          <p:nvPr/>
        </p:nvSpPr>
        <p:spPr>
          <a:xfrm>
            <a:off x="6868160" y="281178"/>
            <a:ext cx="1988820" cy="4581144"/>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73501346"/>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3086D93-FCAC-47E0-A2EE-787E62CA814C}" type="datetimeFigureOut">
              <a:rPr lang="en-US" smtClean="0"/>
              <a:t>1/25/24</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a:t>
            </a:fld>
            <a:endParaRPr lang="en-GB"/>
          </a:p>
        </p:txBody>
      </p:sp>
    </p:spTree>
    <p:extLst>
      <p:ext uri="{BB962C8B-B14F-4D97-AF65-F5344CB8AC3E}">
        <p14:creationId xmlns:p14="http://schemas.microsoft.com/office/powerpoint/2010/main" val="3650861998"/>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43700" y="571500"/>
            <a:ext cx="1771650" cy="394335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571500"/>
            <a:ext cx="6057900" cy="39433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DA879A6-0FD0-4734-A311-86BFCA472E6E}" type="datetimeFigureOut">
              <a:rPr lang="en-US" smtClean="0"/>
              <a:t>1/25/24</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a:t>
            </a:fld>
            <a:endParaRPr lang="en-GB"/>
          </a:p>
        </p:txBody>
      </p:sp>
    </p:spTree>
    <p:extLst>
      <p:ext uri="{BB962C8B-B14F-4D97-AF65-F5344CB8AC3E}">
        <p14:creationId xmlns:p14="http://schemas.microsoft.com/office/powerpoint/2010/main" val="331878649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41"/>
        <p:cNvGrpSpPr/>
        <p:nvPr/>
      </p:nvGrpSpPr>
      <p:grpSpPr>
        <a:xfrm>
          <a:off x="0" y="0"/>
          <a:ext cx="0" cy="0"/>
          <a:chOff x="0" y="0"/>
          <a:chExt cx="0" cy="0"/>
        </a:xfrm>
      </p:grpSpPr>
      <p:sp>
        <p:nvSpPr>
          <p:cNvPr id="45" name="Google Shape;45;p4"/>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6" name="Google Shape;46;p4"/>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47" name="Google Shape;47;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extLst>
      <p:ext uri="{BB962C8B-B14F-4D97-AF65-F5344CB8AC3E}">
        <p14:creationId xmlns:p14="http://schemas.microsoft.com/office/powerpoint/2010/main" val="20302244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176022" y="178308"/>
            <a:ext cx="8791956" cy="4786884"/>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800100" y="481946"/>
            <a:ext cx="7543800" cy="10287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00100" y="1577340"/>
            <a:ext cx="7543800" cy="294894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05740" y="4730754"/>
            <a:ext cx="2057400" cy="205740"/>
          </a:xfrm>
          <a:prstGeom prst="rect">
            <a:avLst/>
          </a:prstGeom>
        </p:spPr>
        <p:txBody>
          <a:bodyPr vert="horz" lIns="91440" tIns="45720" rIns="91440" bIns="45720" rtlCol="0" anchor="b"/>
          <a:lstStyle>
            <a:lvl1pPr algn="l">
              <a:defRPr sz="750">
                <a:solidFill>
                  <a:schemeClr val="tx1">
                    <a:lumMod val="75000"/>
                    <a:lumOff val="25000"/>
                  </a:schemeClr>
                </a:solidFill>
              </a:defRPr>
            </a:lvl1pPr>
          </a:lstStyle>
          <a:p>
            <a:fld id="{2BE451C3-0FF4-47C4-B829-773ADF60F88C}" type="datetimeFigureOut">
              <a:rPr lang="en-US" smtClean="0"/>
              <a:t>1/25/24</a:t>
            </a:fld>
            <a:endParaRPr lang="en-US" dirty="0"/>
          </a:p>
        </p:txBody>
      </p:sp>
      <p:sp>
        <p:nvSpPr>
          <p:cNvPr id="5" name="Footer Placeholder 4"/>
          <p:cNvSpPr>
            <a:spLocks noGrp="1"/>
          </p:cNvSpPr>
          <p:nvPr>
            <p:ph type="ftr" sz="quarter" idx="3"/>
          </p:nvPr>
        </p:nvSpPr>
        <p:spPr>
          <a:xfrm>
            <a:off x="2617470" y="4730754"/>
            <a:ext cx="3909060" cy="205740"/>
          </a:xfrm>
          <a:prstGeom prst="rect">
            <a:avLst/>
          </a:prstGeom>
        </p:spPr>
        <p:txBody>
          <a:bodyPr vert="horz" lIns="91440" tIns="45720" rIns="91440" bIns="45720" rtlCol="0" anchor="b"/>
          <a:lstStyle>
            <a:lvl1pPr algn="ctr">
              <a:defRPr sz="750">
                <a:solidFill>
                  <a:schemeClr val="tx1">
                    <a:lumMod val="75000"/>
                    <a:lumOff val="25000"/>
                  </a:schemeClr>
                </a:solidFill>
              </a:defRPr>
            </a:lvl1pPr>
          </a:lstStyle>
          <a:p>
            <a:r>
              <a:rPr lang="en-US"/>
              <a:t>
              </a:t>
            </a:r>
            <a:endParaRPr lang="en-US" dirty="0"/>
          </a:p>
        </p:txBody>
      </p:sp>
      <p:sp>
        <p:nvSpPr>
          <p:cNvPr id="6" name="Slide Number Placeholder 5"/>
          <p:cNvSpPr>
            <a:spLocks noGrp="1"/>
          </p:cNvSpPr>
          <p:nvPr>
            <p:ph type="sldNum" sz="quarter" idx="4"/>
          </p:nvPr>
        </p:nvSpPr>
        <p:spPr>
          <a:xfrm>
            <a:off x="7852410" y="4730754"/>
            <a:ext cx="1097280" cy="205740"/>
          </a:xfrm>
          <a:prstGeom prst="rect">
            <a:avLst/>
          </a:prstGeom>
        </p:spPr>
        <p:txBody>
          <a:bodyPr vert="horz" lIns="91440" tIns="45720" rIns="91440" bIns="45720" rtlCol="0" anchor="b"/>
          <a:lstStyle>
            <a:lvl1pPr algn="r">
              <a:defRPr sz="750">
                <a:solidFill>
                  <a:schemeClr val="tx1">
                    <a:lumMod val="75000"/>
                    <a:lumOff val="25000"/>
                  </a:schemeClr>
                </a:solidFill>
              </a:defRPr>
            </a:lvl1pPr>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a:t>
            </a:fld>
            <a:endParaRPr lang="en-GB"/>
          </a:p>
        </p:txBody>
      </p:sp>
    </p:spTree>
    <p:extLst>
      <p:ext uri="{BB962C8B-B14F-4D97-AF65-F5344CB8AC3E}">
        <p14:creationId xmlns:p14="http://schemas.microsoft.com/office/powerpoint/2010/main" val="1323152270"/>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 id="2147483736" r:id="rId12"/>
  </p:sldLayoutIdLst>
  <p:hf sldNum="0" hdr="0" ftr="0" dt="0"/>
  <p:txStyles>
    <p:titleStyle>
      <a:lvl1pPr algn="l" defTabSz="685800" rtl="0" eaLnBrk="1" latinLnBrk="0" hangingPunct="1">
        <a:lnSpc>
          <a:spcPct val="90000"/>
        </a:lnSpc>
        <a:spcBef>
          <a:spcPct val="0"/>
        </a:spcBef>
        <a:buNone/>
        <a:defRPr lang="en-US" sz="3600" kern="1200" cap="none" spc="0" baseline="0" dirty="0">
          <a:solidFill>
            <a:schemeClr val="tx1">
              <a:lumMod val="85000"/>
              <a:lumOff val="15000"/>
            </a:schemeClr>
          </a:solidFill>
          <a:effectLst/>
          <a:latin typeface="+mj-lt"/>
          <a:ea typeface="+mn-ea"/>
          <a:cs typeface="+mn-cs"/>
        </a:defRPr>
      </a:lvl1pPr>
    </p:titleStyle>
    <p:bodyStyle>
      <a:lvl1pPr marL="137160" indent="-137160" algn="l" defTabSz="685800" rtl="0" eaLnBrk="1" latinLnBrk="0" hangingPunct="1">
        <a:lnSpc>
          <a:spcPct val="100000"/>
        </a:lnSpc>
        <a:spcBef>
          <a:spcPts val="675"/>
        </a:spcBef>
        <a:spcAft>
          <a:spcPts val="0"/>
        </a:spcAft>
        <a:buClr>
          <a:schemeClr val="tx1">
            <a:lumMod val="85000"/>
            <a:lumOff val="15000"/>
          </a:schemeClr>
        </a:buClr>
        <a:buFont typeface="Garamond" pitchFamily="18" charset="0"/>
        <a:buChar char="◦"/>
        <a:defRPr sz="1350" kern="1200">
          <a:solidFill>
            <a:schemeClr val="tx1"/>
          </a:solidFill>
          <a:latin typeface="+mn-lt"/>
          <a:ea typeface="+mn-ea"/>
          <a:cs typeface="+mn-cs"/>
        </a:defRPr>
      </a:lvl1pPr>
      <a:lvl2pPr marL="342900" indent="-137160" algn="l" defTabSz="685800" rtl="0" eaLnBrk="1" latinLnBrk="0" hangingPunct="1">
        <a:lnSpc>
          <a:spcPct val="100000"/>
        </a:lnSpc>
        <a:spcBef>
          <a:spcPts val="375"/>
        </a:spcBef>
        <a:buClr>
          <a:schemeClr val="tx1">
            <a:lumMod val="85000"/>
            <a:lumOff val="15000"/>
          </a:schemeClr>
        </a:buClr>
        <a:buFont typeface="Garamond" pitchFamily="18" charset="0"/>
        <a:buChar char="◦"/>
        <a:defRPr sz="1200" kern="1200">
          <a:solidFill>
            <a:schemeClr val="tx1"/>
          </a:solidFill>
          <a:latin typeface="+mn-lt"/>
          <a:ea typeface="+mn-ea"/>
          <a:cs typeface="+mn-cs"/>
        </a:defRPr>
      </a:lvl2pPr>
      <a:lvl3pPr marL="548640" indent="-137160" algn="l" defTabSz="685800" rtl="0" eaLnBrk="1" latinLnBrk="0" hangingPunct="1">
        <a:lnSpc>
          <a:spcPct val="100000"/>
        </a:lnSpc>
        <a:spcBef>
          <a:spcPts val="375"/>
        </a:spcBef>
        <a:buClr>
          <a:schemeClr val="tx1">
            <a:lumMod val="85000"/>
            <a:lumOff val="15000"/>
          </a:schemeClr>
        </a:buClr>
        <a:buFont typeface="Garamond" pitchFamily="18" charset="0"/>
        <a:buChar char="◦"/>
        <a:defRPr sz="1050" kern="1200">
          <a:solidFill>
            <a:schemeClr val="tx1"/>
          </a:solidFill>
          <a:latin typeface="+mn-lt"/>
          <a:ea typeface="+mn-ea"/>
          <a:cs typeface="+mn-cs"/>
        </a:defRPr>
      </a:lvl3pPr>
      <a:lvl4pPr marL="754380" indent="-137160" algn="l" defTabSz="685800" rtl="0" eaLnBrk="1" latinLnBrk="0" hangingPunct="1">
        <a:lnSpc>
          <a:spcPct val="100000"/>
        </a:lnSpc>
        <a:spcBef>
          <a:spcPts val="375"/>
        </a:spcBef>
        <a:buClr>
          <a:schemeClr val="tx1">
            <a:lumMod val="85000"/>
            <a:lumOff val="15000"/>
          </a:schemeClr>
        </a:buClr>
        <a:buFont typeface="Garamond" pitchFamily="18" charset="0"/>
        <a:buChar char="◦"/>
        <a:defRPr sz="1050" kern="1200">
          <a:solidFill>
            <a:schemeClr val="tx1"/>
          </a:solidFill>
          <a:latin typeface="+mn-lt"/>
          <a:ea typeface="+mn-ea"/>
          <a:cs typeface="+mn-cs"/>
        </a:defRPr>
      </a:lvl4pPr>
      <a:lvl5pPr marL="960120" indent="-137160" algn="l" defTabSz="685800" rtl="0" eaLnBrk="1" latinLnBrk="0" hangingPunct="1">
        <a:lnSpc>
          <a:spcPct val="100000"/>
        </a:lnSpc>
        <a:spcBef>
          <a:spcPts val="375"/>
        </a:spcBef>
        <a:buClr>
          <a:schemeClr val="tx1">
            <a:lumMod val="85000"/>
            <a:lumOff val="15000"/>
          </a:schemeClr>
        </a:buClr>
        <a:buFont typeface="Garamond" pitchFamily="18" charset="0"/>
        <a:buChar char="◦"/>
        <a:defRPr sz="1050" kern="1200">
          <a:solidFill>
            <a:schemeClr val="tx1"/>
          </a:solidFill>
          <a:latin typeface="+mn-lt"/>
          <a:ea typeface="+mn-ea"/>
          <a:cs typeface="+mn-cs"/>
        </a:defRPr>
      </a:lvl5pPr>
      <a:lvl6pPr marL="1200000" indent="-171450" algn="l" defTabSz="685800" rtl="0" eaLnBrk="1" latinLnBrk="0" hangingPunct="1">
        <a:lnSpc>
          <a:spcPct val="100000"/>
        </a:lnSpc>
        <a:spcBef>
          <a:spcPts val="375"/>
        </a:spcBef>
        <a:buClr>
          <a:schemeClr val="tx1">
            <a:lumMod val="85000"/>
            <a:lumOff val="15000"/>
          </a:schemeClr>
        </a:buClr>
        <a:buFont typeface="Garamond" pitchFamily="18" charset="0"/>
        <a:buChar char="◦"/>
        <a:defRPr sz="1050" kern="1200">
          <a:solidFill>
            <a:schemeClr val="tx1"/>
          </a:solidFill>
          <a:latin typeface="+mn-lt"/>
          <a:ea typeface="+mn-ea"/>
          <a:cs typeface="+mn-cs"/>
        </a:defRPr>
      </a:lvl6pPr>
      <a:lvl7pPr marL="1425000" indent="-171450" algn="l" defTabSz="685800" rtl="0" eaLnBrk="1" latinLnBrk="0" hangingPunct="1">
        <a:lnSpc>
          <a:spcPct val="100000"/>
        </a:lnSpc>
        <a:spcBef>
          <a:spcPts val="375"/>
        </a:spcBef>
        <a:buClr>
          <a:schemeClr val="tx1">
            <a:lumMod val="85000"/>
            <a:lumOff val="15000"/>
          </a:schemeClr>
        </a:buClr>
        <a:buFont typeface="Garamond" pitchFamily="18" charset="0"/>
        <a:buChar char="◦"/>
        <a:defRPr sz="1050" kern="1200">
          <a:solidFill>
            <a:schemeClr val="tx1"/>
          </a:solidFill>
          <a:latin typeface="+mn-lt"/>
          <a:ea typeface="+mn-ea"/>
          <a:cs typeface="+mn-cs"/>
        </a:defRPr>
      </a:lvl7pPr>
      <a:lvl8pPr marL="1650000" indent="-171450" algn="l" defTabSz="685800" rtl="0" eaLnBrk="1" latinLnBrk="0" hangingPunct="1">
        <a:lnSpc>
          <a:spcPct val="100000"/>
        </a:lnSpc>
        <a:spcBef>
          <a:spcPts val="375"/>
        </a:spcBef>
        <a:buClr>
          <a:schemeClr val="tx1">
            <a:lumMod val="85000"/>
            <a:lumOff val="15000"/>
          </a:schemeClr>
        </a:buClr>
        <a:buFont typeface="Garamond" pitchFamily="18" charset="0"/>
        <a:buChar char="◦"/>
        <a:defRPr sz="1050" kern="1200">
          <a:solidFill>
            <a:schemeClr val="tx1"/>
          </a:solidFill>
          <a:latin typeface="+mn-lt"/>
          <a:ea typeface="+mn-ea"/>
          <a:cs typeface="+mn-cs"/>
        </a:defRPr>
      </a:lvl8pPr>
      <a:lvl9pPr marL="1875000" indent="-171450" algn="l" defTabSz="685800" rtl="0" eaLnBrk="1" latinLnBrk="0" hangingPunct="1">
        <a:lnSpc>
          <a:spcPct val="100000"/>
        </a:lnSpc>
        <a:spcBef>
          <a:spcPts val="375"/>
        </a:spcBef>
        <a:buClr>
          <a:schemeClr val="tx1">
            <a:lumMod val="85000"/>
            <a:lumOff val="15000"/>
          </a:schemeClr>
        </a:buClr>
        <a:buFont typeface="Garamond" pitchFamily="18" charset="0"/>
        <a:buChar char="◦"/>
        <a:defRPr sz="10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12.xml"/><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12.xml"/><Relationship Id="rId4" Type="http://schemas.openxmlformats.org/officeDocument/2006/relationships/image" Target="../media/image7.jpg"/></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5.xml"/><Relationship Id="rId1" Type="http://schemas.openxmlformats.org/officeDocument/2006/relationships/slideLayout" Target="../slideLayouts/slideLayout12.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7.xml"/><Relationship Id="rId1" Type="http://schemas.openxmlformats.org/officeDocument/2006/relationships/slideLayout" Target="../slideLayouts/slideLayout12.xml"/><Relationship Id="rId4" Type="http://schemas.openxmlformats.org/officeDocument/2006/relationships/image" Target="../media/image12.jp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13"/>
          <p:cNvSpPr txBox="1">
            <a:spLocks noGrp="1"/>
          </p:cNvSpPr>
          <p:nvPr>
            <p:ph type="ctrTitle"/>
          </p:nvPr>
        </p:nvSpPr>
        <p:spPr>
          <a:xfrm>
            <a:off x="1368081" y="1584300"/>
            <a:ext cx="6649646" cy="2586256"/>
          </a:xfrm>
          <a:prstGeom prst="rect">
            <a:avLst/>
          </a:prstGeom>
        </p:spPr>
        <p:txBody>
          <a:bodyPr spcFirstLastPara="1" wrap="square" lIns="91425" tIns="91425" rIns="91425" bIns="91425" anchor="t" anchorCtr="0">
            <a:noAutofit/>
          </a:bodyPr>
          <a:lstStyle/>
          <a:p>
            <a:pPr lvl="0">
              <a:lnSpc>
                <a:spcPct val="115000"/>
              </a:lnSpc>
            </a:pPr>
            <a:r>
              <a:rPr lang="en-GB" sz="1600" b="1" dirty="0">
                <a:latin typeface="Times New Roman" pitchFamily="18" charset="0"/>
                <a:ea typeface="Times New Roman"/>
                <a:cs typeface="Times New Roman" pitchFamily="18" charset="0"/>
                <a:sym typeface="Times New Roman"/>
              </a:rPr>
              <a:t>BMIH6007 International Meetings Management for the Hotel Industry</a:t>
            </a:r>
            <a:br>
              <a:rPr lang="en-GB" sz="2700" b="1" dirty="0">
                <a:latin typeface="Times New Roman" pitchFamily="18" charset="0"/>
                <a:ea typeface="Times New Roman"/>
                <a:cs typeface="Times New Roman" pitchFamily="18" charset="0"/>
                <a:sym typeface="Times New Roman"/>
              </a:rPr>
            </a:br>
            <a:br>
              <a:rPr lang="en-GB" sz="2000" b="1" dirty="0">
                <a:latin typeface="Times New Roman" pitchFamily="18" charset="0"/>
                <a:ea typeface="Times New Roman"/>
                <a:cs typeface="Times New Roman" pitchFamily="18" charset="0"/>
                <a:sym typeface="Times New Roman"/>
              </a:rPr>
            </a:br>
            <a:r>
              <a:rPr lang="en-GB" sz="2000" b="1" dirty="0">
                <a:latin typeface="Times New Roman" pitchFamily="18" charset="0"/>
                <a:ea typeface="Times New Roman"/>
                <a:cs typeface="Times New Roman" pitchFamily="18" charset="0"/>
                <a:sym typeface="Times New Roman"/>
              </a:rPr>
              <a:t>-</a:t>
            </a:r>
            <a:r>
              <a:rPr lang="en-US" sz="2000" b="1" i="1" dirty="0">
                <a:latin typeface="Times New Roman" pitchFamily="18" charset="0"/>
                <a:ea typeface="Times New Roman"/>
                <a:cs typeface="Times New Roman" pitchFamily="18" charset="0"/>
                <a:sym typeface="Times New Roman"/>
              </a:rPr>
              <a:t>Young adults mental wellness event-</a:t>
            </a:r>
            <a:br>
              <a:rPr lang="en-US" sz="2000" b="1" i="1" dirty="0">
                <a:latin typeface="Times New Roman" pitchFamily="18" charset="0"/>
                <a:ea typeface="Times New Roman"/>
                <a:cs typeface="Times New Roman" pitchFamily="18" charset="0"/>
                <a:sym typeface="Times New Roman"/>
              </a:rPr>
            </a:br>
            <a:br>
              <a:rPr lang="en-US" sz="1200" b="1" i="1" dirty="0">
                <a:latin typeface="Times New Roman" pitchFamily="18" charset="0"/>
                <a:ea typeface="Times New Roman"/>
                <a:cs typeface="Times New Roman" pitchFamily="18" charset="0"/>
                <a:sym typeface="Times New Roman"/>
              </a:rPr>
            </a:br>
            <a:r>
              <a:rPr lang="en-US" sz="1200" b="1" i="1" dirty="0">
                <a:latin typeface="Times New Roman" pitchFamily="18" charset="0"/>
                <a:ea typeface="Times New Roman"/>
                <a:cs typeface="Times New Roman" pitchFamily="18" charset="0"/>
                <a:sym typeface="Times New Roman"/>
              </a:rPr>
              <a:t>                                   Student name : </a:t>
            </a:r>
            <a:r>
              <a:rPr lang="en-US" sz="1200" b="1" i="1" dirty="0" err="1">
                <a:latin typeface="Times New Roman" pitchFamily="18" charset="0"/>
                <a:ea typeface="Times New Roman"/>
                <a:cs typeface="Times New Roman" pitchFamily="18" charset="0"/>
                <a:sym typeface="Times New Roman"/>
              </a:rPr>
              <a:t>Frentusca</a:t>
            </a:r>
            <a:r>
              <a:rPr lang="en-US" sz="1200" b="1" i="1" dirty="0">
                <a:latin typeface="Times New Roman" pitchFamily="18" charset="0"/>
                <a:ea typeface="Times New Roman"/>
                <a:cs typeface="Times New Roman" pitchFamily="18" charset="0"/>
                <a:sym typeface="Times New Roman"/>
              </a:rPr>
              <a:t>  ana-maria</a:t>
            </a:r>
            <a:br>
              <a:rPr lang="en-US" sz="1200" b="1" i="1" dirty="0">
                <a:latin typeface="Times New Roman" pitchFamily="18" charset="0"/>
                <a:ea typeface="Times New Roman"/>
                <a:cs typeface="Times New Roman" pitchFamily="18" charset="0"/>
                <a:sym typeface="Times New Roman"/>
              </a:rPr>
            </a:br>
            <a:r>
              <a:rPr lang="en-US" sz="1200" b="1" i="1" dirty="0">
                <a:latin typeface="Times New Roman" pitchFamily="18" charset="0"/>
                <a:ea typeface="Times New Roman"/>
                <a:cs typeface="Times New Roman" pitchFamily="18" charset="0"/>
                <a:sym typeface="Times New Roman"/>
              </a:rPr>
              <a:t>Student number: 2120534</a:t>
            </a:r>
            <a:br>
              <a:rPr lang="en-US" sz="1200" b="1" i="1" dirty="0">
                <a:latin typeface="Times New Roman" pitchFamily="18" charset="0"/>
                <a:ea typeface="Times New Roman"/>
                <a:cs typeface="Times New Roman" pitchFamily="18" charset="0"/>
                <a:sym typeface="Times New Roman"/>
              </a:rPr>
            </a:br>
            <a:r>
              <a:rPr lang="en-US" sz="1200" b="1" i="1" dirty="0">
                <a:latin typeface="Times New Roman" pitchFamily="18" charset="0"/>
                <a:ea typeface="Times New Roman"/>
                <a:cs typeface="Times New Roman" pitchFamily="18" charset="0"/>
                <a:sym typeface="Times New Roman"/>
              </a:rPr>
              <a:t>     Module number : BMIH6007</a:t>
            </a:r>
            <a:br>
              <a:rPr lang="en-US" sz="1200" b="1" i="1" dirty="0">
                <a:latin typeface="Times New Roman" pitchFamily="18" charset="0"/>
                <a:ea typeface="Times New Roman"/>
                <a:cs typeface="Times New Roman" pitchFamily="18" charset="0"/>
                <a:sym typeface="Times New Roman"/>
              </a:rPr>
            </a:br>
            <a:r>
              <a:rPr lang="en-US" sz="1200" b="1" i="1" dirty="0">
                <a:latin typeface="Times New Roman" pitchFamily="18" charset="0"/>
                <a:ea typeface="Times New Roman"/>
                <a:cs typeface="Times New Roman" pitchFamily="18" charset="0"/>
                <a:sym typeface="Times New Roman"/>
              </a:rPr>
              <a:t>              module TUTOR : KATHRYN FLYNN</a:t>
            </a:r>
            <a:br>
              <a:rPr lang="en-US" sz="1200" b="1" i="1" dirty="0">
                <a:latin typeface="Times New Roman" pitchFamily="18" charset="0"/>
                <a:ea typeface="Times New Roman"/>
                <a:cs typeface="Times New Roman" pitchFamily="18" charset="0"/>
                <a:sym typeface="Times New Roman"/>
              </a:rPr>
            </a:br>
            <a:endParaRPr sz="2000" dirty="0">
              <a:latin typeface="Times New Roman" pitchFamily="18" charset="0"/>
              <a:cs typeface="Times New Roman"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14"/>
          <p:cNvSpPr txBox="1">
            <a:spLocks noGrp="1"/>
          </p:cNvSpPr>
          <p:nvPr>
            <p:ph type="title"/>
          </p:nvPr>
        </p:nvSpPr>
        <p:spPr>
          <a:xfrm>
            <a:off x="996161" y="324084"/>
            <a:ext cx="3708300" cy="6036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3000" b="1" dirty="0">
                <a:latin typeface="Times New Roman"/>
                <a:ea typeface="Times New Roman"/>
                <a:cs typeface="Times New Roman"/>
                <a:sym typeface="Times New Roman"/>
              </a:rPr>
              <a:t>Introduction</a:t>
            </a:r>
            <a:endParaRPr sz="3000" b="1" dirty="0">
              <a:latin typeface="Times New Roman"/>
              <a:ea typeface="Times New Roman"/>
              <a:cs typeface="Times New Roman"/>
              <a:sym typeface="Times New Roman"/>
            </a:endParaRPr>
          </a:p>
        </p:txBody>
      </p:sp>
      <p:sp>
        <p:nvSpPr>
          <p:cNvPr id="141" name="Google Shape;141;p14"/>
          <p:cNvSpPr txBox="1">
            <a:spLocks noGrp="1"/>
          </p:cNvSpPr>
          <p:nvPr>
            <p:ph type="body" idx="1"/>
          </p:nvPr>
        </p:nvSpPr>
        <p:spPr>
          <a:xfrm>
            <a:off x="-85253" y="918041"/>
            <a:ext cx="6604146" cy="1653709"/>
          </a:xfrm>
          <a:prstGeom prst="rect">
            <a:avLst/>
          </a:prstGeom>
        </p:spPr>
        <p:txBody>
          <a:bodyPr spcFirstLastPara="1" wrap="square" lIns="91425" tIns="91425" rIns="91425" bIns="91425" anchor="t" anchorCtr="0">
            <a:noAutofit/>
          </a:bodyPr>
          <a:lstStyle/>
          <a:p>
            <a:pPr lvl="0" indent="-317500" algn="just">
              <a:lnSpc>
                <a:spcPct val="150000"/>
              </a:lnSpc>
              <a:buSzPts val="1400"/>
              <a:buFont typeface="Times New Roman"/>
              <a:buChar char="●"/>
            </a:pPr>
            <a:r>
              <a:rPr lang="en-US" sz="1400" dirty="0">
                <a:latin typeface="Times New Roman" pitchFamily="18" charset="0"/>
                <a:ea typeface="Times New Roman"/>
                <a:cs typeface="Times New Roman" pitchFamily="18" charset="0"/>
                <a:sym typeface="Times New Roman"/>
              </a:rPr>
              <a:t>Efficiently arranging events that gather individuals from around the globe is highly dependent on international meetings management (IMM).</a:t>
            </a:r>
          </a:p>
          <a:p>
            <a:pPr lvl="0" indent="-317500" algn="just">
              <a:lnSpc>
                <a:spcPct val="150000"/>
              </a:lnSpc>
              <a:buSzPts val="1400"/>
              <a:buFont typeface="Times New Roman"/>
              <a:buChar char="●"/>
            </a:pPr>
            <a:endParaRPr lang="en-US" sz="1400" dirty="0">
              <a:latin typeface="Times New Roman" pitchFamily="18" charset="0"/>
              <a:ea typeface="Times New Roman"/>
              <a:cs typeface="Times New Roman" pitchFamily="18" charset="0"/>
              <a:sym typeface="Times New Roman"/>
            </a:endParaRPr>
          </a:p>
          <a:p>
            <a:pPr lvl="0" indent="-317500" algn="just">
              <a:lnSpc>
                <a:spcPct val="150000"/>
              </a:lnSpc>
              <a:buSzPts val="1400"/>
              <a:buFont typeface="Times New Roman"/>
              <a:buChar char="●"/>
            </a:pPr>
            <a:r>
              <a:rPr lang="en-US" sz="1400" dirty="0">
                <a:latin typeface="Times New Roman" pitchFamily="18" charset="0"/>
                <a:ea typeface="Times New Roman"/>
                <a:cs typeface="Times New Roman" pitchFamily="18" charset="0"/>
                <a:sym typeface="Times New Roman"/>
              </a:rPr>
              <a:t>Organizing medical events in the healthcare sector necessitates careful planning, systematic arrangement, and painstaking attention to particulars.</a:t>
            </a:r>
          </a:p>
          <a:p>
            <a:pPr lvl="0" indent="-317500" algn="just">
              <a:lnSpc>
                <a:spcPct val="150000"/>
              </a:lnSpc>
              <a:buSzPts val="1400"/>
              <a:buFont typeface="Times New Roman"/>
              <a:buChar char="●"/>
            </a:pPr>
            <a:r>
              <a:rPr lang="en-US" sz="1400" dirty="0">
                <a:latin typeface="Times New Roman" pitchFamily="18" charset="0"/>
                <a:ea typeface="Times New Roman"/>
                <a:cs typeface="Times New Roman" pitchFamily="18" charset="0"/>
                <a:sym typeface="Times New Roman"/>
              </a:rPr>
              <a:t>Choosing the appropriate site is crucial to guarantee the triumph of a medical event, and the Cardiff Marriott Hotel is a superb choice for hosting such an occasion.</a:t>
            </a:r>
          </a:p>
          <a:p>
            <a:pPr lvl="0" indent="-317500" algn="just">
              <a:lnSpc>
                <a:spcPct val="150000"/>
              </a:lnSpc>
              <a:buSzPts val="1400"/>
              <a:buFont typeface="Times New Roman"/>
              <a:buChar char="●"/>
            </a:pPr>
            <a:endParaRPr lang="en-US" sz="1400" dirty="0">
              <a:latin typeface="Times New Roman" pitchFamily="18" charset="0"/>
              <a:ea typeface="Times New Roman"/>
              <a:cs typeface="Times New Roman" pitchFamily="18" charset="0"/>
              <a:sym typeface="Times New Roman"/>
            </a:endParaRPr>
          </a:p>
          <a:p>
            <a:pPr lvl="0" indent="-317500" algn="just">
              <a:lnSpc>
                <a:spcPct val="150000"/>
              </a:lnSpc>
              <a:buSzPts val="1400"/>
              <a:buFont typeface="Times New Roman"/>
              <a:buChar char="●"/>
            </a:pPr>
            <a:r>
              <a:rPr lang="en-US" sz="1400" dirty="0">
                <a:latin typeface="Times New Roman" pitchFamily="18" charset="0"/>
                <a:ea typeface="Times New Roman"/>
                <a:cs typeface="Times New Roman" pitchFamily="18" charset="0"/>
                <a:sym typeface="Times New Roman"/>
              </a:rPr>
              <a:t>The Cardiff Marriott Hotel is centrally situated in the lively Welsh metropolis and provides a variety of amenities and services that are well-suited for organizing a medical event centered on the mental well-being of young adults.</a:t>
            </a:r>
            <a:endParaRPr sz="1400" dirty="0">
              <a:latin typeface="Times New Roman" pitchFamily="18" charset="0"/>
              <a:ea typeface="Times New Roman"/>
              <a:cs typeface="Times New Roman" pitchFamily="18" charset="0"/>
              <a:sym typeface="Times New Roman"/>
            </a:endParaRPr>
          </a:p>
        </p:txBody>
      </p:sp>
      <p:pic>
        <p:nvPicPr>
          <p:cNvPr id="3" name="Picture 2">
            <a:extLst>
              <a:ext uri="{FF2B5EF4-FFF2-40B4-BE49-F238E27FC236}">
                <a16:creationId xmlns:a16="http://schemas.microsoft.com/office/drawing/2014/main" id="{868C621A-4ED5-568B-41B7-5159BCA5C534}"/>
              </a:ext>
            </a:extLst>
          </p:cNvPr>
          <p:cNvPicPr>
            <a:picLocks noChangeAspect="1"/>
          </p:cNvPicPr>
          <p:nvPr/>
        </p:nvPicPr>
        <p:blipFill>
          <a:blip r:embed="rId3"/>
          <a:stretch>
            <a:fillRect/>
          </a:stretch>
        </p:blipFill>
        <p:spPr>
          <a:xfrm>
            <a:off x="6524218" y="353026"/>
            <a:ext cx="2458753" cy="1844064"/>
          </a:xfrm>
          <a:prstGeom prst="rect">
            <a:avLst/>
          </a:prstGeom>
        </p:spPr>
      </p:pic>
      <p:pic>
        <p:nvPicPr>
          <p:cNvPr id="5" name="Picture 4">
            <a:extLst>
              <a:ext uri="{FF2B5EF4-FFF2-40B4-BE49-F238E27FC236}">
                <a16:creationId xmlns:a16="http://schemas.microsoft.com/office/drawing/2014/main" id="{5EBB2BB1-11B3-EB5C-5ED0-FF95D1344A6B}"/>
              </a:ext>
            </a:extLst>
          </p:cNvPr>
          <p:cNvPicPr>
            <a:picLocks noChangeAspect="1"/>
          </p:cNvPicPr>
          <p:nvPr/>
        </p:nvPicPr>
        <p:blipFill>
          <a:blip r:embed="rId4"/>
          <a:stretch>
            <a:fillRect/>
          </a:stretch>
        </p:blipFill>
        <p:spPr>
          <a:xfrm>
            <a:off x="6748144" y="2400761"/>
            <a:ext cx="2000250" cy="22860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15"/>
          <p:cNvSpPr txBox="1">
            <a:spLocks noGrp="1"/>
          </p:cNvSpPr>
          <p:nvPr>
            <p:ph type="title"/>
          </p:nvPr>
        </p:nvSpPr>
        <p:spPr>
          <a:xfrm>
            <a:off x="307782" y="295432"/>
            <a:ext cx="5261400" cy="8235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GB" sz="2700" b="1" dirty="0">
                <a:latin typeface="Times New Roman"/>
                <a:ea typeface="Times New Roman"/>
                <a:cs typeface="Times New Roman"/>
                <a:sym typeface="Times New Roman"/>
              </a:rPr>
              <a:t>Situational analysis and research </a:t>
            </a:r>
            <a:endParaRPr sz="2700" b="1" dirty="0">
              <a:latin typeface="Times New Roman"/>
              <a:ea typeface="Times New Roman"/>
              <a:cs typeface="Times New Roman"/>
              <a:sym typeface="Times New Roman"/>
            </a:endParaRPr>
          </a:p>
          <a:p>
            <a:pPr marL="0" lvl="0" indent="0" algn="l" rtl="0">
              <a:spcBef>
                <a:spcPts val="0"/>
              </a:spcBef>
              <a:spcAft>
                <a:spcPts val="0"/>
              </a:spcAft>
              <a:buNone/>
            </a:pPr>
            <a:endParaRPr sz="2700" dirty="0">
              <a:latin typeface="Times New Roman"/>
              <a:ea typeface="Times New Roman"/>
              <a:cs typeface="Times New Roman"/>
              <a:sym typeface="Times New Roman"/>
            </a:endParaRPr>
          </a:p>
        </p:txBody>
      </p:sp>
      <p:sp>
        <p:nvSpPr>
          <p:cNvPr id="148" name="Google Shape;148;p15"/>
          <p:cNvSpPr txBox="1">
            <a:spLocks noGrp="1"/>
          </p:cNvSpPr>
          <p:nvPr>
            <p:ph type="body" idx="1"/>
          </p:nvPr>
        </p:nvSpPr>
        <p:spPr>
          <a:xfrm>
            <a:off x="235211" y="1037161"/>
            <a:ext cx="7702689" cy="2868775"/>
          </a:xfrm>
          <a:prstGeom prst="rect">
            <a:avLst/>
          </a:prstGeom>
        </p:spPr>
        <p:txBody>
          <a:bodyPr spcFirstLastPara="1" wrap="square" lIns="91425" tIns="91425" rIns="91425" bIns="91425" anchor="t" anchorCtr="0">
            <a:noAutofit/>
          </a:bodyPr>
          <a:lstStyle/>
          <a:p>
            <a:pPr marL="457200" lvl="0" indent="-317500" algn="just" rtl="0">
              <a:lnSpc>
                <a:spcPct val="150000"/>
              </a:lnSpc>
              <a:spcBef>
                <a:spcPts val="0"/>
              </a:spcBef>
              <a:spcAft>
                <a:spcPts val="0"/>
              </a:spcAft>
              <a:buSzPts val="1400"/>
              <a:buFont typeface="Times New Roman"/>
              <a:buChar char="●"/>
            </a:pPr>
            <a:r>
              <a:rPr lang="en-US" dirty="0">
                <a:sym typeface="Times New Roman"/>
              </a:rPr>
              <a:t>The Cardiff Marriott Hotel is highly sought after due to Cardiff's status as a center for conferences, seminars, and medical activities.</a:t>
            </a:r>
          </a:p>
          <a:p>
            <a:pPr marL="457200" lvl="0" indent="-317500" algn="just" rtl="0">
              <a:lnSpc>
                <a:spcPct val="150000"/>
              </a:lnSpc>
              <a:spcBef>
                <a:spcPts val="0"/>
              </a:spcBef>
              <a:spcAft>
                <a:spcPts val="0"/>
              </a:spcAft>
              <a:buSzPts val="1400"/>
              <a:buFont typeface="Times New Roman"/>
              <a:buChar char="●"/>
            </a:pPr>
            <a:r>
              <a:rPr lang="en-US" dirty="0">
                <a:sym typeface="Times New Roman"/>
              </a:rPr>
              <a:t>The hotel's competitiveness is determined by factors such as the quality of its meeting spaces, the surrounding environment, and the range of services it </a:t>
            </a:r>
            <a:r>
              <a:rPr lang="en-US" dirty="0" err="1">
                <a:sym typeface="Times New Roman"/>
              </a:rPr>
              <a:t>offers.In</a:t>
            </a:r>
            <a:r>
              <a:rPr lang="en-US" dirty="0">
                <a:sym typeface="Times New Roman"/>
              </a:rPr>
              <a:t> order to maintain a competitive edge, the hotel must engage in innovative practices and adapt to the changing demands of its specific customer base.</a:t>
            </a:r>
          </a:p>
          <a:p>
            <a:pPr marL="457200" lvl="0" indent="-317500" algn="just" rtl="0">
              <a:lnSpc>
                <a:spcPct val="150000"/>
              </a:lnSpc>
              <a:spcBef>
                <a:spcPts val="0"/>
              </a:spcBef>
              <a:spcAft>
                <a:spcPts val="0"/>
              </a:spcAft>
              <a:buSzPts val="1400"/>
              <a:buFont typeface="Times New Roman"/>
              <a:buChar char="●"/>
            </a:pPr>
            <a:r>
              <a:rPr lang="en-US" dirty="0">
                <a:sym typeface="Times New Roman"/>
              </a:rPr>
              <a:t>The hotel's ability to host medical events is influenced </a:t>
            </a:r>
          </a:p>
          <a:p>
            <a:pPr marL="139700" lvl="0" indent="0" algn="just" rtl="0">
              <a:lnSpc>
                <a:spcPct val="150000"/>
              </a:lnSpc>
              <a:spcBef>
                <a:spcPts val="0"/>
              </a:spcBef>
              <a:spcAft>
                <a:spcPts val="0"/>
              </a:spcAft>
              <a:buSzPts val="1400"/>
              <a:buNone/>
            </a:pPr>
            <a:r>
              <a:rPr lang="en-US" dirty="0">
                <a:sym typeface="Times New Roman"/>
              </a:rPr>
              <a:t>by operational factors.</a:t>
            </a:r>
          </a:p>
          <a:p>
            <a:pPr marL="457200" lvl="0" indent="-317500" algn="just" rtl="0">
              <a:lnSpc>
                <a:spcPct val="150000"/>
              </a:lnSpc>
              <a:spcBef>
                <a:spcPts val="0"/>
              </a:spcBef>
              <a:spcAft>
                <a:spcPts val="0"/>
              </a:spcAft>
              <a:buSzPts val="1400"/>
              <a:buFont typeface="Times New Roman"/>
              <a:buChar char="●"/>
            </a:pPr>
            <a:r>
              <a:rPr lang="en-US" dirty="0">
                <a:sym typeface="Times New Roman"/>
              </a:rPr>
              <a:t>The hotel's state-of-the-art conference amenities and </a:t>
            </a:r>
          </a:p>
          <a:p>
            <a:pPr marL="139700" lvl="0" indent="0" algn="just" rtl="0">
              <a:lnSpc>
                <a:spcPct val="150000"/>
              </a:lnSpc>
              <a:spcBef>
                <a:spcPts val="0"/>
              </a:spcBef>
              <a:spcAft>
                <a:spcPts val="0"/>
              </a:spcAft>
              <a:buSzPts val="1400"/>
              <a:buNone/>
            </a:pPr>
            <a:r>
              <a:rPr lang="en-US" dirty="0">
                <a:sym typeface="Times New Roman"/>
              </a:rPr>
              <a:t>uninterrupted access to meeting spaces are indispensable </a:t>
            </a:r>
          </a:p>
          <a:p>
            <a:pPr marL="139700" lvl="0" indent="0" algn="just" rtl="0">
              <a:lnSpc>
                <a:spcPct val="150000"/>
              </a:lnSpc>
              <a:spcBef>
                <a:spcPts val="0"/>
              </a:spcBef>
              <a:spcAft>
                <a:spcPts val="0"/>
              </a:spcAft>
              <a:buSzPts val="1400"/>
              <a:buNone/>
            </a:pPr>
            <a:r>
              <a:rPr lang="en-US" dirty="0">
                <a:sym typeface="Times New Roman"/>
              </a:rPr>
              <a:t>for event coordinators.</a:t>
            </a:r>
          </a:p>
        </p:txBody>
      </p:sp>
      <p:pic>
        <p:nvPicPr>
          <p:cNvPr id="3" name="Picture 2">
            <a:extLst>
              <a:ext uri="{FF2B5EF4-FFF2-40B4-BE49-F238E27FC236}">
                <a16:creationId xmlns:a16="http://schemas.microsoft.com/office/drawing/2014/main" id="{BECC4EE9-CEBD-7B97-4EED-C31440E30FB5}"/>
              </a:ext>
            </a:extLst>
          </p:cNvPr>
          <p:cNvPicPr>
            <a:picLocks noChangeAspect="1"/>
          </p:cNvPicPr>
          <p:nvPr/>
        </p:nvPicPr>
        <p:blipFill>
          <a:blip r:embed="rId3"/>
          <a:stretch>
            <a:fillRect/>
          </a:stretch>
        </p:blipFill>
        <p:spPr>
          <a:xfrm>
            <a:off x="5569182" y="2982011"/>
            <a:ext cx="3034895" cy="184785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3"/>
        <p:cNvGrpSpPr/>
        <p:nvPr/>
      </p:nvGrpSpPr>
      <p:grpSpPr>
        <a:xfrm>
          <a:off x="0" y="0"/>
          <a:ext cx="0" cy="0"/>
          <a:chOff x="0" y="0"/>
          <a:chExt cx="0" cy="0"/>
        </a:xfrm>
      </p:grpSpPr>
      <p:sp>
        <p:nvSpPr>
          <p:cNvPr id="155" name="Google Shape;155;p16"/>
          <p:cNvSpPr txBox="1">
            <a:spLocks noGrp="1"/>
          </p:cNvSpPr>
          <p:nvPr>
            <p:ph type="title"/>
          </p:nvPr>
        </p:nvSpPr>
        <p:spPr>
          <a:xfrm>
            <a:off x="982697" y="245732"/>
            <a:ext cx="5261400" cy="8235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GB" sz="2700" b="1" dirty="0">
                <a:latin typeface="Times New Roman"/>
                <a:ea typeface="Times New Roman"/>
                <a:cs typeface="Times New Roman"/>
                <a:sym typeface="Times New Roman"/>
              </a:rPr>
              <a:t>Situational analysis and research </a:t>
            </a:r>
            <a:endParaRPr sz="2700" b="1" dirty="0">
              <a:latin typeface="Times New Roman"/>
              <a:ea typeface="Times New Roman"/>
              <a:cs typeface="Times New Roman"/>
              <a:sym typeface="Times New Roman"/>
            </a:endParaRPr>
          </a:p>
          <a:p>
            <a:pPr marL="0" lvl="0" indent="0" algn="l" rtl="0">
              <a:spcBef>
                <a:spcPts val="0"/>
              </a:spcBef>
              <a:spcAft>
                <a:spcPts val="0"/>
              </a:spcAft>
              <a:buNone/>
            </a:pPr>
            <a:endParaRPr sz="2700" dirty="0">
              <a:latin typeface="Times New Roman"/>
              <a:ea typeface="Times New Roman"/>
              <a:cs typeface="Times New Roman"/>
              <a:sym typeface="Times New Roman"/>
            </a:endParaRPr>
          </a:p>
        </p:txBody>
      </p:sp>
      <p:sp>
        <p:nvSpPr>
          <p:cNvPr id="154" name="Google Shape;154;p16"/>
          <p:cNvSpPr txBox="1">
            <a:spLocks noGrp="1"/>
          </p:cNvSpPr>
          <p:nvPr>
            <p:ph type="body" idx="1"/>
          </p:nvPr>
        </p:nvSpPr>
        <p:spPr>
          <a:xfrm>
            <a:off x="144746" y="938603"/>
            <a:ext cx="5893197" cy="3967842"/>
          </a:xfrm>
          <a:prstGeom prst="rect">
            <a:avLst/>
          </a:prstGeom>
        </p:spPr>
        <p:txBody>
          <a:bodyPr spcFirstLastPara="1" wrap="square" lIns="91425" tIns="91425" rIns="91425" bIns="91425" anchor="t" anchorCtr="0">
            <a:normAutofit fontScale="77500" lnSpcReduction="20000"/>
          </a:bodyPr>
          <a:lstStyle/>
          <a:p>
            <a:pPr lvl="0" algn="just">
              <a:lnSpc>
                <a:spcPct val="170000"/>
              </a:lnSpc>
              <a:buFont typeface="Times New Roman"/>
              <a:buChar char="●"/>
            </a:pPr>
            <a:r>
              <a:rPr lang="en-US" dirty="0">
                <a:sym typeface="Times New Roman"/>
              </a:rPr>
              <a:t>Financial issues have a significant role in shaping operational decisions at the Cardiff Marriott Hotel.</a:t>
            </a:r>
          </a:p>
          <a:p>
            <a:pPr lvl="0" algn="just">
              <a:lnSpc>
                <a:spcPct val="170000"/>
              </a:lnSpc>
              <a:buFont typeface="Times New Roman"/>
              <a:buChar char="●"/>
            </a:pPr>
            <a:endParaRPr lang="en-US" dirty="0">
              <a:sym typeface="Times New Roman"/>
            </a:endParaRPr>
          </a:p>
          <a:p>
            <a:pPr lvl="0" algn="just">
              <a:lnSpc>
                <a:spcPct val="170000"/>
              </a:lnSpc>
              <a:buFont typeface="Times New Roman"/>
              <a:buChar char="●"/>
            </a:pPr>
            <a:r>
              <a:rPr lang="en-US" dirty="0">
                <a:sym typeface="Times New Roman"/>
              </a:rPr>
              <a:t>The expenses related to organizing a medical event focused on the mental well-being of young adults, such as renting a location, providing food, acquiring audio-visual equipment, and hiring staff, might be economically feasible.</a:t>
            </a:r>
          </a:p>
          <a:p>
            <a:pPr lvl="0" algn="just">
              <a:lnSpc>
                <a:spcPct val="170000"/>
              </a:lnSpc>
              <a:buFont typeface="Times New Roman"/>
              <a:buChar char="●"/>
            </a:pPr>
            <a:endParaRPr lang="en-US" dirty="0">
              <a:sym typeface="Times New Roman"/>
            </a:endParaRPr>
          </a:p>
          <a:p>
            <a:pPr lvl="0" algn="just">
              <a:lnSpc>
                <a:spcPct val="170000"/>
              </a:lnSpc>
              <a:buFont typeface="Times New Roman"/>
              <a:buChar char="●"/>
            </a:pPr>
            <a:r>
              <a:rPr lang="en-US" dirty="0">
                <a:sym typeface="Times New Roman"/>
              </a:rPr>
              <a:t>Contingency planning: Despite comprehensive preparation, unforeseen complications may develop during a medical event concerning the mental well-being of young adults.</a:t>
            </a:r>
          </a:p>
          <a:p>
            <a:pPr lvl="0" algn="just">
              <a:lnSpc>
                <a:spcPct val="170000"/>
              </a:lnSpc>
              <a:buFont typeface="Times New Roman"/>
              <a:buChar char="●"/>
            </a:pPr>
            <a:endParaRPr lang="en-US" dirty="0">
              <a:sym typeface="Times New Roman"/>
            </a:endParaRPr>
          </a:p>
          <a:p>
            <a:pPr lvl="0" algn="just">
              <a:lnSpc>
                <a:spcPct val="170000"/>
              </a:lnSpc>
              <a:buFont typeface="Times New Roman"/>
              <a:buChar char="●"/>
            </a:pPr>
            <a:r>
              <a:rPr lang="en-US" dirty="0">
                <a:sym typeface="Times New Roman"/>
              </a:rPr>
              <a:t>Event organizers possess many alternatives to tackle the issue and build a backup strategy in the event of any mishaps occurring at the Cardiff Marriott Hotel.</a:t>
            </a:r>
          </a:p>
          <a:p>
            <a:pPr lvl="0" algn="just">
              <a:lnSpc>
                <a:spcPct val="170000"/>
              </a:lnSpc>
              <a:buFont typeface="Times New Roman"/>
              <a:buChar char="●"/>
            </a:pPr>
            <a:endParaRPr lang="en-US" dirty="0">
              <a:sym typeface="Times New Roman"/>
            </a:endParaRPr>
          </a:p>
          <a:p>
            <a:pPr lvl="0" algn="just">
              <a:lnSpc>
                <a:spcPct val="170000"/>
              </a:lnSpc>
              <a:buFont typeface="Times New Roman"/>
              <a:buChar char="●"/>
            </a:pPr>
            <a:r>
              <a:rPr lang="en-US" dirty="0">
                <a:sym typeface="Times New Roman"/>
              </a:rPr>
              <a:t>Initially, it is imperative to promptly notify the event management personnel of the hotel.</a:t>
            </a:r>
            <a:endParaRPr dirty="0"/>
          </a:p>
        </p:txBody>
      </p:sp>
      <p:pic>
        <p:nvPicPr>
          <p:cNvPr id="3" name="Picture 2">
            <a:extLst>
              <a:ext uri="{FF2B5EF4-FFF2-40B4-BE49-F238E27FC236}">
                <a16:creationId xmlns:a16="http://schemas.microsoft.com/office/drawing/2014/main" id="{DC99BACF-6790-3A3F-9945-F374BEC68E1A}"/>
              </a:ext>
            </a:extLst>
          </p:cNvPr>
          <p:cNvPicPr>
            <a:picLocks noChangeAspect="1"/>
          </p:cNvPicPr>
          <p:nvPr/>
        </p:nvPicPr>
        <p:blipFill>
          <a:blip r:embed="rId3"/>
          <a:stretch>
            <a:fillRect/>
          </a:stretch>
        </p:blipFill>
        <p:spPr>
          <a:xfrm>
            <a:off x="6127852" y="549221"/>
            <a:ext cx="2871402" cy="1914268"/>
          </a:xfrm>
          <a:prstGeom prst="rect">
            <a:avLst/>
          </a:prstGeom>
        </p:spPr>
      </p:pic>
      <p:pic>
        <p:nvPicPr>
          <p:cNvPr id="5" name="Picture 4">
            <a:extLst>
              <a:ext uri="{FF2B5EF4-FFF2-40B4-BE49-F238E27FC236}">
                <a16:creationId xmlns:a16="http://schemas.microsoft.com/office/drawing/2014/main" id="{12F29BD3-E8C3-93B5-D584-0EF9FD508574}"/>
              </a:ext>
            </a:extLst>
          </p:cNvPr>
          <p:cNvPicPr>
            <a:picLocks noChangeAspect="1"/>
          </p:cNvPicPr>
          <p:nvPr/>
        </p:nvPicPr>
        <p:blipFill>
          <a:blip r:embed="rId4"/>
          <a:stretch>
            <a:fillRect/>
          </a:stretch>
        </p:blipFill>
        <p:spPr>
          <a:xfrm>
            <a:off x="6361671" y="2922524"/>
            <a:ext cx="2403764" cy="1602509"/>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60"/>
        <p:cNvGrpSpPr/>
        <p:nvPr/>
      </p:nvGrpSpPr>
      <p:grpSpPr>
        <a:xfrm>
          <a:off x="0" y="0"/>
          <a:ext cx="0" cy="0"/>
          <a:chOff x="0" y="0"/>
          <a:chExt cx="0" cy="0"/>
        </a:xfrm>
      </p:grpSpPr>
      <p:sp>
        <p:nvSpPr>
          <p:cNvPr id="161" name="Google Shape;161;p17"/>
          <p:cNvSpPr txBox="1">
            <a:spLocks noGrp="1"/>
          </p:cNvSpPr>
          <p:nvPr>
            <p:ph type="title"/>
          </p:nvPr>
        </p:nvSpPr>
        <p:spPr>
          <a:xfrm>
            <a:off x="1639432" y="396744"/>
            <a:ext cx="1642200" cy="7320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GB" sz="2700" b="1" dirty="0">
                <a:latin typeface="Times New Roman"/>
                <a:ea typeface="Times New Roman"/>
                <a:cs typeface="Times New Roman"/>
                <a:sym typeface="Times New Roman"/>
              </a:rPr>
              <a:t>SWOT </a:t>
            </a:r>
            <a:endParaRPr sz="2700" b="1" dirty="0">
              <a:latin typeface="Times New Roman"/>
              <a:ea typeface="Times New Roman"/>
              <a:cs typeface="Times New Roman"/>
              <a:sym typeface="Times New Roman"/>
            </a:endParaRPr>
          </a:p>
          <a:p>
            <a:pPr marL="0" lvl="0" indent="0" algn="l" rtl="0">
              <a:spcBef>
                <a:spcPts val="0"/>
              </a:spcBef>
              <a:spcAft>
                <a:spcPts val="0"/>
              </a:spcAft>
              <a:buNone/>
            </a:pPr>
            <a:endParaRPr sz="2700" dirty="0">
              <a:latin typeface="Times New Roman"/>
              <a:ea typeface="Times New Roman"/>
              <a:cs typeface="Times New Roman"/>
              <a:sym typeface="Times New Roman"/>
            </a:endParaRPr>
          </a:p>
        </p:txBody>
      </p:sp>
      <p:sp>
        <p:nvSpPr>
          <p:cNvPr id="162" name="Google Shape;162;p17"/>
          <p:cNvSpPr txBox="1">
            <a:spLocks noGrp="1"/>
          </p:cNvSpPr>
          <p:nvPr>
            <p:ph type="body" idx="1"/>
          </p:nvPr>
        </p:nvSpPr>
        <p:spPr>
          <a:xfrm>
            <a:off x="683040" y="1128744"/>
            <a:ext cx="5406034" cy="3448039"/>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200"/>
              </a:spcAft>
              <a:buNone/>
            </a:pPr>
            <a:r>
              <a:rPr lang="en-US" dirty="0">
                <a:sym typeface="Times New Roman"/>
              </a:rPr>
              <a:t>The Cardiff Marriott Hotel is a suitable choice for hosting the medical event on young adult mental wellness due to its advantages. However, it faces difficulties like competition and high costs. The hotel has strengths such as location, facilities, experienced staff, reputation, and brand. On the other hand, its weaknesses include competition, dependency on the local area, and costs. Opportunities for the hotel include diversification, innovation, and marketing. Threats include economic factors, regulatory changes, and crises.</a:t>
            </a:r>
          </a:p>
        </p:txBody>
      </p:sp>
      <p:pic>
        <p:nvPicPr>
          <p:cNvPr id="3" name="Picture 2">
            <a:extLst>
              <a:ext uri="{FF2B5EF4-FFF2-40B4-BE49-F238E27FC236}">
                <a16:creationId xmlns:a16="http://schemas.microsoft.com/office/drawing/2014/main" id="{D53AEB13-3703-EF51-AB59-101F4FFBE53A}"/>
              </a:ext>
            </a:extLst>
          </p:cNvPr>
          <p:cNvPicPr>
            <a:picLocks noChangeAspect="1"/>
          </p:cNvPicPr>
          <p:nvPr/>
        </p:nvPicPr>
        <p:blipFill>
          <a:blip r:embed="rId3"/>
          <a:stretch>
            <a:fillRect/>
          </a:stretch>
        </p:blipFill>
        <p:spPr>
          <a:xfrm>
            <a:off x="6169440" y="396744"/>
            <a:ext cx="2670256" cy="1780171"/>
          </a:xfrm>
          <a:prstGeom prst="rect">
            <a:avLst/>
          </a:prstGeom>
        </p:spPr>
      </p:pic>
      <p:pic>
        <p:nvPicPr>
          <p:cNvPr id="5" name="Picture 4">
            <a:extLst>
              <a:ext uri="{FF2B5EF4-FFF2-40B4-BE49-F238E27FC236}">
                <a16:creationId xmlns:a16="http://schemas.microsoft.com/office/drawing/2014/main" id="{33562C8B-3E6D-CD0B-A359-5CF6C6D2466A}"/>
              </a:ext>
            </a:extLst>
          </p:cNvPr>
          <p:cNvPicPr>
            <a:picLocks noChangeAspect="1"/>
          </p:cNvPicPr>
          <p:nvPr/>
        </p:nvPicPr>
        <p:blipFill>
          <a:blip r:embed="rId4"/>
          <a:stretch>
            <a:fillRect/>
          </a:stretch>
        </p:blipFill>
        <p:spPr>
          <a:xfrm>
            <a:off x="6169440" y="2571750"/>
            <a:ext cx="2807183" cy="1608701"/>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sp>
        <p:nvSpPr>
          <p:cNvPr id="168" name="Google Shape;168;p18"/>
          <p:cNvSpPr txBox="1">
            <a:spLocks noGrp="1"/>
          </p:cNvSpPr>
          <p:nvPr>
            <p:ph type="title"/>
          </p:nvPr>
        </p:nvSpPr>
        <p:spPr>
          <a:xfrm>
            <a:off x="1553950" y="655400"/>
            <a:ext cx="1471200" cy="712500"/>
          </a:xfrm>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0"/>
              </a:spcBef>
              <a:spcAft>
                <a:spcPts val="0"/>
              </a:spcAft>
              <a:buNone/>
            </a:pPr>
            <a:r>
              <a:rPr lang="en-GB" sz="2700" b="1">
                <a:latin typeface="Times New Roman"/>
                <a:ea typeface="Times New Roman"/>
                <a:cs typeface="Times New Roman"/>
                <a:sym typeface="Times New Roman"/>
              </a:rPr>
              <a:t>PESTLE </a:t>
            </a:r>
            <a:endParaRPr sz="2700">
              <a:latin typeface="Times New Roman"/>
              <a:ea typeface="Times New Roman"/>
              <a:cs typeface="Times New Roman"/>
              <a:sym typeface="Times New Roman"/>
            </a:endParaRPr>
          </a:p>
        </p:txBody>
      </p:sp>
      <p:sp>
        <p:nvSpPr>
          <p:cNvPr id="169" name="Google Shape;169;p18"/>
          <p:cNvSpPr txBox="1">
            <a:spLocks noGrp="1"/>
          </p:cNvSpPr>
          <p:nvPr>
            <p:ph type="body" idx="1"/>
          </p:nvPr>
        </p:nvSpPr>
        <p:spPr>
          <a:xfrm>
            <a:off x="434350" y="1246876"/>
            <a:ext cx="5181600" cy="3102868"/>
          </a:xfrm>
          <a:prstGeom prst="rect">
            <a:avLst/>
          </a:prstGeom>
        </p:spPr>
        <p:txBody>
          <a:bodyPr spcFirstLastPara="1" wrap="square" lIns="91425" tIns="91425" rIns="91425" bIns="91425" anchor="t" anchorCtr="0">
            <a:noAutofit/>
          </a:bodyPr>
          <a:lstStyle/>
          <a:p>
            <a:pPr marL="457200" lvl="0" indent="-342900" algn="just" rtl="0">
              <a:lnSpc>
                <a:spcPct val="130000"/>
              </a:lnSpc>
              <a:spcBef>
                <a:spcPts val="0"/>
              </a:spcBef>
              <a:spcAft>
                <a:spcPts val="0"/>
              </a:spcAft>
              <a:buSzPts val="1800"/>
              <a:buFont typeface="Times New Roman"/>
              <a:buChar char="●"/>
            </a:pPr>
            <a:endParaRPr lang="en-GB" sz="1400" b="1" dirty="0">
              <a:latin typeface="Times New Roman" pitchFamily="18" charset="0"/>
              <a:ea typeface="Times New Roman"/>
              <a:cs typeface="Times New Roman" pitchFamily="18" charset="0"/>
              <a:sym typeface="Times New Roman"/>
            </a:endParaRPr>
          </a:p>
          <a:p>
            <a:pPr marL="457200" lvl="0" indent="-342900" algn="just" rtl="0">
              <a:lnSpc>
                <a:spcPct val="130000"/>
              </a:lnSpc>
              <a:spcBef>
                <a:spcPts val="0"/>
              </a:spcBef>
              <a:spcAft>
                <a:spcPts val="0"/>
              </a:spcAft>
              <a:buSzPts val="1800"/>
              <a:buFont typeface="Times New Roman"/>
              <a:buChar char="●"/>
            </a:pPr>
            <a:r>
              <a:rPr lang="en-GB" sz="1400" b="1" dirty="0">
                <a:latin typeface="Times New Roman" pitchFamily="18" charset="0"/>
                <a:ea typeface="Times New Roman"/>
                <a:cs typeface="Times New Roman" pitchFamily="18" charset="0"/>
                <a:sym typeface="Times New Roman"/>
              </a:rPr>
              <a:t>Political</a:t>
            </a:r>
            <a:endParaRPr sz="1400" b="1" dirty="0">
              <a:latin typeface="Times New Roman" pitchFamily="18" charset="0"/>
              <a:ea typeface="Times New Roman"/>
              <a:cs typeface="Times New Roman" pitchFamily="18" charset="0"/>
              <a:sym typeface="Times New Roman"/>
            </a:endParaRPr>
          </a:p>
          <a:p>
            <a:pPr marL="457200" lvl="0" indent="-342900" algn="just" rtl="0">
              <a:lnSpc>
                <a:spcPct val="130000"/>
              </a:lnSpc>
              <a:spcBef>
                <a:spcPts val="0"/>
              </a:spcBef>
              <a:spcAft>
                <a:spcPts val="0"/>
              </a:spcAft>
              <a:buSzPts val="1800"/>
              <a:buFont typeface="Times New Roman"/>
              <a:buChar char="●"/>
            </a:pPr>
            <a:r>
              <a:rPr lang="en-GB" sz="1400" b="1" dirty="0">
                <a:latin typeface="Times New Roman" pitchFamily="18" charset="0"/>
                <a:ea typeface="Times New Roman"/>
                <a:cs typeface="Times New Roman" pitchFamily="18" charset="0"/>
                <a:sym typeface="Times New Roman"/>
              </a:rPr>
              <a:t>Social</a:t>
            </a:r>
            <a:endParaRPr sz="1400" b="1" dirty="0">
              <a:latin typeface="Times New Roman" pitchFamily="18" charset="0"/>
              <a:ea typeface="Times New Roman"/>
              <a:cs typeface="Times New Roman" pitchFamily="18" charset="0"/>
              <a:sym typeface="Times New Roman"/>
            </a:endParaRPr>
          </a:p>
          <a:p>
            <a:pPr marL="457200" lvl="0" indent="-342900" algn="just" rtl="0">
              <a:lnSpc>
                <a:spcPct val="130000"/>
              </a:lnSpc>
              <a:spcBef>
                <a:spcPts val="0"/>
              </a:spcBef>
              <a:spcAft>
                <a:spcPts val="0"/>
              </a:spcAft>
              <a:buSzPts val="1800"/>
              <a:buFont typeface="Times New Roman"/>
              <a:buChar char="●"/>
            </a:pPr>
            <a:r>
              <a:rPr lang="en-GB" sz="1400" b="1" dirty="0">
                <a:latin typeface="Times New Roman" pitchFamily="18" charset="0"/>
                <a:ea typeface="Times New Roman"/>
                <a:cs typeface="Times New Roman" pitchFamily="18" charset="0"/>
                <a:sym typeface="Times New Roman"/>
              </a:rPr>
              <a:t>Technological</a:t>
            </a:r>
            <a:endParaRPr sz="1400" b="1" dirty="0">
              <a:latin typeface="Times New Roman" pitchFamily="18" charset="0"/>
              <a:ea typeface="Times New Roman"/>
              <a:cs typeface="Times New Roman" pitchFamily="18" charset="0"/>
              <a:sym typeface="Times New Roman"/>
            </a:endParaRPr>
          </a:p>
          <a:p>
            <a:pPr marL="457200" lvl="0" indent="-342900" algn="just" rtl="0">
              <a:lnSpc>
                <a:spcPct val="130000"/>
              </a:lnSpc>
              <a:spcBef>
                <a:spcPts val="0"/>
              </a:spcBef>
              <a:spcAft>
                <a:spcPts val="0"/>
              </a:spcAft>
              <a:buSzPts val="1800"/>
              <a:buFont typeface="Times New Roman"/>
              <a:buChar char="●"/>
            </a:pPr>
            <a:r>
              <a:rPr lang="en-GB" sz="1400" b="1" dirty="0">
                <a:latin typeface="Times New Roman" pitchFamily="18" charset="0"/>
                <a:ea typeface="Times New Roman"/>
                <a:cs typeface="Times New Roman" pitchFamily="18" charset="0"/>
                <a:sym typeface="Times New Roman"/>
              </a:rPr>
              <a:t>Legal</a:t>
            </a:r>
            <a:endParaRPr sz="1400" b="1" dirty="0">
              <a:latin typeface="Times New Roman" pitchFamily="18" charset="0"/>
              <a:ea typeface="Times New Roman"/>
              <a:cs typeface="Times New Roman" pitchFamily="18" charset="0"/>
              <a:sym typeface="Times New Roman"/>
            </a:endParaRPr>
          </a:p>
          <a:p>
            <a:pPr marL="457200" lvl="0" indent="-342900" algn="just" rtl="0">
              <a:lnSpc>
                <a:spcPct val="130000"/>
              </a:lnSpc>
              <a:spcBef>
                <a:spcPts val="0"/>
              </a:spcBef>
              <a:spcAft>
                <a:spcPts val="0"/>
              </a:spcAft>
              <a:buSzPts val="1800"/>
              <a:buFont typeface="Times New Roman"/>
              <a:buChar char="●"/>
            </a:pPr>
            <a:r>
              <a:rPr lang="en-GB" sz="1400" b="1" dirty="0">
                <a:latin typeface="Times New Roman" pitchFamily="18" charset="0"/>
                <a:ea typeface="Times New Roman"/>
                <a:cs typeface="Times New Roman" pitchFamily="18" charset="0"/>
                <a:sym typeface="Times New Roman"/>
              </a:rPr>
              <a:t>Environmental</a:t>
            </a:r>
            <a:endParaRPr lang="en-GB" sz="1400" dirty="0">
              <a:latin typeface="Times New Roman" pitchFamily="18" charset="0"/>
              <a:ea typeface="Times New Roman"/>
              <a:cs typeface="Times New Roman" pitchFamily="18" charset="0"/>
              <a:sym typeface="Times New Roman"/>
            </a:endParaRPr>
          </a:p>
        </p:txBody>
      </p:sp>
      <p:pic>
        <p:nvPicPr>
          <p:cNvPr id="3" name="Picture 2">
            <a:extLst>
              <a:ext uri="{FF2B5EF4-FFF2-40B4-BE49-F238E27FC236}">
                <a16:creationId xmlns:a16="http://schemas.microsoft.com/office/drawing/2014/main" id="{00C2A9C3-E03D-AC52-5BCD-E5D2262CAE01}"/>
              </a:ext>
            </a:extLst>
          </p:cNvPr>
          <p:cNvPicPr>
            <a:picLocks noChangeAspect="1"/>
          </p:cNvPicPr>
          <p:nvPr/>
        </p:nvPicPr>
        <p:blipFill>
          <a:blip r:embed="rId3"/>
          <a:stretch>
            <a:fillRect/>
          </a:stretch>
        </p:blipFill>
        <p:spPr>
          <a:xfrm>
            <a:off x="4144750" y="475957"/>
            <a:ext cx="4191585" cy="4191585"/>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74"/>
        <p:cNvGrpSpPr/>
        <p:nvPr/>
      </p:nvGrpSpPr>
      <p:grpSpPr>
        <a:xfrm>
          <a:off x="0" y="0"/>
          <a:ext cx="0" cy="0"/>
          <a:chOff x="0" y="0"/>
          <a:chExt cx="0" cy="0"/>
        </a:xfrm>
      </p:grpSpPr>
      <p:sp>
        <p:nvSpPr>
          <p:cNvPr id="175" name="Google Shape;175;p19"/>
          <p:cNvSpPr txBox="1">
            <a:spLocks noGrp="1"/>
          </p:cNvSpPr>
          <p:nvPr>
            <p:ph type="title"/>
          </p:nvPr>
        </p:nvSpPr>
        <p:spPr>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GB" b="1" dirty="0">
                <a:latin typeface="Times New Roman"/>
                <a:ea typeface="Times New Roman"/>
                <a:cs typeface="Times New Roman"/>
                <a:sym typeface="Times New Roman"/>
              </a:rPr>
              <a:t>Present evidence of why this event is feasible </a:t>
            </a:r>
            <a:endParaRPr b="1" dirty="0">
              <a:latin typeface="Times New Roman"/>
              <a:ea typeface="Times New Roman"/>
              <a:cs typeface="Times New Roman"/>
              <a:sym typeface="Times New Roman"/>
            </a:endParaRPr>
          </a:p>
          <a:p>
            <a:pPr marL="0" lvl="0" indent="0" algn="l" rtl="0">
              <a:spcBef>
                <a:spcPts val="0"/>
              </a:spcBef>
              <a:spcAft>
                <a:spcPts val="0"/>
              </a:spcAft>
              <a:buNone/>
            </a:pPr>
            <a:endParaRPr dirty="0">
              <a:latin typeface="Times New Roman"/>
              <a:ea typeface="Times New Roman"/>
              <a:cs typeface="Times New Roman"/>
              <a:sym typeface="Times New Roman"/>
            </a:endParaRPr>
          </a:p>
        </p:txBody>
      </p:sp>
      <p:sp>
        <p:nvSpPr>
          <p:cNvPr id="176" name="Google Shape;176;p19"/>
          <p:cNvSpPr txBox="1">
            <a:spLocks noGrp="1"/>
          </p:cNvSpPr>
          <p:nvPr>
            <p:ph type="body" idx="1"/>
          </p:nvPr>
        </p:nvSpPr>
        <p:spPr>
          <a:xfrm>
            <a:off x="348343" y="1099452"/>
            <a:ext cx="5475514" cy="3535800"/>
          </a:xfrm>
          <a:prstGeom prst="rect">
            <a:avLst/>
          </a:prstGeom>
        </p:spPr>
        <p:txBody>
          <a:bodyPr spcFirstLastPara="1" wrap="square" lIns="91425" tIns="91425" rIns="91425" bIns="91425" anchor="t" anchorCtr="0">
            <a:normAutofit/>
          </a:bodyPr>
          <a:lstStyle/>
          <a:p>
            <a:pPr marL="0" indent="0" algn="just">
              <a:lnSpc>
                <a:spcPct val="150000"/>
              </a:lnSpc>
            </a:pPr>
            <a:r>
              <a:rPr lang="en-US" sz="1400" dirty="0">
                <a:latin typeface="Times New Roman" pitchFamily="18" charset="0"/>
                <a:cs typeface="Times New Roman" pitchFamily="18" charset="0"/>
              </a:rPr>
              <a:t>Prior to arranging the mental wellness event targeted at young people, it is crucial to assess many variables in order to ascertain its viability.</a:t>
            </a:r>
          </a:p>
          <a:p>
            <a:pPr marL="0" indent="0" algn="just">
              <a:lnSpc>
                <a:spcPct val="150000"/>
              </a:lnSpc>
            </a:pPr>
            <a:r>
              <a:rPr lang="en-US" sz="1400" dirty="0">
                <a:latin typeface="Times New Roman" pitchFamily="18" charset="0"/>
                <a:cs typeface="Times New Roman" pitchFamily="18" charset="0"/>
              </a:rPr>
              <a:t>Upon completing a comprehensive risk assessment, it is evident that there are no notable hazards to the event organizers and participants.</a:t>
            </a:r>
          </a:p>
          <a:p>
            <a:pPr marL="0" indent="0" algn="just">
              <a:lnSpc>
                <a:spcPct val="150000"/>
              </a:lnSpc>
            </a:pPr>
            <a:r>
              <a:rPr lang="en-US" sz="1400" dirty="0">
                <a:latin typeface="Times New Roman" pitchFamily="18" charset="0"/>
                <a:cs typeface="Times New Roman" pitchFamily="18" charset="0"/>
              </a:rPr>
              <a:t>A appropriate date has been determined, and all essential reservations have been secured to guarantee the seamless implementation of the event.</a:t>
            </a:r>
          </a:p>
          <a:p>
            <a:pPr marL="0" indent="0" algn="just">
              <a:lnSpc>
                <a:spcPct val="150000"/>
              </a:lnSpc>
            </a:pPr>
            <a:r>
              <a:rPr lang="en-US" sz="1400" dirty="0">
                <a:latin typeface="Times New Roman" pitchFamily="18" charset="0"/>
                <a:cs typeface="Times New Roman" pitchFamily="18" charset="0"/>
              </a:rPr>
              <a:t>Adequate financing is provided to properly perform the mental health event for young adults.</a:t>
            </a:r>
          </a:p>
          <a:p>
            <a:pPr marL="0" indent="0" algn="just">
              <a:lnSpc>
                <a:spcPct val="150000"/>
              </a:lnSpc>
            </a:pPr>
            <a:r>
              <a:rPr lang="en-US" sz="1400" dirty="0">
                <a:latin typeface="Times New Roman" pitchFamily="18" charset="0"/>
                <a:cs typeface="Times New Roman" pitchFamily="18" charset="0"/>
              </a:rPr>
              <a:t>There is a significant amount of backing for the event centered around mental well-being for young adults.</a:t>
            </a:r>
            <a:endParaRPr sz="1400" dirty="0">
              <a:solidFill>
                <a:schemeClr val="bg1"/>
              </a:solidFill>
              <a:latin typeface="Times New Roman" pitchFamily="18" charset="0"/>
              <a:cs typeface="Times New Roman" pitchFamily="18" charset="0"/>
            </a:endParaRPr>
          </a:p>
        </p:txBody>
      </p:sp>
      <p:pic>
        <p:nvPicPr>
          <p:cNvPr id="3" name="Picture 2">
            <a:extLst>
              <a:ext uri="{FF2B5EF4-FFF2-40B4-BE49-F238E27FC236}">
                <a16:creationId xmlns:a16="http://schemas.microsoft.com/office/drawing/2014/main" id="{2B6738F1-3C2A-ABB6-FFE4-5A42602B4096}"/>
              </a:ext>
            </a:extLst>
          </p:cNvPr>
          <p:cNvPicPr>
            <a:picLocks noChangeAspect="1"/>
          </p:cNvPicPr>
          <p:nvPr/>
        </p:nvPicPr>
        <p:blipFill>
          <a:blip r:embed="rId3"/>
          <a:stretch>
            <a:fillRect/>
          </a:stretch>
        </p:blipFill>
        <p:spPr>
          <a:xfrm>
            <a:off x="5934075" y="1307850"/>
            <a:ext cx="3209925" cy="1419225"/>
          </a:xfrm>
          <a:prstGeom prst="rect">
            <a:avLst/>
          </a:prstGeom>
        </p:spPr>
      </p:pic>
      <p:pic>
        <p:nvPicPr>
          <p:cNvPr id="5" name="Picture 4">
            <a:extLst>
              <a:ext uri="{FF2B5EF4-FFF2-40B4-BE49-F238E27FC236}">
                <a16:creationId xmlns:a16="http://schemas.microsoft.com/office/drawing/2014/main" id="{BE7418AD-2E86-C068-2D20-A114B6C61466}"/>
              </a:ext>
            </a:extLst>
          </p:cNvPr>
          <p:cNvPicPr>
            <a:picLocks noChangeAspect="1"/>
          </p:cNvPicPr>
          <p:nvPr/>
        </p:nvPicPr>
        <p:blipFill>
          <a:blip r:embed="rId4"/>
          <a:stretch>
            <a:fillRect/>
          </a:stretch>
        </p:blipFill>
        <p:spPr>
          <a:xfrm>
            <a:off x="6229349" y="2892177"/>
            <a:ext cx="2619375" cy="1743075"/>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81"/>
        <p:cNvGrpSpPr/>
        <p:nvPr/>
      </p:nvGrpSpPr>
      <p:grpSpPr>
        <a:xfrm>
          <a:off x="0" y="0"/>
          <a:ext cx="0" cy="0"/>
          <a:chOff x="0" y="0"/>
          <a:chExt cx="0" cy="0"/>
        </a:xfrm>
      </p:grpSpPr>
      <p:sp>
        <p:nvSpPr>
          <p:cNvPr id="182" name="Google Shape;182;p20"/>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l" rtl="0">
              <a:lnSpc>
                <a:spcPct val="115000"/>
              </a:lnSpc>
              <a:spcBef>
                <a:spcPts val="0"/>
              </a:spcBef>
              <a:spcAft>
                <a:spcPts val="0"/>
              </a:spcAft>
              <a:buNone/>
            </a:pPr>
            <a:r>
              <a:rPr lang="en-GB" b="1">
                <a:latin typeface="Times New Roman"/>
                <a:ea typeface="Times New Roman"/>
                <a:cs typeface="Times New Roman"/>
                <a:sym typeface="Times New Roman"/>
              </a:rPr>
              <a:t>Conclusion </a:t>
            </a:r>
            <a:endParaRPr/>
          </a:p>
        </p:txBody>
      </p:sp>
      <p:sp>
        <p:nvSpPr>
          <p:cNvPr id="183" name="Google Shape;183;p20"/>
          <p:cNvSpPr txBox="1">
            <a:spLocks noGrp="1"/>
          </p:cNvSpPr>
          <p:nvPr>
            <p:ph type="body" idx="1"/>
          </p:nvPr>
        </p:nvSpPr>
        <p:spPr>
          <a:prstGeom prst="rect">
            <a:avLst/>
          </a:prstGeom>
        </p:spPr>
        <p:txBody>
          <a:bodyPr spcFirstLastPara="1" wrap="square" lIns="91425" tIns="91425" rIns="91425" bIns="91425" anchor="t" anchorCtr="0">
            <a:normAutofit fontScale="77500" lnSpcReduction="20000"/>
          </a:bodyPr>
          <a:lstStyle/>
          <a:p>
            <a:pPr marL="0" indent="0" algn="just">
              <a:lnSpc>
                <a:spcPct val="150000"/>
              </a:lnSpc>
            </a:pPr>
            <a:r>
              <a:rPr lang="en-US" sz="1600" dirty="0">
                <a:latin typeface="Times New Roman" pitchFamily="18" charset="0"/>
                <a:cs typeface="Times New Roman" pitchFamily="18" charset="0"/>
              </a:rPr>
              <a:t>In conclusion, it can be inferred that Marriot Cardiff is an optimal venue for hosting the medical event focused on the mental well-being of young adults. </a:t>
            </a:r>
          </a:p>
          <a:p>
            <a:pPr marL="0" indent="0" algn="just">
              <a:lnSpc>
                <a:spcPct val="150000"/>
              </a:lnSpc>
            </a:pPr>
            <a:r>
              <a:rPr lang="en-US" sz="1600" dirty="0">
                <a:latin typeface="Times New Roman" pitchFamily="18" charset="0"/>
                <a:cs typeface="Times New Roman" pitchFamily="18" charset="0"/>
              </a:rPr>
              <a:t>The reason is its highly advantageous position. Additionally, there are additional factors that influence decision-making, such as time constraints and feasibility considerations. </a:t>
            </a:r>
          </a:p>
          <a:p>
            <a:pPr marL="0" indent="0" algn="just">
              <a:lnSpc>
                <a:spcPct val="150000"/>
              </a:lnSpc>
            </a:pPr>
            <a:r>
              <a:rPr lang="en-US" sz="1600" dirty="0">
                <a:latin typeface="Times New Roman" pitchFamily="18" charset="0"/>
                <a:cs typeface="Times New Roman" pitchFamily="18" charset="0"/>
              </a:rPr>
              <a:t>After assessing many aspects, it can be inferred that Marriot Cardiff is a suitable location for hosting the medical event centered around mental well-being for young adults.</a:t>
            </a:r>
          </a:p>
          <a:p>
            <a:pPr marL="0" indent="0" algn="just">
              <a:lnSpc>
                <a:spcPct val="150000"/>
              </a:lnSpc>
            </a:pPr>
            <a:endParaRPr lang="en-US" sz="1600" dirty="0">
              <a:latin typeface="Times New Roman" pitchFamily="18" charset="0"/>
              <a:cs typeface="Times New Roman" pitchFamily="18" charset="0"/>
            </a:endParaRPr>
          </a:p>
          <a:p>
            <a:pPr marL="0" indent="0" algn="just">
              <a:lnSpc>
                <a:spcPct val="150000"/>
              </a:lnSpc>
            </a:pPr>
            <a:r>
              <a:rPr lang="en-US" sz="1600" dirty="0">
                <a:latin typeface="Times New Roman" pitchFamily="18" charset="0"/>
                <a:cs typeface="Times New Roman" pitchFamily="18" charset="0"/>
              </a:rPr>
              <a:t>The exceptional location of Marriot Cardiff is a primary factor contributing to its desirability as an event venue. Furthermore, time and feasibility considerations also play a role in determining its applicability.</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7"/>
        <p:cNvGrpSpPr/>
        <p:nvPr/>
      </p:nvGrpSpPr>
      <p:grpSpPr>
        <a:xfrm>
          <a:off x="0" y="0"/>
          <a:ext cx="0" cy="0"/>
          <a:chOff x="0" y="0"/>
          <a:chExt cx="0" cy="0"/>
        </a:xfrm>
      </p:grpSpPr>
      <p:sp>
        <p:nvSpPr>
          <p:cNvPr id="188" name="Google Shape;188;p21"/>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b="1">
                <a:latin typeface="Times New Roman"/>
                <a:ea typeface="Times New Roman"/>
                <a:cs typeface="Times New Roman"/>
                <a:sym typeface="Times New Roman"/>
              </a:rPr>
              <a:t>References</a:t>
            </a:r>
            <a:endParaRPr b="1">
              <a:latin typeface="Times New Roman"/>
              <a:ea typeface="Times New Roman"/>
              <a:cs typeface="Times New Roman"/>
              <a:sym typeface="Times New Roman"/>
            </a:endParaRPr>
          </a:p>
        </p:txBody>
      </p:sp>
      <p:sp>
        <p:nvSpPr>
          <p:cNvPr id="189" name="Google Shape;189;p21"/>
          <p:cNvSpPr txBox="1">
            <a:spLocks noGrp="1"/>
          </p:cNvSpPr>
          <p:nvPr>
            <p:ph type="body" idx="1"/>
          </p:nvPr>
        </p:nvSpPr>
        <p:spPr>
          <a:xfrm>
            <a:off x="203200" y="773198"/>
            <a:ext cx="8940800" cy="4370302"/>
          </a:xfrm>
          <a:prstGeom prst="rect">
            <a:avLst/>
          </a:prstGeom>
        </p:spPr>
        <p:txBody>
          <a:bodyPr spcFirstLastPara="1" wrap="square" lIns="91425" tIns="91425" rIns="91425" bIns="91425" anchor="t" anchorCtr="0">
            <a:noAutofit/>
          </a:bodyPr>
          <a:lstStyle/>
          <a:p>
            <a:pPr marL="0" lvl="0" indent="0" algn="just" rtl="0">
              <a:lnSpc>
                <a:spcPct val="170000"/>
              </a:lnSpc>
              <a:spcBef>
                <a:spcPts val="1200"/>
              </a:spcBef>
              <a:spcAft>
                <a:spcPts val="0"/>
              </a:spcAft>
              <a:buNone/>
            </a:pPr>
            <a:r>
              <a:rPr lang="en-GB" sz="800" dirty="0">
                <a:latin typeface="Times New Roman" pitchFamily="18" charset="0"/>
                <a:cs typeface="Times New Roman" pitchFamily="18" charset="0"/>
                <a:sym typeface="Times New Roman"/>
              </a:rPr>
              <a:t>Lund, N.F. and </a:t>
            </a:r>
            <a:r>
              <a:rPr lang="en-GB" sz="800" dirty="0" err="1">
                <a:latin typeface="Times New Roman" pitchFamily="18" charset="0"/>
                <a:cs typeface="Times New Roman" pitchFamily="18" charset="0"/>
                <a:sym typeface="Times New Roman"/>
              </a:rPr>
              <a:t>Kimbu</a:t>
            </a:r>
            <a:r>
              <a:rPr lang="en-GB" sz="800" dirty="0">
                <a:latin typeface="Times New Roman" pitchFamily="18" charset="0"/>
                <a:cs typeface="Times New Roman" pitchFamily="18" charset="0"/>
                <a:sym typeface="Times New Roman"/>
              </a:rPr>
              <a:t>, A.N., 2021. Applying the Hollywood scriptwriting formula to destination branding. Current Issues in Tourism, 24(8), pp.1058-1078.</a:t>
            </a:r>
            <a:endParaRPr sz="800" dirty="0">
              <a:latin typeface="Times New Roman" pitchFamily="18" charset="0"/>
              <a:cs typeface="Times New Roman" pitchFamily="18" charset="0"/>
              <a:sym typeface="Times New Roman"/>
            </a:endParaRPr>
          </a:p>
          <a:p>
            <a:pPr marL="0" lvl="0" indent="0" algn="just" rtl="0">
              <a:lnSpc>
                <a:spcPct val="170000"/>
              </a:lnSpc>
              <a:spcBef>
                <a:spcPts val="1200"/>
              </a:spcBef>
              <a:spcAft>
                <a:spcPts val="0"/>
              </a:spcAft>
              <a:buNone/>
            </a:pPr>
            <a:r>
              <a:rPr lang="en-GB" sz="800" dirty="0">
                <a:latin typeface="Times New Roman" pitchFamily="18" charset="0"/>
                <a:cs typeface="Times New Roman" pitchFamily="18" charset="0"/>
                <a:sym typeface="Times New Roman"/>
              </a:rPr>
              <a:t>McLean, G., Al‐</a:t>
            </a:r>
            <a:r>
              <a:rPr lang="en-GB" sz="800" dirty="0" err="1">
                <a:latin typeface="Times New Roman" pitchFamily="18" charset="0"/>
                <a:cs typeface="Times New Roman" pitchFamily="18" charset="0"/>
                <a:sym typeface="Times New Roman"/>
              </a:rPr>
              <a:t>Nabhani</a:t>
            </a:r>
            <a:r>
              <a:rPr lang="en-GB" sz="800" dirty="0">
                <a:latin typeface="Times New Roman" pitchFamily="18" charset="0"/>
                <a:cs typeface="Times New Roman" pitchFamily="18" charset="0"/>
                <a:sym typeface="Times New Roman"/>
              </a:rPr>
              <a:t>, K. and Marriott, H., 2022. ‘Regrettable‐escapism’the negative effects of mobile app use: A retail perspective. Psychology &amp; Marketing, 39(1), pp.150-167.</a:t>
            </a:r>
            <a:endParaRPr sz="800" dirty="0">
              <a:latin typeface="Times New Roman" pitchFamily="18" charset="0"/>
              <a:cs typeface="Times New Roman" pitchFamily="18" charset="0"/>
              <a:sym typeface="Times New Roman"/>
            </a:endParaRPr>
          </a:p>
          <a:p>
            <a:pPr marL="0" lvl="0" indent="0" algn="just" rtl="0">
              <a:lnSpc>
                <a:spcPct val="170000"/>
              </a:lnSpc>
              <a:spcBef>
                <a:spcPts val="1200"/>
              </a:spcBef>
              <a:spcAft>
                <a:spcPts val="0"/>
              </a:spcAft>
              <a:buNone/>
            </a:pPr>
            <a:r>
              <a:rPr lang="en-GB" sz="800" dirty="0">
                <a:latin typeface="Times New Roman" pitchFamily="18" charset="0"/>
                <a:cs typeface="Times New Roman" pitchFamily="18" charset="0"/>
                <a:sym typeface="Times New Roman"/>
              </a:rPr>
              <a:t>McLean, G., Al‐</a:t>
            </a:r>
            <a:r>
              <a:rPr lang="en-GB" sz="800" dirty="0" err="1">
                <a:latin typeface="Times New Roman" pitchFamily="18" charset="0"/>
                <a:cs typeface="Times New Roman" pitchFamily="18" charset="0"/>
                <a:sym typeface="Times New Roman"/>
              </a:rPr>
              <a:t>Nabhani</a:t>
            </a:r>
            <a:r>
              <a:rPr lang="en-GB" sz="800" dirty="0">
                <a:latin typeface="Times New Roman" pitchFamily="18" charset="0"/>
                <a:cs typeface="Times New Roman" pitchFamily="18" charset="0"/>
                <a:sym typeface="Times New Roman"/>
              </a:rPr>
              <a:t>, K. and Marriott, H., 2022. ‘Regrettable‐escapism’the negative effects of mobile app use: A retail perspective. Psychology &amp; Marketing, 39(1), pp.150-167.</a:t>
            </a:r>
            <a:endParaRPr sz="800" dirty="0">
              <a:latin typeface="Times New Roman" pitchFamily="18" charset="0"/>
              <a:cs typeface="Times New Roman" pitchFamily="18" charset="0"/>
              <a:sym typeface="Times New Roman"/>
            </a:endParaRPr>
          </a:p>
          <a:p>
            <a:pPr marL="0" lvl="0" indent="0" algn="just" rtl="0">
              <a:lnSpc>
                <a:spcPct val="170000"/>
              </a:lnSpc>
              <a:spcBef>
                <a:spcPts val="1200"/>
              </a:spcBef>
              <a:spcAft>
                <a:spcPts val="0"/>
              </a:spcAft>
              <a:buNone/>
            </a:pPr>
            <a:r>
              <a:rPr lang="en-GB" sz="800" dirty="0" err="1">
                <a:latin typeface="Times New Roman" pitchFamily="18" charset="0"/>
                <a:cs typeface="Times New Roman" pitchFamily="18" charset="0"/>
                <a:sym typeface="Times New Roman"/>
              </a:rPr>
              <a:t>Nandonde</a:t>
            </a:r>
            <a:r>
              <a:rPr lang="en-GB" sz="800" dirty="0">
                <a:latin typeface="Times New Roman" pitchFamily="18" charset="0"/>
                <a:cs typeface="Times New Roman" pitchFamily="18" charset="0"/>
                <a:sym typeface="Times New Roman"/>
              </a:rPr>
              <a:t>, F.A., 2019. A PESTLE analysis of international retailing in the East African Community. Global Business and Organizational Excellence, 38(4), pp.54-61.</a:t>
            </a:r>
            <a:endParaRPr sz="800" dirty="0">
              <a:latin typeface="Times New Roman" pitchFamily="18" charset="0"/>
              <a:cs typeface="Times New Roman" pitchFamily="18" charset="0"/>
              <a:sym typeface="Times New Roman"/>
            </a:endParaRPr>
          </a:p>
          <a:p>
            <a:pPr marL="0" lvl="0" indent="0" algn="just" rtl="0">
              <a:lnSpc>
                <a:spcPct val="170000"/>
              </a:lnSpc>
              <a:spcBef>
                <a:spcPts val="1200"/>
              </a:spcBef>
              <a:spcAft>
                <a:spcPts val="0"/>
              </a:spcAft>
              <a:buNone/>
            </a:pPr>
            <a:r>
              <a:rPr lang="en-GB" sz="800" dirty="0">
                <a:latin typeface="Times New Roman" pitchFamily="18" charset="0"/>
                <a:cs typeface="Times New Roman" pitchFamily="18" charset="0"/>
                <a:sym typeface="Times New Roman"/>
              </a:rPr>
              <a:t>Novel, I. and </a:t>
            </a:r>
            <a:r>
              <a:rPr lang="en-GB" sz="800" dirty="0" err="1">
                <a:latin typeface="Times New Roman" pitchFamily="18" charset="0"/>
                <a:cs typeface="Times New Roman" pitchFamily="18" charset="0"/>
                <a:sym typeface="Times New Roman"/>
              </a:rPr>
              <a:t>Moertono</a:t>
            </a:r>
            <a:r>
              <a:rPr lang="en-GB" sz="800" dirty="0">
                <a:latin typeface="Times New Roman" pitchFamily="18" charset="0"/>
                <a:cs typeface="Times New Roman" pitchFamily="18" charset="0"/>
                <a:sym typeface="Times New Roman"/>
              </a:rPr>
              <a:t>, B., 2019. </a:t>
            </a:r>
            <a:r>
              <a:rPr lang="en-GB" sz="800" dirty="0" err="1">
                <a:latin typeface="Times New Roman" pitchFamily="18" charset="0"/>
                <a:cs typeface="Times New Roman" pitchFamily="18" charset="0"/>
                <a:sym typeface="Times New Roman"/>
              </a:rPr>
              <a:t>Perencanaan</a:t>
            </a:r>
            <a:r>
              <a:rPr lang="en-GB" sz="800" dirty="0">
                <a:latin typeface="Times New Roman" pitchFamily="18" charset="0"/>
                <a:cs typeface="Times New Roman" pitchFamily="18" charset="0"/>
                <a:sym typeface="Times New Roman"/>
              </a:rPr>
              <a:t> </a:t>
            </a:r>
            <a:r>
              <a:rPr lang="en-GB" sz="800" dirty="0" err="1">
                <a:latin typeface="Times New Roman" pitchFamily="18" charset="0"/>
                <a:cs typeface="Times New Roman" pitchFamily="18" charset="0"/>
                <a:sym typeface="Times New Roman"/>
              </a:rPr>
              <a:t>Strategi</a:t>
            </a:r>
            <a:r>
              <a:rPr lang="en-GB" sz="800" dirty="0">
                <a:latin typeface="Times New Roman" pitchFamily="18" charset="0"/>
                <a:cs typeface="Times New Roman" pitchFamily="18" charset="0"/>
                <a:sym typeface="Times New Roman"/>
              </a:rPr>
              <a:t> </a:t>
            </a:r>
            <a:r>
              <a:rPr lang="en-GB" sz="800" dirty="0" err="1">
                <a:latin typeface="Times New Roman" pitchFamily="18" charset="0"/>
                <a:cs typeface="Times New Roman" pitchFamily="18" charset="0"/>
                <a:sym typeface="Times New Roman"/>
              </a:rPr>
              <a:t>Bisnis</a:t>
            </a:r>
            <a:r>
              <a:rPr lang="en-GB" sz="800" dirty="0">
                <a:latin typeface="Times New Roman" pitchFamily="18" charset="0"/>
                <a:cs typeface="Times New Roman" pitchFamily="18" charset="0"/>
                <a:sym typeface="Times New Roman"/>
              </a:rPr>
              <a:t> Hotel Grand Keisha Yogyakarta. </a:t>
            </a:r>
            <a:r>
              <a:rPr lang="en-GB" sz="800" dirty="0" err="1">
                <a:latin typeface="Times New Roman" pitchFamily="18" charset="0"/>
                <a:cs typeface="Times New Roman" pitchFamily="18" charset="0"/>
                <a:sym typeface="Times New Roman"/>
              </a:rPr>
              <a:t>Kepariwisataan</a:t>
            </a:r>
            <a:r>
              <a:rPr lang="en-GB" sz="800" dirty="0">
                <a:latin typeface="Times New Roman" pitchFamily="18" charset="0"/>
                <a:cs typeface="Times New Roman" pitchFamily="18" charset="0"/>
                <a:sym typeface="Times New Roman"/>
              </a:rPr>
              <a:t>: </a:t>
            </a:r>
            <a:r>
              <a:rPr lang="en-GB" sz="800" dirty="0" err="1">
                <a:latin typeface="Times New Roman" pitchFamily="18" charset="0"/>
                <a:cs typeface="Times New Roman" pitchFamily="18" charset="0"/>
                <a:sym typeface="Times New Roman"/>
              </a:rPr>
              <a:t>Jurnal</a:t>
            </a:r>
            <a:r>
              <a:rPr lang="en-GB" sz="800" dirty="0">
                <a:latin typeface="Times New Roman" pitchFamily="18" charset="0"/>
                <a:cs typeface="Times New Roman" pitchFamily="18" charset="0"/>
                <a:sym typeface="Times New Roman"/>
              </a:rPr>
              <a:t> </a:t>
            </a:r>
            <a:r>
              <a:rPr lang="en-GB" sz="800" dirty="0" err="1">
                <a:latin typeface="Times New Roman" pitchFamily="18" charset="0"/>
                <a:cs typeface="Times New Roman" pitchFamily="18" charset="0"/>
                <a:sym typeface="Times New Roman"/>
              </a:rPr>
              <a:t>Ilmiah</a:t>
            </a:r>
            <a:r>
              <a:rPr lang="en-GB" sz="800" dirty="0">
                <a:latin typeface="Times New Roman" pitchFamily="18" charset="0"/>
                <a:cs typeface="Times New Roman" pitchFamily="18" charset="0"/>
                <a:sym typeface="Times New Roman"/>
              </a:rPr>
              <a:t>, 13(3), pp.49-58.</a:t>
            </a:r>
            <a:endParaRPr sz="800" dirty="0">
              <a:latin typeface="Times New Roman" pitchFamily="18" charset="0"/>
              <a:cs typeface="Times New Roman" pitchFamily="18" charset="0"/>
              <a:sym typeface="Times New Roman"/>
            </a:endParaRPr>
          </a:p>
          <a:p>
            <a:pPr marL="0" lvl="0" indent="0" algn="just" rtl="0">
              <a:lnSpc>
                <a:spcPct val="170000"/>
              </a:lnSpc>
              <a:spcBef>
                <a:spcPts val="1200"/>
              </a:spcBef>
              <a:spcAft>
                <a:spcPts val="0"/>
              </a:spcAft>
              <a:buNone/>
            </a:pPr>
            <a:r>
              <a:rPr lang="en-GB" sz="800" dirty="0" err="1">
                <a:latin typeface="Times New Roman" pitchFamily="18" charset="0"/>
                <a:cs typeface="Times New Roman" pitchFamily="18" charset="0"/>
                <a:sym typeface="Times New Roman"/>
              </a:rPr>
              <a:t>Sanjaya</a:t>
            </a:r>
            <a:r>
              <a:rPr lang="en-GB" sz="800" dirty="0">
                <a:latin typeface="Times New Roman" pitchFamily="18" charset="0"/>
                <a:cs typeface="Times New Roman" pitchFamily="18" charset="0"/>
                <a:sym typeface="Times New Roman"/>
              </a:rPr>
              <a:t>, I.W.K., </a:t>
            </a:r>
            <a:r>
              <a:rPr lang="en-GB" sz="800" dirty="0" err="1">
                <a:latin typeface="Times New Roman" pitchFamily="18" charset="0"/>
                <a:cs typeface="Times New Roman" pitchFamily="18" charset="0"/>
                <a:sym typeface="Times New Roman"/>
              </a:rPr>
              <a:t>Arianty</a:t>
            </a:r>
            <a:r>
              <a:rPr lang="en-GB" sz="800" dirty="0">
                <a:latin typeface="Times New Roman" pitchFamily="18" charset="0"/>
                <a:cs typeface="Times New Roman" pitchFamily="18" charset="0"/>
                <a:sym typeface="Times New Roman"/>
              </a:rPr>
              <a:t>, A.A.S., </a:t>
            </a:r>
            <a:r>
              <a:rPr lang="en-GB" sz="800" dirty="0" err="1">
                <a:latin typeface="Times New Roman" pitchFamily="18" charset="0"/>
                <a:cs typeface="Times New Roman" pitchFamily="18" charset="0"/>
                <a:sym typeface="Times New Roman"/>
              </a:rPr>
              <a:t>Suwintari</a:t>
            </a:r>
            <a:r>
              <a:rPr lang="en-GB" sz="800" dirty="0">
                <a:latin typeface="Times New Roman" pitchFamily="18" charset="0"/>
                <a:cs typeface="Times New Roman" pitchFamily="18" charset="0"/>
                <a:sym typeface="Times New Roman"/>
              </a:rPr>
              <a:t>, I.G.A.E. and </a:t>
            </a:r>
            <a:r>
              <a:rPr lang="en-GB" sz="800" dirty="0" err="1">
                <a:latin typeface="Times New Roman" pitchFamily="18" charset="0"/>
                <a:cs typeface="Times New Roman" pitchFamily="18" charset="0"/>
                <a:sym typeface="Times New Roman"/>
              </a:rPr>
              <a:t>Dewi</a:t>
            </a:r>
            <a:r>
              <a:rPr lang="en-GB" sz="800" dirty="0">
                <a:latin typeface="Times New Roman" pitchFamily="18" charset="0"/>
                <a:cs typeface="Times New Roman" pitchFamily="18" charset="0"/>
                <a:sym typeface="Times New Roman"/>
              </a:rPr>
              <a:t>, I.G.A.M., 2020. A swot analysis of online room reservation in hotel sectors.(a case study in </a:t>
            </a:r>
            <a:r>
              <a:rPr lang="en-GB" sz="800" dirty="0" err="1">
                <a:latin typeface="Times New Roman" pitchFamily="18" charset="0"/>
                <a:cs typeface="Times New Roman" pitchFamily="18" charset="0"/>
                <a:sym typeface="Times New Roman"/>
              </a:rPr>
              <a:t>bali</a:t>
            </a:r>
            <a:r>
              <a:rPr lang="en-GB" sz="800" dirty="0">
                <a:latin typeface="Times New Roman" pitchFamily="18" charset="0"/>
                <a:cs typeface="Times New Roman" pitchFamily="18" charset="0"/>
                <a:sym typeface="Times New Roman"/>
              </a:rPr>
              <a:t> </a:t>
            </a:r>
            <a:r>
              <a:rPr lang="en-GB" sz="800" dirty="0" err="1">
                <a:latin typeface="Times New Roman" pitchFamily="18" charset="0"/>
                <a:cs typeface="Times New Roman" pitchFamily="18" charset="0"/>
                <a:sym typeface="Times New Roman"/>
              </a:rPr>
              <a:t>hsovereign</a:t>
            </a:r>
            <a:r>
              <a:rPr lang="en-GB" sz="800" dirty="0">
                <a:latin typeface="Times New Roman" pitchFamily="18" charset="0"/>
                <a:cs typeface="Times New Roman" pitchFamily="18" charset="0"/>
                <a:sym typeface="Times New Roman"/>
              </a:rPr>
              <a:t> hotel). Journal of Business on Hospitality and Tourism, 6(1), pp.113-121.</a:t>
            </a:r>
            <a:endParaRPr sz="800" dirty="0">
              <a:latin typeface="Times New Roman" pitchFamily="18" charset="0"/>
              <a:cs typeface="Times New Roman" pitchFamily="18" charset="0"/>
              <a:sym typeface="Times New Roman"/>
            </a:endParaRPr>
          </a:p>
          <a:p>
            <a:pPr marL="0" lvl="0" indent="0" algn="just" rtl="0">
              <a:lnSpc>
                <a:spcPct val="170000"/>
              </a:lnSpc>
              <a:spcBef>
                <a:spcPts val="1200"/>
              </a:spcBef>
              <a:spcAft>
                <a:spcPts val="0"/>
              </a:spcAft>
              <a:buNone/>
            </a:pPr>
            <a:r>
              <a:rPr lang="en-GB" sz="800" dirty="0" err="1">
                <a:latin typeface="Times New Roman" pitchFamily="18" charset="0"/>
                <a:cs typeface="Times New Roman" pitchFamily="18" charset="0"/>
                <a:sym typeface="Times New Roman"/>
              </a:rPr>
              <a:t>sarl</a:t>
            </a:r>
            <a:r>
              <a:rPr lang="en-GB" sz="800" dirty="0">
                <a:latin typeface="Times New Roman" pitchFamily="18" charset="0"/>
                <a:cs typeface="Times New Roman" pitchFamily="18" charset="0"/>
                <a:sym typeface="Times New Roman"/>
              </a:rPr>
              <a:t>, S.W. (2022) How to conduct an effective </a:t>
            </a:r>
            <a:r>
              <a:rPr lang="en-GB" sz="800" dirty="0" err="1">
                <a:latin typeface="Times New Roman" pitchFamily="18" charset="0"/>
                <a:cs typeface="Times New Roman" pitchFamily="18" charset="0"/>
                <a:sym typeface="Times New Roman"/>
              </a:rPr>
              <a:t>Pestel</a:t>
            </a:r>
            <a:r>
              <a:rPr lang="en-GB" sz="800" dirty="0">
                <a:latin typeface="Times New Roman" pitchFamily="18" charset="0"/>
                <a:cs typeface="Times New Roman" pitchFamily="18" charset="0"/>
                <a:sym typeface="Times New Roman"/>
              </a:rPr>
              <a:t> analysis?, </a:t>
            </a:r>
            <a:r>
              <a:rPr lang="en-GB" sz="800" dirty="0" err="1">
                <a:latin typeface="Times New Roman" pitchFamily="18" charset="0"/>
                <a:cs typeface="Times New Roman" pitchFamily="18" charset="0"/>
                <a:sym typeface="Times New Roman"/>
              </a:rPr>
              <a:t>SpringWorks</a:t>
            </a:r>
            <a:r>
              <a:rPr lang="en-GB" sz="800" dirty="0">
                <a:latin typeface="Times New Roman" pitchFamily="18" charset="0"/>
                <a:cs typeface="Times New Roman" pitchFamily="18" charset="0"/>
                <a:sym typeface="Times New Roman"/>
              </a:rPr>
              <a:t>. Available at: https://springworks.ch/en/pestel-analysis/ (Accessed: February 16, 2023).</a:t>
            </a:r>
            <a:endParaRPr sz="800" dirty="0">
              <a:latin typeface="Times New Roman" pitchFamily="18" charset="0"/>
              <a:cs typeface="Times New Roman" pitchFamily="18" charset="0"/>
              <a:sym typeface="Times New Roman"/>
            </a:endParaRPr>
          </a:p>
          <a:p>
            <a:pPr marL="0" lvl="0" indent="0" algn="just" rtl="0">
              <a:lnSpc>
                <a:spcPct val="170000"/>
              </a:lnSpc>
              <a:spcBef>
                <a:spcPts val="1200"/>
              </a:spcBef>
              <a:spcAft>
                <a:spcPts val="0"/>
              </a:spcAft>
              <a:buNone/>
            </a:pPr>
            <a:r>
              <a:rPr lang="en-GB" sz="800" dirty="0" err="1">
                <a:latin typeface="Times New Roman" pitchFamily="18" charset="0"/>
                <a:cs typeface="Times New Roman" pitchFamily="18" charset="0"/>
                <a:sym typeface="Times New Roman"/>
              </a:rPr>
              <a:t>Talaee</a:t>
            </a:r>
            <a:r>
              <a:rPr lang="en-GB" sz="800" dirty="0">
                <a:latin typeface="Times New Roman" pitchFamily="18" charset="0"/>
                <a:cs typeface="Times New Roman" pitchFamily="18" charset="0"/>
                <a:sym typeface="Times New Roman"/>
              </a:rPr>
              <a:t>, E. and </a:t>
            </a:r>
            <a:r>
              <a:rPr lang="en-GB" sz="800" dirty="0" err="1">
                <a:latin typeface="Times New Roman" pitchFamily="18" charset="0"/>
                <a:cs typeface="Times New Roman" pitchFamily="18" charset="0"/>
                <a:sym typeface="Times New Roman"/>
              </a:rPr>
              <a:t>Noroozi</a:t>
            </a:r>
            <a:r>
              <a:rPr lang="en-GB" sz="800" dirty="0">
                <a:latin typeface="Times New Roman" pitchFamily="18" charset="0"/>
                <a:cs typeface="Times New Roman" pitchFamily="18" charset="0"/>
                <a:sym typeface="Times New Roman"/>
              </a:rPr>
              <a:t>, O., 2019. Re-conceptualization of" digital divide" among primary school children in an era of saturated access to technology. International Electronic Journal of Elementary Education, 12(1), pp.27-35.</a:t>
            </a:r>
            <a:endParaRPr sz="800" dirty="0">
              <a:latin typeface="Times New Roman" pitchFamily="18" charset="0"/>
              <a:cs typeface="Times New Roman" pitchFamily="18" charset="0"/>
              <a:sym typeface="Times New Roman"/>
            </a:endParaRPr>
          </a:p>
          <a:p>
            <a:pPr marL="0" lvl="0" indent="0" algn="just" rtl="0">
              <a:lnSpc>
                <a:spcPct val="170000"/>
              </a:lnSpc>
              <a:spcBef>
                <a:spcPts val="1200"/>
              </a:spcBef>
              <a:spcAft>
                <a:spcPts val="0"/>
              </a:spcAft>
              <a:buNone/>
            </a:pPr>
            <a:r>
              <a:rPr lang="en-GB" sz="800" dirty="0">
                <a:latin typeface="Times New Roman" pitchFamily="18" charset="0"/>
                <a:cs typeface="Times New Roman" pitchFamily="18" charset="0"/>
                <a:sym typeface="Times New Roman"/>
              </a:rPr>
              <a:t>www.carmarthenshire.gov.wales. (</a:t>
            </a:r>
            <a:r>
              <a:rPr lang="en-GB" sz="800" dirty="0" err="1">
                <a:latin typeface="Times New Roman" pitchFamily="18" charset="0"/>
                <a:cs typeface="Times New Roman" pitchFamily="18" charset="0"/>
                <a:sym typeface="Times New Roman"/>
              </a:rPr>
              <a:t>n.d</a:t>
            </a:r>
            <a:r>
              <a:rPr lang="en-GB" sz="800" dirty="0">
                <a:latin typeface="Times New Roman" pitchFamily="18" charset="0"/>
                <a:cs typeface="Times New Roman" pitchFamily="18" charset="0"/>
                <a:sym typeface="Times New Roman"/>
              </a:rPr>
              <a:t>.). How feasible is the event? [online] Available at: https://www.carmarthenshire.gov.wales/home/business/organising-events/community-toolkit/how-feasible-is-the-event/#.Y-4gHHZBxPY [Accessed 16 Feb. 2023].</a:t>
            </a:r>
            <a:endParaRPr sz="800" dirty="0">
              <a:latin typeface="Times New Roman" pitchFamily="18" charset="0"/>
              <a:cs typeface="Times New Roman" pitchFamily="18" charset="0"/>
              <a:sym typeface="Times New Roman"/>
            </a:endParaRPr>
          </a:p>
          <a:p>
            <a:pPr marL="0" lvl="0" indent="0" algn="l" rtl="0">
              <a:lnSpc>
                <a:spcPct val="170000"/>
              </a:lnSpc>
              <a:spcBef>
                <a:spcPts val="1200"/>
              </a:spcBef>
              <a:spcAft>
                <a:spcPts val="1200"/>
              </a:spcAft>
              <a:buNone/>
            </a:pPr>
            <a:endParaRPr sz="800" dirty="0">
              <a:latin typeface="Times New Roman" pitchFamily="18" charset="0"/>
              <a:cs typeface="Times New Roman" pitchFamily="18" charset="0"/>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TM03457510[[fn=Savon]]</Template>
  <TotalTime>63</TotalTime>
  <Words>3307</Words>
  <Application>Microsoft Macintosh PowerPoint</Application>
  <PresentationFormat>On-screen Show (16:9)</PresentationFormat>
  <Paragraphs>120</Paragraphs>
  <Slides>9</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Garamond</vt:lpstr>
      <vt:lpstr>Arial</vt:lpstr>
      <vt:lpstr>Times New Roman</vt:lpstr>
      <vt:lpstr>Century Gothic</vt:lpstr>
      <vt:lpstr>Savon</vt:lpstr>
      <vt:lpstr>BMIH6007 International Meetings Management for the Hotel Industry  -Young adults mental wellness event-                                     Student name : Frentusca  ana-maria Student number: 2120534      Module number : BMIH6007               module TUTOR : KATHRYN FLYNN </vt:lpstr>
      <vt:lpstr>Introduction</vt:lpstr>
      <vt:lpstr>Situational analysis and research  </vt:lpstr>
      <vt:lpstr>Situational analysis and research  </vt:lpstr>
      <vt:lpstr>SWOT  </vt:lpstr>
      <vt:lpstr>PESTLE </vt:lpstr>
      <vt:lpstr>Present evidence of why this event is feasible  </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BMIH6007 International Meetings Management for the Hotel Industry</dc:title>
  <dc:creator>user</dc:creator>
  <cp:lastModifiedBy>Ana Maria Frentusca (2120534)</cp:lastModifiedBy>
  <cp:revision>6</cp:revision>
  <dcterms:modified xsi:type="dcterms:W3CDTF">2024-01-25T10:59:00Z</dcterms:modified>
</cp:coreProperties>
</file>