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4" r:id="rId3"/>
    <p:sldId id="285" r:id="rId4"/>
    <p:sldId id="286" r:id="rId5"/>
    <p:sldId id="288" r:id="rId6"/>
    <p:sldId id="287" r:id="rId7"/>
    <p:sldId id="289" r:id="rId8"/>
    <p:sldId id="290" r:id="rId9"/>
    <p:sldId id="291" r:id="rId10"/>
    <p:sldId id="292" r:id="rId11"/>
    <p:sldId id="293" r:id="rId12"/>
    <p:sldId id="294" r:id="rId13"/>
    <p:sldId id="295" r:id="rId14"/>
    <p:sldId id="296" r:id="rId15"/>
    <p:sldId id="297" r:id="rId16"/>
    <p:sldId id="29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240"/>
    <a:srgbClr val="003231"/>
    <a:srgbClr val="004846"/>
    <a:srgbClr val="006666"/>
    <a:srgbClr val="CC66FF"/>
    <a:srgbClr val="EE00B0"/>
    <a:srgbClr val="FF33CC"/>
    <a:srgbClr val="0C414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6" autoAdjust="0"/>
    <p:restoredTop sz="94660"/>
  </p:normalViewPr>
  <p:slideViewPr>
    <p:cSldViewPr snapToGrid="0">
      <p:cViewPr>
        <p:scale>
          <a:sx n="75" d="100"/>
          <a:sy n="75" d="100"/>
        </p:scale>
        <p:origin x="432" y="34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4"/>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4"/>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189" indent="0" algn="ctr">
              <a:buNone/>
              <a:defRPr sz="1800"/>
            </a:lvl2pPr>
            <a:lvl3pPr marL="914377" indent="0" algn="ctr">
              <a:buNone/>
              <a:defRPr sz="1800"/>
            </a:lvl3pPr>
            <a:lvl4pPr marL="1371566" indent="0" algn="ctr">
              <a:buNone/>
              <a:defRPr sz="1800"/>
            </a:lvl4pPr>
            <a:lvl5pPr marL="1828754" indent="0" algn="ctr">
              <a:buNone/>
              <a:defRPr sz="1800"/>
            </a:lvl5pPr>
            <a:lvl6pPr marL="2285943" indent="0" algn="ctr">
              <a:buNone/>
              <a:defRPr sz="1800"/>
            </a:lvl6pPr>
            <a:lvl7pPr marL="2743131" indent="0" algn="ctr">
              <a:buNone/>
              <a:defRPr sz="1800"/>
            </a:lvl7pPr>
            <a:lvl8pPr marL="3200320" indent="0" algn="ctr">
              <a:buNone/>
              <a:defRPr sz="1800"/>
            </a:lvl8pPr>
            <a:lvl9pPr marL="3657509"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A444925-9FA4-4E5E-88DC-7FEAC8A97A15}"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9758A-6700-4AA8-AA9B-EB331E3C178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0711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44925-9FA4-4E5E-88DC-7FEAC8A97A15}"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3581910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4"/>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4"/>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444925-9FA4-4E5E-88DC-7FEAC8A97A15}"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9758A-6700-4AA8-AA9B-EB331E3C178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6926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444925-9FA4-4E5E-88DC-7FEAC8A97A15}"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1519653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444925-9FA4-4E5E-88DC-7FEAC8A97A15}" type="datetimeFigureOut">
              <a:rPr lang="en-GB" smtClean="0"/>
              <a:t>17/05/2019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1953201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444925-9FA4-4E5E-88DC-7FEAC8A97A15}" type="datetimeFigureOut">
              <a:rPr lang="en-GB" smtClean="0"/>
              <a:t>17/05/2019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1201364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44925-9FA4-4E5E-88DC-7FEAC8A97A15}" type="datetimeFigureOut">
              <a:rPr lang="en-GB" smtClean="0"/>
              <a:t>17/05/2019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281307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A444925-9FA4-4E5E-88DC-7FEAC8A97A15}"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2210308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444925-9FA4-4E5E-88DC-7FEAC8A97A15}" type="datetimeFigureOut">
              <a:rPr lang="en-GB" smtClean="0"/>
              <a:t>17/05/2019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59758A-6700-4AA8-AA9B-EB331E3C178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1575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44925-9FA4-4E5E-88DC-7FEAC8A97A15}"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9758A-6700-4AA8-AA9B-EB331E3C1787}" type="slidenum">
              <a:rPr lang="en-GB" smtClean="0"/>
              <a:t>‹#›</a:t>
            </a:fld>
            <a:endParaRPr lang="en-GB"/>
          </a:p>
        </p:txBody>
      </p:sp>
    </p:spTree>
    <p:extLst>
      <p:ext uri="{BB962C8B-B14F-4D97-AF65-F5344CB8AC3E}">
        <p14:creationId xmlns:p14="http://schemas.microsoft.com/office/powerpoint/2010/main" val="3892492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3"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44925-9FA4-4E5E-88DC-7FEAC8A97A15}" type="datetimeFigureOut">
              <a:rPr lang="en-GB" smtClean="0"/>
              <a:t>17/05/2019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9758A-6700-4AA8-AA9B-EB331E3C178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145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C414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30"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31"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A444925-9FA4-4E5E-88DC-7FEAC8A97A15}" type="datetimeFigureOut">
              <a:rPr lang="en-GB" smtClean="0"/>
              <a:t>17/05/2019</a:t>
            </a:fld>
            <a:endParaRPr lang="en-GB"/>
          </a:p>
        </p:txBody>
      </p:sp>
      <p:sp>
        <p:nvSpPr>
          <p:cNvPr id="5" name="Footer Placeholder 4"/>
          <p:cNvSpPr>
            <a:spLocks noGrp="1"/>
          </p:cNvSpPr>
          <p:nvPr>
            <p:ph type="ftr" sz="quarter" idx="3"/>
          </p:nvPr>
        </p:nvSpPr>
        <p:spPr>
          <a:xfrm>
            <a:off x="4842933"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A59758A-6700-4AA8-AA9B-EB331E3C178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39086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377"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38" indent="-91438" algn="l" defTabSz="914377"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69" indent="-137157" algn="l" defTabSz="914377"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45"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45"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21"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377"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677"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22"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22"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NRitd2RXrd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files.latd.com.s3.amazonaws.com/Latitude-FoS-Phase-1.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storyworldwide.com/work/beech-nut/" TargetMode="External"/><Relationship Id="rId2" Type="http://schemas.openxmlformats.org/officeDocument/2006/relationships/hyperlink" Target="http://www.storyworldwide.com/work/" TargetMode="Externa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zSlhbBBBi3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qiGh8KKkN9U"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969ci8S8-lI" TargetMode="External"/><Relationship Id="rId1" Type="http://schemas.openxmlformats.org/officeDocument/2006/relationships/slideLayout" Target="../slideLayouts/slideLayout2.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1.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heguardian.com/society/commentisfree/2015/feb/03/anti-vaxxers-vaccination-natu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theguardian.com/commentisfree/2015/jan/23/parent-protect-kids-measles-vaccines-not-disne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solidFill>
                  <a:srgbClr val="00B0F0"/>
                </a:solidFill>
              </a:rPr>
              <a:t>Hpen4004: The language/s of persuasion </a:t>
            </a:r>
            <a:endParaRPr lang="en-GB" dirty="0">
              <a:solidFill>
                <a:srgbClr val="00B0F0"/>
              </a:solidFill>
            </a:endParaRPr>
          </a:p>
        </p:txBody>
      </p:sp>
      <p:sp>
        <p:nvSpPr>
          <p:cNvPr id="3" name="Content Placeholder 2"/>
          <p:cNvSpPr>
            <a:spLocks noGrp="1"/>
          </p:cNvSpPr>
          <p:nvPr>
            <p:ph idx="1"/>
          </p:nvPr>
        </p:nvSpPr>
        <p:spPr>
          <a:xfrm>
            <a:off x="1024128" y="2671368"/>
            <a:ext cx="9720073" cy="4023360"/>
          </a:xfrm>
        </p:spPr>
        <p:txBody>
          <a:bodyPr>
            <a:normAutofit/>
          </a:bodyPr>
          <a:lstStyle/>
          <a:p>
            <a:r>
              <a:rPr lang="en-GB" dirty="0" smtClean="0">
                <a:solidFill>
                  <a:schemeClr val="bg1"/>
                </a:solidFill>
              </a:rPr>
              <a:t> </a:t>
            </a:r>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sp>
        <p:nvSpPr>
          <p:cNvPr id="4" name="Rectangle 3"/>
          <p:cNvSpPr/>
          <p:nvPr/>
        </p:nvSpPr>
        <p:spPr>
          <a:xfrm>
            <a:off x="1024128" y="1876163"/>
            <a:ext cx="8834247" cy="584775"/>
          </a:xfrm>
          <a:prstGeom prst="rect">
            <a:avLst/>
          </a:prstGeom>
        </p:spPr>
        <p:txBody>
          <a:bodyPr wrap="square">
            <a:spAutoFit/>
          </a:bodyPr>
          <a:lstStyle/>
          <a:p>
            <a:pPr algn="r"/>
            <a:r>
              <a:rPr lang="en-GB" sz="3200" dirty="0">
                <a:solidFill>
                  <a:srgbClr val="00B050"/>
                </a:solidFill>
                <a:latin typeface="Bodoni MT Condensed" panose="02070606080606020203" pitchFamily="18" charset="0"/>
              </a:rPr>
              <a:t>Week 1: FRIDAY Case studies: THE IMPACT OF ONLINE</a:t>
            </a:r>
          </a:p>
        </p:txBody>
      </p:sp>
    </p:spTree>
    <p:extLst>
      <p:ext uri="{BB962C8B-B14F-4D97-AF65-F5344CB8AC3E}">
        <p14:creationId xmlns:p14="http://schemas.microsoft.com/office/powerpoint/2010/main" val="1649739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0803" y="1233932"/>
            <a:ext cx="10571397" cy="5293868"/>
          </a:xfrm>
        </p:spPr>
        <p:txBody>
          <a:bodyPr>
            <a:normAutofit/>
          </a:bodyPr>
          <a:lstStyle/>
          <a:p>
            <a:r>
              <a:rPr lang="en-GB" sz="3200" b="1" dirty="0">
                <a:solidFill>
                  <a:schemeClr val="bg1"/>
                </a:solidFill>
              </a:rPr>
              <a:t>AIM(S)</a:t>
            </a:r>
            <a:endParaRPr lang="en-GB" sz="3200" dirty="0">
              <a:solidFill>
                <a:schemeClr val="bg1"/>
              </a:solidFill>
            </a:endParaRPr>
          </a:p>
          <a:p>
            <a:pPr lvl="0"/>
            <a:r>
              <a:rPr lang="en-GB" dirty="0">
                <a:solidFill>
                  <a:srgbClr val="92D050"/>
                </a:solidFill>
              </a:rPr>
              <a:t>To introduce students to an understanding of the mechanisms of persuasion employed by powerful interests, from ideological </a:t>
            </a:r>
            <a:r>
              <a:rPr lang="en-GB" dirty="0" err="1">
                <a:solidFill>
                  <a:srgbClr val="92D050"/>
                </a:solidFill>
              </a:rPr>
              <a:t>propogandists</a:t>
            </a:r>
            <a:r>
              <a:rPr lang="en-GB" dirty="0">
                <a:solidFill>
                  <a:srgbClr val="92D050"/>
                </a:solidFill>
              </a:rPr>
              <a:t> to fake news sites, conspiracy theorists and more</a:t>
            </a:r>
          </a:p>
          <a:p>
            <a:r>
              <a:rPr lang="en-GB" dirty="0">
                <a:solidFill>
                  <a:srgbClr val="92D050"/>
                </a:solidFill>
              </a:rPr>
              <a:t> </a:t>
            </a:r>
          </a:p>
          <a:p>
            <a:r>
              <a:rPr lang="en-GB" sz="3200" b="1" dirty="0"/>
              <a:t> </a:t>
            </a:r>
            <a:r>
              <a:rPr lang="en-GB" sz="3200" b="1" dirty="0" smtClean="0">
                <a:solidFill>
                  <a:schemeClr val="bg1"/>
                </a:solidFill>
              </a:rPr>
              <a:t>LEARNING </a:t>
            </a:r>
            <a:r>
              <a:rPr lang="en-GB" sz="3200" b="1" dirty="0">
                <a:solidFill>
                  <a:schemeClr val="bg1"/>
                </a:solidFill>
              </a:rPr>
              <a:t>OUTCOMES</a:t>
            </a:r>
            <a:endParaRPr lang="en-GB" sz="3200" dirty="0">
              <a:solidFill>
                <a:schemeClr val="bg1"/>
              </a:solidFill>
            </a:endParaRPr>
          </a:p>
          <a:p>
            <a:pPr hangingPunct="0"/>
            <a:r>
              <a:rPr lang="en-GB" b="1" dirty="0"/>
              <a:t> </a:t>
            </a:r>
            <a:r>
              <a:rPr lang="en-GB" dirty="0" smtClean="0">
                <a:solidFill>
                  <a:srgbClr val="92D050"/>
                </a:solidFill>
              </a:rPr>
              <a:t>Upon </a:t>
            </a:r>
            <a:r>
              <a:rPr lang="en-GB" dirty="0">
                <a:solidFill>
                  <a:srgbClr val="92D050"/>
                </a:solidFill>
              </a:rPr>
              <a:t>the successful completion of this module, the student should be able to:</a:t>
            </a:r>
          </a:p>
          <a:p>
            <a:pPr>
              <a:buFont typeface="Arial" panose="020B0604020202020204" pitchFamily="34" charset="0"/>
              <a:buChar char="•"/>
            </a:pPr>
            <a:r>
              <a:rPr lang="en-GB" dirty="0" smtClean="0">
                <a:solidFill>
                  <a:srgbClr val="92D050"/>
                </a:solidFill>
              </a:rPr>
              <a:t>     deploy </a:t>
            </a:r>
            <a:r>
              <a:rPr lang="en-GB" dirty="0">
                <a:solidFill>
                  <a:srgbClr val="92D050"/>
                </a:solidFill>
              </a:rPr>
              <a:t>critical literacy skills both in reading the work of others and in their own writing</a:t>
            </a:r>
          </a:p>
          <a:p>
            <a:pPr marL="444500" indent="-444500">
              <a:buFont typeface="Arial" panose="020B0604020202020204" pitchFamily="34" charset="0"/>
              <a:buChar char="•"/>
            </a:pPr>
            <a:r>
              <a:rPr lang="en-GB" dirty="0" smtClean="0">
                <a:solidFill>
                  <a:srgbClr val="92D050"/>
                </a:solidFill>
              </a:rPr>
              <a:t>recognise </a:t>
            </a:r>
            <a:r>
              <a:rPr lang="en-GB" dirty="0">
                <a:solidFill>
                  <a:srgbClr val="92D050"/>
                </a:solidFill>
              </a:rPr>
              <a:t>and critique techniques of emotional manipulation used in the language of exploitative ideologies or </a:t>
            </a:r>
            <a:r>
              <a:rPr lang="en-GB" dirty="0" smtClean="0">
                <a:solidFill>
                  <a:srgbClr val="92D050"/>
                </a:solidFill>
              </a:rPr>
              <a:t>persons</a:t>
            </a:r>
            <a:endParaRPr lang="en-GB" dirty="0"/>
          </a:p>
        </p:txBody>
      </p:sp>
      <p:sp>
        <p:nvSpPr>
          <p:cNvPr id="5" name="Rectangle 4"/>
          <p:cNvSpPr/>
          <p:nvPr/>
        </p:nvSpPr>
        <p:spPr>
          <a:xfrm>
            <a:off x="520700" y="349935"/>
            <a:ext cx="11353800" cy="461665"/>
          </a:xfrm>
          <a:prstGeom prst="rect">
            <a:avLst/>
          </a:prstGeom>
        </p:spPr>
        <p:txBody>
          <a:bodyPr wrap="square">
            <a:spAutoFit/>
          </a:bodyPr>
          <a:lstStyle/>
          <a:p>
            <a:r>
              <a:rPr lang="en-GB" sz="2400" dirty="0">
                <a:solidFill>
                  <a:srgbClr val="00B0F0"/>
                </a:solidFill>
              </a:rPr>
              <a:t>This </a:t>
            </a:r>
            <a:r>
              <a:rPr lang="en-GB" sz="2400" dirty="0" smtClean="0">
                <a:solidFill>
                  <a:srgbClr val="00B0F0"/>
                </a:solidFill>
              </a:rPr>
              <a:t>module links </a:t>
            </a:r>
            <a:r>
              <a:rPr lang="en-GB" sz="2400" dirty="0">
                <a:solidFill>
                  <a:srgbClr val="00B0F0"/>
                </a:solidFill>
              </a:rPr>
              <a:t>critical thinking with a focus on engaging with the language of persuasion</a:t>
            </a:r>
            <a:endParaRPr lang="en-GB" sz="2400" dirty="0">
              <a:solidFill>
                <a:srgbClr val="00B0F0"/>
              </a:solidFill>
            </a:endParaRPr>
          </a:p>
        </p:txBody>
      </p:sp>
    </p:spTree>
    <p:extLst>
      <p:ext uri="{BB962C8B-B14F-4D97-AF65-F5344CB8AC3E}">
        <p14:creationId xmlns:p14="http://schemas.microsoft.com/office/powerpoint/2010/main" val="3669795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F0"/>
                </a:solidFill>
              </a:rPr>
              <a:t>Innovation and narrative</a:t>
            </a:r>
            <a:endParaRPr lang="en-GB" dirty="0">
              <a:solidFill>
                <a:srgbClr val="00B0F0"/>
              </a:solidFill>
            </a:endParaRPr>
          </a:p>
        </p:txBody>
      </p:sp>
      <p:sp>
        <p:nvSpPr>
          <p:cNvPr id="3" name="Content Placeholder 2"/>
          <p:cNvSpPr>
            <a:spLocks noGrp="1"/>
          </p:cNvSpPr>
          <p:nvPr>
            <p:ph idx="1"/>
          </p:nvPr>
        </p:nvSpPr>
        <p:spPr>
          <a:xfrm>
            <a:off x="724092" y="2084832"/>
            <a:ext cx="11315508" cy="4343400"/>
          </a:xfrm>
        </p:spPr>
        <p:txBody>
          <a:bodyPr>
            <a:normAutofit/>
          </a:bodyPr>
          <a:lstStyle/>
          <a:p>
            <a:r>
              <a:rPr lang="en-GB" sz="2400" dirty="0">
                <a:solidFill>
                  <a:schemeClr val="accent3">
                    <a:lumMod val="20000"/>
                    <a:lumOff val="80000"/>
                  </a:schemeClr>
                </a:solidFill>
              </a:rPr>
              <a:t>'Enchantment transforms situations and relationships. It converts hostility into civility. It changes </a:t>
            </a:r>
            <a:r>
              <a:rPr lang="en-GB" sz="2400" dirty="0" err="1">
                <a:solidFill>
                  <a:schemeClr val="accent3">
                    <a:lumMod val="20000"/>
                    <a:lumOff val="80000"/>
                  </a:schemeClr>
                </a:solidFill>
              </a:rPr>
              <a:t>skeptics</a:t>
            </a:r>
            <a:r>
              <a:rPr lang="en-GB" sz="2400" dirty="0">
                <a:solidFill>
                  <a:schemeClr val="accent3">
                    <a:lumMod val="20000"/>
                    <a:lumOff val="80000"/>
                  </a:schemeClr>
                </a:solidFill>
              </a:rPr>
              <a:t> and cynics into believers… When you enchant people, your goal is not to make money from them or to get them to do what you want, but to fill them with great delight...'</a:t>
            </a:r>
          </a:p>
          <a:p>
            <a:endParaRPr lang="en-GB" sz="900" dirty="0">
              <a:solidFill>
                <a:schemeClr val="accent3">
                  <a:lumMod val="20000"/>
                  <a:lumOff val="80000"/>
                </a:schemeClr>
              </a:solidFill>
            </a:endParaRPr>
          </a:p>
          <a:p>
            <a:pPr marL="128012" lvl="1" indent="0">
              <a:buNone/>
            </a:pPr>
            <a:r>
              <a:rPr lang="en-GB" sz="2400" dirty="0">
                <a:solidFill>
                  <a:srgbClr val="92D050"/>
                </a:solidFill>
              </a:rPr>
              <a:t>'You need to tell a story. Most people, particularly ad technology, are horrible at telling stories. You need to tell a story</a:t>
            </a:r>
            <a:r>
              <a:rPr lang="en-GB" sz="2400" dirty="0" smtClean="0">
                <a:solidFill>
                  <a:srgbClr val="92D050"/>
                </a:solidFill>
              </a:rPr>
              <a:t>.‘</a:t>
            </a:r>
          </a:p>
          <a:p>
            <a:endParaRPr lang="en-GB" sz="900" dirty="0">
              <a:solidFill>
                <a:schemeClr val="accent3">
                  <a:lumMod val="20000"/>
                  <a:lumOff val="80000"/>
                </a:schemeClr>
              </a:solidFill>
            </a:endParaRPr>
          </a:p>
          <a:p>
            <a:r>
              <a:rPr lang="en-GB" sz="2400" dirty="0">
                <a:solidFill>
                  <a:schemeClr val="accent3">
                    <a:lumMod val="20000"/>
                    <a:lumOff val="80000"/>
                  </a:schemeClr>
                </a:solidFill>
              </a:rPr>
              <a:t>         Guy Kawasaki 'Creating Enchantment' March 02, </a:t>
            </a:r>
            <a:r>
              <a:rPr lang="en-GB" sz="2400" dirty="0" smtClean="0">
                <a:solidFill>
                  <a:schemeClr val="accent3">
                    <a:lumMod val="20000"/>
                    <a:lumOff val="80000"/>
                  </a:schemeClr>
                </a:solidFill>
              </a:rPr>
              <a:t>2011 , Entrepreneurial </a:t>
            </a:r>
            <a:r>
              <a:rPr lang="en-GB" sz="2400" dirty="0">
                <a:solidFill>
                  <a:schemeClr val="accent3">
                    <a:lumMod val="20000"/>
                    <a:lumOff val="80000"/>
                  </a:schemeClr>
                </a:solidFill>
              </a:rPr>
              <a:t>Thought Leaders Seminar, Stanford </a:t>
            </a:r>
            <a:r>
              <a:rPr lang="en-GB" sz="2400" dirty="0" err="1">
                <a:solidFill>
                  <a:schemeClr val="accent3">
                    <a:lumMod val="20000"/>
                    <a:lumOff val="80000"/>
                  </a:schemeClr>
                </a:solidFill>
              </a:rPr>
              <a:t>Center</a:t>
            </a:r>
            <a:r>
              <a:rPr lang="en-GB" sz="2400" dirty="0">
                <a:solidFill>
                  <a:schemeClr val="accent3">
                    <a:lumMod val="20000"/>
                    <a:lumOff val="80000"/>
                  </a:schemeClr>
                </a:solidFill>
              </a:rPr>
              <a:t> for Professional </a:t>
            </a:r>
            <a:r>
              <a:rPr lang="en-GB" sz="2400" dirty="0" smtClean="0">
                <a:solidFill>
                  <a:schemeClr val="accent3">
                    <a:lumMod val="20000"/>
                    <a:lumOff val="80000"/>
                  </a:schemeClr>
                </a:solidFill>
              </a:rPr>
              <a:t>Development</a:t>
            </a:r>
          </a:p>
          <a:p>
            <a:pPr algn="ctr"/>
            <a:r>
              <a:rPr lang="da-DK" dirty="0" smtClean="0">
                <a:hlinkClick r:id="rId2"/>
              </a:rPr>
              <a:t>https</a:t>
            </a:r>
            <a:r>
              <a:rPr lang="da-DK" dirty="0">
                <a:hlinkClick r:id="rId2"/>
              </a:rPr>
              <a:t>://www.youtube.com/watch?v=NRitd2RXrdM</a:t>
            </a:r>
            <a:r>
              <a:rPr lang="da-DK" dirty="0"/>
              <a:t> </a:t>
            </a:r>
            <a:r>
              <a:rPr lang="da-DK" dirty="0" smtClean="0"/>
              <a:t>             </a:t>
            </a:r>
            <a:r>
              <a:rPr lang="da-DK" sz="1800" i="1" dirty="0" smtClean="0">
                <a:solidFill>
                  <a:schemeClr val="accent3">
                    <a:lumMod val="20000"/>
                    <a:lumOff val="80000"/>
                  </a:schemeClr>
                </a:solidFill>
              </a:rPr>
              <a:t>click </a:t>
            </a:r>
            <a:r>
              <a:rPr lang="da-DK" sz="1800" i="1" dirty="0">
                <a:solidFill>
                  <a:schemeClr val="accent3">
                    <a:lumMod val="20000"/>
                    <a:lumOff val="80000"/>
                  </a:schemeClr>
                </a:solidFill>
              </a:rPr>
              <a:t>at </a:t>
            </a:r>
            <a:r>
              <a:rPr lang="en-GB" sz="1800" i="1" dirty="0" smtClean="0">
                <a:solidFill>
                  <a:schemeClr val="accent3">
                    <a:lumMod val="20000"/>
                    <a:lumOff val="80000"/>
                  </a:schemeClr>
                </a:solidFill>
              </a:rPr>
              <a:t>36</a:t>
            </a:r>
          </a:p>
          <a:p>
            <a:endParaRPr lang="en-GB" sz="2400" dirty="0">
              <a:solidFill>
                <a:schemeClr val="accent3">
                  <a:lumMod val="20000"/>
                  <a:lumOff val="80000"/>
                </a:schemeClr>
              </a:solidFill>
            </a:endParaRPr>
          </a:p>
        </p:txBody>
      </p:sp>
    </p:spTree>
    <p:extLst>
      <p:ext uri="{BB962C8B-B14F-4D97-AF65-F5344CB8AC3E}">
        <p14:creationId xmlns:p14="http://schemas.microsoft.com/office/powerpoint/2010/main" val="796509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30" y="316484"/>
            <a:ext cx="9720072" cy="1499616"/>
          </a:xfrm>
        </p:spPr>
        <p:txBody>
          <a:bodyPr/>
          <a:lstStyle/>
          <a:p>
            <a:r>
              <a:rPr lang="en-GB" dirty="0">
                <a:solidFill>
                  <a:srgbClr val="00B0F0"/>
                </a:solidFill>
              </a:rPr>
              <a:t>The Future of Storytelling: </a:t>
            </a:r>
          </a:p>
        </p:txBody>
      </p:sp>
      <p:sp>
        <p:nvSpPr>
          <p:cNvPr id="3" name="Content Placeholder 2"/>
          <p:cNvSpPr>
            <a:spLocks noGrp="1"/>
          </p:cNvSpPr>
          <p:nvPr>
            <p:ph idx="1"/>
          </p:nvPr>
        </p:nvSpPr>
        <p:spPr>
          <a:xfrm>
            <a:off x="994160" y="1460500"/>
            <a:ext cx="10329671" cy="5067300"/>
          </a:xfrm>
        </p:spPr>
        <p:txBody>
          <a:bodyPr>
            <a:normAutofit fontScale="92500" lnSpcReduction="20000"/>
          </a:bodyPr>
          <a:lstStyle/>
          <a:p>
            <a:pPr fontAlgn="base"/>
            <a:r>
              <a:rPr lang="en-GB" sz="2400" b="1" dirty="0">
                <a:solidFill>
                  <a:schemeClr val="accent3">
                    <a:lumMod val="20000"/>
                    <a:lumOff val="80000"/>
                  </a:schemeClr>
                </a:solidFill>
              </a:rPr>
              <a:t>Some key findings from the study include:</a:t>
            </a:r>
            <a:endParaRPr lang="en-GB" sz="2400" dirty="0">
              <a:solidFill>
                <a:schemeClr val="accent3">
                  <a:lumMod val="20000"/>
                  <a:lumOff val="80000"/>
                </a:schemeClr>
              </a:solidFill>
            </a:endParaRPr>
          </a:p>
          <a:p>
            <a:pPr fontAlgn="base"/>
            <a:r>
              <a:rPr lang="en-GB" sz="2400" b="1" dirty="0">
                <a:solidFill>
                  <a:schemeClr val="accent3">
                    <a:lumMod val="20000"/>
                    <a:lumOff val="80000"/>
                  </a:schemeClr>
                </a:solidFill>
              </a:rPr>
              <a:t>Transmedia is more than media-shifting.</a:t>
            </a:r>
            <a:r>
              <a:rPr lang="en-GB" sz="2400" dirty="0">
                <a:solidFill>
                  <a:schemeClr val="accent3">
                    <a:lumMod val="20000"/>
                    <a:lumOff val="80000"/>
                  </a:schemeClr>
                </a:solidFill>
              </a:rPr>
              <a:t> Eighty-two percent of participants wanted more mobile apps that would complement, not just replicate, their TV viewing experiences.</a:t>
            </a:r>
          </a:p>
          <a:p>
            <a:pPr fontAlgn="base"/>
            <a:r>
              <a:rPr lang="en-GB" sz="2400" b="1" dirty="0">
                <a:solidFill>
                  <a:schemeClr val="accent3">
                    <a:lumMod val="20000"/>
                    <a:lumOff val="80000"/>
                  </a:schemeClr>
                </a:solidFill>
              </a:rPr>
              <a:t>The real world is a platform, too.</a:t>
            </a:r>
            <a:r>
              <a:rPr lang="en-GB" sz="2400" dirty="0">
                <a:solidFill>
                  <a:schemeClr val="accent3">
                    <a:lumMod val="20000"/>
                    <a:lumOff val="80000"/>
                  </a:schemeClr>
                </a:solidFill>
              </a:rPr>
              <a:t> When asked to develop a new way of interacting with stories, 52% of participants treated the real world as another “platform,” incorporating networked real-world objects, augmented reality, 3D projected environments, and other technologies that bridge the divide between digital and physical.</a:t>
            </a:r>
          </a:p>
          <a:p>
            <a:pPr fontAlgn="base"/>
            <a:r>
              <a:rPr lang="en-GB" sz="2400" b="1" dirty="0">
                <a:solidFill>
                  <a:schemeClr val="accent3">
                    <a:lumMod val="20000"/>
                    <a:lumOff val="80000"/>
                  </a:schemeClr>
                </a:solidFill>
              </a:rPr>
              <a:t>Audiences crave more control.</a:t>
            </a:r>
            <a:r>
              <a:rPr lang="en-GB" sz="2400" dirty="0">
                <a:solidFill>
                  <a:schemeClr val="accent3">
                    <a:lumMod val="20000"/>
                    <a:lumOff val="80000"/>
                  </a:schemeClr>
                </a:solidFill>
              </a:rPr>
              <a:t> Seventy-nine percent suggested interactions that would allow them to alter a storyline by influencing a character’s decisions or by becoming a character themselves.</a:t>
            </a:r>
          </a:p>
          <a:p>
            <a:pPr fontAlgn="base"/>
            <a:r>
              <a:rPr lang="en-GB" sz="2400" b="1" dirty="0">
                <a:solidFill>
                  <a:schemeClr val="accent3">
                    <a:lumMod val="20000"/>
                    <a:lumOff val="80000"/>
                  </a:schemeClr>
                </a:solidFill>
              </a:rPr>
              <a:t>Traditional notions of authorship are changing.</a:t>
            </a:r>
            <a:r>
              <a:rPr lang="en-GB" sz="2400" dirty="0">
                <a:solidFill>
                  <a:schemeClr val="accent3">
                    <a:lumMod val="20000"/>
                    <a:lumOff val="80000"/>
                  </a:schemeClr>
                </a:solidFill>
              </a:rPr>
              <a:t> The real-time, connected culture of the Web is converting storytelling to a more participatory art; 93% of participants expressed interest in submitting possible story ideas to producers, and a whopping 2/3 said they’d be willing to help fund stories they’re interested in (e.g., on a platform like Kickstarter)</a:t>
            </a:r>
          </a:p>
          <a:p>
            <a:pPr fontAlgn="base"/>
            <a:r>
              <a:rPr lang="en-GB" sz="2400" b="1" dirty="0">
                <a:solidFill>
                  <a:schemeClr val="accent3">
                    <a:lumMod val="20000"/>
                    <a:lumOff val="80000"/>
                  </a:schemeClr>
                </a:solidFill>
              </a:rPr>
              <a:t>To explore more insights and opportunities, </a:t>
            </a:r>
            <a:r>
              <a:rPr lang="en-GB" sz="2400" b="1" dirty="0">
                <a:solidFill>
                  <a:schemeClr val="accent3">
                    <a:lumMod val="20000"/>
                    <a:lumOff val="80000"/>
                  </a:schemeClr>
                </a:solidFill>
                <a:hlinkClick r:id="rId2"/>
              </a:rPr>
              <a:t>download the full study report for </a:t>
            </a:r>
            <a:r>
              <a:rPr lang="en-GB" sz="2400" b="1" i="1" dirty="0">
                <a:solidFill>
                  <a:schemeClr val="accent3">
                    <a:lumMod val="20000"/>
                    <a:lumOff val="80000"/>
                  </a:schemeClr>
                </a:solidFill>
                <a:hlinkClick r:id="rId2"/>
              </a:rPr>
              <a:t>The Future of Storytelling: Phase 1</a:t>
            </a:r>
            <a:r>
              <a:rPr lang="en-GB" sz="2400" b="1" dirty="0">
                <a:solidFill>
                  <a:schemeClr val="accent3">
                    <a:lumMod val="20000"/>
                    <a:lumOff val="80000"/>
                  </a:schemeClr>
                </a:solidFill>
              </a:rPr>
              <a:t>.</a:t>
            </a:r>
            <a:endParaRPr lang="en-GB" sz="2400" dirty="0">
              <a:solidFill>
                <a:schemeClr val="accent3">
                  <a:lumMod val="20000"/>
                  <a:lumOff val="80000"/>
                </a:schemeClr>
              </a:solidFill>
            </a:endParaRPr>
          </a:p>
          <a:p>
            <a:endParaRPr lang="en-GB" dirty="0"/>
          </a:p>
        </p:txBody>
      </p:sp>
    </p:spTree>
    <p:extLst>
      <p:ext uri="{BB962C8B-B14F-4D97-AF65-F5344CB8AC3E}">
        <p14:creationId xmlns:p14="http://schemas.microsoft.com/office/powerpoint/2010/main" val="3590056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0700" y="1725930"/>
            <a:ext cx="6007100" cy="1499616"/>
          </a:xfrm>
        </p:spPr>
        <p:txBody>
          <a:bodyPr>
            <a:normAutofit fontScale="90000"/>
          </a:bodyPr>
          <a:lstStyle/>
          <a:p>
            <a:r>
              <a:rPr lang="en-GB" dirty="0" smtClean="0">
                <a:solidFill>
                  <a:srgbClr val="00B0F0"/>
                </a:solidFill>
              </a:rPr>
              <a:t>CONSUMING MEDIA: SELLING PRODUCTS THROUGH NARRATIVE  </a:t>
            </a:r>
            <a:endParaRPr lang="en-GB" dirty="0">
              <a:solidFill>
                <a:srgbClr val="00B0F0"/>
              </a:solidFill>
            </a:endParaRPr>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13028" y="201930"/>
            <a:ext cx="3608637" cy="6534150"/>
          </a:xfrm>
        </p:spPr>
      </p:pic>
    </p:spTree>
    <p:extLst>
      <p:ext uri="{BB962C8B-B14F-4D97-AF65-F5344CB8AC3E}">
        <p14:creationId xmlns:p14="http://schemas.microsoft.com/office/powerpoint/2010/main" val="1140822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078" y="5184775"/>
            <a:ext cx="9720072" cy="749808"/>
          </a:xfrm>
        </p:spPr>
        <p:txBody>
          <a:bodyPr>
            <a:normAutofit fontScale="90000"/>
          </a:bodyPr>
          <a:lstStyle/>
          <a:p>
            <a:pPr algn="ctr"/>
            <a:r>
              <a:rPr lang="en-GB" dirty="0" smtClean="0">
                <a:solidFill>
                  <a:srgbClr val="00B0F0"/>
                </a:solidFill>
              </a:rPr>
              <a:t>Storytelling &amp; advertising: FOCUS ON THE BRAND </a:t>
            </a:r>
            <a:endParaRPr lang="en-GB" dirty="0">
              <a:solidFill>
                <a:srgbClr val="00B0F0"/>
              </a:solidFill>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2100" y="387316"/>
            <a:ext cx="11671300" cy="4510014"/>
          </a:xfrm>
        </p:spPr>
      </p:pic>
      <p:sp>
        <p:nvSpPr>
          <p:cNvPr id="7" name="Rectangle 6"/>
          <p:cNvSpPr/>
          <p:nvPr/>
        </p:nvSpPr>
        <p:spPr>
          <a:xfrm>
            <a:off x="1168400" y="6039535"/>
            <a:ext cx="9880600" cy="369332"/>
          </a:xfrm>
          <a:prstGeom prst="rect">
            <a:avLst/>
          </a:prstGeom>
        </p:spPr>
        <p:txBody>
          <a:bodyPr wrap="square">
            <a:spAutoFit/>
          </a:bodyPr>
          <a:lstStyle/>
          <a:p>
            <a:r>
              <a:rPr lang="en-GB" b="1" dirty="0">
                <a:solidFill>
                  <a:schemeClr val="accent3">
                    <a:lumMod val="20000"/>
                    <a:lumOff val="80000"/>
                  </a:schemeClr>
                </a:solidFill>
                <a:latin typeface="georgia" panose="02040502050405020303" pitchFamily="18" charset="0"/>
              </a:rPr>
              <a:t>TV shows, movies, books, plot-driven video games, news, and even advertising.</a:t>
            </a:r>
            <a:r>
              <a:rPr lang="en-GB" dirty="0">
                <a:solidFill>
                  <a:schemeClr val="accent3">
                    <a:lumMod val="20000"/>
                    <a:lumOff val="80000"/>
                  </a:schemeClr>
                </a:solidFill>
                <a:latin typeface="georgia" panose="02040502050405020303" pitchFamily="18" charset="0"/>
              </a:rPr>
              <a:t> </a:t>
            </a:r>
            <a:endParaRPr lang="en-GB" dirty="0">
              <a:solidFill>
                <a:schemeClr val="accent3">
                  <a:lumMod val="20000"/>
                  <a:lumOff val="80000"/>
                </a:schemeClr>
              </a:solidFill>
            </a:endParaRPr>
          </a:p>
        </p:txBody>
      </p:sp>
    </p:spTree>
    <p:extLst>
      <p:ext uri="{BB962C8B-B14F-4D97-AF65-F5344CB8AC3E}">
        <p14:creationId xmlns:p14="http://schemas.microsoft.com/office/powerpoint/2010/main" val="1918253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3916172" cy="2564384"/>
          </a:xfrm>
        </p:spPr>
        <p:txBody>
          <a:bodyPr>
            <a:normAutofit/>
          </a:bodyPr>
          <a:lstStyle/>
          <a:p>
            <a:r>
              <a:rPr lang="en-GB" sz="5300" dirty="0" smtClean="0">
                <a:solidFill>
                  <a:srgbClr val="00B0F0"/>
                </a:solidFill>
              </a:rPr>
              <a:t>STORIES SELL </a:t>
            </a:r>
            <a:r>
              <a:rPr lang="en-GB" dirty="0" smtClean="0">
                <a:solidFill>
                  <a:srgbClr val="00B0F0"/>
                </a:solidFill>
              </a:rPr>
              <a:t/>
            </a:r>
            <a:br>
              <a:rPr lang="en-GB" dirty="0" smtClean="0">
                <a:solidFill>
                  <a:srgbClr val="00B0F0"/>
                </a:solidFill>
              </a:rPr>
            </a:br>
            <a:r>
              <a:rPr lang="en-GB" sz="3200" cap="none" dirty="0" smtClean="0">
                <a:solidFill>
                  <a:schemeClr val="accent5">
                    <a:lumMod val="20000"/>
                    <a:lumOff val="80000"/>
                  </a:schemeClr>
                </a:solidFill>
                <a:latin typeface="Bodoni MT Condensed" panose="02070606080606020203" pitchFamily="18" charset="0"/>
              </a:rPr>
              <a:t>the </a:t>
            </a:r>
            <a:r>
              <a:rPr lang="en-GB" sz="3200" cap="none" dirty="0">
                <a:solidFill>
                  <a:schemeClr val="accent5">
                    <a:lumMod val="20000"/>
                    <a:lumOff val="80000"/>
                  </a:schemeClr>
                </a:solidFill>
                <a:latin typeface="Bodoni MT Condensed" panose="02070606080606020203" pitchFamily="18" charset="0"/>
              </a:rPr>
              <a:t>importance of story </a:t>
            </a:r>
            <a:r>
              <a:rPr lang="en-GB" sz="3200" cap="none" dirty="0">
                <a:latin typeface="Bodoni MT Condensed" panose="02070606080606020203" pitchFamily="18" charset="0"/>
                <a:hlinkClick r:id="rId2"/>
              </a:rPr>
              <a:t>http://www.storyworldwide.com/work</a:t>
            </a:r>
            <a:r>
              <a:rPr lang="en-GB" sz="3200" cap="none" dirty="0" smtClean="0">
                <a:latin typeface="Bodoni MT Condensed" panose="02070606080606020203" pitchFamily="18" charset="0"/>
                <a:hlinkClick r:id="rId2"/>
              </a:rPr>
              <a:t>/</a:t>
            </a:r>
            <a:endParaRPr lang="en-GB" sz="3200" cap="none" dirty="0">
              <a:solidFill>
                <a:srgbClr val="00B0F0"/>
              </a:solidFill>
              <a:latin typeface="Bodoni MT Condensed" panose="02070606080606020203" pitchFamily="18" charset="0"/>
            </a:endParaRPr>
          </a:p>
        </p:txBody>
      </p:sp>
      <p:pic>
        <p:nvPicPr>
          <p:cNvPr id="4" name="Picture 3">
            <a:hlinkClick r:id="rId3"/>
          </p:cNvPr>
          <p:cNvPicPr>
            <a:picLocks noChangeAspect="1"/>
          </p:cNvPicPr>
          <p:nvPr/>
        </p:nvPicPr>
        <p:blipFill rotWithShape="1">
          <a:blip r:embed="rId4">
            <a:extLst>
              <a:ext uri="{BEBA8EAE-BF5A-486C-A8C5-ECC9F3942E4B}">
                <a14:imgProps xmlns:a14="http://schemas.microsoft.com/office/drawing/2010/main">
                  <a14:imgLayer r:embed="rId5">
                    <a14:imgEffect>
                      <a14:saturation sat="300000"/>
                    </a14:imgEffect>
                    <a14:imgEffect>
                      <a14:brightnessContrast bright="-20000" contrast="20000"/>
                    </a14:imgEffect>
                  </a14:imgLayer>
                </a14:imgProps>
              </a:ext>
            </a:extLst>
          </a:blip>
          <a:srcRect l="19770" r="23376" b="5937"/>
          <a:stretch/>
        </p:blipFill>
        <p:spPr>
          <a:xfrm>
            <a:off x="5442290" y="292100"/>
            <a:ext cx="6063910" cy="6270336"/>
          </a:xfrm>
          <a:prstGeom prst="rect">
            <a:avLst/>
          </a:prstGeom>
        </p:spPr>
      </p:pic>
      <p:sp>
        <p:nvSpPr>
          <p:cNvPr id="5" name="Rectangle 4"/>
          <p:cNvSpPr/>
          <p:nvPr/>
        </p:nvSpPr>
        <p:spPr>
          <a:xfrm>
            <a:off x="467944" y="6193104"/>
            <a:ext cx="4829912" cy="369332"/>
          </a:xfrm>
          <a:prstGeom prst="rect">
            <a:avLst/>
          </a:prstGeom>
        </p:spPr>
        <p:txBody>
          <a:bodyPr wrap="none">
            <a:spAutoFit/>
          </a:bodyPr>
          <a:lstStyle/>
          <a:p>
            <a:r>
              <a:rPr lang="en-GB" dirty="0">
                <a:hlinkClick r:id="rId3"/>
              </a:rPr>
              <a:t>http://www.storyworldwide.com/work/beech-nut/</a:t>
            </a:r>
            <a:endParaRPr lang="en-GB" dirty="0"/>
          </a:p>
        </p:txBody>
      </p:sp>
    </p:spTree>
    <p:extLst>
      <p:ext uri="{BB962C8B-B14F-4D97-AF65-F5344CB8AC3E}">
        <p14:creationId xmlns:p14="http://schemas.microsoft.com/office/powerpoint/2010/main" val="4165538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10812272" cy="1499616"/>
          </a:xfrm>
        </p:spPr>
        <p:txBody>
          <a:bodyPr/>
          <a:lstStyle/>
          <a:p>
            <a:r>
              <a:rPr lang="en-GB" dirty="0" smtClean="0">
                <a:solidFill>
                  <a:srgbClr val="00B0F0"/>
                </a:solidFill>
              </a:rPr>
              <a:t>HOW DOES THIS CHANGE THE RECEIVED NARRATIVE? </a:t>
            </a:r>
            <a:endParaRPr lang="en-GB" dirty="0">
              <a:solidFill>
                <a:srgbClr val="00B0F0"/>
              </a:solidFill>
            </a:endParaRPr>
          </a:p>
        </p:txBody>
      </p:sp>
      <p:sp>
        <p:nvSpPr>
          <p:cNvPr id="3" name="Content Placeholder 2"/>
          <p:cNvSpPr>
            <a:spLocks noGrp="1"/>
          </p:cNvSpPr>
          <p:nvPr>
            <p:ph idx="1"/>
          </p:nvPr>
        </p:nvSpPr>
        <p:spPr>
          <a:xfrm>
            <a:off x="1024130" y="2286000"/>
            <a:ext cx="9897870" cy="4394200"/>
          </a:xfrm>
        </p:spPr>
        <p:txBody>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a:hlinkClick r:id="rId2"/>
              </a:rPr>
              <a:t>https://www.youtube.com/watch?v=zSlhbBBBi3A</a:t>
            </a:r>
            <a:endParaRPr lang="en-GB" dirty="0"/>
          </a:p>
          <a:p>
            <a:endParaRPr lang="en-GB" dirty="0"/>
          </a:p>
        </p:txBody>
      </p:sp>
      <p:pic>
        <p:nvPicPr>
          <p:cNvPr id="4" name="Picture 3">
            <a:hlinkClick r:id="rId2"/>
          </p:cNvPr>
          <p:cNvPicPr>
            <a:picLocks noChangeAspect="1"/>
          </p:cNvPicPr>
          <p:nvPr/>
        </p:nvPicPr>
        <p:blipFill rotWithShape="1">
          <a:blip r:embed="rId3"/>
          <a:srcRect l="-463" t="14593" r="926" b="17555"/>
          <a:stretch/>
        </p:blipFill>
        <p:spPr>
          <a:xfrm>
            <a:off x="850900" y="2286000"/>
            <a:ext cx="8928100" cy="3803786"/>
          </a:xfrm>
          <a:prstGeom prst="rect">
            <a:avLst/>
          </a:prstGeom>
        </p:spPr>
      </p:pic>
    </p:spTree>
    <p:extLst>
      <p:ext uri="{BB962C8B-B14F-4D97-AF65-F5344CB8AC3E}">
        <p14:creationId xmlns:p14="http://schemas.microsoft.com/office/powerpoint/2010/main" val="2793737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228" y="419100"/>
            <a:ext cx="10977372" cy="1310132"/>
          </a:xfrm>
        </p:spPr>
        <p:txBody>
          <a:bodyPr/>
          <a:lstStyle/>
          <a:p>
            <a:r>
              <a:rPr lang="en-GB" dirty="0">
                <a:solidFill>
                  <a:srgbClr val="00B0F0"/>
                </a:solidFill>
              </a:rPr>
              <a:t>HOW DOES THIS CHANGE THE RECEIVED NARRATIVE? </a:t>
            </a:r>
            <a:endParaRPr lang="en-GB" dirty="0"/>
          </a:p>
        </p:txBody>
      </p:sp>
      <p:sp>
        <p:nvSpPr>
          <p:cNvPr id="3" name="Content Placeholder 2"/>
          <p:cNvSpPr>
            <a:spLocks noGrp="1"/>
          </p:cNvSpPr>
          <p:nvPr>
            <p:ph idx="1"/>
          </p:nvPr>
        </p:nvSpPr>
        <p:spPr>
          <a:xfrm>
            <a:off x="1316228" y="6276340"/>
            <a:ext cx="9720073" cy="594360"/>
          </a:xfrm>
        </p:spPr>
        <p:txBody>
          <a:bodyPr>
            <a:normAutofit/>
          </a:bodyPr>
          <a:lstStyle/>
          <a:p>
            <a:pPr marL="0" indent="0" algn="r">
              <a:buNone/>
            </a:pPr>
            <a:r>
              <a:rPr lang="en-GB" dirty="0" smtClean="0">
                <a:hlinkClick r:id="rId2"/>
              </a:rPr>
              <a:t>https</a:t>
            </a:r>
            <a:r>
              <a:rPr lang="en-GB" dirty="0">
                <a:hlinkClick r:id="rId2"/>
              </a:rPr>
              <a:t>://www.youtube.com/watch?v=qiGh8KKkN9U</a:t>
            </a:r>
            <a:endParaRPr lang="en-GB" dirty="0"/>
          </a:p>
        </p:txBody>
      </p:sp>
      <p:pic>
        <p:nvPicPr>
          <p:cNvPr id="4" name="Picture 3">
            <a:hlinkClick r:id="rId2"/>
          </p:cNvPr>
          <p:cNvPicPr>
            <a:picLocks noChangeAspect="1"/>
          </p:cNvPicPr>
          <p:nvPr/>
        </p:nvPicPr>
        <p:blipFill rotWithShape="1">
          <a:blip r:embed="rId3"/>
          <a:srcRect l="463" t="17186" r="1296" b="15875"/>
          <a:stretch/>
        </p:blipFill>
        <p:spPr>
          <a:xfrm>
            <a:off x="335959" y="1496712"/>
            <a:ext cx="11223409" cy="4779628"/>
          </a:xfrm>
          <a:prstGeom prst="rect">
            <a:avLst/>
          </a:prstGeom>
        </p:spPr>
      </p:pic>
    </p:spTree>
    <p:extLst>
      <p:ext uri="{BB962C8B-B14F-4D97-AF65-F5344CB8AC3E}">
        <p14:creationId xmlns:p14="http://schemas.microsoft.com/office/powerpoint/2010/main" val="3095284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948672" cy="1499616"/>
          </a:xfrm>
        </p:spPr>
        <p:txBody>
          <a:bodyPr/>
          <a:lstStyle/>
          <a:p>
            <a:r>
              <a:rPr lang="en-GB" dirty="0" smtClean="0">
                <a:solidFill>
                  <a:srgbClr val="00B0F0"/>
                </a:solidFill>
              </a:rPr>
              <a:t>VIRAL IMAGES: NOT JUST SELLING CONSUMPTION </a:t>
            </a:r>
            <a:endParaRPr lang="en-GB" dirty="0">
              <a:solidFill>
                <a:srgbClr val="00B0F0"/>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16900" y="1900166"/>
            <a:ext cx="3454400" cy="446517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8451" y="1879066"/>
            <a:ext cx="3470723" cy="448627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3611" y="1879066"/>
            <a:ext cx="3444323" cy="4452147"/>
          </a:xfrm>
          <a:prstGeom prst="rect">
            <a:avLst/>
          </a:prstGeom>
        </p:spPr>
      </p:pic>
    </p:spTree>
    <p:extLst>
      <p:ext uri="{BB962C8B-B14F-4D97-AF65-F5344CB8AC3E}">
        <p14:creationId xmlns:p14="http://schemas.microsoft.com/office/powerpoint/2010/main" val="2871966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31" y="298169"/>
            <a:ext cx="9720072" cy="1499616"/>
          </a:xfrm>
        </p:spPr>
        <p:txBody>
          <a:bodyPr/>
          <a:lstStyle/>
          <a:p>
            <a:r>
              <a:rPr lang="en-GB" dirty="0" smtClean="0">
                <a:solidFill>
                  <a:srgbClr val="00B0F0"/>
                </a:solidFill>
              </a:rPr>
              <a:t>NARRATIVES USING HUMOUR RATHER THAN FEAR </a:t>
            </a:r>
            <a:endParaRPr lang="en-GB" dirty="0">
              <a:solidFill>
                <a:srgbClr val="00B0F0"/>
              </a:solidFill>
            </a:endParaRPr>
          </a:p>
        </p:txBody>
      </p:sp>
      <p:sp>
        <p:nvSpPr>
          <p:cNvPr id="3" name="Content Placeholder 2"/>
          <p:cNvSpPr>
            <a:spLocks noGrp="1"/>
          </p:cNvSpPr>
          <p:nvPr>
            <p:ph idx="1"/>
          </p:nvPr>
        </p:nvSpPr>
        <p:spPr>
          <a:xfrm>
            <a:off x="1976628" y="6324601"/>
            <a:ext cx="9720075" cy="533399"/>
          </a:xfrm>
        </p:spPr>
        <p:txBody>
          <a:bodyPr>
            <a:normAutofit/>
          </a:bodyPr>
          <a:lstStyle/>
          <a:p>
            <a:pPr algn="r"/>
            <a:r>
              <a:rPr lang="en-GB" dirty="0" smtClean="0">
                <a:hlinkClick r:id="rId2"/>
              </a:rPr>
              <a:t>https</a:t>
            </a:r>
            <a:r>
              <a:rPr lang="en-GB" dirty="0">
                <a:hlinkClick r:id="rId2"/>
              </a:rPr>
              <a:t>://www.youtube.com/watch?v=969ci8S8-lI</a:t>
            </a:r>
            <a:endParaRPr lang="en-GB" dirty="0"/>
          </a:p>
        </p:txBody>
      </p:sp>
      <p:pic>
        <p:nvPicPr>
          <p:cNvPr id="4" name="Picture 3">
            <a:hlinkClick r:id="rId2"/>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Lst>
          </a:blip>
          <a:srcRect l="10490" t="10645" r="2515" b="8917"/>
          <a:stretch/>
        </p:blipFill>
        <p:spPr>
          <a:xfrm>
            <a:off x="1663700" y="1797785"/>
            <a:ext cx="7327900" cy="4234716"/>
          </a:xfrm>
          <a:prstGeom prst="rect">
            <a:avLst/>
          </a:prstGeom>
        </p:spPr>
      </p:pic>
    </p:spTree>
    <p:extLst>
      <p:ext uri="{BB962C8B-B14F-4D97-AF65-F5344CB8AC3E}">
        <p14:creationId xmlns:p14="http://schemas.microsoft.com/office/powerpoint/2010/main" val="1190102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082" y="5715508"/>
            <a:ext cx="7810500" cy="964184"/>
          </a:xfrm>
        </p:spPr>
        <p:txBody>
          <a:bodyPr/>
          <a:lstStyle/>
          <a:p>
            <a:r>
              <a:rPr lang="en-GB" sz="4000" dirty="0" smtClean="0">
                <a:solidFill>
                  <a:srgbClr val="00B0F0"/>
                </a:solidFill>
              </a:rPr>
              <a:t>NO TRAINING, NO COMMUNICATION</a:t>
            </a:r>
            <a:r>
              <a:rPr lang="en-GB" dirty="0" smtClean="0">
                <a:solidFill>
                  <a:srgbClr val="00B0F0"/>
                </a:solidFill>
              </a:rPr>
              <a:t>….</a:t>
            </a:r>
            <a:endParaRPr lang="en-GB" dirty="0">
              <a:solidFill>
                <a:srgbClr val="00B0F0"/>
              </a:solidFill>
            </a:endParaRPr>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p:blipFill>
        <p:spPr>
          <a:xfrm>
            <a:off x="271082" y="647700"/>
            <a:ext cx="6288554" cy="4724400"/>
          </a:xfrm>
          <a:prstGeom prst="rect">
            <a:avLst/>
          </a:prstGeom>
        </p:spPr>
      </p:pic>
      <p:pic>
        <p:nvPicPr>
          <p:cNvPr id="5" name="Picture 4"/>
          <p:cNvPicPr>
            <a:picLocks noChangeAspect="1"/>
          </p:cNvPicPr>
          <p:nvPr/>
        </p:nvPicPr>
        <p:blipFill rotWithShape="1">
          <a:blip r:embed="rId4">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Lst>
          </a:blip>
          <a:srcRect l="22593" t="2741" r="22407" b="666"/>
          <a:stretch/>
        </p:blipFill>
        <p:spPr>
          <a:xfrm>
            <a:off x="6701198" y="228600"/>
            <a:ext cx="5287602" cy="5969000"/>
          </a:xfrm>
          <a:prstGeom prst="rect">
            <a:avLst/>
          </a:prstGeom>
        </p:spPr>
      </p:pic>
    </p:spTree>
    <p:extLst>
      <p:ext uri="{BB962C8B-B14F-4D97-AF65-F5344CB8AC3E}">
        <p14:creationId xmlns:p14="http://schemas.microsoft.com/office/powerpoint/2010/main" val="1668931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428" y="5829300"/>
            <a:ext cx="9808972" cy="1028700"/>
          </a:xfrm>
        </p:spPr>
        <p:txBody>
          <a:bodyPr/>
          <a:lstStyle/>
          <a:p>
            <a:r>
              <a:rPr lang="en-GB" dirty="0" smtClean="0">
                <a:solidFill>
                  <a:srgbClr val="00B0F0"/>
                </a:solidFill>
              </a:rPr>
              <a:t>viral communication of a different kind</a:t>
            </a:r>
            <a:endParaRPr lang="en-GB" dirty="0">
              <a:solidFill>
                <a:srgbClr val="00B0F0"/>
              </a:solidFill>
            </a:endParaRPr>
          </a:p>
        </p:txBody>
      </p:sp>
      <p:sp>
        <p:nvSpPr>
          <p:cNvPr id="3" name="Content Placeholder 2"/>
          <p:cNvSpPr>
            <a:spLocks noGrp="1"/>
          </p:cNvSpPr>
          <p:nvPr>
            <p:ph idx="1"/>
          </p:nvPr>
        </p:nvSpPr>
        <p:spPr>
          <a:xfrm>
            <a:off x="889000" y="368300"/>
            <a:ext cx="10744200" cy="6489700"/>
          </a:xfrm>
        </p:spPr>
        <p:txBody>
          <a:bodyPr>
            <a:normAutofit/>
          </a:bodyPr>
          <a:lstStyle/>
          <a:p>
            <a:r>
              <a:rPr lang="en-GB" dirty="0">
                <a:solidFill>
                  <a:schemeClr val="accent5">
                    <a:lumMod val="20000"/>
                    <a:lumOff val="80000"/>
                  </a:schemeClr>
                </a:solidFill>
              </a:rPr>
              <a:t>Perhaps you have not caught up on the anti-vaccination movement currently whipping up a brand new measles epidemic for America’s young and immunocompromised. It stems from Andrew Wakefield’s now-discredited 1998 Lancet report, which suggested a link between vaccines and autism, and created a similar panic in the UK more than 10 years ago. This New York Times paragraph handily sums it up:</a:t>
            </a:r>
          </a:p>
          <a:p>
            <a:pPr marL="128012" lvl="1" indent="0">
              <a:buNone/>
            </a:pPr>
            <a:endParaRPr lang="en-GB" sz="2000" dirty="0">
              <a:solidFill>
                <a:schemeClr val="accent5">
                  <a:lumMod val="20000"/>
                  <a:lumOff val="80000"/>
                </a:schemeClr>
              </a:solidFill>
            </a:endParaRPr>
          </a:p>
          <a:p>
            <a:pPr marL="128012" lvl="1" indent="0">
              <a:buNone/>
            </a:pPr>
            <a:r>
              <a:rPr lang="en-GB" sz="2000" dirty="0" smtClean="0">
                <a:solidFill>
                  <a:schemeClr val="accent5">
                    <a:lumMod val="20000"/>
                    <a:lumOff val="80000"/>
                  </a:schemeClr>
                </a:solidFill>
              </a:rPr>
              <a:t>“</a:t>
            </a:r>
            <a:r>
              <a:rPr lang="en-GB" sz="2000" dirty="0">
                <a:solidFill>
                  <a:schemeClr val="accent5">
                    <a:lumMod val="20000"/>
                    <a:lumOff val="80000"/>
                  </a:schemeClr>
                </a:solidFill>
              </a:rPr>
              <a:t>Today, the waves of parents who shun vaccines include some who still believe in the link and some, like the Amish, who have religious objections to vaccines. Then there is a particular subculture of largely wealthy and well-educated families, many living in palmy enclaves around Los Angeles and San Francisco, who are trying to carve out ‘all-natural’ lives for their children</a:t>
            </a:r>
            <a:r>
              <a:rPr lang="en-GB" dirty="0">
                <a:solidFill>
                  <a:schemeClr val="accent5">
                    <a:lumMod val="20000"/>
                    <a:lumOff val="80000"/>
                  </a:schemeClr>
                </a:solidFill>
              </a:rPr>
              <a:t>.”</a:t>
            </a:r>
          </a:p>
          <a:p>
            <a:r>
              <a:rPr lang="en-GB" dirty="0">
                <a:solidFill>
                  <a:schemeClr val="accent5">
                    <a:lumMod val="20000"/>
                    <a:lumOff val="80000"/>
                  </a:schemeClr>
                </a:solidFill>
              </a:rPr>
              <a:t>I believe that it is good to be sceptical of massive, opaque government agencies and the way that they exploit people’s innate fears in order to funnel profits to pharmaceutical giants (and the diet industry, and defence contractors, and banks, and oil companies, and on and on and on). However, I have never been so doggedly suspicious of the government’s canoodling with big business that it seemed worth letting an infant baby go blind, develop seizures and mental degeneration, and die of measles-induced </a:t>
            </a:r>
            <a:r>
              <a:rPr lang="en-GB" dirty="0" err="1">
                <a:solidFill>
                  <a:schemeClr val="accent5">
                    <a:lumMod val="20000"/>
                    <a:lumOff val="80000"/>
                  </a:schemeClr>
                </a:solidFill>
              </a:rPr>
              <a:t>panencephalitis</a:t>
            </a:r>
            <a:r>
              <a:rPr lang="en-GB" dirty="0">
                <a:solidFill>
                  <a:schemeClr val="accent5">
                    <a:lumMod val="20000"/>
                    <a:lumOff val="80000"/>
                  </a:schemeClr>
                </a:solidFill>
              </a:rPr>
              <a:t>.</a:t>
            </a:r>
          </a:p>
        </p:txBody>
      </p:sp>
    </p:spTree>
    <p:extLst>
      <p:ext uri="{BB962C8B-B14F-4D97-AF65-F5344CB8AC3E}">
        <p14:creationId xmlns:p14="http://schemas.microsoft.com/office/powerpoint/2010/main" val="3072574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432816"/>
            <a:ext cx="9720072" cy="1499616"/>
          </a:xfrm>
        </p:spPr>
        <p:txBody>
          <a:bodyPr/>
          <a:lstStyle/>
          <a:p>
            <a:r>
              <a:rPr lang="en-GB" dirty="0" smtClean="0">
                <a:solidFill>
                  <a:srgbClr val="00B0F0"/>
                </a:solidFill>
              </a:rPr>
              <a:t>Conspiracy theories &amp; the chosen few</a:t>
            </a:r>
            <a:endParaRPr lang="en-GB" dirty="0">
              <a:solidFill>
                <a:srgbClr val="00B0F0"/>
              </a:solidFill>
            </a:endParaRPr>
          </a:p>
        </p:txBody>
      </p:sp>
      <p:sp>
        <p:nvSpPr>
          <p:cNvPr id="3" name="Content Placeholder 2"/>
          <p:cNvSpPr>
            <a:spLocks noGrp="1"/>
          </p:cNvSpPr>
          <p:nvPr>
            <p:ph idx="1"/>
          </p:nvPr>
        </p:nvSpPr>
        <p:spPr>
          <a:xfrm>
            <a:off x="1024128" y="1701800"/>
            <a:ext cx="10482072" cy="4838700"/>
          </a:xfrm>
        </p:spPr>
        <p:txBody>
          <a:bodyPr>
            <a:normAutofit/>
          </a:bodyPr>
          <a:lstStyle/>
          <a:p>
            <a:r>
              <a:rPr lang="en-GB" sz="2400" dirty="0">
                <a:solidFill>
                  <a:schemeClr val="accent5">
                    <a:lumMod val="20000"/>
                    <a:lumOff val="80000"/>
                  </a:schemeClr>
                </a:solidFill>
              </a:rPr>
              <a:t>Most importantly, vaccination is a class issue. If I stopped being able to afford to shop at the organic hippy co-op, I could just go back to scrubbing the pesticides off my own goddamn leeks, just as we did when I was a kid. But when it comes to vaccines, the stakes are so much higher. If anti-</a:t>
            </a:r>
            <a:r>
              <a:rPr lang="en-GB" sz="2400" dirty="0" err="1">
                <a:solidFill>
                  <a:schemeClr val="accent5">
                    <a:lumMod val="20000"/>
                    <a:lumOff val="80000"/>
                  </a:schemeClr>
                </a:solidFill>
              </a:rPr>
              <a:t>vaxx</a:t>
            </a:r>
            <a:r>
              <a:rPr lang="en-GB" sz="2400" dirty="0">
                <a:solidFill>
                  <a:schemeClr val="accent5">
                    <a:lumMod val="20000"/>
                    <a:lumOff val="80000"/>
                  </a:schemeClr>
                </a:solidFill>
              </a:rPr>
              <a:t> activist Jenny McCarthy’s voluntarily unvaccinated baby transmits vanity-measles to the involuntarily unvaccinated baby of an impoverished single mother, whose baby is more likely to receive adequate medical care? Whose baby is more likely to die?</a:t>
            </a:r>
          </a:p>
          <a:p>
            <a:r>
              <a:rPr lang="en-GB" sz="2400" dirty="0">
                <a:solidFill>
                  <a:schemeClr val="accent5">
                    <a:lumMod val="20000"/>
                    <a:lumOff val="80000"/>
                  </a:schemeClr>
                </a:solidFill>
              </a:rPr>
              <a:t>And that’s the whole point. </a:t>
            </a:r>
            <a:r>
              <a:rPr lang="en-GB" sz="2400" dirty="0">
                <a:solidFill>
                  <a:srgbClr val="00B0F0"/>
                </a:solidFill>
              </a:rPr>
              <a:t>Herd immunity isn’t about my individual hypothetical baby, or yours, or Jenny McCarthy’s – it’s about public health, investing in a collective</a:t>
            </a:r>
            <a:r>
              <a:rPr lang="en-GB" sz="2400" dirty="0">
                <a:solidFill>
                  <a:schemeClr val="accent5">
                    <a:lumMod val="20000"/>
                    <a:lumOff val="80000"/>
                  </a:schemeClr>
                </a:solidFill>
              </a:rPr>
              <a:t>. It’s a testament to the idea that we can care about human life independent of self-interest. That empathy extends beyond our own children. </a:t>
            </a:r>
            <a:r>
              <a:rPr lang="en-GB" sz="2400" dirty="0">
                <a:solidFill>
                  <a:schemeClr val="accent5">
                    <a:lumMod val="20000"/>
                    <a:lumOff val="80000"/>
                  </a:schemeClr>
                </a:solidFill>
              </a:rPr>
              <a:t>If that’s “unnatural”, I’ll take it</a:t>
            </a:r>
            <a:r>
              <a:rPr lang="en-GB" sz="2400" dirty="0">
                <a:solidFill>
                  <a:schemeClr val="accent5">
                    <a:lumMod val="20000"/>
                    <a:lumOff val="80000"/>
                  </a:schemeClr>
                </a:solidFill>
              </a:rPr>
              <a:t>. </a:t>
            </a:r>
            <a:r>
              <a:rPr lang="en-GB" sz="2400" dirty="0" smtClean="0">
                <a:solidFill>
                  <a:schemeClr val="accent5">
                    <a:lumMod val="20000"/>
                    <a:lumOff val="80000"/>
                  </a:schemeClr>
                </a:solidFill>
              </a:rPr>
              <a:t>                                </a:t>
            </a:r>
            <a:r>
              <a:rPr lang="en-GB" sz="2000" dirty="0" smtClean="0">
                <a:solidFill>
                  <a:schemeClr val="accent5">
                    <a:lumMod val="20000"/>
                    <a:lumOff val="80000"/>
                  </a:schemeClr>
                </a:solidFill>
              </a:rPr>
              <a:t>LINDY WEST</a:t>
            </a:r>
          </a:p>
          <a:p>
            <a:r>
              <a:rPr lang="en-GB" sz="1800" dirty="0" smtClean="0">
                <a:hlinkClick r:id="rId2"/>
              </a:rPr>
              <a:t>https</a:t>
            </a:r>
            <a:r>
              <a:rPr lang="en-GB" sz="1800" dirty="0">
                <a:hlinkClick r:id="rId2"/>
              </a:rPr>
              <a:t>://www.theguardian.com/society/commentisfree/2015/feb/03/anti-vaxxers-vaccination-nature</a:t>
            </a:r>
            <a:endParaRPr lang="en-GB" sz="1800" dirty="0">
              <a:solidFill>
                <a:schemeClr val="accent5">
                  <a:lumMod val="20000"/>
                  <a:lumOff val="80000"/>
                </a:schemeClr>
              </a:solidFill>
            </a:endParaRPr>
          </a:p>
          <a:p>
            <a:endParaRPr lang="en-GB" dirty="0">
              <a:solidFill>
                <a:schemeClr val="accent5">
                  <a:lumMod val="20000"/>
                  <a:lumOff val="80000"/>
                </a:schemeClr>
              </a:solidFill>
            </a:endParaRPr>
          </a:p>
        </p:txBody>
      </p:sp>
    </p:spTree>
    <p:extLst>
      <p:ext uri="{BB962C8B-B14F-4D97-AF65-F5344CB8AC3E}">
        <p14:creationId xmlns:p14="http://schemas.microsoft.com/office/powerpoint/2010/main" val="3494276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9700" y="114300"/>
            <a:ext cx="11849100" cy="6604000"/>
          </a:xfrm>
          <a:solidFill>
            <a:srgbClr val="004240"/>
          </a:solidFill>
        </p:spPr>
        <p:txBody>
          <a:bodyPr>
            <a:normAutofit fontScale="92500" lnSpcReduction="20000"/>
          </a:bodyPr>
          <a:lstStyle/>
          <a:p>
            <a:endParaRPr lang="en-GB" sz="900" dirty="0" smtClean="0">
              <a:solidFill>
                <a:schemeClr val="accent5">
                  <a:lumMod val="20000"/>
                  <a:lumOff val="80000"/>
                </a:schemeClr>
              </a:solidFill>
            </a:endParaRPr>
          </a:p>
          <a:p>
            <a:r>
              <a:rPr lang="en-GB" dirty="0" smtClean="0">
                <a:solidFill>
                  <a:schemeClr val="accent5">
                    <a:lumMod val="20000"/>
                    <a:lumOff val="80000"/>
                  </a:schemeClr>
                </a:solidFill>
              </a:rPr>
              <a:t>…you </a:t>
            </a:r>
            <a:r>
              <a:rPr lang="en-GB" dirty="0">
                <a:solidFill>
                  <a:schemeClr val="accent5">
                    <a:lumMod val="20000"/>
                    <a:lumOff val="80000"/>
                  </a:schemeClr>
                </a:solidFill>
              </a:rPr>
              <a:t>see those tiny little things that some of those people are carrying around? Those are what we call </a:t>
            </a:r>
            <a:r>
              <a:rPr lang="en-GB" dirty="0">
                <a:solidFill>
                  <a:srgbClr val="00B0F0"/>
                </a:solidFill>
              </a:rPr>
              <a:t>Other People’s Infants. </a:t>
            </a:r>
            <a:r>
              <a:rPr lang="en-GB" dirty="0">
                <a:solidFill>
                  <a:schemeClr val="accent5">
                    <a:lumMod val="20000"/>
                    <a:lumOff val="80000"/>
                  </a:schemeClr>
                </a:solidFill>
              </a:rPr>
              <a:t>(I know you know what Your Infant looks like because you have a picture of it on the same phone you use to read stupid crap written by absolute morons like Jennie McCarthy and Melanie Phillips while taking up a space in the Whole Foods parking lot.) </a:t>
            </a:r>
            <a:r>
              <a:rPr lang="en-GB" dirty="0" smtClean="0">
                <a:solidFill>
                  <a:schemeClr val="accent5">
                    <a:lumMod val="20000"/>
                    <a:lumOff val="80000"/>
                  </a:schemeClr>
                </a:solidFill>
              </a:rPr>
              <a:t>…if </a:t>
            </a:r>
            <a:r>
              <a:rPr lang="en-GB" dirty="0">
                <a:solidFill>
                  <a:schemeClr val="accent5">
                    <a:lumMod val="20000"/>
                    <a:lumOff val="80000"/>
                  </a:schemeClr>
                </a:solidFill>
              </a:rPr>
              <a:t>your children aren’t vaccinated, they could infect an infant (not your infant though, of course! Your infant is safe in your phone!) and it could die, and it would be your fault.</a:t>
            </a:r>
          </a:p>
          <a:p>
            <a:r>
              <a:rPr lang="en-GB" dirty="0" smtClean="0">
                <a:solidFill>
                  <a:schemeClr val="accent5">
                    <a:lumMod val="20000"/>
                    <a:lumOff val="80000"/>
                  </a:schemeClr>
                </a:solidFill>
              </a:rPr>
              <a:t>I </a:t>
            </a:r>
            <a:r>
              <a:rPr lang="en-GB" dirty="0">
                <a:solidFill>
                  <a:schemeClr val="accent5">
                    <a:lumMod val="20000"/>
                    <a:lumOff val="80000"/>
                  </a:schemeClr>
                </a:solidFill>
              </a:rPr>
              <a:t>have said this many times to people – “an infant could die, and it </a:t>
            </a:r>
            <a:r>
              <a:rPr lang="en-GB" dirty="0">
                <a:solidFill>
                  <a:schemeClr val="accent5">
                    <a:lumMod val="20000"/>
                    <a:lumOff val="80000"/>
                  </a:schemeClr>
                </a:solidFill>
              </a:rPr>
              <a:t>would be your fault” – and they look at me like I just told them it’s raining. And then they go back to the “my private choice” thing, and </a:t>
            </a:r>
            <a:r>
              <a:rPr lang="en-GB" dirty="0">
                <a:solidFill>
                  <a:srgbClr val="00B0F0"/>
                </a:solidFill>
              </a:rPr>
              <a:t>I am left chilled to the bone with the knowledge that whatever kind of anti-</a:t>
            </a:r>
            <a:r>
              <a:rPr lang="en-GB" dirty="0" err="1">
                <a:solidFill>
                  <a:srgbClr val="00B0F0"/>
                </a:solidFill>
              </a:rPr>
              <a:t>vaxxer</a:t>
            </a:r>
            <a:r>
              <a:rPr lang="en-GB" dirty="0">
                <a:solidFill>
                  <a:srgbClr val="00B0F0"/>
                </a:solidFill>
              </a:rPr>
              <a:t> freak they are </a:t>
            </a:r>
            <a:r>
              <a:rPr lang="en-GB" dirty="0">
                <a:solidFill>
                  <a:schemeClr val="accent5">
                    <a:lumMod val="20000"/>
                    <a:lumOff val="80000"/>
                  </a:schemeClr>
                </a:solidFill>
              </a:rPr>
              <a:t>– whether they’re the hippie “I think bone broth cures everything” kind or the urban “I’m so </a:t>
            </a:r>
            <a:r>
              <a:rPr lang="en-GB" dirty="0" err="1">
                <a:solidFill>
                  <a:schemeClr val="accent5">
                    <a:lumMod val="20000"/>
                    <a:lumOff val="80000"/>
                  </a:schemeClr>
                </a:solidFill>
              </a:rPr>
              <a:t>hypereducated</a:t>
            </a:r>
            <a:r>
              <a:rPr lang="en-GB" dirty="0">
                <a:solidFill>
                  <a:schemeClr val="accent5">
                    <a:lumMod val="20000"/>
                    <a:lumOff val="80000"/>
                  </a:schemeClr>
                </a:solidFill>
              </a:rPr>
              <a:t> that I’ve lost touch with reality” kind – </a:t>
            </a:r>
            <a:r>
              <a:rPr lang="en-GB" dirty="0">
                <a:solidFill>
                  <a:srgbClr val="00B0F0"/>
                </a:solidFill>
              </a:rPr>
              <a:t>they really just doesn’t care that their actions might hurt other people.</a:t>
            </a:r>
          </a:p>
          <a:p>
            <a:r>
              <a:rPr lang="en-GB" sz="2300" dirty="0" smtClean="0">
                <a:solidFill>
                  <a:schemeClr val="accent5">
                    <a:lumMod val="20000"/>
                    <a:lumOff val="80000"/>
                  </a:schemeClr>
                </a:solidFill>
              </a:rPr>
              <a:t>The </a:t>
            </a:r>
            <a:r>
              <a:rPr lang="en-GB" sz="2300" dirty="0">
                <a:solidFill>
                  <a:schemeClr val="accent5">
                    <a:lumMod val="20000"/>
                    <a:lumOff val="80000"/>
                  </a:schemeClr>
                </a:solidFill>
              </a:rPr>
              <a:t>thing that I don’t get about this whole Disneyland thing is this: who even are these people? In order to not vaccinate, you have to be someone who fundamentally distrusts The System, who thinks that the Government and the Scientists and Big Ag are all in collusion with Big Vaccine to plunder your children’s well-being. </a:t>
            </a:r>
            <a:r>
              <a:rPr lang="en-GB" sz="2300" dirty="0">
                <a:solidFill>
                  <a:srgbClr val="00B0F0"/>
                </a:solidFill>
              </a:rPr>
              <a:t>You’d think these parents would be kind of worried about a huge, terrifying company that mostly traffics in antiquated gender roles and the plastic that gets wrapped around them. I just don’t understand how there exists a person who says to herself, “My child’s blood is going to be as pure as the driven snow to the detriment of basic public health standards and all that modernity holds dear”, and a minute later is like, “Let’s go all the way with this Frozen thing and let’s go to the Mothership to do it”. If you’re going to be an iconoclast, at least make it make sense. It’s bad enough to put the public health at risk; now you also have to hurt everyone’s brain while we try to figure out what kind of crazy you are?</a:t>
            </a:r>
          </a:p>
          <a:p>
            <a:r>
              <a:rPr lang="en-GB" dirty="0" smtClean="0">
                <a:solidFill>
                  <a:schemeClr val="accent5">
                    <a:lumMod val="20000"/>
                    <a:lumOff val="80000"/>
                  </a:schemeClr>
                </a:solidFill>
              </a:rPr>
              <a:t>No </a:t>
            </a:r>
            <a:r>
              <a:rPr lang="en-GB" dirty="0">
                <a:solidFill>
                  <a:schemeClr val="accent5">
                    <a:lumMod val="20000"/>
                    <a:lumOff val="80000"/>
                  </a:schemeClr>
                </a:solidFill>
              </a:rPr>
              <a:t>matter how many times you sing “Let It Go” alone in the car, it won’t change the fact that being anti-vaccine is sad and fundamentally violent. Yes, violent: </a:t>
            </a:r>
            <a:r>
              <a:rPr lang="en-GB" dirty="0">
                <a:solidFill>
                  <a:srgbClr val="00B0F0"/>
                </a:solidFill>
              </a:rPr>
              <a:t>it’s one group of people causing physical harm to others. </a:t>
            </a:r>
            <a:r>
              <a:rPr lang="en-GB" dirty="0">
                <a:solidFill>
                  <a:schemeClr val="accent5">
                    <a:lumMod val="20000"/>
                    <a:lumOff val="80000"/>
                  </a:schemeClr>
                </a:solidFill>
              </a:rPr>
              <a:t>If you’re that antisocial, that divorced from reality, and that incapable of understanding that there are other humans in the world, just stay home. The lines are shorter, and it’s a lot safer for the rest of us. </a:t>
            </a:r>
            <a:r>
              <a:rPr lang="en-GB" dirty="0" smtClean="0">
                <a:solidFill>
                  <a:schemeClr val="accent5">
                    <a:lumMod val="20000"/>
                    <a:lumOff val="80000"/>
                  </a:schemeClr>
                </a:solidFill>
              </a:rPr>
              <a:t>             SARAH MILLER </a:t>
            </a:r>
          </a:p>
          <a:p>
            <a:r>
              <a:rPr lang="en-GB" dirty="0" smtClean="0">
                <a:solidFill>
                  <a:schemeClr val="accent5">
                    <a:lumMod val="20000"/>
                    <a:lumOff val="80000"/>
                  </a:schemeClr>
                </a:solidFill>
                <a:hlinkClick r:id="rId2"/>
              </a:rPr>
              <a:t>https</a:t>
            </a:r>
            <a:r>
              <a:rPr lang="en-GB" dirty="0">
                <a:solidFill>
                  <a:schemeClr val="accent5">
                    <a:lumMod val="20000"/>
                    <a:lumOff val="80000"/>
                  </a:schemeClr>
                </a:solidFill>
                <a:hlinkClick r:id="rId2"/>
              </a:rPr>
              <a:t>://</a:t>
            </a:r>
            <a:r>
              <a:rPr lang="en-GB" dirty="0" smtClean="0">
                <a:solidFill>
                  <a:schemeClr val="accent5">
                    <a:lumMod val="20000"/>
                    <a:lumOff val="80000"/>
                  </a:schemeClr>
                </a:solidFill>
                <a:hlinkClick r:id="rId2"/>
              </a:rPr>
              <a:t>www.theguardian.com/commentisfree/2015/jan/23/parent-protect-kids-measles-vaccines-not-disney</a:t>
            </a:r>
            <a:r>
              <a:rPr lang="en-GB" dirty="0" smtClean="0">
                <a:solidFill>
                  <a:schemeClr val="accent5">
                    <a:lumMod val="20000"/>
                    <a:lumOff val="80000"/>
                  </a:schemeClr>
                </a:solidFill>
              </a:rPr>
              <a:t> </a:t>
            </a:r>
            <a:endParaRPr lang="en-GB" dirty="0">
              <a:solidFill>
                <a:schemeClr val="accent5">
                  <a:lumMod val="20000"/>
                  <a:lumOff val="80000"/>
                </a:schemeClr>
              </a:solidFill>
            </a:endParaRPr>
          </a:p>
        </p:txBody>
      </p:sp>
    </p:spTree>
    <p:extLst>
      <p:ext uri="{BB962C8B-B14F-4D97-AF65-F5344CB8AC3E}">
        <p14:creationId xmlns:p14="http://schemas.microsoft.com/office/powerpoint/2010/main" val="3566999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F0"/>
                </a:solidFill>
              </a:rPr>
              <a:t>task</a:t>
            </a:r>
            <a:endParaRPr lang="en-GB" dirty="0">
              <a:solidFill>
                <a:srgbClr val="00B0F0"/>
              </a:solidFill>
            </a:endParaRPr>
          </a:p>
        </p:txBody>
      </p:sp>
      <p:sp>
        <p:nvSpPr>
          <p:cNvPr id="3" name="Content Placeholder 2"/>
          <p:cNvSpPr>
            <a:spLocks noGrp="1"/>
          </p:cNvSpPr>
          <p:nvPr>
            <p:ph idx="1"/>
          </p:nvPr>
        </p:nvSpPr>
        <p:spPr>
          <a:xfrm>
            <a:off x="833630" y="2184400"/>
            <a:ext cx="10596370" cy="4366260"/>
          </a:xfrm>
        </p:spPr>
        <p:txBody>
          <a:bodyPr>
            <a:normAutofit/>
          </a:bodyPr>
          <a:lstStyle/>
          <a:p>
            <a:r>
              <a:rPr lang="en-GB" sz="2800" dirty="0">
                <a:solidFill>
                  <a:srgbClr val="92D050"/>
                </a:solidFill>
              </a:rPr>
              <a:t>The persuasion of Narrative                                            (500 words)</a:t>
            </a:r>
          </a:p>
          <a:p>
            <a:pPr marL="0" indent="0">
              <a:buNone/>
            </a:pPr>
            <a:r>
              <a:rPr lang="en-GB" sz="2800" i="1" dirty="0">
                <a:solidFill>
                  <a:srgbClr val="92D050"/>
                </a:solidFill>
              </a:rPr>
              <a:t>Either</a:t>
            </a:r>
            <a:r>
              <a:rPr lang="en-GB" sz="2800" i="1" dirty="0">
                <a:solidFill>
                  <a:schemeClr val="bg1"/>
                </a:solidFill>
              </a:rPr>
              <a:t>  </a:t>
            </a:r>
            <a:r>
              <a:rPr lang="en-GB" sz="2800" dirty="0">
                <a:solidFill>
                  <a:schemeClr val="bg1"/>
                </a:solidFill>
              </a:rPr>
              <a:t> 1. explore the use of storytelling in two contrasting </a:t>
            </a:r>
            <a:r>
              <a:rPr lang="en-GB" sz="2800" dirty="0" smtClean="0">
                <a:solidFill>
                  <a:schemeClr val="bg1"/>
                </a:solidFill>
              </a:rPr>
              <a:t>advertisements  of </a:t>
            </a:r>
            <a:r>
              <a:rPr lang="en-GB" sz="2800" dirty="0">
                <a:solidFill>
                  <a:schemeClr val="bg1"/>
                </a:solidFill>
              </a:rPr>
              <a:t>your choice</a:t>
            </a:r>
          </a:p>
          <a:p>
            <a:r>
              <a:rPr lang="en-GB" sz="2800" i="1" dirty="0">
                <a:solidFill>
                  <a:srgbClr val="92D050"/>
                </a:solidFill>
              </a:rPr>
              <a:t>Or      </a:t>
            </a:r>
            <a:r>
              <a:rPr lang="en-GB" sz="2800" i="1" dirty="0">
                <a:solidFill>
                  <a:schemeClr val="bg1"/>
                </a:solidFill>
              </a:rPr>
              <a:t> </a:t>
            </a:r>
            <a:r>
              <a:rPr lang="en-GB" sz="2800" dirty="0">
                <a:solidFill>
                  <a:schemeClr val="bg1"/>
                </a:solidFill>
              </a:rPr>
              <a:t> 2. choose a subject/issue/material  and sketch out a story </a:t>
            </a:r>
            <a:r>
              <a:rPr lang="en-GB" sz="2800" dirty="0" smtClean="0">
                <a:solidFill>
                  <a:schemeClr val="bg1"/>
                </a:solidFill>
              </a:rPr>
              <a:t>ide</a:t>
            </a:r>
            <a:r>
              <a:rPr lang="en-GB" sz="2800" dirty="0">
                <a:solidFill>
                  <a:schemeClr val="bg1"/>
                </a:solidFill>
              </a:rPr>
              <a:t>a to sell it</a:t>
            </a:r>
          </a:p>
          <a:p>
            <a:r>
              <a:rPr lang="en-GB" sz="2800" dirty="0" smtClean="0">
                <a:solidFill>
                  <a:srgbClr val="92D050"/>
                </a:solidFill>
              </a:rPr>
              <a:t>Or       </a:t>
            </a:r>
            <a:r>
              <a:rPr lang="en-GB" sz="2800" dirty="0" smtClean="0">
                <a:solidFill>
                  <a:schemeClr val="bg1"/>
                </a:solidFill>
              </a:rPr>
              <a:t> </a:t>
            </a:r>
            <a:r>
              <a:rPr lang="en-GB" sz="2800" dirty="0">
                <a:solidFill>
                  <a:schemeClr val="bg1"/>
                </a:solidFill>
              </a:rPr>
              <a:t>3. develop a persuasive conspiracy theory and promote it online (negative </a:t>
            </a:r>
            <a:r>
              <a:rPr lang="en-GB" sz="2800" dirty="0" smtClean="0">
                <a:solidFill>
                  <a:schemeClr val="bg1"/>
                </a:solidFill>
              </a:rPr>
              <a:t>enchantment)</a:t>
            </a:r>
            <a:endParaRPr lang="en-GB" sz="2800" dirty="0">
              <a:solidFill>
                <a:schemeClr val="bg1"/>
              </a:solidFill>
            </a:endParaRPr>
          </a:p>
        </p:txBody>
      </p:sp>
    </p:spTree>
    <p:extLst>
      <p:ext uri="{BB962C8B-B14F-4D97-AF65-F5344CB8AC3E}">
        <p14:creationId xmlns:p14="http://schemas.microsoft.com/office/powerpoint/2010/main" val="2421186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236</TotalTime>
  <Words>1115</Words>
  <Application>Microsoft Office PowerPoint</Application>
  <PresentationFormat>Widescreen</PresentationFormat>
  <Paragraphs>67</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Bodoni MT Condensed</vt:lpstr>
      <vt:lpstr>Georgia</vt:lpstr>
      <vt:lpstr>Tw Cen MT</vt:lpstr>
      <vt:lpstr>Tw Cen MT Condensed</vt:lpstr>
      <vt:lpstr>Wingdings 3</vt:lpstr>
      <vt:lpstr>Integral</vt:lpstr>
      <vt:lpstr>Hpen4004: The language/s of persuasion </vt:lpstr>
      <vt:lpstr>PowerPoint Presentation</vt:lpstr>
      <vt:lpstr>Innovation and narrative</vt:lpstr>
      <vt:lpstr>The Future of Storytelling: </vt:lpstr>
      <vt:lpstr>CONSUMING MEDIA: SELLING PRODUCTS THROUGH NARRATIVE  </vt:lpstr>
      <vt:lpstr>Storytelling &amp; advertising: FOCUS ON THE BRAND </vt:lpstr>
      <vt:lpstr>STORIES SELL  the importance of story http://www.storyworldwide.com/work/</vt:lpstr>
      <vt:lpstr>HOW DOES THIS CHANGE THE RECEIVED NARRATIVE? </vt:lpstr>
      <vt:lpstr>HOW DOES THIS CHANGE THE RECEIVED NARRATIVE? </vt:lpstr>
      <vt:lpstr>VIRAL IMAGES: NOT JUST SELLING CONSUMPTION </vt:lpstr>
      <vt:lpstr>NARRATIVES USING HUMOUR RATHER THAN FEAR </vt:lpstr>
      <vt:lpstr>NO TRAINING, NO COMMUNICATION….</vt:lpstr>
      <vt:lpstr>viral communication of a different kind</vt:lpstr>
      <vt:lpstr>Conspiracy theories &amp; the chosen few</vt:lpstr>
      <vt:lpstr>PowerPoint Presentation</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MONDAY The language/s of persuasion</dc:title>
  <dc:creator>Jeni Williams</dc:creator>
  <cp:lastModifiedBy>Jeni Williams</cp:lastModifiedBy>
  <cp:revision>29</cp:revision>
  <dcterms:created xsi:type="dcterms:W3CDTF">2019-04-10T15:32:18Z</dcterms:created>
  <dcterms:modified xsi:type="dcterms:W3CDTF">2019-05-17T11:39:12Z</dcterms:modified>
</cp:coreProperties>
</file>