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18"/>
  </p:notesMasterIdLst>
  <p:sldIdLst>
    <p:sldId id="364" r:id="rId3"/>
    <p:sldId id="387" r:id="rId4"/>
    <p:sldId id="388" r:id="rId5"/>
    <p:sldId id="391" r:id="rId6"/>
    <p:sldId id="405" r:id="rId7"/>
    <p:sldId id="406" r:id="rId8"/>
    <p:sldId id="407" r:id="rId9"/>
    <p:sldId id="408" r:id="rId10"/>
    <p:sldId id="409" r:id="rId11"/>
    <p:sldId id="410" r:id="rId12"/>
    <p:sldId id="389" r:id="rId13"/>
    <p:sldId id="390" r:id="rId14"/>
    <p:sldId id="411" r:id="rId15"/>
    <p:sldId id="412" r:id="rId16"/>
    <p:sldId id="38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87"/>
            <p14:sldId id="388"/>
            <p14:sldId id="391"/>
            <p14:sldId id="405"/>
            <p14:sldId id="406"/>
            <p14:sldId id="407"/>
            <p14:sldId id="408"/>
            <p14:sldId id="409"/>
            <p14:sldId id="410"/>
            <p14:sldId id="389"/>
            <p14:sldId id="390"/>
            <p14:sldId id="411"/>
            <p14:sldId id="412"/>
            <p14:sldId id="3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91" autoAdjust="0"/>
    <p:restoredTop sz="94660"/>
  </p:normalViewPr>
  <p:slideViewPr>
    <p:cSldViewPr snapToGrid="0">
      <p:cViewPr varScale="1">
        <p:scale>
          <a:sx n="86" d="100"/>
          <a:sy n="86" d="100"/>
        </p:scale>
        <p:origin x="23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7/15/2026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professional-development/national-pedagogy-project/talk-pedagogy-think-learning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endParaRPr lang="en-US" sz="1800" b="1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800" b="1" i="1" dirty="0">
                <a:solidFill>
                  <a:schemeClr val="bg1"/>
                </a:solidFill>
              </a:rPr>
              <a:t>Personal and Professional Development ECIE5015 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26BDA-1B95-3DEF-1C4D-74DCFFD4F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EE49F-F0FD-4CDB-BFE7-5FB38DD72F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64F120-4108-FEEA-AFCA-FB71127BCB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build the skills and competencies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necessary for career resilience and professional development for the future work context. </a:t>
            </a:r>
            <a:endParaRPr lang="en-GB" i="1" dirty="0">
              <a:solidFill>
                <a:schemeClr val="accent1">
                  <a:lumMod val="75000"/>
                </a:schemeClr>
              </a:solidFill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454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98C4C-31EE-0D30-2D62-F7400A080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EEA78-E18D-5E2E-FFD5-54749F0670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D2999-A546-C569-598B-30BC15E0DD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Evaluate personal employability skills and their congruence with the skills required for professional practice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analyse the skills required to develop within a chosen career</a:t>
            </a:r>
          </a:p>
        </p:txBody>
      </p:sp>
    </p:spTree>
    <p:extLst>
      <p:ext uri="{BB962C8B-B14F-4D97-AF65-F5344CB8AC3E}">
        <p14:creationId xmlns:p14="http://schemas.microsoft.com/office/powerpoint/2010/main" val="3913492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F78B-C69C-246F-A853-98AB39D9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66241-266E-116B-685E-C3EB6F8C62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48E49-95F0-410F-68E6-EAA02DCADC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1: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Introduction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Standards for Assisting Teaching </a:t>
            </a:r>
            <a:r>
              <a:rPr lang="en-GB" sz="700" i="1" dirty="0">
                <a:solidFill>
                  <a:schemeClr val="accent1">
                    <a:lumMod val="75000"/>
                  </a:schemeClr>
                </a:solidFill>
              </a:rPr>
              <a:t>(WG, 2019)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2: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Personal Development Plans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Writing a curriculum vitae (cv)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3: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Jasper’s ERA reflection model </a:t>
            </a:r>
            <a:r>
              <a:rPr lang="en-GB" sz="1100" i="1" dirty="0">
                <a:solidFill>
                  <a:schemeClr val="accent1">
                    <a:lumMod val="75000"/>
                  </a:schemeClr>
                </a:solidFill>
              </a:rPr>
              <a:t>(2013)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4: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Practice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networking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434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DE6DF-DB48-E0E5-B3F0-6A6D41A10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 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A393F-E5AB-F803-0DDB-4164B109BC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3D2D5-43E4-9621-668B-925A2B1AFE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1028700" lvl="1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Discuss Covey’s ‘7 Habits of Successful People’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(Covey, 2017)</a:t>
            </a:r>
          </a:p>
          <a:p>
            <a:pPr marL="1028700" lvl="1" indent="-571500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Critically evaluate some of Bourdieu’s theories on society </a:t>
            </a:r>
            <a:r>
              <a:rPr lang="en-GB" sz="1200" i="1" dirty="0">
                <a:solidFill>
                  <a:schemeClr val="accent1">
                    <a:lumMod val="75000"/>
                  </a:schemeClr>
                </a:solidFill>
              </a:rPr>
              <a:t>(Grenfell, 2012)</a:t>
            </a:r>
            <a:endParaRPr lang="en-GB" sz="36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1028700" lvl="1" indent="-571500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Identify networking opportunities</a:t>
            </a:r>
          </a:p>
          <a:p>
            <a:pPr marL="1028700" lvl="1" indent="-571500"/>
            <a:r>
              <a:rPr lang="en-GB" sz="3600" i="1" dirty="0">
                <a:solidFill>
                  <a:schemeClr val="accent1">
                    <a:lumMod val="75000"/>
                  </a:schemeClr>
                </a:solidFill>
              </a:rPr>
              <a:t>Link these to developing your professional skills 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258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476CB-31D1-C870-FD22-7D1A8AE2D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7 Habits of Successful People 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1600" b="1" i="1" dirty="0">
                <a:solidFill>
                  <a:schemeClr val="accent1">
                    <a:lumMod val="75000"/>
                  </a:schemeClr>
                </a:solidFill>
              </a:rPr>
              <a:t>(Covey, 2017)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6C0AE-CA38-8A04-0498-EA257702D5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51C57-B150-3065-234F-7F1E79F48C7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Be proactive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Begin with the end in mind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Put first things first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Think win/win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Seek first to understand then to be understood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Synergise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Sharpen your saw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*Consider how these relate to your self-assessment, PDP and CV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388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D25E7-901B-0D50-9CDC-0ABE20456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Theory: Pierre Bourdieu's theories on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191BD-FAB8-8EF4-1C1B-838A88FAC6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C57DE-7DC1-AE79-E445-CE1B96293F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Social Capital</a:t>
            </a:r>
          </a:p>
          <a:p>
            <a:pPr lvl="1"/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Cultural capital</a:t>
            </a:r>
          </a:p>
          <a:p>
            <a:pPr marL="457200" lvl="1" indent="0" algn="r">
              <a:buNone/>
            </a:pP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(Grenfell, 2012)</a:t>
            </a:r>
          </a:p>
          <a:p>
            <a:pPr marL="457200" lvl="1" indent="0">
              <a:buNone/>
            </a:pPr>
            <a:endParaRPr lang="en-GB" sz="2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*Consider how these relate to your understanding of developing professional networks and future employability</a:t>
            </a:r>
            <a:endParaRPr lang="en-GB" i="1" dirty="0">
              <a:solidFill>
                <a:schemeClr val="accent1">
                  <a:lumMod val="75000"/>
                </a:schemeClr>
              </a:solidFill>
              <a:cs typeface="Segoe U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2754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11602-E5E0-843A-541A-5E0F535C2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Networking and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36F00-D3A1-D885-86D7-88829C3E42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37E40D-52EE-AB35-62A4-DD627D803DE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Identify social media platforms that relate to your preferred career path. E.g.: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Facebook</a:t>
            </a:r>
          </a:p>
          <a:p>
            <a:pPr lvl="2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-Groups</a:t>
            </a:r>
          </a:p>
          <a:p>
            <a:pPr lvl="2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-Pages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LinkedIn </a:t>
            </a:r>
          </a:p>
          <a:p>
            <a:pPr lvl="1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X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Instagram</a:t>
            </a:r>
          </a:p>
          <a:p>
            <a:pPr marL="0" indent="0">
              <a:buNone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Consider :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benefits and drawbacks in using these platforms to develop your professional practice</a:t>
            </a:r>
          </a:p>
          <a:p>
            <a:pPr lvl="1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these platforms link with Covey &amp; Bourdieu's theories.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7642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B7F2D-21F7-DFAB-E4C3-86D286663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Share any key social media sites that could support your professional development</a:t>
            </a:r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C1C07-62FE-5B54-AD7C-C73074065B5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3F0585-6587-DB22-4ECA-C24C919B4B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e.g.</a:t>
            </a:r>
          </a:p>
          <a:p>
            <a:pPr marL="342900" indent="-3429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X @childcomwales (Feed from the Children’s Commissioner for Wales)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CASPAR NSPCC briefings (free to your email inbox for people who work or volunteer with children and young people to understand changes to safeguarding &amp; child protection guidance)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Education Wales on Facebook (Free to your email inbox weekly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Dysg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e-newsletters on education and curriculum news in Wales (For 2 different age-ranges: those working with pre-11 yr olds &amp; those working with 11+ yr olds)</a:t>
            </a:r>
          </a:p>
          <a:p>
            <a:pPr marL="342900" indent="-3429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Others?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140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3B547-83FE-BEBC-00E7-C703367C3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Examples of best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1B6E5-25D9-D5F4-1EA0-116695C3CE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E56BD0-1405-8D27-3B14-D05957DF93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Keep cv updated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Prepare thoroughly for Performance /Development Review meetings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Read relevant professional publications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Experience unfamiliar aspects of your organisation/school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Professional networking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Create a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Linkedin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 profile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Follow professional organisations and individuals on X, FB, LinkedIn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Full &amp; effective use of the Hwb (2023) 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(e.g. ‘Talk Pedagogy; Think Learning’)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ProximaNova-n4"/>
              </a:rPr>
              <a:t>and UWTSD Career guidance resources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413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6753B-B7D9-2CF5-2D4C-9BAA6E7A1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: Adran 1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Assessment: Component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42F3C-5FEA-FA0B-D620-1B52E5D66A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AE336-1DB3-885B-E657-B47E7B709B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(3 elements)</a:t>
            </a:r>
          </a:p>
          <a:p>
            <a:pPr marL="514350" indent="-514350">
              <a:buAutoNum type="arabicPeriod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Self-assessment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(using Welsh Government’s Professional Standards for Assisting Teaching, 2019)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2.Professional Development Plan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3. Curriculum Vitae (CV)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Equivalent to 2000 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Due 01/11/2026    23:59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640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7B4E50-AEEA-38F3-E2A8-CFD18C8D9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0E520-525F-6CCF-D436-69367086E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: Adran 2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Assessment: Component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17BF5-6C23-702D-04F6-D22776643F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533F039-1E3F-CDC9-932C-28BFF0C6A9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Reflection on your </a:t>
            </a:r>
          </a:p>
          <a:p>
            <a:pPr marL="0" indent="0" algn="ctr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professional development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Drawing on module learning, professional standards, workplace experiences and relevant literature.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2000 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Due 01/11/2026      23:59</a:t>
            </a:r>
          </a:p>
          <a:p>
            <a:pPr marL="0" indent="0" algn="ctr">
              <a:buNone/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marL="0" indent="0" algn="ctr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878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7F825-FA47-57DC-5132-2C8055DBB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8FE54-9CC0-A4DD-4C53-B8A5A13FD4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B74BC4-A929-C23F-C455-10F3F33F4B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Any questions about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1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Element 1 (Self-Assessment) ?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Element 2 (PDP)?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Element 3 (CV)?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2 (Reflection)?</a:t>
            </a:r>
          </a:p>
        </p:txBody>
      </p:sp>
    </p:spTree>
    <p:extLst>
      <p:ext uri="{BB962C8B-B14F-4D97-AF65-F5344CB8AC3E}">
        <p14:creationId xmlns:p14="http://schemas.microsoft.com/office/powerpoint/2010/main" val="106271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D62EF-8407-C2F4-52DC-12C1A7B82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361CB-7CAE-83C0-B9F5-0D0B1712D6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 err="1"/>
              <a:t>Diolch</a:t>
            </a:r>
            <a:r>
              <a:rPr lang="en-GB" sz="6000" dirty="0"/>
              <a:t> </a:t>
            </a:r>
            <a:r>
              <a:rPr lang="en-GB" sz="6000" dirty="0" err="1"/>
              <a:t>yn</a:t>
            </a:r>
            <a:r>
              <a:rPr lang="en-GB" sz="6000" dirty="0"/>
              <a:t> </a:t>
            </a:r>
            <a:r>
              <a:rPr lang="en-GB" sz="6000" dirty="0" err="1"/>
              <a:t>fawr</a:t>
            </a:r>
            <a:r>
              <a:rPr lang="en-GB" sz="6000" dirty="0"/>
              <a:t> </a:t>
            </a:r>
            <a:r>
              <a:rPr lang="en-GB" sz="6000" dirty="0" err="1"/>
              <a:t>iawn</a:t>
            </a:r>
            <a:endParaRPr lang="en-GB" sz="6000" dirty="0"/>
          </a:p>
          <a:p>
            <a:pPr marL="0" indent="0" algn="ctr">
              <a:buNone/>
            </a:pPr>
            <a:r>
              <a:rPr lang="en-GB" sz="6000" b="1" i="1" dirty="0">
                <a:solidFill>
                  <a:schemeClr val="accent1">
                    <a:lumMod val="75000"/>
                  </a:schemeClr>
                </a:solidFill>
              </a:rPr>
              <a:t>Thank you very much</a:t>
            </a:r>
          </a:p>
        </p:txBody>
      </p:sp>
    </p:spTree>
    <p:extLst>
      <p:ext uri="{BB962C8B-B14F-4D97-AF65-F5344CB8AC3E}">
        <p14:creationId xmlns:p14="http://schemas.microsoft.com/office/powerpoint/2010/main" val="30661180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7A32-DBDD-8B1E-4001-216A0623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31165"/>
          </a:xfrm>
        </p:spPr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AA7F-DBAA-039B-F65B-364428DD1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41120"/>
            <a:ext cx="10991850" cy="4125403"/>
          </a:xfrm>
        </p:spPr>
        <p:txBody>
          <a:bodyPr>
            <a:noAutofit/>
          </a:bodyPr>
          <a:lstStyle/>
          <a:p>
            <a:pPr indent="0" algn="just">
              <a:lnSpc>
                <a:spcPct val="150000"/>
              </a:lnSpc>
              <a:buNone/>
            </a:pPr>
            <a:r>
              <a:rPr lang="en-GB" sz="2000" dirty="0">
                <a:ea typeface="Calibri" panose="020F0502020204030204" pitchFamily="34" charset="0"/>
              </a:rPr>
              <a:t>Covey, S.R. (2017) </a:t>
            </a:r>
            <a:r>
              <a:rPr lang="en-GB" sz="2000" i="1" dirty="0">
                <a:ea typeface="Calibri" panose="020F0502020204030204" pitchFamily="34" charset="0"/>
              </a:rPr>
              <a:t>The 7 Habits of Highly Effective People.  </a:t>
            </a:r>
            <a:r>
              <a:rPr lang="en-GB" sz="2000" dirty="0">
                <a:ea typeface="Calibri" panose="020F0502020204030204" pitchFamily="34" charset="0"/>
              </a:rPr>
              <a:t>New York City: Simon and Shuster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2000" dirty="0">
                <a:ea typeface="Calibri" panose="020F0502020204030204" pitchFamily="34" charset="0"/>
              </a:rPr>
              <a:t>Grenfell, M. (Ed.) (2012) </a:t>
            </a:r>
            <a:r>
              <a:rPr lang="en-GB" sz="2000" i="1" dirty="0">
                <a:ea typeface="Calibri" panose="020F0502020204030204" pitchFamily="34" charset="0"/>
              </a:rPr>
              <a:t>Pierre Bourdieu: Key Concepts</a:t>
            </a:r>
            <a:r>
              <a:rPr lang="en-GB" sz="2000" dirty="0">
                <a:ea typeface="Calibri" panose="020F0502020204030204" pitchFamily="34" charset="0"/>
              </a:rPr>
              <a:t>. Oxon :Routledge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2000" dirty="0">
                <a:ea typeface="Calibri" panose="020F0502020204030204" pitchFamily="34" charset="0"/>
              </a:rPr>
              <a:t>HWB (2023) </a:t>
            </a:r>
            <a:r>
              <a:rPr lang="en-GB" sz="2000" i="1" dirty="0">
                <a:ea typeface="Calibri" panose="020F0502020204030204" pitchFamily="34" charset="0"/>
              </a:rPr>
              <a:t>Talk Pedagogy; Think Learning. </a:t>
            </a:r>
            <a:r>
              <a:rPr lang="en-GB" sz="2000" dirty="0" err="1">
                <a:ea typeface="Calibri" panose="020F0502020204030204" pitchFamily="34" charset="0"/>
              </a:rPr>
              <a:t>Ar</a:t>
            </a:r>
            <a:r>
              <a:rPr lang="en-GB" sz="2000" dirty="0">
                <a:ea typeface="Calibri" panose="020F0502020204030204" pitchFamily="34" charset="0"/>
              </a:rPr>
              <a:t> </a:t>
            </a:r>
            <a:r>
              <a:rPr lang="en-GB" sz="2000" dirty="0" err="1">
                <a:ea typeface="Calibri" panose="020F0502020204030204" pitchFamily="34" charset="0"/>
              </a:rPr>
              <a:t>gael</a:t>
            </a:r>
            <a:r>
              <a:rPr lang="en-GB" sz="2000" dirty="0">
                <a:ea typeface="Calibri" panose="020F0502020204030204" pitchFamily="34" charset="0"/>
              </a:rPr>
              <a:t> </a:t>
            </a:r>
            <a:r>
              <a:rPr lang="en-GB" sz="2000" dirty="0" err="1">
                <a:ea typeface="Calibri" panose="020F0502020204030204" pitchFamily="34" charset="0"/>
              </a:rPr>
              <a:t>yn</a:t>
            </a:r>
            <a:r>
              <a:rPr lang="en-GB" sz="2000" dirty="0">
                <a:ea typeface="Calibri" panose="020F0502020204030204" pitchFamily="34" charset="0"/>
              </a:rPr>
              <a:t>/Available at </a:t>
            </a:r>
            <a:r>
              <a:rPr lang="en-GB" sz="2000" dirty="0">
                <a:ea typeface="Calibri" panose="020F0502020204030204" pitchFamily="34" charset="0"/>
                <a:hlinkClick r:id="rId2"/>
              </a:rPr>
              <a:t>https://hwb.gov.wales/professional-development/national-pedagogy-project/talk-pedagogy-think-learning/</a:t>
            </a:r>
            <a:r>
              <a:rPr lang="en-GB" sz="2000" dirty="0">
                <a:ea typeface="Calibri" panose="020F0502020204030204" pitchFamily="34" charset="0"/>
              </a:rPr>
              <a:t> (</a:t>
            </a:r>
            <a:r>
              <a:rPr lang="en-GB" sz="2000" dirty="0" err="1">
                <a:ea typeface="Calibri" panose="020F0502020204030204" pitchFamily="34" charset="0"/>
              </a:rPr>
              <a:t>Cyrchwyd</a:t>
            </a:r>
            <a:r>
              <a:rPr lang="en-GB" sz="2000" dirty="0">
                <a:ea typeface="Calibri" panose="020F0502020204030204" pitchFamily="34" charset="0"/>
              </a:rPr>
              <a:t>/Accessed 15.07.2026)</a:t>
            </a:r>
          </a:p>
          <a:p>
            <a:pPr indent="0" algn="just">
              <a:lnSpc>
                <a:spcPct val="150000"/>
              </a:lnSpc>
              <a:buNone/>
            </a:pPr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33158241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683</Words>
  <Application>Microsoft Office PowerPoint</Application>
  <PresentationFormat>Widescreen</PresentationFormat>
  <Paragraphs>95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ProximaNova-n4</vt:lpstr>
      <vt:lpstr>Arial</vt:lpstr>
      <vt:lpstr>Calibri</vt:lpstr>
      <vt:lpstr>Calibri Light</vt:lpstr>
      <vt:lpstr>Segoe UI</vt:lpstr>
      <vt:lpstr>UWTSD Holding Page</vt:lpstr>
      <vt:lpstr>Accessible 2</vt:lpstr>
      <vt:lpstr>PowerPoint Presentation</vt:lpstr>
      <vt:lpstr>Module Aim</vt:lpstr>
      <vt:lpstr>Learning Outcomes</vt:lpstr>
      <vt:lpstr>Module content</vt:lpstr>
      <vt:lpstr>                                          This week</vt:lpstr>
      <vt:lpstr>The 7 Habits of Successful People  (Covey, 2017)</vt:lpstr>
      <vt:lpstr>Theory: Pierre Bourdieu's theories on society</vt:lpstr>
      <vt:lpstr>Networking and Social Media</vt:lpstr>
      <vt:lpstr> Share any key social media sites that could support your professional development </vt:lpstr>
      <vt:lpstr>Examples of best professional practice</vt:lpstr>
      <vt:lpstr>Asesiad: Adran 1 Assessment: Component 1</vt:lpstr>
      <vt:lpstr>Asesiad: Adran 2 Assessment: Component 2</vt:lpstr>
      <vt:lpstr>Asesiad         Assessment</vt:lpstr>
      <vt:lpstr>PowerPoint Presentation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16</cp:revision>
  <dcterms:created xsi:type="dcterms:W3CDTF">2022-06-22T10:03:12Z</dcterms:created>
  <dcterms:modified xsi:type="dcterms:W3CDTF">2026-07-15T20:56:16Z</dcterms:modified>
</cp:coreProperties>
</file>