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64" r:id="rId5"/>
    <p:sldId id="267" r:id="rId6"/>
    <p:sldId id="259" r:id="rId7"/>
    <p:sldId id="258" r:id="rId8"/>
    <p:sldId id="260" r:id="rId9"/>
    <p:sldId id="261" r:id="rId10"/>
    <p:sldId id="263" r:id="rId11"/>
    <p:sldId id="265" r:id="rId12"/>
    <p:sldId id="262" r:id="rId13"/>
    <p:sldId id="268" r:id="rId14"/>
    <p:sldId id="271" r:id="rId15"/>
    <p:sldId id="270" r:id="rId16"/>
    <p:sldId id="26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BD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4" autoAdjust="0"/>
    <p:restoredTop sz="94660"/>
  </p:normalViewPr>
  <p:slideViewPr>
    <p:cSldViewPr snapToGrid="0">
      <p:cViewPr varScale="1">
        <p:scale>
          <a:sx n="67" d="100"/>
          <a:sy n="67" d="100"/>
        </p:scale>
        <p:origin x="5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23581D-954B-411A-8BE7-FCAEE4A98C2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E1E4226-AACF-4282-9408-46E4700B8CB6}">
      <dgm:prSet/>
      <dgm:spPr/>
      <dgm:t>
        <a:bodyPr/>
        <a:lstStyle/>
        <a:p>
          <a:pPr algn="ctr"/>
          <a:r>
            <a:rPr lang="en-GB" b="1" dirty="0">
              <a:solidFill>
                <a:srgbClr val="0070C0"/>
              </a:solidFill>
            </a:rPr>
            <a:t>Customers’ behaviour order takeaway</a:t>
          </a:r>
          <a:endParaRPr lang="en-US" b="1" dirty="0">
            <a:solidFill>
              <a:srgbClr val="0070C0"/>
            </a:solidFill>
          </a:endParaRPr>
        </a:p>
      </dgm:t>
    </dgm:pt>
    <dgm:pt modelId="{D1B8E3D7-DD9B-4453-B54A-3988BBE8F250}" type="parTrans" cxnId="{23ECDF7F-F5DD-41DB-8F5E-437DC4AA9343}">
      <dgm:prSet/>
      <dgm:spPr/>
      <dgm:t>
        <a:bodyPr/>
        <a:lstStyle/>
        <a:p>
          <a:endParaRPr lang="en-US"/>
        </a:p>
      </dgm:t>
    </dgm:pt>
    <dgm:pt modelId="{737203B7-7DE7-4F59-8AEC-1445F12EBCEC}" type="sibTrans" cxnId="{23ECDF7F-F5DD-41DB-8F5E-437DC4AA9343}">
      <dgm:prSet/>
      <dgm:spPr/>
      <dgm:t>
        <a:bodyPr/>
        <a:lstStyle/>
        <a:p>
          <a:endParaRPr lang="en-US"/>
        </a:p>
      </dgm:t>
    </dgm:pt>
    <dgm:pt modelId="{8B8113F8-93FC-443C-96A6-C0FA29AACCC7}">
      <dgm:prSet/>
      <dgm:spPr/>
      <dgm:t>
        <a:bodyPr/>
        <a:lstStyle/>
        <a:p>
          <a:pPr algn="ctr"/>
          <a:r>
            <a:rPr lang="en-GB" b="1" dirty="0">
              <a:solidFill>
                <a:schemeClr val="tx1">
                  <a:lumMod val="50000"/>
                  <a:lumOff val="50000"/>
                </a:schemeClr>
              </a:solidFill>
            </a:rPr>
            <a:t>21</a:t>
          </a:r>
          <a:r>
            <a:rPr lang="en-GB" b="1" baseline="30000" dirty="0">
              <a:solidFill>
                <a:schemeClr val="tx1">
                  <a:lumMod val="50000"/>
                  <a:lumOff val="50000"/>
                </a:schemeClr>
              </a:solidFill>
            </a:rPr>
            <a:t>st</a:t>
          </a:r>
          <a:r>
            <a:rPr lang="en-GB" b="1" dirty="0">
              <a:solidFill>
                <a:schemeClr val="tx1">
                  <a:lumMod val="50000"/>
                  <a:lumOff val="50000"/>
                </a:schemeClr>
              </a:solidFill>
            </a:rPr>
            <a:t> century  Disruptive technology</a:t>
          </a:r>
          <a:endParaRPr lang="en-US" b="1" dirty="0">
            <a:solidFill>
              <a:schemeClr val="tx1">
                <a:lumMod val="50000"/>
                <a:lumOff val="50000"/>
              </a:schemeClr>
            </a:solidFill>
          </a:endParaRPr>
        </a:p>
      </dgm:t>
    </dgm:pt>
    <dgm:pt modelId="{FDB91F3B-9BE8-4A0F-AF7D-F27935EC803B}" type="parTrans" cxnId="{CB2F5D45-6204-467C-8157-C8FF95065903}">
      <dgm:prSet/>
      <dgm:spPr/>
      <dgm:t>
        <a:bodyPr/>
        <a:lstStyle/>
        <a:p>
          <a:endParaRPr lang="en-US"/>
        </a:p>
      </dgm:t>
    </dgm:pt>
    <dgm:pt modelId="{5F68B9C4-B548-4B0C-9B6A-5C8C997A9B3F}" type="sibTrans" cxnId="{CB2F5D45-6204-467C-8157-C8FF95065903}">
      <dgm:prSet/>
      <dgm:spPr/>
      <dgm:t>
        <a:bodyPr/>
        <a:lstStyle/>
        <a:p>
          <a:endParaRPr lang="en-US"/>
        </a:p>
      </dgm:t>
    </dgm:pt>
    <dgm:pt modelId="{09EAEF66-0BC3-4DEC-B673-D4D6697E35BB}" type="pres">
      <dgm:prSet presAssocID="{9823581D-954B-411A-8BE7-FCAEE4A98C28}" presName="vert0" presStyleCnt="0">
        <dgm:presLayoutVars>
          <dgm:dir/>
          <dgm:animOne val="branch"/>
          <dgm:animLvl val="lvl"/>
        </dgm:presLayoutVars>
      </dgm:prSet>
      <dgm:spPr/>
    </dgm:pt>
    <dgm:pt modelId="{E562C068-B164-41E8-A906-B1861D688C90}" type="pres">
      <dgm:prSet presAssocID="{0E1E4226-AACF-4282-9408-46E4700B8CB6}" presName="thickLine" presStyleLbl="alignNode1" presStyleIdx="0" presStyleCnt="2"/>
      <dgm:spPr/>
    </dgm:pt>
    <dgm:pt modelId="{7D986C1C-9FE2-4DE8-9B2A-D3B8FEB90663}" type="pres">
      <dgm:prSet presAssocID="{0E1E4226-AACF-4282-9408-46E4700B8CB6}" presName="horz1" presStyleCnt="0"/>
      <dgm:spPr/>
    </dgm:pt>
    <dgm:pt modelId="{753A3225-B62B-4F7E-9999-158EC2593322}" type="pres">
      <dgm:prSet presAssocID="{0E1E4226-AACF-4282-9408-46E4700B8CB6}" presName="tx1" presStyleLbl="revTx" presStyleIdx="0" presStyleCnt="2"/>
      <dgm:spPr/>
    </dgm:pt>
    <dgm:pt modelId="{83625908-9A5F-41BB-B090-100C7FF655C3}" type="pres">
      <dgm:prSet presAssocID="{0E1E4226-AACF-4282-9408-46E4700B8CB6}" presName="vert1" presStyleCnt="0"/>
      <dgm:spPr/>
    </dgm:pt>
    <dgm:pt modelId="{E9049138-9689-48D2-A851-48693A15648B}" type="pres">
      <dgm:prSet presAssocID="{8B8113F8-93FC-443C-96A6-C0FA29AACCC7}" presName="thickLine" presStyleLbl="alignNode1" presStyleIdx="1" presStyleCnt="2"/>
      <dgm:spPr/>
    </dgm:pt>
    <dgm:pt modelId="{3EF3047B-D071-4F5C-B328-1D84D373A2B4}" type="pres">
      <dgm:prSet presAssocID="{8B8113F8-93FC-443C-96A6-C0FA29AACCC7}" presName="horz1" presStyleCnt="0"/>
      <dgm:spPr/>
    </dgm:pt>
    <dgm:pt modelId="{C1059807-8163-4FB2-AB93-272E7FD5A200}" type="pres">
      <dgm:prSet presAssocID="{8B8113F8-93FC-443C-96A6-C0FA29AACCC7}" presName="tx1" presStyleLbl="revTx" presStyleIdx="1" presStyleCnt="2"/>
      <dgm:spPr/>
    </dgm:pt>
    <dgm:pt modelId="{AB6E51DA-5638-4F5A-97AC-464894ACE63E}" type="pres">
      <dgm:prSet presAssocID="{8B8113F8-93FC-443C-96A6-C0FA29AACCC7}" presName="vert1" presStyleCnt="0"/>
      <dgm:spPr/>
    </dgm:pt>
  </dgm:ptLst>
  <dgm:cxnLst>
    <dgm:cxn modelId="{F598022D-C17E-4981-9F55-E9C43AECA5CA}" type="presOf" srcId="{9823581D-954B-411A-8BE7-FCAEE4A98C28}" destId="{09EAEF66-0BC3-4DEC-B673-D4D6697E35BB}" srcOrd="0" destOrd="0" presId="urn:microsoft.com/office/officeart/2008/layout/LinedList"/>
    <dgm:cxn modelId="{CB2F5D45-6204-467C-8157-C8FF95065903}" srcId="{9823581D-954B-411A-8BE7-FCAEE4A98C28}" destId="{8B8113F8-93FC-443C-96A6-C0FA29AACCC7}" srcOrd="1" destOrd="0" parTransId="{FDB91F3B-9BE8-4A0F-AF7D-F27935EC803B}" sibTransId="{5F68B9C4-B548-4B0C-9B6A-5C8C997A9B3F}"/>
    <dgm:cxn modelId="{23ECDF7F-F5DD-41DB-8F5E-437DC4AA9343}" srcId="{9823581D-954B-411A-8BE7-FCAEE4A98C28}" destId="{0E1E4226-AACF-4282-9408-46E4700B8CB6}" srcOrd="0" destOrd="0" parTransId="{D1B8E3D7-DD9B-4453-B54A-3988BBE8F250}" sibTransId="{737203B7-7DE7-4F59-8AEC-1445F12EBCEC}"/>
    <dgm:cxn modelId="{58A5D990-A6EF-4D39-93DF-10E96C5D9ABC}" type="presOf" srcId="{8B8113F8-93FC-443C-96A6-C0FA29AACCC7}" destId="{C1059807-8163-4FB2-AB93-272E7FD5A200}" srcOrd="0" destOrd="0" presId="urn:microsoft.com/office/officeart/2008/layout/LinedList"/>
    <dgm:cxn modelId="{F51A00C4-22C5-4A30-878D-99273748A569}" type="presOf" srcId="{0E1E4226-AACF-4282-9408-46E4700B8CB6}" destId="{753A3225-B62B-4F7E-9999-158EC2593322}" srcOrd="0" destOrd="0" presId="urn:microsoft.com/office/officeart/2008/layout/LinedList"/>
    <dgm:cxn modelId="{FB8E0484-4EF6-4023-891A-707121459F95}" type="presParOf" srcId="{09EAEF66-0BC3-4DEC-B673-D4D6697E35BB}" destId="{E562C068-B164-41E8-A906-B1861D688C90}" srcOrd="0" destOrd="0" presId="urn:microsoft.com/office/officeart/2008/layout/LinedList"/>
    <dgm:cxn modelId="{28543482-F94D-4762-90C3-708FEF9B71BD}" type="presParOf" srcId="{09EAEF66-0BC3-4DEC-B673-D4D6697E35BB}" destId="{7D986C1C-9FE2-4DE8-9B2A-D3B8FEB90663}" srcOrd="1" destOrd="0" presId="urn:microsoft.com/office/officeart/2008/layout/LinedList"/>
    <dgm:cxn modelId="{A57BCE5C-932C-407B-ACEB-6ABEB23CB679}" type="presParOf" srcId="{7D986C1C-9FE2-4DE8-9B2A-D3B8FEB90663}" destId="{753A3225-B62B-4F7E-9999-158EC2593322}" srcOrd="0" destOrd="0" presId="urn:microsoft.com/office/officeart/2008/layout/LinedList"/>
    <dgm:cxn modelId="{9864B1A9-7B9D-44C8-80BE-29E4B06C1025}" type="presParOf" srcId="{7D986C1C-9FE2-4DE8-9B2A-D3B8FEB90663}" destId="{83625908-9A5F-41BB-B090-100C7FF655C3}" srcOrd="1" destOrd="0" presId="urn:microsoft.com/office/officeart/2008/layout/LinedList"/>
    <dgm:cxn modelId="{7BCCBA11-4757-49B1-9416-96991760E634}" type="presParOf" srcId="{09EAEF66-0BC3-4DEC-B673-D4D6697E35BB}" destId="{E9049138-9689-48D2-A851-48693A15648B}" srcOrd="2" destOrd="0" presId="urn:microsoft.com/office/officeart/2008/layout/LinedList"/>
    <dgm:cxn modelId="{630E21CA-509B-4BCC-964D-2EF801E0D594}" type="presParOf" srcId="{09EAEF66-0BC3-4DEC-B673-D4D6697E35BB}" destId="{3EF3047B-D071-4F5C-B328-1D84D373A2B4}" srcOrd="3" destOrd="0" presId="urn:microsoft.com/office/officeart/2008/layout/LinedList"/>
    <dgm:cxn modelId="{B954254B-53E1-4734-941A-2AFC34797FAB}" type="presParOf" srcId="{3EF3047B-D071-4F5C-B328-1D84D373A2B4}" destId="{C1059807-8163-4FB2-AB93-272E7FD5A200}" srcOrd="0" destOrd="0" presId="urn:microsoft.com/office/officeart/2008/layout/LinedList"/>
    <dgm:cxn modelId="{4E4BED41-5F81-47B2-9EB8-067FDAB5837D}" type="presParOf" srcId="{3EF3047B-D071-4F5C-B328-1D84D373A2B4}" destId="{AB6E51DA-5638-4F5A-97AC-464894ACE6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8BA1FD-1F88-4F38-A179-C96C4A7CFF2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E432A78A-B858-4E0B-8A26-68C2D13F49AC}">
      <dgm:prSet/>
      <dgm:spPr/>
      <dgm:t>
        <a:bodyPr/>
        <a:lstStyle/>
        <a:p>
          <a:pPr>
            <a:defRPr cap="all"/>
          </a:pPr>
          <a:r>
            <a:rPr lang="en-GB" b="1"/>
            <a:t>Literature Review</a:t>
          </a:r>
          <a:endParaRPr lang="en-US"/>
        </a:p>
      </dgm:t>
    </dgm:pt>
    <dgm:pt modelId="{CFDDAB93-4CAE-4DFA-964D-B1F531FA3EDF}" type="parTrans" cxnId="{10303449-4B6C-47D2-A95B-305C6F3E4A2B}">
      <dgm:prSet/>
      <dgm:spPr/>
      <dgm:t>
        <a:bodyPr/>
        <a:lstStyle/>
        <a:p>
          <a:endParaRPr lang="en-US"/>
        </a:p>
      </dgm:t>
    </dgm:pt>
    <dgm:pt modelId="{E455082C-2C20-49BF-AB83-6F9B32D12CF9}" type="sibTrans" cxnId="{10303449-4B6C-47D2-A95B-305C6F3E4A2B}">
      <dgm:prSet/>
      <dgm:spPr/>
      <dgm:t>
        <a:bodyPr/>
        <a:lstStyle/>
        <a:p>
          <a:endParaRPr lang="en-US"/>
        </a:p>
      </dgm:t>
    </dgm:pt>
    <dgm:pt modelId="{A0DA5B7E-85D8-4181-AF57-A37A0653F9BA}">
      <dgm:prSet/>
      <dgm:spPr/>
      <dgm:t>
        <a:bodyPr/>
        <a:lstStyle/>
        <a:p>
          <a:pPr>
            <a:defRPr cap="all"/>
          </a:pPr>
          <a:r>
            <a:rPr lang="en-GB" b="1"/>
            <a:t>Research</a:t>
          </a:r>
          <a:endParaRPr lang="en-US"/>
        </a:p>
      </dgm:t>
    </dgm:pt>
    <dgm:pt modelId="{D1CC34E1-00C9-44DD-8F50-E94F57809042}" type="parTrans" cxnId="{0DC450D6-3C9D-477E-B23E-38F9676617EB}">
      <dgm:prSet/>
      <dgm:spPr/>
      <dgm:t>
        <a:bodyPr/>
        <a:lstStyle/>
        <a:p>
          <a:endParaRPr lang="en-US"/>
        </a:p>
      </dgm:t>
    </dgm:pt>
    <dgm:pt modelId="{913D9943-CA3A-4C1E-8F7A-979CCA0EA9E9}" type="sibTrans" cxnId="{0DC450D6-3C9D-477E-B23E-38F9676617EB}">
      <dgm:prSet/>
      <dgm:spPr/>
      <dgm:t>
        <a:bodyPr/>
        <a:lstStyle/>
        <a:p>
          <a:endParaRPr lang="en-US"/>
        </a:p>
      </dgm:t>
    </dgm:pt>
    <dgm:pt modelId="{4B860EE2-F811-41BF-882A-3F32C8576F4A}" type="pres">
      <dgm:prSet presAssocID="{728BA1FD-1F88-4F38-A179-C96C4A7CFF21}" presName="root" presStyleCnt="0">
        <dgm:presLayoutVars>
          <dgm:dir/>
          <dgm:resizeHandles val="exact"/>
        </dgm:presLayoutVars>
      </dgm:prSet>
      <dgm:spPr/>
    </dgm:pt>
    <dgm:pt modelId="{E2795849-F1B9-4312-8B58-14B080AFF201}" type="pres">
      <dgm:prSet presAssocID="{E432A78A-B858-4E0B-8A26-68C2D13F49AC}" presName="compNode" presStyleCnt="0"/>
      <dgm:spPr/>
    </dgm:pt>
    <dgm:pt modelId="{7ECACED2-C06B-46F9-9C17-FC23A655F9C0}" type="pres">
      <dgm:prSet presAssocID="{E432A78A-B858-4E0B-8A26-68C2D13F49AC}" presName="iconBgRect" presStyleLbl="bgShp" presStyleIdx="0" presStyleCnt="2"/>
      <dgm:spPr/>
    </dgm:pt>
    <dgm:pt modelId="{867F20D9-10EB-45B0-B7F9-85E5AB356F05}" type="pres">
      <dgm:prSet presAssocID="{E432A78A-B858-4E0B-8A26-68C2D13F49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BB1A45F-79D6-4E05-A503-F6DD8558494F}" type="pres">
      <dgm:prSet presAssocID="{E432A78A-B858-4E0B-8A26-68C2D13F49AC}" presName="spaceRect" presStyleCnt="0"/>
      <dgm:spPr/>
    </dgm:pt>
    <dgm:pt modelId="{4E987051-C9D9-4B06-BE49-402F107BA932}" type="pres">
      <dgm:prSet presAssocID="{E432A78A-B858-4E0B-8A26-68C2D13F49AC}" presName="textRect" presStyleLbl="revTx" presStyleIdx="0" presStyleCnt="2">
        <dgm:presLayoutVars>
          <dgm:chMax val="1"/>
          <dgm:chPref val="1"/>
        </dgm:presLayoutVars>
      </dgm:prSet>
      <dgm:spPr/>
    </dgm:pt>
    <dgm:pt modelId="{8099040B-44EE-46F7-BED1-4BAB0B8B5DE5}" type="pres">
      <dgm:prSet presAssocID="{E455082C-2C20-49BF-AB83-6F9B32D12CF9}" presName="sibTrans" presStyleCnt="0"/>
      <dgm:spPr/>
    </dgm:pt>
    <dgm:pt modelId="{682BAC9D-9700-4663-B74A-841914C2F91A}" type="pres">
      <dgm:prSet presAssocID="{A0DA5B7E-85D8-4181-AF57-A37A0653F9BA}" presName="compNode" presStyleCnt="0"/>
      <dgm:spPr/>
    </dgm:pt>
    <dgm:pt modelId="{B8C88756-69DF-4A7A-B90C-9BEEA6F2E1DA}" type="pres">
      <dgm:prSet presAssocID="{A0DA5B7E-85D8-4181-AF57-A37A0653F9BA}" presName="iconBgRect" presStyleLbl="bgShp" presStyleIdx="1" presStyleCnt="2"/>
      <dgm:spPr/>
    </dgm:pt>
    <dgm:pt modelId="{6A3518DF-5503-4714-A706-523D80CCD1A5}" type="pres">
      <dgm:prSet presAssocID="{A0DA5B7E-85D8-4181-AF57-A37A0653F9B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4E6C9B4E-E351-42A2-86F9-4E56ED1A1920}" type="pres">
      <dgm:prSet presAssocID="{A0DA5B7E-85D8-4181-AF57-A37A0653F9BA}" presName="spaceRect" presStyleCnt="0"/>
      <dgm:spPr/>
    </dgm:pt>
    <dgm:pt modelId="{1D64BF9C-8529-48B1-8493-2FBD6E11C8E6}" type="pres">
      <dgm:prSet presAssocID="{A0DA5B7E-85D8-4181-AF57-A37A0653F9B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0303449-4B6C-47D2-A95B-305C6F3E4A2B}" srcId="{728BA1FD-1F88-4F38-A179-C96C4A7CFF21}" destId="{E432A78A-B858-4E0B-8A26-68C2D13F49AC}" srcOrd="0" destOrd="0" parTransId="{CFDDAB93-4CAE-4DFA-964D-B1F531FA3EDF}" sibTransId="{E455082C-2C20-49BF-AB83-6F9B32D12CF9}"/>
    <dgm:cxn modelId="{9986439C-0549-45EB-A1D6-02443121E9D3}" type="presOf" srcId="{728BA1FD-1F88-4F38-A179-C96C4A7CFF21}" destId="{4B860EE2-F811-41BF-882A-3F32C8576F4A}" srcOrd="0" destOrd="0" presId="urn:microsoft.com/office/officeart/2018/5/layout/IconCircleLabelList"/>
    <dgm:cxn modelId="{743C0ABD-8B6A-4AA7-9099-98F603505CAB}" type="presOf" srcId="{E432A78A-B858-4E0B-8A26-68C2D13F49AC}" destId="{4E987051-C9D9-4B06-BE49-402F107BA932}" srcOrd="0" destOrd="0" presId="urn:microsoft.com/office/officeart/2018/5/layout/IconCircleLabelList"/>
    <dgm:cxn modelId="{0DC450D6-3C9D-477E-B23E-38F9676617EB}" srcId="{728BA1FD-1F88-4F38-A179-C96C4A7CFF21}" destId="{A0DA5B7E-85D8-4181-AF57-A37A0653F9BA}" srcOrd="1" destOrd="0" parTransId="{D1CC34E1-00C9-44DD-8F50-E94F57809042}" sibTransId="{913D9943-CA3A-4C1E-8F7A-979CCA0EA9E9}"/>
    <dgm:cxn modelId="{129B96FB-0D01-42A5-A985-A37BEA6ADA68}" type="presOf" srcId="{A0DA5B7E-85D8-4181-AF57-A37A0653F9BA}" destId="{1D64BF9C-8529-48B1-8493-2FBD6E11C8E6}" srcOrd="0" destOrd="0" presId="urn:microsoft.com/office/officeart/2018/5/layout/IconCircleLabelList"/>
    <dgm:cxn modelId="{A6D17F65-42CA-4F16-BC6F-EDBE5DD13370}" type="presParOf" srcId="{4B860EE2-F811-41BF-882A-3F32C8576F4A}" destId="{E2795849-F1B9-4312-8B58-14B080AFF201}" srcOrd="0" destOrd="0" presId="urn:microsoft.com/office/officeart/2018/5/layout/IconCircleLabelList"/>
    <dgm:cxn modelId="{F81696A6-69A3-495D-BDAE-28F37E0064ED}" type="presParOf" srcId="{E2795849-F1B9-4312-8B58-14B080AFF201}" destId="{7ECACED2-C06B-46F9-9C17-FC23A655F9C0}" srcOrd="0" destOrd="0" presId="urn:microsoft.com/office/officeart/2018/5/layout/IconCircleLabelList"/>
    <dgm:cxn modelId="{5404D83A-3398-4BEC-AC86-709453AD2A79}" type="presParOf" srcId="{E2795849-F1B9-4312-8B58-14B080AFF201}" destId="{867F20D9-10EB-45B0-B7F9-85E5AB356F05}" srcOrd="1" destOrd="0" presId="urn:microsoft.com/office/officeart/2018/5/layout/IconCircleLabelList"/>
    <dgm:cxn modelId="{45213C85-E36A-41D8-8F1A-90252C7DA3EE}" type="presParOf" srcId="{E2795849-F1B9-4312-8B58-14B080AFF201}" destId="{DBB1A45F-79D6-4E05-A503-F6DD8558494F}" srcOrd="2" destOrd="0" presId="urn:microsoft.com/office/officeart/2018/5/layout/IconCircleLabelList"/>
    <dgm:cxn modelId="{58026B9F-BDCC-42C7-85D5-C76876693C89}" type="presParOf" srcId="{E2795849-F1B9-4312-8B58-14B080AFF201}" destId="{4E987051-C9D9-4B06-BE49-402F107BA932}" srcOrd="3" destOrd="0" presId="urn:microsoft.com/office/officeart/2018/5/layout/IconCircleLabelList"/>
    <dgm:cxn modelId="{497544BD-4597-4FA4-B9D7-E6996B621A31}" type="presParOf" srcId="{4B860EE2-F811-41BF-882A-3F32C8576F4A}" destId="{8099040B-44EE-46F7-BED1-4BAB0B8B5DE5}" srcOrd="1" destOrd="0" presId="urn:microsoft.com/office/officeart/2018/5/layout/IconCircleLabelList"/>
    <dgm:cxn modelId="{1ABCE94B-9A36-417B-949D-850F18558144}" type="presParOf" srcId="{4B860EE2-F811-41BF-882A-3F32C8576F4A}" destId="{682BAC9D-9700-4663-B74A-841914C2F91A}" srcOrd="2" destOrd="0" presId="urn:microsoft.com/office/officeart/2018/5/layout/IconCircleLabelList"/>
    <dgm:cxn modelId="{9EBA3441-2EAF-48C1-B127-EC126FD0BC88}" type="presParOf" srcId="{682BAC9D-9700-4663-B74A-841914C2F91A}" destId="{B8C88756-69DF-4A7A-B90C-9BEEA6F2E1DA}" srcOrd="0" destOrd="0" presId="urn:microsoft.com/office/officeart/2018/5/layout/IconCircleLabelList"/>
    <dgm:cxn modelId="{3CE2EEAC-059B-4F84-A592-B9025AC153A3}" type="presParOf" srcId="{682BAC9D-9700-4663-B74A-841914C2F91A}" destId="{6A3518DF-5503-4714-A706-523D80CCD1A5}" srcOrd="1" destOrd="0" presId="urn:microsoft.com/office/officeart/2018/5/layout/IconCircleLabelList"/>
    <dgm:cxn modelId="{339D28CC-FC13-47B8-BDC7-5EAFC2BACE94}" type="presParOf" srcId="{682BAC9D-9700-4663-B74A-841914C2F91A}" destId="{4E6C9B4E-E351-42A2-86F9-4E56ED1A1920}" srcOrd="2" destOrd="0" presId="urn:microsoft.com/office/officeart/2018/5/layout/IconCircleLabelList"/>
    <dgm:cxn modelId="{8E5C43DF-F138-401B-93BA-A2768B8CBBAA}" type="presParOf" srcId="{682BAC9D-9700-4663-B74A-841914C2F91A}" destId="{1D64BF9C-8529-48B1-8493-2FBD6E11C8E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BECC83-4CE8-4771-A213-F74F57608F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9D232A-51EA-42D8-AD41-A8BE0BEFC211}">
      <dgm:prSet/>
      <dgm:spPr/>
      <dgm:t>
        <a:bodyPr/>
        <a:lstStyle/>
        <a:p>
          <a:r>
            <a:rPr lang="en-US" dirty="0"/>
            <a:t>Mixed Research Methods</a:t>
          </a:r>
        </a:p>
        <a:p>
          <a:r>
            <a:rPr lang="en-US" dirty="0"/>
            <a:t>(John W. </a:t>
          </a:r>
          <a:r>
            <a:rPr lang="en-US" dirty="0" err="1"/>
            <a:t>Cresswell</a:t>
          </a:r>
          <a:r>
            <a:rPr lang="en-US" dirty="0"/>
            <a:t>. 1999).</a:t>
          </a:r>
        </a:p>
      </dgm:t>
    </dgm:pt>
    <dgm:pt modelId="{2775C96D-5509-4040-A715-A406EDA97D4B}" type="parTrans" cxnId="{2071FFAB-8456-4C1C-AA38-6AA534A128D5}">
      <dgm:prSet/>
      <dgm:spPr/>
      <dgm:t>
        <a:bodyPr/>
        <a:lstStyle/>
        <a:p>
          <a:endParaRPr lang="en-US"/>
        </a:p>
      </dgm:t>
    </dgm:pt>
    <dgm:pt modelId="{9D47EFB6-CEAF-487E-867A-CDBFD4AADA19}" type="sibTrans" cxnId="{2071FFAB-8456-4C1C-AA38-6AA534A128D5}">
      <dgm:prSet/>
      <dgm:spPr/>
      <dgm:t>
        <a:bodyPr/>
        <a:lstStyle/>
        <a:p>
          <a:endParaRPr lang="en-US"/>
        </a:p>
      </dgm:t>
    </dgm:pt>
    <dgm:pt modelId="{1BD10D09-49DF-4919-9C48-9DB866F43136}">
      <dgm:prSet/>
      <dgm:spPr/>
      <dgm:t>
        <a:bodyPr/>
        <a:lstStyle/>
        <a:p>
          <a:r>
            <a:rPr lang="en-US"/>
            <a:t>Quantitative Research Methods</a:t>
          </a:r>
        </a:p>
      </dgm:t>
    </dgm:pt>
    <dgm:pt modelId="{647584F2-EE0A-4981-AE11-B983C27FDBBE}" type="parTrans" cxnId="{8C8D4651-0CD4-426A-A18C-194F349E5266}">
      <dgm:prSet/>
      <dgm:spPr/>
      <dgm:t>
        <a:bodyPr/>
        <a:lstStyle/>
        <a:p>
          <a:endParaRPr lang="en-US"/>
        </a:p>
      </dgm:t>
    </dgm:pt>
    <dgm:pt modelId="{664E2B13-14FA-40F0-8B3E-0E91DB226AA5}" type="sibTrans" cxnId="{8C8D4651-0CD4-426A-A18C-194F349E5266}">
      <dgm:prSet/>
      <dgm:spPr/>
      <dgm:t>
        <a:bodyPr/>
        <a:lstStyle/>
        <a:p>
          <a:endParaRPr lang="en-US"/>
        </a:p>
      </dgm:t>
    </dgm:pt>
    <dgm:pt modelId="{508CA741-BC5E-4FD0-BECC-2DAEFFA4A3C8}">
      <dgm:prSet/>
      <dgm:spPr/>
      <dgm:t>
        <a:bodyPr/>
        <a:lstStyle/>
        <a:p>
          <a:r>
            <a:rPr lang="en-US"/>
            <a:t>Qualitative Research Methods</a:t>
          </a:r>
        </a:p>
      </dgm:t>
    </dgm:pt>
    <dgm:pt modelId="{F506D92C-AF10-470F-A503-0AA07C2B6A4E}" type="parTrans" cxnId="{E0493C1B-68BF-43DA-B348-6E8212740AF7}">
      <dgm:prSet/>
      <dgm:spPr/>
      <dgm:t>
        <a:bodyPr/>
        <a:lstStyle/>
        <a:p>
          <a:endParaRPr lang="en-US"/>
        </a:p>
      </dgm:t>
    </dgm:pt>
    <dgm:pt modelId="{7B5E5D59-21DD-4DC9-8DD5-A96D0840539A}" type="sibTrans" cxnId="{E0493C1B-68BF-43DA-B348-6E8212740AF7}">
      <dgm:prSet/>
      <dgm:spPr/>
      <dgm:t>
        <a:bodyPr/>
        <a:lstStyle/>
        <a:p>
          <a:endParaRPr lang="en-US"/>
        </a:p>
      </dgm:t>
    </dgm:pt>
    <dgm:pt modelId="{E08FA19D-47E2-40FD-A45A-C4242DE7A83C}" type="pres">
      <dgm:prSet presAssocID="{3FBECC83-4CE8-4771-A213-F74F57608FB2}" presName="root" presStyleCnt="0">
        <dgm:presLayoutVars>
          <dgm:dir/>
          <dgm:resizeHandles val="exact"/>
        </dgm:presLayoutVars>
      </dgm:prSet>
      <dgm:spPr/>
    </dgm:pt>
    <dgm:pt modelId="{81AC4EAC-EB2A-435A-A76B-7D8CF9A7877A}" type="pres">
      <dgm:prSet presAssocID="{309D232A-51EA-42D8-AD41-A8BE0BEFC211}" presName="compNode" presStyleCnt="0"/>
      <dgm:spPr/>
    </dgm:pt>
    <dgm:pt modelId="{0CE07CFD-C875-4267-B938-985622D8AEAB}" type="pres">
      <dgm:prSet presAssocID="{309D232A-51EA-42D8-AD41-A8BE0BEFC211}" presName="bgRect" presStyleLbl="bgShp" presStyleIdx="0" presStyleCnt="3"/>
      <dgm:spPr/>
    </dgm:pt>
    <dgm:pt modelId="{8303D00D-1962-495A-A0E8-9E429594E34C}" type="pres">
      <dgm:prSet presAssocID="{309D232A-51EA-42D8-AD41-A8BE0BEFC2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0896E0B0-2561-4C48-B94B-743227CF9138}" type="pres">
      <dgm:prSet presAssocID="{309D232A-51EA-42D8-AD41-A8BE0BEFC211}" presName="spaceRect" presStyleCnt="0"/>
      <dgm:spPr/>
    </dgm:pt>
    <dgm:pt modelId="{5CEDADBA-AFE4-4F6A-AFE6-D312CC173654}" type="pres">
      <dgm:prSet presAssocID="{309D232A-51EA-42D8-AD41-A8BE0BEFC211}" presName="parTx" presStyleLbl="revTx" presStyleIdx="0" presStyleCnt="3">
        <dgm:presLayoutVars>
          <dgm:chMax val="0"/>
          <dgm:chPref val="0"/>
        </dgm:presLayoutVars>
      </dgm:prSet>
      <dgm:spPr/>
    </dgm:pt>
    <dgm:pt modelId="{FCBECC16-FDEC-40DF-B8BD-3E5324838147}" type="pres">
      <dgm:prSet presAssocID="{9D47EFB6-CEAF-487E-867A-CDBFD4AADA19}" presName="sibTrans" presStyleCnt="0"/>
      <dgm:spPr/>
    </dgm:pt>
    <dgm:pt modelId="{10CF112F-2A2F-474A-8BFB-52E29E3EB5A8}" type="pres">
      <dgm:prSet presAssocID="{1BD10D09-49DF-4919-9C48-9DB866F43136}" presName="compNode" presStyleCnt="0"/>
      <dgm:spPr/>
    </dgm:pt>
    <dgm:pt modelId="{A73B4496-A775-424B-9AA9-86D3E4A3FD20}" type="pres">
      <dgm:prSet presAssocID="{1BD10D09-49DF-4919-9C48-9DB866F43136}" presName="bgRect" presStyleLbl="bgShp" presStyleIdx="1" presStyleCnt="3"/>
      <dgm:spPr/>
    </dgm:pt>
    <dgm:pt modelId="{B3E86988-C739-439E-9C5B-555278828290}" type="pres">
      <dgm:prSet presAssocID="{1BD10D09-49DF-4919-9C48-9DB866F4313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617AD730-1E7D-4551-8B68-BD0725B988F2}" type="pres">
      <dgm:prSet presAssocID="{1BD10D09-49DF-4919-9C48-9DB866F43136}" presName="spaceRect" presStyleCnt="0"/>
      <dgm:spPr/>
    </dgm:pt>
    <dgm:pt modelId="{BA22CCB1-35CA-48CB-BA23-101133C2A3CC}" type="pres">
      <dgm:prSet presAssocID="{1BD10D09-49DF-4919-9C48-9DB866F43136}" presName="parTx" presStyleLbl="revTx" presStyleIdx="1" presStyleCnt="3">
        <dgm:presLayoutVars>
          <dgm:chMax val="0"/>
          <dgm:chPref val="0"/>
        </dgm:presLayoutVars>
      </dgm:prSet>
      <dgm:spPr/>
    </dgm:pt>
    <dgm:pt modelId="{B60DE928-2777-4633-8596-0F8B60965578}" type="pres">
      <dgm:prSet presAssocID="{664E2B13-14FA-40F0-8B3E-0E91DB226AA5}" presName="sibTrans" presStyleCnt="0"/>
      <dgm:spPr/>
    </dgm:pt>
    <dgm:pt modelId="{BDCD3E44-5BC9-40C2-8E15-5AB72849A9B4}" type="pres">
      <dgm:prSet presAssocID="{508CA741-BC5E-4FD0-BECC-2DAEFFA4A3C8}" presName="compNode" presStyleCnt="0"/>
      <dgm:spPr/>
    </dgm:pt>
    <dgm:pt modelId="{C3F5D318-AC2A-4241-AA81-EC8C51962475}" type="pres">
      <dgm:prSet presAssocID="{508CA741-BC5E-4FD0-BECC-2DAEFFA4A3C8}" presName="bgRect" presStyleLbl="bgShp" presStyleIdx="2" presStyleCnt="3"/>
      <dgm:spPr/>
    </dgm:pt>
    <dgm:pt modelId="{7161A9BD-83E6-49E4-A0F8-5DE85F7CCDBE}" type="pres">
      <dgm:prSet presAssocID="{508CA741-BC5E-4FD0-BECC-2DAEFFA4A3C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D1EB3F1-7502-4114-ACEC-DBD6A90B1FBD}" type="pres">
      <dgm:prSet presAssocID="{508CA741-BC5E-4FD0-BECC-2DAEFFA4A3C8}" presName="spaceRect" presStyleCnt="0"/>
      <dgm:spPr/>
    </dgm:pt>
    <dgm:pt modelId="{FC90F443-104B-4A9A-8D6F-8772FAD09715}" type="pres">
      <dgm:prSet presAssocID="{508CA741-BC5E-4FD0-BECC-2DAEFFA4A3C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0493C1B-68BF-43DA-B348-6E8212740AF7}" srcId="{3FBECC83-4CE8-4771-A213-F74F57608FB2}" destId="{508CA741-BC5E-4FD0-BECC-2DAEFFA4A3C8}" srcOrd="2" destOrd="0" parTransId="{F506D92C-AF10-470F-A503-0AA07C2B6A4E}" sibTransId="{7B5E5D59-21DD-4DC9-8DD5-A96D0840539A}"/>
    <dgm:cxn modelId="{0E84136A-F5CB-4B89-A857-2A8079B1BEE4}" type="presOf" srcId="{3FBECC83-4CE8-4771-A213-F74F57608FB2}" destId="{E08FA19D-47E2-40FD-A45A-C4242DE7A83C}" srcOrd="0" destOrd="0" presId="urn:microsoft.com/office/officeart/2018/2/layout/IconVerticalSolidList"/>
    <dgm:cxn modelId="{45A11B4D-11A4-47A8-B1EA-7DC80CE65B72}" type="presOf" srcId="{1BD10D09-49DF-4919-9C48-9DB866F43136}" destId="{BA22CCB1-35CA-48CB-BA23-101133C2A3CC}" srcOrd="0" destOrd="0" presId="urn:microsoft.com/office/officeart/2018/2/layout/IconVerticalSolidList"/>
    <dgm:cxn modelId="{8C8D4651-0CD4-426A-A18C-194F349E5266}" srcId="{3FBECC83-4CE8-4771-A213-F74F57608FB2}" destId="{1BD10D09-49DF-4919-9C48-9DB866F43136}" srcOrd="1" destOrd="0" parTransId="{647584F2-EE0A-4981-AE11-B983C27FDBBE}" sibTransId="{664E2B13-14FA-40F0-8B3E-0E91DB226AA5}"/>
    <dgm:cxn modelId="{01FD1D58-5BFB-4C9D-A421-5B8BCF59164C}" type="presOf" srcId="{508CA741-BC5E-4FD0-BECC-2DAEFFA4A3C8}" destId="{FC90F443-104B-4A9A-8D6F-8772FAD09715}" srcOrd="0" destOrd="0" presId="urn:microsoft.com/office/officeart/2018/2/layout/IconVerticalSolidList"/>
    <dgm:cxn modelId="{2071FFAB-8456-4C1C-AA38-6AA534A128D5}" srcId="{3FBECC83-4CE8-4771-A213-F74F57608FB2}" destId="{309D232A-51EA-42D8-AD41-A8BE0BEFC211}" srcOrd="0" destOrd="0" parTransId="{2775C96D-5509-4040-A715-A406EDA97D4B}" sibTransId="{9D47EFB6-CEAF-487E-867A-CDBFD4AADA19}"/>
    <dgm:cxn modelId="{12B6CCBD-A1C9-4C57-AAEC-35F536F508E9}" type="presOf" srcId="{309D232A-51EA-42D8-AD41-A8BE0BEFC211}" destId="{5CEDADBA-AFE4-4F6A-AFE6-D312CC173654}" srcOrd="0" destOrd="0" presId="urn:microsoft.com/office/officeart/2018/2/layout/IconVerticalSolidList"/>
    <dgm:cxn modelId="{56DCEF07-E97F-4FE5-A3FF-3EB933AEA16F}" type="presParOf" srcId="{E08FA19D-47E2-40FD-A45A-C4242DE7A83C}" destId="{81AC4EAC-EB2A-435A-A76B-7D8CF9A7877A}" srcOrd="0" destOrd="0" presId="urn:microsoft.com/office/officeart/2018/2/layout/IconVerticalSolidList"/>
    <dgm:cxn modelId="{84CEA2E2-4E00-4797-9EC6-04051CEFF2FE}" type="presParOf" srcId="{81AC4EAC-EB2A-435A-A76B-7D8CF9A7877A}" destId="{0CE07CFD-C875-4267-B938-985622D8AEAB}" srcOrd="0" destOrd="0" presId="urn:microsoft.com/office/officeart/2018/2/layout/IconVerticalSolidList"/>
    <dgm:cxn modelId="{17131523-704C-4A28-9377-5080294FEB92}" type="presParOf" srcId="{81AC4EAC-EB2A-435A-A76B-7D8CF9A7877A}" destId="{8303D00D-1962-495A-A0E8-9E429594E34C}" srcOrd="1" destOrd="0" presId="urn:microsoft.com/office/officeart/2018/2/layout/IconVerticalSolidList"/>
    <dgm:cxn modelId="{C4E5FD66-16A1-4E9A-BACF-E66C83486FA1}" type="presParOf" srcId="{81AC4EAC-EB2A-435A-A76B-7D8CF9A7877A}" destId="{0896E0B0-2561-4C48-B94B-743227CF9138}" srcOrd="2" destOrd="0" presId="urn:microsoft.com/office/officeart/2018/2/layout/IconVerticalSolidList"/>
    <dgm:cxn modelId="{C6FE4844-C649-4FA2-A2AD-3099CB98CB72}" type="presParOf" srcId="{81AC4EAC-EB2A-435A-A76B-7D8CF9A7877A}" destId="{5CEDADBA-AFE4-4F6A-AFE6-D312CC173654}" srcOrd="3" destOrd="0" presId="urn:microsoft.com/office/officeart/2018/2/layout/IconVerticalSolidList"/>
    <dgm:cxn modelId="{E4131365-DEA9-4CEE-BE68-933D97EBA5B3}" type="presParOf" srcId="{E08FA19D-47E2-40FD-A45A-C4242DE7A83C}" destId="{FCBECC16-FDEC-40DF-B8BD-3E5324838147}" srcOrd="1" destOrd="0" presId="urn:microsoft.com/office/officeart/2018/2/layout/IconVerticalSolidList"/>
    <dgm:cxn modelId="{CEBB12FB-9732-4CEE-B37E-8A3026F4F3A2}" type="presParOf" srcId="{E08FA19D-47E2-40FD-A45A-C4242DE7A83C}" destId="{10CF112F-2A2F-474A-8BFB-52E29E3EB5A8}" srcOrd="2" destOrd="0" presId="urn:microsoft.com/office/officeart/2018/2/layout/IconVerticalSolidList"/>
    <dgm:cxn modelId="{1851D57A-7151-4FE7-BE27-B16570FC1C81}" type="presParOf" srcId="{10CF112F-2A2F-474A-8BFB-52E29E3EB5A8}" destId="{A73B4496-A775-424B-9AA9-86D3E4A3FD20}" srcOrd="0" destOrd="0" presId="urn:microsoft.com/office/officeart/2018/2/layout/IconVerticalSolidList"/>
    <dgm:cxn modelId="{B4251D94-26E7-4D44-9B0A-0222BD9F0615}" type="presParOf" srcId="{10CF112F-2A2F-474A-8BFB-52E29E3EB5A8}" destId="{B3E86988-C739-439E-9C5B-555278828290}" srcOrd="1" destOrd="0" presId="urn:microsoft.com/office/officeart/2018/2/layout/IconVerticalSolidList"/>
    <dgm:cxn modelId="{D1143DFA-B73A-45BA-8A01-5F36146E4630}" type="presParOf" srcId="{10CF112F-2A2F-474A-8BFB-52E29E3EB5A8}" destId="{617AD730-1E7D-4551-8B68-BD0725B988F2}" srcOrd="2" destOrd="0" presId="urn:microsoft.com/office/officeart/2018/2/layout/IconVerticalSolidList"/>
    <dgm:cxn modelId="{E74311DA-0C14-4102-ADD1-9DA14CE8956A}" type="presParOf" srcId="{10CF112F-2A2F-474A-8BFB-52E29E3EB5A8}" destId="{BA22CCB1-35CA-48CB-BA23-101133C2A3CC}" srcOrd="3" destOrd="0" presId="urn:microsoft.com/office/officeart/2018/2/layout/IconVerticalSolidList"/>
    <dgm:cxn modelId="{9E7CA671-6A89-4598-BE90-5112579DF428}" type="presParOf" srcId="{E08FA19D-47E2-40FD-A45A-C4242DE7A83C}" destId="{B60DE928-2777-4633-8596-0F8B60965578}" srcOrd="3" destOrd="0" presId="urn:microsoft.com/office/officeart/2018/2/layout/IconVerticalSolidList"/>
    <dgm:cxn modelId="{F34D1B4B-59C0-47A9-ACD7-BB4B43740EF0}" type="presParOf" srcId="{E08FA19D-47E2-40FD-A45A-C4242DE7A83C}" destId="{BDCD3E44-5BC9-40C2-8E15-5AB72849A9B4}" srcOrd="4" destOrd="0" presId="urn:microsoft.com/office/officeart/2018/2/layout/IconVerticalSolidList"/>
    <dgm:cxn modelId="{BB596FD8-D866-48FD-B0DA-9AC4F89A3CA6}" type="presParOf" srcId="{BDCD3E44-5BC9-40C2-8E15-5AB72849A9B4}" destId="{C3F5D318-AC2A-4241-AA81-EC8C51962475}" srcOrd="0" destOrd="0" presId="urn:microsoft.com/office/officeart/2018/2/layout/IconVerticalSolidList"/>
    <dgm:cxn modelId="{616ED093-CF79-4800-B4BC-456DD0650750}" type="presParOf" srcId="{BDCD3E44-5BC9-40C2-8E15-5AB72849A9B4}" destId="{7161A9BD-83E6-49E4-A0F8-5DE85F7CCDBE}" srcOrd="1" destOrd="0" presId="urn:microsoft.com/office/officeart/2018/2/layout/IconVerticalSolidList"/>
    <dgm:cxn modelId="{634BF6CB-E8CF-48C8-8434-CB5566EB6D92}" type="presParOf" srcId="{BDCD3E44-5BC9-40C2-8E15-5AB72849A9B4}" destId="{7D1EB3F1-7502-4114-ACEC-DBD6A90B1FBD}" srcOrd="2" destOrd="0" presId="urn:microsoft.com/office/officeart/2018/2/layout/IconVerticalSolidList"/>
    <dgm:cxn modelId="{6F1B6961-5F5B-4626-9F02-F8B78FE9CAB0}" type="presParOf" srcId="{BDCD3E44-5BC9-40C2-8E15-5AB72849A9B4}" destId="{FC90F443-104B-4A9A-8D6F-8772FAD097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62C068-B164-41E8-A906-B1861D688C90}">
      <dsp:nvSpPr>
        <dsp:cNvPr id="0" name=""/>
        <dsp:cNvSpPr/>
      </dsp:nvSpPr>
      <dsp:spPr>
        <a:xfrm>
          <a:off x="0" y="0"/>
          <a:ext cx="658648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3A3225-B62B-4F7E-9999-158EC2593322}">
      <dsp:nvSpPr>
        <dsp:cNvPr id="0" name=""/>
        <dsp:cNvSpPr/>
      </dsp:nvSpPr>
      <dsp:spPr>
        <a:xfrm>
          <a:off x="0" y="0"/>
          <a:ext cx="6586489" cy="1708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solidFill>
                <a:srgbClr val="0070C0"/>
              </a:solidFill>
            </a:rPr>
            <a:t>Customers’ behaviour order takeaway</a:t>
          </a:r>
          <a:endParaRPr lang="en-US" sz="4800" b="1" kern="1200" dirty="0">
            <a:solidFill>
              <a:srgbClr val="0070C0"/>
            </a:solidFill>
          </a:endParaRPr>
        </a:p>
      </dsp:txBody>
      <dsp:txXfrm>
        <a:off x="0" y="0"/>
        <a:ext cx="6586489" cy="1708410"/>
      </dsp:txXfrm>
    </dsp:sp>
    <dsp:sp modelId="{E9049138-9689-48D2-A851-48693A15648B}">
      <dsp:nvSpPr>
        <dsp:cNvPr id="0" name=""/>
        <dsp:cNvSpPr/>
      </dsp:nvSpPr>
      <dsp:spPr>
        <a:xfrm>
          <a:off x="0" y="1708410"/>
          <a:ext cx="658648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59807-8163-4FB2-AB93-272E7FD5A200}">
      <dsp:nvSpPr>
        <dsp:cNvPr id="0" name=""/>
        <dsp:cNvSpPr/>
      </dsp:nvSpPr>
      <dsp:spPr>
        <a:xfrm>
          <a:off x="0" y="1708410"/>
          <a:ext cx="6586489" cy="1708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solidFill>
                <a:schemeClr val="tx1">
                  <a:lumMod val="50000"/>
                  <a:lumOff val="50000"/>
                </a:schemeClr>
              </a:solidFill>
            </a:rPr>
            <a:t>21</a:t>
          </a:r>
          <a:r>
            <a:rPr lang="en-GB" sz="4800" b="1" kern="1200" baseline="30000" dirty="0">
              <a:solidFill>
                <a:schemeClr val="tx1">
                  <a:lumMod val="50000"/>
                  <a:lumOff val="50000"/>
                </a:schemeClr>
              </a:solidFill>
            </a:rPr>
            <a:t>st</a:t>
          </a:r>
          <a:r>
            <a:rPr lang="en-GB" sz="4800" b="1" kern="1200" dirty="0">
              <a:solidFill>
                <a:schemeClr val="tx1">
                  <a:lumMod val="50000"/>
                  <a:lumOff val="50000"/>
                </a:schemeClr>
              </a:solidFill>
            </a:rPr>
            <a:t> century  Disruptive technology</a:t>
          </a:r>
          <a:endParaRPr lang="en-US" sz="4800" b="1" kern="1200" dirty="0">
            <a:solidFill>
              <a:schemeClr val="tx1">
                <a:lumMod val="50000"/>
                <a:lumOff val="50000"/>
              </a:schemeClr>
            </a:solidFill>
          </a:endParaRPr>
        </a:p>
      </dsp:txBody>
      <dsp:txXfrm>
        <a:off x="0" y="1708410"/>
        <a:ext cx="6586489" cy="17084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ACED2-C06B-46F9-9C17-FC23A655F9C0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7F20D9-10EB-45B0-B7F9-85E5AB356F05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987051-C9D9-4B06-BE49-402F107BA932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300" b="1" kern="1200"/>
            <a:t>Literature Review</a:t>
          </a:r>
          <a:endParaRPr lang="en-US" sz="3300" kern="1200"/>
        </a:p>
      </dsp:txBody>
      <dsp:txXfrm>
        <a:off x="1548914" y="3176402"/>
        <a:ext cx="3600000" cy="720000"/>
      </dsp:txXfrm>
    </dsp:sp>
    <dsp:sp modelId="{B8C88756-69DF-4A7A-B90C-9BEEA6F2E1DA}">
      <dsp:nvSpPr>
        <dsp:cNvPr id="0" name=""/>
        <dsp:cNvSpPr/>
      </dsp:nvSpPr>
      <dsp:spPr>
        <a:xfrm>
          <a:off x="6480914" y="296402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518DF-5503-4714-A706-523D80CCD1A5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4BF9C-8529-48B1-8493-2FBD6E11C8E6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300" b="1" kern="1200"/>
            <a:t>Research</a:t>
          </a:r>
          <a:endParaRPr lang="en-US" sz="3300" kern="1200"/>
        </a:p>
      </dsp:txBody>
      <dsp:txXfrm>
        <a:off x="5778914" y="3176402"/>
        <a:ext cx="36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E07CFD-C875-4267-B938-985622D8AEAB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3D00D-1962-495A-A0E8-9E429594E34C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DADBA-AFE4-4F6A-AFE6-D312CC173654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Mixed Research Methods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(John W. </a:t>
          </a:r>
          <a:r>
            <a:rPr lang="en-US" sz="2500" kern="1200" dirty="0" err="1"/>
            <a:t>Cresswell</a:t>
          </a:r>
          <a:r>
            <a:rPr lang="en-US" sz="2500" kern="1200" dirty="0"/>
            <a:t>. 1999).</a:t>
          </a:r>
        </a:p>
      </dsp:txBody>
      <dsp:txXfrm>
        <a:off x="1816103" y="671"/>
        <a:ext cx="4447536" cy="1572384"/>
      </dsp:txXfrm>
    </dsp:sp>
    <dsp:sp modelId="{A73B4496-A775-424B-9AA9-86D3E4A3FD20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E86988-C739-439E-9C5B-555278828290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22CCB1-35CA-48CB-BA23-101133C2A3CC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Quantitative Research Methods</a:t>
          </a:r>
        </a:p>
      </dsp:txBody>
      <dsp:txXfrm>
        <a:off x="1816103" y="1966151"/>
        <a:ext cx="4447536" cy="1572384"/>
      </dsp:txXfrm>
    </dsp:sp>
    <dsp:sp modelId="{C3F5D318-AC2A-4241-AA81-EC8C51962475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1A9BD-83E6-49E4-A0F8-5DE85F7CCDBE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90F443-104B-4A9A-8D6F-8772FAD09715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Qualitative Research Methods</a:t>
          </a:r>
        </a:p>
      </dsp:txBody>
      <dsp:txXfrm>
        <a:off x="1816103" y="3931632"/>
        <a:ext cx="4447536" cy="15723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D09E-21D0-4C08-AD72-D954E422DD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AA743-669E-42A8-9E6E-A5F084AC67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B1A4A-707A-4816-B699-7CCAEF9F1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38BC6-F66B-4E47-B188-C1376F886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7014F-98FD-4E38-9267-E890EDF7E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620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66F1F-66CF-4613-902C-EB9B99005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671AD-2801-49C8-9E66-D736438A1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94FA4-775E-44AE-AD49-C98ED22B6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6F3E1-88C7-472C-902B-2409F4E8D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D62C6-85E7-4B4F-8AAE-6BD7EAEED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046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7A27-F4CF-4604-9DD1-58A87825B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A55A6-657F-4372-BE6C-F985FC24CD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2A0EA-1E6D-43F1-88DA-DE2F96AB0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21A29-D602-4717-96CD-21FFC77F2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23AFF-19B7-4B14-A2E7-768DA9CDA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343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7D139-405D-46E2-9D00-9C34798DE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808D7-E5C8-413B-AF15-5F90DCDD69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46C3A-8BAD-4B6D-AC33-1953CF6251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E01A7B-E0A7-48A5-A84B-2C5B49C38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737EE4-A830-45A0-A1BA-40E53EF47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917ECE-F5CF-491F-B03B-62759C76B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596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E5538-2C94-4FAC-9FB8-14ED25CC9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D8933-1570-45EA-B7F4-FBAD069835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43C88-CA66-4C39-9C1C-658E2085A8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73F4E-71EA-48A6-A3E1-9E6400DDB8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941751-4FF2-4D06-A867-61726DDA8B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893BDD-3AA0-44FC-8BAA-BCC1ECB3F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6C2D79-5F5C-4EFC-ADDC-563089733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45223A-D4B9-474C-BC47-2ACE547FB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90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7B43B-D1E9-450A-B218-04392E842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3331B8-34BA-4612-9411-91AA512E5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269D38-F1F8-44D5-BD15-57149BA03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238F3E-7048-4863-8ACE-C18917640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148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46DED0-54B3-4BAE-AB28-0E4DACE79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ED429B-9E2C-461E-BA2D-34183AC87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0115BB-FDCD-4602-B157-DC3CCA6E4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184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F5B00-569A-4F1E-97D6-D4430F505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E6D2F-38D9-4194-B142-03E36A442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158477-B8D4-4251-9BF6-DF9D7B9E73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6F0532-1789-4DF9-A3A8-B7BC4888E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468913-F901-4CBD-BCBD-35207A00A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DBD6-F96E-4288-AF08-B2E089379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366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B19BA-08BC-45A2-96DB-1E8DB33E1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848362-3233-4DE0-93AC-2FAF12BDEB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1EF893-DB0B-473D-A267-F877FE30B7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4BFF6-69D6-46A5-BE84-84B1499AD1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C40405-AEC1-4D38-AD17-ABBF412F0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EDEB0-7DAB-4B5D-9B67-E0D106DD8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126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5D580-C26C-4067-8FA7-01CA04935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2DB906-4DB7-4437-8E54-3C5EA5B5F7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B5F9D-3E06-4D34-BA34-C437495F0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DDB77-2024-4C76-9771-6EE6377C7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A24CEB-A65A-4332-A511-9A9FDEC61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295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6EA196-7D37-4973-B081-BA7371043B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9C1FA1-68D2-407D-A5D6-98BC4873C2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BABAF-DEE7-4EE5-8B8C-3826133B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875F0-58DF-43F4-B060-B1CC7EED1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D5F9C-024D-490C-B967-43E915B00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02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416FE-CB87-4962-B285-7EC8F90B9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12BFEE-A38E-41DA-82DF-64379ECED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7B04-1222-4B68-8996-67CF769450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C16E01-6ECF-454B-9D59-84D8DD91369B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3C0FC-4B06-49A6-8A2A-3FB384EA5B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C5D08-84EC-4AE5-8088-B5146DC876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ECE860-5486-4D8B-9B2D-8E475332B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93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9E85262-FAB4-4813-8932-F979ADE81B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9504" y="492246"/>
            <a:ext cx="11457056" cy="6264154"/>
          </a:xfrm>
        </p:spPr>
        <p:txBody>
          <a:bodyPr>
            <a:normAutofit fontScale="25000" lnSpcReduction="20000"/>
          </a:bodyPr>
          <a:lstStyle/>
          <a:p>
            <a:pPr algn="l">
              <a:tabLst>
                <a:tab pos="2743200" algn="ctr"/>
                <a:tab pos="5486400" algn="r"/>
                <a:tab pos="2743200" algn="ctr"/>
                <a:tab pos="4140835" algn="l"/>
                <a:tab pos="5486400" algn="r"/>
              </a:tabLst>
            </a:pPr>
            <a:r>
              <a:rPr lang="en-US" sz="96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Programme: DBA	</a:t>
            </a:r>
            <a:endParaRPr lang="en-GB" sz="9600" dirty="0">
              <a:latin typeface="Times New Roman" panose="02020603050405020304" pitchFamily="18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algn="l">
              <a:tabLst>
                <a:tab pos="2743200" algn="ctr"/>
                <a:tab pos="5486400" algn="r"/>
                <a:tab pos="2743200" algn="ctr"/>
                <a:tab pos="4140835" algn="l"/>
                <a:tab pos="5486400" algn="r"/>
              </a:tabLst>
            </a:pPr>
            <a:r>
              <a:rPr lang="en-US" sz="960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Student: William HO (0851080)                       </a:t>
            </a:r>
            <a:endParaRPr lang="en-GB" sz="9600" dirty="0">
              <a:effectLst/>
              <a:latin typeface="Times New Roman" panose="02020603050405020304" pitchFamily="18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en-US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Module: Identity and Approaches to Applied Business Research</a:t>
            </a:r>
            <a:endParaRPr lang="en-GB" sz="9600" dirty="0">
              <a:effectLst/>
              <a:latin typeface="SimSun" panose="02010600030101010101" pitchFamily="2" charset="-122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en-US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Module Code: BMDM7001</a:t>
            </a:r>
            <a:endParaRPr lang="en-GB" sz="9600" dirty="0">
              <a:effectLst/>
              <a:latin typeface="SimSun" panose="02010600030101010101" pitchFamily="2" charset="-122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en-US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Lecture: Dr Caroline Jawad</a:t>
            </a:r>
            <a:endParaRPr lang="en-GB" sz="9600" dirty="0">
              <a:effectLst/>
              <a:latin typeface="SimSun" panose="02010600030101010101" pitchFamily="2" charset="-122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en-US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Internal Verifier: Steve Griffiths</a:t>
            </a:r>
            <a:endParaRPr lang="en-GB" sz="9600" dirty="0">
              <a:effectLst/>
              <a:latin typeface="SimSun" panose="02010600030101010101" pitchFamily="2" charset="-122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en-US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Assignment 1: Research Proposal</a:t>
            </a:r>
            <a:endParaRPr lang="en-GB" sz="9600" dirty="0">
              <a:effectLst/>
              <a:latin typeface="SimSun" panose="02010600030101010101" pitchFamily="2" charset="-122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en-US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Title of Research: Customer’s behaviour towards ordering Chinese takeaway</a:t>
            </a:r>
          </a:p>
          <a:p>
            <a:pPr algn="l">
              <a:lnSpc>
                <a:spcPct val="200000"/>
              </a:lnSpc>
            </a:pPr>
            <a:r>
              <a:rPr lang="en-US" sz="9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in the UK impacted by the 21st-century disruptive technology.</a:t>
            </a:r>
            <a:endParaRPr lang="en-GB" sz="9600" dirty="0">
              <a:effectLst/>
              <a:latin typeface="SimSun" panose="02010600030101010101" pitchFamily="2" charset="-122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l"/>
            <a:endParaRPr lang="en-GB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113036F0-4D84-4208-8957-28D4E254DA2E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3108" y="492246"/>
            <a:ext cx="3170753" cy="144335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34311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32432-DD05-4323-92B2-CCAF98246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1" y="310917"/>
            <a:ext cx="7116979" cy="603482"/>
          </a:xfrm>
        </p:spPr>
        <p:txBody>
          <a:bodyPr anchor="b">
            <a:noAutofit/>
          </a:bodyPr>
          <a:lstStyle/>
          <a:p>
            <a:r>
              <a:rPr lang="en-US" sz="2000" b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Customer’s behaviour towards ordering Chinese takeaway</a:t>
            </a:r>
            <a:r>
              <a:rPr lang="en-GB" sz="20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 the UK impacted by the 21st-century disruptive technology.</a:t>
            </a:r>
            <a:endParaRPr lang="en-GB" sz="2000" b="1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E6BC29-74F7-47FF-BB97-19FFF5CFDE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30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70CCB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F8E3A32-F606-48C5-A5D5-83979B6818BA}"/>
              </a:ext>
            </a:extLst>
          </p:cNvPr>
          <p:cNvSpPr txBox="1">
            <a:spLocks/>
          </p:cNvSpPr>
          <p:nvPr/>
        </p:nvSpPr>
        <p:spPr>
          <a:xfrm>
            <a:off x="641668" y="5577840"/>
            <a:ext cx="10715180" cy="802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05CB45-6296-4ADF-AD6A-8203CC397D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1118310"/>
              </p:ext>
            </p:extLst>
          </p:nvPr>
        </p:nvGraphicFramePr>
        <p:xfrm>
          <a:off x="4965431" y="2806997"/>
          <a:ext cx="6586489" cy="3416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52D32B59-D48D-491F-97F9-1D5290714099}"/>
              </a:ext>
            </a:extLst>
          </p:cNvPr>
          <p:cNvSpPr txBox="1">
            <a:spLocks/>
          </p:cNvSpPr>
          <p:nvPr/>
        </p:nvSpPr>
        <p:spPr>
          <a:xfrm>
            <a:off x="4965430" y="1042938"/>
            <a:ext cx="7116979" cy="12865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100" b="1" dirty="0">
                <a:solidFill>
                  <a:srgbClr val="FF0000"/>
                </a:solidFill>
                <a:latin typeface="+mn-lt"/>
                <a:ea typeface="PMingLiU" panose="02020500000000000000" pitchFamily="18" charset="-120"/>
                <a:cs typeface="Times New Roman" panose="02020603050405020304" pitchFamily="18" charset="0"/>
              </a:rPr>
              <a:t>Knowledge Gap – Single in reality</a:t>
            </a:r>
          </a:p>
          <a:p>
            <a:pPr algn="ctr"/>
            <a:r>
              <a:rPr lang="en-US" sz="2100" dirty="0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(Hilde </a:t>
            </a:r>
            <a:r>
              <a:rPr lang="en-US" sz="2100" dirty="0" err="1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Worum</a:t>
            </a:r>
            <a:r>
              <a:rPr lang="en-US" sz="2100" dirty="0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, Daniela </a:t>
            </a:r>
            <a:r>
              <a:rPr lang="en-US" sz="2100" dirty="0" err="1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Lillekroken</a:t>
            </a:r>
            <a:r>
              <a:rPr lang="en-US" sz="2100" dirty="0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US" sz="2100" dirty="0" err="1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Birgitte</a:t>
            </a:r>
            <a:r>
              <a:rPr lang="en-US" sz="2100" dirty="0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2100" dirty="0" err="1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Ahlsen</a:t>
            </a:r>
            <a:r>
              <a:rPr lang="en-US" sz="2100" dirty="0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, Kirsti </a:t>
            </a:r>
            <a:r>
              <a:rPr lang="en-US" sz="2100" dirty="0" err="1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Skavberg</a:t>
            </a:r>
            <a:r>
              <a:rPr lang="en-US" sz="2100" dirty="0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2100" dirty="0" err="1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Roaldsen</a:t>
            </a:r>
            <a:r>
              <a:rPr lang="en-US" sz="2100" dirty="0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, Astrid </a:t>
            </a:r>
            <a:r>
              <a:rPr lang="en-US" sz="2100" dirty="0" err="1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Bergland</a:t>
            </a:r>
            <a:r>
              <a:rPr lang="en-US" sz="2100" dirty="0">
                <a:solidFill>
                  <a:srgbClr val="000000"/>
                </a:solidFill>
                <a:effectLst/>
                <a:latin typeface="+mn-lt"/>
                <a:ea typeface="SimSun" panose="02010600030101010101" pitchFamily="2" charset="-122"/>
                <a:cs typeface="Times New Roman" panose="02020603050405020304" pitchFamily="18" charset="0"/>
              </a:rPr>
              <a:t> . 2019).</a:t>
            </a:r>
            <a:endParaRPr lang="en-GB" sz="2100" dirty="0">
              <a:effectLst/>
              <a:latin typeface="+mn-lt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ctr"/>
            <a:endParaRPr lang="en-GB" sz="2400" b="1" dirty="0">
              <a:solidFill>
                <a:srgbClr val="FF0000"/>
              </a:solidFill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610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084A1-8AFE-4AB2-83A7-07446C73C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FC7BDA4F-1EC3-42C5-9996-225BC6F01E8B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16" t="10169" r="21047" b="7285"/>
          <a:stretch/>
        </p:blipFill>
        <p:spPr bwMode="auto">
          <a:xfrm>
            <a:off x="951023" y="1573834"/>
            <a:ext cx="4989084" cy="43513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E80611C-FC8F-4B11-84BE-D60826798C3F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18" t="10631" r="17955" b="11548"/>
          <a:stretch/>
        </p:blipFill>
        <p:spPr bwMode="auto">
          <a:xfrm>
            <a:off x="5658443" y="1937938"/>
            <a:ext cx="5460365" cy="42278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88619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269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raphical user interface, application, table, Excel&#10;&#10;Description automatically generated">
            <a:extLst>
              <a:ext uri="{FF2B5EF4-FFF2-40B4-BE49-F238E27FC236}">
                <a16:creationId xmlns:a16="http://schemas.microsoft.com/office/drawing/2014/main" id="{99C38A25-CB10-B646-B993-44F9C931220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2" t="25169" r="2200" b="17490"/>
          <a:stretch/>
        </p:blipFill>
        <p:spPr bwMode="auto">
          <a:xfrm>
            <a:off x="477011" y="393317"/>
            <a:ext cx="11237975" cy="4962453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 descr="Graphical user interface, application, table, Excel&#10;&#10;Description automatically generated">
            <a:extLst>
              <a:ext uri="{FF2B5EF4-FFF2-40B4-BE49-F238E27FC236}">
                <a16:creationId xmlns:a16="http://schemas.microsoft.com/office/drawing/2014/main" id="{3299CAF8-5DB9-A04B-8996-E51DF41A0C00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2" t="25169" r="2200" b="17490"/>
          <a:stretch/>
        </p:blipFill>
        <p:spPr bwMode="auto">
          <a:xfrm>
            <a:off x="512319" y="480060"/>
            <a:ext cx="11202668" cy="5572054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021642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application, Excel&#10;&#10;Description automatically generated">
            <a:extLst>
              <a:ext uri="{FF2B5EF4-FFF2-40B4-BE49-F238E27FC236}">
                <a16:creationId xmlns:a16="http://schemas.microsoft.com/office/drawing/2014/main" id="{D9F3169A-9E59-45F5-9A56-FB0986DBF9E1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8" t="23478" r="19403" b="15969"/>
          <a:stretch/>
        </p:blipFill>
        <p:spPr bwMode="auto">
          <a:xfrm>
            <a:off x="176231" y="79743"/>
            <a:ext cx="11849192" cy="653370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32572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648E3-03D9-4F89-85B8-641D83661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My research paradigm</a:t>
            </a:r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Research Paradigm Image">
            <a:extLst>
              <a:ext uri="{FF2B5EF4-FFF2-40B4-BE49-F238E27FC236}">
                <a16:creationId xmlns:a16="http://schemas.microsoft.com/office/drawing/2014/main" id="{249FC6C7-3305-4DB0-9B08-01AFF20193D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945" y="2481070"/>
            <a:ext cx="6181164" cy="332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EEEFFCE-D703-4D79-9005-4B07F0C74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516804"/>
            <a:ext cx="4280253" cy="579037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Ontology</a:t>
            </a:r>
          </a:p>
          <a:p>
            <a:r>
              <a:rPr lang="en-US" dirty="0">
                <a:solidFill>
                  <a:srgbClr val="FFFFFF"/>
                </a:solidFill>
              </a:rPr>
              <a:t>Cognitive customers’ behaviour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Epistemology</a:t>
            </a:r>
          </a:p>
          <a:p>
            <a:r>
              <a:rPr lang="en-US" dirty="0">
                <a:solidFill>
                  <a:srgbClr val="FFFFFF"/>
                </a:solidFill>
              </a:rPr>
              <a:t>Disruptive technology 21</a:t>
            </a:r>
            <a:r>
              <a:rPr lang="en-US" baseline="30000" dirty="0">
                <a:solidFill>
                  <a:srgbClr val="FFFFFF"/>
                </a:solidFill>
              </a:rPr>
              <a:t>st</a:t>
            </a:r>
            <a:r>
              <a:rPr lang="en-US" dirty="0">
                <a:solidFill>
                  <a:srgbClr val="FFFFFF"/>
                </a:solidFill>
              </a:rPr>
              <a:t>-century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Methodology</a:t>
            </a:r>
          </a:p>
          <a:p>
            <a:r>
              <a:rPr lang="en-US" dirty="0">
                <a:solidFill>
                  <a:srgbClr val="FFFFFF"/>
                </a:solidFill>
              </a:rPr>
              <a:t>Mixed research method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0AD8DA-D97B-46EA-AD25-0A12B4344F3C}"/>
              </a:ext>
            </a:extLst>
          </p:cNvPr>
          <p:cNvSpPr txBox="1">
            <a:spLocks/>
          </p:cNvSpPr>
          <p:nvPr/>
        </p:nvSpPr>
        <p:spPr>
          <a:xfrm>
            <a:off x="1267993" y="5794330"/>
            <a:ext cx="4584168" cy="10937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US" sz="2000" dirty="0"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Guba, E. G., &amp; Lincoln, Y. S. (1994).</a:t>
            </a:r>
            <a:endParaRPr lang="en-GB" sz="2000" dirty="0">
              <a:effectLst/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768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56E85-E456-44C0-9BAA-2BD2B072F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314961"/>
            <a:ext cx="6586491" cy="85089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/>
                </a:solidFill>
              </a:rPr>
              <a:t>Fill the knowledge gap (Single Reality)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C113F-E7EF-4A94-8096-CAA97D9D6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2" y="1356360"/>
            <a:ext cx="6586489" cy="5410200"/>
          </a:xfrm>
        </p:spPr>
        <p:txBody>
          <a:bodyPr>
            <a:noAutofit/>
          </a:bodyPr>
          <a:lstStyle/>
          <a:p>
            <a:r>
              <a:rPr lang="en-GB" dirty="0"/>
              <a:t>Positivism</a:t>
            </a:r>
          </a:p>
          <a:p>
            <a:endParaRPr lang="en-GB" dirty="0"/>
          </a:p>
          <a:p>
            <a:r>
              <a:rPr lang="en-GB" dirty="0"/>
              <a:t>Quantitative research based on statistic</a:t>
            </a:r>
          </a:p>
          <a:p>
            <a:endParaRPr lang="en-GB" dirty="0"/>
          </a:p>
          <a:p>
            <a:r>
              <a:rPr lang="en-GB" dirty="0"/>
              <a:t>Ontology - Single reality </a:t>
            </a:r>
          </a:p>
          <a:p>
            <a:endParaRPr lang="en-GB" dirty="0"/>
          </a:p>
          <a:p>
            <a:r>
              <a:rPr lang="en-GB" dirty="0"/>
              <a:t>Epistemology - Empiricist </a:t>
            </a:r>
          </a:p>
          <a:p>
            <a:endParaRPr lang="en-GB" dirty="0"/>
          </a:p>
          <a:p>
            <a:r>
              <a:rPr lang="en-GB" dirty="0"/>
              <a:t>Theory – Deductive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Hilde 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Worum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Daniela 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Lillekroken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Birgitte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Ahlsen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Kirsti 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Skavberg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Roaldsen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Astrid 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Bergland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. 2019).</a:t>
            </a:r>
            <a:endParaRPr lang="en-GB" sz="2000" dirty="0"/>
          </a:p>
        </p:txBody>
      </p:sp>
      <p:pic>
        <p:nvPicPr>
          <p:cNvPr id="6" name="Picture 5" descr="Question mark on green pastel background">
            <a:extLst>
              <a:ext uri="{FF2B5EF4-FFF2-40B4-BE49-F238E27FC236}">
                <a16:creationId xmlns:a16="http://schemas.microsoft.com/office/drawing/2014/main" id="{CD555569-9E9B-4405-8DD8-AB9DC320C9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48" r="465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9623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BD249-7393-4D7E-95A1-8A7188219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Problem Solving (Multiple Realities)</a:t>
            </a: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83F4EAD5-37E3-47A4-9DC4-1621D1ED8D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573" r="2" b="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A8692-FBA3-4364-8354-053BFCFE7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4151376"/>
          </a:xfrm>
        </p:spPr>
        <p:txBody>
          <a:bodyPr>
            <a:normAutofit/>
          </a:bodyPr>
          <a:lstStyle/>
          <a:p>
            <a:r>
              <a:rPr lang="en-GB" sz="2200" dirty="0"/>
              <a:t>Qualitative Research method</a:t>
            </a:r>
          </a:p>
          <a:p>
            <a:endParaRPr lang="en-GB" sz="2200" dirty="0"/>
          </a:p>
          <a:p>
            <a:r>
              <a:rPr lang="en-GB" sz="2200" dirty="0"/>
              <a:t>Ask why?</a:t>
            </a:r>
          </a:p>
          <a:p>
            <a:endParaRPr lang="en-GB" sz="2200" dirty="0"/>
          </a:p>
          <a:p>
            <a:r>
              <a:rPr lang="en-GB" sz="2200" dirty="0"/>
              <a:t>Ontology -  Multiple Realities </a:t>
            </a:r>
          </a:p>
          <a:p>
            <a:endParaRPr lang="en-GB" sz="2200" dirty="0"/>
          </a:p>
          <a:p>
            <a:r>
              <a:rPr lang="en-GB" sz="2200" dirty="0"/>
              <a:t>Interpret - Epistemology </a:t>
            </a:r>
          </a:p>
          <a:p>
            <a:endParaRPr lang="en-GB" sz="2200" dirty="0"/>
          </a:p>
          <a:p>
            <a:r>
              <a:rPr lang="en-GB" sz="2200" dirty="0"/>
              <a:t>Theory - Inductive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86606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FCCB4-83B4-4483-B01B-70A83CCB3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448" y="193796"/>
            <a:ext cx="7898031" cy="1257814"/>
          </a:xfrm>
        </p:spPr>
        <p:txBody>
          <a:bodyPr anchor="b">
            <a:normAutofit fontScale="90000"/>
          </a:bodyPr>
          <a:lstStyle/>
          <a:p>
            <a:r>
              <a:rPr lang="en-GB" sz="3400" b="1" dirty="0">
                <a:latin typeface="+mn-lt"/>
              </a:rPr>
              <a:t>Theory</a:t>
            </a:r>
            <a:br>
              <a:rPr lang="en-GB" sz="3400" b="1" dirty="0">
                <a:latin typeface="+mn-lt"/>
              </a:rPr>
            </a:br>
            <a:r>
              <a:rPr lang="en-GB" sz="3400" b="1" dirty="0">
                <a:latin typeface="+mn-lt"/>
              </a:rPr>
              <a:t> </a:t>
            </a:r>
            <a:r>
              <a:rPr lang="en-GB" sz="3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Cognitive Customer Behaviour Models (Fawcett, J., et al., 1992) </a:t>
            </a:r>
            <a:endParaRPr lang="en-GB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8E1DF-C60F-4A04-B6C5-26A269C6A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16" y="1451611"/>
            <a:ext cx="6345056" cy="5406390"/>
          </a:xfrm>
        </p:spPr>
        <p:txBody>
          <a:bodyPr anchor="t">
            <a:normAutofit fontScale="92500" lnSpcReduction="20000"/>
          </a:bodyPr>
          <a:lstStyle/>
          <a:p>
            <a:pPr indent="0">
              <a:buNone/>
            </a:pPr>
            <a:r>
              <a:rPr lang="en-GB" sz="2000" b="1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Theories:</a:t>
            </a:r>
            <a:endParaRPr lang="en-GB" sz="2000" dirty="0">
              <a:effectLst/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indent="0">
              <a:buNone/>
            </a:pPr>
            <a:r>
              <a:rPr lang="en-GB" sz="2200" b="1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The </a:t>
            </a:r>
            <a:r>
              <a:rPr lang="en-US" sz="2200" b="1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Cognitive </a:t>
            </a:r>
            <a:r>
              <a:rPr lang="en-US" sz="2400" b="1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Consumer</a:t>
            </a:r>
            <a:r>
              <a:rPr lang="en-US" sz="2200" b="1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Behaviour Models </a:t>
            </a:r>
          </a:p>
          <a:p>
            <a:pPr indent="0">
              <a:buNone/>
            </a:pP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sz="2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JP Bray. (2008). </a:t>
            </a: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Fawcett, J., et al., 1992, </a:t>
            </a:r>
            <a:r>
              <a:rPr lang="en-US" sz="2200" dirty="0" err="1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Moital</a:t>
            </a: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, M. L., 2007.) </a:t>
            </a:r>
          </a:p>
          <a:p>
            <a:pPr indent="306070"/>
            <a:endParaRPr lang="en-GB" sz="2200" dirty="0">
              <a:effectLst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indent="306070"/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Theory of Buyer </a:t>
            </a:r>
            <a:r>
              <a:rPr lang="en-US" sz="2200" dirty="0" err="1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Behaviour</a:t>
            </a: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indent="0">
              <a:buNone/>
            </a:pP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    (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HOWARD, J. A., et al., 1969). </a:t>
            </a:r>
            <a:endParaRPr lang="en-US" sz="2200" dirty="0">
              <a:effectLst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indent="306070"/>
            <a:endParaRPr lang="en-GB" sz="2200" dirty="0">
              <a:effectLst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indent="306070"/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The Consumer Decision Model </a:t>
            </a:r>
          </a:p>
          <a:p>
            <a:pPr indent="0">
              <a:buNone/>
            </a:pPr>
            <a:r>
              <a:rPr lang="en-US" sz="2200" dirty="0">
                <a:ea typeface="SimSun" panose="02010600030101010101" pitchFamily="2" charset="-122"/>
                <a:cs typeface="Times New Roman" panose="02020603050405020304" pitchFamily="18" charset="0"/>
              </a:rPr>
              <a:t>     </a:t>
            </a: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(Blackwell, </a:t>
            </a:r>
            <a:r>
              <a:rPr lang="en-US" sz="2200" dirty="0" err="1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Miniard</a:t>
            </a: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et al. 2001)  </a:t>
            </a:r>
          </a:p>
          <a:p>
            <a:pPr indent="306070"/>
            <a:endParaRPr lang="en-GB" sz="2200" dirty="0">
              <a:effectLst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indent="306070"/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Theory of Reasoned Action </a:t>
            </a:r>
          </a:p>
          <a:p>
            <a:pPr indent="0">
              <a:buNone/>
            </a:pP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     (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FISHBEIN, M., et al., (1975). </a:t>
            </a: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indent="306070"/>
            <a:endParaRPr lang="en-GB" sz="2200" dirty="0">
              <a:effectLst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indent="306070"/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Theory of Planned </a:t>
            </a:r>
            <a:r>
              <a:rPr lang="en-US" sz="2200" dirty="0" err="1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Behaviour</a:t>
            </a: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 indent="0">
              <a:buNone/>
            </a:pPr>
            <a:r>
              <a:rPr lang="en-US" sz="2200" dirty="0">
                <a:ea typeface="SimSun" panose="02010600030101010101" pitchFamily="2" charset="-122"/>
                <a:cs typeface="Times New Roman" panose="02020603050405020304" pitchFamily="18" charset="0"/>
              </a:rPr>
              <a:t>     </a:t>
            </a:r>
            <a:r>
              <a:rPr lang="en-US" sz="22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US" sz="2200" dirty="0">
                <a:solidFill>
                  <a:srgbClr val="000000"/>
                </a:solidFill>
                <a:effectLst/>
              </a:rPr>
              <a:t>Icek Ajzen. 1985). </a:t>
            </a:r>
            <a:endParaRPr lang="en-GB" sz="2200" dirty="0">
              <a:effectLst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2" name="Picture 4" descr="Role of somatic markers in consumer durable brand selection in e-retail">
            <a:extLst>
              <a:ext uri="{FF2B5EF4-FFF2-40B4-BE49-F238E27FC236}">
                <a16:creationId xmlns:a16="http://schemas.microsoft.com/office/drawing/2014/main" id="{73D3505C-3D8A-4322-B9C9-A8B0081C9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0526" y="2039868"/>
            <a:ext cx="5217670" cy="2778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797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662AA-1609-4AC3-9B95-B7BC0D7A9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DD6ACD-BBFB-4A4B-904B-524F2559E3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785651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0664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29FD5A-7AA5-0F4E-BD17-F53997D1A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Research Methods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3A8EEB-6646-4C42-BC87-AD054923B7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82579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4280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B545C-51FA-45ED-958A-DE1B04DDA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487" y="330521"/>
            <a:ext cx="5130795" cy="1461778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Identify one possible research theme</a:t>
            </a:r>
            <a:endParaRPr lang="en-GB" sz="4000" b="1" dirty="0">
              <a:solidFill>
                <a:srgbClr val="00B0F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8C69C-5E95-47FD-8C2D-7589CA2C2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012" y="1792299"/>
            <a:ext cx="4595899" cy="5065701"/>
          </a:xfrm>
        </p:spPr>
        <p:txBody>
          <a:bodyPr>
            <a:noAutofit/>
          </a:bodyPr>
          <a:lstStyle/>
          <a:p>
            <a:r>
              <a:rPr lang="en-GB" sz="2400" dirty="0"/>
              <a:t>Aim of my research</a:t>
            </a:r>
          </a:p>
          <a:p>
            <a:r>
              <a:rPr lang="en-GB" sz="2400" dirty="0"/>
              <a:t>Research objectives</a:t>
            </a:r>
          </a:p>
          <a:p>
            <a:r>
              <a:rPr lang="en-GB" sz="2400" dirty="0"/>
              <a:t>Research methods</a:t>
            </a:r>
          </a:p>
          <a:p>
            <a:r>
              <a:rPr lang="en-GB" sz="2400" dirty="0"/>
              <a:t>Collect data</a:t>
            </a:r>
          </a:p>
          <a:p>
            <a:r>
              <a:rPr lang="en-US" sz="24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Challenges to reliability to quantitative </a:t>
            </a:r>
            <a:endParaRPr lang="en-GB" sz="2400" dirty="0">
              <a:effectLst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sz="2400" dirty="0"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Research model and hypotheses</a:t>
            </a:r>
            <a:endParaRPr lang="en-GB" sz="2400" dirty="0">
              <a:effectLst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Patricia Farrugia, Bradley A. </a:t>
            </a:r>
            <a:r>
              <a:rPr lang="en-GB" sz="2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Petrisor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Forough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Farrokhyar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MPhil, PhD, Mohit Bhandari,. (2010). </a:t>
            </a:r>
            <a:endParaRPr lang="en-GB" sz="240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C3F6568F-36E6-4677-A396-DEE49A8F59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07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57FD-9DD0-4E43-8F98-2F9547489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Journal Impact Factor</a:t>
            </a:r>
          </a:p>
        </p:txBody>
      </p:sp>
      <p:pic>
        <p:nvPicPr>
          <p:cNvPr id="4" name="Content Placeholder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746F2A7-2E04-4D25-BB31-15C896BC0B32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55" t="47298" r="40679" b="34490"/>
          <a:stretch/>
        </p:blipFill>
        <p:spPr bwMode="auto">
          <a:xfrm>
            <a:off x="838200" y="1895863"/>
            <a:ext cx="10995837" cy="479201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1465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6B779-2612-4B17-903D-23AAEC34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5722"/>
          </a:xfrm>
        </p:spPr>
        <p:txBody>
          <a:bodyPr/>
          <a:lstStyle/>
          <a:p>
            <a:pPr algn="ctr"/>
            <a:r>
              <a:rPr lang="en-GB" dirty="0"/>
              <a:t>Academic Journal guide</a:t>
            </a:r>
          </a:p>
        </p:txBody>
      </p:sp>
      <p:pic>
        <p:nvPicPr>
          <p:cNvPr id="4" name="Content Placeholder 3" descr="Graphical user interface&#10;&#10;Description automatically generated">
            <a:extLst>
              <a:ext uri="{FF2B5EF4-FFF2-40B4-BE49-F238E27FC236}">
                <a16:creationId xmlns:a16="http://schemas.microsoft.com/office/drawing/2014/main" id="{E61AD3D4-40FF-48AF-BC53-1EC096C62A4C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17" t="21283" r="11013" b="9188"/>
          <a:stretch/>
        </p:blipFill>
        <p:spPr bwMode="auto">
          <a:xfrm>
            <a:off x="275002" y="1190848"/>
            <a:ext cx="11484607" cy="530202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745765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9C054-9827-4A4A-894F-D1B256FBC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Ethical Analysis </a:t>
            </a:r>
            <a:r>
              <a:rPr lang="en-GB" sz="2800" dirty="0" err="1"/>
              <a:t>Approah</a:t>
            </a:r>
            <a:r>
              <a:rPr lang="en-GB" sz="2800" dirty="0"/>
              <a:t> (wood-Harper, </a:t>
            </a:r>
            <a:r>
              <a:rPr lang="en-GB" sz="2800" dirty="0" err="1"/>
              <a:t>Corder</a:t>
            </a:r>
            <a:r>
              <a:rPr lang="en-GB" sz="2800" dirty="0"/>
              <a:t>, Wood, &amp; Watson, 1996)</a:t>
            </a:r>
          </a:p>
        </p:txBody>
      </p:sp>
      <p:pic>
        <p:nvPicPr>
          <p:cNvPr id="4" name="Content Placeholder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D583D9B-6800-444C-B00A-7DC5B973B28D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8" t="24357" r="19208" b="35356"/>
          <a:stretch/>
        </p:blipFill>
        <p:spPr bwMode="auto">
          <a:xfrm>
            <a:off x="387625" y="1456839"/>
            <a:ext cx="11420061" cy="52090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368545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A3BC1-3BAB-E542-B3C4-DC49D79AB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64215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5CDD6-75F3-4449-81C5-E45844217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29340"/>
            <a:ext cx="10515600" cy="6028659"/>
          </a:xfrm>
        </p:spPr>
        <p:txBody>
          <a:bodyPr>
            <a:normAutofit lnSpcReduction="10000"/>
          </a:bodyPr>
          <a:lstStyle/>
          <a:p>
            <a:r>
              <a:rPr lang="en-GB" sz="19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BLACKWELL, R., et al., (2001). Consumer </a:t>
            </a:r>
            <a:r>
              <a:rPr lang="en-GB" sz="19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Behavior</a:t>
            </a:r>
            <a:r>
              <a:rPr lang="en-GB" sz="19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9th ed. Orlando: Harcourt.</a:t>
            </a:r>
          </a:p>
          <a:p>
            <a:r>
              <a:rPr lang="en-GB" sz="19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John W. </a:t>
            </a:r>
            <a:r>
              <a:rPr lang="en-GB" sz="19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Cresswell</a:t>
            </a:r>
            <a:r>
              <a:rPr lang="en-GB" sz="19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(1999). Mixed-Method Research: Introduction and Application. </a:t>
            </a:r>
            <a:r>
              <a:rPr lang="en-GB" sz="1900" dirty="0">
                <a:effectLst/>
                <a:ea typeface="Times New Roman" panose="02020603050405020304" pitchFamily="18" charset="0"/>
              </a:rPr>
              <a:t>Handbook of Education Policy. 1 (1), 455-472.Mixed-Method Research: Introduction and Application. Handbook of Education Policy. 455-472.</a:t>
            </a:r>
            <a:endParaRPr lang="en-GB" sz="1900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r>
              <a:rPr lang="en-GB" sz="1900" dirty="0">
                <a:effectLst/>
                <a:ea typeface="Times New Roman" panose="02020603050405020304" pitchFamily="18" charset="0"/>
              </a:rPr>
              <a:t>FISHBEIN, M., et al., (1975). </a:t>
            </a:r>
            <a:r>
              <a:rPr lang="en-GB" sz="1900" dirty="0" err="1">
                <a:effectLst/>
                <a:ea typeface="Times New Roman" panose="02020603050405020304" pitchFamily="18" charset="0"/>
              </a:rPr>
              <a:t>Beleif</a:t>
            </a:r>
            <a:r>
              <a:rPr lang="en-GB" sz="1900" dirty="0">
                <a:effectLst/>
                <a:ea typeface="Times New Roman" panose="02020603050405020304" pitchFamily="18" charset="0"/>
              </a:rPr>
              <a:t>, attitude, intention and </a:t>
            </a:r>
            <a:r>
              <a:rPr lang="en-GB" sz="1900" dirty="0" err="1">
                <a:effectLst/>
                <a:ea typeface="Times New Roman" panose="02020603050405020304" pitchFamily="18" charset="0"/>
              </a:rPr>
              <a:t>behavior</a:t>
            </a:r>
            <a:r>
              <a:rPr lang="en-GB" sz="1900" dirty="0">
                <a:effectLst/>
                <a:ea typeface="Times New Roman" panose="02020603050405020304" pitchFamily="18" charset="0"/>
              </a:rPr>
              <a:t>: An introduction to theory and research. Reading, MA.: Addison-Wesley.</a:t>
            </a:r>
            <a:endParaRPr lang="en-GB" sz="1900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r>
              <a:rPr lang="en-GB" sz="19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Glenn Bowen. (2009). Document Analysis as a Qualitative Research Method. Qualitative Research Journal. 9 (2), 27-40.</a:t>
            </a:r>
            <a:endParaRPr lang="en-GB" sz="1900" dirty="0">
              <a:effectLst/>
              <a:ea typeface="Times New Roman" panose="02020603050405020304" pitchFamily="18" charset="0"/>
            </a:endParaRPr>
          </a:p>
          <a:p>
            <a:r>
              <a:rPr lang="en-GB" sz="19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Goran </a:t>
            </a:r>
            <a:r>
              <a:rPr lang="en-GB" sz="19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Goldkuhl</a:t>
            </a:r>
            <a:r>
              <a:rPr lang="en-GB" sz="19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(2012). Pragmatism vs interpretivism in qualitative information systems research. European Journal of Information Systems . 21, 135-146.</a:t>
            </a:r>
          </a:p>
          <a:p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Guba, E. G., &amp; Lincoln, Y. S. (1994) Major Paradigms and Perspectives </a:t>
            </a:r>
            <a:endParaRPr lang="en-GB" sz="1900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Hilde </a:t>
            </a:r>
            <a:r>
              <a:rPr lang="en-GB" sz="2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Worum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Daniela </a:t>
            </a:r>
            <a:r>
              <a:rPr lang="en-GB" sz="2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Lillekroken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2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Birgitte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Ahlsen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Kirsti </a:t>
            </a:r>
            <a:r>
              <a:rPr lang="en-GB" sz="2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Skavberg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Roaldsen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Astrid </a:t>
            </a:r>
            <a:r>
              <a:rPr lang="en-GB" sz="2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Bergland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. (2019). Bridging the gap between research-based knowledge and clinical practice: a qualitative examination of patients and physiotherapists’ views on the Otago exercise Programme. </a:t>
            </a:r>
            <a:r>
              <a:rPr lang="en-GB" sz="2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BMC Geriatrics. 19 (278)</a:t>
            </a:r>
            <a:endParaRPr lang="en-GB" sz="1900" dirty="0">
              <a:solidFill>
                <a:srgbClr val="000000"/>
              </a:solidFill>
              <a:ea typeface="Times New Roman" panose="02020603050405020304" pitchFamily="18" charset="0"/>
            </a:endParaRPr>
          </a:p>
          <a:p>
            <a:r>
              <a:rPr lang="en-GB" sz="1900" dirty="0">
                <a:effectLst/>
                <a:ea typeface="Times New Roman" panose="02020603050405020304" pitchFamily="18" charset="0"/>
              </a:rPr>
              <a:t>HOWARD, J. A., et al., (1969). The Theory of Buyer Behaviour. London: John Wiley and Sons, Inc</a:t>
            </a:r>
          </a:p>
          <a:p>
            <a:r>
              <a:rPr lang="en-US" sz="1900" dirty="0">
                <a:solidFill>
                  <a:srgbClr val="000000"/>
                </a:solidFill>
                <a:effectLst/>
              </a:rPr>
              <a:t>Icek Ajzen. (1985). A Theory of Planned Behavior. Springer Link. 1 (1), 11-39.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Patricia Farrugia, Bradley A.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Petrisor</a:t>
            </a: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Forough</a:t>
            </a: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Farrokhyar</a:t>
            </a:r>
            <a:r>
              <a:rPr lang="en-GB" sz="180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, MPhil, PhD, Mohit Bhandari,. (2010). Research questions, hypotheses and objectives.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 National Library of Medicine National Institutes of Health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53 (4)</a:t>
            </a:r>
          </a:p>
          <a:p>
            <a:endParaRPr lang="en-GB" sz="1900" dirty="0">
              <a:effectLst/>
              <a:ea typeface="Times New Roman" panose="02020603050405020304" pitchFamily="18" charset="0"/>
            </a:endParaRPr>
          </a:p>
          <a:p>
            <a:endParaRPr lang="en-GB" sz="1900" dirty="0"/>
          </a:p>
          <a:p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017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662</TotalTime>
  <Words>705</Words>
  <Application>Microsoft Office PowerPoint</Application>
  <PresentationFormat>Widescreen</PresentationFormat>
  <Paragraphs>94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SimSun</vt:lpstr>
      <vt:lpstr>Arial</vt:lpstr>
      <vt:lpstr>Calibri</vt:lpstr>
      <vt:lpstr>Calibri Light</vt:lpstr>
      <vt:lpstr>Times New Roman</vt:lpstr>
      <vt:lpstr>Verdana</vt:lpstr>
      <vt:lpstr>Office Theme</vt:lpstr>
      <vt:lpstr>PowerPoint Presentation</vt:lpstr>
      <vt:lpstr>Customer’s behaviour towards ordering Chinese takeaway in the UK impacted by the 21st-century disruptive technology.</vt:lpstr>
      <vt:lpstr>PowerPoint Presentation</vt:lpstr>
      <vt:lpstr>PowerPoint Presentation</vt:lpstr>
      <vt:lpstr>PowerPoint Presentation</vt:lpstr>
      <vt:lpstr>My research paradigm</vt:lpstr>
      <vt:lpstr>Fill the knowledge gap (Single Reality)</vt:lpstr>
      <vt:lpstr>Problem Solving (Multiple Realities)</vt:lpstr>
      <vt:lpstr>Theory  Cognitive Customer Behaviour Models (Fawcett, J., et al., 1992) </vt:lpstr>
      <vt:lpstr>Introduction</vt:lpstr>
      <vt:lpstr>Research Methods </vt:lpstr>
      <vt:lpstr>Identify one possible research theme</vt:lpstr>
      <vt:lpstr>Journal Impact Factor</vt:lpstr>
      <vt:lpstr>Academic Journal guide</vt:lpstr>
      <vt:lpstr>Ethical Analysis Approah (wood-Harper, Corder, Wood, &amp; Watson, 1996)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William Ho (0851080)</dc:creator>
  <cp:lastModifiedBy>William Ho (0851080)</cp:lastModifiedBy>
  <cp:revision>16</cp:revision>
  <dcterms:created xsi:type="dcterms:W3CDTF">2021-07-14T19:15:51Z</dcterms:created>
  <dcterms:modified xsi:type="dcterms:W3CDTF">2021-07-15T21:52:41Z</dcterms:modified>
</cp:coreProperties>
</file>