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91"/>
  </p:notesMasterIdLst>
  <p:sldIdLst>
    <p:sldId id="256" r:id="rId4"/>
    <p:sldId id="347" r:id="rId5"/>
    <p:sldId id="348" r:id="rId6"/>
    <p:sldId id="349" r:id="rId7"/>
    <p:sldId id="350" r:id="rId8"/>
    <p:sldId id="351" r:id="rId9"/>
    <p:sldId id="352" r:id="rId10"/>
    <p:sldId id="353" r:id="rId11"/>
    <p:sldId id="290" r:id="rId12"/>
    <p:sldId id="257" r:id="rId13"/>
    <p:sldId id="258" r:id="rId14"/>
    <p:sldId id="259" r:id="rId15"/>
    <p:sldId id="286" r:id="rId16"/>
    <p:sldId id="261" r:id="rId17"/>
    <p:sldId id="284" r:id="rId18"/>
    <p:sldId id="260" r:id="rId19"/>
    <p:sldId id="288" r:id="rId20"/>
    <p:sldId id="289" r:id="rId21"/>
    <p:sldId id="287" r:id="rId22"/>
    <p:sldId id="342" r:id="rId23"/>
    <p:sldId id="344" r:id="rId24"/>
    <p:sldId id="345" r:id="rId25"/>
    <p:sldId id="346" r:id="rId26"/>
    <p:sldId id="264" r:id="rId27"/>
    <p:sldId id="265" r:id="rId28"/>
    <p:sldId id="267" r:id="rId29"/>
    <p:sldId id="266" r:id="rId30"/>
    <p:sldId id="269" r:id="rId31"/>
    <p:sldId id="270" r:id="rId32"/>
    <p:sldId id="278" r:id="rId33"/>
    <p:sldId id="277" r:id="rId34"/>
    <p:sldId id="279" r:id="rId35"/>
    <p:sldId id="28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83" r:id="rId44"/>
    <p:sldId id="282" r:id="rId45"/>
    <p:sldId id="303" r:id="rId46"/>
    <p:sldId id="304" r:id="rId47"/>
    <p:sldId id="305" r:id="rId48"/>
    <p:sldId id="306" r:id="rId49"/>
    <p:sldId id="307" r:id="rId50"/>
    <p:sldId id="308" r:id="rId51"/>
    <p:sldId id="309" r:id="rId52"/>
    <p:sldId id="310" r:id="rId53"/>
    <p:sldId id="311" r:id="rId54"/>
    <p:sldId id="312" r:id="rId55"/>
    <p:sldId id="313" r:id="rId56"/>
    <p:sldId id="314" r:id="rId57"/>
    <p:sldId id="315" r:id="rId58"/>
    <p:sldId id="316" r:id="rId59"/>
    <p:sldId id="317" r:id="rId60"/>
    <p:sldId id="318" r:id="rId61"/>
    <p:sldId id="319" r:id="rId62"/>
    <p:sldId id="320" r:id="rId63"/>
    <p:sldId id="321" r:id="rId64"/>
    <p:sldId id="322" r:id="rId65"/>
    <p:sldId id="323" r:id="rId66"/>
    <p:sldId id="324" r:id="rId67"/>
    <p:sldId id="325" r:id="rId68"/>
    <p:sldId id="326" r:id="rId69"/>
    <p:sldId id="327" r:id="rId70"/>
    <p:sldId id="328" r:id="rId71"/>
    <p:sldId id="329" r:id="rId72"/>
    <p:sldId id="330" r:id="rId73"/>
    <p:sldId id="331" r:id="rId74"/>
    <p:sldId id="332" r:id="rId75"/>
    <p:sldId id="333" r:id="rId76"/>
    <p:sldId id="334" r:id="rId77"/>
    <p:sldId id="335" r:id="rId78"/>
    <p:sldId id="336" r:id="rId79"/>
    <p:sldId id="337" r:id="rId80"/>
    <p:sldId id="338" r:id="rId81"/>
    <p:sldId id="339" r:id="rId82"/>
    <p:sldId id="340" r:id="rId83"/>
    <p:sldId id="341" r:id="rId84"/>
    <p:sldId id="281" r:id="rId85"/>
    <p:sldId id="358" r:id="rId86"/>
    <p:sldId id="357" r:id="rId87"/>
    <p:sldId id="356" r:id="rId88"/>
    <p:sldId id="355" r:id="rId89"/>
    <p:sldId id="354" r:id="rId9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DE97517-D5FA-419A-9633-168B9FFF7A6D}">
          <p14:sldIdLst>
            <p14:sldId id="256"/>
            <p14:sldId id="347"/>
            <p14:sldId id="348"/>
            <p14:sldId id="349"/>
            <p14:sldId id="350"/>
            <p14:sldId id="351"/>
            <p14:sldId id="352"/>
            <p14:sldId id="353"/>
            <p14:sldId id="290"/>
            <p14:sldId id="257"/>
            <p14:sldId id="258"/>
            <p14:sldId id="259"/>
            <p14:sldId id="286"/>
            <p14:sldId id="261"/>
            <p14:sldId id="284"/>
            <p14:sldId id="260"/>
            <p14:sldId id="288"/>
            <p14:sldId id="289"/>
            <p14:sldId id="287"/>
            <p14:sldId id="342"/>
            <p14:sldId id="344"/>
            <p14:sldId id="345"/>
            <p14:sldId id="346"/>
            <p14:sldId id="264"/>
            <p14:sldId id="265"/>
            <p14:sldId id="267"/>
            <p14:sldId id="266"/>
            <p14:sldId id="269"/>
            <p14:sldId id="270"/>
            <p14:sldId id="278"/>
            <p14:sldId id="277"/>
            <p14:sldId id="279"/>
            <p14:sldId id="280"/>
            <p14:sldId id="291"/>
            <p14:sldId id="292"/>
            <p14:sldId id="293"/>
            <p14:sldId id="294"/>
            <p14:sldId id="295"/>
            <p14:sldId id="296"/>
            <p14:sldId id="297"/>
            <p14:sldId id="283"/>
            <p14:sldId id="282"/>
            <p14:sldId id="303"/>
            <p14:sldId id="304"/>
            <p14:sldId id="305"/>
            <p14:sldId id="306"/>
            <p14:sldId id="307"/>
            <p14:sldId id="308"/>
            <p14:sldId id="309"/>
            <p14:sldId id="310"/>
            <p14:sldId id="311"/>
            <p14:sldId id="312"/>
            <p14:sldId id="313"/>
            <p14:sldId id="314"/>
            <p14:sldId id="315"/>
            <p14:sldId id="316"/>
            <p14:sldId id="317"/>
            <p14:sldId id="318"/>
            <p14:sldId id="319"/>
            <p14:sldId id="320"/>
            <p14:sldId id="321"/>
            <p14:sldId id="322"/>
            <p14:sldId id="323"/>
            <p14:sldId id="324"/>
            <p14:sldId id="325"/>
            <p14:sldId id="326"/>
            <p14:sldId id="327"/>
            <p14:sldId id="328"/>
            <p14:sldId id="329"/>
            <p14:sldId id="330"/>
            <p14:sldId id="331"/>
            <p14:sldId id="332"/>
            <p14:sldId id="333"/>
            <p14:sldId id="334"/>
            <p14:sldId id="335"/>
            <p14:sldId id="336"/>
            <p14:sldId id="337"/>
            <p14:sldId id="338"/>
            <p14:sldId id="339"/>
            <p14:sldId id="340"/>
            <p14:sldId id="341"/>
            <p14:sldId id="281"/>
            <p14:sldId id="358"/>
            <p14:sldId id="357"/>
            <p14:sldId id="356"/>
            <p14:sldId id="355"/>
            <p14:sldId id="35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ke Durke" initials="MD" lastIdx="1" clrIdx="0">
    <p:extLst>
      <p:ext uri="{19B8F6BF-5375-455C-9EA6-DF929625EA0E}">
        <p15:presenceInfo xmlns:p15="http://schemas.microsoft.com/office/powerpoint/2012/main" userId="S-1-5-21-3615204683-2777868505-1302011289-1656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978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860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slide" Target="slides/slide60.xml"/><Relationship Id="rId68" Type="http://schemas.openxmlformats.org/officeDocument/2006/relationships/slide" Target="slides/slide65.xml"/><Relationship Id="rId76" Type="http://schemas.openxmlformats.org/officeDocument/2006/relationships/slide" Target="slides/slide73.xml"/><Relationship Id="rId84" Type="http://schemas.openxmlformats.org/officeDocument/2006/relationships/slide" Target="slides/slide81.xml"/><Relationship Id="rId89" Type="http://schemas.openxmlformats.org/officeDocument/2006/relationships/slide" Target="slides/slide86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92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slide" Target="slides/slide63.xml"/><Relationship Id="rId74" Type="http://schemas.openxmlformats.org/officeDocument/2006/relationships/slide" Target="slides/slide71.xml"/><Relationship Id="rId79" Type="http://schemas.openxmlformats.org/officeDocument/2006/relationships/slide" Target="slides/slide76.xml"/><Relationship Id="rId87" Type="http://schemas.openxmlformats.org/officeDocument/2006/relationships/slide" Target="slides/slide84.xml"/><Relationship Id="rId5" Type="http://schemas.openxmlformats.org/officeDocument/2006/relationships/slide" Target="slides/slide2.xml"/><Relationship Id="rId61" Type="http://schemas.openxmlformats.org/officeDocument/2006/relationships/slide" Target="slides/slide58.xml"/><Relationship Id="rId82" Type="http://schemas.openxmlformats.org/officeDocument/2006/relationships/slide" Target="slides/slide79.xml"/><Relationship Id="rId90" Type="http://schemas.openxmlformats.org/officeDocument/2006/relationships/slide" Target="slides/slide87.xml"/><Relationship Id="rId95" Type="http://schemas.openxmlformats.org/officeDocument/2006/relationships/theme" Target="theme/theme1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77" Type="http://schemas.openxmlformats.org/officeDocument/2006/relationships/slide" Target="slides/slide74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80" Type="http://schemas.openxmlformats.org/officeDocument/2006/relationships/slide" Target="slides/slide77.xml"/><Relationship Id="rId85" Type="http://schemas.openxmlformats.org/officeDocument/2006/relationships/slide" Target="slides/slide82.xml"/><Relationship Id="rId9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slide" Target="slides/slide64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slide" Target="slides/slide67.xml"/><Relationship Id="rId75" Type="http://schemas.openxmlformats.org/officeDocument/2006/relationships/slide" Target="slides/slide72.xml"/><Relationship Id="rId83" Type="http://schemas.openxmlformats.org/officeDocument/2006/relationships/slide" Target="slides/slide80.xml"/><Relationship Id="rId88" Type="http://schemas.openxmlformats.org/officeDocument/2006/relationships/slide" Target="slides/slide85.xml"/><Relationship Id="rId91" Type="http://schemas.openxmlformats.org/officeDocument/2006/relationships/notesMaster" Target="notesMasters/notesMaster1.xml"/><Relationship Id="rId9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81" Type="http://schemas.openxmlformats.org/officeDocument/2006/relationships/slide" Target="slides/slide78.xml"/><Relationship Id="rId86" Type="http://schemas.openxmlformats.org/officeDocument/2006/relationships/slide" Target="slides/slide83.xml"/><Relationship Id="rId94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3-15T11:56:36.043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DB576E-8889-4B48-AAF6-49C75A474164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D7EBCE-1848-488A-8478-B17986616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704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3F46-62DB-405F-A147-804D0138D7A9}" type="datetime1">
              <a:rPr lang="en-US" smtClean="0"/>
              <a:t>9/15/2020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18189-EA2F-4E2F-9DF1-30B1F37FB652}" type="datetime1">
              <a:rPr lang="en-US" smtClean="0"/>
              <a:t>9/15/2020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F1508-2942-4247-9589-6780A681E2BE}" type="datetime1">
              <a:rPr lang="en-US" smtClean="0"/>
              <a:t>9/15/2020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D6EB-9798-4419-B948-02E16496845A}" type="datetime1">
              <a:rPr lang="en-US" smtClean="0"/>
              <a:t>9/15/2020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5A5C-E5CC-4CBA-8240-18C7F7E980C0}" type="datetime1">
              <a:rPr lang="en-US" smtClean="0"/>
              <a:t>9/15/2020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56F7F-C01F-4A57-8571-71CE70590DEC}" type="datetime1">
              <a:rPr lang="en-US" smtClean="0"/>
              <a:t>9/15/2020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05A5-2923-4AD1-A2F0-3746A5C31DF5}" type="datetime1">
              <a:rPr lang="en-US" smtClean="0"/>
              <a:t>9/15/2020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F7971-E0D0-43AA-8B56-D0F6EAA99BDC}" type="datetime1">
              <a:rPr lang="en-US" smtClean="0"/>
              <a:t>9/15/2020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7430C-63B8-4AD4-BFC6-B3C56540B4DF}" type="datetime1">
              <a:rPr lang="en-US" smtClean="0"/>
              <a:t>9/15/2020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8050A-7332-41A9-9DAD-F26A8C1B9E40}" type="datetime1">
              <a:rPr lang="en-US" smtClean="0"/>
              <a:t>9/15/2020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C24D2-120E-48D1-A023-47DB670FB23E}" type="datetime1">
              <a:rPr lang="en-US" smtClean="0"/>
              <a:t>9/15/2020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srgbClr val="FFFFFF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2925763"/>
            <a:ext cx="9144000" cy="1587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2514600" y="2362200"/>
            <a:ext cx="4114800" cy="1127125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pPr algn="ctr" fontAlgn="base">
              <a:spcBef>
                <a:spcPts val="400"/>
              </a:spcBef>
              <a:spcAft>
                <a:spcPct val="0"/>
              </a:spcAft>
              <a:defRPr/>
            </a:pPr>
            <a:endParaRPr lang="en-US" b="1" cap="all">
              <a:solidFill>
                <a:srgbClr val="000000"/>
              </a:solidFill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591DF0C-EC89-4804-BA6F-93B62FFA9374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537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4EDD1F5-70E1-4B3D-BC72-62E7B7C5AE7B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753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3922713"/>
            <a:ext cx="9144000" cy="29352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srgbClr val="FFFFFF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3921125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2514600" y="3368675"/>
            <a:ext cx="4114800" cy="1127125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pPr algn="ctr" fontAlgn="base">
              <a:spcBef>
                <a:spcPts val="400"/>
              </a:spcBef>
              <a:spcAft>
                <a:spcPct val="0"/>
              </a:spcAft>
              <a:defRPr/>
            </a:pPr>
            <a:endParaRPr lang="en-US" b="1" cap="all">
              <a:solidFill>
                <a:srgbClr val="FFFFFF"/>
              </a:solidFill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bIns="0" anchor="b"/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/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79BD310-E40B-4E17-BCD3-BD462667D592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11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9151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B8175BA-C0C0-41D2-A3C0-2E638FF3F58C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8163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8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3DC6C2-E6C0-42FA-ADF6-335ED716AF92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555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8A105B6-AAE3-41D3-99CB-EED611D706AF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7999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FA14C6E-11B4-44E4-A6FA-C06EF852929B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4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783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tIns="0"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F02A314-0622-43F4-99B6-4BB8A04D4E1B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7138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anchor="ctr" anchorCtr="0"/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tIns="0" bIns="0" anchor="ctr" anchorCtr="0"/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08B276-EA78-4818-950B-B6939E674544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9755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E98CC46-DA1F-498F-9557-B8818F55C3A2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8000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 rot="5400000">
            <a:off x="4267201" y="3429000"/>
            <a:ext cx="6858000" cy="3175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 bwMode="hidden">
          <a:xfrm>
            <a:off x="0" y="0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573AE0-0333-4FA9-A636-703E3F03C98E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1136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51BA57-CA71-4FAA-AB09-46940D28BB24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9/15/2020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161B7-381D-4DA5-9415-511FC3D22FC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1000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7C7C8-7078-4E85-90E4-6599A99EBB43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9/15/2020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3C5F5-C456-4414-ABC0-82D0684AC96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5343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5C3DF-9B04-4D66-85E7-4841A2980ED1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9/15/2020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DD5DD-875A-4D36-8CB4-174A33427DC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0261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9A8FF-58A3-4E51-A16F-CC92FFA8E8FF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9/15/2020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FEA73-2317-409F-B6F3-40A905A9BAC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81461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B2F81-0CF6-4B13-9F8C-84B30C043CCE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9/15/2020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9FE3C-3561-4745-9F0F-D48E631B9A0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118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0F239-4D83-4F58-A910-21EBA03ABE05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9/15/2020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B01BE-5EE1-4919-9115-5FE33049C9E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9470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EE97E-6DAD-4640-90F3-41EB8417074D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9/15/2020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CF43D-D078-481B-A3E9-A412AF079B8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24231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3A4BE-F441-49E0-9FD5-45D50DCF39FF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9/15/2020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58F1C-1AB6-47DC-84D7-876BFD869344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72472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B5A8E-9979-4D2E-84F8-FC032514C566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9/15/2020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DC7BC-9081-42F8-8047-DA34C9F723D5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9599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0256B-77FA-47AF-BDEC-0A047A64E6F4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9/15/2020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BA5D0-6833-4024-9459-0950600E139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997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11FB1-18C0-4A18-B59E-800884A86955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9/15/2020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643F0-9521-4C20-83FA-0607CC50246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565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EC2B64-5FBB-4044-83EA-C0656674078E}" type="datetime1">
              <a:rPr lang="en-US" smtClean="0"/>
              <a:t>9/15/2020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6675"/>
            <a:ext cx="9144000" cy="5521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0"/>
            <a:ext cx="8229600" cy="4117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05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normAutofit/>
          </a:bodyPr>
          <a:lstStyle>
            <a:lvl1pPr algn="ctr">
              <a:defRPr sz="1200" b="1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6D02AF0-AB33-49B5-B4FD-1864A26510DF}" type="slidenum">
              <a:rPr lang="en-GB" altLang="en-US" smtClean="0">
                <a:solidFill>
                  <a:srgbClr val="FFFFFF"/>
                </a:solidFill>
                <a:latin typeface="Times New Roman" panose="02020603050405020304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913"/>
            <a:ext cx="9144000" cy="1587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4725"/>
            <a:ext cx="4114800" cy="701675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5230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ts val="400"/>
        </a:spcBef>
        <a:spcAft>
          <a:spcPct val="0"/>
        </a:spcAft>
        <a:defRPr b="1" kern="1200" cap="all">
          <a:solidFill>
            <a:srgbClr val="404040"/>
          </a:solidFill>
          <a:latin typeface="+mj-lt"/>
          <a:ea typeface="+mj-ea"/>
          <a:cs typeface="Tunga" pitchFamily="2"/>
        </a:defRPr>
      </a:lvl1pPr>
      <a:lvl2pPr algn="ctr" rtl="0" eaLnBrk="0" fontAlgn="base" hangingPunct="0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2pPr>
      <a:lvl3pPr algn="ctr" rtl="0" eaLnBrk="0" fontAlgn="base" hangingPunct="0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3pPr>
      <a:lvl4pPr algn="ctr" rtl="0" eaLnBrk="0" fontAlgn="base" hangingPunct="0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4pPr>
      <a:lvl5pPr algn="ctr" rtl="0" eaLnBrk="0" fontAlgn="base" hangingPunct="0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5pPr>
      <a:lvl6pPr marL="4572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6pPr>
      <a:lvl7pPr marL="9144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7pPr>
      <a:lvl8pPr marL="13716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8pPr>
      <a:lvl9pPr marL="18288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9pPr>
    </p:titleStyle>
    <p:bodyStyle>
      <a:lvl1pPr algn="ctr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defRPr sz="2000" kern="1200" spc="3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algn="ctr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defRPr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algn="ctr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algn="ctr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algn="ctr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defRPr sz="14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3A88CC-4665-43D2-BC0C-4C24BA8222DC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9/15/2020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BE57B0-7CCF-42FE-AF62-DB56CA05EC8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0213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bing.com/videos/search?q=rab+c+nesbitt+&amp;&amp;view=detail&amp;mid=971D086B4375D2BC3FA6971D086B4375D2BC3FA6&amp;FORM=VRDGAR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ng.com/videos/search?q=john+redwood+anthem&amp;qs=n&amp;form=QBVR&amp;pq=john+redwood+anthem&amp;sc=0-16&amp;sp=-1&amp;sk=#view=detail&amp;mid=ABE510718170A20FD62DABE510718170A20FD62D" TargetMode="External"/><Relationship Id="rId2" Type="http://schemas.openxmlformats.org/officeDocument/2006/relationships/hyperlink" Target="http://www.bing.com/videos/search?q=obama+and+brown+number+10&amp;FORM=HDRSC3#view=detail&amp;mid=B159DAADE8FB8CC69FF7B159DAADE8FB8CC69FF7" TargetMode="External"/><Relationship Id="rId1" Type="http://schemas.openxmlformats.org/officeDocument/2006/relationships/slideLayout" Target="../slideLayouts/slideLayout24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9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8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6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4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8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8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9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8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9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9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9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9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d.com/talks/amy_cuddy_your_body_language_shapes_who_you_are.html?utm_source=newsletter_weekly_2013-03-03&amp;utm_campaign=newsletter_weekly&amp;utm_medium=email&amp;utm_content=quote" TargetMode="Externa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B97QEB8WDY" TargetMode="Externa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E9dsOu3oE8" TargetMode="Externa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rbpHI5Q6O4" TargetMode="Externa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6zNwBTLSW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B3B9DBC-97CC-4A18-B4A6-66E240292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4492644-1D84-449E-94E4-5FC5C873D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286" y="227"/>
            <a:ext cx="9141714" cy="455189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6506" y="637953"/>
            <a:ext cx="6699764" cy="3189507"/>
          </a:xfrm>
        </p:spPr>
        <p:txBody>
          <a:bodyPr>
            <a:normAutofit/>
          </a:bodyPr>
          <a:lstStyle/>
          <a:p>
            <a:pPr algn="l"/>
            <a:r>
              <a:rPr lang="en-GB" sz="7000" dirty="0">
                <a:solidFill>
                  <a:srgbClr val="FFFFFF"/>
                </a:solidFill>
              </a:rPr>
              <a:t>Communication 1</a:t>
            </a:r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94EE1A74-DEBF-434E-8B5E-7AB296EC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5810" y="4208147"/>
            <a:ext cx="254344" cy="1938528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8C7C4D4B-92D9-4FA4-A294-749E8574F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6554" y="4098333"/>
            <a:ext cx="151393" cy="1874520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BADA3358-2A3F-41B0-A458-6FD1DB3AF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2286" y="4098334"/>
            <a:ext cx="6699764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6506" y="4377268"/>
            <a:ext cx="5978177" cy="1280582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400">
                <a:solidFill>
                  <a:srgbClr val="FEFFFF"/>
                </a:solidFill>
              </a:rPr>
              <a:t>Thompson N (2011) Effective Communication: a Guide for the People Professions 2</a:t>
            </a:r>
            <a:r>
              <a:rPr lang="en-GB" sz="2400" baseline="30000">
                <a:solidFill>
                  <a:srgbClr val="FEFFFF"/>
                </a:solidFill>
              </a:rPr>
              <a:t>nd</a:t>
            </a:r>
            <a:r>
              <a:rPr lang="en-GB" sz="2400">
                <a:solidFill>
                  <a:srgbClr val="FEFFFF"/>
                </a:solidFill>
              </a:rPr>
              <a:t> edition. London Palgrave Macmillan</a:t>
            </a:r>
          </a:p>
        </p:txBody>
      </p:sp>
      <p:sp>
        <p:nvSpPr>
          <p:cNvPr id="19" name="Rectangle 8">
            <a:extLst>
              <a:ext uri="{FF2B5EF4-FFF2-40B4-BE49-F238E27FC236}">
                <a16:creationId xmlns:a16="http://schemas.microsoft.com/office/drawing/2014/main" id="{E4737216-37B2-43AD-AB08-05BFCCEFC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00154" y="4377267"/>
            <a:ext cx="2341560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030718" y="6382512"/>
            <a:ext cx="514350" cy="32004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 sz="900"/>
              <a:pPr>
                <a:spcAft>
                  <a:spcPts val="600"/>
                </a:spcAft>
              </a:pPr>
              <a:t>1</a:t>
            </a:fld>
            <a:endParaRPr lang="en-US" sz="9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3"/>
          <p:cNvSpPr>
            <a:spLocks noGrp="1"/>
          </p:cNvSpPr>
          <p:nvPr>
            <p:ph type="title"/>
          </p:nvPr>
        </p:nvSpPr>
        <p:spPr>
          <a:xfrm>
            <a:off x="684213" y="2276475"/>
            <a:ext cx="7772400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extLst>
      <p:ext uri="{BB962C8B-B14F-4D97-AF65-F5344CB8AC3E}">
        <p14:creationId xmlns:p14="http://schemas.microsoft.com/office/powerpoint/2010/main" val="225866821"/>
      </p:ext>
    </p:extLst>
  </p:cSld>
  <p:clrMapOvr>
    <a:masterClrMapping/>
  </p:clrMapOvr>
  <p:transition spd="slow" advTm="335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5"/>
          <p:cNvSpPr>
            <a:spLocks noGrp="1" noChangeArrowheads="1"/>
          </p:cNvSpPr>
          <p:nvPr>
            <p:ph sz="quarter" idx="13"/>
          </p:nvPr>
        </p:nvSpPr>
        <p:spPr>
          <a:xfrm>
            <a:off x="395288" y="1989138"/>
            <a:ext cx="8497887" cy="388778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wuz-honourCaw-munlarzSatdee</a:t>
            </a:r>
            <a:r>
              <a:rPr lang="en-GB" altLang="en-US" sz="3600" dirty="0">
                <a:latin typeface="Comic Sans MS" pitchFamily="66" charset="0"/>
              </a:rPr>
              <a:t>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Doorjums</a:t>
            </a:r>
            <a:r>
              <a:rPr lang="en-GB" altLang="en-US" sz="3600" dirty="0">
                <a:latin typeface="Comic Sans MS" pitchFamily="66" charset="0"/>
              </a:rPr>
              <a:t>, toff </a:t>
            </a:r>
            <a:r>
              <a:rPr lang="en-GB" altLang="en-US" sz="3600" dirty="0" err="1">
                <a:latin typeface="Comic Sans MS" pitchFamily="66" charset="0"/>
              </a:rPr>
              <a:t>yapples</a:t>
            </a:r>
            <a:r>
              <a:rPr lang="en-GB" altLang="en-US" sz="3600" dirty="0">
                <a:latin typeface="Comic Sans MS" pitchFamily="66" charset="0"/>
              </a:rPr>
              <a:t>, </a:t>
            </a:r>
            <a:r>
              <a:rPr lang="en-GB" altLang="en-US" sz="3600" dirty="0" err="1">
                <a:latin typeface="Comic Sans MS" pitchFamily="66" charset="0"/>
              </a:rPr>
              <a:t>goalfish</a:t>
            </a:r>
            <a:r>
              <a:rPr lang="en-GB" altLang="en-US" sz="3600" dirty="0">
                <a:latin typeface="Comic Sans MS" pitchFamily="66" charset="0"/>
              </a:rPr>
              <a:t>. Lie </a:t>
            </a:r>
            <a:r>
              <a:rPr lang="en-GB" altLang="en-US" sz="3600" dirty="0" err="1">
                <a:latin typeface="Comic Sans MS" pitchFamily="66" charset="0"/>
              </a:rPr>
              <a:t>Kytowld</a:t>
            </a:r>
            <a:r>
              <a:rPr lang="en-GB" altLang="en-US" sz="3600" dirty="0">
                <a:latin typeface="Comic Sans MS" pitchFamily="66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</a:t>
            </a:r>
            <a:r>
              <a:rPr lang="en-GB" altLang="en-US" sz="3600" dirty="0" err="1">
                <a:latin typeface="Comic Sans MS" pitchFamily="66" charset="0"/>
              </a:rPr>
              <a:t>Barevully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42390737"/>
      </p:ext>
    </p:extLst>
  </p:cSld>
  <p:clrMapOvr>
    <a:masterClrMapping/>
  </p:clrMapOvr>
  <p:transition spd="slow" advTm="1726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68313" y="1981200"/>
            <a:ext cx="8424862" cy="36798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Z’krap</a:t>
            </a:r>
            <a:r>
              <a:rPr lang="en-GB" altLang="en-US" sz="3600" dirty="0">
                <a:latin typeface="Comic Sans MS" pitchFamily="66" charset="0"/>
              </a:rPr>
              <a:t>. </a:t>
            </a:r>
            <a:r>
              <a:rPr lang="en-GB" altLang="en-US" sz="3600" dirty="0" err="1">
                <a:latin typeface="Comic Sans MS" pitchFamily="66" charset="0"/>
              </a:rPr>
              <a:t>Unwenchy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weargnome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twavver</a:t>
            </a:r>
            <a:r>
              <a:rPr lang="en-GB" altLang="en-US" sz="3600" dirty="0">
                <a:latin typeface="Comic Sans MS" pitchFamily="66" charset="0"/>
              </a:rPr>
              <a:t>-tee,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Try </a:t>
            </a:r>
            <a:r>
              <a:rPr lang="en-GB" altLang="en-US" sz="3600" dirty="0" err="1">
                <a:latin typeface="Comic Sans MS" pitchFamily="66" charset="0"/>
              </a:rPr>
              <a:t>duhWallsuz</a:t>
            </a:r>
            <a:r>
              <a:rPr lang="en-GB" altLang="en-US" sz="3600" dirty="0">
                <a:latin typeface="Comic Sans MS" pitchFamily="66" charset="0"/>
              </a:rPr>
              <a:t>. Brill! </a:t>
            </a:r>
            <a:r>
              <a:rPr lang="en-GB" altLang="en-US" sz="3600" dirty="0" err="1">
                <a:latin typeface="Comic Sans MS" pitchFamily="66" charset="0"/>
              </a:rPr>
              <a:t>Addter</a:t>
            </a:r>
            <a:r>
              <a:rPr lang="en-GB" altLang="en-US" sz="3600" dirty="0">
                <a:latin typeface="Comic Sans MS" pitchFamily="66" charset="0"/>
              </a:rPr>
              <a:t>-reel </a:t>
            </a:r>
            <a:r>
              <a:rPr lang="en-GB" altLang="en-US" sz="3600" dirty="0" err="1">
                <a:latin typeface="Comic Sans MS" pitchFamily="66" charset="0"/>
              </a:rPr>
              <a:t>ye’owld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wuz-honourCaw-munlarzSatdee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6012120"/>
      </p:ext>
    </p:extLst>
  </p:cSld>
  <p:clrMapOvr>
    <a:masterClrMapping/>
  </p:clrMapOvr>
  <p:transition spd="slow" advTm="146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288" y="1981200"/>
            <a:ext cx="8497887" cy="4114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Ease </a:t>
            </a:r>
            <a:r>
              <a:rPr lang="en-GB" altLang="en-US" sz="3600" dirty="0" err="1">
                <a:latin typeface="Comic Sans MS" pitchFamily="66" charset="0"/>
              </a:rPr>
              <a:t>werkinnerWallsuz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awlnite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wunny</a:t>
            </a:r>
            <a:r>
              <a:rPr lang="en-GB" altLang="en-US" sz="3600" dirty="0">
                <a:latin typeface="Comic Sans MS" pitchFamily="66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IssgeezerKev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eyesoreAir</a:t>
            </a:r>
            <a:r>
              <a:rPr lang="en-GB" altLang="en-US" sz="3600" dirty="0">
                <a:latin typeface="Comic Sans MS" pitchFamily="66" charset="0"/>
              </a:rPr>
              <a:t>. Ease reel </a:t>
            </a:r>
            <a:r>
              <a:rPr lang="en-GB" altLang="en-US" sz="3600" dirty="0" err="1">
                <a:latin typeface="Comic Sans MS" pitchFamily="66" charset="0"/>
              </a:rPr>
              <a:t>ye’owld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Bare </a:t>
            </a:r>
            <a:r>
              <a:rPr lang="en-GB" altLang="en-US" sz="3600" dirty="0" err="1">
                <a:latin typeface="Comic Sans MS" pitchFamily="66" charset="0"/>
              </a:rPr>
              <a:t>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14757778"/>
      </p:ext>
    </p:extLst>
  </p:cSld>
  <p:clrMapOvr>
    <a:masterClrMapping/>
  </p:clrMapOvr>
  <p:transition spd="slow" advTm="135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288" y="1981200"/>
            <a:ext cx="8208962" cy="3176588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WenairwuzzerwindblowininoffaSee</a:t>
            </a:r>
            <a:endParaRPr lang="en-GB" altLang="en-US" sz="3600" dirty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Izzreelynoblin</a:t>
            </a:r>
            <a:r>
              <a:rPr lang="en-GB" altLang="en-US" sz="3600" dirty="0">
                <a:latin typeface="Comic Sans MS" pitchFamily="66" charset="0"/>
              </a:rPr>
              <a:t> … </a:t>
            </a:r>
            <a:r>
              <a:rPr lang="en-GB" altLang="en-US" sz="3600" dirty="0" err="1">
                <a:latin typeface="Comic Sans MS" pitchFamily="66" charset="0"/>
              </a:rPr>
              <a:t>Jeezus</a:t>
            </a:r>
            <a:r>
              <a:rPr lang="en-GB" altLang="en-US" sz="3600" dirty="0">
                <a:latin typeface="Comic Sans MS" pitchFamily="66" charset="0"/>
              </a:rPr>
              <a:t>, </a:t>
            </a:r>
            <a:r>
              <a:rPr lang="en-GB" altLang="en-US" sz="3600" i="1" dirty="0" err="1">
                <a:latin typeface="Comic Sans MS" pitchFamily="66" charset="0"/>
              </a:rPr>
              <a:t>cors</a:t>
            </a:r>
            <a:r>
              <a:rPr lang="en-GB" altLang="en-US" sz="3600" i="1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eyezcold</a:t>
            </a:r>
            <a:r>
              <a:rPr lang="en-GB" altLang="en-US" sz="3600" dirty="0">
                <a:latin typeface="Comic Sans MS" pitchFamily="66" charset="0"/>
              </a:rPr>
              <a:t>-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wuz-honourCaw-munlarzSatdee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8269681"/>
      </p:ext>
    </p:extLst>
  </p:cSld>
  <p:clrMapOvr>
    <a:masterClrMapping/>
  </p:clrMapOvr>
  <p:transition spd="slow" advTm="1342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750" y="1981200"/>
            <a:ext cx="8135938" cy="346392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Caw-</a:t>
            </a:r>
            <a:r>
              <a:rPr lang="en-GB" altLang="en-US" sz="3600" dirty="0" err="1">
                <a:latin typeface="Comic Sans MS" pitchFamily="66" charset="0"/>
              </a:rPr>
              <a:t>munfuhkinfreezin</a:t>
            </a:r>
            <a:r>
              <a:rPr lang="en-GB" altLang="en-US" sz="3600" dirty="0">
                <a:latin typeface="Comic Sans MS" pitchFamily="66" charset="0"/>
              </a:rPr>
              <a:t>! … Ease </a:t>
            </a:r>
            <a:r>
              <a:rPr lang="en-GB" altLang="en-US" sz="3600" dirty="0" err="1">
                <a:latin typeface="Comic Sans MS" pitchFamily="66" charset="0"/>
              </a:rPr>
              <a:t>twennyfree</a:t>
            </a:r>
            <a:r>
              <a:rPr lang="en-GB" altLang="en-US" sz="3600" dirty="0">
                <a:latin typeface="Comic Sans MS" pitchFamily="66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Kev: why </a:t>
            </a:r>
            <a:r>
              <a:rPr lang="en-GB" altLang="en-US" sz="3600" dirty="0" err="1">
                <a:latin typeface="Comic Sans MS" pitchFamily="66" charset="0"/>
              </a:rPr>
              <a:t>tandzAnna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chaymaydoubter</a:t>
            </a:r>
            <a:r>
              <a:rPr lang="en-GB" altLang="en-US" sz="3600" dirty="0">
                <a:latin typeface="Comic Sans MS" pitchFamily="66" charset="0"/>
              </a:rPr>
              <a:t>-gold.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Bare </a:t>
            </a:r>
            <a:r>
              <a:rPr lang="en-GB" altLang="en-US" sz="3600" dirty="0" err="1">
                <a:latin typeface="Comic Sans MS" pitchFamily="66" charset="0"/>
              </a:rPr>
              <a:t>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99721211"/>
      </p:ext>
    </p:extLst>
  </p:cSld>
  <p:clrMapOvr>
    <a:masterClrMapping/>
  </p:clrMapOvr>
  <p:transition spd="slow" advTm="1464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750" y="1700213"/>
            <a:ext cx="8175625" cy="4800600"/>
          </a:xfrm>
        </p:spPr>
        <p:txBody>
          <a:bodyPr/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1400" dirty="0">
              <a:latin typeface="Comic Sans MS" pitchFamily="66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Kev </a:t>
            </a:r>
            <a:r>
              <a:rPr lang="en-GB" altLang="en-US" sz="3600" dirty="0" err="1">
                <a:latin typeface="Comic Sans MS" pitchFamily="66" charset="0"/>
              </a:rPr>
              <a:t>addsmak</a:t>
            </a:r>
            <a:r>
              <a:rPr lang="en-GB" altLang="en-US" sz="3600" dirty="0">
                <a:latin typeface="Comic Sans MS" pitchFamily="66" charset="0"/>
              </a:rPr>
              <a:t> (</a:t>
            </a:r>
            <a:r>
              <a:rPr lang="en-GB" altLang="en-US" sz="3600" dirty="0" err="1">
                <a:latin typeface="Comic Sans MS" pitchFamily="66" charset="0"/>
              </a:rPr>
              <a:t>whytes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tuf</a:t>
            </a:r>
            <a:r>
              <a:rPr lang="en-GB" altLang="en-US" sz="3600" dirty="0">
                <a:latin typeface="Comic Sans MS" pitchFamily="66" charset="0"/>
              </a:rPr>
              <a:t>) </a:t>
            </a:r>
            <a:r>
              <a:rPr lang="en-GB" altLang="en-US" sz="3600" dirty="0" err="1">
                <a:latin typeface="Comic Sans MS" pitchFamily="66" charset="0"/>
              </a:rPr>
              <a:t>asswaddyshowdme</a:t>
            </a:r>
            <a:endParaRPr lang="en-GB" altLang="en-US" sz="3600" dirty="0">
              <a:latin typeface="Comic Sans MS" pitchFamily="66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Om-eye-life! </a:t>
            </a:r>
            <a:r>
              <a:rPr lang="en-GB" altLang="en-US" sz="3600" dirty="0" err="1">
                <a:latin typeface="Comic Sans MS" pitchFamily="66" charset="0"/>
              </a:rPr>
              <a:t>Sed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easegonergerrit</a:t>
            </a:r>
            <a:r>
              <a:rPr lang="en-GB" altLang="en-US" sz="3600" dirty="0">
                <a:latin typeface="Comic Sans MS" pitchFamily="66" charset="0"/>
              </a:rPr>
              <a:t> souled.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wuz-honourCaw-mularzSatdee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Bare </a:t>
            </a:r>
            <a:r>
              <a:rPr lang="en-GB" altLang="en-US" sz="3600" dirty="0" err="1">
                <a:latin typeface="Comic Sans MS" pitchFamily="66" charset="0"/>
              </a:rPr>
              <a:t>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algn="r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>
                <a:latin typeface="Comic Sans MS" pitchFamily="66" charset="0"/>
              </a:rPr>
              <a:t>Stephen Knight, Times Literary Supplement</a:t>
            </a:r>
          </a:p>
          <a:p>
            <a:pPr algn="r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>
                <a:latin typeface="Comic Sans MS" pitchFamily="66" charset="0"/>
              </a:rPr>
              <a:t>27</a:t>
            </a:r>
            <a:r>
              <a:rPr lang="en-GB" altLang="en-US" baseline="30000" dirty="0">
                <a:latin typeface="Comic Sans MS" pitchFamily="66" charset="0"/>
              </a:rPr>
              <a:t>th</a:t>
            </a:r>
            <a:r>
              <a:rPr lang="en-GB" altLang="en-US" dirty="0">
                <a:latin typeface="Comic Sans MS" pitchFamily="66" charset="0"/>
              </a:rPr>
              <a:t> March 1987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9189465"/>
      </p:ext>
    </p:extLst>
  </p:cSld>
  <p:clrMapOvr>
    <a:masterClrMapping/>
  </p:clrMapOvr>
  <p:transition spd="slow" advTm="3384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2BE72-5500-4A7D-B19F-958356285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C8AC6-366A-4E21-B8B0-C4BD66EE8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GB" sz="3600" dirty="0"/>
              <a:t>The importance of communication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Communication in professional practice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Defining ‘communication’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Framing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Received Pronunciation v. regional accents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A38F57-A50D-49F4-BDA0-05133F76E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2448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“How far would we be able to get in going about our day to day business if we were not able to rely on communication.” (p1)</a:t>
            </a:r>
          </a:p>
          <a:p>
            <a:endParaRPr lang="en-GB" sz="3600" dirty="0"/>
          </a:p>
          <a:p>
            <a:r>
              <a:rPr lang="en-GB" sz="3600" dirty="0"/>
              <a:t>“Human language lies at the very heart of our social lives.” (Re. Good 2001)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3000"/>
            <a:ext cx="8382000" cy="544036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600" dirty="0"/>
              <a:t>	Thompson takes a broad based approach to an expansive topic</a:t>
            </a:r>
          </a:p>
          <a:p>
            <a:pPr>
              <a:buNone/>
            </a:pPr>
            <a:endParaRPr lang="en-GB" sz="3600" dirty="0"/>
          </a:p>
          <a:p>
            <a:pPr lvl="1"/>
            <a:r>
              <a:rPr lang="en-GB" sz="3200" dirty="0"/>
              <a:t>Communication theory</a:t>
            </a:r>
          </a:p>
          <a:p>
            <a:pPr lvl="1"/>
            <a:r>
              <a:rPr lang="en-GB" sz="3200" dirty="0"/>
              <a:t>Cultural and media studies</a:t>
            </a:r>
          </a:p>
          <a:p>
            <a:pPr lvl="1"/>
            <a:r>
              <a:rPr lang="en-GB" sz="3200" dirty="0"/>
              <a:t>Linguistics</a:t>
            </a:r>
          </a:p>
          <a:p>
            <a:pPr lvl="1"/>
            <a:r>
              <a:rPr lang="en-GB" sz="3200" dirty="0"/>
              <a:t>Social psychology</a:t>
            </a:r>
          </a:p>
          <a:p>
            <a:pPr lvl="1"/>
            <a:r>
              <a:rPr lang="en-GB" sz="3200" dirty="0"/>
              <a:t>Sociology</a:t>
            </a:r>
          </a:p>
          <a:p>
            <a:pPr>
              <a:buNone/>
            </a:pPr>
            <a:r>
              <a:rPr lang="en-GB" dirty="0"/>
              <a:t>(p2)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dirty="0"/>
              <a:t>Communication in 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534400" cy="43735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dirty="0"/>
              <a:t>Examples:</a:t>
            </a:r>
          </a:p>
          <a:p>
            <a:r>
              <a:rPr lang="en-GB" sz="3600" dirty="0"/>
              <a:t>Social Worker remaining calm and in control in the face of difficult family circumstances</a:t>
            </a:r>
          </a:p>
          <a:p>
            <a:r>
              <a:rPr lang="en-GB" sz="3600" dirty="0"/>
              <a:t>Nurse having to deal with serious illness</a:t>
            </a:r>
          </a:p>
          <a:p>
            <a:r>
              <a:rPr lang="en-GB" sz="3600" dirty="0"/>
              <a:t>A manager working to develop trust and confidence in their team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sz="5400" dirty="0"/>
              <a:t>Public servants need to be: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04800" y="1417638"/>
            <a:ext cx="4191000" cy="5303837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Professional</a:t>
            </a:r>
          </a:p>
          <a:p>
            <a:r>
              <a:rPr lang="en-GB" sz="3600" dirty="0"/>
              <a:t>Confident in dealing with adversity</a:t>
            </a:r>
          </a:p>
          <a:p>
            <a:r>
              <a:rPr lang="en-GB" sz="3600" dirty="0"/>
              <a:t>In control and calming influence</a:t>
            </a:r>
          </a:p>
          <a:p>
            <a:r>
              <a:rPr lang="en-GB" sz="3600" dirty="0"/>
              <a:t>Authoritative and clear</a:t>
            </a:r>
          </a:p>
          <a:p>
            <a:r>
              <a:rPr lang="en-GB" sz="3600" dirty="0"/>
              <a:t>Strong and reliable</a:t>
            </a:r>
          </a:p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295790" y="1774656"/>
            <a:ext cx="4864423" cy="365760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068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211763"/>
          </a:xfrm>
        </p:spPr>
        <p:txBody>
          <a:bodyPr>
            <a:normAutofit/>
          </a:bodyPr>
          <a:lstStyle/>
          <a:p>
            <a:r>
              <a:rPr lang="en-GB" sz="3600" dirty="0"/>
              <a:t>What difficult circumstances have you found yourselves in?</a:t>
            </a:r>
          </a:p>
          <a:p>
            <a:r>
              <a:rPr lang="en-GB" sz="3600" dirty="0"/>
              <a:t>Have you communicated with others in challenging situations?</a:t>
            </a:r>
          </a:p>
          <a:p>
            <a:r>
              <a:rPr lang="en-GB" sz="3600" dirty="0"/>
              <a:t>How did you feel?</a:t>
            </a:r>
          </a:p>
          <a:p>
            <a:r>
              <a:rPr lang="en-GB" sz="3600" dirty="0"/>
              <a:t>How did the other person(s) feel?</a:t>
            </a:r>
          </a:p>
          <a:p>
            <a:r>
              <a:rPr lang="en-GB" sz="3600" dirty="0"/>
              <a:t>What made the situation worse?</a:t>
            </a:r>
          </a:p>
          <a:p>
            <a:r>
              <a:rPr lang="en-GB" sz="3600" dirty="0"/>
              <a:t>What made the situation better?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2 key terms</a:t>
            </a:r>
            <a:br>
              <a:rPr lang="en-GB" dirty="0"/>
            </a:br>
            <a:br>
              <a:rPr lang="en-GB" dirty="0"/>
            </a:br>
            <a:r>
              <a:rPr lang="en-GB" sz="8000" dirty="0"/>
              <a:t>Two Key Terms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pPr marL="0" indent="0" algn="ctr">
              <a:buNone/>
            </a:pPr>
            <a:r>
              <a:rPr lang="en-GB" sz="6600" b="1" dirty="0"/>
              <a:t>Communication </a:t>
            </a:r>
          </a:p>
          <a:p>
            <a:pPr marL="0" indent="0" algn="ctr">
              <a:buNone/>
            </a:pPr>
            <a:r>
              <a:rPr lang="en-GB" sz="6600" dirty="0"/>
              <a:t>and </a:t>
            </a:r>
          </a:p>
          <a:p>
            <a:pPr marL="0" indent="0" algn="ctr">
              <a:buNone/>
            </a:pPr>
            <a:r>
              <a:rPr lang="en-GB" sz="6600" b="1" dirty="0"/>
              <a:t>Framing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5049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631"/>
            <a:ext cx="8229600" cy="1143000"/>
          </a:xfrm>
        </p:spPr>
        <p:txBody>
          <a:bodyPr>
            <a:normAutofit/>
          </a:bodyPr>
          <a:lstStyle/>
          <a:p>
            <a:r>
              <a:rPr lang="en-GB" sz="6000" dirty="0"/>
              <a:t>Re. </a:t>
            </a:r>
            <a:r>
              <a:rPr lang="en-GB" sz="6000" dirty="0" err="1"/>
              <a:t>Marsen</a:t>
            </a:r>
            <a:r>
              <a:rPr lang="en-GB" sz="6000" dirty="0"/>
              <a:t> 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610" y="1828800"/>
            <a:ext cx="8838390" cy="42211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400" dirty="0"/>
              <a:t>On </a:t>
            </a:r>
            <a:r>
              <a:rPr lang="en-GB" sz="3400" b="1" dirty="0"/>
              <a:t>‘communication’:</a:t>
            </a:r>
          </a:p>
          <a:p>
            <a:pPr marL="514350" indent="-514350">
              <a:buAutoNum type="arabicPeriod"/>
            </a:pPr>
            <a:r>
              <a:rPr lang="en-GB" sz="3400" dirty="0"/>
              <a:t>A social interaction through messages (</a:t>
            </a:r>
            <a:r>
              <a:rPr lang="en-GB" sz="3400" dirty="0" err="1"/>
              <a:t>Fiske</a:t>
            </a:r>
            <a:r>
              <a:rPr lang="en-GB" sz="3400" dirty="0"/>
              <a:t> 1990;2)</a:t>
            </a:r>
          </a:p>
          <a:p>
            <a:pPr marL="514350" indent="-514350">
              <a:buAutoNum type="arabicPeriod"/>
            </a:pPr>
            <a:r>
              <a:rPr lang="en-GB" sz="3400" dirty="0"/>
              <a:t>A process in which participants create and share information with one another in order to reach a mutual understanding (Rogers 1995;35)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631"/>
            <a:ext cx="8229600" cy="1143000"/>
          </a:xfrm>
        </p:spPr>
        <p:txBody>
          <a:bodyPr>
            <a:normAutofit/>
          </a:bodyPr>
          <a:lstStyle/>
          <a:p>
            <a:r>
              <a:rPr lang="en-GB" sz="6000" dirty="0"/>
              <a:t>Re. </a:t>
            </a:r>
            <a:r>
              <a:rPr lang="en-GB" sz="6000" dirty="0" err="1"/>
              <a:t>Marsen</a:t>
            </a:r>
            <a:r>
              <a:rPr lang="en-GB" sz="6000" dirty="0"/>
              <a:t> 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610" y="1752600"/>
            <a:ext cx="4113991" cy="460375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400" dirty="0"/>
              <a:t>On </a:t>
            </a:r>
            <a:r>
              <a:rPr lang="en-GB" sz="3400" b="1" dirty="0"/>
              <a:t>‘communication’: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sz="3400" dirty="0"/>
              <a:t>An activity where symbolic content is exchanged between human agents (Price 1997; 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0E522E-DED0-4428-A894-6A97017F11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9601" y="1385855"/>
            <a:ext cx="4676715" cy="4884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373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CF4F81-346C-477A-9926-55C2CFA73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18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52922A-5D97-4CFA-A7C9-0F12C50F0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33399"/>
            <a:ext cx="3900686" cy="25963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2D15059-035E-4F94-B93B-0216332CF9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2159" y="0"/>
            <a:ext cx="3274641" cy="32746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343D824-06F1-4362-A62A-97D5E277F3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836" y="3744420"/>
            <a:ext cx="3448050" cy="271593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3D07C6A-EE65-4B85-A36B-763D0E61D8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9600" y="3418687"/>
            <a:ext cx="4572000" cy="3041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4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Re. </a:t>
            </a:r>
            <a:r>
              <a:rPr lang="en-GB" sz="6000" dirty="0" err="1"/>
              <a:t>Marsen</a:t>
            </a:r>
            <a:r>
              <a:rPr lang="en-GB" sz="6000" dirty="0"/>
              <a:t> 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en-GB" sz="3600" dirty="0"/>
              <a:t>On </a:t>
            </a:r>
            <a:r>
              <a:rPr lang="en-GB" sz="3600" b="1" dirty="0"/>
              <a:t>‘communication’: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dirty="0"/>
              <a:t>Where groups create collective representations of reality (Trenholm 1999;31)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dirty="0"/>
              <a:t>Process with a predictable relation between the message transmitted and message received (Graber 2003; 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027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 School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	The classic approach of the Process School from Shannon and Weaver (1949):</a:t>
            </a:r>
          </a:p>
          <a:p>
            <a:pPr marL="514350" indent="-514350">
              <a:buAutoNum type="arabicPeriod"/>
            </a:pPr>
            <a:r>
              <a:rPr lang="en-GB" dirty="0"/>
              <a:t>Transmitter		Someone speaks</a:t>
            </a:r>
          </a:p>
          <a:p>
            <a:pPr marL="514350" indent="-514350">
              <a:buAutoNum type="arabicPeriod"/>
            </a:pPr>
            <a:r>
              <a:rPr lang="en-GB" dirty="0"/>
              <a:t>Receiver		Someone listens</a:t>
            </a:r>
          </a:p>
          <a:p>
            <a:pPr marL="514350" indent="-514350">
              <a:buAutoNum type="arabicPeriod"/>
            </a:pPr>
            <a:r>
              <a:rPr lang="en-GB" dirty="0"/>
              <a:t>Noise			Distractions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Sometimes criticised for over-simplification</a:t>
            </a:r>
          </a:p>
          <a:p>
            <a:pPr>
              <a:buNone/>
            </a:pPr>
            <a:r>
              <a:rPr lang="en-GB" sz="2000" dirty="0"/>
              <a:t>Thompson (2011; 15)</a:t>
            </a:r>
          </a:p>
        </p:txBody>
      </p:sp>
    </p:spTree>
    <p:extLst>
      <p:ext uri="{BB962C8B-B14F-4D97-AF65-F5344CB8AC3E}">
        <p14:creationId xmlns:p14="http://schemas.microsoft.com/office/powerpoint/2010/main" val="3431902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116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9455" y="931167"/>
            <a:ext cx="8405089" cy="5179815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8416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810250"/>
            <a:ext cx="8229600" cy="563562"/>
          </a:xfrm>
        </p:spPr>
        <p:txBody>
          <a:bodyPr/>
          <a:lstStyle/>
          <a:p>
            <a:r>
              <a:rPr lang="en-GB" sz="1400" dirty="0"/>
              <a:t>http://www.vitalitylink.com/blog/wp-content/uploads/2012/11/Communication101.gif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1B01BE-5EE1-4919-9115-5FE33049C9E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81000"/>
            <a:ext cx="8290560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66305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DFEA73-2317-409F-B6F3-40A905A9BAC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0833" y="0"/>
            <a:ext cx="51223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1203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‘Framing’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62357"/>
            <a:ext cx="8229600" cy="4906963"/>
          </a:xfrm>
        </p:spPr>
        <p:txBody>
          <a:bodyPr>
            <a:normAutofit lnSpcReduction="10000"/>
          </a:bodyPr>
          <a:lstStyle/>
          <a:p>
            <a:r>
              <a:rPr lang="en-GB" sz="4000" dirty="0"/>
              <a:t>The placing together of a linked set of activities like getting ready for work</a:t>
            </a:r>
          </a:p>
          <a:p>
            <a:pPr>
              <a:buNone/>
            </a:pPr>
            <a:endParaRPr lang="en-GB" sz="4000" dirty="0"/>
          </a:p>
          <a:p>
            <a:r>
              <a:rPr lang="en-GB" sz="4000" dirty="0"/>
              <a:t>Helps to make sense of what we’re doing and what’s going on around us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2800" dirty="0"/>
              <a:t>Thompson (2011; 35)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140" y="21955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sz="4000" dirty="0"/>
              <a:t>	When we are in a specific situation with a linked set of activities we automatically ‘frame’ them together</a:t>
            </a:r>
          </a:p>
          <a:p>
            <a:pPr>
              <a:buNone/>
            </a:pPr>
            <a:endParaRPr lang="en-GB" sz="4000" dirty="0"/>
          </a:p>
          <a:p>
            <a:pPr>
              <a:buNone/>
            </a:pPr>
            <a:r>
              <a:rPr lang="en-GB" sz="4000" dirty="0"/>
              <a:t>Examples …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Discrimination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4000" dirty="0"/>
              <a:t>Discrimination is a barrier to effective communication</a:t>
            </a:r>
          </a:p>
          <a:p>
            <a:pPr>
              <a:buNone/>
            </a:pPr>
            <a:endParaRPr lang="en-GB" sz="4000" dirty="0"/>
          </a:p>
          <a:p>
            <a:r>
              <a:rPr lang="en-GB" sz="4000" dirty="0"/>
              <a:t>We need </a:t>
            </a:r>
            <a:r>
              <a:rPr lang="en-GB" sz="4000" b="1" dirty="0"/>
              <a:t>‘communication sensitivity’ </a:t>
            </a:r>
            <a:r>
              <a:rPr lang="en-GB" sz="4000" dirty="0"/>
              <a:t>to understand circumstances</a:t>
            </a:r>
          </a:p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dirty="0"/>
              <a:t>Thompson (2011; 35/36)</a:t>
            </a:r>
          </a:p>
          <a:p>
            <a:pPr>
              <a:buNone/>
            </a:pPr>
            <a:endParaRPr lang="en-GB" sz="40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sz="3900" dirty="0"/>
              <a:t>Re. Montgomery (1995; 251)</a:t>
            </a:r>
          </a:p>
          <a:p>
            <a:pPr>
              <a:buNone/>
            </a:pPr>
            <a:r>
              <a:rPr lang="en-GB" sz="3900" dirty="0"/>
              <a:t>	“Language informs the way we think, the way we experience, and the way we interact with each other.</a:t>
            </a:r>
          </a:p>
          <a:p>
            <a:pPr>
              <a:buNone/>
            </a:pPr>
            <a:endParaRPr lang="en-GB" sz="3900" dirty="0"/>
          </a:p>
          <a:p>
            <a:pPr>
              <a:buNone/>
            </a:pPr>
            <a:r>
              <a:rPr lang="en-GB" sz="3900" dirty="0"/>
              <a:t>	Language provides the basis of community, but also the grounds for division.”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3000" dirty="0"/>
              <a:t>Thompson (2011; 38)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6000 languages currently in use</a:t>
            </a:r>
          </a:p>
          <a:p>
            <a:endParaRPr lang="en-GB" sz="3600" dirty="0"/>
          </a:p>
          <a:p>
            <a:r>
              <a:rPr lang="en-GB" sz="3600" dirty="0"/>
              <a:t>Many more dialects or sub forms</a:t>
            </a:r>
          </a:p>
          <a:p>
            <a:endParaRPr lang="en-GB" sz="3600" dirty="0"/>
          </a:p>
          <a:p>
            <a:r>
              <a:rPr lang="en-GB" sz="3600" dirty="0"/>
              <a:t>Often people who are communicating in the same language find it difficult to understand one another. [40]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064" y="762000"/>
            <a:ext cx="8077200" cy="5486400"/>
          </a:xfrm>
        </p:spPr>
        <p:txBody>
          <a:bodyPr>
            <a:noAutofit/>
          </a:bodyPr>
          <a:lstStyle/>
          <a:p>
            <a:r>
              <a:rPr lang="en-GB" sz="3600" dirty="0"/>
              <a:t>English is not a single homogenous entity but a multi-faceted incredibly diverse and complicated language</a:t>
            </a:r>
          </a:p>
          <a:p>
            <a:r>
              <a:rPr lang="en-GB" sz="3600" dirty="0"/>
              <a:t>Think of the differences between Cockneys, Geordies, </a:t>
            </a:r>
            <a:r>
              <a:rPr lang="en-GB" sz="3600" dirty="0" err="1"/>
              <a:t>Scousers</a:t>
            </a:r>
            <a:r>
              <a:rPr lang="en-GB" sz="3600" dirty="0"/>
              <a:t>, Scottish, Irish and of course the Welsh</a:t>
            </a:r>
          </a:p>
          <a:p>
            <a:r>
              <a:rPr lang="en-GB" sz="3600" dirty="0"/>
              <a:t>Our language differs quite remarkably even at a very local level … Swansea ‘Jacks’ and Llanelli ‘Turks’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305800" cy="4906963"/>
          </a:xfrm>
        </p:spPr>
        <p:txBody>
          <a:bodyPr>
            <a:noAutofit/>
          </a:bodyPr>
          <a:lstStyle/>
          <a:p>
            <a:r>
              <a:rPr lang="en-GB" sz="3600" dirty="0"/>
              <a:t>Does it make sense to talk of better or worse English depending on where you are form and how you speak?</a:t>
            </a:r>
          </a:p>
          <a:p>
            <a:r>
              <a:rPr lang="en-GB" sz="3600" dirty="0"/>
              <a:t>Certain accents can be taken to indicate a low level of intelligence (Thompson 2011: 50)</a:t>
            </a:r>
          </a:p>
          <a:p>
            <a:r>
              <a:rPr lang="en-GB" sz="3600" dirty="0"/>
              <a:t>Is Received Pronunciation or Oxford English preferable to regional accents?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The way we write differs quite dramatically from the way we actually speak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31</a:t>
            </a:fld>
            <a:endParaRPr lang="en-US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056" y="1371600"/>
            <a:ext cx="8091744" cy="45624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None/>
            </a:pPr>
            <a:r>
              <a:rPr lang="en-GB" dirty="0"/>
              <a:t>	</a:t>
            </a:r>
            <a:r>
              <a:rPr lang="en-GB" sz="4400" dirty="0"/>
              <a:t>For example, how does Swansea ‘sound’ if you write it down phonetically i.e. paying attention to the actual sounds?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49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457200" y="990600"/>
            <a:ext cx="4040188" cy="639762"/>
          </a:xfrm>
        </p:spPr>
        <p:txBody>
          <a:bodyPr>
            <a:noAutofit/>
          </a:bodyPr>
          <a:lstStyle/>
          <a:p>
            <a:r>
              <a:rPr lang="en-GB" sz="4000" dirty="0"/>
              <a:t>Oxford English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600200"/>
            <a:ext cx="4343400" cy="4525963"/>
          </a:xfrm>
        </p:spPr>
        <p:txBody>
          <a:bodyPr>
            <a:normAutofit/>
          </a:bodyPr>
          <a:lstStyle/>
          <a:p>
            <a:r>
              <a:rPr lang="en-GB" sz="3600" dirty="0"/>
              <a:t>House</a:t>
            </a:r>
          </a:p>
          <a:p>
            <a:r>
              <a:rPr lang="en-GB" sz="3600" dirty="0"/>
              <a:t>Ear</a:t>
            </a:r>
          </a:p>
          <a:p>
            <a:r>
              <a:rPr lang="en-GB" sz="3600" dirty="0"/>
              <a:t>Here</a:t>
            </a:r>
          </a:p>
          <a:p>
            <a:r>
              <a:rPr lang="en-GB" sz="3600" dirty="0"/>
              <a:t>What is that?</a:t>
            </a:r>
          </a:p>
          <a:p>
            <a:r>
              <a:rPr lang="en-GB" sz="3600" dirty="0"/>
              <a:t>You</a:t>
            </a:r>
          </a:p>
          <a:p>
            <a:r>
              <a:rPr lang="en-GB" sz="3600" dirty="0"/>
              <a:t>What is the matter?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4648200" y="990600"/>
            <a:ext cx="4041775" cy="639762"/>
          </a:xfrm>
        </p:spPr>
        <p:txBody>
          <a:bodyPr>
            <a:noAutofit/>
          </a:bodyPr>
          <a:lstStyle/>
          <a:p>
            <a:r>
              <a:rPr lang="en-GB" sz="4000" dirty="0"/>
              <a:t>Swansea English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5181600" y="1524000"/>
            <a:ext cx="3505200" cy="4602163"/>
          </a:xfrm>
        </p:spPr>
        <p:txBody>
          <a:bodyPr>
            <a:normAutofit/>
          </a:bodyPr>
          <a:lstStyle/>
          <a:p>
            <a:r>
              <a:rPr lang="en-GB" sz="3600" dirty="0" err="1"/>
              <a:t>Owss</a:t>
            </a:r>
            <a:endParaRPr lang="en-GB" sz="3600" dirty="0"/>
          </a:p>
          <a:p>
            <a:r>
              <a:rPr lang="en-GB" sz="3600"/>
              <a:t>Yur</a:t>
            </a:r>
            <a:endParaRPr lang="en-GB" sz="3600" dirty="0"/>
          </a:p>
          <a:p>
            <a:r>
              <a:rPr lang="en-GB" sz="3600" dirty="0" err="1"/>
              <a:t>Yur</a:t>
            </a:r>
            <a:r>
              <a:rPr lang="en-GB" sz="3600" dirty="0"/>
              <a:t> or </a:t>
            </a:r>
            <a:r>
              <a:rPr lang="en-GB" sz="3600" dirty="0" err="1"/>
              <a:t>Yuh</a:t>
            </a:r>
            <a:endParaRPr lang="en-GB" sz="3600" dirty="0"/>
          </a:p>
          <a:p>
            <a:r>
              <a:rPr lang="en-GB" sz="3600" dirty="0" err="1"/>
              <a:t>Wassat</a:t>
            </a:r>
            <a:endParaRPr lang="en-GB" sz="3600" dirty="0"/>
          </a:p>
          <a:p>
            <a:r>
              <a:rPr lang="en-GB" sz="3600" dirty="0"/>
              <a:t>Ewe</a:t>
            </a:r>
          </a:p>
          <a:p>
            <a:r>
              <a:rPr lang="en-GB" sz="3600" dirty="0" err="1"/>
              <a:t>Wossamarra</a:t>
            </a:r>
            <a:r>
              <a:rPr lang="en-GB" sz="3600" dirty="0"/>
              <a:t>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3"/>
          <p:cNvSpPr>
            <a:spLocks noGrp="1"/>
          </p:cNvSpPr>
          <p:nvPr>
            <p:ph type="title"/>
          </p:nvPr>
        </p:nvSpPr>
        <p:spPr>
          <a:xfrm>
            <a:off x="684213" y="2276475"/>
            <a:ext cx="7772400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extLst>
      <p:ext uri="{BB962C8B-B14F-4D97-AF65-F5344CB8AC3E}">
        <p14:creationId xmlns:p14="http://schemas.microsoft.com/office/powerpoint/2010/main" val="375182852"/>
      </p:ext>
    </p:extLst>
  </p:cSld>
  <p:clrMapOvr>
    <a:masterClrMapping/>
  </p:clrMapOvr>
  <p:transition spd="slow" advTm="3351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5"/>
          <p:cNvSpPr>
            <a:spLocks noGrp="1" noChangeArrowheads="1"/>
          </p:cNvSpPr>
          <p:nvPr>
            <p:ph sz="quarter" idx="13"/>
          </p:nvPr>
        </p:nvSpPr>
        <p:spPr>
          <a:xfrm>
            <a:off x="395288" y="1989138"/>
            <a:ext cx="8497887" cy="388778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wuz-honourCaw-munlarzSatdee</a:t>
            </a:r>
            <a:r>
              <a:rPr lang="en-GB" altLang="en-US" sz="3600" dirty="0">
                <a:latin typeface="Comic Sans MS" pitchFamily="66" charset="0"/>
              </a:rPr>
              <a:t>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Doorjums</a:t>
            </a:r>
            <a:r>
              <a:rPr lang="en-GB" altLang="en-US" sz="3600" dirty="0">
                <a:latin typeface="Comic Sans MS" pitchFamily="66" charset="0"/>
              </a:rPr>
              <a:t>, toff </a:t>
            </a:r>
            <a:r>
              <a:rPr lang="en-GB" altLang="en-US" sz="3600" dirty="0" err="1">
                <a:latin typeface="Comic Sans MS" pitchFamily="66" charset="0"/>
              </a:rPr>
              <a:t>yapples</a:t>
            </a:r>
            <a:r>
              <a:rPr lang="en-GB" altLang="en-US" sz="3600" dirty="0">
                <a:latin typeface="Comic Sans MS" pitchFamily="66" charset="0"/>
              </a:rPr>
              <a:t>, </a:t>
            </a:r>
            <a:r>
              <a:rPr lang="en-GB" altLang="en-US" sz="3600" dirty="0" err="1">
                <a:latin typeface="Comic Sans MS" pitchFamily="66" charset="0"/>
              </a:rPr>
              <a:t>goalfish</a:t>
            </a:r>
            <a:r>
              <a:rPr lang="en-GB" altLang="en-US" sz="3600" dirty="0">
                <a:latin typeface="Comic Sans MS" pitchFamily="66" charset="0"/>
              </a:rPr>
              <a:t>. Lie </a:t>
            </a:r>
            <a:r>
              <a:rPr lang="en-GB" altLang="en-US" sz="3600" dirty="0" err="1">
                <a:latin typeface="Comic Sans MS" pitchFamily="66" charset="0"/>
              </a:rPr>
              <a:t>Kytowld</a:t>
            </a:r>
            <a:r>
              <a:rPr lang="en-GB" altLang="en-US" sz="3600" dirty="0">
                <a:latin typeface="Comic Sans MS" pitchFamily="66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</a:t>
            </a:r>
            <a:r>
              <a:rPr lang="en-GB" altLang="en-US" sz="3600" dirty="0" err="1">
                <a:latin typeface="Comic Sans MS" pitchFamily="66" charset="0"/>
              </a:rPr>
              <a:t>Barevully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21560888"/>
      </p:ext>
    </p:extLst>
  </p:cSld>
  <p:clrMapOvr>
    <a:masterClrMapping/>
  </p:clrMapOvr>
  <p:transition spd="slow" advTm="1726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68313" y="1981200"/>
            <a:ext cx="8424862" cy="36798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Z’krap</a:t>
            </a:r>
            <a:r>
              <a:rPr lang="en-GB" altLang="en-US" sz="3600" dirty="0">
                <a:latin typeface="Comic Sans MS" pitchFamily="66" charset="0"/>
              </a:rPr>
              <a:t>. </a:t>
            </a:r>
            <a:r>
              <a:rPr lang="en-GB" altLang="en-US" sz="3600" dirty="0" err="1">
                <a:latin typeface="Comic Sans MS" pitchFamily="66" charset="0"/>
              </a:rPr>
              <a:t>Unwenchy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weargnome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twavver</a:t>
            </a:r>
            <a:r>
              <a:rPr lang="en-GB" altLang="en-US" sz="3600" dirty="0">
                <a:latin typeface="Comic Sans MS" pitchFamily="66" charset="0"/>
              </a:rPr>
              <a:t>-tee,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Try </a:t>
            </a:r>
            <a:r>
              <a:rPr lang="en-GB" altLang="en-US" sz="3600" dirty="0" err="1">
                <a:latin typeface="Comic Sans MS" pitchFamily="66" charset="0"/>
              </a:rPr>
              <a:t>duhWallsuz</a:t>
            </a:r>
            <a:r>
              <a:rPr lang="en-GB" altLang="en-US" sz="3600" dirty="0">
                <a:latin typeface="Comic Sans MS" pitchFamily="66" charset="0"/>
              </a:rPr>
              <a:t>. Brill! </a:t>
            </a:r>
            <a:r>
              <a:rPr lang="en-GB" altLang="en-US" sz="3600" dirty="0" err="1">
                <a:latin typeface="Comic Sans MS" pitchFamily="66" charset="0"/>
              </a:rPr>
              <a:t>Addter</a:t>
            </a:r>
            <a:r>
              <a:rPr lang="en-GB" altLang="en-US" sz="3600" dirty="0">
                <a:latin typeface="Comic Sans MS" pitchFamily="66" charset="0"/>
              </a:rPr>
              <a:t>-reel </a:t>
            </a:r>
            <a:r>
              <a:rPr lang="en-GB" altLang="en-US" sz="3600" dirty="0" err="1">
                <a:latin typeface="Comic Sans MS" pitchFamily="66" charset="0"/>
              </a:rPr>
              <a:t>ye’owld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wuz-honourCaw-munlarzSatdee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93671650"/>
      </p:ext>
    </p:extLst>
  </p:cSld>
  <p:clrMapOvr>
    <a:masterClrMapping/>
  </p:clrMapOvr>
  <p:transition spd="slow" advTm="146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288" y="1981200"/>
            <a:ext cx="8497887" cy="4114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Ease </a:t>
            </a:r>
            <a:r>
              <a:rPr lang="en-GB" altLang="en-US" sz="3600" dirty="0" err="1">
                <a:latin typeface="Comic Sans MS" pitchFamily="66" charset="0"/>
              </a:rPr>
              <a:t>werkinnerWallsuz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awlnite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wunny</a:t>
            </a:r>
            <a:r>
              <a:rPr lang="en-GB" altLang="en-US" sz="3600" dirty="0">
                <a:latin typeface="Comic Sans MS" pitchFamily="66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IssgeezerKev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eyesoreAir</a:t>
            </a:r>
            <a:r>
              <a:rPr lang="en-GB" altLang="en-US" sz="3600" dirty="0">
                <a:latin typeface="Comic Sans MS" pitchFamily="66" charset="0"/>
              </a:rPr>
              <a:t>. Ease reel </a:t>
            </a:r>
            <a:r>
              <a:rPr lang="en-GB" altLang="en-US" sz="3600" dirty="0" err="1">
                <a:latin typeface="Comic Sans MS" pitchFamily="66" charset="0"/>
              </a:rPr>
              <a:t>ye’owld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Bare </a:t>
            </a:r>
            <a:r>
              <a:rPr lang="en-GB" altLang="en-US" sz="3600" dirty="0" err="1">
                <a:latin typeface="Comic Sans MS" pitchFamily="66" charset="0"/>
              </a:rPr>
              <a:t>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4391852"/>
      </p:ext>
    </p:extLst>
  </p:cSld>
  <p:clrMapOvr>
    <a:masterClrMapping/>
  </p:clrMapOvr>
  <p:transition spd="slow" advTm="135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288" y="1981200"/>
            <a:ext cx="8208962" cy="3176588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WenairwuzzerwindblowininoffaSee</a:t>
            </a:r>
            <a:endParaRPr lang="en-GB" altLang="en-US" sz="3600" dirty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Izzreelynoblin</a:t>
            </a:r>
            <a:r>
              <a:rPr lang="en-GB" altLang="en-US" sz="3600" dirty="0">
                <a:latin typeface="Comic Sans MS" pitchFamily="66" charset="0"/>
              </a:rPr>
              <a:t> … </a:t>
            </a:r>
            <a:r>
              <a:rPr lang="en-GB" altLang="en-US" sz="3600" dirty="0" err="1">
                <a:latin typeface="Comic Sans MS" pitchFamily="66" charset="0"/>
              </a:rPr>
              <a:t>Jeezus</a:t>
            </a:r>
            <a:r>
              <a:rPr lang="en-GB" altLang="en-US" sz="3600" dirty="0">
                <a:latin typeface="Comic Sans MS" pitchFamily="66" charset="0"/>
              </a:rPr>
              <a:t>, </a:t>
            </a:r>
            <a:r>
              <a:rPr lang="en-GB" altLang="en-US" sz="3600" i="1" dirty="0" err="1">
                <a:latin typeface="Comic Sans MS" pitchFamily="66" charset="0"/>
              </a:rPr>
              <a:t>cors</a:t>
            </a:r>
            <a:r>
              <a:rPr lang="en-GB" altLang="en-US" sz="3600" i="1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eyezcold</a:t>
            </a:r>
            <a:r>
              <a:rPr lang="en-GB" altLang="en-US" sz="3600" dirty="0">
                <a:latin typeface="Comic Sans MS" pitchFamily="66" charset="0"/>
              </a:rPr>
              <a:t>-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wuz-honourCaw-munlarzSatdee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9356045"/>
      </p:ext>
    </p:extLst>
  </p:cSld>
  <p:clrMapOvr>
    <a:masterClrMapping/>
  </p:clrMapOvr>
  <p:transition spd="slow" advTm="1342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750" y="1981200"/>
            <a:ext cx="8135938" cy="346392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Caw-</a:t>
            </a:r>
            <a:r>
              <a:rPr lang="en-GB" altLang="en-US" sz="3600" dirty="0" err="1">
                <a:latin typeface="Comic Sans MS" pitchFamily="66" charset="0"/>
              </a:rPr>
              <a:t>munfuhkinfreezin</a:t>
            </a:r>
            <a:r>
              <a:rPr lang="en-GB" altLang="en-US" sz="3600" dirty="0">
                <a:latin typeface="Comic Sans MS" pitchFamily="66" charset="0"/>
              </a:rPr>
              <a:t>! … Ease </a:t>
            </a:r>
            <a:r>
              <a:rPr lang="en-GB" altLang="en-US" sz="3600" dirty="0" err="1">
                <a:latin typeface="Comic Sans MS" pitchFamily="66" charset="0"/>
              </a:rPr>
              <a:t>twennyfree</a:t>
            </a:r>
            <a:r>
              <a:rPr lang="en-GB" altLang="en-US" sz="3600" dirty="0">
                <a:latin typeface="Comic Sans MS" pitchFamily="66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Kev: why </a:t>
            </a:r>
            <a:r>
              <a:rPr lang="en-GB" altLang="en-US" sz="3600" dirty="0" err="1">
                <a:latin typeface="Comic Sans MS" pitchFamily="66" charset="0"/>
              </a:rPr>
              <a:t>tandzAnna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chaymaydoubter</a:t>
            </a:r>
            <a:r>
              <a:rPr lang="en-GB" altLang="en-US" sz="3600" dirty="0">
                <a:latin typeface="Comic Sans MS" pitchFamily="66" charset="0"/>
              </a:rPr>
              <a:t>-gold.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Bare </a:t>
            </a:r>
            <a:r>
              <a:rPr lang="en-GB" altLang="en-US" sz="3600" dirty="0" err="1">
                <a:latin typeface="Comic Sans MS" pitchFamily="66" charset="0"/>
              </a:rPr>
              <a:t>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19931154"/>
      </p:ext>
    </p:extLst>
  </p:cSld>
  <p:clrMapOvr>
    <a:masterClrMapping/>
  </p:clrMapOvr>
  <p:transition spd="slow" advTm="1464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750" y="1700213"/>
            <a:ext cx="8175625" cy="4800600"/>
          </a:xfrm>
        </p:spPr>
        <p:txBody>
          <a:bodyPr/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1400" dirty="0">
              <a:latin typeface="Comic Sans MS" pitchFamily="66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Kev </a:t>
            </a:r>
            <a:r>
              <a:rPr lang="en-GB" altLang="en-US" sz="3600" dirty="0" err="1">
                <a:latin typeface="Comic Sans MS" pitchFamily="66" charset="0"/>
              </a:rPr>
              <a:t>addsmak</a:t>
            </a:r>
            <a:r>
              <a:rPr lang="en-GB" altLang="en-US" sz="3600" dirty="0">
                <a:latin typeface="Comic Sans MS" pitchFamily="66" charset="0"/>
              </a:rPr>
              <a:t> (</a:t>
            </a:r>
            <a:r>
              <a:rPr lang="en-GB" altLang="en-US" sz="3600" dirty="0" err="1">
                <a:latin typeface="Comic Sans MS" pitchFamily="66" charset="0"/>
              </a:rPr>
              <a:t>whytes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tuf</a:t>
            </a:r>
            <a:r>
              <a:rPr lang="en-GB" altLang="en-US" sz="3600" dirty="0">
                <a:latin typeface="Comic Sans MS" pitchFamily="66" charset="0"/>
              </a:rPr>
              <a:t>) </a:t>
            </a:r>
            <a:r>
              <a:rPr lang="en-GB" altLang="en-US" sz="3600" dirty="0" err="1">
                <a:latin typeface="Comic Sans MS" pitchFamily="66" charset="0"/>
              </a:rPr>
              <a:t>asswaddyshowdme</a:t>
            </a:r>
            <a:endParaRPr lang="en-GB" altLang="en-US" sz="3600" dirty="0">
              <a:latin typeface="Comic Sans MS" pitchFamily="66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Om-eye-life! </a:t>
            </a:r>
            <a:r>
              <a:rPr lang="en-GB" altLang="en-US" sz="3600" dirty="0" err="1">
                <a:latin typeface="Comic Sans MS" pitchFamily="66" charset="0"/>
              </a:rPr>
              <a:t>Sed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easegonergerrit</a:t>
            </a:r>
            <a:r>
              <a:rPr lang="en-GB" altLang="en-US" sz="3600" dirty="0">
                <a:latin typeface="Comic Sans MS" pitchFamily="66" charset="0"/>
              </a:rPr>
              <a:t> souled.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wuz-honourCaw-mularzSatdee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Bare </a:t>
            </a:r>
            <a:r>
              <a:rPr lang="en-GB" altLang="en-US" sz="3600" dirty="0" err="1">
                <a:latin typeface="Comic Sans MS" pitchFamily="66" charset="0"/>
              </a:rPr>
              <a:t>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algn="r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>
                <a:latin typeface="Comic Sans MS" pitchFamily="66" charset="0"/>
              </a:rPr>
              <a:t>Stephen Knight, Times Literary Supplement</a:t>
            </a:r>
          </a:p>
          <a:p>
            <a:pPr algn="r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>
                <a:latin typeface="Comic Sans MS" pitchFamily="66" charset="0"/>
              </a:rPr>
              <a:t>27</a:t>
            </a:r>
            <a:r>
              <a:rPr lang="en-GB" altLang="en-US" baseline="30000" dirty="0">
                <a:latin typeface="Comic Sans MS" pitchFamily="66" charset="0"/>
              </a:rPr>
              <a:t>th</a:t>
            </a:r>
            <a:r>
              <a:rPr lang="en-GB" altLang="en-US" dirty="0">
                <a:latin typeface="Comic Sans MS" pitchFamily="66" charset="0"/>
              </a:rPr>
              <a:t> March 1987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1274076"/>
      </p:ext>
    </p:extLst>
  </p:cSld>
  <p:clrMapOvr>
    <a:masterClrMapping/>
  </p:clrMapOvr>
  <p:transition spd="slow" advTm="3384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63579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291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/>
              <a:t>Key words (p43-45)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/>
          <a:lstStyle/>
          <a:p>
            <a:pPr eaLnBrk="1" hangingPunct="1"/>
            <a:r>
              <a:rPr lang="en-GB" b="1" dirty="0"/>
              <a:t>Syntax</a:t>
            </a:r>
            <a:r>
              <a:rPr lang="en-GB" dirty="0"/>
              <a:t> – rules which govern how we can use language (‘Who is the boss: but not ‘who boss is the?’)</a:t>
            </a:r>
          </a:p>
          <a:p>
            <a:pPr eaLnBrk="1" hangingPunct="1"/>
            <a:r>
              <a:rPr lang="en-GB" b="1" dirty="0"/>
              <a:t>Phonetics </a:t>
            </a:r>
            <a:r>
              <a:rPr lang="en-GB" dirty="0"/>
              <a:t>- pronunciation</a:t>
            </a:r>
          </a:p>
          <a:p>
            <a:pPr eaLnBrk="1" hangingPunct="1"/>
            <a:r>
              <a:rPr lang="en-GB" b="1" dirty="0"/>
              <a:t>Morphology</a:t>
            </a:r>
            <a:r>
              <a:rPr lang="en-GB" dirty="0"/>
              <a:t> – how parts of words are combined to make whole words</a:t>
            </a:r>
          </a:p>
          <a:p>
            <a:pPr lvl="0" eaLnBrk="1" hangingPunct="1"/>
            <a:r>
              <a:rPr lang="en-GB" b="1" dirty="0">
                <a:solidFill>
                  <a:prstClr val="black"/>
                </a:solidFill>
              </a:rPr>
              <a:t>Semantics</a:t>
            </a:r>
            <a:r>
              <a:rPr lang="en-GB" dirty="0">
                <a:solidFill>
                  <a:prstClr val="black"/>
                </a:solidFill>
              </a:rPr>
              <a:t> – meaning. </a:t>
            </a:r>
          </a:p>
          <a:p>
            <a:pPr lvl="0" eaLnBrk="1" hangingPunct="1"/>
            <a:r>
              <a:rPr lang="en-GB" b="1" dirty="0">
                <a:solidFill>
                  <a:prstClr val="black"/>
                </a:solidFill>
              </a:rPr>
              <a:t>Pragmatics</a:t>
            </a:r>
            <a:r>
              <a:rPr lang="en-GB" dirty="0">
                <a:solidFill>
                  <a:prstClr val="black"/>
                </a:solidFill>
              </a:rPr>
              <a:t> – how language is used in everyday social situations</a:t>
            </a:r>
          </a:p>
          <a:p>
            <a:pPr eaLnBrk="1" hangingPunct="1"/>
            <a:endParaRPr lang="en-GB" dirty="0"/>
          </a:p>
          <a:p>
            <a:pPr eaLnBrk="1" hangingPunct="1">
              <a:buFont typeface="Arial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A71C2C-FD63-4D43-8E28-588E5BD0797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36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Influence and persuasion  (p 60)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/>
              <a:t>Communication involves communicating not only information but also a relationship</a:t>
            </a:r>
          </a:p>
          <a:p>
            <a:pPr eaLnBrk="1" hangingPunct="1"/>
            <a:r>
              <a:rPr lang="en-GB"/>
              <a:t> In language too-when we speak or write we are not simply conveying information but also  engaging in the use of power within one or more relationships</a:t>
            </a:r>
          </a:p>
          <a:p>
            <a:pPr eaLnBrk="1" hangingPunct="1"/>
            <a:r>
              <a:rPr lang="en-GB"/>
              <a:t>We often try to influence or persuade others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5E24E8-4B23-44BB-A3A9-CF46F7F594F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27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Speech and conversation (p 87)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609600" y="1295400"/>
            <a:ext cx="8229600" cy="4830763"/>
          </a:xfrm>
        </p:spPr>
        <p:txBody>
          <a:bodyPr/>
          <a:lstStyle/>
          <a:p>
            <a:r>
              <a:rPr lang="en-GB"/>
              <a:t>Context is very important</a:t>
            </a:r>
          </a:p>
          <a:p>
            <a:r>
              <a:rPr lang="en-GB"/>
              <a:t>“How are you?” at a hospital bedside</a:t>
            </a:r>
          </a:p>
          <a:p>
            <a:r>
              <a:rPr lang="en-GB"/>
              <a:t> “How are you?” when you see someone on the street</a:t>
            </a:r>
          </a:p>
          <a:p>
            <a:r>
              <a:rPr lang="en-GB"/>
              <a:t> Think of particular contexts</a:t>
            </a:r>
          </a:p>
          <a:p>
            <a:r>
              <a:rPr lang="en-GB"/>
              <a:t> How do you communicate in different situations?</a:t>
            </a:r>
          </a:p>
          <a:p>
            <a:r>
              <a:rPr lang="en-GB"/>
              <a:t>How do you approach these situations? How do you feel?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043938-1754-45E2-9ACE-DBBA8995DDD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53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Speaking and listening (p 88)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Formal interviews</a:t>
            </a:r>
          </a:p>
          <a:p>
            <a:pPr eaLnBrk="1" hangingPunct="1"/>
            <a:r>
              <a:rPr lang="en-GB" dirty="0"/>
              <a:t> Ritualised greetings (the weather!)</a:t>
            </a:r>
          </a:p>
          <a:p>
            <a:pPr eaLnBrk="1" hangingPunct="1"/>
            <a:r>
              <a:rPr lang="en-GB" dirty="0"/>
              <a:t> Transactions (ordering drinks at a pub)</a:t>
            </a:r>
          </a:p>
          <a:p>
            <a:pPr eaLnBrk="1" hangingPunct="1"/>
            <a:r>
              <a:rPr lang="en-GB" dirty="0"/>
              <a:t> Tutorials</a:t>
            </a:r>
          </a:p>
          <a:p>
            <a:pPr eaLnBrk="1" hangingPunct="1"/>
            <a:r>
              <a:rPr lang="en-GB" dirty="0"/>
              <a:t> Arguments</a:t>
            </a:r>
          </a:p>
          <a:p>
            <a:pPr eaLnBrk="1" hangingPunct="1"/>
            <a:r>
              <a:rPr lang="en-GB" dirty="0"/>
              <a:t> Chat-up lines </a:t>
            </a:r>
          </a:p>
          <a:p>
            <a:pPr eaLnBrk="1" hangingPunct="1"/>
            <a:r>
              <a:rPr lang="en-GB" dirty="0"/>
              <a:t>Social chit chat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8D5B3F-4C5D-4865-85FF-3F476AA03DE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440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Feedback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533400" y="1143000"/>
            <a:ext cx="8229600" cy="4525963"/>
          </a:xfrm>
        </p:spPr>
        <p:txBody>
          <a:bodyPr/>
          <a:lstStyle/>
          <a:p>
            <a:pPr eaLnBrk="1" hangingPunct="1"/>
            <a:r>
              <a:rPr lang="en-GB" dirty="0"/>
              <a:t>You transmit and there is a response</a:t>
            </a:r>
          </a:p>
          <a:p>
            <a:pPr eaLnBrk="1" hangingPunct="1"/>
            <a:r>
              <a:rPr lang="en-GB" dirty="0"/>
              <a:t> You say something or you respond</a:t>
            </a:r>
          </a:p>
          <a:p>
            <a:pPr eaLnBrk="1" hangingPunct="1"/>
            <a:r>
              <a:rPr lang="en-GB" dirty="0"/>
              <a:t> Re. Fiske (1990) – we adjust our messages accordingly</a:t>
            </a:r>
          </a:p>
          <a:p>
            <a:pPr eaLnBrk="1" hangingPunct="1"/>
            <a:r>
              <a:rPr lang="en-GB" dirty="0"/>
              <a:t> The receiver feels involved</a:t>
            </a:r>
          </a:p>
          <a:p>
            <a:pPr eaLnBrk="1" hangingPunct="1"/>
            <a:r>
              <a:rPr lang="en-GB" dirty="0"/>
              <a:t> We play ping pong with words</a:t>
            </a:r>
          </a:p>
          <a:p>
            <a:pPr eaLnBrk="1" hangingPunct="1"/>
            <a:r>
              <a:rPr lang="en-GB" dirty="0"/>
              <a:t>More likely to accept messages if we are listened to</a:t>
            </a:r>
          </a:p>
          <a:p>
            <a:pPr eaLnBrk="1" hangingPunct="1"/>
            <a:r>
              <a:rPr lang="en-GB" dirty="0"/>
              <a:t>Frustration if unable to express a response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EE1893-0A08-411D-B696-129073287A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791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Listening (p97)  re. Mckay (1995)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153400" cy="3352800"/>
          </a:xfrm>
          <a:solidFill>
            <a:srgbClr val="FFFF00"/>
          </a:solidFill>
          <a:ln w="38100"/>
        </p:spPr>
        <p:txBody>
          <a:bodyPr/>
          <a:lstStyle/>
          <a:p>
            <a:pPr marL="0" indent="0" algn="ctr">
              <a:buNone/>
            </a:pPr>
            <a:r>
              <a:rPr lang="en-GB" sz="4800" dirty="0"/>
              <a:t>“We cannot expect to be successful in our attempts to communicate if we are not able to listen effectively.”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314C93-2E17-4E89-A94E-FF7D2C08C6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54350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76200" y="274638"/>
            <a:ext cx="8915400" cy="1143000"/>
          </a:xfrm>
        </p:spPr>
        <p:txBody>
          <a:bodyPr/>
          <a:lstStyle/>
          <a:p>
            <a:r>
              <a:rPr lang="en-GB" sz="4000" dirty="0"/>
              <a:t>Mackay’s 12 ‘Blocks’ to Effective Listening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2667000" y="1524000"/>
            <a:ext cx="3657600" cy="4830763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Comparing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Mind reading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Rehearsing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Filtering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Judging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 Dreaming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82F7AB-80B8-4616-B265-703B05F8E38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35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228600" y="274638"/>
            <a:ext cx="8763000" cy="1143000"/>
          </a:xfrm>
        </p:spPr>
        <p:txBody>
          <a:bodyPr/>
          <a:lstStyle/>
          <a:p>
            <a:r>
              <a:rPr lang="en-GB" sz="4000" dirty="0"/>
              <a:t>Mackay’s 12 ‘Blocks’ to Effective Listening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2667000" y="1600200"/>
            <a:ext cx="3886200" cy="4525963"/>
          </a:xfrm>
        </p:spPr>
        <p:txBody>
          <a:bodyPr/>
          <a:lstStyle/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Identifying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Advising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Sparring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Being right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Derailing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Placating</a:t>
            </a:r>
          </a:p>
          <a:p>
            <a:pPr marL="514350" indent="-514350">
              <a:buFont typeface="Arial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763A94-EDE9-4EE6-88E4-303751B6696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620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Paralanguage (p 100)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Various elements which accompany and amend the spoken word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Speed</a:t>
            </a:r>
            <a:r>
              <a:rPr lang="en-GB" dirty="0"/>
              <a:t>: adds extra meaning. Fast can mean excitement” slow can suggest boredom or depression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Tone</a:t>
            </a:r>
            <a:r>
              <a:rPr lang="en-GB" dirty="0"/>
              <a:t>: gentle or harsh. Can be musical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112A26-BF82-44E8-B4E2-1ED7EF69884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587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Loudness</a:t>
            </a:r>
            <a:r>
              <a:rPr lang="en-GB" dirty="0"/>
              <a:t>: Can indicate emotion like aggression or anxiety. Could be a way to calm others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Pitch and intonation</a:t>
            </a:r>
            <a:r>
              <a:rPr lang="en-GB" dirty="0"/>
              <a:t>: How rhythms of speech rise and fan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FE0F16-9596-479E-929A-A8579D40681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797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Nonverbal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Obama and Brown</a:t>
            </a:r>
          </a:p>
          <a:p>
            <a:r>
              <a:rPr lang="en-GB" sz="1800" dirty="0">
                <a:hlinkClick r:id="rId2"/>
              </a:rPr>
              <a:t>http://www.bing.com/videos/search?q=obama+and+brown+number+10&amp;FORM=HDRSC3#view=detail&amp;mid=B159DAADE8FB8CC69FF7B159DAADE8FB8CC69FF7</a:t>
            </a:r>
            <a:endParaRPr lang="en-GB" sz="1800" dirty="0"/>
          </a:p>
          <a:p>
            <a:endParaRPr lang="en-GB" sz="1800" dirty="0"/>
          </a:p>
          <a:p>
            <a:r>
              <a:rPr lang="en-GB" sz="3600" dirty="0"/>
              <a:t>Secretary of State for Wales John Redwood</a:t>
            </a:r>
          </a:p>
          <a:p>
            <a:r>
              <a:rPr lang="en-GB" sz="1800" dirty="0">
                <a:hlinkClick r:id="rId3"/>
              </a:rPr>
              <a:t>http://www.bing.com/videos/search?q=john+redwood+anthem&amp;qs=n&amp;form=QBVR&amp;pq=john+redwood+anthem&amp;sc=0-16&amp;sp=-1&amp;sk=#view=detail&amp;mid=ABE510718170A20FD62DABE510718170A20FD62D</a:t>
            </a: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320996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81176"/>
            <a:ext cx="5867400" cy="66098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402663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229600" cy="5257800"/>
          </a:xfrm>
        </p:spPr>
        <p:txBody>
          <a:bodyPr/>
          <a:lstStyle/>
          <a:p>
            <a:r>
              <a:rPr lang="en-GB" dirty="0"/>
              <a:t>Which is the most powerful aspect of our communication with others?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Verbal</a:t>
            </a:r>
            <a:br>
              <a:rPr lang="en-GB" dirty="0"/>
            </a:br>
            <a:r>
              <a:rPr lang="en-GB" dirty="0"/>
              <a:t>Vocal</a:t>
            </a:r>
            <a:br>
              <a:rPr lang="en-GB" dirty="0"/>
            </a:br>
            <a:r>
              <a:rPr lang="en-GB" dirty="0"/>
              <a:t>Visual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1B01BE-5EE1-4919-9115-5FE33049C9E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592776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04" y="304800"/>
            <a:ext cx="8534400" cy="5818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796979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609600"/>
            <a:ext cx="2438400" cy="586740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55% of the impression we make on another person comes from non-verbal elements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38% from our way of speaking.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 7% of how someone sees us comes from what we say.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2.bp.blogspot.com/_BYW4anrHl_8/TJDPh0d875I/AAAAAAAAAuU/jPB19du_-HA/s1600/Mehrabian+pi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1524000"/>
            <a:ext cx="5758956" cy="345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876800" y="5289153"/>
            <a:ext cx="38100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GB" dirty="0" err="1">
                <a:solidFill>
                  <a:prstClr val="black"/>
                </a:solidFill>
                <a:latin typeface="Arial" charset="0"/>
                <a:cs typeface="Arial" charset="0"/>
              </a:rPr>
              <a:t>Mehrabian</a:t>
            </a:r>
            <a:r>
              <a:rPr lang="en-GB" dirty="0">
                <a:solidFill>
                  <a:prstClr val="black"/>
                </a:solidFill>
                <a:latin typeface="Arial" charset="0"/>
                <a:cs typeface="Arial" charset="0"/>
              </a:rPr>
              <a:t> (1971)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00400" y="5943600"/>
            <a:ext cx="480060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prstClr val="black"/>
                </a:solidFill>
                <a:latin typeface="Arial" charset="0"/>
                <a:cs typeface="Arial" charset="0"/>
              </a:rPr>
              <a:t>Contentious – words are important too!</a:t>
            </a:r>
          </a:p>
        </p:txBody>
      </p:sp>
    </p:spTree>
    <p:extLst>
      <p:ext uri="{BB962C8B-B14F-4D97-AF65-F5344CB8AC3E}">
        <p14:creationId xmlns:p14="http://schemas.microsoft.com/office/powerpoint/2010/main" val="292325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2" grpId="0" animBg="1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Nonverbal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600200"/>
            <a:ext cx="7543800" cy="4525963"/>
          </a:xfrm>
        </p:spPr>
        <p:txBody>
          <a:bodyPr/>
          <a:lstStyle/>
          <a:p>
            <a:r>
              <a:rPr lang="en-GB" dirty="0"/>
              <a:t>‘Body language’ is an often used term</a:t>
            </a:r>
          </a:p>
          <a:p>
            <a:r>
              <a:rPr lang="en-GB" dirty="0"/>
              <a:t> How do we communicate without speech?</a:t>
            </a:r>
          </a:p>
          <a:p>
            <a:pPr>
              <a:buFont typeface="Arial" charset="0"/>
              <a:buNone/>
            </a:pPr>
            <a:r>
              <a:rPr lang="en-GB" dirty="0"/>
              <a:t> </a:t>
            </a:r>
            <a:r>
              <a:rPr lang="en-GB" b="1" dirty="0"/>
              <a:t>Subdivisions</a:t>
            </a:r>
            <a:r>
              <a:rPr lang="en-GB" dirty="0"/>
              <a:t>:</a:t>
            </a:r>
          </a:p>
          <a:p>
            <a:r>
              <a:rPr lang="en-GB" dirty="0"/>
              <a:t>Facial expression</a:t>
            </a:r>
          </a:p>
          <a:p>
            <a:r>
              <a:rPr lang="en-GB" dirty="0"/>
              <a:t> Eye contact</a:t>
            </a:r>
          </a:p>
          <a:p>
            <a:r>
              <a:rPr lang="en-GB" dirty="0"/>
              <a:t> Posture</a:t>
            </a:r>
          </a:p>
          <a:p>
            <a:r>
              <a:rPr lang="en-GB" dirty="0"/>
              <a:t> Orientation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CF0863-DFE8-47A3-A415-D2BF779818B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716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Proximity</a:t>
            </a:r>
          </a:p>
          <a:p>
            <a:r>
              <a:rPr lang="en-GB" dirty="0"/>
              <a:t>Fine movement</a:t>
            </a:r>
          </a:p>
          <a:p>
            <a:r>
              <a:rPr lang="en-GB" dirty="0"/>
              <a:t>Gross movement</a:t>
            </a:r>
          </a:p>
          <a:p>
            <a:r>
              <a:rPr lang="en-GB" dirty="0"/>
              <a:t>Clothing and artefacts</a:t>
            </a:r>
          </a:p>
          <a:p>
            <a:endParaRPr lang="en-GB" dirty="0"/>
          </a:p>
          <a:p>
            <a:r>
              <a:rPr lang="en-GB" dirty="0"/>
              <a:t>NV communication says a lot about what’s going on in our minds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10FDDB-0B4B-4290-9BC2-52C66FACAA5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33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t3.gstatic.com/images?q=tbn:ANd9GcRNBu9NPdylLs7xQOzoCFHwM23qKnY8yzmsjoEJ2f8sbygx2eC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62026" y="33250"/>
            <a:ext cx="5576974" cy="37107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Content Placeholder 14"/>
          <p:cNvSpPr>
            <a:spLocks noGrp="1"/>
          </p:cNvSpPr>
          <p:nvPr>
            <p:ph idx="1"/>
          </p:nvPr>
        </p:nvSpPr>
        <p:spPr>
          <a:xfrm>
            <a:off x="228600" y="1447799"/>
            <a:ext cx="8915400" cy="5053705"/>
          </a:xfrm>
        </p:spPr>
        <p:txBody>
          <a:bodyPr/>
          <a:lstStyle/>
          <a:p>
            <a:pPr>
              <a:buFont typeface="Arial" charset="0"/>
              <a:buNone/>
            </a:pPr>
            <a:endParaRPr lang="en-GB" dirty="0"/>
          </a:p>
          <a:p>
            <a:pPr>
              <a:buFont typeface="Arial" charset="0"/>
              <a:buNone/>
            </a:pPr>
            <a:endParaRPr lang="en-GB" dirty="0"/>
          </a:p>
          <a:p>
            <a:pPr>
              <a:buFont typeface="Arial" charset="0"/>
              <a:buNone/>
            </a:pPr>
            <a:endParaRPr lang="en-GB" dirty="0"/>
          </a:p>
          <a:p>
            <a:pPr>
              <a:buFont typeface="Arial" charset="0"/>
              <a:buNone/>
            </a:pPr>
            <a:endParaRPr lang="en-GB" dirty="0"/>
          </a:p>
          <a:p>
            <a:r>
              <a:rPr lang="en-GB" dirty="0"/>
              <a:t>Sometimes non verbal communication seems clear</a:t>
            </a:r>
          </a:p>
          <a:p>
            <a:r>
              <a:rPr lang="en-GB" dirty="0"/>
              <a:t>Do these people like each other?</a:t>
            </a:r>
          </a:p>
          <a:p>
            <a:r>
              <a:rPr lang="en-GB" dirty="0"/>
              <a:t>Are they happy or sad?</a:t>
            </a:r>
          </a:p>
          <a:p>
            <a:r>
              <a:rPr lang="en-GB" dirty="0"/>
              <a:t>What is their relationship?</a:t>
            </a: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5077F6-8B02-46DD-94B7-F12EA29541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00337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346869"/>
            <a:ext cx="2438400" cy="4983162"/>
          </a:xfrm>
        </p:spPr>
        <p:txBody>
          <a:bodyPr/>
          <a:lstStyle/>
          <a:p>
            <a:r>
              <a:rPr lang="en-GB" dirty="0"/>
              <a:t>What does this picture tell us?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2880" y="609599"/>
            <a:ext cx="6293908" cy="4720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15279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04800" y="877094"/>
            <a:ext cx="2514600" cy="4754562"/>
          </a:xfrm>
        </p:spPr>
        <p:txBody>
          <a:bodyPr/>
          <a:lstStyle/>
          <a:p>
            <a:r>
              <a:rPr lang="en-GB" sz="3200" dirty="0"/>
              <a:t>Midnight, close to freezing and outdoors – 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What is she thinking?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7234" y="0"/>
            <a:ext cx="5144202" cy="6858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83750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" descr="C:\Users\Mike\Pictures\Photo Stream\My Photo Stream\IMG_1094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886200" y="24938"/>
            <a:ext cx="5105400" cy="6783764"/>
          </a:xfrm>
          <a:noFill/>
        </p:spPr>
      </p:pic>
      <p:sp>
        <p:nvSpPr>
          <p:cNvPr id="19459" name="TextBox 6"/>
          <p:cNvSpPr txBox="1">
            <a:spLocks noChangeArrowheads="1"/>
          </p:cNvSpPr>
          <p:nvPr/>
        </p:nvSpPr>
        <p:spPr bwMode="auto">
          <a:xfrm>
            <a:off x="304800" y="1752600"/>
            <a:ext cx="34290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600" dirty="0">
                <a:solidFill>
                  <a:prstClr val="black"/>
                </a:solidFill>
                <a:latin typeface="Arial" charset="0"/>
                <a:cs typeface="Arial" charset="0"/>
              </a:rPr>
              <a:t>Is this a happy tiger or an unsure one?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EC4DF0-51FB-4A0D-801F-6844BE0890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62053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Context and meaning (p109)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Identity and emotion</a:t>
            </a:r>
          </a:p>
          <a:p>
            <a:pPr marL="0" indent="0">
              <a:buNone/>
            </a:pPr>
            <a:r>
              <a:rPr lang="en-GB" dirty="0"/>
              <a:t>The way we see ourselves and how we fit into a particular situation has a direct bearing on how we communicate …</a:t>
            </a:r>
          </a:p>
          <a:p>
            <a:pPr marL="0" indent="0" algn="ctr">
              <a:buNone/>
            </a:pPr>
            <a:r>
              <a:rPr lang="en-GB" b="1" dirty="0"/>
              <a:t>Two key questions …</a:t>
            </a:r>
            <a:r>
              <a:rPr lang="en-GB" dirty="0"/>
              <a:t> </a:t>
            </a:r>
          </a:p>
          <a:p>
            <a:pPr marL="0" indent="0" algn="ctr">
              <a:buNone/>
            </a:pPr>
            <a:r>
              <a:rPr lang="en-GB" b="1" dirty="0"/>
              <a:t>Who am I? </a:t>
            </a:r>
          </a:p>
          <a:p>
            <a:pPr marL="0" indent="0" algn="ctr">
              <a:buNone/>
            </a:pPr>
            <a:r>
              <a:rPr lang="en-GB" b="1" dirty="0"/>
              <a:t>What is my role?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D6A32B-82C1-40AF-B271-F7034C2948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136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/>
          <a:lstStyle/>
          <a:p>
            <a:pPr marL="571500" indent="-571500">
              <a:buFont typeface="Arial" pitchFamily="34" charset="0"/>
              <a:buChar char="•"/>
            </a:pPr>
            <a:r>
              <a:rPr lang="en-GB" b="1" dirty="0"/>
              <a:t>Culture and meaning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65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52400"/>
            <a:ext cx="8229600" cy="597376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55" y="814182"/>
            <a:ext cx="8037945" cy="5669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62000" y="6483803"/>
            <a:ext cx="419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prstClr val="black"/>
                </a:solidFill>
                <a:latin typeface="Arial" charset="0"/>
                <a:cs typeface="Arial" charset="0"/>
              </a:rPr>
              <a:t>Newdirectionsconsulting.com</a:t>
            </a:r>
          </a:p>
        </p:txBody>
      </p:sp>
    </p:spTree>
    <p:extLst>
      <p:ext uri="{BB962C8B-B14F-4D97-AF65-F5344CB8AC3E}">
        <p14:creationId xmlns:p14="http://schemas.microsoft.com/office/powerpoint/2010/main" val="243589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10540"/>
            <a:ext cx="7543800" cy="5778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ounded Rectangle 1"/>
          <p:cNvSpPr/>
          <p:nvPr/>
        </p:nvSpPr>
        <p:spPr>
          <a:xfrm>
            <a:off x="6373091" y="914400"/>
            <a:ext cx="1752600" cy="30480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70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Structure and social divisions</a:t>
            </a:r>
          </a:p>
          <a:p>
            <a:endParaRPr lang="en-GB" b="1" dirty="0"/>
          </a:p>
          <a:p>
            <a:r>
              <a:rPr lang="en-GB" dirty="0"/>
              <a:t>Structure in society and in the workplace</a:t>
            </a:r>
          </a:p>
          <a:p>
            <a:r>
              <a:rPr lang="en-GB" dirty="0"/>
              <a:t>Some aspects of society and work are quite hierarchical and can present serious barriers to effective communications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174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Political correctness</a:t>
            </a:r>
          </a:p>
          <a:p>
            <a:pPr marL="0" indent="0">
              <a:buNone/>
            </a:pPr>
            <a:r>
              <a:rPr lang="en-GB" dirty="0"/>
              <a:t>PC had a terrible press some years back and developed a sense of paranoia. There was a sense that we ought to be cautious in expressing ourselves for fear of causing offence 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remains a contentious area 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03862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81000"/>
            <a:ext cx="6248400" cy="6110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001469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2CF43D-D078-481B-A3E9-A412AF079B8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08" y="1066800"/>
            <a:ext cx="9041892" cy="4255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12530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2CF43D-D078-481B-A3E9-A412AF079B8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0" y="141255"/>
            <a:ext cx="4481894" cy="672284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759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90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457201"/>
            <a:ext cx="8153400" cy="6264274"/>
          </a:xfrm>
        </p:spPr>
        <p:txBody>
          <a:bodyPr/>
          <a:lstStyle/>
          <a:p>
            <a:r>
              <a:rPr lang="en-GB" sz="5400" b="1" dirty="0"/>
              <a:t>Communication is key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Interpersonal encounters</a:t>
            </a:r>
            <a:br>
              <a:rPr lang="en-GB" dirty="0"/>
            </a:br>
            <a:r>
              <a:rPr lang="en-GB" dirty="0"/>
              <a:t>Understanding context</a:t>
            </a:r>
            <a:br>
              <a:rPr lang="en-GB" dirty="0"/>
            </a:br>
            <a:r>
              <a:rPr lang="en-GB" dirty="0"/>
              <a:t>Being effective</a:t>
            </a:r>
            <a:br>
              <a:rPr lang="en-GB" dirty="0"/>
            </a:br>
            <a:r>
              <a:rPr lang="en-GB" dirty="0"/>
              <a:t>Avoiding discrimination</a:t>
            </a:r>
            <a:br>
              <a:rPr lang="en-GB" dirty="0"/>
            </a:br>
            <a:r>
              <a:rPr lang="en-GB" dirty="0"/>
              <a:t>Being aware of power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Communicating with children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2CF43D-D078-481B-A3E9-A412AF079B8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72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332440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Practice (p129)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en-GB" dirty="0"/>
              <a:t>Re Weismann (</a:t>
            </a:r>
            <a:r>
              <a:rPr lang="en-GB"/>
              <a:t>2003):</a:t>
            </a:r>
          </a:p>
          <a:p>
            <a:pPr>
              <a:buFont typeface="Arial" charset="0"/>
              <a:buNone/>
            </a:pPr>
            <a:endParaRPr lang="en-GB" dirty="0"/>
          </a:p>
          <a:p>
            <a:r>
              <a:rPr lang="en-GB" dirty="0"/>
              <a:t>“Our ability to create and sustain our social world depends in large measure on how well we communicate.”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7EA16C-361B-4D95-ACAE-90F593E4FB7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892837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Interpersonal encounters (p131)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 the Scene: </a:t>
            </a:r>
          </a:p>
          <a:p>
            <a:pPr lvl="1"/>
            <a:r>
              <a:rPr lang="en-GB" sz="3200" dirty="0"/>
              <a:t>preparation is important. </a:t>
            </a:r>
          </a:p>
          <a:p>
            <a:pPr lvl="1"/>
            <a:r>
              <a:rPr lang="en-GB" sz="3200" dirty="0"/>
              <a:t>we can think ahead and plan. We need to ask</a:t>
            </a:r>
          </a:p>
          <a:p>
            <a:endParaRPr lang="en-GB" dirty="0"/>
          </a:p>
          <a:p>
            <a:pPr algn="ctr">
              <a:buFont typeface="Arial" charset="0"/>
              <a:buNone/>
            </a:pPr>
            <a:r>
              <a:rPr lang="en-GB" sz="4800" b="1" u="sng" dirty="0"/>
              <a:t>What is the context?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B3DB5F-E7C1-4091-B474-0D4484FCAEA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74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963461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34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4000"/>
            <a:ext cx="7467600" cy="4953000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en-GB" sz="4000" b="1" dirty="0"/>
              <a:t>“What is the context?”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b="1" dirty="0"/>
              <a:t>Social</a:t>
            </a:r>
            <a:r>
              <a:rPr lang="en-GB" dirty="0"/>
              <a:t>: in a pub; man-woman; same-sex; old-young  etc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 </a:t>
            </a:r>
            <a:r>
              <a:rPr lang="en-GB" b="1" dirty="0"/>
              <a:t>Physical</a:t>
            </a:r>
            <a:r>
              <a:rPr lang="en-GB" dirty="0"/>
              <a:t>: the environment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b="1" dirty="0"/>
              <a:t>Relationship</a:t>
            </a:r>
            <a:r>
              <a:rPr lang="en-GB" dirty="0"/>
              <a:t>:  who is communicating and why?</a:t>
            </a:r>
          </a:p>
          <a:p>
            <a:pPr marL="514350" indent="-514350">
              <a:buFont typeface="Arial" charset="0"/>
              <a:buNone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524D8F-0F53-4955-A126-41825C1D3BB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947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34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7696200" cy="5181600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en-GB" sz="4000" b="1" dirty="0"/>
              <a:t>“What is the context?”</a:t>
            </a:r>
          </a:p>
          <a:p>
            <a:pPr marL="514350" indent="-514350">
              <a:buFont typeface="+mj-lt"/>
              <a:buAutoNum type="arabicPeriod" startAt="4"/>
              <a:defRPr/>
            </a:pPr>
            <a:r>
              <a:rPr lang="en-GB" b="1" dirty="0"/>
              <a:t>Mood/ state of mind</a:t>
            </a:r>
            <a:r>
              <a:rPr lang="en-GB" dirty="0"/>
              <a:t>:  our mood is key</a:t>
            </a:r>
          </a:p>
          <a:p>
            <a:pPr marL="514350" indent="-514350">
              <a:buFont typeface="+mj-lt"/>
              <a:buAutoNum type="arabicPeriod" startAt="4"/>
              <a:defRPr/>
            </a:pPr>
            <a:r>
              <a:rPr lang="en-GB" b="1" dirty="0"/>
              <a:t>Speech genre</a:t>
            </a:r>
            <a:r>
              <a:rPr lang="en-GB" dirty="0"/>
              <a:t>:  formal interview, asking a person to go for a meal</a:t>
            </a:r>
          </a:p>
          <a:p>
            <a:pPr marL="514350" indent="-514350">
              <a:buFont typeface="+mj-lt"/>
              <a:buAutoNum type="arabicPeriod" startAt="4"/>
              <a:defRPr/>
            </a:pPr>
            <a:r>
              <a:rPr lang="en-GB" b="1" dirty="0"/>
              <a:t>Purpose</a:t>
            </a:r>
            <a:r>
              <a:rPr lang="en-GB" dirty="0"/>
              <a:t>: in professional situations this tends to be clear and focused</a:t>
            </a:r>
          </a:p>
          <a:p>
            <a:pPr marL="514350" indent="-514350">
              <a:buFont typeface="Arial" charset="0"/>
              <a:buNone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524D8F-0F53-4955-A126-41825C1D3BB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220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Maximising effectiveness (p 136)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need to be aware of whom we are communicating with and why</a:t>
            </a:r>
          </a:p>
          <a:p>
            <a:r>
              <a:rPr lang="en-GB" dirty="0"/>
              <a:t>We should think ahead, actively planning our approach if formal/ professional</a:t>
            </a:r>
          </a:p>
          <a:p>
            <a:r>
              <a:rPr lang="en-GB" dirty="0"/>
              <a:t>Consider rehearsing what might happen</a:t>
            </a:r>
          </a:p>
          <a:p>
            <a:r>
              <a:rPr lang="en-GB" dirty="0"/>
              <a:t>Fail to prepare and you prepare to fail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ACE431-FF1F-4A49-8401-E93F79BEE02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86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Thompson is not suggesting we should agonise over chit chat at the university, or over our next conversation with our grandparents!</a:t>
            </a:r>
          </a:p>
          <a:p>
            <a:endParaRPr lang="en-GB" dirty="0"/>
          </a:p>
          <a:p>
            <a:r>
              <a:rPr lang="en-GB" dirty="0"/>
              <a:t> But in the public service context we have to strive to be excellent communicators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8EA21B-553D-4EFC-9D80-0402CB6A377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24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Avoid discrimination  (p144)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Linguistic sensitivity rather than political correctness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Be aware of power in personal interactions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Power is manifested in general by asymmetry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5586AB-2C20-4747-89B8-F6449C856E3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40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Avoiding Discrimination  (p146)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600200"/>
            <a:ext cx="76200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dirty="0"/>
              <a:t>Avoid language that</a:t>
            </a:r>
          </a:p>
          <a:p>
            <a:r>
              <a:rPr lang="en-GB" dirty="0"/>
              <a:t>Excludes</a:t>
            </a:r>
          </a:p>
          <a:p>
            <a:r>
              <a:rPr lang="en-GB" dirty="0"/>
              <a:t>Depersonalises</a:t>
            </a:r>
          </a:p>
          <a:p>
            <a:r>
              <a:rPr lang="en-GB" dirty="0"/>
              <a:t>Stigmatises</a:t>
            </a:r>
          </a:p>
          <a:p>
            <a:r>
              <a:rPr lang="en-GB" dirty="0"/>
              <a:t>Reinforces stereotypes</a:t>
            </a:r>
          </a:p>
          <a:p>
            <a:r>
              <a:rPr lang="en-GB" dirty="0"/>
              <a:t>Legitimizes discrimination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F1E832-A0AD-4A30-BB0F-C0C32A3F117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80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8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533400" y="0"/>
            <a:ext cx="8229600" cy="762000"/>
          </a:xfrm>
        </p:spPr>
        <p:txBody>
          <a:bodyPr/>
          <a:lstStyle/>
          <a:p>
            <a:r>
              <a:rPr lang="en-GB"/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914400"/>
            <a:ext cx="7696200" cy="52117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dirty="0"/>
              <a:t>Those who exercise power tend to:</a:t>
            </a:r>
          </a:p>
          <a:p>
            <a:r>
              <a:rPr lang="en-GB" dirty="0"/>
              <a:t>Control turn-taking in dialogue</a:t>
            </a:r>
          </a:p>
          <a:p>
            <a:r>
              <a:rPr lang="en-GB" dirty="0"/>
              <a:t>Interrupt</a:t>
            </a:r>
          </a:p>
          <a:p>
            <a:r>
              <a:rPr lang="en-GB" dirty="0"/>
              <a:t> Control what is under negotiation </a:t>
            </a:r>
          </a:p>
          <a:p>
            <a:r>
              <a:rPr lang="en-GB" dirty="0"/>
              <a:t>Control the topic</a:t>
            </a:r>
          </a:p>
          <a:p>
            <a:r>
              <a:rPr lang="en-GB" dirty="0"/>
              <a:t> Control the degree of directness or indirectness (power indicated by more direct approach)</a:t>
            </a:r>
          </a:p>
          <a:p>
            <a:r>
              <a:rPr lang="en-GB" dirty="0"/>
              <a:t>Control address terms (titles not first names)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398D9C-2BBD-42C2-9B2C-8FF45A28B74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81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75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Amy Cuddy on Body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000" dirty="0">
                <a:hlinkClick r:id="rId2"/>
              </a:rPr>
              <a:t>http://www.ted.com/talks/amy_cuddy_your_body_language_shapes_who_you_are.html?utm_source=newsletter_weekly_2013-03-03&amp;utm_campaign=newsletter_weekly&amp;utm_medium=email&amp;utm_content=quote</a:t>
            </a:r>
            <a:endParaRPr lang="en-GB" sz="2000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82</a:t>
            </a:fld>
            <a:endParaRPr lang="en-US"/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320537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Andy </a:t>
            </a:r>
            <a:r>
              <a:rPr lang="en-GB" dirty="0" err="1"/>
              <a:t>Pandy</a:t>
            </a:r>
            <a:r>
              <a:rPr lang="en-GB" dirty="0"/>
              <a:t> late 60s</a:t>
            </a:r>
          </a:p>
        </p:txBody>
      </p:sp>
      <p:pic>
        <p:nvPicPr>
          <p:cNvPr id="5" name="7B97QEB8WDY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29768" y="1414590"/>
            <a:ext cx="8461022" cy="4759325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256538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Watch with Mother 1963</a:t>
            </a:r>
          </a:p>
        </p:txBody>
      </p:sp>
      <p:pic>
        <p:nvPicPr>
          <p:cNvPr id="5" name="qE9dsOu3oE8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42900" y="1219200"/>
            <a:ext cx="8458200" cy="4757738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766494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Bill and Ben</a:t>
            </a:r>
          </a:p>
        </p:txBody>
      </p:sp>
      <p:pic>
        <p:nvPicPr>
          <p:cNvPr id="5" name="NrbpHI5Q6O4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4122" y="1417638"/>
            <a:ext cx="8655755" cy="486886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286704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Bill and Ben 1953</a:t>
            </a:r>
          </a:p>
        </p:txBody>
      </p:sp>
      <p:pic>
        <p:nvPicPr>
          <p:cNvPr id="5" name="o6zNwBTLSWU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53533" y="1417638"/>
            <a:ext cx="7636934" cy="4295776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47968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4|4.1|4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|2.6|4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4.1|3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4.4|4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3.8|4.7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6.7|5.2|3.8|2.8|2.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4|4.1|4.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|2.6|4.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4.1|3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4.4|4.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3.8|4.7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6.7|5.2|3.8|2.8|2.3"/>
</p:tagLst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lackTie">
    <a:dk1>
      <a:srgbClr val="000000"/>
    </a:dk1>
    <a:lt1>
      <a:srgbClr val="FFFFFF"/>
    </a:lt1>
    <a:dk2>
      <a:srgbClr val="46464A"/>
    </a:dk2>
    <a:lt2>
      <a:srgbClr val="E3DCCF"/>
    </a:lt2>
    <a:accent1>
      <a:srgbClr val="6F6F74"/>
    </a:accent1>
    <a:accent2>
      <a:srgbClr val="A7B789"/>
    </a:accent2>
    <a:accent3>
      <a:srgbClr val="BEAE98"/>
    </a:accent3>
    <a:accent4>
      <a:srgbClr val="92A9B9"/>
    </a:accent4>
    <a:accent5>
      <a:srgbClr val="9C8265"/>
    </a:accent5>
    <a:accent6>
      <a:srgbClr val="8D6974"/>
    </a:accent6>
    <a:hlink>
      <a:srgbClr val="67AABF"/>
    </a:hlink>
    <a:folHlink>
      <a:srgbClr val="B1B5A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2308</Words>
  <Application>Microsoft Office PowerPoint</Application>
  <PresentationFormat>On-screen Show (4:3)</PresentationFormat>
  <Paragraphs>407</Paragraphs>
  <Slides>87</Slides>
  <Notes>0</Notes>
  <HiddenSlides>4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87</vt:i4>
      </vt:variant>
    </vt:vector>
  </HeadingPairs>
  <TitlesOfParts>
    <vt:vector size="95" baseType="lpstr">
      <vt:lpstr>Arial</vt:lpstr>
      <vt:lpstr>Calibri</vt:lpstr>
      <vt:lpstr>Comic Sans MS</vt:lpstr>
      <vt:lpstr>Garamond</vt:lpstr>
      <vt:lpstr>Times New Roman</vt:lpstr>
      <vt:lpstr>Office Theme</vt:lpstr>
      <vt:lpstr>BlackTie</vt:lpstr>
      <vt:lpstr>1_Office Theme</vt:lpstr>
      <vt:lpstr>Communication 1</vt:lpstr>
      <vt:lpstr>The Heart of Saturday Night</vt:lpstr>
      <vt:lpstr>The Heart of Saturday Night</vt:lpstr>
      <vt:lpstr>The Heart of Saturday Night</vt:lpstr>
      <vt:lpstr>The Heart of Saturday Night</vt:lpstr>
      <vt:lpstr>The Heart of Saturday Night</vt:lpstr>
      <vt:lpstr>The Heart of Saturday Night</vt:lpstr>
      <vt:lpstr>The Heart of Saturday Night</vt:lpstr>
      <vt:lpstr>Objectives</vt:lpstr>
      <vt:lpstr>PowerPoint Presentation</vt:lpstr>
      <vt:lpstr>PowerPoint Presentation</vt:lpstr>
      <vt:lpstr>Communication in professional practice</vt:lpstr>
      <vt:lpstr>Public servants need to be:</vt:lpstr>
      <vt:lpstr>PowerPoint Presentation</vt:lpstr>
      <vt:lpstr>2 key terms  Two Key Terms  </vt:lpstr>
      <vt:lpstr>Re. Marsen (2006)</vt:lpstr>
      <vt:lpstr>Re. Marsen (2006)</vt:lpstr>
      <vt:lpstr>PowerPoint Presentation</vt:lpstr>
      <vt:lpstr>Re. Marsen (2006)</vt:lpstr>
      <vt:lpstr>Process School</vt:lpstr>
      <vt:lpstr>PowerPoint Presentation</vt:lpstr>
      <vt:lpstr>http://www.vitalitylink.com/blog/wp-content/uploads/2012/11/Communication101.gif</vt:lpstr>
      <vt:lpstr>PowerPoint Presentation</vt:lpstr>
      <vt:lpstr>‘Framing’</vt:lpstr>
      <vt:lpstr>PowerPoint Presentation</vt:lpstr>
      <vt:lpstr>Discrimination</vt:lpstr>
      <vt:lpstr>Language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Heart of Saturday Night</vt:lpstr>
      <vt:lpstr>The Heart of Saturday Night</vt:lpstr>
      <vt:lpstr>The Heart of Saturday Night</vt:lpstr>
      <vt:lpstr>The Heart of Saturday Night</vt:lpstr>
      <vt:lpstr>The Heart of Saturday Night</vt:lpstr>
      <vt:lpstr>The Heart of Saturday Night</vt:lpstr>
      <vt:lpstr>The Heart of Saturday Night</vt:lpstr>
      <vt:lpstr>PowerPoint Presentation</vt:lpstr>
      <vt:lpstr>PowerPoint Presentation</vt:lpstr>
      <vt:lpstr>Key words (p43-45)</vt:lpstr>
      <vt:lpstr>Influence and persuasion  (p 60)</vt:lpstr>
      <vt:lpstr>Speech and conversation (p 87)</vt:lpstr>
      <vt:lpstr>Speaking and listening (p 88)</vt:lpstr>
      <vt:lpstr>Feedback</vt:lpstr>
      <vt:lpstr>Listening (p97)  re. Mckay (1995)</vt:lpstr>
      <vt:lpstr>Mackay’s 12 ‘Blocks’ to Effective Listening</vt:lpstr>
      <vt:lpstr>Mackay’s 12 ‘Blocks’ to Effective Listening</vt:lpstr>
      <vt:lpstr>Paralanguage (p 100)</vt:lpstr>
      <vt:lpstr>PowerPoint Presentation</vt:lpstr>
      <vt:lpstr>Nonverbal Communication</vt:lpstr>
      <vt:lpstr>PowerPoint Presentation</vt:lpstr>
      <vt:lpstr>Which is the most powerful aspect of our communication with others?  Verbal Vocal Visual</vt:lpstr>
      <vt:lpstr>PowerPoint Presentation</vt:lpstr>
      <vt:lpstr>PowerPoint Presentation</vt:lpstr>
      <vt:lpstr>Nonverbal communication</vt:lpstr>
      <vt:lpstr>PowerPoint Presentation</vt:lpstr>
      <vt:lpstr>PowerPoint Presentation</vt:lpstr>
      <vt:lpstr>What does this picture tell us?</vt:lpstr>
      <vt:lpstr>Midnight, close to freezing and outdoors –   What is she thinking?</vt:lpstr>
      <vt:lpstr>PowerPoint Presentation</vt:lpstr>
      <vt:lpstr>Context and meaning (p109)</vt:lpstr>
      <vt:lpstr>Culture and meaning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Communication is key  Interpersonal encounters Understanding context Being effective Avoiding discrimination Being aware of power  Communicating with children</vt:lpstr>
      <vt:lpstr>Practice (p129)</vt:lpstr>
      <vt:lpstr>Interpersonal encounters (p131)</vt:lpstr>
      <vt:lpstr>PowerPoint Presentation</vt:lpstr>
      <vt:lpstr>PowerPoint Presentation</vt:lpstr>
      <vt:lpstr>Maximising effectiveness (p 136)</vt:lpstr>
      <vt:lpstr>PowerPoint Presentation</vt:lpstr>
      <vt:lpstr>Avoid discrimination  (p144)</vt:lpstr>
      <vt:lpstr>Avoiding Discrimination  (p146)</vt:lpstr>
      <vt:lpstr>Power</vt:lpstr>
      <vt:lpstr>Amy Cuddy on Body Language</vt:lpstr>
      <vt:lpstr>PowerPoint Presentation</vt:lpstr>
      <vt:lpstr>Andy Pandy late 60s</vt:lpstr>
      <vt:lpstr>Watch with Mother 1963</vt:lpstr>
      <vt:lpstr>Bill and Ben</vt:lpstr>
      <vt:lpstr>Bill and Ben 1953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1</dc:title>
  <dc:creator>Mike Durke</dc:creator>
  <cp:lastModifiedBy>Mike Durke</cp:lastModifiedBy>
  <cp:revision>1</cp:revision>
  <dcterms:created xsi:type="dcterms:W3CDTF">2020-09-15T10:40:39Z</dcterms:created>
  <dcterms:modified xsi:type="dcterms:W3CDTF">2020-09-15T10:40:46Z</dcterms:modified>
</cp:coreProperties>
</file>