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3" r:id="rId5"/>
    <p:sldId id="264" r:id="rId6"/>
    <p:sldId id="265" r:id="rId7"/>
    <p:sldId id="266" r:id="rId8"/>
    <p:sldId id="267" r:id="rId9"/>
    <p:sldId id="269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234" y="-1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CC13A28-E435-4FF1-819F-F09C57EF4BCF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B900D59-B0BB-46CA-90A6-0C190F102016}">
      <dgm:prSet phldrT="[Text]"/>
      <dgm:spPr/>
      <dgm:t>
        <a:bodyPr/>
        <a:lstStyle/>
        <a:p>
          <a:r>
            <a:rPr lang="en-GB" b="1" dirty="0" smtClean="0">
              <a:solidFill>
                <a:schemeClr val="bg1"/>
              </a:solidFill>
            </a:rPr>
            <a:t>Training</a:t>
          </a:r>
          <a:endParaRPr lang="en-GB" b="1" dirty="0">
            <a:solidFill>
              <a:schemeClr val="bg1"/>
            </a:solidFill>
          </a:endParaRPr>
        </a:p>
      </dgm:t>
    </dgm:pt>
    <dgm:pt modelId="{59FAE84A-CC6C-4B30-B10D-A225EEB48687}" type="parTrans" cxnId="{3A4F3DDD-FF53-4378-B04A-874FFBE99251}">
      <dgm:prSet/>
      <dgm:spPr/>
      <dgm:t>
        <a:bodyPr/>
        <a:lstStyle/>
        <a:p>
          <a:endParaRPr lang="en-GB"/>
        </a:p>
      </dgm:t>
    </dgm:pt>
    <dgm:pt modelId="{2BC3BC10-6F4E-4BA7-9304-4272971F997A}" type="sibTrans" cxnId="{3A4F3DDD-FF53-4378-B04A-874FFBE99251}">
      <dgm:prSet/>
      <dgm:spPr/>
      <dgm:t>
        <a:bodyPr/>
        <a:lstStyle/>
        <a:p>
          <a:endParaRPr lang="en-GB"/>
        </a:p>
      </dgm:t>
    </dgm:pt>
    <dgm:pt modelId="{23D579B7-1E32-4EDF-89FB-FEEF2D833640}">
      <dgm:prSet phldrT="[Text]"/>
      <dgm:spPr/>
      <dgm:t>
        <a:bodyPr/>
        <a:lstStyle/>
        <a:p>
          <a:r>
            <a:rPr lang="en-GB" b="1" dirty="0" smtClean="0"/>
            <a:t>Clear communication</a:t>
          </a:r>
          <a:endParaRPr lang="en-GB" b="1" dirty="0"/>
        </a:p>
      </dgm:t>
    </dgm:pt>
    <dgm:pt modelId="{92C4F5EE-AC5D-4250-8D08-2FBE48DB8B9C}" type="parTrans" cxnId="{A7677149-D3C4-4CA4-8EA9-B3A18E521830}">
      <dgm:prSet/>
      <dgm:spPr/>
      <dgm:t>
        <a:bodyPr/>
        <a:lstStyle/>
        <a:p>
          <a:endParaRPr lang="en-GB"/>
        </a:p>
      </dgm:t>
    </dgm:pt>
    <dgm:pt modelId="{0B6538CE-16D6-4673-BA07-B84EEBA42BE6}" type="sibTrans" cxnId="{A7677149-D3C4-4CA4-8EA9-B3A18E521830}">
      <dgm:prSet/>
      <dgm:spPr/>
      <dgm:t>
        <a:bodyPr/>
        <a:lstStyle/>
        <a:p>
          <a:endParaRPr lang="en-GB"/>
        </a:p>
      </dgm:t>
    </dgm:pt>
    <dgm:pt modelId="{8AED962A-413F-43F1-8C51-A546332DA10A}">
      <dgm:prSet phldrT="[Text]"/>
      <dgm:spPr/>
      <dgm:t>
        <a:bodyPr/>
        <a:lstStyle/>
        <a:p>
          <a:r>
            <a:rPr lang="en-GB" b="1" dirty="0" smtClean="0"/>
            <a:t>Listen and check</a:t>
          </a:r>
          <a:endParaRPr lang="en-GB" b="1" dirty="0"/>
        </a:p>
      </dgm:t>
    </dgm:pt>
    <dgm:pt modelId="{EF0682AF-4119-453B-9406-F592B883AC7A}" type="parTrans" cxnId="{2C3D36B5-C066-4D50-96E8-F786DD018834}">
      <dgm:prSet/>
      <dgm:spPr/>
      <dgm:t>
        <a:bodyPr/>
        <a:lstStyle/>
        <a:p>
          <a:endParaRPr lang="en-GB"/>
        </a:p>
      </dgm:t>
    </dgm:pt>
    <dgm:pt modelId="{EE817EE2-4685-47AE-AE46-41E3A2AA6B53}" type="sibTrans" cxnId="{2C3D36B5-C066-4D50-96E8-F786DD018834}">
      <dgm:prSet/>
      <dgm:spPr/>
      <dgm:t>
        <a:bodyPr/>
        <a:lstStyle/>
        <a:p>
          <a:endParaRPr lang="en-GB"/>
        </a:p>
      </dgm:t>
    </dgm:pt>
    <dgm:pt modelId="{FDA1921A-3124-45E8-828D-F88C843850A6}">
      <dgm:prSet phldrT="[Text]"/>
      <dgm:spPr/>
      <dgm:t>
        <a:bodyPr/>
        <a:lstStyle/>
        <a:p>
          <a:r>
            <a:rPr lang="en-GB" b="1" dirty="0" smtClean="0"/>
            <a:t>Feedback</a:t>
          </a:r>
          <a:endParaRPr lang="en-GB" b="1" dirty="0"/>
        </a:p>
      </dgm:t>
    </dgm:pt>
    <dgm:pt modelId="{FF7DB0C9-2DE8-4FCD-938E-C393A21A4586}" type="parTrans" cxnId="{1348051E-FDD5-4BDD-9B99-1850D7B56698}">
      <dgm:prSet/>
      <dgm:spPr/>
      <dgm:t>
        <a:bodyPr/>
        <a:lstStyle/>
        <a:p>
          <a:endParaRPr lang="en-GB"/>
        </a:p>
      </dgm:t>
    </dgm:pt>
    <dgm:pt modelId="{D449A6B7-1824-439C-A4BD-6B009C765D5D}" type="sibTrans" cxnId="{1348051E-FDD5-4BDD-9B99-1850D7B56698}">
      <dgm:prSet/>
      <dgm:spPr/>
      <dgm:t>
        <a:bodyPr/>
        <a:lstStyle/>
        <a:p>
          <a:endParaRPr lang="en-GB"/>
        </a:p>
      </dgm:t>
    </dgm:pt>
    <dgm:pt modelId="{3E19D036-D831-43F8-AFFA-D63C98A66F46}">
      <dgm:prSet phldrT="[Text]"/>
      <dgm:spPr/>
      <dgm:t>
        <a:bodyPr/>
        <a:lstStyle/>
        <a:p>
          <a:r>
            <a:rPr lang="en-GB" b="1" dirty="0" smtClean="0"/>
            <a:t>Monitoring</a:t>
          </a:r>
          <a:endParaRPr lang="en-GB" b="1" dirty="0"/>
        </a:p>
      </dgm:t>
    </dgm:pt>
    <dgm:pt modelId="{DC7CB5D2-7282-4193-83A3-EE8A867E6942}" type="parTrans" cxnId="{FB6EDE29-50A1-4381-BC2F-DDB5C0F927BE}">
      <dgm:prSet/>
      <dgm:spPr/>
      <dgm:t>
        <a:bodyPr/>
        <a:lstStyle/>
        <a:p>
          <a:endParaRPr lang="en-GB"/>
        </a:p>
      </dgm:t>
    </dgm:pt>
    <dgm:pt modelId="{0987AA55-CE92-4CAD-AC31-951DA5106AE0}" type="sibTrans" cxnId="{FB6EDE29-50A1-4381-BC2F-DDB5C0F927BE}">
      <dgm:prSet/>
      <dgm:spPr/>
      <dgm:t>
        <a:bodyPr/>
        <a:lstStyle/>
        <a:p>
          <a:endParaRPr lang="en-GB"/>
        </a:p>
      </dgm:t>
    </dgm:pt>
    <dgm:pt modelId="{D0B29B20-5FCC-462B-B00F-5C1E3B940366}" type="pres">
      <dgm:prSet presAssocID="{0CC13A28-E435-4FF1-819F-F09C57EF4BCF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C0863EBA-EDBE-44AF-87FE-D2244F8DEB63}" type="pres">
      <dgm:prSet presAssocID="{3B900D59-B0BB-46CA-90A6-0C190F102016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05E56EF-2D8F-4755-AA4F-1A1F3270DD68}" type="pres">
      <dgm:prSet presAssocID="{2BC3BC10-6F4E-4BA7-9304-4272971F997A}" presName="sibTrans" presStyleCnt="0"/>
      <dgm:spPr/>
    </dgm:pt>
    <dgm:pt modelId="{473DC849-4E21-4A99-A98D-6B3E332F90CB}" type="pres">
      <dgm:prSet presAssocID="{23D579B7-1E32-4EDF-89FB-FEEF2D833640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E846BAA-9ED0-46C1-8046-0B9ECD852317}" type="pres">
      <dgm:prSet presAssocID="{0B6538CE-16D6-4673-BA07-B84EEBA42BE6}" presName="sibTrans" presStyleCnt="0"/>
      <dgm:spPr/>
    </dgm:pt>
    <dgm:pt modelId="{CB23C634-7475-417C-A7EF-5313DCF8A3F0}" type="pres">
      <dgm:prSet presAssocID="{8AED962A-413F-43F1-8C51-A546332DA10A}" presName="node" presStyleLbl="node1" presStyleIdx="2" presStyleCnt="5" custLinFactNeighborX="1982" custLinFactNeighborY="22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67EF2EF-6B12-4F8A-91B4-B617666DBAD1}" type="pres">
      <dgm:prSet presAssocID="{EE817EE2-4685-47AE-AE46-41E3A2AA6B53}" presName="sibTrans" presStyleCnt="0"/>
      <dgm:spPr/>
    </dgm:pt>
    <dgm:pt modelId="{5BFF6168-4264-4197-977E-8F900480F0C0}" type="pres">
      <dgm:prSet presAssocID="{FDA1921A-3124-45E8-828D-F88C843850A6}" presName="node" presStyleLbl="node1" presStyleIdx="3" presStyleCnt="5" custLinFactNeighborX="-2180" custLinFactNeighborY="230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CC108A3-C592-42B6-925E-526B7C341CD2}" type="pres">
      <dgm:prSet presAssocID="{D449A6B7-1824-439C-A4BD-6B009C765D5D}" presName="sibTrans" presStyleCnt="0"/>
      <dgm:spPr/>
    </dgm:pt>
    <dgm:pt modelId="{F085239E-305C-4CFB-97C1-1D973CD8F262}" type="pres">
      <dgm:prSet presAssocID="{3E19D036-D831-43F8-AFFA-D63C98A66F46}" presName="node" presStyleLbl="node1" presStyleIdx="4" presStyleCnt="5" custLinFactNeighborX="-2600" custLinFactNeighborY="-170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EB5703CE-768D-456A-979E-C256D4BEE1C9}" type="presOf" srcId="{8AED962A-413F-43F1-8C51-A546332DA10A}" destId="{CB23C634-7475-417C-A7EF-5313DCF8A3F0}" srcOrd="0" destOrd="0" presId="urn:microsoft.com/office/officeart/2005/8/layout/default"/>
    <dgm:cxn modelId="{FB6EDE29-50A1-4381-BC2F-DDB5C0F927BE}" srcId="{0CC13A28-E435-4FF1-819F-F09C57EF4BCF}" destId="{3E19D036-D831-43F8-AFFA-D63C98A66F46}" srcOrd="4" destOrd="0" parTransId="{DC7CB5D2-7282-4193-83A3-EE8A867E6942}" sibTransId="{0987AA55-CE92-4CAD-AC31-951DA5106AE0}"/>
    <dgm:cxn modelId="{BE4A2D75-7DFF-4473-A21F-5DC6FE9E842D}" type="presOf" srcId="{3B900D59-B0BB-46CA-90A6-0C190F102016}" destId="{C0863EBA-EDBE-44AF-87FE-D2244F8DEB63}" srcOrd="0" destOrd="0" presId="urn:microsoft.com/office/officeart/2005/8/layout/default"/>
    <dgm:cxn modelId="{6DDA438E-6CEC-41EC-8023-D8EF202F022C}" type="presOf" srcId="{23D579B7-1E32-4EDF-89FB-FEEF2D833640}" destId="{473DC849-4E21-4A99-A98D-6B3E332F90CB}" srcOrd="0" destOrd="0" presId="urn:microsoft.com/office/officeart/2005/8/layout/default"/>
    <dgm:cxn modelId="{2C3D36B5-C066-4D50-96E8-F786DD018834}" srcId="{0CC13A28-E435-4FF1-819F-F09C57EF4BCF}" destId="{8AED962A-413F-43F1-8C51-A546332DA10A}" srcOrd="2" destOrd="0" parTransId="{EF0682AF-4119-453B-9406-F592B883AC7A}" sibTransId="{EE817EE2-4685-47AE-AE46-41E3A2AA6B53}"/>
    <dgm:cxn modelId="{D44F222F-A82E-4124-9522-880C7AF1FBB3}" type="presOf" srcId="{0CC13A28-E435-4FF1-819F-F09C57EF4BCF}" destId="{D0B29B20-5FCC-462B-B00F-5C1E3B940366}" srcOrd="0" destOrd="0" presId="urn:microsoft.com/office/officeart/2005/8/layout/default"/>
    <dgm:cxn modelId="{E8B0CC50-4845-4723-A78F-D1944CF6D166}" type="presOf" srcId="{3E19D036-D831-43F8-AFFA-D63C98A66F46}" destId="{F085239E-305C-4CFB-97C1-1D973CD8F262}" srcOrd="0" destOrd="0" presId="urn:microsoft.com/office/officeart/2005/8/layout/default"/>
    <dgm:cxn modelId="{1348051E-FDD5-4BDD-9B99-1850D7B56698}" srcId="{0CC13A28-E435-4FF1-819F-F09C57EF4BCF}" destId="{FDA1921A-3124-45E8-828D-F88C843850A6}" srcOrd="3" destOrd="0" parTransId="{FF7DB0C9-2DE8-4FCD-938E-C393A21A4586}" sibTransId="{D449A6B7-1824-439C-A4BD-6B009C765D5D}"/>
    <dgm:cxn modelId="{5D574D44-F92F-4BC7-AF48-D8FEF057A950}" type="presOf" srcId="{FDA1921A-3124-45E8-828D-F88C843850A6}" destId="{5BFF6168-4264-4197-977E-8F900480F0C0}" srcOrd="0" destOrd="0" presId="urn:microsoft.com/office/officeart/2005/8/layout/default"/>
    <dgm:cxn modelId="{3A4F3DDD-FF53-4378-B04A-874FFBE99251}" srcId="{0CC13A28-E435-4FF1-819F-F09C57EF4BCF}" destId="{3B900D59-B0BB-46CA-90A6-0C190F102016}" srcOrd="0" destOrd="0" parTransId="{59FAE84A-CC6C-4B30-B10D-A225EEB48687}" sibTransId="{2BC3BC10-6F4E-4BA7-9304-4272971F997A}"/>
    <dgm:cxn modelId="{A7677149-D3C4-4CA4-8EA9-B3A18E521830}" srcId="{0CC13A28-E435-4FF1-819F-F09C57EF4BCF}" destId="{23D579B7-1E32-4EDF-89FB-FEEF2D833640}" srcOrd="1" destOrd="0" parTransId="{92C4F5EE-AC5D-4250-8D08-2FBE48DB8B9C}" sibTransId="{0B6538CE-16D6-4673-BA07-B84EEBA42BE6}"/>
    <dgm:cxn modelId="{5FE83031-5C34-455F-832C-1D241CF9F98D}" type="presParOf" srcId="{D0B29B20-5FCC-462B-B00F-5C1E3B940366}" destId="{C0863EBA-EDBE-44AF-87FE-D2244F8DEB63}" srcOrd="0" destOrd="0" presId="urn:microsoft.com/office/officeart/2005/8/layout/default"/>
    <dgm:cxn modelId="{185899F2-6616-4840-9688-B1A2BD13970A}" type="presParOf" srcId="{D0B29B20-5FCC-462B-B00F-5C1E3B940366}" destId="{F05E56EF-2D8F-4755-AA4F-1A1F3270DD68}" srcOrd="1" destOrd="0" presId="urn:microsoft.com/office/officeart/2005/8/layout/default"/>
    <dgm:cxn modelId="{917A2C4B-9D4D-4884-BA99-F309E7C28915}" type="presParOf" srcId="{D0B29B20-5FCC-462B-B00F-5C1E3B940366}" destId="{473DC849-4E21-4A99-A98D-6B3E332F90CB}" srcOrd="2" destOrd="0" presId="urn:microsoft.com/office/officeart/2005/8/layout/default"/>
    <dgm:cxn modelId="{9BC4C6CF-A00B-47E7-8C29-EC4F6D8C98F5}" type="presParOf" srcId="{D0B29B20-5FCC-462B-B00F-5C1E3B940366}" destId="{3E846BAA-9ED0-46C1-8046-0B9ECD852317}" srcOrd="3" destOrd="0" presId="urn:microsoft.com/office/officeart/2005/8/layout/default"/>
    <dgm:cxn modelId="{06311483-E4B4-4C32-B352-57CDF21E415D}" type="presParOf" srcId="{D0B29B20-5FCC-462B-B00F-5C1E3B940366}" destId="{CB23C634-7475-417C-A7EF-5313DCF8A3F0}" srcOrd="4" destOrd="0" presId="urn:microsoft.com/office/officeart/2005/8/layout/default"/>
    <dgm:cxn modelId="{84C6A591-C51C-44D3-8A1C-C1C88782FBB0}" type="presParOf" srcId="{D0B29B20-5FCC-462B-B00F-5C1E3B940366}" destId="{267EF2EF-6B12-4F8A-91B4-B617666DBAD1}" srcOrd="5" destOrd="0" presId="urn:microsoft.com/office/officeart/2005/8/layout/default"/>
    <dgm:cxn modelId="{0F2C587F-F82A-4BAD-89C3-5BF52DDC694D}" type="presParOf" srcId="{D0B29B20-5FCC-462B-B00F-5C1E3B940366}" destId="{5BFF6168-4264-4197-977E-8F900480F0C0}" srcOrd="6" destOrd="0" presId="urn:microsoft.com/office/officeart/2005/8/layout/default"/>
    <dgm:cxn modelId="{5E962C9F-9341-4CC1-8BE1-EC3CB6E93793}" type="presParOf" srcId="{D0B29B20-5FCC-462B-B00F-5C1E3B940366}" destId="{ECC108A3-C592-42B6-925E-526B7C341CD2}" srcOrd="7" destOrd="0" presId="urn:microsoft.com/office/officeart/2005/8/layout/default"/>
    <dgm:cxn modelId="{6632A587-E1E1-43C4-9F82-D5B293626A12}" type="presParOf" srcId="{D0B29B20-5FCC-462B-B00F-5C1E3B940366}" destId="{F085239E-305C-4CFB-97C1-1D973CD8F262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863EBA-EDBE-44AF-87FE-D2244F8DEB63}">
      <dsp:nvSpPr>
        <dsp:cNvPr id="0" name=""/>
        <dsp:cNvSpPr/>
      </dsp:nvSpPr>
      <dsp:spPr>
        <a:xfrm>
          <a:off x="831541" y="69"/>
          <a:ext cx="1642612" cy="98556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b="1" kern="1200" dirty="0" smtClean="0">
              <a:solidFill>
                <a:schemeClr val="bg1"/>
              </a:solidFill>
            </a:rPr>
            <a:t>Training</a:t>
          </a:r>
          <a:endParaRPr lang="en-GB" sz="1800" b="1" kern="1200" dirty="0">
            <a:solidFill>
              <a:schemeClr val="bg1"/>
            </a:solidFill>
          </a:endParaRPr>
        </a:p>
      </dsp:txBody>
      <dsp:txXfrm>
        <a:off x="831541" y="69"/>
        <a:ext cx="1642612" cy="985567"/>
      </dsp:txXfrm>
    </dsp:sp>
    <dsp:sp modelId="{473DC849-4E21-4A99-A98D-6B3E332F90CB}">
      <dsp:nvSpPr>
        <dsp:cNvPr id="0" name=""/>
        <dsp:cNvSpPr/>
      </dsp:nvSpPr>
      <dsp:spPr>
        <a:xfrm>
          <a:off x="2638414" y="69"/>
          <a:ext cx="1642612" cy="98556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b="1" kern="1200" dirty="0" smtClean="0"/>
            <a:t>Clear communication</a:t>
          </a:r>
          <a:endParaRPr lang="en-GB" sz="1800" b="1" kern="1200" dirty="0"/>
        </a:p>
      </dsp:txBody>
      <dsp:txXfrm>
        <a:off x="2638414" y="69"/>
        <a:ext cx="1642612" cy="985567"/>
      </dsp:txXfrm>
    </dsp:sp>
    <dsp:sp modelId="{CB23C634-7475-417C-A7EF-5313DCF8A3F0}">
      <dsp:nvSpPr>
        <dsp:cNvPr id="0" name=""/>
        <dsp:cNvSpPr/>
      </dsp:nvSpPr>
      <dsp:spPr>
        <a:xfrm>
          <a:off x="864097" y="1152125"/>
          <a:ext cx="1642612" cy="98556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b="1" kern="1200" dirty="0" smtClean="0"/>
            <a:t>Listen and check</a:t>
          </a:r>
          <a:endParaRPr lang="en-GB" sz="1800" b="1" kern="1200" dirty="0"/>
        </a:p>
      </dsp:txBody>
      <dsp:txXfrm>
        <a:off x="864097" y="1152125"/>
        <a:ext cx="1642612" cy="985567"/>
      </dsp:txXfrm>
    </dsp:sp>
    <dsp:sp modelId="{5BFF6168-4264-4197-977E-8F900480F0C0}">
      <dsp:nvSpPr>
        <dsp:cNvPr id="0" name=""/>
        <dsp:cNvSpPr/>
      </dsp:nvSpPr>
      <dsp:spPr>
        <a:xfrm>
          <a:off x="2602605" y="1172586"/>
          <a:ext cx="1642612" cy="98556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b="1" kern="1200" dirty="0" smtClean="0"/>
            <a:t>Feedback</a:t>
          </a:r>
          <a:endParaRPr lang="en-GB" sz="1800" b="1" kern="1200" dirty="0"/>
        </a:p>
      </dsp:txBody>
      <dsp:txXfrm>
        <a:off x="2602605" y="1172586"/>
        <a:ext cx="1642612" cy="985567"/>
      </dsp:txXfrm>
    </dsp:sp>
    <dsp:sp modelId="{F085239E-305C-4CFB-97C1-1D973CD8F262}">
      <dsp:nvSpPr>
        <dsp:cNvPr id="0" name=""/>
        <dsp:cNvSpPr/>
      </dsp:nvSpPr>
      <dsp:spPr>
        <a:xfrm>
          <a:off x="1692269" y="2282903"/>
          <a:ext cx="1642612" cy="98556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b="1" kern="1200" dirty="0" smtClean="0"/>
            <a:t>Monitoring</a:t>
          </a:r>
          <a:endParaRPr lang="en-GB" sz="1800" b="1" kern="1200" dirty="0"/>
        </a:p>
      </dsp:txBody>
      <dsp:txXfrm>
        <a:off x="1692269" y="2282903"/>
        <a:ext cx="1642612" cy="9855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4A412-44A1-481B-A6A8-9731E89A79EE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30B19-2B5F-47A2-BCA5-F40FD17C7E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38606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4A412-44A1-481B-A6A8-9731E89A79EE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30B19-2B5F-47A2-BCA5-F40FD17C7E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02611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4A412-44A1-481B-A6A8-9731E89A79EE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30B19-2B5F-47A2-BCA5-F40FD17C7E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70441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4A412-44A1-481B-A6A8-9731E89A79EE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30B19-2B5F-47A2-BCA5-F40FD17C7E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68463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4A412-44A1-481B-A6A8-9731E89A79EE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30B19-2B5F-47A2-BCA5-F40FD17C7E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34992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4A412-44A1-481B-A6A8-9731E89A79EE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30B19-2B5F-47A2-BCA5-F40FD17C7E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12181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4A412-44A1-481B-A6A8-9731E89A79EE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30B19-2B5F-47A2-BCA5-F40FD17C7E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2651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4A412-44A1-481B-A6A8-9731E89A79EE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30B19-2B5F-47A2-BCA5-F40FD17C7E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61829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4A412-44A1-481B-A6A8-9731E89A79EE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30B19-2B5F-47A2-BCA5-F40FD17C7E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9053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4A412-44A1-481B-A6A8-9731E89A79EE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30B19-2B5F-47A2-BCA5-F40FD17C7E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1782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4A412-44A1-481B-A6A8-9731E89A79EE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30B19-2B5F-47A2-BCA5-F40FD17C7E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1410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24A412-44A1-481B-A6A8-9731E89A79EE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630B19-2B5F-47A2-BCA5-F40FD17C7E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7113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83" y="34244"/>
            <a:ext cx="2067945" cy="864096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668463" y="3068960"/>
            <a:ext cx="3519040" cy="954107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8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EFFECTIVE TEAM AND </a:t>
            </a:r>
          </a:p>
          <a:p>
            <a:pPr algn="ctr"/>
            <a:r>
              <a:rPr lang="en-GB" sz="28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COMMUNICATION</a:t>
            </a:r>
            <a:endParaRPr lang="en-GB" sz="28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466274" y="2204864"/>
            <a:ext cx="7920880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CASE STUDY </a:t>
            </a:r>
            <a:r>
              <a:rPr lang="en-GB" sz="4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FLIGHT FOOD LTD</a:t>
            </a:r>
            <a:endParaRPr lang="en-GB" sz="4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213072" y="5877272"/>
            <a:ext cx="302826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GB" sz="1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STUDENT NAME: Elena Maria </a:t>
            </a:r>
            <a:r>
              <a:rPr lang="en-GB" sz="1400" b="1" cap="all" spc="0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Rusu</a:t>
            </a:r>
            <a:r>
              <a:rPr lang="en-GB" sz="1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br>
              <a:rPr lang="en-GB" sz="1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</a:br>
            <a:r>
              <a:rPr lang="en-GB" sz="1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STUDENT ID: 2442732</a:t>
            </a:r>
            <a:endParaRPr lang="en-GB" sz="1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4581127"/>
            <a:ext cx="3158144" cy="2106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85404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83" y="34244"/>
            <a:ext cx="2067945" cy="864096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-127320" y="1772816"/>
            <a:ext cx="7992888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8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Presentation overview</a:t>
            </a:r>
            <a:endParaRPr lang="en-GB" sz="48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82525" y="2780928"/>
            <a:ext cx="439248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GB" sz="2000" dirty="0" smtClean="0">
                <a:solidFill>
                  <a:srgbClr val="002060"/>
                </a:solidFill>
              </a:rPr>
              <a:t>Background of Flight Food Ltd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sz="2000" dirty="0" smtClean="0">
                <a:solidFill>
                  <a:srgbClr val="002060"/>
                </a:solidFill>
              </a:rPr>
              <a:t>Communication problems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sz="2000" dirty="0" smtClean="0">
                <a:solidFill>
                  <a:srgbClr val="002060"/>
                </a:solidFill>
              </a:rPr>
              <a:t>Communication barriers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sz="2000" dirty="0" smtClean="0">
                <a:solidFill>
                  <a:srgbClr val="002060"/>
                </a:solidFill>
              </a:rPr>
              <a:t>Relevant communication theories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sz="2000" dirty="0" smtClean="0">
                <a:solidFill>
                  <a:srgbClr val="002060"/>
                </a:solidFill>
              </a:rPr>
              <a:t>Recommendations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sz="2000" dirty="0" smtClean="0">
                <a:solidFill>
                  <a:srgbClr val="002060"/>
                </a:solidFill>
              </a:rPr>
              <a:t>Conclusion</a:t>
            </a:r>
            <a:endParaRPr lang="en-GB" sz="2000" dirty="0">
              <a:solidFill>
                <a:srgbClr val="002060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4437112"/>
            <a:ext cx="3203848" cy="2222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82325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83" y="34244"/>
            <a:ext cx="2067945" cy="86409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93885" y="2492896"/>
            <a:ext cx="540060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rgbClr val="002060"/>
                </a:solidFill>
              </a:rPr>
              <a:t>Company: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dirty="0" smtClean="0">
                <a:solidFill>
                  <a:srgbClr val="002060"/>
                </a:solidFill>
              </a:rPr>
              <a:t>Medium sized business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dirty="0" smtClean="0">
                <a:solidFill>
                  <a:srgbClr val="002060"/>
                </a:solidFill>
              </a:rPr>
              <a:t>Produces ready meals for airlines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dirty="0" smtClean="0">
                <a:solidFill>
                  <a:srgbClr val="002060"/>
                </a:solidFill>
              </a:rPr>
              <a:t>40 employees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dirty="0" smtClean="0">
                <a:solidFill>
                  <a:srgbClr val="002060"/>
                </a:solidFill>
              </a:rPr>
              <a:t>Workforce from five different cultural groups</a:t>
            </a:r>
          </a:p>
          <a:p>
            <a:r>
              <a:rPr lang="en-GB" b="1" dirty="0" smtClean="0">
                <a:solidFill>
                  <a:srgbClr val="002060"/>
                </a:solidFill>
              </a:rPr>
              <a:t>Main problems: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dirty="0" smtClean="0">
                <a:solidFill>
                  <a:srgbClr val="002060"/>
                </a:solidFill>
              </a:rPr>
              <a:t>Undercooked food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dirty="0" smtClean="0">
                <a:solidFill>
                  <a:srgbClr val="002060"/>
                </a:solidFill>
              </a:rPr>
              <a:t>Poor packing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dirty="0" smtClean="0">
                <a:solidFill>
                  <a:srgbClr val="002060"/>
                </a:solidFill>
              </a:rPr>
              <a:t>Meat found in vegetarian meals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dirty="0" smtClean="0">
                <a:solidFill>
                  <a:srgbClr val="002060"/>
                </a:solidFill>
              </a:rPr>
              <a:t>Food hygiene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dirty="0" smtClean="0">
                <a:solidFill>
                  <a:srgbClr val="002060"/>
                </a:solidFill>
              </a:rPr>
              <a:t>Loss airline customers</a:t>
            </a:r>
          </a:p>
          <a:p>
            <a:endParaRPr lang="en-GB" sz="2000" dirty="0" smtClean="0">
              <a:solidFill>
                <a:srgbClr val="002060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0942" y="1567554"/>
            <a:ext cx="390298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The </a:t>
            </a:r>
            <a:r>
              <a:rPr lang="en-GB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problem</a:t>
            </a:r>
            <a:endParaRPr lang="en-GB" sz="40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1182" y="4725144"/>
            <a:ext cx="3203848" cy="1910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16576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83" y="34244"/>
            <a:ext cx="2067945" cy="864096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-76307" y="1769234"/>
            <a:ext cx="5544616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Emotional barrier</a:t>
            </a:r>
            <a:endParaRPr lang="en-GB" sz="4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53317" y="2483160"/>
            <a:ext cx="8817605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rgbClr val="002060"/>
                </a:solidFill>
              </a:rPr>
              <a:t>The problem: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dirty="0" smtClean="0">
                <a:solidFill>
                  <a:srgbClr val="002060"/>
                </a:solidFill>
              </a:rPr>
              <a:t>Gary was tired and frustrated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dirty="0" smtClean="0">
                <a:solidFill>
                  <a:srgbClr val="002060"/>
                </a:solidFill>
              </a:rPr>
              <a:t>He found unsafe food left out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dirty="0" smtClean="0">
                <a:solidFill>
                  <a:srgbClr val="002060"/>
                </a:solidFill>
              </a:rPr>
              <a:t>He </a:t>
            </a:r>
            <a:r>
              <a:rPr lang="en-GB" dirty="0" smtClean="0">
                <a:solidFill>
                  <a:srgbClr val="002060"/>
                </a:solidFill>
              </a:rPr>
              <a:t>used </a:t>
            </a:r>
            <a:r>
              <a:rPr lang="en-GB" dirty="0" smtClean="0">
                <a:solidFill>
                  <a:srgbClr val="002060"/>
                </a:solidFill>
              </a:rPr>
              <a:t>unprofessional language</a:t>
            </a:r>
          </a:p>
          <a:p>
            <a:r>
              <a:rPr lang="en-GB" sz="2000" b="1" dirty="0" smtClean="0">
                <a:solidFill>
                  <a:srgbClr val="002060"/>
                </a:solidFill>
              </a:rPr>
              <a:t>Impact: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dirty="0" smtClean="0">
                <a:solidFill>
                  <a:srgbClr val="002060"/>
                </a:solidFill>
              </a:rPr>
              <a:t>Creates fear and stress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dirty="0" smtClean="0">
                <a:solidFill>
                  <a:srgbClr val="002060"/>
                </a:solidFill>
              </a:rPr>
              <a:t>Less trust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dirty="0" smtClean="0">
                <a:solidFill>
                  <a:srgbClr val="002060"/>
                </a:solidFill>
              </a:rPr>
              <a:t>Poor teamwork</a:t>
            </a:r>
          </a:p>
          <a:p>
            <a:r>
              <a:rPr lang="en-GB" sz="2000" b="1" dirty="0" smtClean="0">
                <a:solidFill>
                  <a:srgbClr val="002060"/>
                </a:solidFill>
              </a:rPr>
              <a:t>Solution: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dirty="0" smtClean="0">
                <a:solidFill>
                  <a:srgbClr val="002060"/>
                </a:solidFill>
              </a:rPr>
              <a:t>Stay calm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dirty="0" smtClean="0">
                <a:solidFill>
                  <a:srgbClr val="002060"/>
                </a:solidFill>
              </a:rPr>
              <a:t>Give respectful feedback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dirty="0" smtClean="0">
                <a:solidFill>
                  <a:srgbClr val="002060"/>
                </a:solidFill>
              </a:rPr>
              <a:t>Encourage employees to speak up</a:t>
            </a:r>
            <a:endParaRPr lang="en-GB" sz="2000" dirty="0" smtClean="0">
              <a:solidFill>
                <a:srgbClr val="002060"/>
              </a:solidFill>
            </a:endParaRPr>
          </a:p>
          <a:p>
            <a:endParaRPr lang="en-GB" sz="2000" dirty="0" smtClean="0">
              <a:solidFill>
                <a:srgbClr val="002060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4540546"/>
            <a:ext cx="3779912" cy="21262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74485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83" y="34244"/>
            <a:ext cx="2067945" cy="864096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-180528" y="1628800"/>
            <a:ext cx="9001000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HOW CAN FLIGHT FOODS IMPROVE COMMUNICATION?</a:t>
            </a:r>
            <a:endParaRPr lang="en-GB" sz="28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51519" y="2276872"/>
            <a:ext cx="8817605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2060"/>
                </a:solidFill>
              </a:rPr>
              <a:t>Problem:</a:t>
            </a:r>
            <a:r>
              <a:rPr lang="en-GB" sz="2400" dirty="0">
                <a:solidFill>
                  <a:srgbClr val="002060"/>
                </a:solidFill>
              </a:rPr>
              <a:t> </a:t>
            </a:r>
            <a:r>
              <a:rPr lang="en-GB" sz="2400" dirty="0" smtClean="0">
                <a:solidFill>
                  <a:srgbClr val="002060"/>
                </a:solidFill>
              </a:rPr>
              <a:t>                                           </a:t>
            </a:r>
            <a:r>
              <a:rPr lang="en-GB" sz="2400" b="1" dirty="0" smtClean="0">
                <a:solidFill>
                  <a:srgbClr val="002060"/>
                </a:solidFill>
              </a:rPr>
              <a:t>Recommended action:</a:t>
            </a:r>
          </a:p>
          <a:p>
            <a:endParaRPr lang="en-GB" sz="2000" dirty="0" smtClean="0">
              <a:solidFill>
                <a:srgbClr val="002060"/>
              </a:solidFill>
            </a:endParaRPr>
          </a:p>
          <a:p>
            <a:r>
              <a:rPr lang="en-GB" sz="2000" dirty="0" smtClean="0">
                <a:solidFill>
                  <a:srgbClr val="002060"/>
                </a:solidFill>
              </a:rPr>
              <a:t>Noise                                                                Quiet area for important instructions</a:t>
            </a:r>
          </a:p>
          <a:p>
            <a:r>
              <a:rPr lang="en-GB" sz="2000" dirty="0" smtClean="0">
                <a:solidFill>
                  <a:srgbClr val="002060"/>
                </a:solidFill>
              </a:rPr>
              <a:t>Language                                                         Simple English and visuals</a:t>
            </a:r>
          </a:p>
          <a:p>
            <a:r>
              <a:rPr lang="en-GB" sz="2000" dirty="0" smtClean="0">
                <a:solidFill>
                  <a:srgbClr val="002060"/>
                </a:solidFill>
              </a:rPr>
              <a:t>Age                                                                   Practical training and mentoring</a:t>
            </a:r>
          </a:p>
          <a:p>
            <a:r>
              <a:rPr lang="en-GB" sz="2000" dirty="0" smtClean="0">
                <a:solidFill>
                  <a:srgbClr val="002060"/>
                </a:solidFill>
              </a:rPr>
              <a:t>Cultural differences                                       Inclusive communication</a:t>
            </a:r>
          </a:p>
          <a:p>
            <a:r>
              <a:rPr lang="en-GB" sz="2000" dirty="0" smtClean="0">
                <a:solidFill>
                  <a:srgbClr val="002060"/>
                </a:solidFill>
              </a:rPr>
              <a:t>Emotional reactions                                      Calm and respectful feedback</a:t>
            </a:r>
            <a:endParaRPr lang="en-GB" sz="2000" dirty="0">
              <a:solidFill>
                <a:srgbClr val="002060"/>
              </a:solidFill>
            </a:endParaRPr>
          </a:p>
          <a:p>
            <a:endParaRPr lang="en-GB" sz="2000" b="1" dirty="0" smtClean="0">
              <a:solidFill>
                <a:srgbClr val="002060"/>
              </a:solidFill>
            </a:endParaRPr>
          </a:p>
          <a:p>
            <a:endParaRPr lang="en-GB" sz="2000" b="1" dirty="0">
              <a:solidFill>
                <a:srgbClr val="002060"/>
              </a:solidFill>
            </a:endParaRPr>
          </a:p>
          <a:p>
            <a:endParaRPr lang="en-GB" sz="2000" b="1" dirty="0" smtClean="0">
              <a:solidFill>
                <a:srgbClr val="002060"/>
              </a:solidFill>
            </a:endParaRPr>
          </a:p>
          <a:p>
            <a:endParaRPr lang="en-GB" sz="2000" b="1" dirty="0">
              <a:solidFill>
                <a:srgbClr val="002060"/>
              </a:solidFill>
            </a:endParaRPr>
          </a:p>
          <a:p>
            <a:endParaRPr lang="en-GB" sz="2000" b="1" dirty="0" smtClean="0">
              <a:solidFill>
                <a:srgbClr val="002060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4802675"/>
            <a:ext cx="2908325" cy="1938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6456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83" y="34244"/>
            <a:ext cx="2067945" cy="864096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-468560" y="1484784"/>
            <a:ext cx="8424936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Recommendation</a:t>
            </a:r>
            <a:r>
              <a:rPr lang="en-GB" sz="40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 strategy</a:t>
            </a:r>
            <a:endParaRPr lang="en-GB" sz="40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09660" y="5661248"/>
            <a:ext cx="8817605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b="1" dirty="0" smtClean="0">
              <a:solidFill>
                <a:srgbClr val="002060"/>
              </a:solidFill>
            </a:endParaRPr>
          </a:p>
          <a:p>
            <a:r>
              <a:rPr lang="en-GB" sz="1600" dirty="0" smtClean="0">
                <a:solidFill>
                  <a:srgbClr val="002060"/>
                </a:solidFill>
              </a:rPr>
              <a:t>The company needs a two-way communication system</a:t>
            </a:r>
            <a:r>
              <a:rPr lang="en-GB" sz="1600" dirty="0" smtClean="0">
                <a:solidFill>
                  <a:srgbClr val="002060"/>
                </a:solidFill>
              </a:rPr>
              <a:t>, communication and feedback, not </a:t>
            </a:r>
            <a:r>
              <a:rPr lang="en-GB" sz="1600" dirty="0" smtClean="0">
                <a:solidFill>
                  <a:srgbClr val="002060"/>
                </a:solidFill>
              </a:rPr>
              <a:t>just instructions from the manager to </a:t>
            </a:r>
            <a:r>
              <a:rPr lang="en-GB" sz="1600" dirty="0" smtClean="0">
                <a:solidFill>
                  <a:srgbClr val="002060"/>
                </a:solidFill>
              </a:rPr>
              <a:t>employees. This recommendation is supported by Schramm’s communication model.</a:t>
            </a:r>
            <a:endParaRPr lang="en-GB" sz="1600" b="1" dirty="0" smtClean="0">
              <a:solidFill>
                <a:srgbClr val="002060"/>
              </a:solidFill>
            </a:endParaRPr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994457999"/>
              </p:ext>
            </p:extLst>
          </p:nvPr>
        </p:nvGraphicFramePr>
        <p:xfrm>
          <a:off x="1403648" y="2492896"/>
          <a:ext cx="5112568" cy="32853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854799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83" y="34244"/>
            <a:ext cx="2067945" cy="864096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-396552" y="1684686"/>
            <a:ext cx="4680520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8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Conclusion</a:t>
            </a:r>
            <a:endParaRPr lang="en-GB" sz="48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26395" y="2636912"/>
            <a:ext cx="8817605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GB" sz="1600" dirty="0" smtClean="0">
                <a:solidFill>
                  <a:srgbClr val="002060"/>
                </a:solidFill>
              </a:rPr>
              <a:t>Communication problems are contributing to </a:t>
            </a:r>
            <a:r>
              <a:rPr lang="en-GB" sz="1600" dirty="0" smtClean="0">
                <a:solidFill>
                  <a:srgbClr val="002060"/>
                </a:solidFill>
              </a:rPr>
              <a:t>Flight</a:t>
            </a:r>
            <a:r>
              <a:rPr lang="en-GB" sz="1600" dirty="0" smtClean="0">
                <a:solidFill>
                  <a:srgbClr val="002060"/>
                </a:solidFill>
              </a:rPr>
              <a:t> </a:t>
            </a:r>
            <a:r>
              <a:rPr lang="en-GB" sz="1600" dirty="0" smtClean="0">
                <a:solidFill>
                  <a:srgbClr val="002060"/>
                </a:solidFill>
              </a:rPr>
              <a:t>Food’s operational problems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sz="1600" dirty="0" smtClean="0">
                <a:solidFill>
                  <a:srgbClr val="002060"/>
                </a:solidFill>
              </a:rPr>
              <a:t>Environmental, language, age, cultural and emotional barriers all affect communication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sz="1600" dirty="0" smtClean="0">
                <a:solidFill>
                  <a:srgbClr val="002060"/>
                </a:solidFill>
              </a:rPr>
              <a:t>The communication process is helped to understand where it breaks down thru the use of communication models.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sz="1600" dirty="0" smtClean="0">
                <a:solidFill>
                  <a:srgbClr val="002060"/>
                </a:solidFill>
              </a:rPr>
              <a:t>These obstacles can be mitigated thru improved training, more transparent communication, and constructive criticism.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sz="1600" dirty="0" smtClean="0">
                <a:solidFill>
                  <a:srgbClr val="002060"/>
                </a:solidFill>
              </a:rPr>
              <a:t>Enhancing communication should facilitate the improvement of business performance, collaboration, and food safety.</a:t>
            </a:r>
          </a:p>
        </p:txBody>
      </p:sp>
    </p:spTree>
    <p:extLst>
      <p:ext uri="{BB962C8B-B14F-4D97-AF65-F5344CB8AC3E}">
        <p14:creationId xmlns:p14="http://schemas.microsoft.com/office/powerpoint/2010/main" val="2563726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83" y="34244"/>
            <a:ext cx="2067945" cy="864096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-248832" y="1844824"/>
            <a:ext cx="4680520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8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references</a:t>
            </a:r>
            <a:endParaRPr lang="en-GB" sz="48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26395" y="2764904"/>
            <a:ext cx="881760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GB" sz="1600" b="1" dirty="0">
                <a:solidFill>
                  <a:srgbClr val="002060"/>
                </a:solidFill>
              </a:rPr>
              <a:t>Shannon, C.E. and Weaver, W. (1949) </a:t>
            </a:r>
            <a:r>
              <a:rPr lang="en-GB" sz="1600" i="1" dirty="0">
                <a:solidFill>
                  <a:srgbClr val="002060"/>
                </a:solidFill>
              </a:rPr>
              <a:t>The Mathematical Theory of Communication.</a:t>
            </a:r>
            <a:r>
              <a:rPr lang="en-GB" sz="1600" dirty="0">
                <a:solidFill>
                  <a:srgbClr val="002060"/>
                </a:solidFill>
              </a:rPr>
              <a:t> Urbana: University of Illinois Press</a:t>
            </a:r>
            <a:r>
              <a:rPr lang="en-GB" sz="1600" dirty="0" smtClean="0">
                <a:solidFill>
                  <a:srgbClr val="002060"/>
                </a:solidFill>
              </a:rPr>
              <a:t>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sz="1600" b="1" dirty="0" smtClean="0">
                <a:solidFill>
                  <a:srgbClr val="002060"/>
                </a:solidFill>
              </a:rPr>
              <a:t>Adler</a:t>
            </a:r>
            <a:r>
              <a:rPr lang="en-GB" sz="1600" b="1" dirty="0">
                <a:solidFill>
                  <a:srgbClr val="002060"/>
                </a:solidFill>
              </a:rPr>
              <a:t>, R.B., Rodman, G. and du </a:t>
            </a:r>
            <a:r>
              <a:rPr lang="en-GB" sz="1600" b="1" dirty="0" err="1">
                <a:solidFill>
                  <a:srgbClr val="002060"/>
                </a:solidFill>
              </a:rPr>
              <a:t>Pré</a:t>
            </a:r>
            <a:r>
              <a:rPr lang="en-GB" sz="1600" b="1" dirty="0">
                <a:solidFill>
                  <a:srgbClr val="002060"/>
                </a:solidFill>
              </a:rPr>
              <a:t>, A. (2020</a:t>
            </a:r>
            <a:r>
              <a:rPr lang="en-GB" sz="1600" b="1" i="1" dirty="0">
                <a:solidFill>
                  <a:srgbClr val="002060"/>
                </a:solidFill>
              </a:rPr>
              <a:t>) </a:t>
            </a:r>
            <a:r>
              <a:rPr lang="en-GB" sz="1600" i="1" dirty="0">
                <a:solidFill>
                  <a:srgbClr val="002060"/>
                </a:solidFill>
              </a:rPr>
              <a:t>Understanding Human Communication</a:t>
            </a:r>
            <a:r>
              <a:rPr lang="en-GB" sz="1600" dirty="0">
                <a:solidFill>
                  <a:srgbClr val="002060"/>
                </a:solidFill>
              </a:rPr>
              <a:t>. </a:t>
            </a:r>
            <a:r>
              <a:rPr lang="en-GB" sz="1600" i="1" dirty="0">
                <a:solidFill>
                  <a:srgbClr val="002060"/>
                </a:solidFill>
              </a:rPr>
              <a:t>14th </a:t>
            </a:r>
            <a:r>
              <a:rPr lang="en-GB" sz="1600" i="1" dirty="0" err="1">
                <a:solidFill>
                  <a:srgbClr val="002060"/>
                </a:solidFill>
              </a:rPr>
              <a:t>edn</a:t>
            </a:r>
            <a:r>
              <a:rPr lang="en-GB" sz="1600" dirty="0">
                <a:solidFill>
                  <a:srgbClr val="002060"/>
                </a:solidFill>
              </a:rPr>
              <a:t>. New York: Oxford University Press</a:t>
            </a:r>
            <a:r>
              <a:rPr lang="en-GB" sz="1600" dirty="0" smtClean="0">
                <a:solidFill>
                  <a:srgbClr val="002060"/>
                </a:solidFill>
              </a:rPr>
              <a:t>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sz="1600" b="1" dirty="0" smtClean="0">
                <a:solidFill>
                  <a:srgbClr val="002060"/>
                </a:solidFill>
              </a:rPr>
              <a:t>Health </a:t>
            </a:r>
            <a:r>
              <a:rPr lang="en-GB" sz="1600" b="1" dirty="0">
                <a:solidFill>
                  <a:srgbClr val="002060"/>
                </a:solidFill>
              </a:rPr>
              <a:t>and Safety Executive (HSE) (</a:t>
            </a:r>
            <a:r>
              <a:rPr lang="en-GB" sz="1600" b="1" dirty="0" err="1">
                <a:solidFill>
                  <a:srgbClr val="002060"/>
                </a:solidFill>
              </a:rPr>
              <a:t>n.d.</a:t>
            </a:r>
            <a:r>
              <a:rPr lang="en-GB" sz="1600" b="1" dirty="0">
                <a:solidFill>
                  <a:srgbClr val="002060"/>
                </a:solidFill>
              </a:rPr>
              <a:t>) </a:t>
            </a:r>
            <a:r>
              <a:rPr lang="en-GB" sz="1600" i="1" dirty="0">
                <a:solidFill>
                  <a:srgbClr val="002060"/>
                </a:solidFill>
              </a:rPr>
              <a:t>Work-related stress and how to manage it: Causes of stress at work. </a:t>
            </a:r>
            <a:r>
              <a:rPr lang="en-GB" sz="1600" dirty="0">
                <a:solidFill>
                  <a:srgbClr val="002060"/>
                </a:solidFill>
              </a:rPr>
              <a:t>Health and Safety Executive. </a:t>
            </a:r>
            <a:endParaRPr lang="en-GB" sz="1600" dirty="0" smtClean="0">
              <a:solidFill>
                <a:srgbClr val="00206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GB" sz="1600" b="1" dirty="0" smtClean="0">
                <a:solidFill>
                  <a:srgbClr val="002060"/>
                </a:solidFill>
              </a:rPr>
              <a:t>Health </a:t>
            </a:r>
            <a:r>
              <a:rPr lang="en-GB" sz="1600" b="1" dirty="0">
                <a:solidFill>
                  <a:srgbClr val="002060"/>
                </a:solidFill>
              </a:rPr>
              <a:t>and Safety Executive (HSE) (</a:t>
            </a:r>
            <a:r>
              <a:rPr lang="en-GB" sz="1600" b="1" dirty="0" err="1">
                <a:solidFill>
                  <a:srgbClr val="002060"/>
                </a:solidFill>
              </a:rPr>
              <a:t>n.d.</a:t>
            </a:r>
            <a:r>
              <a:rPr lang="en-GB" sz="1600" b="1" dirty="0">
                <a:solidFill>
                  <a:srgbClr val="002060"/>
                </a:solidFill>
              </a:rPr>
              <a:t>) </a:t>
            </a:r>
            <a:r>
              <a:rPr lang="en-GB" sz="1600" i="1" dirty="0">
                <a:solidFill>
                  <a:srgbClr val="002060"/>
                </a:solidFill>
              </a:rPr>
              <a:t>Management Standards </a:t>
            </a:r>
            <a:r>
              <a:rPr lang="en-GB" sz="1600" i="1" dirty="0" smtClean="0">
                <a:solidFill>
                  <a:srgbClr val="002060"/>
                </a:solidFill>
              </a:rPr>
              <a:t>Relationships</a:t>
            </a:r>
            <a:r>
              <a:rPr lang="en-GB" sz="1600" dirty="0">
                <a:solidFill>
                  <a:srgbClr val="002060"/>
                </a:solidFill>
              </a:rPr>
              <a:t>. Health and Safety Executive. </a:t>
            </a:r>
            <a:endParaRPr lang="en-GB" sz="1600" dirty="0" smtClean="0">
              <a:solidFill>
                <a:srgbClr val="00206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GB" sz="1600" b="1" dirty="0" smtClean="0">
                <a:solidFill>
                  <a:srgbClr val="002060"/>
                </a:solidFill>
              </a:rPr>
              <a:t>Health </a:t>
            </a:r>
            <a:r>
              <a:rPr lang="en-GB" sz="1600" b="1" dirty="0">
                <a:solidFill>
                  <a:srgbClr val="002060"/>
                </a:solidFill>
              </a:rPr>
              <a:t>and Safety Executive (HSE) (</a:t>
            </a:r>
            <a:r>
              <a:rPr lang="en-GB" sz="1600" b="1" dirty="0" err="1">
                <a:solidFill>
                  <a:srgbClr val="002060"/>
                </a:solidFill>
              </a:rPr>
              <a:t>n.d.</a:t>
            </a:r>
            <a:r>
              <a:rPr lang="en-GB" sz="1600" b="1" dirty="0">
                <a:solidFill>
                  <a:srgbClr val="002060"/>
                </a:solidFill>
              </a:rPr>
              <a:t>) </a:t>
            </a:r>
            <a:r>
              <a:rPr lang="en-GB" sz="1600" i="1" dirty="0">
                <a:solidFill>
                  <a:srgbClr val="002060"/>
                </a:solidFill>
              </a:rPr>
              <a:t>Management Standards </a:t>
            </a:r>
            <a:r>
              <a:rPr lang="en-GB" sz="1600" i="1" dirty="0" smtClean="0">
                <a:solidFill>
                  <a:srgbClr val="002060"/>
                </a:solidFill>
              </a:rPr>
              <a:t> </a:t>
            </a:r>
            <a:r>
              <a:rPr lang="en-GB" sz="1600" i="1" dirty="0">
                <a:solidFill>
                  <a:srgbClr val="002060"/>
                </a:solidFill>
              </a:rPr>
              <a:t>Support. </a:t>
            </a:r>
            <a:r>
              <a:rPr lang="en-GB" sz="1600" dirty="0">
                <a:solidFill>
                  <a:srgbClr val="002060"/>
                </a:solidFill>
              </a:rPr>
              <a:t>Health and Safety Executive.</a:t>
            </a:r>
            <a:endParaRPr lang="en-GB" sz="1600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76316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83" y="34244"/>
            <a:ext cx="2067945" cy="864096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1475656" y="2564904"/>
            <a:ext cx="5983812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8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Thank you</a:t>
            </a:r>
            <a:endParaRPr lang="en-GB" sz="80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171458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471</TotalTime>
  <Words>388</Words>
  <Application>Microsoft Office PowerPoint</Application>
  <PresentationFormat>On-screen Show (4:3)</PresentationFormat>
  <Paragraphs>68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Smart Beee</dc:creator>
  <cp:lastModifiedBy>Smart Beee</cp:lastModifiedBy>
  <cp:revision>21</cp:revision>
  <dcterms:created xsi:type="dcterms:W3CDTF">2026-08-08T08:32:51Z</dcterms:created>
  <dcterms:modified xsi:type="dcterms:W3CDTF">2026-08-14T19:51:24Z</dcterms:modified>
</cp:coreProperties>
</file>