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notesSlides/notesSlide10.xml" ContentType="application/vnd.openxmlformats-officedocument.presentationml.notesSlide+xml"/>
  <Override PartName="/ppt/tags/tag11.xml" ContentType="application/vnd.openxmlformats-officedocument.presentationml.tags+xml"/>
  <Override PartName="/ppt/notesSlides/notesSlide11.xml" ContentType="application/vnd.openxmlformats-officedocument.presentationml.notesSlide+xml"/>
  <Override PartName="/ppt/tags/tag12.xml" ContentType="application/vnd.openxmlformats-officedocument.presentationml.tags+xml"/>
  <Override PartName="/ppt/notesSlides/notesSlide12.xml" ContentType="application/vnd.openxmlformats-officedocument.presentationml.notesSlide+xml"/>
  <Override PartName="/ppt/tags/tag13.xml" ContentType="application/vnd.openxmlformats-officedocument.presentationml.tags+xml"/>
  <Override PartName="/ppt/notesSlides/notesSlide13.xml" ContentType="application/vnd.openxmlformats-officedocument.presentationml.notesSlide+xml"/>
  <Override PartName="/ppt/tags/tag14.xml" ContentType="application/vnd.openxmlformats-officedocument.presentationml.tags+xml"/>
  <Override PartName="/ppt/notesSlides/notesSlide14.xml" ContentType="application/vnd.openxmlformats-officedocument.presentationml.notesSlide+xml"/>
  <Override PartName="/ppt/tags/tag15.xml" ContentType="application/vnd.openxmlformats-officedocument.presentationml.tags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75" r:id="rId6"/>
    <p:sldId id="307" r:id="rId7"/>
    <p:sldId id="284" r:id="rId8"/>
    <p:sldId id="308" r:id="rId9"/>
    <p:sldId id="309" r:id="rId10"/>
    <p:sldId id="310" r:id="rId11"/>
    <p:sldId id="311" r:id="rId12"/>
    <p:sldId id="323" r:id="rId13"/>
    <p:sldId id="324" r:id="rId14"/>
    <p:sldId id="325" r:id="rId15"/>
    <p:sldId id="326" r:id="rId16"/>
    <p:sldId id="327" r:id="rId17"/>
    <p:sldId id="328" r:id="rId18"/>
    <p:sldId id="329" r:id="rId19"/>
    <p:sldId id="330" r:id="rId20"/>
    <p:sldId id="331" r:id="rId21"/>
    <p:sldId id="332" r:id="rId22"/>
    <p:sldId id="333" r:id="rId23"/>
    <p:sldId id="27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>
      <p:cViewPr varScale="1">
        <p:scale>
          <a:sx n="100" d="100"/>
          <a:sy n="100" d="100"/>
        </p:scale>
        <p:origin x="687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</a:t>
            </a:r>
            <a:r>
              <a:rPr lang="en-GB" dirty="0"/>
              <a:t>–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12.1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Network Topologies</a:t>
            </a:r>
            <a:endParaRPr lang="en-GB" b="0" dirty="0">
              <a:solidFill>
                <a:srgbClr val="FF0000"/>
              </a:solidFill>
            </a:endParaRPr>
          </a:p>
          <a:p>
            <a:r>
              <a:rPr lang="en-GB" dirty="0"/>
              <a:t>12.1.7</a:t>
            </a:r>
            <a:r>
              <a:rPr lang="en-GB" baseline="0" dirty="0"/>
              <a:t> </a:t>
            </a:r>
            <a:r>
              <a:rPr lang="en-GB" dirty="0"/>
              <a:t>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Security Architectures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539041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6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12.1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Network Topologies</a:t>
            </a:r>
            <a:endParaRPr lang="en-GB" b="0" dirty="0">
              <a:solidFill>
                <a:srgbClr val="FF0000"/>
              </a:solidFill>
            </a:endParaRPr>
          </a:p>
          <a:p>
            <a:r>
              <a:rPr lang="en-GB" dirty="0"/>
              <a:t>12.1.7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Security Architectures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687503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12.1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Network Topologies</a:t>
            </a:r>
            <a:endParaRPr lang="en-GB" b="0" dirty="0">
              <a:solidFill>
                <a:srgbClr val="FF0000"/>
              </a:solidFill>
            </a:endParaRPr>
          </a:p>
          <a:p>
            <a:r>
              <a:rPr lang="en-GB" dirty="0"/>
              <a:t>12.1.7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Security Architectures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12.1.8 –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Check your Understanding - Identify the Network Topology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772017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384754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186442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10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43034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11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303724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12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366171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566858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696059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977923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16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754641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886354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033512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12.2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Security Devices</a:t>
            </a:r>
            <a:endParaRPr lang="en-GB" b="0" dirty="0">
              <a:solidFill>
                <a:srgbClr val="FF0000"/>
              </a:solidFill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12.2.2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Firewalls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0363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78UdORll-Q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Advanced Cybersecurity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(ACCB6000)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Network Infrastructure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Real cyber world…</a:t>
            </a:r>
          </a:p>
          <a:p>
            <a:pPr lvl="1"/>
            <a:r>
              <a:rPr lang="en-GB" dirty="0" smtClean="0"/>
              <a:t>Threats…</a:t>
            </a:r>
          </a:p>
          <a:p>
            <a:pPr lvl="1"/>
            <a:r>
              <a:rPr lang="en-GB" dirty="0" smtClean="0"/>
              <a:t>Threat Actors…</a:t>
            </a:r>
          </a:p>
          <a:p>
            <a:pPr lvl="1"/>
            <a:r>
              <a:rPr lang="en-GB" dirty="0" smtClean="0"/>
              <a:t>Defending Threats…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335980"/>
            <a:ext cx="4539470" cy="302631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28576" y="5077417"/>
            <a:ext cx="492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INTENTIONALLY CAUSING NEGATIVE IMPACTS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Network Infrastructure</a:t>
            </a:r>
          </a:p>
          <a:p>
            <a:r>
              <a:rPr lang="en-GB" b="1" dirty="0" smtClean="0"/>
              <a:t>Setting up our own Lab (Tutorial)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18341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Network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2276872"/>
            <a:ext cx="4248472" cy="1300838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Physical and Logical Topologies</a:t>
            </a:r>
          </a:p>
          <a:p>
            <a:r>
              <a:rPr lang="en-GB" sz="2000" i="1" dirty="0" smtClean="0"/>
              <a:t>Network Sizes</a:t>
            </a:r>
          </a:p>
          <a:p>
            <a:r>
              <a:rPr lang="en-GB" sz="2000" i="1" dirty="0" smtClean="0"/>
              <a:t>LANs and WANs</a:t>
            </a:r>
          </a:p>
          <a:p>
            <a:endParaRPr lang="en-GB" sz="20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179601"/>
            <a:ext cx="4545910" cy="3937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36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1823" y="260648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dirty="0">
                <a:solidFill>
                  <a:schemeClr val="accent1">
                    <a:lumMod val="50000"/>
                  </a:schemeClr>
                </a:solidFill>
                <a:ea typeface="+mj-ea"/>
                <a:cs typeface="+mj-cs"/>
              </a:rPr>
              <a:t>Security Architectures</a:t>
            </a:r>
            <a:endParaRPr lang="en-US" altLang="en-US" sz="3600" dirty="0">
              <a:solidFill>
                <a:schemeClr val="accent1">
                  <a:lumMod val="5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1823" y="1251260"/>
            <a:ext cx="8800753" cy="3284541"/>
          </a:xfrm>
        </p:spPr>
        <p:txBody>
          <a:bodyPr/>
          <a:lstStyle/>
          <a:p>
            <a:pPr marL="180975" indent="0" algn="just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600" dirty="0"/>
              <a:t>Firewall design is primarily about device interfaces permitting or denying traffic based on the source, the destination, and the type of traffic. </a:t>
            </a:r>
          </a:p>
          <a:p>
            <a:pPr marL="180975" indent="0" algn="just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600" dirty="0"/>
              <a:t>The three firewall designs are:</a:t>
            </a:r>
          </a:p>
          <a:p>
            <a:pPr marL="542925" indent="-285750" algn="just">
              <a:spcBef>
                <a:spcPts val="300"/>
              </a:spcBef>
              <a:spcAft>
                <a:spcPts val="300"/>
              </a:spcAft>
            </a:pPr>
            <a:r>
              <a:rPr lang="en-US" sz="1600" b="1" dirty="0"/>
              <a:t>Public and Private</a:t>
            </a:r>
            <a:endParaRPr lang="en-US" sz="1600" dirty="0"/>
          </a:p>
          <a:p>
            <a:pPr marL="828675" indent="-285750" algn="just">
              <a:spcBef>
                <a:spcPts val="300"/>
              </a:spcBef>
              <a:spcAft>
                <a:spcPts val="300"/>
              </a:spcAft>
            </a:pPr>
            <a:r>
              <a:rPr lang="en-US" sz="1600" dirty="0"/>
              <a:t>The public network (or outside network) is untrusted, and the private network (or inside network) is trusted.</a:t>
            </a:r>
          </a:p>
          <a:p>
            <a:pPr marL="180975" indent="0" algn="just">
              <a:spcBef>
                <a:spcPts val="300"/>
              </a:spcBef>
              <a:spcAft>
                <a:spcPts val="300"/>
              </a:spcAft>
              <a:buNone/>
            </a:pPr>
            <a:endParaRPr lang="en-US" sz="1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696" y="3212976"/>
            <a:ext cx="5904000" cy="2015827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1800398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96" y="332656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dirty="0">
                <a:solidFill>
                  <a:schemeClr val="accent1">
                    <a:lumMod val="50000"/>
                  </a:schemeClr>
                </a:solidFill>
              </a:rPr>
              <a:t>Security Architectures</a:t>
            </a:r>
            <a:endParaRPr lang="en-US" altLang="en-US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323" y="1656195"/>
            <a:ext cx="3659037" cy="2382667"/>
          </a:xfrm>
        </p:spPr>
        <p:txBody>
          <a:bodyPr>
            <a:normAutofit lnSpcReduction="10000"/>
          </a:bodyPr>
          <a:lstStyle/>
          <a:p>
            <a:pPr marL="466725" indent="-285750" algn="just">
              <a:spcBef>
                <a:spcPts val="400"/>
              </a:spcBef>
              <a:spcAft>
                <a:spcPts val="400"/>
              </a:spcAft>
            </a:pPr>
            <a:r>
              <a:rPr lang="en-US" sz="1600" b="1" dirty="0"/>
              <a:t>Demilitarized Zone (DMZ)</a:t>
            </a:r>
            <a:endParaRPr lang="en-US" sz="1600" dirty="0"/>
          </a:p>
          <a:p>
            <a:pPr marL="715963" indent="-273050" algn="just">
              <a:spcBef>
                <a:spcPts val="400"/>
              </a:spcBef>
              <a:spcAft>
                <a:spcPts val="400"/>
              </a:spcAft>
            </a:pPr>
            <a:r>
              <a:rPr lang="en-US" sz="1600" dirty="0"/>
              <a:t>A firewall design where there is typically one:</a:t>
            </a:r>
          </a:p>
          <a:p>
            <a:pPr marL="985838" indent="-285750" algn="just">
              <a:spcBef>
                <a:spcPts val="400"/>
              </a:spcBef>
              <a:spcAft>
                <a:spcPts val="400"/>
              </a:spcAft>
            </a:pPr>
            <a:r>
              <a:rPr lang="en-US" sz="1600" dirty="0"/>
              <a:t>Inside interface connected to the private network</a:t>
            </a:r>
          </a:p>
          <a:p>
            <a:pPr marL="985838" indent="-285750" algn="just">
              <a:spcBef>
                <a:spcPts val="400"/>
              </a:spcBef>
              <a:spcAft>
                <a:spcPts val="400"/>
              </a:spcAft>
            </a:pPr>
            <a:r>
              <a:rPr lang="en-US" sz="1600" dirty="0"/>
              <a:t>Outside interface connected to the public network</a:t>
            </a:r>
          </a:p>
          <a:p>
            <a:pPr marL="985838" indent="-285750" algn="just">
              <a:spcBef>
                <a:spcPts val="400"/>
              </a:spcBef>
              <a:spcAft>
                <a:spcPts val="400"/>
              </a:spcAft>
            </a:pPr>
            <a:r>
              <a:rPr lang="en-US" sz="1600" dirty="0"/>
              <a:t>DMZ interface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76359" y="1736484"/>
            <a:ext cx="5256000" cy="3660542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60830675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96" y="4046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dirty="0" smtClean="0"/>
              <a:t>Security Architectures</a:t>
            </a:r>
            <a:endParaRPr lang="en-US" altLang="en-US" sz="36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2175319"/>
            <a:ext cx="3753536" cy="2564893"/>
          </a:xfrm>
        </p:spPr>
        <p:txBody>
          <a:bodyPr>
            <a:normAutofit fontScale="92500"/>
          </a:bodyPr>
          <a:lstStyle/>
          <a:p>
            <a:pPr marL="466725" indent="-285750">
              <a:spcBef>
                <a:spcPts val="400"/>
              </a:spcBef>
              <a:spcAft>
                <a:spcPts val="400"/>
              </a:spcAft>
            </a:pPr>
            <a:r>
              <a:rPr lang="en-IN" sz="1600" b="1" dirty="0"/>
              <a:t>Zone-based Policy Firewalls (ZPFs)</a:t>
            </a:r>
            <a:endParaRPr lang="en-US" sz="1600" dirty="0"/>
          </a:p>
          <a:p>
            <a:pPr marL="731838" indent="-285750">
              <a:spcBef>
                <a:spcPts val="400"/>
              </a:spcBef>
              <a:spcAft>
                <a:spcPts val="400"/>
              </a:spcAft>
            </a:pPr>
            <a:r>
              <a:rPr lang="en-US" sz="1600" dirty="0"/>
              <a:t>ZPFs use the concept of zones to provide additional flexibility. </a:t>
            </a:r>
          </a:p>
          <a:p>
            <a:pPr marL="731838" indent="-285750">
              <a:spcBef>
                <a:spcPts val="400"/>
              </a:spcBef>
              <a:spcAft>
                <a:spcPts val="400"/>
              </a:spcAft>
            </a:pPr>
            <a:r>
              <a:rPr lang="en-US" sz="1600" dirty="0"/>
              <a:t>A zone is a group of one or more interfaces that have similar functions or features. </a:t>
            </a:r>
          </a:p>
          <a:p>
            <a:pPr marL="731838" indent="-285750">
              <a:spcBef>
                <a:spcPts val="400"/>
              </a:spcBef>
              <a:spcAft>
                <a:spcPts val="400"/>
              </a:spcAft>
            </a:pPr>
            <a:r>
              <a:rPr lang="en-US" sz="1600" dirty="0"/>
              <a:t>Zones help to specify where a Cisco IOS firewall rule or policy should be applied.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43375" y="1766926"/>
            <a:ext cx="4644000" cy="338168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18697926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US" altLang="en-US" sz="3600" dirty="0"/>
              <a:t>Security </a:t>
            </a:r>
            <a:r>
              <a:rPr lang="en-US" altLang="en-US" sz="3600" dirty="0" smtClean="0"/>
              <a:t>Devices: </a:t>
            </a:r>
            <a:r>
              <a:rPr lang="en-IN" sz="3600" dirty="0" smtClean="0"/>
              <a:t>Firewalls</a:t>
            </a:r>
            <a:endParaRPr lang="en-US" altLang="en-US" sz="36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121" y="1988840"/>
            <a:ext cx="4237017" cy="2996940"/>
          </a:xfrm>
        </p:spPr>
        <p:txBody>
          <a:bodyPr>
            <a:normAutofit/>
          </a:bodyPr>
          <a:lstStyle/>
          <a:p>
            <a:pPr marL="180975" indent="0" algn="just">
              <a:buNone/>
            </a:pPr>
            <a:r>
              <a:rPr lang="en-US" sz="1600" dirty="0"/>
              <a:t>A firewall is a system, or group of systems, that enforces an access control policy between networks.</a:t>
            </a:r>
          </a:p>
          <a:p>
            <a:pPr marL="180975" indent="0" algn="just">
              <a:buNone/>
            </a:pPr>
            <a:r>
              <a:rPr lang="en-US" sz="1600" b="1" dirty="0"/>
              <a:t>Common Firewall Properties</a:t>
            </a:r>
            <a:r>
              <a:rPr lang="en-US" sz="1600" dirty="0"/>
              <a:t>:</a:t>
            </a:r>
          </a:p>
          <a:p>
            <a:pPr marL="361950" algn="just"/>
            <a:r>
              <a:rPr lang="en-US" sz="1600" dirty="0"/>
              <a:t>Resistant to network attacks</a:t>
            </a:r>
          </a:p>
          <a:p>
            <a:pPr marL="361950" algn="just"/>
            <a:r>
              <a:rPr lang="en-US" sz="1600" dirty="0"/>
              <a:t>The only transit point between internal corporate networks and external networks because all traffic flows through the firewall</a:t>
            </a:r>
          </a:p>
          <a:p>
            <a:pPr marL="361950" algn="just"/>
            <a:r>
              <a:rPr lang="en-US" sz="1600" dirty="0"/>
              <a:t>Enforce the access control policy</a:t>
            </a:r>
          </a:p>
          <a:p>
            <a:pPr marL="180975" indent="0" algn="just">
              <a:buNone/>
            </a:pPr>
            <a:endParaRPr lang="en-US" sz="1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92"/>
          <a:stretch/>
        </p:blipFill>
        <p:spPr>
          <a:xfrm>
            <a:off x="4427984" y="1772816"/>
            <a:ext cx="4641726" cy="297311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26292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US" altLang="en-US" sz="3600" dirty="0"/>
              <a:t>Security </a:t>
            </a:r>
            <a:r>
              <a:rPr lang="en-US" altLang="en-US" sz="3600" dirty="0" smtClean="0"/>
              <a:t>Devices: </a:t>
            </a:r>
            <a:r>
              <a:rPr lang="en-IN" sz="3600" dirty="0" smtClean="0"/>
              <a:t>Firewalls</a:t>
            </a:r>
            <a:endParaRPr lang="en-US" altLang="en-US" sz="36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0450093"/>
              </p:ext>
            </p:extLst>
          </p:nvPr>
        </p:nvGraphicFramePr>
        <p:xfrm>
          <a:off x="416454" y="2130336"/>
          <a:ext cx="8591744" cy="324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67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242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1400" dirty="0"/>
                        <a:t>Firewall Benefits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1400" dirty="0"/>
                        <a:t>Firewall Limitations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Prevent the exposure of sensitive hosts, resources, and applications to untrusted users.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IN" sz="1400" dirty="0"/>
                        <a:t>A misconfigured firewall can have serious consequences for the network, such as becoming a single point of failure.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Sanitize protocol flow, which prevents the exploitation of protocol flaws.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IN" sz="1400" dirty="0"/>
                        <a:t>The data from many applications cannot be passed over firewalls securely.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Block malicious data from servers and clients.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IN" sz="1400" dirty="0"/>
                        <a:t>Users might proactively search for ways around the firewall to receive blocked material, which exposes the network to potential attack.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Reduce security management complexity.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IN" sz="1400" dirty="0"/>
                        <a:t>Network performance can slow down.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IN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IN" sz="1400" dirty="0"/>
                        <a:t>Unauthorized traffic can be tunnelled or hidden as legitimate traffic through the firewall.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2574374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b="1" dirty="0" smtClean="0"/>
              <a:t>Firewalls:</a:t>
            </a:r>
            <a:r>
              <a:rPr lang="en-IN" sz="3600" dirty="0" smtClean="0"/>
              <a:t> </a:t>
            </a:r>
            <a:r>
              <a:rPr lang="en-US" sz="3600" dirty="0"/>
              <a:t>Packet Filtering (Stateless) </a:t>
            </a:r>
            <a:r>
              <a:rPr lang="en-US" sz="3600" dirty="0" smtClean="0"/>
              <a:t>Firewall</a:t>
            </a:r>
            <a:endParaRPr lang="en-US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5" t="6502"/>
          <a:stretch/>
        </p:blipFill>
        <p:spPr bwMode="auto">
          <a:xfrm>
            <a:off x="144066" y="1916832"/>
            <a:ext cx="4755308" cy="3339284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4893445" y="1916832"/>
            <a:ext cx="414305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u="sng" dirty="0" smtClean="0"/>
              <a:t>Packet </a:t>
            </a:r>
            <a:r>
              <a:rPr lang="en-US" b="1" u="sng" dirty="0"/>
              <a:t>Filtering firewalls </a:t>
            </a:r>
            <a:r>
              <a:rPr lang="en-US" dirty="0"/>
              <a:t>are part of a router firewall, which permits or denies traffic based on Layer 3 and Layer 4 information. </a:t>
            </a:r>
            <a:endParaRPr lang="en-US" dirty="0" smtClean="0"/>
          </a:p>
          <a:p>
            <a:pPr algn="just"/>
            <a:endParaRPr lang="en-US" dirty="0"/>
          </a:p>
          <a:p>
            <a:pPr algn="just"/>
            <a:r>
              <a:rPr lang="en-US" dirty="0"/>
              <a:t>They </a:t>
            </a:r>
            <a:r>
              <a:rPr lang="en-US" b="1" i="1" u="sng" dirty="0"/>
              <a:t>are stateless firewalls</a:t>
            </a:r>
            <a:r>
              <a:rPr lang="en-US" dirty="0"/>
              <a:t> that use a simple policy table look-up that filters traffic based on specific criteria.</a:t>
            </a:r>
          </a:p>
          <a:p>
            <a:pPr algn="just">
              <a:buNone/>
            </a:pP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165891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b="1" dirty="0" smtClean="0"/>
              <a:t>Firewalls:</a:t>
            </a:r>
            <a:r>
              <a:rPr lang="en-IN" sz="3600" dirty="0" smtClean="0"/>
              <a:t> </a:t>
            </a:r>
            <a:r>
              <a:rPr lang="en-US" sz="3600" dirty="0" err="1" smtClean="0"/>
              <a:t>Stateful</a:t>
            </a:r>
            <a:r>
              <a:rPr lang="en-US" sz="3600" dirty="0" smtClean="0"/>
              <a:t> Firewall</a:t>
            </a:r>
            <a:endParaRPr lang="en-US" sz="3600" dirty="0"/>
          </a:p>
        </p:txBody>
      </p:sp>
      <p:sp>
        <p:nvSpPr>
          <p:cNvPr id="2" name="Rectangle 1"/>
          <p:cNvSpPr/>
          <p:nvPr/>
        </p:nvSpPr>
        <p:spPr>
          <a:xfrm>
            <a:off x="4893445" y="1916832"/>
            <a:ext cx="414305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0488" indent="-4763" algn="just"/>
            <a:r>
              <a:rPr lang="en-US" dirty="0" err="1" smtClean="0"/>
              <a:t>Stateful</a:t>
            </a:r>
            <a:r>
              <a:rPr lang="en-US" dirty="0" smtClean="0"/>
              <a:t> </a:t>
            </a:r>
            <a:r>
              <a:rPr lang="en-US" dirty="0"/>
              <a:t>firewalls are the most versatile and the most common firewall technologies in use.</a:t>
            </a:r>
          </a:p>
          <a:p>
            <a:pPr marL="90488" indent="-4763" algn="just"/>
            <a:endParaRPr lang="en-US" dirty="0" smtClean="0"/>
          </a:p>
          <a:p>
            <a:pPr marL="90488" indent="-4763" algn="just"/>
            <a:r>
              <a:rPr lang="en-US" dirty="0" smtClean="0"/>
              <a:t>These </a:t>
            </a:r>
            <a:r>
              <a:rPr lang="en-US" dirty="0"/>
              <a:t>firewalls provide </a:t>
            </a:r>
            <a:r>
              <a:rPr lang="en-US" dirty="0" err="1"/>
              <a:t>stateful</a:t>
            </a:r>
            <a:r>
              <a:rPr lang="en-US" dirty="0"/>
              <a:t> packet filtering by using connection information maintained in a state table.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3811508" cy="3691210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169228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b="1" dirty="0" smtClean="0"/>
              <a:t>Firewalls:</a:t>
            </a:r>
            <a:r>
              <a:rPr lang="en-IN" sz="3600" dirty="0" smtClean="0"/>
              <a:t> </a:t>
            </a:r>
            <a:r>
              <a:rPr lang="en-US" sz="3600" dirty="0" smtClean="0"/>
              <a:t>Application Gateway Firewall</a:t>
            </a:r>
            <a:endParaRPr lang="en-US" sz="3600" dirty="0"/>
          </a:p>
        </p:txBody>
      </p:sp>
      <p:sp>
        <p:nvSpPr>
          <p:cNvPr id="2" name="Rectangle 1"/>
          <p:cNvSpPr/>
          <p:nvPr/>
        </p:nvSpPr>
        <p:spPr>
          <a:xfrm>
            <a:off x="4893445" y="1916832"/>
            <a:ext cx="414305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algn="just"/>
            <a:r>
              <a:rPr lang="en-US" b="1" dirty="0"/>
              <a:t>Application gateway firewall (proxy firewall</a:t>
            </a:r>
            <a:r>
              <a:rPr lang="en-US" b="1" dirty="0" smtClean="0"/>
              <a:t>)</a:t>
            </a:r>
          </a:p>
          <a:p>
            <a:pPr marL="180975" algn="just"/>
            <a:endParaRPr lang="en-US" b="1" dirty="0"/>
          </a:p>
          <a:p>
            <a:pPr marL="180975" algn="just"/>
            <a:r>
              <a:rPr lang="en-US" dirty="0"/>
              <a:t>Application gateway firewall filters information at Layers 3, 4, 5, and 7 of the OSI reference model.</a:t>
            </a:r>
          </a:p>
          <a:p>
            <a:pPr marL="180975" algn="just"/>
            <a:endParaRPr lang="en-US" dirty="0" smtClean="0"/>
          </a:p>
          <a:p>
            <a:pPr marL="180975" algn="just"/>
            <a:r>
              <a:rPr lang="en-US" dirty="0" smtClean="0"/>
              <a:t>Most </a:t>
            </a:r>
            <a:r>
              <a:rPr lang="en-US" dirty="0"/>
              <a:t>of the firewall control and filtering is done in the software.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4138094" cy="3200398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807031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b="1" dirty="0" smtClean="0"/>
              <a:t>Firewalls:</a:t>
            </a:r>
            <a:r>
              <a:rPr lang="en-IN" sz="3600" dirty="0" smtClean="0"/>
              <a:t> </a:t>
            </a:r>
            <a:r>
              <a:rPr lang="en-US" sz="3600" dirty="0"/>
              <a:t>Next-generation </a:t>
            </a:r>
            <a:r>
              <a:rPr lang="en-US" sz="3600" dirty="0" smtClean="0"/>
              <a:t>Firewalls </a:t>
            </a:r>
            <a:r>
              <a:rPr lang="en-US" sz="3600" dirty="0"/>
              <a:t>(</a:t>
            </a:r>
            <a:r>
              <a:rPr lang="en-US" sz="3600" dirty="0" smtClean="0"/>
              <a:t>NGFW)</a:t>
            </a:r>
            <a:endParaRPr lang="en-US" sz="3600" dirty="0"/>
          </a:p>
        </p:txBody>
      </p:sp>
      <p:sp>
        <p:nvSpPr>
          <p:cNvPr id="2" name="Rectangle 1"/>
          <p:cNvSpPr/>
          <p:nvPr/>
        </p:nvSpPr>
        <p:spPr>
          <a:xfrm>
            <a:off x="4860032" y="2139821"/>
            <a:ext cx="414305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0488" algn="just"/>
            <a:r>
              <a:rPr lang="en-IN" b="1" dirty="0" smtClean="0"/>
              <a:t>NGFW </a:t>
            </a:r>
            <a:r>
              <a:rPr lang="en-IN" b="1" dirty="0"/>
              <a:t>go beyond </a:t>
            </a:r>
            <a:r>
              <a:rPr lang="en-IN" b="1" dirty="0" err="1"/>
              <a:t>stateful</a:t>
            </a:r>
            <a:r>
              <a:rPr lang="en-IN" b="1" dirty="0"/>
              <a:t> </a:t>
            </a:r>
            <a:r>
              <a:rPr lang="en-IN" b="1" dirty="0" smtClean="0"/>
              <a:t>firewalls</a:t>
            </a:r>
            <a:endParaRPr lang="en-IN" b="1" dirty="0"/>
          </a:p>
          <a:p>
            <a:pPr marL="90488" algn="just"/>
            <a:endParaRPr lang="en-US" dirty="0" smtClean="0"/>
          </a:p>
          <a:p>
            <a:pPr marL="90488" algn="just"/>
            <a:r>
              <a:rPr lang="en-US" dirty="0" smtClean="0"/>
              <a:t>Integrated </a:t>
            </a:r>
            <a:r>
              <a:rPr lang="en-US" dirty="0"/>
              <a:t>intrusion </a:t>
            </a:r>
            <a:r>
              <a:rPr lang="en-US" dirty="0" smtClean="0"/>
              <a:t>prevention,  Application </a:t>
            </a:r>
            <a:r>
              <a:rPr lang="en-US" dirty="0"/>
              <a:t>awareness and control to see and block risky apps</a:t>
            </a:r>
          </a:p>
          <a:p>
            <a:pPr marL="90488" algn="just"/>
            <a:endParaRPr lang="en-US" dirty="0" smtClean="0"/>
          </a:p>
          <a:p>
            <a:pPr marL="90488" algn="just"/>
            <a:r>
              <a:rPr lang="en-US" dirty="0" smtClean="0"/>
              <a:t>Upgrade </a:t>
            </a:r>
            <a:r>
              <a:rPr lang="en-US" dirty="0"/>
              <a:t>paths to include future information feeds</a:t>
            </a:r>
          </a:p>
          <a:p>
            <a:pPr marL="90488" algn="just"/>
            <a:endParaRPr lang="en-US" dirty="0" smtClean="0"/>
          </a:p>
          <a:p>
            <a:pPr marL="90488" algn="just"/>
            <a:r>
              <a:rPr lang="en-US" i="1" dirty="0" smtClean="0"/>
              <a:t>Techniques </a:t>
            </a:r>
            <a:r>
              <a:rPr lang="en-US" i="1" dirty="0"/>
              <a:t>to address evolving security threats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l="6332" t="14654" r="5651" b="16630"/>
          <a:stretch/>
        </p:blipFill>
        <p:spPr>
          <a:xfrm>
            <a:off x="323528" y="1988840"/>
            <a:ext cx="4684804" cy="293985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261818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b="1" dirty="0" smtClean="0"/>
              <a:t>Firewalls:</a:t>
            </a:r>
            <a:r>
              <a:rPr lang="en-IN" sz="3600" dirty="0" smtClean="0"/>
              <a:t> </a:t>
            </a:r>
            <a:r>
              <a:rPr lang="en-US" sz="3600" dirty="0" smtClean="0"/>
              <a:t>Implementation</a:t>
            </a:r>
            <a:endParaRPr lang="en-US" sz="3600" dirty="0"/>
          </a:p>
        </p:txBody>
      </p:sp>
      <p:sp>
        <p:nvSpPr>
          <p:cNvPr id="2" name="Rectangle 1"/>
          <p:cNvSpPr/>
          <p:nvPr/>
        </p:nvSpPr>
        <p:spPr>
          <a:xfrm>
            <a:off x="395536" y="2139821"/>
            <a:ext cx="860754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0488" algn="just">
              <a:buClrTx/>
              <a:buSzPct val="100000"/>
            </a:pPr>
            <a:r>
              <a:rPr lang="en-IN" sz="1600" dirty="0"/>
              <a:t>Other methods of implementing firewalls </a:t>
            </a:r>
            <a:r>
              <a:rPr lang="en-IN" sz="1600" dirty="0" smtClean="0"/>
              <a:t>include: </a:t>
            </a:r>
          </a:p>
          <a:p>
            <a:pPr marL="90488" algn="just">
              <a:buClrTx/>
              <a:buSzPct val="100000"/>
            </a:pPr>
            <a:endParaRPr lang="en-IN" sz="1600" dirty="0" smtClean="0"/>
          </a:p>
          <a:p>
            <a:pPr marL="90488" algn="just">
              <a:buClrTx/>
              <a:buSzPct val="100000"/>
            </a:pPr>
            <a:r>
              <a:rPr lang="en-US" sz="1600" b="1" dirty="0" smtClean="0"/>
              <a:t>Host-based </a:t>
            </a:r>
            <a:r>
              <a:rPr lang="en-US" sz="1600" b="1" dirty="0"/>
              <a:t>(server and personal) firewall</a:t>
            </a:r>
            <a:r>
              <a:rPr lang="en-US" sz="1600" dirty="0"/>
              <a:t> </a:t>
            </a:r>
            <a:r>
              <a:rPr lang="en-US" sz="1600" dirty="0" smtClean="0"/>
              <a:t>A </a:t>
            </a:r>
            <a:r>
              <a:rPr lang="en-US" sz="1600" dirty="0"/>
              <a:t>PC or server with firewall software running on it.</a:t>
            </a:r>
          </a:p>
          <a:p>
            <a:pPr marL="90488" lvl="1" algn="just">
              <a:buClrTx/>
            </a:pPr>
            <a:endParaRPr lang="en-US" sz="1600" b="1" dirty="0" smtClean="0"/>
          </a:p>
          <a:p>
            <a:pPr marL="90488" lvl="1" algn="just">
              <a:buClrTx/>
            </a:pPr>
            <a:r>
              <a:rPr lang="en-US" sz="1600" b="1" dirty="0" smtClean="0"/>
              <a:t>Transparent </a:t>
            </a:r>
            <a:r>
              <a:rPr lang="en-US" sz="1600" b="1" dirty="0"/>
              <a:t>firewall</a:t>
            </a:r>
            <a:r>
              <a:rPr lang="en-US" sz="1600" dirty="0"/>
              <a:t> - Filters IP traffic between a pair of bridged interfaces.</a:t>
            </a:r>
          </a:p>
          <a:p>
            <a:pPr marL="90488" lvl="1" algn="just">
              <a:buClrTx/>
            </a:pPr>
            <a:endParaRPr lang="en-US" sz="1600" b="1" dirty="0" smtClean="0"/>
          </a:p>
          <a:p>
            <a:pPr marL="90488" lvl="1" algn="just">
              <a:buClrTx/>
            </a:pPr>
            <a:r>
              <a:rPr lang="en-US" sz="1600" b="1" dirty="0" smtClean="0"/>
              <a:t>Hybrid </a:t>
            </a:r>
            <a:r>
              <a:rPr lang="en-US" sz="1600" b="1" dirty="0"/>
              <a:t>firewall</a:t>
            </a:r>
            <a:r>
              <a:rPr lang="en-US" sz="1600" dirty="0"/>
              <a:t> - A combination of various firewall types.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115508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dirty="0"/>
              <a:t>Intrusion Prevention and Detection Devices</a:t>
            </a:r>
            <a:endParaRPr lang="en-US" sz="3600" dirty="0"/>
          </a:p>
        </p:txBody>
      </p:sp>
      <p:sp>
        <p:nvSpPr>
          <p:cNvPr id="2" name="Rectangle 1"/>
          <p:cNvSpPr/>
          <p:nvPr/>
        </p:nvSpPr>
        <p:spPr>
          <a:xfrm>
            <a:off x="5171109" y="1844824"/>
            <a:ext cx="3851921" cy="32726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IN" dirty="0"/>
              <a:t>A networking architecture paradigm shift is required to defend against fast-moving and evolving attacks. </a:t>
            </a:r>
            <a:endParaRPr lang="en-IN" dirty="0" smtClean="0"/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IN" dirty="0" smtClean="0"/>
              <a:t>This </a:t>
            </a:r>
            <a:r>
              <a:rPr lang="en-US" dirty="0"/>
              <a:t>must include cost effective and prevention systems such </a:t>
            </a:r>
            <a:r>
              <a:rPr lang="en-US" dirty="0" smtClean="0"/>
              <a:t>as: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b="1" dirty="0" smtClean="0"/>
              <a:t>Intrusion </a:t>
            </a:r>
            <a:r>
              <a:rPr lang="en-US" b="1" dirty="0"/>
              <a:t>Detection Systems (IDS) </a:t>
            </a:r>
            <a:endParaRPr lang="en-US" b="1" dirty="0" smtClean="0"/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b="1" dirty="0" smtClean="0"/>
              <a:t>Intrusion </a:t>
            </a:r>
            <a:r>
              <a:rPr lang="en-US" b="1" dirty="0"/>
              <a:t>Prevention Systems (IPS)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dirty="0"/>
              <a:t>The network architecture integrates these solutions into the entry and exit points of the network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98"/>
          <a:stretch/>
        </p:blipFill>
        <p:spPr bwMode="auto">
          <a:xfrm>
            <a:off x="114722" y="1639027"/>
            <a:ext cx="5047284" cy="3819402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10879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dirty="0"/>
              <a:t>Intrusion Prevention and Detection Devices</a:t>
            </a:r>
            <a:endParaRPr lang="en-US" sz="36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2615277"/>
              </p:ext>
            </p:extLst>
          </p:nvPr>
        </p:nvGraphicFramePr>
        <p:xfrm>
          <a:off x="35496" y="1669115"/>
          <a:ext cx="8928992" cy="2209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7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496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365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3241">
                <a:tc>
                  <a:txBody>
                    <a:bodyPr/>
                    <a:lstStyle/>
                    <a:p>
                      <a:r>
                        <a:rPr lang="en-IN" dirty="0"/>
                        <a:t>IDS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Impact on network (latency, jitter)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Network impact if there is a sensor failure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network impact if there is sensor overload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Response action cannot stop trigger packets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Correct tuning required for response actions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More vulnerable to network security evasion techniques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dirty="0"/>
                        <a:t>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 fontAlgn="ctr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dirty="0">
                          <a:effectLst/>
                        </a:rPr>
                        <a:t>Stops trigger packets</a:t>
                      </a:r>
                    </a:p>
                    <a:p>
                      <a:pPr marL="285750" indent="-285750" algn="just" fontAlgn="ctr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dirty="0">
                          <a:effectLst/>
                        </a:rPr>
                        <a:t>Can use stream normalization techniques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285750" indent="-285750" algn="just" fontAlgn="ctr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dirty="0">
                          <a:effectLst/>
                        </a:rPr>
                        <a:t>Sensor issues might affect network traffic</a:t>
                      </a:r>
                    </a:p>
                    <a:p>
                      <a:pPr marL="285750" indent="-285750" algn="just" fontAlgn="ctr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dirty="0">
                          <a:effectLst/>
                        </a:rPr>
                        <a:t>Sensor overloading impacts the network</a:t>
                      </a:r>
                    </a:p>
                    <a:p>
                      <a:pPr marL="285750" indent="-285750" algn="just" fontAlgn="ctr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dirty="0">
                          <a:effectLst/>
                        </a:rPr>
                        <a:t>Some impact on network (latency, jitter)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2826371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dirty="0"/>
              <a:t>Intrusion Prevention </a:t>
            </a:r>
            <a:r>
              <a:rPr lang="en-IN" sz="3600" dirty="0" smtClean="0"/>
              <a:t>System</a:t>
            </a:r>
            <a:endParaRPr lang="en-US" sz="3600" dirty="0"/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>
          <a:xfrm>
            <a:off x="144065" y="1656196"/>
            <a:ext cx="8918455" cy="134075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600" b="1" dirty="0" smtClean="0"/>
              <a:t>Host-based </a:t>
            </a:r>
            <a:r>
              <a:rPr lang="en-US" sz="1600" b="1" dirty="0"/>
              <a:t>IPS (HIPS)</a:t>
            </a:r>
          </a:p>
          <a:p>
            <a:pPr marL="0" indent="0" algn="just">
              <a:buNone/>
            </a:pPr>
            <a:r>
              <a:rPr lang="en-US" sz="1600" dirty="0" smtClean="0"/>
              <a:t>	HIPS </a:t>
            </a:r>
            <a:r>
              <a:rPr lang="en-US" sz="1600" dirty="0"/>
              <a:t>is a software installed on a host to monitor and analyze suspicious activity.</a:t>
            </a:r>
          </a:p>
          <a:p>
            <a:pPr marL="0" indent="0" algn="just">
              <a:buNone/>
            </a:pPr>
            <a:r>
              <a:rPr lang="en-US" sz="1600" dirty="0"/>
              <a:t> 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4756270"/>
              </p:ext>
            </p:extLst>
          </p:nvPr>
        </p:nvGraphicFramePr>
        <p:xfrm>
          <a:off x="443225" y="2433938"/>
          <a:ext cx="8320134" cy="123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061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139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Provides protection specific to a host operating system</a:t>
                      </a:r>
                    </a:p>
                    <a:p>
                      <a:pPr marL="285750" indent="-285750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Provides operating system and application level protection</a:t>
                      </a:r>
                    </a:p>
                    <a:p>
                      <a:pPr marL="285750" indent="-285750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Protects the host after the message is decrypted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Operating system dependent</a:t>
                      </a:r>
                    </a:p>
                    <a:p>
                      <a:pPr marL="285750" indent="-285750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Must be installed on all hosts</a:t>
                      </a:r>
                    </a:p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8" name="Content Placeholder 1"/>
          <p:cNvSpPr txBox="1">
            <a:spLocks/>
          </p:cNvSpPr>
          <p:nvPr/>
        </p:nvSpPr>
        <p:spPr>
          <a:xfrm>
            <a:off x="156442" y="3738706"/>
            <a:ext cx="8640960" cy="19442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b="1" dirty="0" smtClean="0"/>
              <a:t>Network-based IPS</a:t>
            </a:r>
            <a:r>
              <a:rPr lang="en-US" sz="1600" dirty="0" smtClean="0"/>
              <a:t> </a:t>
            </a:r>
          </a:p>
          <a:p>
            <a:pPr marL="0" indent="0" algn="just">
              <a:buNone/>
            </a:pPr>
            <a:endParaRPr lang="en-US" sz="1600" dirty="0" smtClean="0"/>
          </a:p>
          <a:p>
            <a:pPr marL="0" indent="0" algn="just">
              <a:buNone/>
            </a:pPr>
            <a:r>
              <a:rPr lang="en-US" sz="1600" dirty="0" smtClean="0"/>
              <a:t>Network-based IPS are Implemented using a dedicated or non-dedicated IPS device. </a:t>
            </a:r>
          </a:p>
          <a:p>
            <a:pPr marL="0" indent="0" algn="just">
              <a:buNone/>
            </a:pPr>
            <a:r>
              <a:rPr lang="en-IN" sz="1600" dirty="0" smtClean="0"/>
              <a:t>Host-based IDS/IPS solutions are integrated with a network-based IPS implementation to ensure a robust security architecture.</a:t>
            </a:r>
            <a:endParaRPr lang="en-US" sz="1600" dirty="0" smtClean="0"/>
          </a:p>
          <a:p>
            <a:pPr marL="0" indent="0" algn="just">
              <a:buNone/>
            </a:pPr>
            <a:r>
              <a:rPr lang="en-US" sz="1600" dirty="0" smtClean="0"/>
              <a:t>Sensors detect malicious and unauthorized activity in real time and can take action when required.</a:t>
            </a:r>
            <a:endParaRPr lang="en-US" sz="16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730772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dirty="0" smtClean="0"/>
              <a:t>Examples of Specialized Security Appliances</a:t>
            </a:r>
            <a:endParaRPr lang="en-US" sz="36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2869"/>
              </p:ext>
            </p:extLst>
          </p:nvPr>
        </p:nvGraphicFramePr>
        <p:xfrm>
          <a:off x="179512" y="1669115"/>
          <a:ext cx="8772803" cy="381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44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061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222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400" b="1" dirty="0"/>
                        <a:t>Cisco Advanced Malware Protection (</a:t>
                      </a:r>
                      <a:r>
                        <a:rPr lang="en-US" sz="1400" b="1" dirty="0"/>
                        <a:t>AMP)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Cisco Web Security Appliance (WSA)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Cisco Email Security Appliance (ESA)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en-IN" sz="1400" b="0" i="0" kern="1200" dirty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 enterprise-class advanced malware analysis and protection solution</a:t>
                      </a:r>
                      <a:endParaRPr lang="en-IN" dirty="0">
                        <a:solidFill>
                          <a:srgbClr val="58585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1400" b="0" i="0" kern="1200" dirty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secure web gateway that combines leading protections to help organizations address the growing challenges of securing and controlling web traffic</a:t>
                      </a:r>
                      <a:endParaRPr lang="en-IN" dirty="0">
                        <a:solidFill>
                          <a:srgbClr val="58585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dirty="0">
                          <a:solidFill>
                            <a:srgbClr val="58585B"/>
                          </a:solidFill>
                        </a:rPr>
                        <a:t>ESA/</a:t>
                      </a:r>
                      <a:r>
                        <a:rPr lang="en-IN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Cisco Cloud Email Security </a:t>
                      </a:r>
                      <a:r>
                        <a:rPr lang="en-IN" sz="1400" b="0" i="0" kern="1200" dirty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r>
                        <a:rPr lang="en-IN" dirty="0">
                          <a:solidFill>
                            <a:srgbClr val="58585B"/>
                          </a:solidFill>
                        </a:rPr>
                        <a:t>elps to mitigate</a:t>
                      </a:r>
                      <a:r>
                        <a:rPr lang="en-IN" baseline="0" dirty="0">
                          <a:solidFill>
                            <a:srgbClr val="58585B"/>
                          </a:solidFill>
                        </a:rPr>
                        <a:t> </a:t>
                      </a:r>
                      <a:r>
                        <a:rPr lang="en-IN" sz="1400" b="0" i="0" kern="1200" dirty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email-based threats</a:t>
                      </a:r>
                      <a:r>
                        <a:rPr lang="en-IN" sz="1400" b="0" i="0" kern="1200" baseline="0" dirty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the ESA defends </a:t>
                      </a:r>
                      <a:r>
                        <a:rPr lang="en-IN" sz="1400" b="0" i="0" kern="1200" dirty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mission-critical email systems</a:t>
                      </a:r>
                      <a:endParaRPr lang="en-IN" dirty="0">
                        <a:solidFill>
                          <a:srgbClr val="58585B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i="0" kern="1200" dirty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 provides comprehensive malware protection for organizations before, during, and after an attack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i="0" kern="1200" dirty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Protects the network by automatically blocking risky sites and testing unknown sites before allowing users to access them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1400" b="0" i="0" kern="1200" dirty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Constantly updated by real-time feeds from Cisco Talos, which detects and correlates threats using a worldwide database monitoring system</a:t>
                      </a:r>
                      <a:endParaRPr lang="en-IN" dirty="0">
                        <a:solidFill>
                          <a:srgbClr val="58585B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/>
                      <a:endParaRPr lang="en-IN" dirty="0">
                        <a:solidFill>
                          <a:srgbClr val="58585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>
                        <a:solidFill>
                          <a:srgbClr val="58585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b="1" dirty="0">
                          <a:solidFill>
                            <a:srgbClr val="58585B"/>
                          </a:solidFill>
                        </a:rPr>
                        <a:t>Features</a:t>
                      </a:r>
                      <a:r>
                        <a:rPr lang="en-IN" dirty="0">
                          <a:solidFill>
                            <a:srgbClr val="58585B"/>
                          </a:solidFill>
                        </a:rPr>
                        <a:t>:</a:t>
                      </a:r>
                      <a:r>
                        <a:rPr lang="en-IN" baseline="0" dirty="0">
                          <a:solidFill>
                            <a:srgbClr val="58585B"/>
                          </a:solidFill>
                        </a:rPr>
                        <a:t> </a:t>
                      </a:r>
                      <a:r>
                        <a:rPr lang="en-IN" dirty="0">
                          <a:solidFill>
                            <a:srgbClr val="58585B"/>
                          </a:solidFill>
                        </a:rPr>
                        <a:t>Global threat intelligence, Spam blocking, Advanced Malware Protection, Outbound Message 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7421863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66" y="911564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sz="3600" dirty="0" smtClean="0"/>
              <a:t>Security Services</a:t>
            </a:r>
            <a:endParaRPr lang="en-US" sz="36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958181"/>
              </p:ext>
            </p:extLst>
          </p:nvPr>
        </p:nvGraphicFramePr>
        <p:xfrm>
          <a:off x="179512" y="1669115"/>
          <a:ext cx="8772803" cy="125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44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061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222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Access Control Lists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</a:rPr>
                        <a:t>Simple Network Management Protocol (SNMP)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 err="1" smtClean="0"/>
                        <a:t>NetFlow</a:t>
                      </a:r>
                      <a:endParaRPr lang="en-US" sz="1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en-IN" sz="1400" dirty="0" smtClean="0">
                          <a:solidFill>
                            <a:srgbClr val="58585B"/>
                          </a:solidFill>
                        </a:rPr>
                        <a:t>Port Mirroring</a:t>
                      </a:r>
                      <a:endParaRPr lang="en-IN" sz="1400" dirty="0">
                        <a:solidFill>
                          <a:srgbClr val="58585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1400" dirty="0" smtClean="0">
                          <a:solidFill>
                            <a:srgbClr val="58585B"/>
                          </a:solidFill>
                        </a:rPr>
                        <a:t>Syslog Servers</a:t>
                      </a:r>
                      <a:endParaRPr lang="en-IN" sz="1400" dirty="0">
                        <a:solidFill>
                          <a:srgbClr val="58585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1400" dirty="0" smtClean="0">
                          <a:solidFill>
                            <a:srgbClr val="58585B"/>
                          </a:solidFill>
                        </a:rPr>
                        <a:t>NTP</a:t>
                      </a:r>
                      <a:endParaRPr lang="en-IN" sz="1400" dirty="0">
                        <a:solidFill>
                          <a:srgbClr val="58585B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i="0" kern="1200" dirty="0" smtClean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AAA</a:t>
                      </a:r>
                      <a:endParaRPr lang="en-US" sz="1400" b="0" i="0" kern="1200" dirty="0">
                        <a:solidFill>
                          <a:srgbClr val="58585B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i="0" kern="1200" dirty="0" smtClean="0">
                          <a:solidFill>
                            <a:srgbClr val="58585B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VPN</a:t>
                      </a:r>
                      <a:endParaRPr lang="en-US" sz="1400" b="0" i="0" kern="1200" dirty="0">
                        <a:solidFill>
                          <a:srgbClr val="58585B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IN" sz="1400" dirty="0">
                        <a:solidFill>
                          <a:srgbClr val="58585B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2" t="4209" r="6142" b="5270"/>
          <a:stretch/>
        </p:blipFill>
        <p:spPr>
          <a:xfrm>
            <a:off x="196825" y="3296918"/>
            <a:ext cx="3223047" cy="2221425"/>
          </a:xfrm>
          <a:prstGeom prst="rect">
            <a:avLst/>
          </a:prstGeom>
          <a:ln w="3175">
            <a:solidFill>
              <a:schemeClr val="bg1">
                <a:lumMod val="8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29" t="3000" r="22699" b="4246"/>
          <a:stretch/>
        </p:blipFill>
        <p:spPr>
          <a:xfrm>
            <a:off x="5868144" y="3296918"/>
            <a:ext cx="2736304" cy="2191908"/>
          </a:xfrm>
          <a:prstGeom prst="rect">
            <a:avLst/>
          </a:prstGeom>
          <a:ln w="3175">
            <a:solidFill>
              <a:schemeClr val="bg1">
                <a:lumMod val="85000"/>
              </a:schemeClr>
            </a:solidFill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38845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</a:t>
            </a:r>
            <a:r>
              <a:rPr lang="en-US" kern="0" baseline="-25000" dirty="0" err="1" smtClean="0"/>
              <a:t>Cyberops</a:t>
            </a:r>
            <a:r>
              <a:rPr lang="en-US" kern="0" baseline="-25000" dirty="0" smtClean="0"/>
              <a:t> Associate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 </a:t>
            </a:r>
            <a:r>
              <a:rPr lang="en-US" b="1" kern="0" baseline="-25000" dirty="0" smtClean="0"/>
              <a:t>YouTube</a:t>
            </a:r>
            <a:r>
              <a:rPr lang="en-US" kern="0" baseline="-25000" dirty="0" smtClean="0"/>
              <a:t>: </a:t>
            </a:r>
            <a:r>
              <a:rPr lang="en-US" kern="0" baseline="-25000" dirty="0" err="1" smtClean="0"/>
              <a:t>Defcon</a:t>
            </a:r>
            <a:r>
              <a:rPr lang="en-US" kern="0" baseline="-25000" dirty="0" smtClean="0"/>
              <a:t> Social </a:t>
            </a:r>
            <a:r>
              <a:rPr lang="en-US" kern="0" baseline="-25000" dirty="0"/>
              <a:t>Engineering </a:t>
            </a:r>
            <a:r>
              <a:rPr lang="en-US" kern="0" baseline="-25000" dirty="0">
                <a:hlinkClick r:id="rId3"/>
              </a:rPr>
              <a:t>https://</a:t>
            </a:r>
            <a:r>
              <a:rPr lang="en-US" kern="0" baseline="-25000" dirty="0" smtClean="0">
                <a:hlinkClick r:id="rId3"/>
              </a:rPr>
              <a:t>youtu.be/F78UdORll-Q</a:t>
            </a:r>
            <a:r>
              <a:rPr lang="en-US" kern="0" baseline="-25000" dirty="0" smtClean="0"/>
              <a:t> </a:t>
            </a:r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594</TotalTime>
  <Words>1269</Words>
  <Application>Microsoft Office PowerPoint</Application>
  <PresentationFormat>On-screen Show (4:3)</PresentationFormat>
  <Paragraphs>202</Paragraphs>
  <Slides>20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ＭＳ Ｐゴシック</vt:lpstr>
      <vt:lpstr>Arial</vt:lpstr>
      <vt:lpstr>Calibri</vt:lpstr>
      <vt:lpstr>CiscoSans</vt:lpstr>
      <vt:lpstr>Myriad Pro</vt:lpstr>
      <vt:lpstr>20140311PresentationUWTSDTemplate</vt:lpstr>
      <vt:lpstr>Advanced Cybersecurity (ACCB6000) Network Infrastructure</vt:lpstr>
      <vt:lpstr>From our previous class… (recap)</vt:lpstr>
      <vt:lpstr>Objectives and Discussions</vt:lpstr>
      <vt:lpstr>Network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47</cp:revision>
  <dcterms:created xsi:type="dcterms:W3CDTF">2020-09-20T20:16:38Z</dcterms:created>
  <dcterms:modified xsi:type="dcterms:W3CDTF">2020-10-08T06:46:17Z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