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9" r:id="rId3"/>
    <p:sldId id="258" r:id="rId4"/>
    <p:sldId id="261" r:id="rId5"/>
    <p:sldId id="296" r:id="rId6"/>
    <p:sldId id="357" r:id="rId7"/>
    <p:sldId id="358" r:id="rId8"/>
    <p:sldId id="359" r:id="rId9"/>
    <p:sldId id="360" r:id="rId10"/>
    <p:sldId id="361" r:id="rId11"/>
    <p:sldId id="362" r:id="rId12"/>
    <p:sldId id="363" r:id="rId13"/>
    <p:sldId id="3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0918" autoAdjust="0"/>
  </p:normalViewPr>
  <p:slideViewPr>
    <p:cSldViewPr snapToGrid="0">
      <p:cViewPr varScale="1">
        <p:scale>
          <a:sx n="78" d="100"/>
          <a:sy n="78" d="100"/>
        </p:scale>
        <p:origin x="16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DB3DC9-CEDE-4AF1-AD69-31381E1A8187}" type="datetimeFigureOut">
              <a:rPr lang="en-GB" smtClean="0"/>
              <a:t>22/11/2022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09F68-ACBF-4285-9B17-CC4B56E6DA9C}" type="slidenum">
              <a:rPr lang="en-GB" smtClean="0"/>
              <a:t>‹#›</a:t>
            </a:fld>
            <a:endParaRPr lang="en-GB"/>
          </a:p>
        </p:txBody>
      </p:sp>
    </p:spTree>
    <p:extLst>
      <p:ext uri="{BB962C8B-B14F-4D97-AF65-F5344CB8AC3E}">
        <p14:creationId xmlns:p14="http://schemas.microsoft.com/office/powerpoint/2010/main" val="1322810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600" dirty="0"/>
              <a:t>Tableau is a data </a:t>
            </a:r>
            <a:r>
              <a:rPr lang="en-US" sz="1600" dirty="0" err="1"/>
              <a:t>visualisation</a:t>
            </a:r>
            <a:r>
              <a:rPr lang="en-US" sz="1600" dirty="0"/>
              <a:t> tool originally developed at Stanford to </a:t>
            </a:r>
            <a:r>
              <a:rPr lang="en-US" sz="1600" dirty="0" err="1"/>
              <a:t>visualise</a:t>
            </a:r>
            <a:r>
              <a:rPr lang="en-US" sz="1600" dirty="0"/>
              <a:t> the contents of large databases.</a:t>
            </a:r>
          </a:p>
          <a:p>
            <a:pPr marL="171450" indent="-171450">
              <a:buFont typeface="Arial" panose="020B0604020202020204" pitchFamily="34" charset="0"/>
              <a:buChar char="•"/>
            </a:pPr>
            <a:r>
              <a:rPr lang="en-US" sz="1600" dirty="0"/>
              <a:t>It uses a simple interface to allow users to build complex </a:t>
            </a:r>
            <a:r>
              <a:rPr lang="en-US" sz="1600" dirty="0" err="1"/>
              <a:t>visualisations</a:t>
            </a:r>
            <a:r>
              <a:rPr lang="en-US" sz="1600" dirty="0"/>
              <a:t> by simply dragging data fields to parts of the Tableau workspace and then </a:t>
            </a:r>
            <a:r>
              <a:rPr lang="en-US" sz="1600" dirty="0" err="1"/>
              <a:t>customising</a:t>
            </a:r>
            <a:r>
              <a:rPr lang="en-US" sz="1600" dirty="0"/>
              <a:t> the resulting graphic by manipulating </a:t>
            </a:r>
            <a:r>
              <a:rPr lang="en-US" sz="1600" dirty="0" err="1"/>
              <a:t>colours</a:t>
            </a:r>
            <a:r>
              <a:rPr lang="en-US" sz="1600" dirty="0"/>
              <a:t>, shapes, labels and calculated elements.</a:t>
            </a:r>
          </a:p>
          <a:p>
            <a:pPr marL="171450" indent="-171450">
              <a:buFont typeface="Arial" panose="020B0604020202020204" pitchFamily="34" charset="0"/>
              <a:buChar char="•"/>
            </a:pPr>
            <a:r>
              <a:rPr lang="en-US" sz="1600" dirty="0"/>
              <a:t>This results in clear </a:t>
            </a:r>
            <a:r>
              <a:rPr lang="en-US" sz="1600" dirty="0" err="1"/>
              <a:t>visualisations</a:t>
            </a:r>
            <a:r>
              <a:rPr lang="en-US" sz="1600" dirty="0"/>
              <a:t> as well as speed-of-thought analysis.</a:t>
            </a:r>
            <a:br>
              <a:rPr lang="en-US" dirty="0"/>
            </a:br>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2</a:t>
            </a:fld>
            <a:endParaRPr lang="en-GB"/>
          </a:p>
        </p:txBody>
      </p:sp>
    </p:spTree>
    <p:extLst>
      <p:ext uri="{BB962C8B-B14F-4D97-AF65-F5344CB8AC3E}">
        <p14:creationId xmlns:p14="http://schemas.microsoft.com/office/powerpoint/2010/main" val="2657319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try to create a new workbook from scratch you will have to connect to a data source. This will be covered later in this workshop, so for now we will work with the file Workshop 1 – The Tableau </a:t>
            </a:r>
            <a:r>
              <a:rPr lang="en-US" dirty="0" err="1"/>
              <a:t>Interface.twbx</a:t>
            </a:r>
            <a:r>
              <a:rPr lang="en-US" dirty="0"/>
              <a:t>. </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3</a:t>
            </a:fld>
            <a:endParaRPr lang="en-GB"/>
          </a:p>
        </p:txBody>
      </p:sp>
    </p:spTree>
    <p:extLst>
      <p:ext uri="{BB962C8B-B14F-4D97-AF65-F5344CB8AC3E}">
        <p14:creationId xmlns:p14="http://schemas.microsoft.com/office/powerpoint/2010/main" val="3710909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On opening the file you will be presented with the main Tableau worksheet interface showing a </a:t>
            </a:r>
            <a:r>
              <a:rPr lang="en-US" dirty="0" err="1"/>
              <a:t>visualisation</a:t>
            </a:r>
            <a:r>
              <a:rPr lang="en-US" dirty="0"/>
              <a:t> of the data stored within the workbook.</a:t>
            </a:r>
          </a:p>
          <a:p>
            <a:pPr marL="171450" indent="-171450">
              <a:buFont typeface="Arial" panose="020B0604020202020204" pitchFamily="34" charset="0"/>
              <a:buChar char="•"/>
            </a:pPr>
            <a:r>
              <a:rPr lang="en-US" dirty="0"/>
              <a:t>This looks complex, but we will recreate it as we look at the different elements of the interface. </a:t>
            </a:r>
            <a:br>
              <a:rPr lang="en-US" dirty="0"/>
            </a:br>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4</a:t>
            </a:fld>
            <a:endParaRPr lang="en-GB"/>
          </a:p>
        </p:txBody>
      </p:sp>
    </p:spTree>
    <p:extLst>
      <p:ext uri="{BB962C8B-B14F-4D97-AF65-F5344CB8AC3E}">
        <p14:creationId xmlns:p14="http://schemas.microsoft.com/office/powerpoint/2010/main" val="85268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353843"/>
                </a:solidFill>
                <a:latin typeface="Times New Roman" panose="02020603050405020304" pitchFamily="18" charset="0"/>
              </a:rPr>
              <a:t>More recently (Figure 1.1) we have the invention, in 1931, of the famous London Underground map by Harry Beck (Figure </a:t>
            </a:r>
            <a:r>
              <a:rPr lang="en-GB" sz="1800" b="0" i="0" u="none" strike="noStrike" baseline="0" dirty="0">
                <a:solidFill>
                  <a:srgbClr val="000000"/>
                </a:solidFill>
                <a:latin typeface="Times New Roman" panose="02020603050405020304" pitchFamily="18" charset="0"/>
              </a:rPr>
              <a:t>1.7), </a:t>
            </a:r>
            <a:r>
              <a:rPr lang="en-GB" sz="1800" b="0" i="0" u="none" strike="noStrike" baseline="0" dirty="0">
                <a:solidFill>
                  <a:srgbClr val="353843"/>
                </a:solidFill>
                <a:latin typeface="Times New Roman" panose="02020603050405020304" pitchFamily="18" charset="0"/>
              </a:rPr>
              <a:t>an out-of-work draughtsman</a:t>
            </a:r>
          </a:p>
          <a:p>
            <a:pPr algn="l"/>
            <a:r>
              <a:rPr lang="en-GB" sz="1800" b="0" i="0" u="none" strike="noStrike" baseline="0" dirty="0">
                <a:solidFill>
                  <a:srgbClr val="353843"/>
                </a:solidFill>
                <a:latin typeface="Times New Roman" panose="02020603050405020304" pitchFamily="18" charset="0"/>
              </a:rPr>
              <a:t>'who realized that when you are underground it doesn't matter where you are. Beck saw </a:t>
            </a:r>
            <a:r>
              <a:rPr lang="en-GB" sz="1800" b="0" i="0" u="none" strike="noStrike" baseline="0" dirty="0">
                <a:solidFill>
                  <a:srgbClr val="353843"/>
                </a:solidFill>
                <a:latin typeface="Arial" panose="020B0604020202020204" pitchFamily="34" charset="0"/>
              </a:rPr>
              <a:t>- </a:t>
            </a:r>
            <a:r>
              <a:rPr lang="en-GB" sz="1800" b="0" i="0" u="none" strike="noStrike" baseline="0" dirty="0">
                <a:solidFill>
                  <a:srgbClr val="353843"/>
                </a:solidFill>
                <a:latin typeface="Times New Roman" panose="02020603050405020304" pitchFamily="18" charset="0"/>
              </a:rPr>
              <a:t>and what an intuitive stroke this was </a:t>
            </a:r>
            <a:r>
              <a:rPr lang="en-GB" sz="1800" b="0" i="0" u="none" strike="noStrike" baseline="0" dirty="0">
                <a:solidFill>
                  <a:srgbClr val="353843"/>
                </a:solidFill>
                <a:latin typeface="Arial" panose="020B0604020202020204" pitchFamily="34" charset="0"/>
              </a:rPr>
              <a:t>- </a:t>
            </a:r>
            <a:r>
              <a:rPr lang="en-GB" sz="1800" b="0" i="0" u="none" strike="noStrike" baseline="0" dirty="0">
                <a:solidFill>
                  <a:srgbClr val="353843"/>
                </a:solidFill>
                <a:latin typeface="Times New Roman" panose="02020603050405020304" pitchFamily="18" charset="0"/>
              </a:rPr>
              <a:t>that as long as the stations</a:t>
            </a:r>
          </a:p>
          <a:p>
            <a:pPr algn="l"/>
            <a:r>
              <a:rPr lang="en-GB" sz="1800" b="0" i="0" u="none" strike="noStrike" baseline="0" dirty="0">
                <a:solidFill>
                  <a:srgbClr val="353843"/>
                </a:solidFill>
                <a:latin typeface="Times New Roman" panose="02020603050405020304" pitchFamily="18" charset="0"/>
              </a:rPr>
              <a:t>were presented in their correct sequence with their interchanges clearly </a:t>
            </a:r>
            <a:r>
              <a:rPr lang="en-GB" sz="1800" b="0" i="0" u="none" strike="noStrike" baseline="0" dirty="0">
                <a:latin typeface="Times New Roman" panose="02020603050405020304" pitchFamily="18" charset="0"/>
              </a:rPr>
              <a:t>delineated, he could freely distort the scale and, indeed, abandon it altogether!</a:t>
            </a:r>
          </a:p>
          <a:p>
            <a:pPr algn="l"/>
            <a:r>
              <a:rPr lang="en-GB" sz="1800" b="0" i="0" u="none" strike="noStrike" baseline="0" dirty="0">
                <a:latin typeface="Times New Roman" panose="02020603050405020304" pitchFamily="18" charset="0"/>
              </a:rPr>
              <a:t>He gave his map the orderly precision of an electrical wiring system, and in so doing created an entirely new, imaginary London that has very little to do with</a:t>
            </a:r>
          </a:p>
          <a:p>
            <a:pPr algn="l"/>
            <a:r>
              <a:rPr lang="en-GB" sz="1800" b="0" i="0" u="none" strike="noStrike" baseline="0" dirty="0">
                <a:latin typeface="Times New Roman" panose="02020603050405020304" pitchFamily="18" charset="0"/>
              </a:rPr>
              <a:t>the disorderly geography of the city above' (Bryson, 1998). The story of Harry Beck and his map is a fascinating one (Garland, 1994).</a:t>
            </a:r>
          </a:p>
          <a:p>
            <a:pPr algn="l"/>
            <a:r>
              <a:rPr lang="en-GB" sz="1800" b="0" i="0" u="none" strike="noStrike" baseline="0" dirty="0">
                <a:latin typeface="Times New Roman" panose="02020603050405020304" pitchFamily="18" charset="0"/>
              </a:rPr>
              <a:t>Since 1931 the map has, not surprisingly, undergone many additions and modifications, but still retains Beck's brilliant idea; it is copied worldwide.</a:t>
            </a:r>
            <a:endParaRPr lang="en-GB" b="1" dirty="0"/>
          </a:p>
        </p:txBody>
      </p:sp>
      <p:sp>
        <p:nvSpPr>
          <p:cNvPr id="4" name="Slide Number Placeholder 3"/>
          <p:cNvSpPr>
            <a:spLocks noGrp="1"/>
          </p:cNvSpPr>
          <p:nvPr>
            <p:ph type="sldNum" sz="quarter" idx="5"/>
          </p:nvPr>
        </p:nvSpPr>
        <p:spPr/>
        <p:txBody>
          <a:bodyPr/>
          <a:lstStyle/>
          <a:p>
            <a:fld id="{51409F68-ACBF-4285-9B17-CC4B56E6DA9C}" type="slidenum">
              <a:rPr lang="en-GB" smtClean="0"/>
              <a:t>5</a:t>
            </a:fld>
            <a:endParaRPr lang="en-GB"/>
          </a:p>
        </p:txBody>
      </p:sp>
    </p:spTree>
    <p:extLst>
      <p:ext uri="{BB962C8B-B14F-4D97-AF65-F5344CB8AC3E}">
        <p14:creationId xmlns:p14="http://schemas.microsoft.com/office/powerpoint/2010/main" val="3239602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dirty="0"/>
          </a:p>
        </p:txBody>
      </p:sp>
      <p:sp>
        <p:nvSpPr>
          <p:cNvPr id="4" name="Slide Number Placeholder 3"/>
          <p:cNvSpPr>
            <a:spLocks noGrp="1"/>
          </p:cNvSpPr>
          <p:nvPr>
            <p:ph type="sldNum" sz="quarter" idx="5"/>
          </p:nvPr>
        </p:nvSpPr>
        <p:spPr/>
        <p:txBody>
          <a:bodyPr/>
          <a:lstStyle/>
          <a:p>
            <a:fld id="{51409F68-ACBF-4285-9B17-CC4B56E6DA9C}" type="slidenum">
              <a:rPr lang="en-GB" smtClean="0"/>
              <a:t>6</a:t>
            </a:fld>
            <a:endParaRPr lang="en-GB"/>
          </a:p>
        </p:txBody>
      </p:sp>
    </p:spTree>
    <p:extLst>
      <p:ext uri="{BB962C8B-B14F-4D97-AF65-F5344CB8AC3E}">
        <p14:creationId xmlns:p14="http://schemas.microsoft.com/office/powerpoint/2010/main" val="3587728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dirty="0"/>
          </a:p>
        </p:txBody>
      </p:sp>
      <p:sp>
        <p:nvSpPr>
          <p:cNvPr id="4" name="Slide Number Placeholder 3"/>
          <p:cNvSpPr>
            <a:spLocks noGrp="1"/>
          </p:cNvSpPr>
          <p:nvPr>
            <p:ph type="sldNum" sz="quarter" idx="5"/>
          </p:nvPr>
        </p:nvSpPr>
        <p:spPr/>
        <p:txBody>
          <a:bodyPr/>
          <a:lstStyle/>
          <a:p>
            <a:fld id="{51409F68-ACBF-4285-9B17-CC4B56E6DA9C}" type="slidenum">
              <a:rPr lang="en-GB" smtClean="0"/>
              <a:t>7</a:t>
            </a:fld>
            <a:endParaRPr lang="en-GB"/>
          </a:p>
        </p:txBody>
      </p:sp>
    </p:spTree>
    <p:extLst>
      <p:ext uri="{BB962C8B-B14F-4D97-AF65-F5344CB8AC3E}">
        <p14:creationId xmlns:p14="http://schemas.microsoft.com/office/powerpoint/2010/main" val="2750643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Tableau allows you to connect to a wide range of data sources. </a:t>
            </a:r>
          </a:p>
          <a:p>
            <a:pPr marL="171450" indent="-171450">
              <a:buFont typeface="Arial" panose="020B0604020202020204" pitchFamily="34" charset="0"/>
              <a:buChar char="•"/>
            </a:pPr>
            <a:r>
              <a:rPr lang="en-US" dirty="0"/>
              <a:t>This is done via the Data Connection page, which lists the most common file types and database types (although you can connect to less common ones as well if needed).</a:t>
            </a:r>
          </a:p>
          <a:p>
            <a:pPr marL="171450" indent="-171450">
              <a:buFont typeface="Arial" panose="020B0604020202020204" pitchFamily="34" charset="0"/>
              <a:buChar char="•"/>
            </a:pPr>
            <a:r>
              <a:rPr lang="en-US" dirty="0"/>
              <a:t>You will need to do this if you open Tableau to create a workbook from scratch rather than use an existing workbook with extracted data. Similarly, if you have a workbook that contains a data connection but does not include a data extract then you will have to reconnect to the original data source. </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8</a:t>
            </a:fld>
            <a:endParaRPr lang="en-GB"/>
          </a:p>
        </p:txBody>
      </p:sp>
    </p:spTree>
    <p:extLst>
      <p:ext uri="{BB962C8B-B14F-4D97-AF65-F5344CB8AC3E}">
        <p14:creationId xmlns:p14="http://schemas.microsoft.com/office/powerpoint/2010/main" val="1764336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At this point Tableau will show the first 1000 rows of the data source in a table in the lower half of the workspace. This area is known as the Metadata Grid.</a:t>
            </a:r>
          </a:p>
          <a:p>
            <a:pPr marL="171450" indent="-171450">
              <a:buFont typeface="Arial" panose="020B0604020202020204" pitchFamily="34" charset="0"/>
              <a:buChar char="•"/>
            </a:pPr>
            <a:r>
              <a:rPr lang="en-US" dirty="0"/>
              <a:t>Tableau defines a Data Source as a link to a file or other resource that contains data.</a:t>
            </a:r>
          </a:p>
          <a:p>
            <a:pPr marL="171450" indent="-171450">
              <a:buFont typeface="Arial" panose="020B0604020202020204" pitchFamily="34" charset="0"/>
              <a:buChar char="•"/>
            </a:pPr>
            <a:r>
              <a:rPr lang="en-US" dirty="0"/>
              <a:t>You can save data attributes (metadata) for the source, e.g. if you want to change the name of a field then that change is stored as part of the definition of the Data Source. N.B. the change is not saved back to the original resource file, but whenever you open a Tableau worksheet using that Data Source it will always apply the metadata changes you have made.</a:t>
            </a:r>
          </a:p>
          <a:p>
            <a:pPr marL="171450" indent="-171450">
              <a:buFont typeface="Arial" panose="020B0604020202020204" pitchFamily="34" charset="0"/>
              <a:buChar char="•"/>
            </a:pPr>
            <a:r>
              <a:rPr lang="en-US" dirty="0"/>
              <a:t>Data Sources are saved as .</a:t>
            </a:r>
            <a:r>
              <a:rPr lang="en-US" dirty="0" err="1"/>
              <a:t>tds</a:t>
            </a:r>
            <a:r>
              <a:rPr lang="en-US" dirty="0"/>
              <a:t> files. </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9</a:t>
            </a:fld>
            <a:endParaRPr lang="en-GB"/>
          </a:p>
        </p:txBody>
      </p:sp>
    </p:spTree>
    <p:extLst>
      <p:ext uri="{BB962C8B-B14F-4D97-AF65-F5344CB8AC3E}">
        <p14:creationId xmlns:p14="http://schemas.microsoft.com/office/powerpoint/2010/main" val="1397008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Tableau will allow you to create a data connection based on multiple tables in the same file (or in multiple files, but that’s more advanced than we have time for).</a:t>
            </a:r>
          </a:p>
          <a:p>
            <a:pPr marL="171450" indent="-171450">
              <a:buFont typeface="Arial" panose="020B0604020202020204" pitchFamily="34" charset="0"/>
              <a:buChar char="•"/>
            </a:pPr>
            <a:r>
              <a:rPr lang="en-US" dirty="0"/>
              <a:t>This is useful because it allows you to create database-like joins between tables, allowing for more sophisticated analysis than is possible for a single table.</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12</a:t>
            </a:fld>
            <a:endParaRPr lang="en-GB"/>
          </a:p>
        </p:txBody>
      </p:sp>
    </p:spTree>
    <p:extLst>
      <p:ext uri="{BB962C8B-B14F-4D97-AF65-F5344CB8AC3E}">
        <p14:creationId xmlns:p14="http://schemas.microsoft.com/office/powerpoint/2010/main" val="1629439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831842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249120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6070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45538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961164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860495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806005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160112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3693917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064152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22/11/2022</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784310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155051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4F10-DA7C-60F6-96AB-A56E57A9626B}"/>
              </a:ext>
            </a:extLst>
          </p:cNvPr>
          <p:cNvSpPr>
            <a:spLocks noGrp="1"/>
          </p:cNvSpPr>
          <p:nvPr>
            <p:ph type="ctrTitle"/>
          </p:nvPr>
        </p:nvSpPr>
        <p:spPr/>
        <p:txBody>
          <a:bodyPr/>
          <a:lstStyle/>
          <a:p>
            <a:r>
              <a:rPr lang="en-GB" sz="6000" i="0" dirty="0">
                <a:latin typeface="Arial"/>
                <a:cs typeface="Arial"/>
              </a:rPr>
              <a:t>Information</a:t>
            </a:r>
            <a:r>
              <a:rPr lang="en-GB" sz="6000" i="0" spc="-50" dirty="0">
                <a:latin typeface="Arial"/>
                <a:cs typeface="Arial"/>
              </a:rPr>
              <a:t> </a:t>
            </a:r>
            <a:r>
              <a:rPr lang="en-GB" sz="6000" i="0" spc="-10" dirty="0">
                <a:latin typeface="Arial"/>
                <a:cs typeface="Arial"/>
              </a:rPr>
              <a:t>Visualization</a:t>
            </a:r>
            <a:endParaRPr lang="en-GB" dirty="0"/>
          </a:p>
        </p:txBody>
      </p:sp>
      <p:sp>
        <p:nvSpPr>
          <p:cNvPr id="3" name="Subtitle 2">
            <a:extLst>
              <a:ext uri="{FF2B5EF4-FFF2-40B4-BE49-F238E27FC236}">
                <a16:creationId xmlns:a16="http://schemas.microsoft.com/office/drawing/2014/main" id="{5B2C2366-0F7A-AB88-2BE1-894CA5EF31D9}"/>
              </a:ext>
            </a:extLst>
          </p:cNvPr>
          <p:cNvSpPr>
            <a:spLocks noGrp="1"/>
          </p:cNvSpPr>
          <p:nvPr>
            <p:ph type="subTitle" idx="1"/>
          </p:nvPr>
        </p:nvSpPr>
        <p:spPr/>
        <p:txBody>
          <a:bodyPr/>
          <a:lstStyle/>
          <a:p>
            <a:r>
              <a:rPr lang="en-GB" dirty="0"/>
              <a:t>Using Tableau</a:t>
            </a:r>
          </a:p>
        </p:txBody>
      </p:sp>
      <p:sp>
        <p:nvSpPr>
          <p:cNvPr id="4" name="TextBox 3">
            <a:extLst>
              <a:ext uri="{FF2B5EF4-FFF2-40B4-BE49-F238E27FC236}">
                <a16:creationId xmlns:a16="http://schemas.microsoft.com/office/drawing/2014/main" id="{38886C46-7554-7BE8-378D-9E63F4D2F839}"/>
              </a:ext>
            </a:extLst>
          </p:cNvPr>
          <p:cNvSpPr txBox="1"/>
          <p:nvPr/>
        </p:nvSpPr>
        <p:spPr>
          <a:xfrm>
            <a:off x="3206151" y="768420"/>
            <a:ext cx="5779698" cy="1323439"/>
          </a:xfrm>
          <a:prstGeom prst="rect">
            <a:avLst/>
          </a:prstGeom>
          <a:noFill/>
        </p:spPr>
        <p:txBody>
          <a:bodyPr wrap="square" rtlCol="0">
            <a:spAutoFit/>
          </a:bodyPr>
          <a:lstStyle/>
          <a:p>
            <a:pPr algn="ctr"/>
            <a:r>
              <a:rPr lang="en-US" sz="4000" b="1" dirty="0"/>
              <a:t>TUTORIAL</a:t>
            </a:r>
          </a:p>
          <a:p>
            <a:pPr algn="ctr"/>
            <a:r>
              <a:rPr lang="en-US" sz="4000" b="1" dirty="0"/>
              <a:t>Week 2</a:t>
            </a:r>
            <a:endParaRPr lang="en-GB" sz="4000" b="1" dirty="0"/>
          </a:p>
        </p:txBody>
      </p:sp>
    </p:spTree>
    <p:extLst>
      <p:ext uri="{BB962C8B-B14F-4D97-AF65-F5344CB8AC3E}">
        <p14:creationId xmlns:p14="http://schemas.microsoft.com/office/powerpoint/2010/main" val="721499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6E9C25B6-300A-3BC4-DDD2-B182E1B0704A}"/>
              </a:ext>
            </a:extLst>
          </p:cNvPr>
          <p:cNvPicPr>
            <a:picLocks noGrp="1" noChangeAspect="1"/>
          </p:cNvPicPr>
          <p:nvPr>
            <p:ph idx="1"/>
          </p:nvPr>
        </p:nvPicPr>
        <p:blipFill>
          <a:blip r:embed="rId3"/>
          <a:stretch>
            <a:fillRect/>
          </a:stretch>
        </p:blipFill>
        <p:spPr>
          <a:xfrm>
            <a:off x="1812984" y="138025"/>
            <a:ext cx="8566031" cy="5833379"/>
          </a:xfrm>
        </p:spPr>
      </p:pic>
    </p:spTree>
    <p:extLst>
      <p:ext uri="{BB962C8B-B14F-4D97-AF65-F5344CB8AC3E}">
        <p14:creationId xmlns:p14="http://schemas.microsoft.com/office/powerpoint/2010/main" val="2751308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70BF7AE-143D-53B3-23F2-F4BE530911F1}"/>
              </a:ext>
            </a:extLst>
          </p:cNvPr>
          <p:cNvSpPr txBox="1"/>
          <p:nvPr/>
        </p:nvSpPr>
        <p:spPr>
          <a:xfrm>
            <a:off x="1186249" y="247135"/>
            <a:ext cx="9860692" cy="5632311"/>
          </a:xfrm>
          <a:prstGeom prst="rect">
            <a:avLst/>
          </a:prstGeom>
          <a:noFill/>
        </p:spPr>
        <p:txBody>
          <a:bodyPr wrap="square">
            <a:spAutoFit/>
          </a:bodyPr>
          <a:lstStyle/>
          <a:p>
            <a:r>
              <a:rPr lang="en-US" sz="2400" dirty="0"/>
              <a:t>There are two types of existing Tableau workbooks, each of which can be accessed either by clicking on the file’s thumbnail image or by using the normal </a:t>
            </a:r>
            <a:r>
              <a:rPr lang="en-US" sz="2400" dirty="0" err="1"/>
              <a:t>File|Open</a:t>
            </a:r>
            <a:r>
              <a:rPr lang="en-US" sz="2400" dirty="0"/>
              <a:t> process.</a:t>
            </a:r>
          </a:p>
          <a:p>
            <a:pPr marL="285750" indent="-285750">
              <a:buFont typeface="Arial" panose="020B0604020202020204" pitchFamily="34" charset="0"/>
              <a:buChar char="•"/>
            </a:pPr>
            <a:r>
              <a:rPr lang="en-US" sz="2400" dirty="0"/>
              <a:t>	Standard Tableau Workbooks (.</a:t>
            </a:r>
            <a:r>
              <a:rPr lang="en-US" sz="2400" dirty="0" err="1"/>
              <a:t>twk</a:t>
            </a:r>
            <a:r>
              <a:rPr lang="en-US" sz="2400" dirty="0"/>
              <a:t>). These contain worksheets and 	dashboard definitions but no data. If you no longer have read 	access to the data source used to generate the </a:t>
            </a:r>
            <a:r>
              <a:rPr lang="en-US" sz="2400" dirty="0" err="1"/>
              <a:t>visualisations</a:t>
            </a:r>
            <a:r>
              <a:rPr lang="en-US" sz="2400" dirty="0"/>
              <a:t> (e.g. the 	file has been moved or is on a different drive, or you no longer have a 	connection to the database) then you won’t be able to work with the 	data.</a:t>
            </a:r>
          </a:p>
          <a:p>
            <a:pPr marL="285750" indent="-285750">
              <a:buFont typeface="Arial" panose="020B0604020202020204" pitchFamily="34" charset="0"/>
              <a:buChar char="•"/>
            </a:pPr>
            <a:r>
              <a:rPr lang="en-US" sz="2400" dirty="0"/>
              <a:t>	Tableau Packaged Workbooks (.</a:t>
            </a:r>
            <a:r>
              <a:rPr lang="en-US" sz="2400" dirty="0" err="1"/>
              <a:t>twbx</a:t>
            </a:r>
            <a:r>
              <a:rPr lang="en-US" sz="2400" dirty="0"/>
              <a:t>). These contain not only 	worksheets and dashboard definitions but also data extracted from 	the original data source. These are self-contained and can be used 	without connections to the original data source. N.B. While .</a:t>
            </a:r>
            <a:r>
              <a:rPr lang="en-US" sz="2400" dirty="0" err="1"/>
              <a:t>twbx</a:t>
            </a:r>
            <a:r>
              <a:rPr lang="en-US" sz="2400" dirty="0"/>
              <a:t> files 	are great for portability the files can get very large due to the volumes 	of data stored within them. </a:t>
            </a:r>
            <a:endParaRPr lang="en-GB"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113DAC2-0518-08D5-3FAA-BC1C04D48FD3}"/>
              </a:ext>
            </a:extLst>
          </p:cNvPr>
          <p:cNvPicPr>
            <a:picLocks noChangeAspect="1"/>
          </p:cNvPicPr>
          <p:nvPr/>
        </p:nvPicPr>
        <p:blipFill>
          <a:blip r:embed="rId3"/>
          <a:stretch>
            <a:fillRect/>
          </a:stretch>
        </p:blipFill>
        <p:spPr>
          <a:xfrm>
            <a:off x="1700212" y="151320"/>
            <a:ext cx="8791575" cy="5845944"/>
          </a:xfrm>
          <a:prstGeom prst="rect">
            <a:avLst/>
          </a:prstGeom>
        </p:spPr>
      </p:pic>
    </p:spTree>
    <p:extLst>
      <p:ext uri="{BB962C8B-B14F-4D97-AF65-F5344CB8AC3E}">
        <p14:creationId xmlns:p14="http://schemas.microsoft.com/office/powerpoint/2010/main" val="1093174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AB45-ECD4-737B-D747-720F1EC03C77}"/>
              </a:ext>
            </a:extLst>
          </p:cNvPr>
          <p:cNvSpPr>
            <a:spLocks noGrp="1"/>
          </p:cNvSpPr>
          <p:nvPr>
            <p:ph type="title"/>
          </p:nvPr>
        </p:nvSpPr>
        <p:spPr/>
        <p:txBody>
          <a:bodyPr/>
          <a:lstStyle/>
          <a:p>
            <a:pPr algn="ctr"/>
            <a:r>
              <a:rPr lang="en-GB" b="1" dirty="0"/>
              <a:t>Elements of the interface </a:t>
            </a:r>
          </a:p>
        </p:txBody>
      </p:sp>
      <p:sp>
        <p:nvSpPr>
          <p:cNvPr id="3" name="Content Placeholder 2">
            <a:extLst>
              <a:ext uri="{FF2B5EF4-FFF2-40B4-BE49-F238E27FC236}">
                <a16:creationId xmlns:a16="http://schemas.microsoft.com/office/drawing/2014/main" id="{45C682FC-4C26-96A5-1334-0D1FD45C309B}"/>
              </a:ext>
            </a:extLst>
          </p:cNvPr>
          <p:cNvSpPr>
            <a:spLocks noGrp="1"/>
          </p:cNvSpPr>
          <p:nvPr>
            <p:ph idx="1"/>
          </p:nvPr>
        </p:nvSpPr>
        <p:spPr>
          <a:xfrm>
            <a:off x="5745891" y="1253331"/>
            <a:ext cx="6089822" cy="4351338"/>
          </a:xfrm>
        </p:spPr>
        <p:txBody>
          <a:bodyPr/>
          <a:lstStyle/>
          <a:p>
            <a:r>
              <a:rPr lang="en-US" sz="2400" b="1" dirty="0"/>
              <a:t>The Data Pane </a:t>
            </a:r>
            <a:r>
              <a:rPr lang="en-US" sz="2400" dirty="0"/>
              <a:t>The side bar on the left shows the data and analytics panes. Most of the time you will need the Data Pane, which shows all of the fields from your data source. It is split into two sections: Dimensions (non-number fields or categorical data) and Measures (numerical fields that can be aggregated as sums, averages and so on). Creating a bar chart of sales by continent would have a number of bars defined by the number of different categories in the continent dimension while the height of each bar would be determined by the sum of the sales measure for that country</a:t>
            </a:r>
            <a:endParaRPr lang="en-GB" sz="2400" dirty="0"/>
          </a:p>
        </p:txBody>
      </p:sp>
      <p:pic>
        <p:nvPicPr>
          <p:cNvPr id="4" name="Picture 3">
            <a:extLst>
              <a:ext uri="{FF2B5EF4-FFF2-40B4-BE49-F238E27FC236}">
                <a16:creationId xmlns:a16="http://schemas.microsoft.com/office/drawing/2014/main" id="{789260C2-B96C-9075-195C-127AA80EA236}"/>
              </a:ext>
            </a:extLst>
          </p:cNvPr>
          <p:cNvPicPr>
            <a:picLocks noChangeAspect="1"/>
          </p:cNvPicPr>
          <p:nvPr/>
        </p:nvPicPr>
        <p:blipFill>
          <a:blip r:embed="rId3"/>
          <a:stretch>
            <a:fillRect/>
          </a:stretch>
        </p:blipFill>
        <p:spPr>
          <a:xfrm>
            <a:off x="0" y="1791730"/>
            <a:ext cx="5945674" cy="3954162"/>
          </a:xfrm>
          <a:prstGeom prst="rect">
            <a:avLst/>
          </a:prstGeom>
        </p:spPr>
      </p:pic>
    </p:spTree>
    <p:extLst>
      <p:ext uri="{BB962C8B-B14F-4D97-AF65-F5344CB8AC3E}">
        <p14:creationId xmlns:p14="http://schemas.microsoft.com/office/powerpoint/2010/main" val="428715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AB45-ECD4-737B-D747-720F1EC03C77}"/>
              </a:ext>
            </a:extLst>
          </p:cNvPr>
          <p:cNvSpPr>
            <a:spLocks noGrp="1"/>
          </p:cNvSpPr>
          <p:nvPr>
            <p:ph type="title"/>
          </p:nvPr>
        </p:nvSpPr>
        <p:spPr/>
        <p:txBody>
          <a:bodyPr/>
          <a:lstStyle/>
          <a:p>
            <a:pPr algn="ctr"/>
            <a:r>
              <a:rPr lang="en-GB" b="1" dirty="0"/>
              <a:t>Elements of the interface </a:t>
            </a:r>
          </a:p>
        </p:txBody>
      </p:sp>
      <p:sp>
        <p:nvSpPr>
          <p:cNvPr id="3" name="Content Placeholder 2">
            <a:extLst>
              <a:ext uri="{FF2B5EF4-FFF2-40B4-BE49-F238E27FC236}">
                <a16:creationId xmlns:a16="http://schemas.microsoft.com/office/drawing/2014/main" id="{45C682FC-4C26-96A5-1334-0D1FD45C309B}"/>
              </a:ext>
            </a:extLst>
          </p:cNvPr>
          <p:cNvSpPr>
            <a:spLocks noGrp="1"/>
          </p:cNvSpPr>
          <p:nvPr>
            <p:ph idx="1"/>
          </p:nvPr>
        </p:nvSpPr>
        <p:spPr>
          <a:xfrm>
            <a:off x="5782962" y="1690689"/>
            <a:ext cx="6201032" cy="4900334"/>
          </a:xfrm>
        </p:spPr>
        <p:txBody>
          <a:bodyPr/>
          <a:lstStyle/>
          <a:p>
            <a:r>
              <a:rPr lang="en-US" sz="2400" b="1" dirty="0"/>
              <a:t>The Shelf </a:t>
            </a:r>
            <a:r>
              <a:rPr lang="en-US" sz="2400" dirty="0"/>
              <a:t>There are two main ways to create </a:t>
            </a:r>
            <a:r>
              <a:rPr lang="en-US" sz="2400" dirty="0" err="1"/>
              <a:t>visualisations</a:t>
            </a:r>
            <a:r>
              <a:rPr lang="en-US" sz="2400" dirty="0"/>
              <a:t>. You can either drag measures and dimensions to the </a:t>
            </a:r>
            <a:r>
              <a:rPr lang="en-US" sz="2400" dirty="0" err="1"/>
              <a:t>Visualisation</a:t>
            </a:r>
            <a:r>
              <a:rPr lang="en-US" sz="2400" dirty="0"/>
              <a:t> Area, or you can drag them to the Shelf. Dimensions always appear on the shelf in blue, while measures appear in green.</a:t>
            </a:r>
          </a:p>
        </p:txBody>
      </p:sp>
      <p:pic>
        <p:nvPicPr>
          <p:cNvPr id="4" name="Picture 3">
            <a:extLst>
              <a:ext uri="{FF2B5EF4-FFF2-40B4-BE49-F238E27FC236}">
                <a16:creationId xmlns:a16="http://schemas.microsoft.com/office/drawing/2014/main" id="{E3278DD3-137B-C250-FE44-6B71F41B24F6}"/>
              </a:ext>
            </a:extLst>
          </p:cNvPr>
          <p:cNvPicPr>
            <a:picLocks noChangeAspect="1"/>
          </p:cNvPicPr>
          <p:nvPr/>
        </p:nvPicPr>
        <p:blipFill>
          <a:blip r:embed="rId3"/>
          <a:stretch>
            <a:fillRect/>
          </a:stretch>
        </p:blipFill>
        <p:spPr>
          <a:xfrm>
            <a:off x="307094" y="1989438"/>
            <a:ext cx="5788906" cy="3855057"/>
          </a:xfrm>
          <a:prstGeom prst="rect">
            <a:avLst/>
          </a:prstGeom>
        </p:spPr>
      </p:pic>
    </p:spTree>
    <p:extLst>
      <p:ext uri="{BB962C8B-B14F-4D97-AF65-F5344CB8AC3E}">
        <p14:creationId xmlns:p14="http://schemas.microsoft.com/office/powerpoint/2010/main" val="3323176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AB45-ECD4-737B-D747-720F1EC03C77}"/>
              </a:ext>
            </a:extLst>
          </p:cNvPr>
          <p:cNvSpPr>
            <a:spLocks noGrp="1"/>
          </p:cNvSpPr>
          <p:nvPr>
            <p:ph type="title"/>
          </p:nvPr>
        </p:nvSpPr>
        <p:spPr/>
        <p:txBody>
          <a:bodyPr/>
          <a:lstStyle/>
          <a:p>
            <a:pPr algn="ctr"/>
            <a:r>
              <a:rPr lang="en-GB" b="1" dirty="0"/>
              <a:t>Elements of the interface </a:t>
            </a:r>
          </a:p>
        </p:txBody>
      </p:sp>
      <p:sp>
        <p:nvSpPr>
          <p:cNvPr id="3" name="Content Placeholder 2">
            <a:extLst>
              <a:ext uri="{FF2B5EF4-FFF2-40B4-BE49-F238E27FC236}">
                <a16:creationId xmlns:a16="http://schemas.microsoft.com/office/drawing/2014/main" id="{45C682FC-4C26-96A5-1334-0D1FD45C309B}"/>
              </a:ext>
            </a:extLst>
          </p:cNvPr>
          <p:cNvSpPr>
            <a:spLocks noGrp="1"/>
          </p:cNvSpPr>
          <p:nvPr>
            <p:ph idx="1"/>
          </p:nvPr>
        </p:nvSpPr>
        <p:spPr>
          <a:xfrm>
            <a:off x="5782962" y="1690689"/>
            <a:ext cx="6201032" cy="4277625"/>
          </a:xfrm>
        </p:spPr>
        <p:txBody>
          <a:bodyPr/>
          <a:lstStyle/>
          <a:p>
            <a:r>
              <a:rPr lang="en-US" sz="2400" b="1" dirty="0"/>
              <a:t>The Marks Pane </a:t>
            </a:r>
            <a:r>
              <a:rPr lang="en-US" sz="2400" dirty="0"/>
              <a:t>This contains sections that allow you to change how things are displayed. Dragging and dropping a field onto the Color icon automatically </a:t>
            </a:r>
            <a:r>
              <a:rPr lang="en-US" sz="2400" dirty="0" err="1"/>
              <a:t>recolours</a:t>
            </a:r>
            <a:r>
              <a:rPr lang="en-US" sz="2400" dirty="0"/>
              <a:t> data based on the value of the field. Similarly, the Size icon changes a mark’s size based upon the value of the field. The Label icon allows you to add labels to your chart. Clicking on the icons allow you to </a:t>
            </a:r>
            <a:r>
              <a:rPr lang="en-US" sz="2400" dirty="0" err="1"/>
              <a:t>customise</a:t>
            </a:r>
            <a:r>
              <a:rPr lang="en-US" sz="2400" dirty="0"/>
              <a:t> the marks by changing their size or format.</a:t>
            </a:r>
          </a:p>
        </p:txBody>
      </p:sp>
      <p:pic>
        <p:nvPicPr>
          <p:cNvPr id="4" name="Picture 3">
            <a:extLst>
              <a:ext uri="{FF2B5EF4-FFF2-40B4-BE49-F238E27FC236}">
                <a16:creationId xmlns:a16="http://schemas.microsoft.com/office/drawing/2014/main" id="{E3278DD3-137B-C250-FE44-6B71F41B24F6}"/>
              </a:ext>
            </a:extLst>
          </p:cNvPr>
          <p:cNvPicPr>
            <a:picLocks noChangeAspect="1"/>
          </p:cNvPicPr>
          <p:nvPr/>
        </p:nvPicPr>
        <p:blipFill>
          <a:blip r:embed="rId3"/>
          <a:stretch>
            <a:fillRect/>
          </a:stretch>
        </p:blipFill>
        <p:spPr>
          <a:xfrm>
            <a:off x="307094" y="1989438"/>
            <a:ext cx="5788906" cy="3855057"/>
          </a:xfrm>
          <a:prstGeom prst="rect">
            <a:avLst/>
          </a:prstGeom>
        </p:spPr>
      </p:pic>
    </p:spTree>
    <p:extLst>
      <p:ext uri="{BB962C8B-B14F-4D97-AF65-F5344CB8AC3E}">
        <p14:creationId xmlns:p14="http://schemas.microsoft.com/office/powerpoint/2010/main" val="2888221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C44D-C66E-8F9C-CB3C-E7C0B73C653E}"/>
              </a:ext>
            </a:extLst>
          </p:cNvPr>
          <p:cNvSpPr>
            <a:spLocks noGrp="1"/>
          </p:cNvSpPr>
          <p:nvPr>
            <p:ph type="title"/>
          </p:nvPr>
        </p:nvSpPr>
        <p:spPr>
          <a:xfrm>
            <a:off x="838200" y="365127"/>
            <a:ext cx="10515600" cy="882906"/>
          </a:xfrm>
        </p:spPr>
        <p:txBody>
          <a:bodyPr/>
          <a:lstStyle/>
          <a:p>
            <a:pPr algn="ctr"/>
            <a:r>
              <a:rPr lang="en-US" b="1" dirty="0"/>
              <a:t>Connecting to Data</a:t>
            </a:r>
            <a:endParaRPr lang="en-GB" b="1" dirty="0"/>
          </a:p>
        </p:txBody>
      </p:sp>
      <p:pic>
        <p:nvPicPr>
          <p:cNvPr id="5" name="Content Placeholder 10">
            <a:extLst>
              <a:ext uri="{FF2B5EF4-FFF2-40B4-BE49-F238E27FC236}">
                <a16:creationId xmlns:a16="http://schemas.microsoft.com/office/drawing/2014/main" id="{6A9574CC-6E7A-3BE7-C4EF-8D065594C1D8}"/>
              </a:ext>
            </a:extLst>
          </p:cNvPr>
          <p:cNvPicPr>
            <a:picLocks noGrp="1" noChangeAspect="1"/>
          </p:cNvPicPr>
          <p:nvPr>
            <p:ph idx="1"/>
          </p:nvPr>
        </p:nvPicPr>
        <p:blipFill>
          <a:blip r:embed="rId3"/>
          <a:stretch>
            <a:fillRect/>
          </a:stretch>
        </p:blipFill>
        <p:spPr>
          <a:xfrm>
            <a:off x="271848" y="987577"/>
            <a:ext cx="7332115" cy="4993094"/>
          </a:xfrm>
        </p:spPr>
      </p:pic>
      <p:sp>
        <p:nvSpPr>
          <p:cNvPr id="7" name="TextBox 6">
            <a:extLst>
              <a:ext uri="{FF2B5EF4-FFF2-40B4-BE49-F238E27FC236}">
                <a16:creationId xmlns:a16="http://schemas.microsoft.com/office/drawing/2014/main" id="{6C746B77-C5B1-8D25-1CCB-542A3A0DFB7A}"/>
              </a:ext>
            </a:extLst>
          </p:cNvPr>
          <p:cNvSpPr txBox="1"/>
          <p:nvPr/>
        </p:nvSpPr>
        <p:spPr>
          <a:xfrm>
            <a:off x="7603963" y="1182231"/>
            <a:ext cx="4316189" cy="4493538"/>
          </a:xfrm>
          <a:prstGeom prst="rect">
            <a:avLst/>
          </a:prstGeom>
          <a:noFill/>
        </p:spPr>
        <p:txBody>
          <a:bodyPr wrap="square">
            <a:spAutoFit/>
          </a:bodyPr>
          <a:lstStyle/>
          <a:p>
            <a:pPr marL="342900" indent="-342900">
              <a:buAutoNum type="arabicPeriod"/>
            </a:pPr>
            <a:r>
              <a:rPr lang="en-US" sz="2200" dirty="0"/>
              <a:t>Open Tableau Desktop</a:t>
            </a:r>
          </a:p>
          <a:p>
            <a:pPr marL="342900" indent="-342900">
              <a:buAutoNum type="arabicPeriod"/>
            </a:pPr>
            <a:r>
              <a:rPr lang="en-US" sz="2200" dirty="0"/>
              <a:t>On the connection panel select the type of data source you want to connect to.</a:t>
            </a:r>
          </a:p>
          <a:p>
            <a:pPr marL="342900" indent="-342900">
              <a:buAutoNum type="arabicPeriod"/>
            </a:pPr>
            <a:r>
              <a:rPr lang="en-US" sz="2200" dirty="0"/>
              <a:t>Under Sheets, double click on the table you want to connect to, or click and drag it to the area marked Drag sheets here.</a:t>
            </a:r>
          </a:p>
          <a:p>
            <a:pPr marL="342900" indent="-342900">
              <a:buAutoNum type="arabicPeriod"/>
            </a:pPr>
            <a:r>
              <a:rPr lang="en-US" sz="2200" dirty="0"/>
              <a:t>Tableau will automatically create a connection to the data source and will show in the top right of the workspace that a live connection has been made. </a:t>
            </a:r>
            <a:endParaRPr lang="en-GB" sz="2200" dirty="0"/>
          </a:p>
        </p:txBody>
      </p:sp>
    </p:spTree>
    <p:extLst>
      <p:ext uri="{BB962C8B-B14F-4D97-AF65-F5344CB8AC3E}">
        <p14:creationId xmlns:p14="http://schemas.microsoft.com/office/powerpoint/2010/main" val="1446641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C44D-C66E-8F9C-CB3C-E7C0B73C653E}"/>
              </a:ext>
            </a:extLst>
          </p:cNvPr>
          <p:cNvSpPr>
            <a:spLocks noGrp="1"/>
          </p:cNvSpPr>
          <p:nvPr>
            <p:ph type="title"/>
          </p:nvPr>
        </p:nvSpPr>
        <p:spPr>
          <a:xfrm>
            <a:off x="838200" y="365127"/>
            <a:ext cx="10515600" cy="882906"/>
          </a:xfrm>
        </p:spPr>
        <p:txBody>
          <a:bodyPr/>
          <a:lstStyle/>
          <a:p>
            <a:pPr algn="ctr"/>
            <a:r>
              <a:rPr lang="en-US" b="1" dirty="0"/>
              <a:t>Connecting to Data</a:t>
            </a:r>
            <a:endParaRPr lang="en-GB" b="1" dirty="0"/>
          </a:p>
        </p:txBody>
      </p:sp>
      <p:pic>
        <p:nvPicPr>
          <p:cNvPr id="5" name="Content Placeholder 10">
            <a:extLst>
              <a:ext uri="{FF2B5EF4-FFF2-40B4-BE49-F238E27FC236}">
                <a16:creationId xmlns:a16="http://schemas.microsoft.com/office/drawing/2014/main" id="{6A9574CC-6E7A-3BE7-C4EF-8D065594C1D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271848" y="1325157"/>
            <a:ext cx="7332115" cy="4317933"/>
          </a:xfrm>
        </p:spPr>
      </p:pic>
      <p:sp>
        <p:nvSpPr>
          <p:cNvPr id="7" name="TextBox 6">
            <a:extLst>
              <a:ext uri="{FF2B5EF4-FFF2-40B4-BE49-F238E27FC236}">
                <a16:creationId xmlns:a16="http://schemas.microsoft.com/office/drawing/2014/main" id="{6C746B77-C5B1-8D25-1CCB-542A3A0DFB7A}"/>
              </a:ext>
            </a:extLst>
          </p:cNvPr>
          <p:cNvSpPr txBox="1"/>
          <p:nvPr/>
        </p:nvSpPr>
        <p:spPr>
          <a:xfrm>
            <a:off x="7603963" y="1182231"/>
            <a:ext cx="4316189" cy="4893647"/>
          </a:xfrm>
          <a:prstGeom prst="rect">
            <a:avLst/>
          </a:prstGeom>
          <a:noFill/>
        </p:spPr>
        <p:txBody>
          <a:bodyPr wrap="square">
            <a:spAutoFit/>
          </a:bodyPr>
          <a:lstStyle/>
          <a:p>
            <a:r>
              <a:rPr lang="en-US" sz="2400" b="1" dirty="0"/>
              <a:t>Metadata Grid</a:t>
            </a:r>
          </a:p>
          <a:p>
            <a:r>
              <a:rPr lang="en-US" sz="2400" dirty="0"/>
              <a:t>The Metadata Grid can be used to:</a:t>
            </a:r>
          </a:p>
          <a:p>
            <a:pPr marL="342900" indent="-342900">
              <a:buFont typeface="Arial" panose="020B0604020202020204" pitchFamily="34" charset="0"/>
              <a:buChar char="•"/>
            </a:pPr>
            <a:r>
              <a:rPr lang="en-US" sz="2400" dirty="0"/>
              <a:t>Rename fields</a:t>
            </a:r>
          </a:p>
          <a:p>
            <a:pPr marL="342900" indent="-342900">
              <a:buFont typeface="Arial" panose="020B0604020202020204" pitchFamily="34" charset="0"/>
              <a:buChar char="•"/>
            </a:pPr>
            <a:r>
              <a:rPr lang="en-US" sz="2400" dirty="0"/>
              <a:t>Hide fields from the view</a:t>
            </a:r>
          </a:p>
          <a:p>
            <a:pPr marL="342900" indent="-342900">
              <a:buFont typeface="Arial" panose="020B0604020202020204" pitchFamily="34" charset="0"/>
              <a:buChar char="•"/>
            </a:pPr>
            <a:r>
              <a:rPr lang="en-US" sz="2400" dirty="0"/>
              <a:t>Split fields into multiple sections, either automatically or with a custom format.</a:t>
            </a:r>
          </a:p>
          <a:p>
            <a:r>
              <a:rPr lang="en-US" sz="2400" dirty="0"/>
              <a:t>These changes can also be made via the Data Pane in the worksheet but it is generally easier to do them during the data connection phase.</a:t>
            </a:r>
            <a:endParaRPr lang="en-GB" sz="2200" dirty="0"/>
          </a:p>
        </p:txBody>
      </p:sp>
    </p:spTree>
    <p:extLst>
      <p:ext uri="{BB962C8B-B14F-4D97-AF65-F5344CB8AC3E}">
        <p14:creationId xmlns:p14="http://schemas.microsoft.com/office/powerpoint/2010/main" val="1098151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45D8DE-CCDA-C330-EAFB-83679DA29209}"/>
              </a:ext>
            </a:extLst>
          </p:cNvPr>
          <p:cNvSpPr>
            <a:spLocks noGrp="1"/>
          </p:cNvSpPr>
          <p:nvPr>
            <p:ph idx="1"/>
          </p:nvPr>
        </p:nvSpPr>
        <p:spPr>
          <a:xfrm>
            <a:off x="838200" y="503452"/>
            <a:ext cx="10515600" cy="5415433"/>
          </a:xfrm>
        </p:spPr>
        <p:txBody>
          <a:bodyPr/>
          <a:lstStyle/>
          <a:p>
            <a:r>
              <a:rPr lang="en-US" dirty="0">
                <a:solidFill>
                  <a:schemeClr val="accent1"/>
                </a:solidFill>
              </a:rPr>
              <a:t>To rename a field</a:t>
            </a:r>
          </a:p>
          <a:p>
            <a:pPr marL="457200" lvl="1" indent="0">
              <a:buNone/>
            </a:pPr>
            <a:r>
              <a:rPr lang="en-US" dirty="0"/>
              <a:t>	1. Click on the field name to activate editing</a:t>
            </a:r>
          </a:p>
          <a:p>
            <a:pPr marL="457200" lvl="1" indent="0">
              <a:buNone/>
            </a:pPr>
            <a:r>
              <a:rPr lang="en-US" dirty="0"/>
              <a:t>	2. Type the new name</a:t>
            </a:r>
          </a:p>
          <a:p>
            <a:r>
              <a:rPr lang="en-US" dirty="0">
                <a:solidFill>
                  <a:schemeClr val="accent1"/>
                </a:solidFill>
              </a:rPr>
              <a:t>To hide a field</a:t>
            </a:r>
          </a:p>
          <a:p>
            <a:pPr marL="0" indent="0">
              <a:buNone/>
            </a:pPr>
            <a:r>
              <a:rPr lang="en-US" dirty="0"/>
              <a:t>	1. Click on the drop-down next to the field type</a:t>
            </a:r>
          </a:p>
          <a:p>
            <a:pPr marL="0" indent="0">
              <a:buNone/>
            </a:pPr>
            <a:r>
              <a:rPr lang="en-US" dirty="0"/>
              <a:t>	2. Select Hide… from the menu</a:t>
            </a:r>
          </a:p>
          <a:p>
            <a:r>
              <a:rPr lang="en-US" dirty="0">
                <a:solidFill>
                  <a:schemeClr val="accent1"/>
                </a:solidFill>
              </a:rPr>
              <a:t>To unhide a field</a:t>
            </a:r>
          </a:p>
          <a:p>
            <a:pPr marL="0" indent="0">
              <a:buNone/>
            </a:pPr>
            <a:r>
              <a:rPr lang="en-US" dirty="0"/>
              <a:t>	1. Click on the Show hidden fields box in the </a:t>
            </a:r>
            <a:r>
              <a:rPr lang="en-US" dirty="0" err="1"/>
              <a:t>centre</a:t>
            </a:r>
            <a:r>
              <a:rPr lang="en-US" dirty="0"/>
              <a:t> right of the 	view</a:t>
            </a:r>
          </a:p>
          <a:p>
            <a:pPr marL="0" indent="0">
              <a:buNone/>
            </a:pPr>
            <a:r>
              <a:rPr lang="en-US" dirty="0"/>
              <a:t>	2. Click on the drop-down next to the field type</a:t>
            </a:r>
          </a:p>
          <a:p>
            <a:pPr marL="0" indent="0">
              <a:buNone/>
            </a:pPr>
            <a:r>
              <a:rPr lang="en-US" dirty="0"/>
              <a:t>	3. Select Unhide… from the menu.</a:t>
            </a:r>
            <a:endParaRPr lang="en-GB" dirty="0"/>
          </a:p>
        </p:txBody>
      </p:sp>
    </p:spTree>
    <p:extLst>
      <p:ext uri="{BB962C8B-B14F-4D97-AF65-F5344CB8AC3E}">
        <p14:creationId xmlns:p14="http://schemas.microsoft.com/office/powerpoint/2010/main" val="1800197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63FEAF-BD50-9696-54BF-B5275A8DEC2C}"/>
              </a:ext>
            </a:extLst>
          </p:cNvPr>
          <p:cNvSpPr>
            <a:spLocks noGrp="1"/>
          </p:cNvSpPr>
          <p:nvPr>
            <p:ph idx="1"/>
          </p:nvPr>
        </p:nvSpPr>
        <p:spPr>
          <a:xfrm>
            <a:off x="838200" y="1253331"/>
            <a:ext cx="10515600" cy="4351338"/>
          </a:xfrm>
        </p:spPr>
        <p:txBody>
          <a:bodyPr/>
          <a:lstStyle/>
          <a:p>
            <a:r>
              <a:rPr lang="en-US" dirty="0">
                <a:solidFill>
                  <a:schemeClr val="accent1"/>
                </a:solidFill>
              </a:rPr>
              <a:t>To split fields into multiple sections</a:t>
            </a:r>
          </a:p>
          <a:p>
            <a:pPr marL="0" indent="0">
              <a:buNone/>
            </a:pPr>
            <a:r>
              <a:rPr lang="en-US" dirty="0"/>
              <a:t>	1. Click on the drop-down next to the field type</a:t>
            </a:r>
          </a:p>
          <a:p>
            <a:pPr marL="0" indent="0">
              <a:buNone/>
            </a:pPr>
            <a:r>
              <a:rPr lang="en-US" dirty="0"/>
              <a:t>	2. Select Split from the menu.</a:t>
            </a:r>
          </a:p>
          <a:p>
            <a:pPr marL="0" indent="0">
              <a:buNone/>
            </a:pPr>
            <a:r>
              <a:rPr lang="en-US" dirty="0"/>
              <a:t>	This will look at the structure of the data and work out a sensible 	place to split it (e.g. a space, dash or comma character). To split 	by number of columns or other complex criteria, use the 	Complex Split… menu item.</a:t>
            </a:r>
            <a:endParaRPr lang="en-GB" dirty="0"/>
          </a:p>
        </p:txBody>
      </p:sp>
    </p:spTree>
    <p:extLst>
      <p:ext uri="{BB962C8B-B14F-4D97-AF65-F5344CB8AC3E}">
        <p14:creationId xmlns:p14="http://schemas.microsoft.com/office/powerpoint/2010/main" val="1572292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C44D-C66E-8F9C-CB3C-E7C0B73C653E}"/>
              </a:ext>
            </a:extLst>
          </p:cNvPr>
          <p:cNvSpPr>
            <a:spLocks noGrp="1"/>
          </p:cNvSpPr>
          <p:nvPr>
            <p:ph type="title"/>
          </p:nvPr>
        </p:nvSpPr>
        <p:spPr>
          <a:xfrm>
            <a:off x="838199" y="241560"/>
            <a:ext cx="10515600" cy="882906"/>
          </a:xfrm>
        </p:spPr>
        <p:txBody>
          <a:bodyPr/>
          <a:lstStyle/>
          <a:p>
            <a:pPr algn="ctr"/>
            <a:r>
              <a:rPr lang="en-GB" b="1" dirty="0"/>
              <a:t>Working with Multiple Tables</a:t>
            </a:r>
          </a:p>
        </p:txBody>
      </p:sp>
      <p:pic>
        <p:nvPicPr>
          <p:cNvPr id="4" name="Picture 3">
            <a:extLst>
              <a:ext uri="{FF2B5EF4-FFF2-40B4-BE49-F238E27FC236}">
                <a16:creationId xmlns:a16="http://schemas.microsoft.com/office/drawing/2014/main" id="{4F77EA3E-2139-084B-92B6-2713D9A7EEB9}"/>
              </a:ext>
            </a:extLst>
          </p:cNvPr>
          <p:cNvPicPr>
            <a:picLocks noChangeAspect="1"/>
          </p:cNvPicPr>
          <p:nvPr/>
        </p:nvPicPr>
        <p:blipFill>
          <a:blip r:embed="rId3"/>
          <a:stretch>
            <a:fillRect/>
          </a:stretch>
        </p:blipFill>
        <p:spPr>
          <a:xfrm>
            <a:off x="1600100" y="912473"/>
            <a:ext cx="8991799" cy="5033054"/>
          </a:xfrm>
          <a:prstGeom prst="rect">
            <a:avLst/>
          </a:prstGeom>
        </p:spPr>
      </p:pic>
    </p:spTree>
    <p:extLst>
      <p:ext uri="{BB962C8B-B14F-4D97-AF65-F5344CB8AC3E}">
        <p14:creationId xmlns:p14="http://schemas.microsoft.com/office/powerpoint/2010/main" val="3973264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7C2F-6A02-CCD7-BCC9-4A99BF1BEFF5}"/>
              </a:ext>
            </a:extLst>
          </p:cNvPr>
          <p:cNvSpPr>
            <a:spLocks noGrp="1"/>
          </p:cNvSpPr>
          <p:nvPr>
            <p:ph type="title"/>
          </p:nvPr>
        </p:nvSpPr>
        <p:spPr>
          <a:xfrm>
            <a:off x="102973" y="377484"/>
            <a:ext cx="11986054" cy="784052"/>
          </a:xfrm>
        </p:spPr>
        <p:txBody>
          <a:bodyPr/>
          <a:lstStyle/>
          <a:p>
            <a:pPr algn="ctr"/>
            <a:r>
              <a:rPr lang="en-US" b="1" dirty="0"/>
              <a:t>To Create a Live Data Connection to Multiple Tables</a:t>
            </a:r>
            <a:endParaRPr lang="en-GB" b="1" dirty="0"/>
          </a:p>
        </p:txBody>
      </p:sp>
      <p:sp>
        <p:nvSpPr>
          <p:cNvPr id="3" name="Content Placeholder 2">
            <a:extLst>
              <a:ext uri="{FF2B5EF4-FFF2-40B4-BE49-F238E27FC236}">
                <a16:creationId xmlns:a16="http://schemas.microsoft.com/office/drawing/2014/main" id="{B85C39F4-DF06-A93C-7FB4-6F81CC4CA52C}"/>
              </a:ext>
            </a:extLst>
          </p:cNvPr>
          <p:cNvSpPr>
            <a:spLocks noGrp="1"/>
          </p:cNvSpPr>
          <p:nvPr>
            <p:ph idx="1"/>
          </p:nvPr>
        </p:nvSpPr>
        <p:spPr>
          <a:xfrm>
            <a:off x="838200" y="935938"/>
            <a:ext cx="10515600" cy="5131229"/>
          </a:xfrm>
        </p:spPr>
        <p:txBody>
          <a:bodyPr/>
          <a:lstStyle/>
          <a:p>
            <a:pPr marL="0" indent="0">
              <a:buNone/>
            </a:pPr>
            <a:r>
              <a:rPr lang="en-US" sz="2000" dirty="0"/>
              <a:t>1.     </a:t>
            </a:r>
            <a:r>
              <a:rPr lang="en-US" sz="2200" dirty="0"/>
              <a:t>Open Tableau Desktop</a:t>
            </a:r>
          </a:p>
          <a:p>
            <a:pPr marL="514350" indent="-514350">
              <a:buAutoNum type="arabicPeriod" startAt="2"/>
            </a:pPr>
            <a:r>
              <a:rPr lang="en-US" sz="2200" dirty="0"/>
              <a:t>On the connection panel select the type of data source you want to connect to.</a:t>
            </a:r>
          </a:p>
          <a:p>
            <a:pPr marL="514350" indent="-514350">
              <a:buAutoNum type="arabicPeriod" startAt="3"/>
            </a:pPr>
            <a:r>
              <a:rPr lang="en-US" sz="2200" dirty="0"/>
              <a:t>Under Sheets, double click on the first table you want to connect to, or click and drag it to the area marked Drag sheets here. The Drag sheets here label will disappear and be replaced by a list of the tables included in the data source (only one table at present).</a:t>
            </a:r>
          </a:p>
          <a:p>
            <a:pPr marL="457200" indent="-457200">
              <a:buAutoNum type="arabicPeriod" startAt="4"/>
            </a:pPr>
            <a:r>
              <a:rPr lang="en-US" sz="2200" dirty="0"/>
              <a:t>Under Sheets, double click on the table you want to connect to, or click and drag it to the tables list area. Tableau will join the tables using a standard INNER JOIN, although you can change the join type by clicking on the double-circle symbol and selecting the type of join required. N.B. There must be a field in each table that can act as a primary key / foreign key pairing for this to work.</a:t>
            </a:r>
          </a:p>
          <a:p>
            <a:pPr marL="0" indent="0">
              <a:buNone/>
            </a:pPr>
            <a:r>
              <a:rPr lang="en-US" sz="2200" dirty="0"/>
              <a:t>5.    Tableau will automatically create a connection to the data source and will show in the top right   of the workspace that a live connection has been made. Scrolling through the Metadata Grid will show the joined tables at the far right of the grid; each of the fields has a pale grey label saying which table it was imported from</a:t>
            </a:r>
            <a:endParaRPr lang="en-GB" sz="2200" dirty="0"/>
          </a:p>
        </p:txBody>
      </p:sp>
    </p:spTree>
    <p:extLst>
      <p:ext uri="{BB962C8B-B14F-4D97-AF65-F5344CB8AC3E}">
        <p14:creationId xmlns:p14="http://schemas.microsoft.com/office/powerpoint/2010/main" val="666167824"/>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title content</Template>
  <TotalTime>0</TotalTime>
  <Words>1644</Words>
  <Application>Microsoft Office PowerPoint</Application>
  <PresentationFormat>Widescreen</PresentationFormat>
  <Paragraphs>76</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Text 1</vt:lpstr>
      <vt:lpstr>Information Visualization</vt:lpstr>
      <vt:lpstr>PowerPoint Presentation</vt:lpstr>
      <vt:lpstr>PowerPoint Presentation</vt:lpstr>
      <vt:lpstr>PowerPoint Presentation</vt:lpstr>
      <vt:lpstr>Elements of the interface </vt:lpstr>
      <vt:lpstr>Elements of the interface </vt:lpstr>
      <vt:lpstr>Elements of the interface </vt:lpstr>
      <vt:lpstr>Connecting to Data</vt:lpstr>
      <vt:lpstr>Connecting to Data</vt:lpstr>
      <vt:lpstr>PowerPoint Presentation</vt:lpstr>
      <vt:lpstr>PowerPoint Presentation</vt:lpstr>
      <vt:lpstr>Working with Multiple Tables</vt:lpstr>
      <vt:lpstr>To Create a Live Data Connection to Multiple Tables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creator>Divya Chidambaram</dc:creator>
  <cp:lastModifiedBy>Mark Huntly</cp:lastModifiedBy>
  <cp:revision>20</cp:revision>
  <dcterms:created xsi:type="dcterms:W3CDTF">2022-11-01T13:34:48Z</dcterms:created>
  <dcterms:modified xsi:type="dcterms:W3CDTF">2022-11-22T12:24:34Z</dcterms:modified>
</cp:coreProperties>
</file>