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652" r:id="rId2"/>
    <p:sldId id="601" r:id="rId3"/>
    <p:sldId id="585" r:id="rId4"/>
    <p:sldId id="675" r:id="rId5"/>
    <p:sldId id="676" r:id="rId6"/>
    <p:sldId id="677" r:id="rId7"/>
    <p:sldId id="678" r:id="rId8"/>
    <p:sldId id="682" r:id="rId9"/>
    <p:sldId id="679" r:id="rId10"/>
    <p:sldId id="680" r:id="rId11"/>
    <p:sldId id="681" r:id="rId12"/>
    <p:sldId id="598" r:id="rId13"/>
    <p:sldId id="574" r:id="rId14"/>
    <p:sldId id="686" r:id="rId15"/>
    <p:sldId id="684" r:id="rId16"/>
    <p:sldId id="685" r:id="rId17"/>
    <p:sldId id="597" r:id="rId18"/>
    <p:sldId id="599" r:id="rId19"/>
    <p:sldId id="688" r:id="rId20"/>
    <p:sldId id="606" r:id="rId21"/>
    <p:sldId id="269" r:id="rId22"/>
    <p:sldId id="258" r:id="rId23"/>
    <p:sldId id="509" r:id="rId24"/>
    <p:sldId id="261" r:id="rId25"/>
    <p:sldId id="262" r:id="rId26"/>
    <p:sldId id="263" r:id="rId27"/>
    <p:sldId id="264" r:id="rId28"/>
    <p:sldId id="499" r:id="rId29"/>
    <p:sldId id="265" r:id="rId30"/>
    <p:sldId id="510" r:id="rId31"/>
    <p:sldId id="505" r:id="rId32"/>
    <p:sldId id="607" r:id="rId33"/>
    <p:sldId id="657" r:id="rId34"/>
    <p:sldId id="666" r:id="rId35"/>
    <p:sldId id="414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794917-40CC-4B0E-81A6-1AA300729C15}" v="95" dt="2026-09-13T00:41:03.508"/>
    <p1510:client id="{A939CA09-0DB3-403A-9D5B-10C14A5A937B}" v="49" dt="2026-09-12T19:02:51.1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61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DD05296E-8324-4DE2-93D8-42C1E1B0FB42}"/>
    <pc:docChg chg="custSel addSld delSld modSld">
      <pc:chgData name="Vasilios Tavlaridis" userId="cf0f3e73-e183-4ecf-9d20-cf90aae84965" providerId="ADAL" clId="{DD05296E-8324-4DE2-93D8-42C1E1B0FB42}" dt="2026-09-13T00:41:20.697" v="110" actId="47"/>
      <pc:docMkLst>
        <pc:docMk/>
      </pc:docMkLst>
      <pc:sldChg chg="del">
        <pc:chgData name="Vasilios Tavlaridis" userId="cf0f3e73-e183-4ecf-9d20-cf90aae84965" providerId="ADAL" clId="{DD05296E-8324-4DE2-93D8-42C1E1B0FB42}" dt="2026-09-13T00:41:20.697" v="110" actId="47"/>
        <pc:sldMkLst>
          <pc:docMk/>
          <pc:sldMk cId="2643566391" sldId="407"/>
        </pc:sldMkLst>
      </pc:sldChg>
      <pc:sldChg chg="modSp mod modAnim">
        <pc:chgData name="Vasilios Tavlaridis" userId="cf0f3e73-e183-4ecf-9d20-cf90aae84965" providerId="ADAL" clId="{DD05296E-8324-4DE2-93D8-42C1E1B0FB42}" dt="2026-09-12T22:47:26.179" v="15" actId="120"/>
        <pc:sldMkLst>
          <pc:docMk/>
          <pc:sldMk cId="2499511222" sldId="505"/>
        </pc:sldMkLst>
        <pc:spChg chg="mod">
          <ac:chgData name="Vasilios Tavlaridis" userId="cf0f3e73-e183-4ecf-9d20-cf90aae84965" providerId="ADAL" clId="{DD05296E-8324-4DE2-93D8-42C1E1B0FB42}" dt="2026-09-12T22:47:26.179" v="15" actId="120"/>
          <ac:spMkLst>
            <pc:docMk/>
            <pc:sldMk cId="2499511222" sldId="505"/>
            <ac:spMk id="2" creationId="{00000000-0000-0000-0000-000000000000}"/>
          </ac:spMkLst>
        </pc:spChg>
      </pc:sldChg>
      <pc:sldChg chg="modSp mod">
        <pc:chgData name="Vasilios Tavlaridis" userId="cf0f3e73-e183-4ecf-9d20-cf90aae84965" providerId="ADAL" clId="{DD05296E-8324-4DE2-93D8-42C1E1B0FB42}" dt="2026-09-13T00:33:52.911" v="77" actId="20577"/>
        <pc:sldMkLst>
          <pc:docMk/>
          <pc:sldMk cId="3013736686" sldId="574"/>
        </pc:sldMkLst>
        <pc:spChg chg="mod">
          <ac:chgData name="Vasilios Tavlaridis" userId="cf0f3e73-e183-4ecf-9d20-cf90aae84965" providerId="ADAL" clId="{DD05296E-8324-4DE2-93D8-42C1E1B0FB42}" dt="2026-09-13T00:33:52.911" v="77" actId="20577"/>
          <ac:spMkLst>
            <pc:docMk/>
            <pc:sldMk cId="3013736686" sldId="574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DD05296E-8324-4DE2-93D8-42C1E1B0FB42}" dt="2026-09-13T00:35:51.207" v="88" actId="1076"/>
        <pc:sldMkLst>
          <pc:docMk/>
          <pc:sldMk cId="157571448" sldId="599"/>
        </pc:sldMkLst>
        <pc:spChg chg="mod">
          <ac:chgData name="Vasilios Tavlaridis" userId="cf0f3e73-e183-4ecf-9d20-cf90aae84965" providerId="ADAL" clId="{DD05296E-8324-4DE2-93D8-42C1E1B0FB42}" dt="2026-09-13T00:35:51.207" v="88" actId="1076"/>
          <ac:spMkLst>
            <pc:docMk/>
            <pc:sldMk cId="157571448" sldId="599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DD05296E-8324-4DE2-93D8-42C1E1B0FB42}" dt="2026-09-13T00:32:13.580" v="16" actId="20577"/>
        <pc:sldMkLst>
          <pc:docMk/>
          <pc:sldMk cId="992056590" sldId="601"/>
        </pc:sldMkLst>
        <pc:spChg chg="mod">
          <ac:chgData name="Vasilios Tavlaridis" userId="cf0f3e73-e183-4ecf-9d20-cf90aae84965" providerId="ADAL" clId="{DD05296E-8324-4DE2-93D8-42C1E1B0FB42}" dt="2026-09-13T00:32:13.580" v="16" actId="20577"/>
          <ac:spMkLst>
            <pc:docMk/>
            <pc:sldMk cId="992056590" sldId="601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DD05296E-8324-4DE2-93D8-42C1E1B0FB42}" dt="2026-09-12T22:44:19.397" v="1" actId="6549"/>
        <pc:sldMkLst>
          <pc:docMk/>
          <pc:sldMk cId="1764861007" sldId="652"/>
        </pc:sldMkLst>
        <pc:spChg chg="mod">
          <ac:chgData name="Vasilios Tavlaridis" userId="cf0f3e73-e183-4ecf-9d20-cf90aae84965" providerId="ADAL" clId="{DD05296E-8324-4DE2-93D8-42C1E1B0FB42}" dt="2026-09-12T22:44:19.397" v="1" actId="6549"/>
          <ac:spMkLst>
            <pc:docMk/>
            <pc:sldMk cId="1764861007" sldId="652"/>
            <ac:spMk id="4" creationId="{84AAF1E9-952F-D3FE-88B7-6346CE51208D}"/>
          </ac:spMkLst>
        </pc:spChg>
      </pc:sldChg>
      <pc:sldChg chg="modSp add mod">
        <pc:chgData name="Vasilios Tavlaridis" userId="cf0f3e73-e183-4ecf-9d20-cf90aae84965" providerId="ADAL" clId="{DD05296E-8324-4DE2-93D8-42C1E1B0FB42}" dt="2026-09-13T00:41:11.947" v="109" actId="27636"/>
        <pc:sldMkLst>
          <pc:docMk/>
          <pc:sldMk cId="826257448" sldId="666"/>
        </pc:sldMkLst>
        <pc:spChg chg="mod">
          <ac:chgData name="Vasilios Tavlaridis" userId="cf0f3e73-e183-4ecf-9d20-cf90aae84965" providerId="ADAL" clId="{DD05296E-8324-4DE2-93D8-42C1E1B0FB42}" dt="2026-09-13T00:41:11.947" v="109" actId="27636"/>
          <ac:spMkLst>
            <pc:docMk/>
            <pc:sldMk cId="826257448" sldId="666"/>
            <ac:spMk id="2" creationId="{00000000-0000-0000-0000-000000000000}"/>
          </ac:spMkLst>
        </pc:spChg>
      </pc:sldChg>
      <pc:sldChg chg="modSp mod">
        <pc:chgData name="Vasilios Tavlaridis" userId="cf0f3e73-e183-4ecf-9d20-cf90aae84965" providerId="ADAL" clId="{DD05296E-8324-4DE2-93D8-42C1E1B0FB42}" dt="2026-09-13T00:36:36.233" v="105" actId="20577"/>
        <pc:sldMkLst>
          <pc:docMk/>
          <pc:sldMk cId="1286799388" sldId="688"/>
        </pc:sldMkLst>
        <pc:spChg chg="mod">
          <ac:chgData name="Vasilios Tavlaridis" userId="cf0f3e73-e183-4ecf-9d20-cf90aae84965" providerId="ADAL" clId="{DD05296E-8324-4DE2-93D8-42C1E1B0FB42}" dt="2026-09-13T00:36:36.233" v="105" actId="20577"/>
          <ac:spMkLst>
            <pc:docMk/>
            <pc:sldMk cId="1286799388" sldId="688"/>
            <ac:spMk id="3" creationId="{582393BD-4A23-0A92-96A0-D247903CBCC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AE0EC8-0119-479C-A03D-8164213CBCD9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A92736-28AD-4FD5-9DD9-2D5CD360F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036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8923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31056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22594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7284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44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806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371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211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25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158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783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300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566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449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993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0934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1yw7Tchsc8?feature=oembed" TargetMode="External"/><Relationship Id="rId4" Type="http://schemas.openxmlformats.org/officeDocument/2006/relationships/hyperlink" Target="https://www.youtube.com/watch?v=Q1yw7Tchsc8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DCBF1C-0CA6-EC94-9DBB-477B6BDC89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AAF1E9-952F-D3FE-88B7-6346CE51208D}"/>
              </a:ext>
            </a:extLst>
          </p:cNvPr>
          <p:cNvSpPr/>
          <p:nvPr/>
        </p:nvSpPr>
        <p:spPr>
          <a:xfrm>
            <a:off x="1140737" y="2039561"/>
            <a:ext cx="10520127" cy="35394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/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Business Environment, Competitor analysis, 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&amp; PESTEL analysis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 err="1">
                <a:solidFill>
                  <a:schemeClr val="bg1"/>
                </a:solidFill>
              </a:rPr>
              <a:t>Teaching</a:t>
            </a:r>
            <a:r>
              <a:rPr lang="fr-FR" sz="2800" b="1" dirty="0">
                <a:solidFill>
                  <a:schemeClr val="bg1"/>
                </a:solidFill>
              </a:rPr>
              <a:t> team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Module leader: Vasilios Tavlaridis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6BC8CF-78EB-08EA-FD0E-4132ED87E519}"/>
              </a:ext>
            </a:extLst>
          </p:cNvPr>
          <p:cNvSpPr/>
          <p:nvPr/>
        </p:nvSpPr>
        <p:spPr>
          <a:xfrm>
            <a:off x="1847528" y="817251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861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9545" y="548680"/>
            <a:ext cx="10891318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Learning Outcomes for today’s session</a:t>
            </a:r>
          </a:p>
          <a:p>
            <a:pP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Understand what the business environment means.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Research and analyse competitors.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Explain and apply PESTEL analysis to your own business idea.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>
              <a:solidFill>
                <a:prstClr val="black"/>
              </a:solidFill>
              <a:latin typeface="+mj-lt"/>
              <a:cs typeface="Arial" panose="020B0604020202020204" pitchFamily="34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800" dirty="0">
              <a:solidFill>
                <a:prstClr val="black"/>
              </a:solidFill>
              <a:latin typeface="+mj-lt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0565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20DC97-669C-9337-D4DE-CEE72FA0D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EC717-B1C8-0EAF-3EC8-2B8230E29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632" y="620689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solidFill>
                  <a:srgbClr val="0070C0"/>
                </a:solidFill>
              </a:rPr>
              <a:t>Business Environment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72BA614-2B17-D885-B7F3-D39F6C54A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626" y="1213599"/>
            <a:ext cx="11327986" cy="424847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is a business environment?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Business environment is the total sum of all external and internal factors that influence a business.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External factors and internal factors can influence each other and work together to affect a business.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b="1" u="sng" dirty="0"/>
              <a:t>For example, </a:t>
            </a:r>
            <a:r>
              <a:rPr lang="en-GB" sz="2400" dirty="0"/>
              <a:t>a health and safety regulation is an external factor that influences the internal environment of business operations.</a:t>
            </a:r>
            <a:endParaRPr lang="en-US" sz="24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169FF7F-23C7-8162-23CE-4116CCCE113D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0789905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79E21A-AB67-786F-12F6-A5DA53B2E3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C4158-4ACB-D36E-5DA0-A25F9EDBB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632" y="368010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solidFill>
                  <a:srgbClr val="0070C0"/>
                </a:solidFill>
              </a:rPr>
              <a:t>Business Environment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4E1C8E7-B805-1275-E179-5BC8FA567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7508" y="854859"/>
            <a:ext cx="8856984" cy="4248472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Let’s watch a video explaining business environment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</p:txBody>
      </p:sp>
      <p:pic>
        <p:nvPicPr>
          <p:cNvPr id="3" name="Online Media 2" title="The Business Environment">
            <a:hlinkClick r:id="" action="ppaction://media"/>
            <a:extLst>
              <a:ext uri="{FF2B5EF4-FFF2-40B4-BE49-F238E27FC236}">
                <a16:creationId xmlns:a16="http://schemas.microsoft.com/office/drawing/2014/main" id="{BF364A14-BFFE-809A-AA64-61E22D87FDB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11016" y="1412776"/>
            <a:ext cx="8399784" cy="39604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F5A59D-4A5B-8BC6-22F6-15CE54931F96}"/>
              </a:ext>
            </a:extLst>
          </p:cNvPr>
          <p:cNvSpPr txBox="1"/>
          <p:nvPr/>
        </p:nvSpPr>
        <p:spPr>
          <a:xfrm>
            <a:off x="3359696" y="5415625"/>
            <a:ext cx="56886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YouTube link: </a:t>
            </a:r>
            <a:r>
              <a:rPr lang="en-GB" sz="1400" dirty="0">
                <a:hlinkClick r:id="rId4"/>
              </a:rPr>
              <a:t>https://www.youtube.com/watch?v=Q1yw7Tchsc8</a:t>
            </a:r>
            <a:endParaRPr lang="en-GB" sz="14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E3253FF-7E31-FB3B-D4D7-1AFD9BF60B72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645471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76" y="1076139"/>
            <a:ext cx="10468824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What do you think industry/sector means?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Industry means a collection of firms that are categorized by a specific business activity, for example; transportation, electronics or fast food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Every product or service, is produced or provided by a set of firms, even more now with the internet.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11176" y="37783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Industry/ sector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44478E4-6F54-21E2-A524-5A870EB0C107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952585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95" y="1268760"/>
            <a:ext cx="12074305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Industries can be classified by: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Number of customers, sellers and degree of differentiation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Entry cost structure, mobility and exit barriers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8875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Industries &amp; Markets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250561D-7EF9-3DB7-45A9-F72A40AA15CA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0104769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481" y="1268760"/>
            <a:ext cx="12032056" cy="4464496"/>
          </a:xfrm>
        </p:spPr>
        <p:txBody>
          <a:bodyPr>
            <a:normAutofit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Different industry market can be categorised in the following structures: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Monopoly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Oligopoly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Monopolistic Competition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Pure Competition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Each market structure has their own entry criteria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8875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Industries &amp; different Markets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8596414-AE4D-AF5D-9125-7AB10C5A6F7A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044989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74" y="1268760"/>
            <a:ext cx="1212862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Monopoly….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o</a:t>
            </a:r>
            <a:r>
              <a:rPr lang="en-US" altLang="en-US" sz="2800" dirty="0"/>
              <a:t>nly one firm offers an undifferentiated product or service in an area.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Example: Severn Trent water company in West Midlands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In the west world is very rare to find example of monopoly. Even Severn Trent is regulated by the UK government </a:t>
            </a: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8875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Monopoly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78F2B32-AA73-0B45-E41C-5DCEAD9A7257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3444928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588" y="1268760"/>
            <a:ext cx="12092412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Oligopoly….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few firms produce essentially an identical product or service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Example: Countries that produce oil.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7783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Oligopoly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F77F170-C328-DA5C-1F38-DF98C00D0A8B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542169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12192000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Monopolistic Competition….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firms produce or provide similar product or services but not identical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Example: Restaurants, hair salons, clothing shops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Restaurants serve beers but not all the beers are the same.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8875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Monopolistic Competition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27C4FA2-D00E-3719-7BAA-50525111A9EA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3323441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73" y="1268760"/>
            <a:ext cx="12004895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Pure Competition….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competitors offer the same product…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Price is the same due to lack of differentiation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Example: farmers selling milk, crops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77752" y="404665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Pure Competition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751EE88-A109-FE41-7E37-E0F3C873CC3E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1145081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428" y="1076138"/>
            <a:ext cx="12119572" cy="4657119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Depending on the market of each industry, there will be different barriers.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For example, in a market that is defined as monopoly, it would be almost impossible to enter and establish yourself.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 the other hand, if you have or buy some land you can become a farmer and sell your goods. However, you will have to sell at the same price as other farmers…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Once you understand your market/ industry in terms of barriers/ prices then you have more chances to be successful.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8875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Industry &amp; Market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391B948-1724-299C-062F-47360887D12C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6700349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642" y="973528"/>
            <a:ext cx="12083358" cy="4759728"/>
          </a:xfrm>
        </p:spPr>
        <p:txBody>
          <a:bodyPr>
            <a:normAutofit fontScale="925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Why do you think industry analysis is important for entrepreneurs before they launch?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Does the analysis help a firm to determine their target market?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400" dirty="0"/>
              <a:t>For example: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Can I start an electricity company and compete with Scottish power or other big electric firms?  What you think?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397252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Classroom Discussion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525A93F-077B-0D76-6288-2AEF543F0841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013736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042E49-7B41-C38B-341A-A547809910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866AB7A-46DF-C3FA-B451-EF7D9CC9B39D}"/>
              </a:ext>
            </a:extLst>
          </p:cNvPr>
          <p:cNvSpPr/>
          <p:nvPr/>
        </p:nvSpPr>
        <p:spPr>
          <a:xfrm>
            <a:off x="2639616" y="2356432"/>
            <a:ext cx="7560840" cy="310854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/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Competitor analysis</a:t>
            </a:r>
            <a:endParaRPr lang="en-US" sz="1200" dirty="0">
              <a:solidFill>
                <a:schemeClr val="bg1"/>
              </a:solidFill>
            </a:endParaRP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 err="1">
                <a:solidFill>
                  <a:schemeClr val="bg1"/>
                </a:solidFill>
              </a:rPr>
              <a:t>Teaching</a:t>
            </a:r>
            <a:r>
              <a:rPr lang="fr-FR" sz="2800" b="1" dirty="0">
                <a:solidFill>
                  <a:schemeClr val="bg1"/>
                </a:solidFill>
              </a:rPr>
              <a:t> team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Module leader: Vasilios Tavlaridis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11846DC-EF21-9FC1-D691-9339D631CEBE}"/>
              </a:ext>
            </a:extLst>
          </p:cNvPr>
          <p:cNvSpPr/>
          <p:nvPr/>
        </p:nvSpPr>
        <p:spPr>
          <a:xfrm>
            <a:off x="2005134" y="103453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9085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749" y="1268760"/>
            <a:ext cx="12065251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Competitors….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…who can be a competitor?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Anyone that is selling the same product or service is a competitor.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Before any entrepreneurs starts their company, they should understand and analyse their competitors and their market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8875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Competitor analysis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CF386C1-04D2-0776-2CA7-854786FB3BEE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0672637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12192000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 competitor analysis is a detailed analysis of a firm’s competition. 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It helps the firm to understand the positions of its major competitors and the opportunities that are available.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Through a competitive analysis the entrepreneurs collects information about their competitors.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8875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Competitor analysis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FDB7983-28E7-B092-6108-10BFD54C2945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5831752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1504" y="1268760"/>
            <a:ext cx="9036496" cy="4464496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Type of competitors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41269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Competitor analysis</a:t>
            </a:r>
            <a:endParaRPr lang="en-GB" sz="3600" b="1" dirty="0">
              <a:solidFill>
                <a:srgbClr val="0070C0"/>
              </a:solidFill>
            </a:endParaRP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F9C87A56-B3B9-A932-1510-50C4E51CE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553" y="2396108"/>
            <a:ext cx="8328025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2E2CC28C-2ECF-D64C-5E76-0E60531546D9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7197391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186" y="1248154"/>
            <a:ext cx="11959628" cy="4020963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dirty="0"/>
              <a:t>Let’s have a look at a newspaper article on what one the investors from Dragons' Den thinks about markets and competitors</a:t>
            </a:r>
            <a:endParaRPr lang="en-GB" dirty="0">
              <a:hlinkClick r:id="" action="ppaction://noaction"/>
            </a:endParaRPr>
          </a:p>
          <a:p>
            <a:pPr marL="0" indent="0" algn="ctr">
              <a:buClr>
                <a:srgbClr val="007DC3"/>
              </a:buClr>
              <a:buNone/>
            </a:pPr>
            <a:endParaRPr lang="en-GB" dirty="0">
              <a:hlinkClick r:id="" action="ppaction://noaction"/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dirty="0">
                <a:hlinkClick r:id="" action="ppaction://noaction"/>
              </a:rPr>
              <a:t>https://www.theguardian.com/small-business-network/2013/mar/13/james-caan-market-research-startups</a:t>
            </a: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8875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Know your Market and competitor 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3B40B3-28BD-F3C7-1C35-DA8340BF586F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57571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FC7AE9-DA41-5A15-A976-9CAAA6627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393BD-4A23-0A92-96A0-D247903CB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764" y="925884"/>
            <a:ext cx="12192000" cy="5138017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Identify the industry/market for your idea.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Is the market big enough? What are the entry barriers?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What price range would you use?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Check the competitors within 5 miles radius from the company premises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List at least 2 direct competitors and 2 indirect competitors if possible.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9D8664-91FB-2C99-FEAB-EAF8DEB640DB}"/>
              </a:ext>
            </a:extLst>
          </p:cNvPr>
          <p:cNvSpPr txBox="1"/>
          <p:nvPr/>
        </p:nvSpPr>
        <p:spPr>
          <a:xfrm>
            <a:off x="1524000" y="34110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solidFill>
                  <a:srgbClr val="0070C0"/>
                </a:solidFill>
              </a:rPr>
              <a:t>Practical activity- 30 minutes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47D07B-5141-4A28-0A2F-5F8D76999D54}"/>
              </a:ext>
            </a:extLst>
          </p:cNvPr>
          <p:cNvSpPr txBox="1">
            <a:spLocks/>
          </p:cNvSpPr>
          <p:nvPr/>
        </p:nvSpPr>
        <p:spPr>
          <a:xfrm>
            <a:off x="1968376" y="-93498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2867993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3425F-8A15-F3B5-CA0B-A01DDCBE3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99EC1D3-4AB9-998B-339D-59C873BE9669}"/>
              </a:ext>
            </a:extLst>
          </p:cNvPr>
          <p:cNvSpPr/>
          <p:nvPr/>
        </p:nvSpPr>
        <p:spPr>
          <a:xfrm>
            <a:off x="2927648" y="2356431"/>
            <a:ext cx="7272808" cy="310854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PESTEL analysis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 err="1">
                <a:solidFill>
                  <a:schemeClr val="bg1"/>
                </a:solidFill>
              </a:rPr>
              <a:t>Teaching</a:t>
            </a:r>
            <a:r>
              <a:rPr lang="fr-FR" sz="2800" b="1" dirty="0">
                <a:solidFill>
                  <a:schemeClr val="bg1"/>
                </a:solidFill>
              </a:rPr>
              <a:t> team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Module leader: Vasilios Tavlaridis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A4DE3F9-97FB-0D2E-251F-A333DE7951D1}"/>
              </a:ext>
            </a:extLst>
          </p:cNvPr>
          <p:cNvSpPr/>
          <p:nvPr/>
        </p:nvSpPr>
        <p:spPr>
          <a:xfrm>
            <a:off x="2005134" y="103453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1414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526" y="476672"/>
            <a:ext cx="8229600" cy="539980"/>
          </a:xfrm>
        </p:spPr>
        <p:txBody>
          <a:bodyPr>
            <a:noAutofit/>
          </a:bodyPr>
          <a:lstStyle/>
          <a:p>
            <a:r>
              <a:rPr lang="cy-GB" sz="3600" b="1" dirty="0">
                <a:solidFill>
                  <a:srgbClr val="0070C0"/>
                </a:solidFill>
              </a:rP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95" y="1122377"/>
            <a:ext cx="12074305" cy="4329734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PESTEL</a:t>
            </a:r>
            <a:r>
              <a:rPr lang="en-GB" sz="2200" dirty="0"/>
              <a:t> is an acronym - political (P), economic (E), socio-cultural (S), technological (T), ecological (E) and legal (L).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Is a framework or tool used by marketers to analyse and monitor the macro-environmental (external marketing environment) factors that have an impact on an organisation.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This tool is especially useful when starting a new business or entering a foreign market. It is often used in collaboration with other analytical business tools such as the </a:t>
            </a:r>
            <a:r>
              <a:rPr lang="en-GB" sz="2200" b="1" dirty="0"/>
              <a:t>SWOT analysis </a:t>
            </a:r>
            <a:r>
              <a:rPr lang="en-GB" sz="2200" dirty="0"/>
              <a:t>and </a:t>
            </a:r>
            <a:r>
              <a:rPr lang="en-GB" sz="2200" b="1" dirty="0"/>
              <a:t>Porter’s Five Forces </a:t>
            </a:r>
            <a:r>
              <a:rPr lang="en-GB" sz="2200" dirty="0"/>
              <a:t>to give a clear understanding of a situation and related internal and external factors. </a:t>
            </a:r>
            <a:endParaRPr lang="cy-GB" sz="22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1A18B93-F509-4A2C-9E53-B5807A3DB0EF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6374977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1481" y="1259507"/>
            <a:ext cx="11995842" cy="4473749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The technique is used to help identify factors involved in change rather than solutions to any of the factors.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PESTLE analysis </a:t>
            </a:r>
            <a:r>
              <a:rPr lang="en-GB" sz="2400" dirty="0"/>
              <a:t>is a useful tool for understanding the “big picture” of the environment in which you are operating, and the opportunities and threats that lie within it.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Specifically, the </a:t>
            </a:r>
            <a:r>
              <a:rPr lang="en-GB" sz="2400" b="1" dirty="0"/>
              <a:t>PESTLE analysis </a:t>
            </a:r>
            <a:r>
              <a:rPr lang="en-GB" sz="2400" dirty="0"/>
              <a:t>is a useful tool for understanding risks associated with market growth or decline, and as such the position, potential and direction for a business or organisation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3029EFF-948F-465D-824B-250B2DFF2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8376" y="377833"/>
            <a:ext cx="8229600" cy="539980"/>
          </a:xfrm>
        </p:spPr>
        <p:txBody>
          <a:bodyPr>
            <a:noAutofit/>
          </a:bodyPr>
          <a:lstStyle/>
          <a:p>
            <a:r>
              <a:rPr lang="cy-GB" sz="3600" b="1" dirty="0">
                <a:solidFill>
                  <a:srgbClr val="0070C0"/>
                </a:solidFill>
              </a:rPr>
              <a:t>PESTEL Analysis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820C740-3E8C-4078-B71F-510BF3DE8E11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219210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63552" y="493857"/>
            <a:ext cx="8229600" cy="67511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PESTEL Analysis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03512" y="1284997"/>
            <a:ext cx="8964488" cy="3612890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endParaRPr lang="en-GB" dirty="0">
              <a:effectLst/>
            </a:endParaRPr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Let’s watch a video explaining the PESTEL analysis</a:t>
            </a:r>
          </a:p>
          <a:p>
            <a:pPr algn="ctr">
              <a:buNone/>
              <a:defRPr/>
            </a:pPr>
            <a:endParaRPr lang="en-GB" sz="2800" dirty="0">
              <a:solidFill>
                <a:prstClr val="black"/>
              </a:solidFill>
              <a:hlinkClick r:id="" action="ppaction://noaction"/>
            </a:endParaRPr>
          </a:p>
          <a:p>
            <a:pPr algn="ctr">
              <a:buNone/>
              <a:defRPr/>
            </a:pPr>
            <a:r>
              <a:rPr lang="en-GB" sz="2800" dirty="0">
                <a:solidFill>
                  <a:prstClr val="black"/>
                </a:solidFill>
                <a:highlight>
                  <a:srgbClr val="FFFF00"/>
                </a:highlight>
                <a:hlinkClick r:id="" action="ppaction://noaction"/>
              </a:rPr>
              <a:t>https://www.youtube.com/watch?v=GFVKKTwkANY</a:t>
            </a:r>
            <a:endParaRPr lang="en-GB" sz="2800" dirty="0">
              <a:solidFill>
                <a:prstClr val="black"/>
              </a:solidFill>
              <a:highlight>
                <a:srgbClr val="FFFF00"/>
              </a:highlight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AE93723-C24F-4EBC-A61D-1B3BC877BF3A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7681480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847528" y="377833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Political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2222" y="969786"/>
            <a:ext cx="11947556" cy="4248473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This factor represents the way and extent to which the government (local/national) influences the economy through their decisions.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In addition, a potential change of government, </a:t>
            </a:r>
            <a:r>
              <a:rPr lang="en-GB" sz="2800" dirty="0" err="1"/>
              <a:t>i.e</a:t>
            </a:r>
            <a:r>
              <a:rPr lang="en-GB" sz="2800" dirty="0"/>
              <a:t> unstable government due to the balance of power, can influence tax &amp; labour law, policies and trade restrictions.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Brexit as another example?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28816F7-AA95-404B-AA07-BC75A791CAFD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8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6468007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92402" y="377834"/>
            <a:ext cx="8229600" cy="602895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Economic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67717" y="890195"/>
            <a:ext cx="11678970" cy="4608512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This factor refers to the areas unique to the economy and directly influence it. 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Factors that may influence the business can include inflation rates, interest rates, economic growth, exchange rates, and property prices.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Economic factors differ for each town or city and must be analysed for their impact on your business.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Good example Clean air zone- Birmingham- Car industry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42EA050-6BBA-4A38-9FF8-08E104B15A01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3022887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68376" y="473493"/>
            <a:ext cx="8229600" cy="62831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Sociological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6926" y="1101803"/>
            <a:ext cx="11878147" cy="4247761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This factor refers to demographic factors, including population growth rates, cultural aspects, age distribution of population, and changing social behaviours.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Example: people using social media applications to discuss products and services.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of these factors may impact the way you do business with your clients and the methods of interaction you may have.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E4FF112-7945-4169-9778-C44694E7CE77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4229738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68376" y="412163"/>
            <a:ext cx="8229600" cy="54255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Technological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3374" y="1119474"/>
            <a:ext cx="12032056" cy="4541774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refers to the rate of technological changes and Research and Development 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400" dirty="0"/>
              <a:t>(R &amp; D) activities, automation, and incentives.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These factors influence outsourcing decisions, quality, and efficiency considerations.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Some examples include mobile internet, smart phones, Skype appointments, location-based searching, emergence of Artificial Intelligence etc.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Over the last 10 years, changes in technology have massively impacted every industry and the degree and speed that this will occur in the future is only going to increase.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EB34C11-1505-48CC-83AA-4C8550DE21C6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7555044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68376" y="374445"/>
            <a:ext cx="8229600" cy="62831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Environmental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0535" y="1197464"/>
            <a:ext cx="11959627" cy="4391777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202122"/>
                </a:solidFill>
              </a:rPr>
              <a:t>Environmental factors include ecological and environmental aspects such as weather, climate, and </a:t>
            </a:r>
            <a:r>
              <a:rPr lang="en-GB" sz="2800" dirty="0"/>
              <a:t>climate change, </a:t>
            </a:r>
            <a:r>
              <a:rPr lang="en-GB" sz="2800" dirty="0">
                <a:solidFill>
                  <a:srgbClr val="202122"/>
                </a:solidFill>
              </a:rPr>
              <a:t>which may especially affect industries such as tourism, farming, and insurance.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>
              <a:solidFill>
                <a:srgbClr val="202122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202122"/>
                </a:solidFill>
              </a:rPr>
              <a:t>Furthermore, growing awareness of the potential impacts of climate change is affecting how companies operate and the products they offer, both creating new markets and diminishing or destroying existing ones.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E4FF112-7945-4169-9778-C44694E7CE77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5792256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68376" y="377833"/>
            <a:ext cx="8229600" cy="67511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Legal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62550" y="1284997"/>
            <a:ext cx="11832880" cy="4304243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This factor refers to all the laws directly connected to a business or company and its area of activity.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Examples: Health and Safety, Consumer Law, Privacy and Discrimination Law, Data Protection.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Legal issues often begin with examining any legislative issues in the home country and expanded to other countries depending on the business' international offerings.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AE93723-C24F-4EBC-A61D-1B3BC877BF3A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2528013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74096" y="420864"/>
            <a:ext cx="8229600" cy="558879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PESTEL Analysis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AE93723-C24F-4EBC-A61D-1B3BC877BF3A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22C3E0-9ED0-494A-8571-B198542307FF}"/>
              </a:ext>
            </a:extLst>
          </p:cNvPr>
          <p:cNvSpPr txBox="1"/>
          <p:nvPr/>
        </p:nvSpPr>
        <p:spPr>
          <a:xfrm>
            <a:off x="1059255" y="1268761"/>
            <a:ext cx="30205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1600" b="1" u="sng" dirty="0">
                <a:solidFill>
                  <a:prstClr val="black"/>
                </a:solidFill>
                <a:latin typeface="Myriad Pro"/>
              </a:rPr>
              <a:t>Political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Government stability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Taxation policy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Foreign trade regulations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Social welfare policies.</a:t>
            </a:r>
            <a:endParaRPr lang="en-GB" altLang="en-US" sz="14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9F7D00-06AB-4CD2-8EA7-866480FB935D}"/>
              </a:ext>
            </a:extLst>
          </p:cNvPr>
          <p:cNvSpPr txBox="1"/>
          <p:nvPr/>
        </p:nvSpPr>
        <p:spPr>
          <a:xfrm>
            <a:off x="7758371" y="1176947"/>
            <a:ext cx="3630887" cy="1495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1600" b="1" u="sng" dirty="0">
                <a:solidFill>
                  <a:prstClr val="black"/>
                </a:solidFill>
                <a:latin typeface="Myriad Pro"/>
              </a:rPr>
              <a:t>Socio-cultural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Population demographics.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Income distribution.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Lifestyle changes.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Attitudes to work and leisure.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Levels of education.</a:t>
            </a:r>
            <a:endParaRPr lang="en-US" sz="1600" dirty="0">
              <a:solidFill>
                <a:prstClr val="black"/>
              </a:solidFill>
              <a:latin typeface="Myriad Pro"/>
              <a:cs typeface="Arial" charset="0"/>
            </a:endParaRPr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B4CB7394-763D-4496-9935-4404E4AA26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2261" y="3581727"/>
            <a:ext cx="4025891" cy="170574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SzTx/>
              <a:buNone/>
            </a:pPr>
            <a:r>
              <a:rPr lang="en-GB" altLang="en-US" sz="1600" b="1" u="sng" dirty="0">
                <a:solidFill>
                  <a:prstClr val="black"/>
                </a:solidFill>
                <a:latin typeface="Myriad Pro"/>
              </a:rPr>
              <a:t>Technological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Government spending on research.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Government and industry focus on technological effort.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Speed of technology transfer</a:t>
            </a: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.</a:t>
            </a: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1E2C8464-30B8-4975-B556-FBB0E800CA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58799" y="3654721"/>
            <a:ext cx="3630887" cy="12653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buClrTx/>
              <a:buSzTx/>
              <a:buNone/>
            </a:pPr>
            <a:r>
              <a:rPr lang="en-GB" altLang="en-US" sz="1600" b="1" u="sng" dirty="0">
                <a:solidFill>
                  <a:prstClr val="black"/>
                </a:solidFill>
                <a:latin typeface="Myriad Pro"/>
              </a:rPr>
              <a:t>Environmental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Environmental protection laws.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 Waste disposal.</a:t>
            </a:r>
          </a:p>
          <a:p>
            <a:pPr>
              <a:lnSpc>
                <a:spcPct val="90000"/>
              </a:lnSpc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Energy consumption.</a:t>
            </a:r>
            <a:endParaRPr lang="en-GB" altLang="en-US" sz="14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7A4BC89D-594E-4CAC-9B40-6204933FE1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89686" y="3457517"/>
            <a:ext cx="3399571" cy="148133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SzTx/>
              <a:buNone/>
            </a:pPr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Legal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Competition law.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Employment law.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Health and safety.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600" dirty="0">
                <a:solidFill>
                  <a:prstClr val="black"/>
                </a:solidFill>
                <a:latin typeface="Myriad Pro"/>
              </a:rPr>
              <a:t>Product safety.</a:t>
            </a:r>
            <a:endParaRPr lang="en-GB" altLang="en-US" sz="14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4" name="Rectangle 5">
            <a:extLst>
              <a:ext uri="{FF2B5EF4-FFF2-40B4-BE49-F238E27FC236}">
                <a16:creationId xmlns:a16="http://schemas.microsoft.com/office/drawing/2014/main" id="{DFC8DB0E-5AA1-43AE-B0AD-5B332B024C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58799" y="1097227"/>
            <a:ext cx="3020521" cy="236029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defRPr/>
            </a:pPr>
            <a:r>
              <a:rPr lang="en-GB" sz="1600" b="1" u="sng" dirty="0">
                <a:solidFill>
                  <a:prstClr val="black"/>
                </a:solidFill>
                <a:latin typeface="Myriad Pro"/>
                <a:cs typeface="Arial" charset="0"/>
              </a:rPr>
              <a:t>Economic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US" sz="1600" dirty="0">
                <a:solidFill>
                  <a:prstClr val="black"/>
                </a:solidFill>
                <a:latin typeface="Myriad Pro"/>
                <a:cs typeface="Arial" charset="0"/>
              </a:rPr>
              <a:t>The Economic Growth Rate.</a:t>
            </a:r>
          </a:p>
          <a:p>
            <a:pPr marL="285750" indent="-285750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600" dirty="0">
                <a:solidFill>
                  <a:prstClr val="black"/>
                </a:solidFill>
                <a:latin typeface="Myriad Pro"/>
                <a:cs typeface="Arial" charset="0"/>
              </a:rPr>
              <a:t>Interest rates.</a:t>
            </a:r>
          </a:p>
          <a:p>
            <a:pPr marL="285750" indent="-285750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600" dirty="0">
                <a:solidFill>
                  <a:prstClr val="black"/>
                </a:solidFill>
                <a:latin typeface="Myriad Pro"/>
                <a:cs typeface="Arial" charset="0"/>
              </a:rPr>
              <a:t>Money supply.</a:t>
            </a:r>
          </a:p>
          <a:p>
            <a:pPr marL="285750" indent="-285750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600" dirty="0">
                <a:solidFill>
                  <a:prstClr val="black"/>
                </a:solidFill>
                <a:latin typeface="Myriad Pro"/>
                <a:cs typeface="Arial" charset="0"/>
              </a:rPr>
              <a:t>Inflation.</a:t>
            </a:r>
          </a:p>
          <a:p>
            <a:pPr marL="285750" indent="-285750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600" dirty="0">
                <a:solidFill>
                  <a:prstClr val="black"/>
                </a:solidFill>
                <a:latin typeface="Myriad Pro"/>
                <a:cs typeface="Arial" charset="0"/>
              </a:rPr>
              <a:t>Unemployment.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US" sz="1600" dirty="0">
                <a:solidFill>
                  <a:prstClr val="black"/>
                </a:solidFill>
                <a:latin typeface="Myriad Pro"/>
                <a:cs typeface="Arial" charset="0"/>
              </a:rPr>
              <a:t>Tax Rate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US" sz="1600" dirty="0">
                <a:solidFill>
                  <a:prstClr val="black"/>
                </a:solidFill>
                <a:latin typeface="Myriad Pro"/>
                <a:cs typeface="Arial" charset="0"/>
              </a:rPr>
              <a:t>Foreign exchange rates.</a:t>
            </a:r>
          </a:p>
          <a:p>
            <a:pPr>
              <a:buFont typeface="Arial" pitchFamily="34" charset="0"/>
              <a:buChar char="•"/>
              <a:defRPr/>
            </a:pPr>
            <a:endParaRPr lang="en-US" sz="2800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91225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85366" y="377833"/>
            <a:ext cx="9515830" cy="67511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PESTEL Analysis- Class activity- 30 minutes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" y="1284997"/>
            <a:ext cx="12086376" cy="4391526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Clr>
                <a:srgbClr val="0070C0"/>
              </a:buClr>
              <a:buNone/>
            </a:pPr>
            <a:endParaRPr lang="en-GB" sz="3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800" dirty="0"/>
              <a:t>Write down the Pestel analysis for your chosen business idea.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800" dirty="0"/>
              <a:t>Focus on external factors that may affect whether the idea is realistic and successful.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800" dirty="0"/>
              <a:t>You can use the list of factors from the previous slide to support you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800" dirty="0"/>
          </a:p>
          <a:p>
            <a:pPr marL="0" indent="0">
              <a:buClr>
                <a:srgbClr val="0070C0"/>
              </a:buClr>
              <a:buNone/>
            </a:pPr>
            <a:endParaRPr lang="en-GB" sz="3800" b="1" dirty="0"/>
          </a:p>
          <a:p>
            <a:pPr mar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endParaRPr lang="en-GB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AE93723-C24F-4EBC-A61D-1B3BC877BF3A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LCBB5013: Entrepreneurship</a:t>
            </a:r>
            <a:endParaRPr lang="en-GB" sz="16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499511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AF42EF-EA47-F0DC-6944-96367649B0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C297F-ABBE-CFCC-E0FB-66CCF26A4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CC122A0-32F1-2D8D-B88D-C6E9B28E11CD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rgbClr val="00B0F0">
                    <a:lumMod val="5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LCBB5013: Entrepreneurship</a:t>
            </a:r>
            <a:endParaRPr lang="en-GB" sz="1800" dirty="0">
              <a:solidFill>
                <a:srgbClr val="00B0F0">
                  <a:lumMod val="50000"/>
                </a:srgb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BE3F0C0-0EB3-5501-11FE-D64BC26FFF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36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1930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2706AC-C292-B461-ECAE-D49CBA48B5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7571337-A8E7-153A-6D95-E91AFFCFF1D7}"/>
              </a:ext>
            </a:extLst>
          </p:cNvPr>
          <p:cNvSpPr txBox="1">
            <a:spLocks/>
          </p:cNvSpPr>
          <p:nvPr/>
        </p:nvSpPr>
        <p:spPr>
          <a:xfrm>
            <a:off x="1968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>
                <a:solidFill>
                  <a:srgbClr val="00B0F0">
                    <a:lumMod val="50000"/>
                  </a:srgbClr>
                </a:solidFill>
                <a:latin typeface="Myriad Pro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rgbClr val="00B0F0">
                  <a:lumMod val="50000"/>
                </a:srgbClr>
              </a:solidFill>
              <a:latin typeface="Myriad Pro"/>
              <a:cs typeface="Calibri" panose="020F0502020204030204" pitchFamily="34" charset="0"/>
            </a:endParaRPr>
          </a:p>
        </p:txBody>
      </p:sp>
      <p:pic>
        <p:nvPicPr>
          <p:cNvPr id="7" name="Picture 6" descr="A white rectangular sign with blue text&#10;&#10;AI-generated content may be incorrect.">
            <a:extLst>
              <a:ext uri="{FF2B5EF4-FFF2-40B4-BE49-F238E27FC236}">
                <a16:creationId xmlns:a16="http://schemas.microsoft.com/office/drawing/2014/main" id="{7854180E-A25E-8968-7693-1002570A91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980728"/>
            <a:ext cx="7776864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034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353085" y="908721"/>
            <a:ext cx="11470741" cy="47523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dirty="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Barringer, B.R. and Ireland, R.D. (2019) </a:t>
            </a:r>
            <a:r>
              <a:rPr lang="en-GB" sz="2400" b="0" i="1" dirty="0">
                <a:solidFill>
                  <a:schemeClr val="tx1"/>
                </a:solidFill>
              </a:rPr>
              <a:t>Entrepreneurship: successfully launching new ventures</a:t>
            </a:r>
            <a:r>
              <a:rPr lang="en-GB" sz="2400" b="0" dirty="0">
                <a:solidFill>
                  <a:schemeClr val="tx1"/>
                </a:solidFill>
              </a:rPr>
              <a:t>. 6th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Harlow: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Chaston, I. (2009) </a:t>
            </a:r>
            <a:r>
              <a:rPr lang="en-GB" sz="2400" b="0" i="1" dirty="0">
                <a:solidFill>
                  <a:schemeClr val="tx1"/>
                </a:solidFill>
              </a:rPr>
              <a:t>Entrepreneurial management in small firms</a:t>
            </a:r>
            <a:r>
              <a:rPr lang="en-GB" sz="2400" b="0" dirty="0">
                <a:solidFill>
                  <a:schemeClr val="tx1"/>
                </a:solidFill>
              </a:rPr>
              <a:t>. Los Angeles: SAGE.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Mariotti, S. and Glackin, C. (2016) </a:t>
            </a:r>
            <a:r>
              <a:rPr lang="en-GB" sz="2400" b="0" i="1" dirty="0">
                <a:solidFill>
                  <a:schemeClr val="tx1"/>
                </a:solidFill>
              </a:rPr>
              <a:t>Entrepreneurship: starting and operating a small business</a:t>
            </a:r>
            <a:r>
              <a:rPr lang="en-GB" sz="2400" b="0" dirty="0">
                <a:solidFill>
                  <a:schemeClr val="tx1"/>
                </a:solidFill>
              </a:rPr>
              <a:t>. 4th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Boston: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Morris, M.J. (2011) </a:t>
            </a:r>
            <a:r>
              <a:rPr lang="en-GB" sz="2400" b="0" i="1" dirty="0">
                <a:solidFill>
                  <a:schemeClr val="tx1"/>
                </a:solidFill>
              </a:rPr>
              <a:t>Starting a successful business</a:t>
            </a:r>
            <a:r>
              <a:rPr lang="en-GB" sz="2400" b="0" dirty="0">
                <a:solidFill>
                  <a:schemeClr val="tx1"/>
                </a:solidFill>
              </a:rPr>
              <a:t>. 7th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London: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52400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84FA17F-1B0C-FE70-094B-97C68ECCA036}"/>
              </a:ext>
            </a:extLst>
          </p:cNvPr>
          <p:cNvSpPr txBox="1">
            <a:spLocks/>
          </p:cNvSpPr>
          <p:nvPr/>
        </p:nvSpPr>
        <p:spPr>
          <a:xfrm>
            <a:off x="1981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257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2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We will learn about</a:t>
            </a:r>
          </a:p>
          <a:p>
            <a:pPr marL="0" indent="0" algn="ctr">
              <a:buNone/>
            </a:pPr>
            <a:r>
              <a:rPr lang="en-GB" sz="2800" b="1" dirty="0"/>
              <a:t>Legal Format of companies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1782</Words>
  <Application>Microsoft Office PowerPoint</Application>
  <PresentationFormat>Widescreen</PresentationFormat>
  <Paragraphs>294</Paragraphs>
  <Slides>35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Myriad Pro</vt:lpstr>
      <vt:lpstr>Aptos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Business Environment</vt:lpstr>
      <vt:lpstr>Business Environment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PESTEL Analysis</vt:lpstr>
      <vt:lpstr>PESTEL Analysis</vt:lpstr>
      <vt:lpstr>PESTEL Analysis</vt:lpstr>
      <vt:lpstr>Political</vt:lpstr>
      <vt:lpstr>Economic</vt:lpstr>
      <vt:lpstr>Sociological</vt:lpstr>
      <vt:lpstr>Technological</vt:lpstr>
      <vt:lpstr>Environmental</vt:lpstr>
      <vt:lpstr>Legal</vt:lpstr>
      <vt:lpstr>PESTEL Analysis</vt:lpstr>
      <vt:lpstr>PESTEL Analysis- Class activity- 30 minutes</vt:lpstr>
      <vt:lpstr> Do you have any Questions? </vt:lpstr>
      <vt:lpstr>PowerPoint Presentation</vt:lpstr>
      <vt:lpstr>PowerPoint Presentation</vt:lpstr>
      <vt:lpstr>Next week…..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Vasilios Tavlaridis</dc:creator>
  <cp:lastModifiedBy>Vasilios Tavlaridis</cp:lastModifiedBy>
  <cp:revision>4</cp:revision>
  <dcterms:created xsi:type="dcterms:W3CDTF">2025-01-29T08:41:36Z</dcterms:created>
  <dcterms:modified xsi:type="dcterms:W3CDTF">2026-09-13T00:41:21Z</dcterms:modified>
</cp:coreProperties>
</file>