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3"/>
  </p:notesMasterIdLst>
  <p:handoutMasterIdLst>
    <p:handoutMasterId r:id="rId24"/>
  </p:handoutMasterIdLst>
  <p:sldIdLst>
    <p:sldId id="256" r:id="rId5"/>
    <p:sldId id="323" r:id="rId6"/>
    <p:sldId id="258" r:id="rId7"/>
    <p:sldId id="259" r:id="rId8"/>
    <p:sldId id="329" r:id="rId9"/>
    <p:sldId id="261" r:id="rId10"/>
    <p:sldId id="330" r:id="rId11"/>
    <p:sldId id="262" r:id="rId12"/>
    <p:sldId id="331" r:id="rId13"/>
    <p:sldId id="260" r:id="rId14"/>
    <p:sldId id="332" r:id="rId15"/>
    <p:sldId id="324" r:id="rId16"/>
    <p:sldId id="333" r:id="rId17"/>
    <p:sldId id="325" r:id="rId18"/>
    <p:sldId id="334" r:id="rId19"/>
    <p:sldId id="326" r:id="rId20"/>
    <p:sldId id="265" r:id="rId21"/>
    <p:sldId id="32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67" autoAdjust="0"/>
    <p:restoredTop sz="95952" autoAdjust="0"/>
  </p:normalViewPr>
  <p:slideViewPr>
    <p:cSldViewPr>
      <p:cViewPr varScale="1">
        <p:scale>
          <a:sx n="87" d="100"/>
          <a:sy n="87" d="100"/>
        </p:scale>
        <p:origin x="1306" y="8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in Choudhary (2522124)" userId="335b6821-edbe-4f99-adf0-2f3ff570525b" providerId="ADAL" clId="{CA88160B-DB7C-4011-B01A-8882502FB388}"/>
    <pc:docChg chg="undo redo custSel addSld delSld modSld">
      <pc:chgData name="Nazmin Choudhary (2522124)" userId="335b6821-edbe-4f99-adf0-2f3ff570525b" providerId="ADAL" clId="{CA88160B-DB7C-4011-B01A-8882502FB388}" dt="2026-07-12T11:05:52.465" v="1199" actId="20577"/>
      <pc:docMkLst>
        <pc:docMk/>
      </pc:docMkLst>
      <pc:sldChg chg="modSp mod">
        <pc:chgData name="Nazmin Choudhary (2522124)" userId="335b6821-edbe-4f99-adf0-2f3ff570525b" providerId="ADAL" clId="{CA88160B-DB7C-4011-B01A-8882502FB388}" dt="2026-07-11T18:35:34.383" v="1138" actId="20577"/>
        <pc:sldMkLst>
          <pc:docMk/>
          <pc:sldMk cId="3408955283" sldId="256"/>
        </pc:sldMkLst>
        <pc:spChg chg="mod">
          <ac:chgData name="Nazmin Choudhary (2522124)" userId="335b6821-edbe-4f99-adf0-2f3ff570525b" providerId="ADAL" clId="{CA88160B-DB7C-4011-B01A-8882502FB388}" dt="2026-07-11T18:35:34.383" v="1138" actId="20577"/>
          <ac:spMkLst>
            <pc:docMk/>
            <pc:sldMk cId="3408955283" sldId="256"/>
            <ac:spMk id="2" creationId="{00000000-0000-0000-0000-000000000000}"/>
          </ac:spMkLst>
        </pc:spChg>
      </pc:sldChg>
      <pc:sldChg chg="modSp mod">
        <pc:chgData name="Nazmin Choudhary (2522124)" userId="335b6821-edbe-4f99-adf0-2f3ff570525b" providerId="ADAL" clId="{CA88160B-DB7C-4011-B01A-8882502FB388}" dt="2026-07-11T18:15:12.215" v="1097" actId="12"/>
        <pc:sldMkLst>
          <pc:docMk/>
          <pc:sldMk cId="3422864409" sldId="258"/>
        </pc:sldMkLst>
        <pc:spChg chg="mod">
          <ac:chgData name="Nazmin Choudhary (2522124)" userId="335b6821-edbe-4f99-adf0-2f3ff570525b" providerId="ADAL" clId="{CA88160B-DB7C-4011-B01A-8882502FB388}" dt="2026-07-11T18:15:12.215" v="1097" actId="12"/>
          <ac:spMkLst>
            <pc:docMk/>
            <pc:sldMk cId="3422864409" sldId="258"/>
            <ac:spMk id="3" creationId="{2010943C-D68E-A9ED-05C2-C6FA9CB6A22A}"/>
          </ac:spMkLst>
        </pc:spChg>
      </pc:sldChg>
      <pc:sldChg chg="modSp mod modAnim">
        <pc:chgData name="Nazmin Choudhary (2522124)" userId="335b6821-edbe-4f99-adf0-2f3ff570525b" providerId="ADAL" clId="{CA88160B-DB7C-4011-B01A-8882502FB388}" dt="2026-07-11T18:28:09.615" v="1127"/>
        <pc:sldMkLst>
          <pc:docMk/>
          <pc:sldMk cId="1667526638" sldId="259"/>
        </pc:sldMkLst>
        <pc:spChg chg="mod">
          <ac:chgData name="Nazmin Choudhary (2522124)" userId="335b6821-edbe-4f99-adf0-2f3ff570525b" providerId="ADAL" clId="{CA88160B-DB7C-4011-B01A-8882502FB388}" dt="2026-07-11T18:17:58.610" v="1119" actId="12"/>
          <ac:spMkLst>
            <pc:docMk/>
            <pc:sldMk cId="1667526638" sldId="259"/>
            <ac:spMk id="3" creationId="{3C22A90E-9F76-050D-E0EB-CFE372524E66}"/>
          </ac:spMkLst>
        </pc:spChg>
        <pc:picChg chg="mod">
          <ac:chgData name="Nazmin Choudhary (2522124)" userId="335b6821-edbe-4f99-adf0-2f3ff570525b" providerId="ADAL" clId="{CA88160B-DB7C-4011-B01A-8882502FB388}" dt="2026-07-11T18:05:23.371" v="1049" actId="1076"/>
          <ac:picMkLst>
            <pc:docMk/>
            <pc:sldMk cId="1667526638" sldId="259"/>
            <ac:picMk id="8" creationId="{3373AF03-51FE-9774-6A76-8395AF4D0205}"/>
          </ac:picMkLst>
        </pc:picChg>
      </pc:sldChg>
      <pc:sldChg chg="addSp delSp modSp mod">
        <pc:chgData name="Nazmin Choudhary (2522124)" userId="335b6821-edbe-4f99-adf0-2f3ff570525b" providerId="ADAL" clId="{CA88160B-DB7C-4011-B01A-8882502FB388}" dt="2026-07-12T11:03:36.063" v="1197" actId="478"/>
        <pc:sldMkLst>
          <pc:docMk/>
          <pc:sldMk cId="1880577194" sldId="260"/>
        </pc:sldMkLst>
        <pc:spChg chg="mod">
          <ac:chgData name="Nazmin Choudhary (2522124)" userId="335b6821-edbe-4f99-adf0-2f3ff570525b" providerId="ADAL" clId="{CA88160B-DB7C-4011-B01A-8882502FB388}" dt="2026-07-11T18:31:56.157" v="1136" actId="113"/>
          <ac:spMkLst>
            <pc:docMk/>
            <pc:sldMk cId="1880577194" sldId="260"/>
            <ac:spMk id="3" creationId="{3C22A90E-9F76-050D-E0EB-CFE372524E66}"/>
          </ac:spMkLst>
        </pc:spChg>
        <pc:spChg chg="del mod">
          <ac:chgData name="Nazmin Choudhary (2522124)" userId="335b6821-edbe-4f99-adf0-2f3ff570525b" providerId="ADAL" clId="{CA88160B-DB7C-4011-B01A-8882502FB388}" dt="2026-07-12T11:03:36.063" v="1197" actId="478"/>
          <ac:spMkLst>
            <pc:docMk/>
            <pc:sldMk cId="1880577194" sldId="260"/>
            <ac:spMk id="6" creationId="{AE69A1BB-D3F8-C1A4-6172-DC78A49B1A72}"/>
          </ac:spMkLst>
        </pc:spChg>
        <pc:spChg chg="add del">
          <ac:chgData name="Nazmin Choudhary (2522124)" userId="335b6821-edbe-4f99-adf0-2f3ff570525b" providerId="ADAL" clId="{CA88160B-DB7C-4011-B01A-8882502FB388}" dt="2026-07-11T17:06:08.734" v="520" actId="22"/>
          <ac:spMkLst>
            <pc:docMk/>
            <pc:sldMk cId="1880577194" sldId="260"/>
            <ac:spMk id="7" creationId="{069E0538-B39E-2FBD-A3EF-176E65D3551E}"/>
          </ac:spMkLst>
        </pc:spChg>
        <pc:spChg chg="add mod">
          <ac:chgData name="Nazmin Choudhary (2522124)" userId="335b6821-edbe-4f99-adf0-2f3ff570525b" providerId="ADAL" clId="{CA88160B-DB7C-4011-B01A-8882502FB388}" dt="2026-07-11T17:47:52.012" v="940" actId="20577"/>
          <ac:spMkLst>
            <pc:docMk/>
            <pc:sldMk cId="1880577194" sldId="260"/>
            <ac:spMk id="9" creationId="{D9A9D228-DA19-699F-C0C6-F72575E5C0AE}"/>
          </ac:spMkLst>
        </pc:spChg>
        <pc:picChg chg="mod">
          <ac:chgData name="Nazmin Choudhary (2522124)" userId="335b6821-edbe-4f99-adf0-2f3ff570525b" providerId="ADAL" clId="{CA88160B-DB7C-4011-B01A-8882502FB388}" dt="2026-07-11T17:08:09.240" v="538" actId="14100"/>
          <ac:picMkLst>
            <pc:docMk/>
            <pc:sldMk cId="1880577194" sldId="260"/>
            <ac:picMk id="5" creationId="{8C94AE64-954E-F830-3227-29769E3F9B5D}"/>
          </ac:picMkLst>
        </pc:picChg>
      </pc:sldChg>
      <pc:sldChg chg="modSp mod modAnim">
        <pc:chgData name="Nazmin Choudhary (2522124)" userId="335b6821-edbe-4f99-adf0-2f3ff570525b" providerId="ADAL" clId="{CA88160B-DB7C-4011-B01A-8882502FB388}" dt="2026-07-11T18:30:49.830" v="1135" actId="113"/>
        <pc:sldMkLst>
          <pc:docMk/>
          <pc:sldMk cId="780738311" sldId="261"/>
        </pc:sldMkLst>
        <pc:spChg chg="mod">
          <ac:chgData name="Nazmin Choudhary (2522124)" userId="335b6821-edbe-4f99-adf0-2f3ff570525b" providerId="ADAL" clId="{CA88160B-DB7C-4011-B01A-8882502FB388}" dt="2026-07-11T18:30:49.830" v="1135" actId="113"/>
          <ac:spMkLst>
            <pc:docMk/>
            <pc:sldMk cId="780738311" sldId="261"/>
            <ac:spMk id="3" creationId="{3C22A90E-9F76-050D-E0EB-CFE372524E66}"/>
          </ac:spMkLst>
        </pc:spChg>
      </pc:sldChg>
      <pc:sldChg chg="modSp mod">
        <pc:chgData name="Nazmin Choudhary (2522124)" userId="335b6821-edbe-4f99-adf0-2f3ff570525b" providerId="ADAL" clId="{CA88160B-DB7C-4011-B01A-8882502FB388}" dt="2026-07-11T17:43:46.779" v="914" actId="113"/>
        <pc:sldMkLst>
          <pc:docMk/>
          <pc:sldMk cId="2628250944" sldId="262"/>
        </pc:sldMkLst>
        <pc:spChg chg="mod">
          <ac:chgData name="Nazmin Choudhary (2522124)" userId="335b6821-edbe-4f99-adf0-2f3ff570525b" providerId="ADAL" clId="{CA88160B-DB7C-4011-B01A-8882502FB388}" dt="2026-07-11T17:43:46.779" v="914" actId="113"/>
          <ac:spMkLst>
            <pc:docMk/>
            <pc:sldMk cId="2628250944" sldId="262"/>
            <ac:spMk id="3" creationId="{3C22A90E-9F76-050D-E0EB-CFE372524E66}"/>
          </ac:spMkLst>
        </pc:spChg>
        <pc:picChg chg="mod">
          <ac:chgData name="Nazmin Choudhary (2522124)" userId="335b6821-edbe-4f99-adf0-2f3ff570525b" providerId="ADAL" clId="{CA88160B-DB7C-4011-B01A-8882502FB388}" dt="2026-07-11T17:01:47.115" v="481" actId="14100"/>
          <ac:picMkLst>
            <pc:docMk/>
            <pc:sldMk cId="2628250944" sldId="262"/>
            <ac:picMk id="7" creationId="{9FC4BFB8-E82E-D582-77DC-65F85D17D299}"/>
          </ac:picMkLst>
        </pc:picChg>
      </pc:sldChg>
      <pc:sldChg chg="modSp mod">
        <pc:chgData name="Nazmin Choudhary (2522124)" userId="335b6821-edbe-4f99-adf0-2f3ff570525b" providerId="ADAL" clId="{CA88160B-DB7C-4011-B01A-8882502FB388}" dt="2026-07-11T14:57:38.537" v="166" actId="20577"/>
        <pc:sldMkLst>
          <pc:docMk/>
          <pc:sldMk cId="56110857" sldId="265"/>
        </pc:sldMkLst>
        <pc:spChg chg="mod">
          <ac:chgData name="Nazmin Choudhary (2522124)" userId="335b6821-edbe-4f99-adf0-2f3ff570525b" providerId="ADAL" clId="{CA88160B-DB7C-4011-B01A-8882502FB388}" dt="2026-07-11T14:57:38.537" v="166" actId="20577"/>
          <ac:spMkLst>
            <pc:docMk/>
            <pc:sldMk cId="56110857" sldId="265"/>
            <ac:spMk id="3" creationId="{D5B334FF-ACA9-B91F-31BE-B1A77F0E50C7}"/>
          </ac:spMkLst>
        </pc:spChg>
      </pc:sldChg>
      <pc:sldChg chg="modSp mod">
        <pc:chgData name="Nazmin Choudhary (2522124)" userId="335b6821-edbe-4f99-adf0-2f3ff570525b" providerId="ADAL" clId="{CA88160B-DB7C-4011-B01A-8882502FB388}" dt="2026-07-11T18:15:15.705" v="1099" actId="12"/>
        <pc:sldMkLst>
          <pc:docMk/>
          <pc:sldMk cId="2569775999" sldId="323"/>
        </pc:sldMkLst>
        <pc:spChg chg="mod">
          <ac:chgData name="Nazmin Choudhary (2522124)" userId="335b6821-edbe-4f99-adf0-2f3ff570525b" providerId="ADAL" clId="{CA88160B-DB7C-4011-B01A-8882502FB388}" dt="2026-07-11T18:15:15.705" v="1099" actId="12"/>
          <ac:spMkLst>
            <pc:docMk/>
            <pc:sldMk cId="2569775999" sldId="323"/>
            <ac:spMk id="3" creationId="{2010943C-D68E-A9ED-05C2-C6FA9CB6A22A}"/>
          </ac:spMkLst>
        </pc:spChg>
        <pc:picChg chg="mod">
          <ac:chgData name="Nazmin Choudhary (2522124)" userId="335b6821-edbe-4f99-adf0-2f3ff570525b" providerId="ADAL" clId="{CA88160B-DB7C-4011-B01A-8882502FB388}" dt="2026-07-11T17:34:35.884" v="868" actId="1076"/>
          <ac:picMkLst>
            <pc:docMk/>
            <pc:sldMk cId="2569775999" sldId="323"/>
            <ac:picMk id="5" creationId="{88E3270E-A531-CFDE-5FFB-A166C3CF7A31}"/>
          </ac:picMkLst>
        </pc:picChg>
      </pc:sldChg>
      <pc:sldChg chg="addSp delSp modSp mod">
        <pc:chgData name="Nazmin Choudhary (2522124)" userId="335b6821-edbe-4f99-adf0-2f3ff570525b" providerId="ADAL" clId="{CA88160B-DB7C-4011-B01A-8882502FB388}" dt="2026-07-11T18:52:16.815" v="1160" actId="113"/>
        <pc:sldMkLst>
          <pc:docMk/>
          <pc:sldMk cId="3029342842" sldId="324"/>
        </pc:sldMkLst>
        <pc:spChg chg="mod">
          <ac:chgData name="Nazmin Choudhary (2522124)" userId="335b6821-edbe-4f99-adf0-2f3ff570525b" providerId="ADAL" clId="{CA88160B-DB7C-4011-B01A-8882502FB388}" dt="2026-07-11T18:52:16.815" v="1160" actId="113"/>
          <ac:spMkLst>
            <pc:docMk/>
            <pc:sldMk cId="3029342842" sldId="324"/>
            <ac:spMk id="3" creationId="{652EF8CD-8FDE-C606-6DF8-5C7189B4A8A0}"/>
          </ac:spMkLst>
        </pc:spChg>
        <pc:picChg chg="add del mod">
          <ac:chgData name="Nazmin Choudhary (2522124)" userId="335b6821-edbe-4f99-adf0-2f3ff570525b" providerId="ADAL" clId="{CA88160B-DB7C-4011-B01A-8882502FB388}" dt="2026-07-11T18:12:49.266" v="1065" actId="21"/>
          <ac:picMkLst>
            <pc:docMk/>
            <pc:sldMk cId="3029342842" sldId="324"/>
            <ac:picMk id="5" creationId="{EE0551F3-59FA-1522-F748-FB6F5F415A55}"/>
          </ac:picMkLst>
        </pc:picChg>
      </pc:sldChg>
      <pc:sldChg chg="modSp mod">
        <pc:chgData name="Nazmin Choudhary (2522124)" userId="335b6821-edbe-4f99-adf0-2f3ff570525b" providerId="ADAL" clId="{CA88160B-DB7C-4011-B01A-8882502FB388}" dt="2026-07-12T11:05:52.465" v="1199" actId="20577"/>
        <pc:sldMkLst>
          <pc:docMk/>
          <pc:sldMk cId="4282438355" sldId="325"/>
        </pc:sldMkLst>
        <pc:spChg chg="mod">
          <ac:chgData name="Nazmin Choudhary (2522124)" userId="335b6821-edbe-4f99-adf0-2f3ff570525b" providerId="ADAL" clId="{CA88160B-DB7C-4011-B01A-8882502FB388}" dt="2026-07-11T17:56:08.609" v="975" actId="207"/>
          <ac:spMkLst>
            <pc:docMk/>
            <pc:sldMk cId="4282438355" sldId="325"/>
            <ac:spMk id="2" creationId="{4E3B116E-A85A-80CA-2617-359F59F9B348}"/>
          </ac:spMkLst>
        </pc:spChg>
        <pc:spChg chg="mod">
          <ac:chgData name="Nazmin Choudhary (2522124)" userId="335b6821-edbe-4f99-adf0-2f3ff570525b" providerId="ADAL" clId="{CA88160B-DB7C-4011-B01A-8882502FB388}" dt="2026-07-12T11:05:52.465" v="1199" actId="20577"/>
          <ac:spMkLst>
            <pc:docMk/>
            <pc:sldMk cId="4282438355" sldId="325"/>
            <ac:spMk id="3" creationId="{86D0CC31-7AD8-C6D2-77FD-CC744914B1C3}"/>
          </ac:spMkLst>
        </pc:spChg>
      </pc:sldChg>
      <pc:sldChg chg="addSp delSp modSp mod modAnim">
        <pc:chgData name="Nazmin Choudhary (2522124)" userId="335b6821-edbe-4f99-adf0-2f3ff570525b" providerId="ADAL" clId="{CA88160B-DB7C-4011-B01A-8882502FB388}" dt="2026-07-11T18:53:57.639" v="1186" actId="27636"/>
        <pc:sldMkLst>
          <pc:docMk/>
          <pc:sldMk cId="2029655248" sldId="326"/>
        </pc:sldMkLst>
        <pc:spChg chg="mod">
          <ac:chgData name="Nazmin Choudhary (2522124)" userId="335b6821-edbe-4f99-adf0-2f3ff570525b" providerId="ADAL" clId="{CA88160B-DB7C-4011-B01A-8882502FB388}" dt="2026-07-11T18:53:57.639" v="1186" actId="27636"/>
          <ac:spMkLst>
            <pc:docMk/>
            <pc:sldMk cId="2029655248" sldId="326"/>
            <ac:spMk id="3" creationId="{6DC2B109-8D1A-A7B2-D926-2EAC300A530F}"/>
          </ac:spMkLst>
        </pc:spChg>
        <pc:spChg chg="add mod">
          <ac:chgData name="Nazmin Choudhary (2522124)" userId="335b6821-edbe-4f99-adf0-2f3ff570525b" providerId="ADAL" clId="{CA88160B-DB7C-4011-B01A-8882502FB388}" dt="2026-07-10T22:48:13.871" v="1" actId="931"/>
          <ac:spMkLst>
            <pc:docMk/>
            <pc:sldMk cId="2029655248" sldId="326"/>
            <ac:spMk id="6" creationId="{6BBDC4ED-EDED-5369-F3CF-537324D962F2}"/>
          </ac:spMkLst>
        </pc:spChg>
        <pc:spChg chg="add del mod">
          <ac:chgData name="Nazmin Choudhary (2522124)" userId="335b6821-edbe-4f99-adf0-2f3ff570525b" providerId="ADAL" clId="{CA88160B-DB7C-4011-B01A-8882502FB388}" dt="2026-07-10T22:51:58.602" v="16" actId="478"/>
          <ac:spMkLst>
            <pc:docMk/>
            <pc:sldMk cId="2029655248" sldId="326"/>
            <ac:spMk id="13" creationId="{584084CC-A7AB-81B5-ABF6-BA2642E33736}"/>
          </ac:spMkLst>
        </pc:spChg>
        <pc:picChg chg="add mod">
          <ac:chgData name="Nazmin Choudhary (2522124)" userId="335b6821-edbe-4f99-adf0-2f3ff570525b" providerId="ADAL" clId="{CA88160B-DB7C-4011-B01A-8882502FB388}" dt="2026-07-11T18:05:08.508" v="1043" actId="14100"/>
          <ac:picMkLst>
            <pc:docMk/>
            <pc:sldMk cId="2029655248" sldId="326"/>
            <ac:picMk id="4" creationId="{0C7869DC-BB68-7878-DB65-BD8D8BF1CFC7}"/>
          </ac:picMkLst>
        </pc:picChg>
        <pc:picChg chg="add mod">
          <ac:chgData name="Nazmin Choudhary (2522124)" userId="335b6821-edbe-4f99-adf0-2f3ff570525b" providerId="ADAL" clId="{CA88160B-DB7C-4011-B01A-8882502FB388}" dt="2026-07-10T22:48:05.486" v="0" actId="931"/>
          <ac:picMkLst>
            <pc:docMk/>
            <pc:sldMk cId="2029655248" sldId="326"/>
            <ac:picMk id="5" creationId="{94A01FFE-1C4D-B077-8AFC-1434796E03D9}"/>
          </ac:picMkLst>
        </pc:picChg>
        <pc:picChg chg="add mod">
          <ac:chgData name="Nazmin Choudhary (2522124)" userId="335b6821-edbe-4f99-adf0-2f3ff570525b" providerId="ADAL" clId="{CA88160B-DB7C-4011-B01A-8882502FB388}" dt="2026-07-10T22:48:05.486" v="0" actId="931"/>
          <ac:picMkLst>
            <pc:docMk/>
            <pc:sldMk cId="2029655248" sldId="326"/>
            <ac:picMk id="8" creationId="{43E0D296-D08E-7BDD-AC20-2F4A06F2B2BB}"/>
          </ac:picMkLst>
        </pc:picChg>
        <pc:picChg chg="add mod">
          <ac:chgData name="Nazmin Choudhary (2522124)" userId="335b6821-edbe-4f99-adf0-2f3ff570525b" providerId="ADAL" clId="{CA88160B-DB7C-4011-B01A-8882502FB388}" dt="2026-07-10T22:49:57.914" v="4" actId="1076"/>
          <ac:picMkLst>
            <pc:docMk/>
            <pc:sldMk cId="2029655248" sldId="326"/>
            <ac:picMk id="10" creationId="{A3D3F1D1-B55A-AF7E-CAC7-1D6F7B43E5BE}"/>
          </ac:picMkLst>
        </pc:picChg>
        <pc:picChg chg="add del mod">
          <ac:chgData name="Nazmin Choudhary (2522124)" userId="335b6821-edbe-4f99-adf0-2f3ff570525b" providerId="ADAL" clId="{CA88160B-DB7C-4011-B01A-8882502FB388}" dt="2026-07-11T17:25:33.401" v="817" actId="21"/>
          <ac:picMkLst>
            <pc:docMk/>
            <pc:sldMk cId="2029655248" sldId="326"/>
            <ac:picMk id="12" creationId="{BF477B7D-8575-E17D-6ABB-6EC38C9C0000}"/>
          </ac:picMkLst>
        </pc:picChg>
      </pc:sldChg>
      <pc:sldChg chg="new del">
        <pc:chgData name="Nazmin Choudhary (2522124)" userId="335b6821-edbe-4f99-adf0-2f3ff570525b" providerId="ADAL" clId="{CA88160B-DB7C-4011-B01A-8882502FB388}" dt="2026-07-11T15:11:08.043" v="237" actId="680"/>
        <pc:sldMkLst>
          <pc:docMk/>
          <pc:sldMk cId="61716468" sldId="329"/>
        </pc:sldMkLst>
      </pc:sldChg>
      <pc:sldChg chg="new del">
        <pc:chgData name="Nazmin Choudhary (2522124)" userId="335b6821-edbe-4f99-adf0-2f3ff570525b" providerId="ADAL" clId="{CA88160B-DB7C-4011-B01A-8882502FB388}" dt="2026-07-11T15:09:01.637" v="210" actId="680"/>
        <pc:sldMkLst>
          <pc:docMk/>
          <pc:sldMk cId="89675203" sldId="329"/>
        </pc:sldMkLst>
      </pc:sldChg>
      <pc:sldChg chg="addSp delSp modSp new mod modAnim">
        <pc:chgData name="Nazmin Choudhary (2522124)" userId="335b6821-edbe-4f99-adf0-2f3ff570525b" providerId="ADAL" clId="{CA88160B-DB7C-4011-B01A-8882502FB388}" dt="2026-07-12T10:31:26.028" v="1195"/>
        <pc:sldMkLst>
          <pc:docMk/>
          <pc:sldMk cId="651808182" sldId="329"/>
        </pc:sldMkLst>
        <pc:spChg chg="add mod">
          <ac:chgData name="Nazmin Choudhary (2522124)" userId="335b6821-edbe-4f99-adf0-2f3ff570525b" providerId="ADAL" clId="{CA88160B-DB7C-4011-B01A-8882502FB388}" dt="2026-07-11T18:16:06.680" v="1101" actId="12"/>
          <ac:spMkLst>
            <pc:docMk/>
            <pc:sldMk cId="651808182" sldId="329"/>
            <ac:spMk id="5" creationId="{804608CF-53D4-2162-8C40-A58BC7F7C245}"/>
          </ac:spMkLst>
        </pc:spChg>
        <pc:picChg chg="add del mod">
          <ac:chgData name="Nazmin Choudhary (2522124)" userId="335b6821-edbe-4f99-adf0-2f3ff570525b" providerId="ADAL" clId="{CA88160B-DB7C-4011-B01A-8882502FB388}" dt="2026-07-11T15:16:18.948" v="265" actId="22"/>
          <ac:picMkLst>
            <pc:docMk/>
            <pc:sldMk cId="651808182" sldId="329"/>
            <ac:picMk id="3" creationId="{E218F4F4-403B-E925-621F-F59EDED1A84D}"/>
          </ac:picMkLst>
        </pc:picChg>
        <pc:picChg chg="add mod">
          <ac:chgData name="Nazmin Choudhary (2522124)" userId="335b6821-edbe-4f99-adf0-2f3ff570525b" providerId="ADAL" clId="{CA88160B-DB7C-4011-B01A-8882502FB388}" dt="2026-07-11T17:34:27.226" v="865" actId="14100"/>
          <ac:picMkLst>
            <pc:docMk/>
            <pc:sldMk cId="651808182" sldId="329"/>
            <ac:picMk id="7" creationId="{B95729CF-23E2-2DB4-65DB-00492116E0D6}"/>
          </ac:picMkLst>
        </pc:picChg>
      </pc:sldChg>
      <pc:sldChg chg="new add del">
        <pc:chgData name="Nazmin Choudhary (2522124)" userId="335b6821-edbe-4f99-adf0-2f3ff570525b" providerId="ADAL" clId="{CA88160B-DB7C-4011-B01A-8882502FB388}" dt="2026-07-11T15:11:31.226" v="241" actId="680"/>
        <pc:sldMkLst>
          <pc:docMk/>
          <pc:sldMk cId="702420281" sldId="329"/>
        </pc:sldMkLst>
      </pc:sldChg>
      <pc:sldChg chg="addSp delSp modSp new del mod">
        <pc:chgData name="Nazmin Choudhary (2522124)" userId="335b6821-edbe-4f99-adf0-2f3ff570525b" providerId="ADAL" clId="{CA88160B-DB7C-4011-B01A-8882502FB388}" dt="2026-07-11T15:10:42.043" v="229" actId="2696"/>
        <pc:sldMkLst>
          <pc:docMk/>
          <pc:sldMk cId="1424116033" sldId="329"/>
        </pc:sldMkLst>
        <pc:spChg chg="add del">
          <ac:chgData name="Nazmin Choudhary (2522124)" userId="335b6821-edbe-4f99-adf0-2f3ff570525b" providerId="ADAL" clId="{CA88160B-DB7C-4011-B01A-8882502FB388}" dt="2026-07-11T15:09:36.533" v="213" actId="22"/>
          <ac:spMkLst>
            <pc:docMk/>
            <pc:sldMk cId="1424116033" sldId="329"/>
            <ac:spMk id="3" creationId="{34A4A631-666E-A8A0-A4DC-84879E80E2BD}"/>
          </ac:spMkLst>
        </pc:spChg>
        <pc:picChg chg="add del mod">
          <ac:chgData name="Nazmin Choudhary (2522124)" userId="335b6821-edbe-4f99-adf0-2f3ff570525b" providerId="ADAL" clId="{CA88160B-DB7C-4011-B01A-8882502FB388}" dt="2026-07-11T15:10:33.213" v="227" actId="22"/>
          <ac:picMkLst>
            <pc:docMk/>
            <pc:sldMk cId="1424116033" sldId="329"/>
            <ac:picMk id="5" creationId="{4DE89A1E-4D12-0599-3495-9E4117C6B932}"/>
          </ac:picMkLst>
        </pc:picChg>
      </pc:sldChg>
      <pc:sldChg chg="new del">
        <pc:chgData name="Nazmin Choudhary (2522124)" userId="335b6821-edbe-4f99-adf0-2f3ff570525b" providerId="ADAL" clId="{CA88160B-DB7C-4011-B01A-8882502FB388}" dt="2026-07-11T15:11:03.920" v="235" actId="680"/>
        <pc:sldMkLst>
          <pc:docMk/>
          <pc:sldMk cId="1591868573" sldId="329"/>
        </pc:sldMkLst>
      </pc:sldChg>
      <pc:sldChg chg="addSp delSp new add del mod">
        <pc:chgData name="Nazmin Choudhary (2522124)" userId="335b6821-edbe-4f99-adf0-2f3ff570525b" providerId="ADAL" clId="{CA88160B-DB7C-4011-B01A-8882502FB388}" dt="2026-07-11T15:08:54.128" v="208" actId="680"/>
        <pc:sldMkLst>
          <pc:docMk/>
          <pc:sldMk cId="1941605130" sldId="329"/>
        </pc:sldMkLst>
        <pc:spChg chg="add del">
          <ac:chgData name="Nazmin Choudhary (2522124)" userId="335b6821-edbe-4f99-adf0-2f3ff570525b" providerId="ADAL" clId="{CA88160B-DB7C-4011-B01A-8882502FB388}" dt="2026-07-11T15:08:53.186" v="207" actId="22"/>
          <ac:spMkLst>
            <pc:docMk/>
            <pc:sldMk cId="1941605130" sldId="329"/>
            <ac:spMk id="3" creationId="{68ABAB16-F5A9-7F16-715B-9825C46267E5}"/>
          </ac:spMkLst>
        </pc:spChg>
      </pc:sldChg>
      <pc:sldChg chg="addSp delSp modSp new del mod">
        <pc:chgData name="Nazmin Choudhary (2522124)" userId="335b6821-edbe-4f99-adf0-2f3ff570525b" providerId="ADAL" clId="{CA88160B-DB7C-4011-B01A-8882502FB388}" dt="2026-07-11T15:14:46.640" v="256" actId="2696"/>
        <pc:sldMkLst>
          <pc:docMk/>
          <pc:sldMk cId="2284074316" sldId="329"/>
        </pc:sldMkLst>
        <pc:spChg chg="add del mod">
          <ac:chgData name="Nazmin Choudhary (2522124)" userId="335b6821-edbe-4f99-adf0-2f3ff570525b" providerId="ADAL" clId="{CA88160B-DB7C-4011-B01A-8882502FB388}" dt="2026-07-11T15:14:04.352" v="255" actId="5793"/>
          <ac:spMkLst>
            <pc:docMk/>
            <pc:sldMk cId="2284074316" sldId="329"/>
            <ac:spMk id="3" creationId="{9E5ED729-3CAB-D359-9554-92AD8DA715B7}"/>
          </ac:spMkLst>
        </pc:spChg>
        <pc:picChg chg="add del mod ord">
          <ac:chgData name="Nazmin Choudhary (2522124)" userId="335b6821-edbe-4f99-adf0-2f3ff570525b" providerId="ADAL" clId="{CA88160B-DB7C-4011-B01A-8882502FB388}" dt="2026-07-11T15:13:59.732" v="253" actId="22"/>
          <ac:picMkLst>
            <pc:docMk/>
            <pc:sldMk cId="2284074316" sldId="329"/>
            <ac:picMk id="5" creationId="{A30A1387-11F5-E9AF-5F1E-6BBEF5CD6480}"/>
          </ac:picMkLst>
        </pc:picChg>
      </pc:sldChg>
      <pc:sldChg chg="new del">
        <pc:chgData name="Nazmin Choudhary (2522124)" userId="335b6821-edbe-4f99-adf0-2f3ff570525b" providerId="ADAL" clId="{CA88160B-DB7C-4011-B01A-8882502FB388}" dt="2026-07-11T15:14:51.563" v="258" actId="680"/>
        <pc:sldMkLst>
          <pc:docMk/>
          <pc:sldMk cId="2373928319" sldId="329"/>
        </pc:sldMkLst>
      </pc:sldChg>
      <pc:sldChg chg="new del">
        <pc:chgData name="Nazmin Choudhary (2522124)" userId="335b6821-edbe-4f99-adf0-2f3ff570525b" providerId="ADAL" clId="{CA88160B-DB7C-4011-B01A-8882502FB388}" dt="2026-07-11T15:10:55.622" v="233" actId="680"/>
        <pc:sldMkLst>
          <pc:docMk/>
          <pc:sldMk cId="2742386598" sldId="329"/>
        </pc:sldMkLst>
      </pc:sldChg>
      <pc:sldChg chg="new del mod chgLayout">
        <pc:chgData name="Nazmin Choudhary (2522124)" userId="335b6821-edbe-4f99-adf0-2f3ff570525b" providerId="ADAL" clId="{CA88160B-DB7C-4011-B01A-8882502FB388}" dt="2026-07-11T15:10:48.889" v="231" actId="2696"/>
        <pc:sldMkLst>
          <pc:docMk/>
          <pc:sldMk cId="1385637486" sldId="330"/>
        </pc:sldMkLst>
      </pc:sldChg>
      <pc:sldChg chg="addSp delSp modSp new mod">
        <pc:chgData name="Nazmin Choudhary (2522124)" userId="335b6821-edbe-4f99-adf0-2f3ff570525b" providerId="ADAL" clId="{CA88160B-DB7C-4011-B01A-8882502FB388}" dt="2026-07-11T18:18:25.309" v="1123" actId="478"/>
        <pc:sldMkLst>
          <pc:docMk/>
          <pc:sldMk cId="3835508694" sldId="330"/>
        </pc:sldMkLst>
        <pc:spChg chg="add mod">
          <ac:chgData name="Nazmin Choudhary (2522124)" userId="335b6821-edbe-4f99-adf0-2f3ff570525b" providerId="ADAL" clId="{CA88160B-DB7C-4011-B01A-8882502FB388}" dt="2026-07-11T18:18:16.262" v="1120" actId="12"/>
          <ac:spMkLst>
            <pc:docMk/>
            <pc:sldMk cId="3835508694" sldId="330"/>
            <ac:spMk id="3" creationId="{56897DA9-127B-088C-0043-4FA2B625FF4C}"/>
          </ac:spMkLst>
        </pc:spChg>
        <pc:spChg chg="add del mod">
          <ac:chgData name="Nazmin Choudhary (2522124)" userId="335b6821-edbe-4f99-adf0-2f3ff570525b" providerId="ADAL" clId="{CA88160B-DB7C-4011-B01A-8882502FB388}" dt="2026-07-11T18:18:25.309" v="1123" actId="478"/>
          <ac:spMkLst>
            <pc:docMk/>
            <pc:sldMk cId="3835508694" sldId="330"/>
            <ac:spMk id="6" creationId="{0A775661-A520-74D1-30EA-2B22D244FFF4}"/>
          </ac:spMkLst>
        </pc:spChg>
        <pc:picChg chg="add mod">
          <ac:chgData name="Nazmin Choudhary (2522124)" userId="335b6821-edbe-4f99-adf0-2f3ff570525b" providerId="ADAL" clId="{CA88160B-DB7C-4011-B01A-8882502FB388}" dt="2026-07-11T17:43:16.567" v="911" actId="14100"/>
          <ac:picMkLst>
            <pc:docMk/>
            <pc:sldMk cId="3835508694" sldId="330"/>
            <ac:picMk id="5" creationId="{101C5E61-E71C-17E8-E051-1B6D01C5B08B}"/>
          </ac:picMkLst>
        </pc:picChg>
      </pc:sldChg>
      <pc:sldChg chg="addSp modSp new mod">
        <pc:chgData name="Nazmin Choudhary (2522124)" userId="335b6821-edbe-4f99-adf0-2f3ff570525b" providerId="ADAL" clId="{CA88160B-DB7C-4011-B01A-8882502FB388}" dt="2026-07-11T18:16:25.845" v="1102" actId="12"/>
        <pc:sldMkLst>
          <pc:docMk/>
          <pc:sldMk cId="1342741973" sldId="331"/>
        </pc:sldMkLst>
        <pc:spChg chg="add mod">
          <ac:chgData name="Nazmin Choudhary (2522124)" userId="335b6821-edbe-4f99-adf0-2f3ff570525b" providerId="ADAL" clId="{CA88160B-DB7C-4011-B01A-8882502FB388}" dt="2026-07-11T18:16:25.845" v="1102" actId="12"/>
          <ac:spMkLst>
            <pc:docMk/>
            <pc:sldMk cId="1342741973" sldId="331"/>
            <ac:spMk id="3" creationId="{2B1FD2BE-3CBC-BF71-8667-77D4E5792510}"/>
          </ac:spMkLst>
        </pc:spChg>
        <pc:spChg chg="add mod">
          <ac:chgData name="Nazmin Choudhary (2522124)" userId="335b6821-edbe-4f99-adf0-2f3ff570525b" providerId="ADAL" clId="{CA88160B-DB7C-4011-B01A-8882502FB388}" dt="2026-07-11T17:45:52.929" v="922" actId="931"/>
          <ac:spMkLst>
            <pc:docMk/>
            <pc:sldMk cId="1342741973" sldId="331"/>
            <ac:spMk id="6" creationId="{83981CFF-D14D-A72C-6524-FDEBB47F705C}"/>
          </ac:spMkLst>
        </pc:spChg>
        <pc:picChg chg="add mod">
          <ac:chgData name="Nazmin Choudhary (2522124)" userId="335b6821-edbe-4f99-adf0-2f3ff570525b" providerId="ADAL" clId="{CA88160B-DB7C-4011-B01A-8882502FB388}" dt="2026-07-11T17:45:46.821" v="921" actId="931"/>
          <ac:picMkLst>
            <pc:docMk/>
            <pc:sldMk cId="1342741973" sldId="331"/>
            <ac:picMk id="5" creationId="{950FB43D-E4CE-A56C-5D5A-D35FBD1A878A}"/>
          </ac:picMkLst>
        </pc:picChg>
        <pc:picChg chg="add mod">
          <ac:chgData name="Nazmin Choudhary (2522124)" userId="335b6821-edbe-4f99-adf0-2f3ff570525b" providerId="ADAL" clId="{CA88160B-DB7C-4011-B01A-8882502FB388}" dt="2026-07-11T17:46:58.800" v="935" actId="14100"/>
          <ac:picMkLst>
            <pc:docMk/>
            <pc:sldMk cId="1342741973" sldId="331"/>
            <ac:picMk id="8" creationId="{090D149C-E318-FC60-1603-FF9B52EDBEFF}"/>
          </ac:picMkLst>
        </pc:picChg>
      </pc:sldChg>
      <pc:sldChg chg="new del">
        <pc:chgData name="Nazmin Choudhary (2522124)" userId="335b6821-edbe-4f99-adf0-2f3ff570525b" providerId="ADAL" clId="{CA88160B-DB7C-4011-B01A-8882502FB388}" dt="2026-07-11T17:01:59.335" v="483" actId="680"/>
        <pc:sldMkLst>
          <pc:docMk/>
          <pc:sldMk cId="1691619393" sldId="331"/>
        </pc:sldMkLst>
      </pc:sldChg>
      <pc:sldChg chg="addSp delSp modSp new mod">
        <pc:chgData name="Nazmin Choudhary (2522124)" userId="335b6821-edbe-4f99-adf0-2f3ff570525b" providerId="ADAL" clId="{CA88160B-DB7C-4011-B01A-8882502FB388}" dt="2026-07-11T18:16:38.106" v="1103" actId="12"/>
        <pc:sldMkLst>
          <pc:docMk/>
          <pc:sldMk cId="494435499" sldId="332"/>
        </pc:sldMkLst>
        <pc:spChg chg="add mod">
          <ac:chgData name="Nazmin Choudhary (2522124)" userId="335b6821-edbe-4f99-adf0-2f3ff570525b" providerId="ADAL" clId="{CA88160B-DB7C-4011-B01A-8882502FB388}" dt="2026-07-11T18:16:38.106" v="1103" actId="12"/>
          <ac:spMkLst>
            <pc:docMk/>
            <pc:sldMk cId="494435499" sldId="332"/>
            <ac:spMk id="3" creationId="{DCABFF14-55B2-29DD-CD65-DEB866C64452}"/>
          </ac:spMkLst>
        </pc:spChg>
        <pc:spChg chg="add del mod">
          <ac:chgData name="Nazmin Choudhary (2522124)" userId="335b6821-edbe-4f99-adf0-2f3ff570525b" providerId="ADAL" clId="{CA88160B-DB7C-4011-B01A-8882502FB388}" dt="2026-07-11T18:12:04.419" v="1058" actId="478"/>
          <ac:spMkLst>
            <pc:docMk/>
            <pc:sldMk cId="494435499" sldId="332"/>
            <ac:spMk id="6" creationId="{004F4210-F1CE-DA6B-D8FC-4A9F88FF57C4}"/>
          </ac:spMkLst>
        </pc:spChg>
        <pc:picChg chg="add mod">
          <ac:chgData name="Nazmin Choudhary (2522124)" userId="335b6821-edbe-4f99-adf0-2f3ff570525b" providerId="ADAL" clId="{CA88160B-DB7C-4011-B01A-8882502FB388}" dt="2026-07-11T17:51:01.786" v="959" actId="14100"/>
          <ac:picMkLst>
            <pc:docMk/>
            <pc:sldMk cId="494435499" sldId="332"/>
            <ac:picMk id="5" creationId="{FE4637FE-923E-EAFE-E23B-78382CBA5AF6}"/>
          </ac:picMkLst>
        </pc:picChg>
      </pc:sldChg>
      <pc:sldChg chg="new del">
        <pc:chgData name="Nazmin Choudhary (2522124)" userId="335b6821-edbe-4f99-adf0-2f3ff570525b" providerId="ADAL" clId="{CA88160B-DB7C-4011-B01A-8882502FB388}" dt="2026-07-11T17:09:18.905" v="551" actId="680"/>
        <pc:sldMkLst>
          <pc:docMk/>
          <pc:sldMk cId="1262950902" sldId="332"/>
        </pc:sldMkLst>
      </pc:sldChg>
      <pc:sldChg chg="new del">
        <pc:chgData name="Nazmin Choudhary (2522124)" userId="335b6821-edbe-4f99-adf0-2f3ff570525b" providerId="ADAL" clId="{CA88160B-DB7C-4011-B01A-8882502FB388}" dt="2026-07-11T17:16:25.442" v="620" actId="680"/>
        <pc:sldMkLst>
          <pc:docMk/>
          <pc:sldMk cId="2428390603" sldId="333"/>
        </pc:sldMkLst>
      </pc:sldChg>
      <pc:sldChg chg="addSp modSp new mod">
        <pc:chgData name="Nazmin Choudhary (2522124)" userId="335b6821-edbe-4f99-adf0-2f3ff570525b" providerId="ADAL" clId="{CA88160B-DB7C-4011-B01A-8882502FB388}" dt="2026-07-11T18:16:53.217" v="1104" actId="12"/>
        <pc:sldMkLst>
          <pc:docMk/>
          <pc:sldMk cId="2670819330" sldId="333"/>
        </pc:sldMkLst>
        <pc:spChg chg="add mod">
          <ac:chgData name="Nazmin Choudhary (2522124)" userId="335b6821-edbe-4f99-adf0-2f3ff570525b" providerId="ADAL" clId="{CA88160B-DB7C-4011-B01A-8882502FB388}" dt="2026-07-11T18:16:53.217" v="1104" actId="12"/>
          <ac:spMkLst>
            <pc:docMk/>
            <pc:sldMk cId="2670819330" sldId="333"/>
            <ac:spMk id="3" creationId="{7D280970-3241-DFC9-BE0F-649666141C3E}"/>
          </ac:spMkLst>
        </pc:spChg>
        <pc:spChg chg="add mod">
          <ac:chgData name="Nazmin Choudhary (2522124)" userId="335b6821-edbe-4f99-adf0-2f3ff570525b" providerId="ADAL" clId="{CA88160B-DB7C-4011-B01A-8882502FB388}" dt="2026-07-11T17:54:11.091" v="968" actId="931"/>
          <ac:spMkLst>
            <pc:docMk/>
            <pc:sldMk cId="2670819330" sldId="333"/>
            <ac:spMk id="6" creationId="{57E3D86B-0AFD-B1E5-D717-7E3BE531D4D7}"/>
          </ac:spMkLst>
        </pc:spChg>
        <pc:picChg chg="add mod">
          <ac:chgData name="Nazmin Choudhary (2522124)" userId="335b6821-edbe-4f99-adf0-2f3ff570525b" providerId="ADAL" clId="{CA88160B-DB7C-4011-B01A-8882502FB388}" dt="2026-07-11T17:53:57.839" v="967" actId="931"/>
          <ac:picMkLst>
            <pc:docMk/>
            <pc:sldMk cId="2670819330" sldId="333"/>
            <ac:picMk id="5" creationId="{100946C6-D5D4-4F61-D4CB-1B66BC035236}"/>
          </ac:picMkLst>
        </pc:picChg>
      </pc:sldChg>
      <pc:sldChg chg="addSp modSp new mod">
        <pc:chgData name="Nazmin Choudhary (2522124)" userId="335b6821-edbe-4f99-adf0-2f3ff570525b" providerId="ADAL" clId="{CA88160B-DB7C-4011-B01A-8882502FB388}" dt="2026-07-11T18:13:22.139" v="1068" actId="12"/>
        <pc:sldMkLst>
          <pc:docMk/>
          <pc:sldMk cId="2168179733" sldId="334"/>
        </pc:sldMkLst>
        <pc:spChg chg="add mod">
          <ac:chgData name="Nazmin Choudhary (2522124)" userId="335b6821-edbe-4f99-adf0-2f3ff570525b" providerId="ADAL" clId="{CA88160B-DB7C-4011-B01A-8882502FB388}" dt="2026-07-11T18:13:22.139" v="1068" actId="12"/>
          <ac:spMkLst>
            <pc:docMk/>
            <pc:sldMk cId="2168179733" sldId="334"/>
            <ac:spMk id="3" creationId="{22DAFB0E-83B1-612C-F4E0-6836083F1C63}"/>
          </ac:spMkLst>
        </pc:spChg>
        <pc:picChg chg="add mod">
          <ac:chgData name="Nazmin Choudhary (2522124)" userId="335b6821-edbe-4f99-adf0-2f3ff570525b" providerId="ADAL" clId="{CA88160B-DB7C-4011-B01A-8882502FB388}" dt="2026-07-11T17:57:06.502" v="979" actId="931"/>
          <ac:picMkLst>
            <pc:docMk/>
            <pc:sldMk cId="2168179733" sldId="334"/>
            <ac:picMk id="5" creationId="{59D2CA69-18C7-23F7-A7BA-2949CD05F142}"/>
          </ac:picMkLst>
        </pc:picChg>
        <pc:picChg chg="add mod">
          <ac:chgData name="Nazmin Choudhary (2522124)" userId="335b6821-edbe-4f99-adf0-2f3ff570525b" providerId="ADAL" clId="{CA88160B-DB7C-4011-B01A-8882502FB388}" dt="2026-07-11T18:00:29.770" v="988" actId="1076"/>
          <ac:picMkLst>
            <pc:docMk/>
            <pc:sldMk cId="2168179733" sldId="334"/>
            <ac:picMk id="7" creationId="{FF205009-B6A1-AEB9-9DB3-C090FDB87C13}"/>
          </ac:picMkLst>
        </pc:picChg>
      </pc:sldChg>
      <pc:sldChg chg="new del">
        <pc:chgData name="Nazmin Choudhary (2522124)" userId="335b6821-edbe-4f99-adf0-2f3ff570525b" providerId="ADAL" clId="{CA88160B-DB7C-4011-B01A-8882502FB388}" dt="2026-07-11T17:22:42.443" v="782" actId="680"/>
        <pc:sldMkLst>
          <pc:docMk/>
          <pc:sldMk cId="3421812176" sldId="33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12/07/2026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12/07/2026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353073"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flickr.com/photos/lukelai/3142524985/"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vgsilh.com/image/153352.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gambling.helsinkitimes.fi/blog/2025/07/15/charitable-distribution-of-gambling-profits-in-finland-a-closer-look/"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hebluediamondgallery.com/handwriting/i/improvements.html"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ragriculture/15609664605/"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aeroplane-air-aircraft-airplane-16749/"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usaid_images/20096684241"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hiroshimagal/5507484577/" TargetMode="External"/><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sn.com/en-us/lifestyle/lifestyle-buzz/the-one-emotional-trigger-each-zodiac-sign-can-t-ignore-and-why-it-hits-so-deep/ar-AA1VbBIU"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indianexpress.com/article/trending/top-10-listing/world-happiness-report-2026-top-10-countries-india-ranks-10589763/"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lideshare.net/slideshow/dadios-elvira-l/53259186" TargetMode="External"/><Relationship Id="rId2" Type="http://schemas.openxmlformats.org/officeDocument/2006/relationships/image" Target="../media/image15.jpg"/><Relationship Id="rId1" Type="http://schemas.openxmlformats.org/officeDocument/2006/relationships/slideLayout" Target="../slideLayouts/slideLayout7.xml"/><Relationship Id="rId5" Type="http://schemas.openxmlformats.org/officeDocument/2006/relationships/hyperlink" Target="https://www.flickr.com/photos/137713708@N03/23778637103/" TargetMode="Externa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pPr marL="0" indent="0">
              <a:buNone/>
            </a:pPr>
            <a:r>
              <a:rPr lang="en-GB" altLang="en-US" sz="2000" b="1" dirty="0">
                <a:latin typeface="Calibri" panose="020F0502020204030204" pitchFamily="34" charset="0"/>
                <a:ea typeface="Calibri" panose="020F0502020204030204" pitchFamily="34" charset="0"/>
                <a:cs typeface="Calibri" panose="020F0502020204030204" pitchFamily="34" charset="0"/>
              </a:rPr>
              <a:t>Certificate of Higher Education in Skills for the Workplace</a:t>
            </a:r>
            <a:br>
              <a:rPr lang="en-GB" altLang="en-US" sz="1800" dirty="0">
                <a:latin typeface="Calibri" panose="020F0502020204030204" pitchFamily="34" charset="0"/>
                <a:ea typeface="Calibri" panose="020F0502020204030204" pitchFamily="34" charset="0"/>
                <a:cs typeface="Calibri" panose="020F0502020204030204" pitchFamily="34" charset="0"/>
              </a:rPr>
            </a:br>
            <a:r>
              <a:rPr lang="en-GB" sz="3600" dirty="0">
                <a:latin typeface="Calibri" panose="020F0502020204030204" pitchFamily="34" charset="0"/>
                <a:ea typeface="Calibri" panose="020F0502020204030204" pitchFamily="34" charset="0"/>
                <a:cs typeface="Calibri" panose="020F0502020204030204" pitchFamily="34" charset="0"/>
              </a:rPr>
              <a:t> </a:t>
            </a:r>
            <a: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t>Effective Teamworking &amp; Communications</a:t>
            </a:r>
            <a:br>
              <a:rPr lang="en-GB" sz="32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br>
            <a: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t>(LCLM4003)</a:t>
            </a:r>
            <a:b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br>
            <a: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t>Group Presentation – Flight Foods Ltd </a:t>
            </a:r>
            <a:b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br>
            <a:br>
              <a:rPr lang="en-GB" sz="2400" b="1"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rPr>
            </a:br>
            <a:r>
              <a:rPr lang="en-GB" sz="2700" u="sng" dirty="0">
                <a:latin typeface="Calibri" panose="020F0502020204030204" pitchFamily="34" charset="0"/>
                <a:ea typeface="Calibri" panose="020F0502020204030204" pitchFamily="34" charset="0"/>
                <a:cs typeface="Calibri" panose="020F0502020204030204" pitchFamily="34" charset="0"/>
              </a:rPr>
              <a:t>Group Members: </a:t>
            </a:r>
            <a:br>
              <a:rPr lang="en-GB" sz="2700" u="sng" dirty="0">
                <a:latin typeface="Calibri" panose="020F0502020204030204" pitchFamily="34" charset="0"/>
                <a:ea typeface="Calibri" panose="020F0502020204030204" pitchFamily="34" charset="0"/>
                <a:cs typeface="Calibri" panose="020F0502020204030204" pitchFamily="34" charset="0"/>
              </a:rPr>
            </a:br>
            <a:br>
              <a:rPr lang="en-GB" sz="27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1. Nazmin Choudhary </a:t>
            </a:r>
            <a:r>
              <a:rPr lang="en-GB" sz="1800" b="1" dirty="0">
                <a:latin typeface="Calibri" panose="020F0502020204030204" pitchFamily="34" charset="0"/>
                <a:ea typeface="Calibri" panose="020F0502020204030204" pitchFamily="34" charset="0"/>
                <a:cs typeface="Calibri" panose="020F0502020204030204" pitchFamily="34" charset="0"/>
              </a:rPr>
              <a:t>Student ID: </a:t>
            </a:r>
            <a:r>
              <a:rPr lang="en-GB" sz="1800" dirty="0">
                <a:latin typeface="Calibri" panose="020F0502020204030204" pitchFamily="34" charset="0"/>
                <a:ea typeface="Calibri" panose="020F0502020204030204" pitchFamily="34" charset="0"/>
                <a:cs typeface="Calibri" panose="020F0502020204030204" pitchFamily="34" charset="0"/>
              </a:rPr>
              <a:t>2522124@student.uwtsd.ac.uk</a:t>
            </a:r>
            <a:br>
              <a:rPr lang="en-GB" sz="18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2</a:t>
            </a:r>
            <a:r>
              <a:rPr lang="en-GB" sz="1800" b="1" dirty="0">
                <a:latin typeface="Calibri" panose="020F0502020204030204" pitchFamily="34" charset="0"/>
                <a:ea typeface="Calibri" panose="020F0502020204030204" pitchFamily="34" charset="0"/>
                <a:cs typeface="Calibri" panose="020F0502020204030204" pitchFamily="34" charset="0"/>
              </a:rPr>
              <a:t>. </a:t>
            </a:r>
            <a:r>
              <a:rPr lang="en-GB" sz="1800" dirty="0" err="1">
                <a:latin typeface="Calibri" panose="020F0502020204030204" pitchFamily="34" charset="0"/>
                <a:ea typeface="Calibri" panose="020F0502020204030204" pitchFamily="34" charset="0"/>
                <a:cs typeface="Calibri" panose="020F0502020204030204" pitchFamily="34" charset="0"/>
              </a:rPr>
              <a:t>Raqeeb</a:t>
            </a:r>
            <a:r>
              <a:rPr lang="en-GB" sz="1800" dirty="0">
                <a:latin typeface="Calibri" panose="020F0502020204030204" pitchFamily="34" charset="0"/>
                <a:ea typeface="Calibri" panose="020F0502020204030204" pitchFamily="34" charset="0"/>
                <a:cs typeface="Calibri" panose="020F0502020204030204" pitchFamily="34" charset="0"/>
              </a:rPr>
              <a:t> Ahmed  </a:t>
            </a:r>
            <a:r>
              <a:rPr lang="en-GB" sz="1800" b="1" dirty="0">
                <a:latin typeface="Calibri" panose="020F0502020204030204" pitchFamily="34" charset="0"/>
                <a:ea typeface="Calibri" panose="020F0502020204030204" pitchFamily="34" charset="0"/>
                <a:cs typeface="Calibri" panose="020F0502020204030204" pitchFamily="34" charset="0"/>
              </a:rPr>
              <a:t>Student ID: </a:t>
            </a:r>
            <a:r>
              <a:rPr lang="en-GB" sz="1800" dirty="0">
                <a:effectLst/>
                <a:latin typeface="Calibri" panose="020F0502020204030204" pitchFamily="34" charset="0"/>
                <a:ea typeface="Aptos" panose="020B0004020202020204" pitchFamily="34" charset="0"/>
              </a:rPr>
              <a:t>2526179@</a:t>
            </a:r>
            <a:r>
              <a:rPr lang="en-GB" sz="1800" dirty="0">
                <a:latin typeface="Calibri" panose="020F0502020204030204" pitchFamily="34" charset="0"/>
                <a:ea typeface="Calibri" panose="020F0502020204030204" pitchFamily="34" charset="0"/>
                <a:cs typeface="Calibri" panose="020F0502020204030204" pitchFamily="34" charset="0"/>
              </a:rPr>
              <a:t>student.uwtsd.ac.uk</a:t>
            </a:r>
            <a:br>
              <a:rPr lang="en-GB" sz="18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3. Robert Ionescu  </a:t>
            </a:r>
            <a:r>
              <a:rPr lang="en-GB" sz="1800" b="1" dirty="0">
                <a:latin typeface="Calibri" panose="020F0502020204030204" pitchFamily="34" charset="0"/>
                <a:ea typeface="Calibri" panose="020F0502020204030204" pitchFamily="34" charset="0"/>
                <a:cs typeface="Calibri" panose="020F0502020204030204" pitchFamily="34" charset="0"/>
              </a:rPr>
              <a:t>Student ID:</a:t>
            </a:r>
            <a:r>
              <a:rPr lang="en-GB" sz="1800" b="1" dirty="0">
                <a:effectLst/>
                <a:latin typeface="Calibri" panose="020F0502020204030204" pitchFamily="34" charset="0"/>
                <a:ea typeface="Aptos" panose="020B0004020202020204" pitchFamily="34" charset="0"/>
              </a:rPr>
              <a:t> </a:t>
            </a:r>
            <a:r>
              <a:rPr lang="en-GB" sz="1800" dirty="0">
                <a:effectLst/>
                <a:latin typeface="Calibri" panose="020F0502020204030204" pitchFamily="34" charset="0"/>
                <a:ea typeface="Aptos" panose="020B0004020202020204" pitchFamily="34" charset="0"/>
              </a:rPr>
              <a:t>1906871@</a:t>
            </a:r>
            <a:r>
              <a:rPr lang="en-GB" sz="1800" dirty="0">
                <a:latin typeface="Calibri" panose="020F0502020204030204" pitchFamily="34" charset="0"/>
                <a:ea typeface="Calibri" panose="020F0502020204030204" pitchFamily="34" charset="0"/>
                <a:cs typeface="Calibri" panose="020F0502020204030204" pitchFamily="34" charset="0"/>
              </a:rPr>
              <a:t>student.uwtsd.ac.uk</a:t>
            </a:r>
            <a:br>
              <a:rPr lang="en-GB" sz="18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4. </a:t>
            </a:r>
            <a:r>
              <a:rPr lang="en-GB" sz="1800" dirty="0">
                <a:effectLst/>
                <a:latin typeface="Calibri" panose="020F0502020204030204" pitchFamily="34" charset="0"/>
                <a:ea typeface="Aptos" panose="020B0004020202020204" pitchFamily="34" charset="0"/>
              </a:rPr>
              <a:t>Sara-</a:t>
            </a:r>
            <a:r>
              <a:rPr lang="en-GB" sz="1800" dirty="0" err="1">
                <a:effectLst/>
                <a:latin typeface="Calibri" panose="020F0502020204030204" pitchFamily="34" charset="0"/>
                <a:ea typeface="Aptos" panose="020B0004020202020204" pitchFamily="34" charset="0"/>
              </a:rPr>
              <a:t>Tinca</a:t>
            </a:r>
            <a:r>
              <a:rPr lang="en-GB" sz="1800" dirty="0">
                <a:effectLst/>
                <a:latin typeface="Calibri" panose="020F0502020204030204" pitchFamily="34" charset="0"/>
                <a:ea typeface="Aptos" panose="020B0004020202020204" pitchFamily="34" charset="0"/>
              </a:rPr>
              <a:t> Mihai</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b="1" dirty="0">
                <a:latin typeface="Calibri" panose="020F0502020204030204" pitchFamily="34" charset="0"/>
                <a:ea typeface="Calibri" panose="020F0502020204030204" pitchFamily="34" charset="0"/>
                <a:cs typeface="Calibri" panose="020F0502020204030204" pitchFamily="34" charset="0"/>
              </a:rPr>
              <a:t>Student ID:</a:t>
            </a:r>
            <a:r>
              <a:rPr lang="en-GB" sz="1800" b="1" dirty="0">
                <a:effectLst/>
                <a:latin typeface="Calibri" panose="020F0502020204030204" pitchFamily="34" charset="0"/>
                <a:ea typeface="Aptos" panose="020B0004020202020204" pitchFamily="34" charset="0"/>
              </a:rPr>
              <a:t> </a:t>
            </a:r>
            <a:r>
              <a:rPr lang="en-GB" sz="1800" dirty="0">
                <a:effectLst/>
                <a:latin typeface="Calibri" panose="020F0502020204030204" pitchFamily="34" charset="0"/>
                <a:ea typeface="Aptos" panose="020B0004020202020204" pitchFamily="34" charset="0"/>
              </a:rPr>
              <a:t>2519468@</a:t>
            </a:r>
            <a:r>
              <a:rPr lang="en-GB" sz="1800" dirty="0">
                <a:latin typeface="Calibri" panose="020F0502020204030204" pitchFamily="34" charset="0"/>
                <a:ea typeface="Calibri" panose="020F0502020204030204" pitchFamily="34" charset="0"/>
                <a:cs typeface="Calibri" panose="020F0502020204030204" pitchFamily="34" charset="0"/>
              </a:rPr>
              <a:t>student.uwtsd.ac.uk</a:t>
            </a:r>
            <a:br>
              <a:rPr lang="en-GB" sz="18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5. </a:t>
            </a:r>
            <a:r>
              <a:rPr lang="en-GB" sz="1800" dirty="0">
                <a:effectLst/>
                <a:latin typeface="Calibri" panose="020F0502020204030204" pitchFamily="34" charset="0"/>
                <a:ea typeface="Aptos" panose="020B0004020202020204" pitchFamily="34" charset="0"/>
              </a:rPr>
              <a:t>Sefora Alexandru </a:t>
            </a:r>
            <a:r>
              <a:rPr lang="en-GB" sz="1800" b="1" dirty="0">
                <a:latin typeface="Calibri" panose="020F0502020204030204" pitchFamily="34" charset="0"/>
                <a:ea typeface="Calibri" panose="020F0502020204030204" pitchFamily="34" charset="0"/>
                <a:cs typeface="Calibri" panose="020F0502020204030204" pitchFamily="34" charset="0"/>
              </a:rPr>
              <a:t>Student ID:</a:t>
            </a:r>
            <a:r>
              <a:rPr lang="en-GB" sz="1800" b="1" dirty="0">
                <a:effectLst/>
                <a:latin typeface="Calibri" panose="020F0502020204030204" pitchFamily="34" charset="0"/>
                <a:ea typeface="Aptos" panose="020B0004020202020204" pitchFamily="34" charset="0"/>
              </a:rPr>
              <a:t> </a:t>
            </a:r>
            <a:r>
              <a:rPr lang="en-GB" sz="1800" dirty="0">
                <a:effectLst/>
                <a:latin typeface="Calibri" panose="020F0502020204030204" pitchFamily="34" charset="0"/>
                <a:ea typeface="Aptos" panose="020B0004020202020204" pitchFamily="34" charset="0"/>
              </a:rPr>
              <a:t>2519466@</a:t>
            </a:r>
            <a:r>
              <a:rPr lang="en-GB" sz="1800" dirty="0">
                <a:latin typeface="Calibri" panose="020F0502020204030204" pitchFamily="34" charset="0"/>
                <a:ea typeface="Calibri" panose="020F0502020204030204" pitchFamily="34" charset="0"/>
                <a:cs typeface="Calibri" panose="020F0502020204030204" pitchFamily="34" charset="0"/>
              </a:rPr>
              <a:t>student.uwtsd.ac.uk</a:t>
            </a:r>
            <a:br>
              <a:rPr lang="en-GB" sz="1800" dirty="0">
                <a:latin typeface="Calibri" panose="020F0502020204030204" pitchFamily="34" charset="0"/>
                <a:ea typeface="Calibri" panose="020F0502020204030204" pitchFamily="34" charset="0"/>
                <a:cs typeface="Calibri" panose="020F0502020204030204" pitchFamily="34" charset="0"/>
              </a:rPr>
            </a:br>
            <a:br>
              <a:rPr lang="en-GB" sz="1800" dirty="0">
                <a:latin typeface="Calibri" panose="020F0502020204030204" pitchFamily="34" charset="0"/>
                <a:ea typeface="Calibri" panose="020F0502020204030204" pitchFamily="34" charset="0"/>
                <a:cs typeface="Calibri" panose="020F0502020204030204" pitchFamily="34" charset="0"/>
              </a:rPr>
            </a:br>
            <a:r>
              <a:rPr lang="en-GB" sz="1800" dirty="0">
                <a:latin typeface="Calibri" panose="020F0502020204030204" pitchFamily="34" charset="0"/>
                <a:ea typeface="Calibri" panose="020F0502020204030204" pitchFamily="34" charset="0"/>
                <a:cs typeface="Calibri" panose="020F0502020204030204" pitchFamily="34" charset="0"/>
              </a:rPr>
              <a:t>Lecturer’s Name - Bentil Oduro</a:t>
            </a:r>
            <a:br>
              <a:rPr lang="en-GB" sz="1800" dirty="0">
                <a:latin typeface="Calibri" panose="020F0502020204030204" pitchFamily="34" charset="0"/>
                <a:ea typeface="Calibri" panose="020F0502020204030204" pitchFamily="34" charset="0"/>
                <a:cs typeface="Calibri" panose="020F0502020204030204" pitchFamily="34" charset="0"/>
              </a:rPr>
            </a:br>
            <a:br>
              <a:rPr lang="en-GB" sz="2700" dirty="0">
                <a:latin typeface="Calibri" panose="020F0502020204030204" pitchFamily="34" charset="0"/>
                <a:ea typeface="Calibri" panose="020F0502020204030204" pitchFamily="34" charset="0"/>
                <a:cs typeface="Calibri" panose="020F0502020204030204" pitchFamily="34" charset="0"/>
              </a:rPr>
            </a:br>
            <a:endParaRPr lang="en-GB" altLang="en-US" sz="3600" dirty="0">
              <a:solidFill>
                <a:schemeClr val="accent2">
                  <a:lumMod val="20000"/>
                  <a:lumOff val="8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Introduction 📋</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normAutofit fontScale="92500" lnSpcReduction="20000"/>
          </a:bodyPr>
          <a:lstStyle/>
          <a:p>
            <a:pPr marL="0" indent="0">
              <a:buNone/>
            </a:pPr>
            <a:r>
              <a:rPr lang="en-GB" sz="1600" dirty="0">
                <a:latin typeface="Calibri" panose="020F0502020204030204" pitchFamily="34" charset="0"/>
                <a:ea typeface="Calibri" panose="020F0502020204030204" pitchFamily="34" charset="0"/>
                <a:cs typeface="Calibri" panose="020F0502020204030204" pitchFamily="34" charset="0"/>
              </a:rPr>
              <a:t>This presentation examines the communication problems identified in the Flight Foods Ltd case study. It explores five key communication barriers affecting the organisation and applies recognised communication theories to explain why these issues occur. Finally, recommendations are provided to improve communication, food safety and organisational performance.</a:t>
            </a: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600" b="1" dirty="0">
                <a:latin typeface="Calibri" panose="020F0502020204030204" pitchFamily="34" charset="0"/>
                <a:ea typeface="Calibri" panose="020F0502020204030204" pitchFamily="34" charset="0"/>
                <a:cs typeface="Calibri" panose="020F0502020204030204" pitchFamily="34" charset="0"/>
              </a:rPr>
              <a:t>Agenda</a:t>
            </a:r>
          </a:p>
          <a:p>
            <a:pPr marL="0" indent="0">
              <a:buNone/>
            </a:pPr>
            <a:endParaRPr lang="en-GB" sz="1600" dirty="0">
              <a:latin typeface="Calibri" panose="020F0502020204030204" pitchFamily="34" charset="0"/>
              <a:ea typeface="Calibri" panose="020F0502020204030204" pitchFamily="34" charset="0"/>
              <a:cs typeface="Calibri" panose="020F0502020204030204" pitchFamily="34" charset="0"/>
            </a:endParaRP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Company Background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Environmental Barrier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Language Barrier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Age Barrier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Cultural Barrier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Emotional Barrier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Recommendations </a:t>
            </a:r>
          </a:p>
          <a:p>
            <a:pPr>
              <a:buClr>
                <a:schemeClr val="accent1">
                  <a:lumMod val="75000"/>
                </a:schemeClr>
              </a:buClr>
              <a:buFont typeface="Wingdings" panose="05000000000000000000" pitchFamily="2" charset="2"/>
              <a:buChar char="Ø"/>
            </a:pPr>
            <a:r>
              <a:rPr lang="en-GB" sz="1600" dirty="0">
                <a:latin typeface="Calibri" panose="020F0502020204030204" pitchFamily="34" charset="0"/>
                <a:ea typeface="Calibri" panose="020F0502020204030204" pitchFamily="34" charset="0"/>
                <a:cs typeface="Calibri" panose="020F0502020204030204" pitchFamily="34" charset="0"/>
              </a:rPr>
              <a:t>Conclusion </a:t>
            </a:r>
          </a:p>
          <a:p>
            <a:pPr marL="0" indent="0">
              <a:buNone/>
            </a:pPr>
            <a:endParaRPr lang="en-GB" sz="15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1000" dirty="0">
                <a:latin typeface="Calibri" panose="020F0502020204030204" pitchFamily="34" charset="0"/>
                <a:ea typeface="Calibri" panose="020F0502020204030204" pitchFamily="34" charset="0"/>
                <a:cs typeface="Calibri" panose="020F0502020204030204" pitchFamily="34" charset="0"/>
              </a:rPr>
              <a:t>(UWTSD, 2026)</a:t>
            </a:r>
          </a:p>
        </p:txBody>
      </p:sp>
      <p:pic>
        <p:nvPicPr>
          <p:cNvPr id="5" name="Picture 4">
            <a:extLst>
              <a:ext uri="{FF2B5EF4-FFF2-40B4-BE49-F238E27FC236}">
                <a16:creationId xmlns:a16="http://schemas.microsoft.com/office/drawing/2014/main" id="{88E3270E-A531-CFDE-5FFB-A166C3CF7A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2040" y="2668370"/>
            <a:ext cx="3312368" cy="2379879"/>
          </a:xfrm>
          <a:prstGeom prst="rect">
            <a:avLst/>
          </a:prstGeom>
        </p:spPr>
      </p:pic>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Company Background</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normAutofit lnSpcReduction="10000"/>
          </a:bodyPr>
          <a:lstStyle/>
          <a:p>
            <a:pPr marL="0" indent="0">
              <a:buNone/>
            </a:pPr>
            <a:r>
              <a:rPr lang="en-GB" sz="1400" b="1" dirty="0">
                <a:latin typeface="Calibri" panose="020F0502020204030204" pitchFamily="34" charset="0"/>
                <a:ea typeface="Calibri" panose="020F0502020204030204" pitchFamily="34" charset="0"/>
                <a:cs typeface="Calibri" panose="020F0502020204030204" pitchFamily="34" charset="0"/>
              </a:rPr>
              <a:t>About Flight Foods Ltd</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Flight Foods Ltd is a medium-sized company that manufactures ready meals for airlines. Although the company has attempted to increase its market share, it has experienced declining business because of repeated customer complaints.</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b="1" dirty="0">
                <a:latin typeface="Calibri" panose="020F0502020204030204" pitchFamily="34" charset="0"/>
                <a:ea typeface="Calibri" panose="020F0502020204030204" pitchFamily="34" charset="0"/>
                <a:cs typeface="Calibri" panose="020F0502020204030204" pitchFamily="34" charset="0"/>
              </a:rPr>
              <a:t>These complaints include:</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Undercooked food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Poor packaging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Meat found in vegetarian meals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Poor hygiene standards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 Inadequate staff communication </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The consultancy report highlights that ineffective communication between management and employees has become a major contributor to these operational failures.</a:t>
            </a:r>
          </a:p>
          <a:p>
            <a:endParaRPr lang="en-GB" sz="1400" dirty="0"/>
          </a:p>
        </p:txBody>
      </p:sp>
      <p:pic>
        <p:nvPicPr>
          <p:cNvPr id="5" name="Picture 4">
            <a:extLst>
              <a:ext uri="{FF2B5EF4-FFF2-40B4-BE49-F238E27FC236}">
                <a16:creationId xmlns:a16="http://schemas.microsoft.com/office/drawing/2014/main" id="{A13D6E27-2E99-44AE-1D23-EB2E22E8B0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5" y="2636913"/>
            <a:ext cx="3024337" cy="2016224"/>
          </a:xfrm>
          <a:prstGeom prst="rect">
            <a:avLst/>
          </a:prstGeom>
        </p:spPr>
      </p:pic>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Communication Barriers - Environmental Noise</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fontScale="77500" lnSpcReduction="20000"/>
          </a:bodyPr>
          <a:lstStyle/>
          <a:p>
            <a:pPr marL="0" indent="0">
              <a:buNone/>
            </a:pPr>
            <a:r>
              <a:rPr lang="en-GB" sz="1300" dirty="0">
                <a:latin typeface="Calibri" panose="020F0502020204030204" pitchFamily="34" charset="0"/>
                <a:ea typeface="Calibri" panose="020F0502020204030204" pitchFamily="34" charset="0"/>
                <a:cs typeface="Calibri" panose="020F0502020204030204" pitchFamily="34" charset="0"/>
              </a:rPr>
              <a:t>The production area at Flight Foods Ltd contains outdated machinery that generates excessive noise. Gary explains that he spends much of his working day shouting instructions because employees cannot hear him clearly. This creates a communication barrier, making it difficult for employees to receive important information accurately and increasing the likelihood of food safety mistakes.</a:t>
            </a:r>
          </a:p>
          <a:p>
            <a:pPr marL="0" indent="0">
              <a:buNone/>
            </a:pPr>
            <a:endParaRPr lang="en-GB" sz="13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300" b="1" dirty="0">
                <a:latin typeface="Calibri" panose="020F0502020204030204" pitchFamily="34" charset="0"/>
                <a:ea typeface="Calibri" panose="020F0502020204030204" pitchFamily="34" charset="0"/>
                <a:cs typeface="Calibri" panose="020F0502020204030204" pitchFamily="34" charset="0"/>
              </a:rPr>
              <a:t>Shannon and Weaver Communication Model (1949)</a:t>
            </a:r>
          </a:p>
          <a:p>
            <a:pPr marL="0" indent="0">
              <a:buNone/>
            </a:pPr>
            <a:endParaRPr lang="en-GB" sz="13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300" dirty="0">
                <a:latin typeface="Calibri" panose="020F0502020204030204" pitchFamily="34" charset="0"/>
                <a:ea typeface="Calibri" panose="020F0502020204030204" pitchFamily="34" charset="0"/>
                <a:cs typeface="Calibri" panose="020F0502020204030204" pitchFamily="34" charset="0"/>
              </a:rPr>
              <a:t>The Shannon and Weaver model explains communication as a linear process involving a sender, message, channel, and receiver. A key element of this model is noise, which refers to anything that disrupts the communication process.</a:t>
            </a:r>
          </a:p>
          <a:p>
            <a:pPr marL="0" indent="0">
              <a:buNone/>
            </a:pPr>
            <a:endParaRPr lang="en-GB" sz="13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300" dirty="0">
                <a:latin typeface="Calibri" panose="020F0502020204030204" pitchFamily="34" charset="0"/>
                <a:ea typeface="Calibri" panose="020F0502020204030204" pitchFamily="34" charset="0"/>
                <a:cs typeface="Calibri" panose="020F0502020204030204" pitchFamily="34" charset="0"/>
              </a:rPr>
              <a:t>Noise can be categorised as:</a:t>
            </a:r>
          </a:p>
          <a:p>
            <a:pPr marL="0" indent="0">
              <a:buNone/>
            </a:pPr>
            <a:endParaRPr lang="en-GB" sz="13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sz="1300" dirty="0">
                <a:latin typeface="Calibri" panose="020F0502020204030204" pitchFamily="34" charset="0"/>
                <a:ea typeface="Calibri" panose="020F0502020204030204" pitchFamily="34" charset="0"/>
                <a:cs typeface="Calibri" panose="020F0502020204030204" pitchFamily="34" charset="0"/>
              </a:rPr>
              <a:t>Physical noise – external factors such as machinery, background sounds, or workplace distractions.</a:t>
            </a:r>
          </a:p>
          <a:p>
            <a:pPr>
              <a:buFont typeface="Wingdings" panose="05000000000000000000" pitchFamily="2" charset="2"/>
              <a:buChar char="§"/>
            </a:pPr>
            <a:r>
              <a:rPr lang="en-GB" sz="1300" dirty="0">
                <a:latin typeface="Calibri" panose="020F0502020204030204" pitchFamily="34" charset="0"/>
                <a:ea typeface="Calibri" panose="020F0502020204030204" pitchFamily="34" charset="0"/>
                <a:cs typeface="Calibri" panose="020F0502020204030204" pitchFamily="34" charset="0"/>
              </a:rPr>
              <a:t>Psychological noise – internal factors such as stress, fatigue, or lack of concentration.</a:t>
            </a:r>
          </a:p>
          <a:p>
            <a:pPr>
              <a:buFont typeface="Wingdings" panose="05000000000000000000" pitchFamily="2" charset="2"/>
              <a:buChar char="§"/>
            </a:pPr>
            <a:r>
              <a:rPr lang="en-GB" sz="1300" dirty="0">
                <a:latin typeface="Calibri" panose="020F0502020204030204" pitchFamily="34" charset="0"/>
                <a:ea typeface="Calibri" panose="020F0502020204030204" pitchFamily="34" charset="0"/>
                <a:cs typeface="Calibri" panose="020F0502020204030204" pitchFamily="34" charset="0"/>
              </a:rPr>
              <a:t>Semantic noise – misunderstandings caused by unclear language or terminology.</a:t>
            </a:r>
          </a:p>
          <a:p>
            <a:pPr>
              <a:buFont typeface="Wingdings" panose="05000000000000000000" pitchFamily="2" charset="2"/>
              <a:buChar char="§"/>
            </a:pPr>
            <a:endParaRPr lang="en-GB" sz="13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300" dirty="0">
                <a:latin typeface="Calibri" panose="020F0502020204030204" pitchFamily="34" charset="0"/>
                <a:ea typeface="Calibri" panose="020F0502020204030204" pitchFamily="34" charset="0"/>
                <a:cs typeface="Calibri" panose="020F0502020204030204" pitchFamily="34" charset="0"/>
              </a:rPr>
              <a:t>In this case, the machinery creates physical noise, interfering with the communication channel and preventing employees from accurately receiving Gary’s instructions.</a:t>
            </a: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9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r">
              <a:buNone/>
            </a:pPr>
            <a:endParaRPr lang="en-GB" sz="1200" kern="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1200" kern="0" dirty="0">
                <a:effectLst/>
                <a:latin typeface="Calibri" panose="020F0502020204030204" pitchFamily="34" charset="0"/>
                <a:ea typeface="Calibri" panose="020F0502020204030204" pitchFamily="34" charset="0"/>
                <a:cs typeface="Calibri" panose="020F0502020204030204" pitchFamily="34" charset="0"/>
              </a:rPr>
              <a:t>(Shannon and Weaver, 1949; Quintanilla and Wahl, 2020)                                   </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3373AF03-51FE-9774-6A76-8395AF4D020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7584" y="4221088"/>
            <a:ext cx="1944216" cy="1224137"/>
          </a:xfrm>
          <a:prstGeom prst="rect">
            <a:avLst/>
          </a:prstGeom>
        </p:spPr>
      </p:pic>
    </p:spTree>
    <p:extLst>
      <p:ext uri="{BB962C8B-B14F-4D97-AF65-F5344CB8AC3E}">
        <p14:creationId xmlns:p14="http://schemas.microsoft.com/office/powerpoint/2010/main" val="1667526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anim calcmode="lin" valueType="num">
                                      <p:cBhvr additive="base">
                                        <p:cTn id="1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anim calcmode="lin" valueType="num">
                                      <p:cBhvr additive="base">
                                        <p:cTn id="1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04608CF-53D4-2162-8C40-A58BC7F7C245}"/>
              </a:ext>
            </a:extLst>
          </p:cNvPr>
          <p:cNvSpPr txBox="1"/>
          <p:nvPr/>
        </p:nvSpPr>
        <p:spPr>
          <a:xfrm>
            <a:off x="467544" y="260647"/>
            <a:ext cx="8064896" cy="5308120"/>
          </a:xfrm>
          <a:prstGeom prst="rect">
            <a:avLst/>
          </a:prstGeom>
          <a:noFill/>
        </p:spPr>
        <p:txBody>
          <a:bodyPr wrap="square">
            <a:spAutoFit/>
          </a:bodyPr>
          <a:lstStyle/>
          <a:p>
            <a:pPr>
              <a:lnSpc>
                <a:spcPct val="115000"/>
              </a:lnSpc>
              <a:spcAft>
                <a:spcPts val="800"/>
              </a:spcAft>
            </a:pPr>
            <a:r>
              <a:rPr lang="en-GB" sz="1100" b="1" kern="0" dirty="0">
                <a:effectLst/>
                <a:latin typeface="Calibri" panose="020F0502020204030204" pitchFamily="34" charset="0"/>
                <a:ea typeface="Times New Roman" panose="02020603050405020304" pitchFamily="18" charset="0"/>
                <a:cs typeface="Times New Roman" panose="02020603050405020304" pitchFamily="18" charset="0"/>
              </a:rPr>
              <a:t>Impact on Flight Foods Ltd</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Excessive environmental noise can lead to:</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SzPts val="1000"/>
              <a:buFont typeface="Wingdings" panose="05000000000000000000" pitchFamily="2" charset="2"/>
              <a:buChar char="§"/>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Misunderstood food safety instructions.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SzPts val="1000"/>
              <a:buFont typeface="Wingdings" panose="05000000000000000000" pitchFamily="2" charset="2"/>
              <a:buChar char="§"/>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Increased risk of food contamination.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SzPts val="1000"/>
              <a:buFont typeface="Wingdings" panose="05000000000000000000" pitchFamily="2" charset="2"/>
              <a:buChar char="§"/>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Production errors and delays.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SzPts val="1000"/>
              <a:buFont typeface="Wingdings" panose="05000000000000000000" pitchFamily="2" charset="2"/>
              <a:buChar char="§"/>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Reduced teamwork and employee efficiency.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SzPts val="1000"/>
              <a:buFont typeface="Wingdings" panose="05000000000000000000" pitchFamily="2" charset="2"/>
              <a:buChar char="§"/>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Customer complaints and reputational damage.</a:t>
            </a:r>
          </a:p>
          <a:p>
            <a:pPr lvl="0">
              <a:lnSpc>
                <a:spcPct val="115000"/>
              </a:lnSpc>
              <a:buSzPts val="1000"/>
              <a:tabLst>
                <a:tab pos="457200" algn="l"/>
              </a:tabLs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100" b="1" kern="0" dirty="0">
                <a:effectLst/>
                <a:latin typeface="Calibri" panose="020F0502020204030204" pitchFamily="34" charset="0"/>
                <a:ea typeface="Times New Roman" panose="02020603050405020304" pitchFamily="18" charset="0"/>
                <a:cs typeface="Times New Roman" panose="02020603050405020304" pitchFamily="18" charset="0"/>
              </a:rPr>
              <a:t>Recommendations for Improvement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To reduce the impact of environmental noise, Flight Foods Ltd could:</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Replace or upgrade outdated machinery with newer, quieter equipment to reduce noise levels at the source.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Carry out regular maintenance checks to ensure machinery operates efficiently and does not create unnecessary noise.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Introduce communication technology, such as headsets, microphones, or two-way communication devices, to allow clear instructions in noisy areas.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Create designated quiet briefing areas where supervisors can deliver important safety updates away from production noise.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Use written and visual communication methods, including signage, checklists, and digital instructions, to reinforce verbal messages.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Provide regular feedback and confirmation checks so employees can repeat instructions back and confirm understanding.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Monitor workplace noise levels and ensure compliance with health and safety requirements.</a:t>
            </a:r>
          </a:p>
          <a:p>
            <a:pPr marL="342900" lvl="0" indent="-342900">
              <a:lnSpc>
                <a:spcPct val="115000"/>
              </a:lnSpc>
              <a:buClr>
                <a:schemeClr val="accent1">
                  <a:lumMod val="75000"/>
                </a:schemeClr>
              </a:buClr>
              <a:buSzPts val="1000"/>
              <a:buFont typeface="Wingdings" panose="05000000000000000000" pitchFamily="2" charset="2"/>
              <a:buChar char="Ø"/>
              <a:tabLst>
                <a:tab pos="457200" algn="l"/>
              </a:tabLst>
            </a:pPr>
            <a:endParaRPr lang="en-GB" sz="1100" kern="0" dirty="0">
              <a:latin typeface="Calibri" panose="020F0502020204030204" pitchFamily="34" charset="0"/>
              <a:ea typeface="Times New Roman" panose="02020603050405020304" pitchFamily="18" charset="0"/>
              <a:cs typeface="Times New Roman" panose="02020603050405020304" pitchFamily="18" charset="0"/>
            </a:endParaRPr>
          </a:p>
          <a:p>
            <a:pPr lvl="0">
              <a:lnSpc>
                <a:spcPct val="115000"/>
              </a:lnSpc>
              <a:buSzPts val="1000"/>
              <a:tabLst>
                <a:tab pos="457200" algn="l"/>
              </a:tabLst>
            </a:pPr>
            <a:r>
              <a:rPr lang="en-GB" sz="1100" kern="0" dirty="0">
                <a:effectLst/>
                <a:latin typeface="Calibri" panose="020F0502020204030204" pitchFamily="34" charset="0"/>
                <a:ea typeface="Times New Roman" panose="02020603050405020304" pitchFamily="18" charset="0"/>
                <a:cs typeface="Times New Roman" panose="02020603050405020304" pitchFamily="18" charset="0"/>
              </a:rPr>
              <a:t>By reducing environmental noise and improving communication methods, Flight Foods Ltd can minimise misunderstandings, improve food safety standards, and create a more efficient working environment. </a:t>
            </a:r>
          </a:p>
          <a:p>
            <a:pPr lvl="0">
              <a:lnSpc>
                <a:spcPct val="115000"/>
              </a:lnSpc>
              <a:buSzPts val="1000"/>
              <a:tabLst>
                <a:tab pos="457200" algn="l"/>
              </a:tabLst>
            </a:pPr>
            <a:endParaRPr lang="en-GB" sz="1100" kern="0" dirty="0">
              <a:latin typeface="Calibri" panose="020F0502020204030204" pitchFamily="34" charset="0"/>
              <a:ea typeface="Times New Roman" panose="02020603050405020304" pitchFamily="18" charset="0"/>
              <a:cs typeface="Times New Roman" panose="02020603050405020304" pitchFamily="18" charset="0"/>
            </a:endParaRPr>
          </a:p>
          <a:p>
            <a:pPr lvl="0">
              <a:lnSpc>
                <a:spcPct val="115000"/>
              </a:lnSpc>
              <a:buSzPts val="1000"/>
              <a:tabLst>
                <a:tab pos="457200" algn="l"/>
              </a:tabLst>
            </a:pPr>
            <a:endParaRPr lang="en-GB" sz="1100" kern="0" dirty="0">
              <a:effectLst/>
              <a:latin typeface="Calibri" panose="020F0502020204030204" pitchFamily="34" charset="0"/>
              <a:ea typeface="Times New Roman" panose="02020603050405020304" pitchFamily="18" charset="0"/>
              <a:cs typeface="Times New Roman" panose="02020603050405020304" pitchFamily="18" charset="0"/>
            </a:endParaRPr>
          </a:p>
          <a:p>
            <a:pPr lvl="0" algn="just">
              <a:lnSpc>
                <a:spcPct val="115000"/>
              </a:lnSpc>
              <a:buSzPts val="1000"/>
              <a:tabLst>
                <a:tab pos="457200" algn="l"/>
              </a:tabLst>
            </a:pPr>
            <a:endParaRPr lang="en-GB" sz="900" kern="0" dirty="0">
              <a:latin typeface="Calibri" panose="020F0502020204030204" pitchFamily="34" charset="0"/>
              <a:ea typeface="Times New Roman" panose="02020603050405020304" pitchFamily="18" charset="0"/>
              <a:cs typeface="Times New Roman" panose="02020603050405020304" pitchFamily="18" charset="0"/>
            </a:endParaRPr>
          </a:p>
          <a:p>
            <a:pPr lvl="0" algn="r">
              <a:lnSpc>
                <a:spcPct val="115000"/>
              </a:lnSpc>
              <a:buSzPts val="1000"/>
              <a:tabLst>
                <a:tab pos="457200" algn="l"/>
              </a:tabLst>
            </a:pPr>
            <a:r>
              <a:rPr lang="en-GB" sz="900" kern="0" dirty="0">
                <a:effectLst/>
                <a:latin typeface="Calibri" panose="020F0502020204030204" pitchFamily="34" charset="0"/>
                <a:ea typeface="Times New Roman" panose="02020603050405020304" pitchFamily="18" charset="0"/>
                <a:cs typeface="Times New Roman" panose="02020603050405020304" pitchFamily="18" charset="0"/>
              </a:rPr>
              <a:t>(Shannon and Weaver, 1949; Quintanilla and Wahl, 2020)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B95729CF-23E2-2DB4-65DB-00492116E0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404664"/>
            <a:ext cx="2279915" cy="1944216"/>
          </a:xfrm>
          <a:prstGeom prst="rect">
            <a:avLst/>
          </a:prstGeom>
        </p:spPr>
      </p:pic>
    </p:spTree>
    <p:extLst>
      <p:ext uri="{BB962C8B-B14F-4D97-AF65-F5344CB8AC3E}">
        <p14:creationId xmlns:p14="http://schemas.microsoft.com/office/powerpoint/2010/main" val="651808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Communication Barriers -  Language and Communication</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66816" y="1628800"/>
            <a:ext cx="8229600" cy="3917032"/>
          </a:xfrm>
        </p:spPr>
        <p:txBody>
          <a:bodyPr>
            <a:normAutofit fontScale="55000" lnSpcReduction="20000"/>
          </a:bodyPr>
          <a:lstStyle/>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Flight Foods Ltd employs people from five different cultural backgrounds, and many employees speak limited English, communicating primarily in their native languages. Gary relies heavily on written notices and verbal instructions, assuming that all employees understand the information provided. However, this approach creates a significant communication barrier within a multilingual workforce.</a:t>
            </a:r>
          </a:p>
          <a:p>
            <a:pPr marL="0" indent="0">
              <a:buNone/>
            </a:pPr>
            <a:endParaRPr lang="en-GB" sz="22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200" b="1" dirty="0" err="1">
                <a:latin typeface="Calibri" panose="020F0502020204030204" pitchFamily="34" charset="0"/>
                <a:ea typeface="Calibri" panose="020F0502020204030204" pitchFamily="34" charset="0"/>
                <a:cs typeface="Calibri" panose="020F0502020204030204" pitchFamily="34" charset="0"/>
              </a:rPr>
              <a:t>Berlo's</a:t>
            </a:r>
            <a:r>
              <a:rPr lang="en-GB" sz="2200" b="1" dirty="0">
                <a:latin typeface="Calibri" panose="020F0502020204030204" pitchFamily="34" charset="0"/>
                <a:ea typeface="Calibri" panose="020F0502020204030204" pitchFamily="34" charset="0"/>
                <a:cs typeface="Calibri" panose="020F0502020204030204" pitchFamily="34" charset="0"/>
              </a:rPr>
              <a:t> SMCR Communication Model (1960)</a:t>
            </a:r>
          </a:p>
          <a:p>
            <a:pPr marL="0" indent="0">
              <a:buNone/>
            </a:pPr>
            <a:endParaRPr lang="en-GB" sz="22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200" b="1" dirty="0" err="1">
                <a:latin typeface="Calibri" panose="020F0502020204030204" pitchFamily="34" charset="0"/>
                <a:ea typeface="Calibri" panose="020F0502020204030204" pitchFamily="34" charset="0"/>
                <a:cs typeface="Calibri" panose="020F0502020204030204" pitchFamily="34" charset="0"/>
              </a:rPr>
              <a:t>Berlo's</a:t>
            </a:r>
            <a:r>
              <a:rPr lang="en-GB" sz="2200" b="1" dirty="0">
                <a:latin typeface="Calibri" panose="020F0502020204030204" pitchFamily="34" charset="0"/>
                <a:ea typeface="Calibri" panose="020F0502020204030204" pitchFamily="34" charset="0"/>
                <a:cs typeface="Calibri" panose="020F0502020204030204" pitchFamily="34" charset="0"/>
              </a:rPr>
              <a:t> SMCR (Source–Message–Channel–Receiver) Model</a:t>
            </a:r>
            <a:r>
              <a:rPr lang="en-GB" sz="2200" dirty="0">
                <a:latin typeface="Calibri" panose="020F0502020204030204" pitchFamily="34" charset="0"/>
                <a:ea typeface="Calibri" panose="020F0502020204030204" pitchFamily="34" charset="0"/>
                <a:cs typeface="Calibri" panose="020F0502020204030204" pitchFamily="34" charset="0"/>
              </a:rPr>
              <a:t> explains that effective communication depends on four key elements:</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Sender:</a:t>
            </a:r>
            <a:r>
              <a:rPr lang="en-GB" sz="2200" dirty="0">
                <a:latin typeface="Calibri" panose="020F0502020204030204" pitchFamily="34" charset="0"/>
                <a:ea typeface="Calibri" panose="020F0502020204030204" pitchFamily="34" charset="0"/>
                <a:cs typeface="Calibri" panose="020F0502020204030204" pitchFamily="34" charset="0"/>
              </a:rPr>
              <a:t> Gary</a:t>
            </a:r>
          </a:p>
          <a:p>
            <a:pPr>
              <a:buFont typeface="Wingdings" panose="05000000000000000000" pitchFamily="2"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Message:</a:t>
            </a:r>
            <a:r>
              <a:rPr lang="en-GB" sz="2200" dirty="0">
                <a:latin typeface="Calibri" panose="020F0502020204030204" pitchFamily="34" charset="0"/>
                <a:ea typeface="Calibri" panose="020F0502020204030204" pitchFamily="34" charset="0"/>
                <a:cs typeface="Calibri" panose="020F0502020204030204" pitchFamily="34" charset="0"/>
              </a:rPr>
              <a:t> Food hygiene procedures and operational instructions</a:t>
            </a:r>
          </a:p>
          <a:p>
            <a:pPr>
              <a:buFont typeface="Wingdings" panose="05000000000000000000" pitchFamily="2"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Channel:</a:t>
            </a:r>
            <a:r>
              <a:rPr lang="en-GB" sz="2200" dirty="0">
                <a:latin typeface="Calibri" panose="020F0502020204030204" pitchFamily="34" charset="0"/>
                <a:ea typeface="Calibri" panose="020F0502020204030204" pitchFamily="34" charset="0"/>
                <a:cs typeface="Calibri" panose="020F0502020204030204" pitchFamily="34" charset="0"/>
              </a:rPr>
              <a:t> Verbal communication, written safety notices, and workplace demonstrations</a:t>
            </a:r>
          </a:p>
          <a:p>
            <a:pPr>
              <a:buFont typeface="Wingdings" panose="05000000000000000000" pitchFamily="2"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Receiver:</a:t>
            </a:r>
            <a:r>
              <a:rPr lang="en-GB" sz="2200" dirty="0">
                <a:latin typeface="Calibri" panose="020F0502020204030204" pitchFamily="34" charset="0"/>
                <a:ea typeface="Calibri" panose="020F0502020204030204" pitchFamily="34" charset="0"/>
                <a:cs typeface="Calibri" panose="020F0502020204030204" pitchFamily="34" charset="0"/>
              </a:rPr>
              <a:t> Factory employees</a:t>
            </a:r>
          </a:p>
          <a:p>
            <a:pPr>
              <a:buFont typeface="Wingdings" panose="05000000000000000000" pitchFamily="2" charset="2"/>
              <a:buChar char="§"/>
            </a:pPr>
            <a:endParaRPr lang="en-GB" sz="2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200" dirty="0" err="1">
                <a:latin typeface="Calibri" panose="020F0502020204030204" pitchFamily="34" charset="0"/>
                <a:ea typeface="Calibri" panose="020F0502020204030204" pitchFamily="34" charset="0"/>
                <a:cs typeface="Calibri" panose="020F0502020204030204" pitchFamily="34" charset="0"/>
              </a:rPr>
              <a:t>Berlo</a:t>
            </a:r>
            <a:r>
              <a:rPr lang="en-GB" sz="2200" dirty="0">
                <a:latin typeface="Calibri" panose="020F0502020204030204" pitchFamily="34" charset="0"/>
                <a:ea typeface="Calibri" panose="020F0502020204030204" pitchFamily="34" charset="0"/>
                <a:cs typeface="Calibri" panose="020F0502020204030204" pitchFamily="34" charset="0"/>
              </a:rPr>
              <a:t> argues that communication is influenced by the communication skills, knowledge, attitudes, culture, and social systems of both the sender and receiver. Communication becomes less effective when the sender and receiver have different language abilities, educational backgrounds, or cultural experiences.</a:t>
            </a:r>
          </a:p>
          <a:p>
            <a:pPr marL="0" indent="0">
              <a:buNone/>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Berlo</a:t>
            </a:r>
            <a:r>
              <a:rPr lang="en-GB" sz="1600" dirty="0">
                <a:latin typeface="Calibri" panose="020F0502020204030204" pitchFamily="34" charset="0"/>
                <a:ea typeface="Calibri" panose="020F0502020204030204" pitchFamily="34" charset="0"/>
                <a:cs typeface="Calibri" panose="020F0502020204030204" pitchFamily="34" charset="0"/>
              </a:rPr>
              <a:t>, 1960; Thompson, 2018; Quintanilla and Wahl, 2020)</a:t>
            </a:r>
          </a:p>
          <a:p>
            <a:pPr marL="0" indent="0">
              <a:buNone/>
            </a:pPr>
            <a:endParaRPr lang="en-GB" dirty="0"/>
          </a:p>
        </p:txBody>
      </p:sp>
    </p:spTree>
    <p:extLst>
      <p:ext uri="{BB962C8B-B14F-4D97-AF65-F5344CB8AC3E}">
        <p14:creationId xmlns:p14="http://schemas.microsoft.com/office/powerpoint/2010/main" val="780738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897DA9-127B-088C-0043-4FA2B625FF4C}"/>
              </a:ext>
            </a:extLst>
          </p:cNvPr>
          <p:cNvSpPr txBox="1"/>
          <p:nvPr/>
        </p:nvSpPr>
        <p:spPr>
          <a:xfrm>
            <a:off x="467544" y="404664"/>
            <a:ext cx="8352928" cy="5724644"/>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Calibri" panose="020F0502020204030204" pitchFamily="34" charset="0"/>
              </a:rPr>
              <a:t>In the Flight Foods Ltd case, Gary has the necessary knowledge to communicate food hygiene requirements, but his communication methods do not meet the needs of a multilingual workforce. Relying on written notices and verbal instructions in English increases the risk that important information will be misunderstood.</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b="1" dirty="0">
                <a:latin typeface="Calibri" panose="020F0502020204030204" pitchFamily="34" charset="0"/>
                <a:ea typeface="Calibri" panose="020F0502020204030204" pitchFamily="34" charset="0"/>
                <a:cs typeface="Calibri" panose="020F0502020204030204" pitchFamily="34" charset="0"/>
              </a:rPr>
              <a:t>Impact on Flight Foods Ltd</a:t>
            </a:r>
          </a:p>
          <a:p>
            <a:r>
              <a:rPr lang="en-GB" sz="1200" dirty="0">
                <a:latin typeface="Calibri" panose="020F0502020204030204" pitchFamily="34" charset="0"/>
                <a:ea typeface="Calibri" panose="020F0502020204030204" pitchFamily="34" charset="0"/>
                <a:cs typeface="Calibri" panose="020F0502020204030204" pitchFamily="34" charset="0"/>
              </a:rPr>
              <a:t>Language barriers may result in:</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Misunderstood food hygiene and safety procedures.</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Incorrect food preparation and handling.</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Increased operational errors and waste.</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Reduced employee confidence and engagement.</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Greater risk of food safety incidents and customer complaints.</a:t>
            </a:r>
          </a:p>
          <a:p>
            <a:pPr marL="171450" indent="-171450">
              <a:buFont typeface="Wingdings" panose="05000000000000000000" pitchFamily="2" charset="2"/>
              <a:buChar char="§"/>
            </a:pPr>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b="1" dirty="0">
                <a:latin typeface="Calibri" panose="020F0502020204030204" pitchFamily="34" charset="0"/>
                <a:ea typeface="Calibri" panose="020F0502020204030204" pitchFamily="34" charset="0"/>
                <a:cs typeface="Calibri" panose="020F0502020204030204" pitchFamily="34" charset="0"/>
              </a:rPr>
              <a:t>Recommendations for Improvement</a:t>
            </a:r>
          </a:p>
          <a:p>
            <a:r>
              <a:rPr lang="en-GB" sz="1200" dirty="0">
                <a:latin typeface="Calibri" panose="020F0502020204030204" pitchFamily="34" charset="0"/>
                <a:ea typeface="Calibri" panose="020F0502020204030204" pitchFamily="34" charset="0"/>
                <a:cs typeface="Calibri" panose="020F0502020204030204" pitchFamily="34" charset="0"/>
              </a:rPr>
              <a:t>To overcome language barriers, Flight Foods Ltd should:</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multilingual training materials and translated food safety procedures.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Use diagrams, pictograms, and visual work instructions to reinforce written and verbal communication.</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Deliver practical demonstrations rather than relying solely on written notices.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Encourage two-way communication, allowing employees to ask questions and confirm their understanding.</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language support or workplace English training where appropriate.</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Train supervisors to adapt their communication style to meet the needs of employees with different language abilities.</a:t>
            </a:r>
          </a:p>
          <a:p>
            <a:pPr marL="171450" indent="-171450">
              <a:buClr>
                <a:schemeClr val="accent1">
                  <a:lumMod val="75000"/>
                </a:schemeClr>
              </a:buClr>
              <a:buFont typeface="Wingdings" panose="05000000000000000000" pitchFamily="2" charset="2"/>
              <a:buChar char="Ø"/>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By adapting communication methods to the needs of a multilingual workforce, Flight Foods Ltd can improve understanding, reduce operational errors, strengthen food safety compliance, and create a more inclusive working environment.</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algn="r"/>
            <a:endParaRPr lang="en-GB" sz="1200" dirty="0">
              <a:latin typeface="Calibri" panose="020F0502020204030204" pitchFamily="34" charset="0"/>
              <a:ea typeface="Calibri" panose="020F0502020204030204" pitchFamily="34" charset="0"/>
              <a:cs typeface="Calibri" panose="020F0502020204030204" pitchFamily="34" charset="0"/>
            </a:endParaRPr>
          </a:p>
          <a:p>
            <a:pPr algn="r"/>
            <a:endParaRPr lang="en-GB" sz="900" dirty="0">
              <a:latin typeface="Calibri" panose="020F0502020204030204" pitchFamily="34" charset="0"/>
              <a:ea typeface="Calibri" panose="020F0502020204030204" pitchFamily="34" charset="0"/>
              <a:cs typeface="Calibri" panose="020F0502020204030204" pitchFamily="34" charset="0"/>
            </a:endParaRPr>
          </a:p>
          <a:p>
            <a:pPr algn="r"/>
            <a:r>
              <a:rPr lang="en-GB" sz="900" dirty="0" err="1">
                <a:latin typeface="Calibri" panose="020F0502020204030204" pitchFamily="34" charset="0"/>
                <a:ea typeface="Calibri" panose="020F0502020204030204" pitchFamily="34" charset="0"/>
                <a:cs typeface="Calibri" panose="020F0502020204030204" pitchFamily="34" charset="0"/>
              </a:rPr>
              <a:t>Berlo</a:t>
            </a:r>
            <a:r>
              <a:rPr lang="en-GB" sz="900" dirty="0">
                <a:latin typeface="Calibri" panose="020F0502020204030204" pitchFamily="34" charset="0"/>
                <a:ea typeface="Calibri" panose="020F0502020204030204" pitchFamily="34" charset="0"/>
                <a:cs typeface="Calibri" panose="020F0502020204030204" pitchFamily="34" charset="0"/>
              </a:rPr>
              <a:t>, 1960; Thompson, 2018; Quintanilla and Wahl, 2020)</a:t>
            </a:r>
          </a:p>
          <a:p>
            <a:endParaRPr lang="en-GB" sz="1200" dirty="0"/>
          </a:p>
        </p:txBody>
      </p:sp>
      <p:pic>
        <p:nvPicPr>
          <p:cNvPr id="5" name="Picture 4">
            <a:extLst>
              <a:ext uri="{FF2B5EF4-FFF2-40B4-BE49-F238E27FC236}">
                <a16:creationId xmlns:a16="http://schemas.microsoft.com/office/drawing/2014/main" id="{101C5E61-E71C-17E8-E051-1B6D01C5B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1556792"/>
            <a:ext cx="3600400" cy="1440160"/>
          </a:xfrm>
          <a:prstGeom prst="rect">
            <a:avLst/>
          </a:prstGeom>
        </p:spPr>
      </p:pic>
    </p:spTree>
    <p:extLst>
      <p:ext uri="{BB962C8B-B14F-4D97-AF65-F5344CB8AC3E}">
        <p14:creationId xmlns:p14="http://schemas.microsoft.com/office/powerpoint/2010/main" val="3835508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Communication Barriers – </a:t>
            </a:r>
            <a:br>
              <a:rPr lang="en-GB" b="1" dirty="0">
                <a:latin typeface="Calibri" panose="020F0502020204030204" pitchFamily="34" charset="0"/>
                <a:ea typeface="Calibri" panose="020F0502020204030204" pitchFamily="34" charset="0"/>
                <a:cs typeface="Calibri" panose="020F0502020204030204" pitchFamily="34" charset="0"/>
              </a:rPr>
            </a:br>
            <a:r>
              <a:rPr lang="en-GB" b="1" dirty="0">
                <a:latin typeface="Calibri" panose="020F0502020204030204" pitchFamily="34" charset="0"/>
                <a:ea typeface="Calibri" panose="020F0502020204030204" pitchFamily="34" charset="0"/>
                <a:cs typeface="Calibri" panose="020F0502020204030204" pitchFamily="34" charset="0"/>
              </a:rPr>
              <a:t>Age / Generational Differences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lnSpcReduction="10000"/>
          </a:bodyPr>
          <a:lstStyle/>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The workforce at Flight Foods Ltd ranges from 16 to 60 years of age, creating a multigenerational workplace with employees who have different levels of experience, learning styles, and communication preferences. Gary comments that older workers generally understand instructions, while younger employees often complete tasks differently, leading to inconsistencies in production.</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b="1" dirty="0">
                <a:latin typeface="Calibri" panose="020F0502020204030204" pitchFamily="34" charset="0"/>
                <a:ea typeface="Calibri" panose="020F0502020204030204" pitchFamily="34" charset="0"/>
                <a:cs typeface="Calibri" panose="020F0502020204030204" pitchFamily="34" charset="0"/>
              </a:rPr>
              <a:t>Schramm's Interactive Communication Model (1954)</a:t>
            </a:r>
          </a:p>
          <a:p>
            <a:pPr marL="0" indent="0">
              <a:buNone/>
            </a:pPr>
            <a:endParaRPr lang="en-GB" sz="10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Schramm's Interactive Communication Model views communication as a two-way process in which both the sender and receiver exchange messages and provide feedback. A key concept within the model is the Field of Experience, which suggests that people interpret messages based on their previous knowledge, education, skills, culture, and life experiences.</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In the Flight Foods Ltd case, employees from different generations have different fields of experience. Older employees may rely on their years of workplace knowledge, whereas younger employees may benefit from practical demonstrations, coaching, and regular feedback. Gary assumes that employees understand instructions because they rarely ask questions; however, without confirming understanding, communication can easily break down.</a:t>
            </a:r>
          </a:p>
          <a:p>
            <a:pPr marL="0" indent="0" algn="r">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900" dirty="0">
                <a:latin typeface="Calibri" panose="020F0502020204030204" pitchFamily="34" charset="0"/>
                <a:ea typeface="Calibri" panose="020F0502020204030204" pitchFamily="34" charset="0"/>
                <a:cs typeface="Calibri" panose="020F0502020204030204" pitchFamily="34" charset="0"/>
              </a:rPr>
              <a:t>(Schramm, 1954; Cameron, 2013)</a:t>
            </a:r>
          </a:p>
        </p:txBody>
      </p:sp>
      <p:pic>
        <p:nvPicPr>
          <p:cNvPr id="7" name="Picture 6">
            <a:extLst>
              <a:ext uri="{FF2B5EF4-FFF2-40B4-BE49-F238E27FC236}">
                <a16:creationId xmlns:a16="http://schemas.microsoft.com/office/drawing/2014/main" id="{9FC4BFB8-E82E-D582-77DC-65F85D17D2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5616" y="4077073"/>
            <a:ext cx="5328592" cy="1440160"/>
          </a:xfrm>
          <a:prstGeom prst="rect">
            <a:avLst/>
          </a:prstGeom>
        </p:spPr>
      </p:pic>
    </p:spTree>
    <p:extLst>
      <p:ext uri="{BB962C8B-B14F-4D97-AF65-F5344CB8AC3E}">
        <p14:creationId xmlns:p14="http://schemas.microsoft.com/office/powerpoint/2010/main" val="2628250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1FD2BE-3CBC-BF71-8667-77D4E5792510}"/>
              </a:ext>
            </a:extLst>
          </p:cNvPr>
          <p:cNvSpPr txBox="1"/>
          <p:nvPr/>
        </p:nvSpPr>
        <p:spPr>
          <a:xfrm>
            <a:off x="611560" y="476672"/>
            <a:ext cx="8136904" cy="5262979"/>
          </a:xfrm>
          <a:prstGeom prst="rect">
            <a:avLst/>
          </a:prstGeom>
          <a:no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Impact on Flight Foods Ltd</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Generational communication differences may result in:</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Inconsistent ways of completing tasks.</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Increased production errors.</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Reduced productivity and efficiency.</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Misunderstandings between supervisors and employees.</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Lower employee confidence and engagement.</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Greater risk of food quality and safety issues.</a:t>
            </a:r>
          </a:p>
          <a:p>
            <a:pPr marL="171450" indent="-171450">
              <a:buFont typeface="Wingdings" panose="05000000000000000000" pitchFamily="2" charset="2"/>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b="1" dirty="0">
                <a:latin typeface="Calibri" panose="020F0502020204030204" pitchFamily="34" charset="0"/>
                <a:ea typeface="Calibri" panose="020F0502020204030204" pitchFamily="34" charset="0"/>
                <a:cs typeface="Calibri" panose="020F0502020204030204" pitchFamily="34" charset="0"/>
              </a:rPr>
              <a:t>Recommendations for Improvement</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To improve communication across different age groups, Flight Foods Ltd could:</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communication training for supervisors to help them adapt their communication style to different generations.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Use a combination of verbal, written, and visual instructions so information is accessible to all employees.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Demonstrate tasks practically rather than relying solely on verbal explanations.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Encourage two-way communication by asking employees to repeat instructions or ask questions to confirm understanding.</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Introduce mentoring or buddy schemes, pairing experienced employees with newer or younger colleagues to encourage knowledge sharing.</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regular feedback sessions so employees receive guidance and can clarify any misunderstandings.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Promote an inclusive workplace culture where employees of all ages feel comfortable asking questions and sharing ideas.</a:t>
            </a:r>
          </a:p>
          <a:p>
            <a:pPr marL="171450" indent="-171450">
              <a:buFont typeface="Wingdings" panose="05000000000000000000" pitchFamily="2" charset="2"/>
              <a:buChar char="Ø"/>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By recognising that different generations communicate and learn in different ways, Flight Foods Ltd can improve teamwork, reduce errors, and create a more effective communication process.</a:t>
            </a:r>
          </a:p>
          <a:p>
            <a:pPr algn="r"/>
            <a:endParaRPr lang="en-GB" sz="1200" dirty="0">
              <a:latin typeface="Calibri" panose="020F0502020204030204" pitchFamily="34" charset="0"/>
              <a:ea typeface="Calibri" panose="020F0502020204030204" pitchFamily="34" charset="0"/>
              <a:cs typeface="Calibri" panose="020F0502020204030204" pitchFamily="34" charset="0"/>
            </a:endParaRPr>
          </a:p>
          <a:p>
            <a:pPr algn="r"/>
            <a:r>
              <a:rPr lang="en-GB" sz="900" dirty="0">
                <a:latin typeface="Calibri" panose="020F0502020204030204" pitchFamily="34" charset="0"/>
                <a:ea typeface="Calibri" panose="020F0502020204030204" pitchFamily="34" charset="0"/>
                <a:cs typeface="Calibri" panose="020F0502020204030204" pitchFamily="34" charset="0"/>
              </a:rPr>
              <a:t>(Schramm, 1954; Cameron, 2013)</a:t>
            </a:r>
          </a:p>
        </p:txBody>
      </p:sp>
      <p:pic>
        <p:nvPicPr>
          <p:cNvPr id="8" name="Picture 7">
            <a:extLst>
              <a:ext uri="{FF2B5EF4-FFF2-40B4-BE49-F238E27FC236}">
                <a16:creationId xmlns:a16="http://schemas.microsoft.com/office/drawing/2014/main" id="{090D149C-E318-FC60-1603-FF9B52EDBE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836712"/>
            <a:ext cx="3024336" cy="1728192"/>
          </a:xfrm>
          <a:prstGeom prst="rect">
            <a:avLst/>
          </a:prstGeom>
        </p:spPr>
      </p:pic>
    </p:spTree>
    <p:extLst>
      <p:ext uri="{BB962C8B-B14F-4D97-AF65-F5344CB8AC3E}">
        <p14:creationId xmlns:p14="http://schemas.microsoft.com/office/powerpoint/2010/main" val="1342741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Communication Barriers – Cultural Differences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a:bodyPr>
          <a:lstStyle/>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Flight Foods Ltd employs staff from five different cultural backgrounds, creating a diverse workforce with a range of communication styles, values, and workplace expectations. While diversity brings valuable perspectives and skills, it can also create communication barriers if cultural differences are not recognised and managed effectively.</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Differences may include:</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Communication styles (direct or indirect).</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Workplace expectations and behaviours.</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Attitudes towards authority and supervision.</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Food handling practices and previous workplace experience.</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Language proficiency and interpretation of instructions.</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800" dirty="0"/>
          </a:p>
          <a:p>
            <a:pPr marL="0" indent="0" algn="r">
              <a:buNone/>
            </a:pPr>
            <a:endParaRPr lang="en-GB" sz="1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8C94AE64-954E-F830-3227-29769E3F9B5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2276872"/>
            <a:ext cx="3960440" cy="1152128"/>
          </a:xfrm>
          <a:prstGeom prst="rect">
            <a:avLst/>
          </a:prstGeom>
        </p:spPr>
      </p:pic>
      <p:sp>
        <p:nvSpPr>
          <p:cNvPr id="9" name="TextBox 8">
            <a:extLst>
              <a:ext uri="{FF2B5EF4-FFF2-40B4-BE49-F238E27FC236}">
                <a16:creationId xmlns:a16="http://schemas.microsoft.com/office/drawing/2014/main" id="{D9A9D228-DA19-699F-C0C6-F72575E5C0AE}"/>
              </a:ext>
            </a:extLst>
          </p:cNvPr>
          <p:cNvSpPr txBox="1"/>
          <p:nvPr/>
        </p:nvSpPr>
        <p:spPr>
          <a:xfrm rot="10800000" flipV="1">
            <a:off x="457199" y="3876070"/>
            <a:ext cx="8229598" cy="1769715"/>
          </a:xfrm>
          <a:prstGeom prst="rect">
            <a:avLst/>
          </a:prstGeom>
          <a:noFill/>
        </p:spPr>
        <p:txBody>
          <a:bodyPr wrap="square">
            <a:spAutoFit/>
          </a:bodyPr>
          <a:lstStyle/>
          <a:p>
            <a:r>
              <a:rPr lang="en-GB" sz="1000" b="1" dirty="0" err="1">
                <a:latin typeface="Calibri" panose="020F0502020204030204" pitchFamily="34" charset="0"/>
                <a:ea typeface="Calibri" panose="020F0502020204030204" pitchFamily="34" charset="0"/>
                <a:cs typeface="Calibri" panose="020F0502020204030204" pitchFamily="34" charset="0"/>
              </a:rPr>
              <a:t>Berlo's</a:t>
            </a:r>
            <a:r>
              <a:rPr lang="en-GB" sz="1000" b="1" dirty="0">
                <a:latin typeface="Calibri" panose="020F0502020204030204" pitchFamily="34" charset="0"/>
                <a:ea typeface="Calibri" panose="020F0502020204030204" pitchFamily="34" charset="0"/>
                <a:cs typeface="Calibri" panose="020F0502020204030204" pitchFamily="34" charset="0"/>
              </a:rPr>
              <a:t> SMCR Communication Model (1960)</a:t>
            </a:r>
          </a:p>
          <a:p>
            <a:endParaRPr lang="en-GB" sz="1000" b="1" dirty="0">
              <a:latin typeface="Calibri" panose="020F0502020204030204" pitchFamily="34" charset="0"/>
              <a:ea typeface="Calibri" panose="020F0502020204030204" pitchFamily="34" charset="0"/>
              <a:cs typeface="Calibri" panose="020F0502020204030204" pitchFamily="34" charset="0"/>
            </a:endParaRPr>
          </a:p>
          <a:p>
            <a:r>
              <a:rPr lang="en-GB" sz="1000" b="1" dirty="0" err="1">
                <a:latin typeface="Calibri" panose="020F0502020204030204" pitchFamily="34" charset="0"/>
                <a:ea typeface="Calibri" panose="020F0502020204030204" pitchFamily="34" charset="0"/>
                <a:cs typeface="Calibri" panose="020F0502020204030204" pitchFamily="34" charset="0"/>
              </a:rPr>
              <a:t>Berlo's</a:t>
            </a:r>
            <a:r>
              <a:rPr lang="en-GB" sz="1000" b="1" dirty="0">
                <a:latin typeface="Calibri" panose="020F0502020204030204" pitchFamily="34" charset="0"/>
                <a:ea typeface="Calibri" panose="020F0502020204030204" pitchFamily="34" charset="0"/>
                <a:cs typeface="Calibri" panose="020F0502020204030204" pitchFamily="34" charset="0"/>
              </a:rPr>
              <a:t> SMCR (Source–Message–Channel–Receiver) Model</a:t>
            </a:r>
            <a:r>
              <a:rPr lang="en-GB" sz="1000" dirty="0">
                <a:latin typeface="Calibri" panose="020F0502020204030204" pitchFamily="34" charset="0"/>
                <a:ea typeface="Calibri" panose="020F0502020204030204" pitchFamily="34" charset="0"/>
                <a:cs typeface="Calibri" panose="020F0502020204030204" pitchFamily="34" charset="0"/>
              </a:rPr>
              <a:t> explains that effective communication is influenced by the communication skills, attitudes, knowledge, culture, and social systems of both the sender and the receiver. Because individuals have different backgrounds and experiences, they may interpret the same message in different ways.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1000" dirty="0">
                <a:latin typeface="Calibri" panose="020F0502020204030204" pitchFamily="34" charset="0"/>
                <a:ea typeface="Calibri" panose="020F0502020204030204" pitchFamily="34" charset="0"/>
                <a:cs typeface="Calibri" panose="020F0502020204030204" pitchFamily="34" charset="0"/>
              </a:rPr>
              <a:t>In the Flight Foods Ltd case, Gary communicates with all employees using the same approach, assuming that everyone understands his expectations. However, employees from different cultural backgrounds may interpret instructions differently due to variations in language, communication styles, or previous workplace practices. This can reduce the effectiveness of communication and increase the likelihood of misunderstandings.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pPr algn="r"/>
            <a:r>
              <a:rPr lang="en-GB" sz="900" dirty="0">
                <a:latin typeface="Calibri" panose="020F0502020204030204" pitchFamily="34" charset="0"/>
                <a:ea typeface="Calibri" panose="020F0502020204030204" pitchFamily="34" charset="0"/>
                <a:cs typeface="Calibri" panose="020F0502020204030204" pitchFamily="34" charset="0"/>
              </a:rPr>
              <a:t>(</a:t>
            </a:r>
            <a:r>
              <a:rPr lang="en-GB" sz="900" dirty="0" err="1">
                <a:latin typeface="Calibri" panose="020F0502020204030204" pitchFamily="34" charset="0"/>
                <a:ea typeface="Calibri" panose="020F0502020204030204" pitchFamily="34" charset="0"/>
                <a:cs typeface="Calibri" panose="020F0502020204030204" pitchFamily="34" charset="0"/>
              </a:rPr>
              <a:t>Berlo</a:t>
            </a:r>
            <a:r>
              <a:rPr lang="en-GB" sz="900" dirty="0">
                <a:latin typeface="Calibri" panose="020F0502020204030204" pitchFamily="34" charset="0"/>
                <a:ea typeface="Calibri" panose="020F0502020204030204" pitchFamily="34" charset="0"/>
                <a:cs typeface="Calibri" panose="020F0502020204030204" pitchFamily="34" charset="0"/>
              </a:rPr>
              <a:t>, 1960; Thompson, 2018)</a:t>
            </a:r>
            <a:endParaRPr lang="en-GB" sz="900" dirty="0"/>
          </a:p>
        </p:txBody>
      </p:sp>
    </p:spTree>
    <p:extLst>
      <p:ext uri="{BB962C8B-B14F-4D97-AF65-F5344CB8AC3E}">
        <p14:creationId xmlns:p14="http://schemas.microsoft.com/office/powerpoint/2010/main" val="1880577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ABFF14-55B2-29DD-CD65-DEB866C64452}"/>
              </a:ext>
            </a:extLst>
          </p:cNvPr>
          <p:cNvSpPr txBox="1"/>
          <p:nvPr/>
        </p:nvSpPr>
        <p:spPr>
          <a:xfrm>
            <a:off x="323528" y="476672"/>
            <a:ext cx="8496944" cy="5216813"/>
          </a:xfrm>
          <a:prstGeom prst="rect">
            <a:avLst/>
          </a:prstGeom>
          <a:noFill/>
        </p:spPr>
        <p:txBody>
          <a:bodyPr wrap="square">
            <a:spAutoFit/>
          </a:bodyPr>
          <a:lstStyle/>
          <a:p>
            <a:r>
              <a:rPr lang="en-GB" sz="1100" b="1" dirty="0">
                <a:latin typeface="Calibri" panose="020F0502020204030204" pitchFamily="34" charset="0"/>
                <a:ea typeface="Calibri" panose="020F0502020204030204" pitchFamily="34" charset="0"/>
                <a:cs typeface="Calibri" panose="020F0502020204030204" pitchFamily="34" charset="0"/>
              </a:rPr>
              <a:t>Impact on Flight Foods Ltd</a:t>
            </a:r>
          </a:p>
          <a:p>
            <a:endParaRPr lang="en-GB" sz="1100" b="1" dirty="0">
              <a:latin typeface="Calibri" panose="020F0502020204030204" pitchFamily="34" charset="0"/>
              <a:ea typeface="Calibri" panose="020F0502020204030204" pitchFamily="34" charset="0"/>
              <a:cs typeface="Calibri" panose="020F0502020204030204" pitchFamily="34" charset="0"/>
            </a:endParaRPr>
          </a:p>
          <a:p>
            <a:r>
              <a:rPr lang="en-GB" sz="1100" dirty="0">
                <a:latin typeface="Calibri" panose="020F0502020204030204" pitchFamily="34" charset="0"/>
                <a:ea typeface="Calibri" panose="020F0502020204030204" pitchFamily="34" charset="0"/>
                <a:cs typeface="Calibri" panose="020F0502020204030204" pitchFamily="34" charset="0"/>
              </a:rPr>
              <a:t>Poor communication arising from cultural differences may result in:</a:t>
            </a:r>
          </a:p>
          <a:p>
            <a:endParaRPr lang="en-GB" sz="11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Misunderstood instructions.</a:t>
            </a: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Team conflict and misunderstandings.</a:t>
            </a: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Inconsistent food preparation and quality standards.</a:t>
            </a: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Reduced collaboration and employee engagement.</a:t>
            </a: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Increased risk of food safety or hygiene errors.</a:t>
            </a:r>
          </a:p>
          <a:p>
            <a:pPr marL="171450" indent="-171450">
              <a:buFont typeface="Wingdings" panose="05000000000000000000" pitchFamily="2" charset="2"/>
              <a:buChar char="§"/>
            </a:pPr>
            <a:r>
              <a:rPr lang="en-GB" sz="1100" dirty="0">
                <a:latin typeface="Calibri" panose="020F0502020204030204" pitchFamily="34" charset="0"/>
                <a:ea typeface="Calibri" panose="020F0502020204030204" pitchFamily="34" charset="0"/>
                <a:cs typeface="Calibri" panose="020F0502020204030204" pitchFamily="34" charset="0"/>
              </a:rPr>
              <a:t>Lower customer satisfaction and damage to the company's reputation.</a:t>
            </a:r>
          </a:p>
          <a:p>
            <a:pPr>
              <a:buFont typeface="Arial" panose="020B0604020202020204" pitchFamily="34" charset="0"/>
              <a:buChar char="•"/>
            </a:pPr>
            <a:endParaRPr lang="en-GB" sz="1100" dirty="0">
              <a:latin typeface="Calibri" panose="020F0502020204030204" pitchFamily="34" charset="0"/>
              <a:ea typeface="Calibri" panose="020F0502020204030204" pitchFamily="34" charset="0"/>
              <a:cs typeface="Calibri" panose="020F0502020204030204" pitchFamily="34" charset="0"/>
            </a:endParaRPr>
          </a:p>
          <a:p>
            <a:r>
              <a:rPr lang="en-GB" sz="1100" b="1" dirty="0">
                <a:latin typeface="Calibri" panose="020F0502020204030204" pitchFamily="34" charset="0"/>
                <a:ea typeface="Calibri" panose="020F0502020204030204" pitchFamily="34" charset="0"/>
                <a:cs typeface="Calibri" panose="020F0502020204030204" pitchFamily="34" charset="0"/>
              </a:rPr>
              <a:t>Recommendations for Improvement</a:t>
            </a:r>
          </a:p>
          <a:p>
            <a:endParaRPr lang="en-GB" sz="1100" b="1" dirty="0">
              <a:latin typeface="Calibri" panose="020F0502020204030204" pitchFamily="34" charset="0"/>
              <a:ea typeface="Calibri" panose="020F0502020204030204" pitchFamily="34" charset="0"/>
              <a:cs typeface="Calibri" panose="020F0502020204030204" pitchFamily="34" charset="0"/>
            </a:endParaRPr>
          </a:p>
          <a:p>
            <a:r>
              <a:rPr lang="en-GB" sz="1100" dirty="0">
                <a:latin typeface="Calibri" panose="020F0502020204030204" pitchFamily="34" charset="0"/>
                <a:ea typeface="Calibri" panose="020F0502020204030204" pitchFamily="34" charset="0"/>
                <a:cs typeface="Calibri" panose="020F0502020204030204" pitchFamily="34" charset="0"/>
              </a:rPr>
              <a:t>To improve communication across a culturally diverse workforce, Flight Foods Ltd could:</a:t>
            </a:r>
          </a:p>
          <a:p>
            <a:endParaRPr lang="en-GB" sz="1100" dirty="0">
              <a:latin typeface="Calibri" panose="020F0502020204030204" pitchFamily="34" charset="0"/>
              <a:ea typeface="Calibri" panose="020F0502020204030204" pitchFamily="34" charset="0"/>
              <a:cs typeface="Calibri" panose="020F0502020204030204" pitchFamily="34" charset="0"/>
            </a:endParaRP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Provide cultural awareness and diversity training to help employees understand different communication styles and workplace expectations.</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Deliver clear and inclusive communication, avoiding jargon, slang, or ambiguous language.</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Use visual aids, demonstrations, and multilingual resources where appropriate to reinforce key messages.</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Encourage two-way communication by inviting employees to ask questions and confirm their understanding.</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Provide regular communication and feedback training for supervisors to help them adapt their communication style to different employees.</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Promote an inclusive workplace culture that values respect, openness, and collaboration across all cultural backgrounds.</a:t>
            </a:r>
          </a:p>
          <a:p>
            <a:pPr marL="171450" indent="-171450">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Develop standardised operating procedures (SOPs) with clear written and visual instructions to ensure consistency regardless of cultural background.</a:t>
            </a:r>
          </a:p>
          <a:p>
            <a:pPr>
              <a:buFont typeface="Arial" panose="020B0604020202020204" pitchFamily="34" charset="0"/>
              <a:buChar char="•"/>
            </a:pPr>
            <a:endParaRPr lang="en-GB" sz="1100" dirty="0">
              <a:latin typeface="Calibri" panose="020F0502020204030204" pitchFamily="34" charset="0"/>
              <a:ea typeface="Calibri" panose="020F0502020204030204" pitchFamily="34" charset="0"/>
              <a:cs typeface="Calibri" panose="020F0502020204030204" pitchFamily="34" charset="0"/>
            </a:endParaRPr>
          </a:p>
          <a:p>
            <a:r>
              <a:rPr lang="en-GB" sz="1100" dirty="0">
                <a:latin typeface="Calibri" panose="020F0502020204030204" pitchFamily="34" charset="0"/>
                <a:ea typeface="Calibri" panose="020F0502020204030204" pitchFamily="34" charset="0"/>
                <a:cs typeface="Calibri" panose="020F0502020204030204" pitchFamily="34" charset="0"/>
              </a:rPr>
              <a:t>By recognising cultural differences and adapting communication methods accordingly, Flight Foods Ltd can reduce misunderstandings, improve teamwork, strengthen food safety compliance, and deliver more consistent service quality.</a:t>
            </a:r>
          </a:p>
          <a:p>
            <a:endParaRPr lang="en-GB" sz="1100" dirty="0">
              <a:latin typeface="Calibri" panose="020F0502020204030204" pitchFamily="34" charset="0"/>
              <a:ea typeface="Calibri" panose="020F0502020204030204" pitchFamily="34" charset="0"/>
              <a:cs typeface="Calibri" panose="020F0502020204030204" pitchFamily="34" charset="0"/>
            </a:endParaRPr>
          </a:p>
          <a:p>
            <a:pPr algn="r"/>
            <a:endParaRPr lang="en-GB" sz="900" dirty="0">
              <a:latin typeface="Calibri" panose="020F0502020204030204" pitchFamily="34" charset="0"/>
              <a:ea typeface="Calibri" panose="020F0502020204030204" pitchFamily="34" charset="0"/>
              <a:cs typeface="Calibri" panose="020F0502020204030204" pitchFamily="34" charset="0"/>
            </a:endParaRPr>
          </a:p>
          <a:p>
            <a:pPr algn="r"/>
            <a:endParaRPr lang="en-GB" sz="900" dirty="0">
              <a:latin typeface="Calibri" panose="020F0502020204030204" pitchFamily="34" charset="0"/>
              <a:ea typeface="Calibri" panose="020F0502020204030204" pitchFamily="34" charset="0"/>
              <a:cs typeface="Calibri" panose="020F0502020204030204" pitchFamily="34" charset="0"/>
            </a:endParaRPr>
          </a:p>
          <a:p>
            <a:pPr algn="r"/>
            <a:endParaRPr lang="en-GB" sz="900" dirty="0">
              <a:latin typeface="Calibri" panose="020F0502020204030204" pitchFamily="34" charset="0"/>
              <a:ea typeface="Calibri" panose="020F0502020204030204" pitchFamily="34" charset="0"/>
              <a:cs typeface="Calibri" panose="020F0502020204030204" pitchFamily="34" charset="0"/>
            </a:endParaRPr>
          </a:p>
          <a:p>
            <a:pPr algn="r"/>
            <a:r>
              <a:rPr lang="en-GB" sz="900" dirty="0">
                <a:latin typeface="Calibri" panose="020F0502020204030204" pitchFamily="34" charset="0"/>
                <a:ea typeface="Calibri" panose="020F0502020204030204" pitchFamily="34" charset="0"/>
                <a:cs typeface="Calibri" panose="020F0502020204030204" pitchFamily="34" charset="0"/>
              </a:rPr>
              <a:t>(</a:t>
            </a:r>
            <a:r>
              <a:rPr lang="en-GB" sz="900" dirty="0" err="1">
                <a:latin typeface="Calibri" panose="020F0502020204030204" pitchFamily="34" charset="0"/>
                <a:ea typeface="Calibri" panose="020F0502020204030204" pitchFamily="34" charset="0"/>
                <a:cs typeface="Calibri" panose="020F0502020204030204" pitchFamily="34" charset="0"/>
              </a:rPr>
              <a:t>Berlo</a:t>
            </a:r>
            <a:r>
              <a:rPr lang="en-GB" sz="900" dirty="0">
                <a:latin typeface="Calibri" panose="020F0502020204030204" pitchFamily="34" charset="0"/>
                <a:ea typeface="Calibri" panose="020F0502020204030204" pitchFamily="34" charset="0"/>
                <a:cs typeface="Calibri" panose="020F0502020204030204" pitchFamily="34" charset="0"/>
              </a:rPr>
              <a:t>, 1960; Thompson, 2018)</a:t>
            </a:r>
          </a:p>
        </p:txBody>
      </p:sp>
      <p:pic>
        <p:nvPicPr>
          <p:cNvPr id="5" name="Picture 4">
            <a:extLst>
              <a:ext uri="{FF2B5EF4-FFF2-40B4-BE49-F238E27FC236}">
                <a16:creationId xmlns:a16="http://schemas.microsoft.com/office/drawing/2014/main" id="{FE4637FE-923E-EAFE-E23B-78382CBA5A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76529" y="764704"/>
            <a:ext cx="4043943" cy="1584176"/>
          </a:xfrm>
          <a:prstGeom prst="rect">
            <a:avLst/>
          </a:prstGeom>
        </p:spPr>
      </p:pic>
    </p:spTree>
    <p:extLst>
      <p:ext uri="{BB962C8B-B14F-4D97-AF65-F5344CB8AC3E}">
        <p14:creationId xmlns:p14="http://schemas.microsoft.com/office/powerpoint/2010/main" val="494435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6A5E-E5A7-9A09-F92C-BD06C3D9DCE8}"/>
              </a:ext>
            </a:extLst>
          </p:cNvPr>
          <p:cNvSpPr>
            <a:spLocks noGrp="1"/>
          </p:cNvSpPr>
          <p:nvPr>
            <p:ph type="title"/>
          </p:nvPr>
        </p:nvSpPr>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Communication Barriers – Emotional </a:t>
            </a:r>
          </a:p>
        </p:txBody>
      </p:sp>
      <p:sp>
        <p:nvSpPr>
          <p:cNvPr id="3" name="Content Placeholder 2">
            <a:extLst>
              <a:ext uri="{FF2B5EF4-FFF2-40B4-BE49-F238E27FC236}">
                <a16:creationId xmlns:a16="http://schemas.microsoft.com/office/drawing/2014/main" id="{652EF8CD-8FDE-C606-6DF8-5C7189B4A8A0}"/>
              </a:ext>
            </a:extLst>
          </p:cNvPr>
          <p:cNvSpPr>
            <a:spLocks noGrp="1"/>
          </p:cNvSpPr>
          <p:nvPr>
            <p:ph idx="1"/>
          </p:nvPr>
        </p:nvSpPr>
        <p:spPr/>
        <p:txBody>
          <a:bodyPr>
            <a:normAutofit fontScale="92500" lnSpcReduction="10000"/>
          </a:bodyPr>
          <a:lstStyle/>
          <a:p>
            <a:pPr marL="0" indent="0">
              <a:buNone/>
            </a:pPr>
            <a:r>
              <a:rPr lang="en-GB" sz="1000" b="1" dirty="0">
                <a:latin typeface="Calibri" panose="020F0502020204030204" pitchFamily="34" charset="0"/>
                <a:ea typeface="Calibri" panose="020F0502020204030204" pitchFamily="34" charset="0"/>
                <a:cs typeface="Calibri" panose="020F0502020204030204" pitchFamily="34" charset="0"/>
              </a:rPr>
              <a:t>Emotional Communication</a:t>
            </a:r>
          </a:p>
          <a:p>
            <a:pPr marL="0" indent="0">
              <a:buNone/>
            </a:pPr>
            <a:endParaRPr lang="en-GB" sz="10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Gary admits that he often arrives at work feeling tired, stressed, and distracted. During busy periods, he becomes frustrated and shouts at employees, referring to them as "idiots." His emotional state creates a significant communication barrier, affecting both how messages are delivered and how they are received.</a:t>
            </a:r>
          </a:p>
          <a:p>
            <a:pPr marL="0" indent="0">
              <a:buNone/>
            </a:pPr>
            <a:endParaRPr lang="en-GB" sz="10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b="1" dirty="0">
                <a:latin typeface="Calibri" panose="020F0502020204030204" pitchFamily="34" charset="0"/>
                <a:ea typeface="Calibri" panose="020F0502020204030204" pitchFamily="34" charset="0"/>
                <a:cs typeface="Calibri" panose="020F0502020204030204" pitchFamily="34" charset="0"/>
              </a:rPr>
              <a:t>Emotional Noise in Communication</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While the </a:t>
            </a:r>
            <a:r>
              <a:rPr lang="en-GB" sz="1000" b="1" dirty="0">
                <a:latin typeface="Calibri" panose="020F0502020204030204" pitchFamily="34" charset="0"/>
                <a:ea typeface="Calibri" panose="020F0502020204030204" pitchFamily="34" charset="0"/>
                <a:cs typeface="Calibri" panose="020F0502020204030204" pitchFamily="34" charset="0"/>
              </a:rPr>
              <a:t>Shannon and Weaver Communication Model (1949)</a:t>
            </a:r>
            <a:r>
              <a:rPr lang="en-GB" sz="1000" dirty="0">
                <a:latin typeface="Calibri" panose="020F0502020204030204" pitchFamily="34" charset="0"/>
                <a:ea typeface="Calibri" panose="020F0502020204030204" pitchFamily="34" charset="0"/>
                <a:cs typeface="Calibri" panose="020F0502020204030204" pitchFamily="34" charset="0"/>
              </a:rPr>
              <a:t> originally identified physical noise as a barrier to communication, later communication research recognises that emotional (psychological) noise can also interfere with the communication process.</a:t>
            </a:r>
          </a:p>
          <a:p>
            <a:pPr marL="0" indent="0">
              <a:buNone/>
            </a:pPr>
            <a:endParaRPr lang="en-GB" sz="1000" b="1"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Emotional noise occurs when feelings such as stress, frustration, anger, or anxiety reduce a person's ability to communicate or interpret messages effectively.</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000" dirty="0">
                <a:latin typeface="Calibri" panose="020F0502020204030204" pitchFamily="34" charset="0"/>
                <a:ea typeface="Calibri" panose="020F0502020204030204" pitchFamily="34" charset="0"/>
                <a:cs typeface="Calibri" panose="020F0502020204030204" pitchFamily="34" charset="0"/>
              </a:rPr>
              <a:t>Stress and negative emotions can affect:</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Listening and attention.</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Concentration and information processing.</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Decision-making.</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Confidence to ask questions or seek clarification.</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Relationships between managers and employees.</a:t>
            </a:r>
          </a:p>
          <a:p>
            <a:r>
              <a:rPr lang="en-GB" sz="1000" dirty="0">
                <a:latin typeface="Calibri" panose="020F0502020204030204" pitchFamily="34" charset="0"/>
                <a:ea typeface="Calibri" panose="020F0502020204030204" pitchFamily="34" charset="0"/>
                <a:cs typeface="Calibri" panose="020F0502020204030204" pitchFamily="34" charset="0"/>
              </a:rPr>
              <a:t>In the Flight Foods Ltd case, Gary's frustration and aggressive communication style discourage employees from asking for clarification. As a result, important food hygiene and safety instructions may be misunderstood or ignored, increasing the risk of operational mistakes.</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900" dirty="0">
                <a:latin typeface="Calibri" panose="020F0502020204030204" pitchFamily="34" charset="0"/>
                <a:ea typeface="Calibri" panose="020F0502020204030204" pitchFamily="34" charset="0"/>
                <a:cs typeface="Calibri" panose="020F0502020204030204" pitchFamily="34" charset="0"/>
              </a:rPr>
              <a:t>(Thompson, 2018; Quintanilla and Wahl, 2020</a:t>
            </a:r>
            <a:r>
              <a:rPr lang="en-GB" sz="1000" dirty="0">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n-GB" sz="1000" dirty="0"/>
          </a:p>
        </p:txBody>
      </p:sp>
      <p:pic>
        <p:nvPicPr>
          <p:cNvPr id="5" name="Picture 4">
            <a:extLst>
              <a:ext uri="{FF2B5EF4-FFF2-40B4-BE49-F238E27FC236}">
                <a16:creationId xmlns:a16="http://schemas.microsoft.com/office/drawing/2014/main" id="{EE0551F3-59FA-1522-F748-FB6F5F415A5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436094" y="3429000"/>
            <a:ext cx="2520281" cy="848698"/>
          </a:xfrm>
          <a:prstGeom prst="rect">
            <a:avLst/>
          </a:prstGeom>
        </p:spPr>
      </p:pic>
    </p:spTree>
    <p:extLst>
      <p:ext uri="{BB962C8B-B14F-4D97-AF65-F5344CB8AC3E}">
        <p14:creationId xmlns:p14="http://schemas.microsoft.com/office/powerpoint/2010/main" val="3029342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280970-3241-DFC9-BE0F-649666141C3E}"/>
              </a:ext>
            </a:extLst>
          </p:cNvPr>
          <p:cNvSpPr txBox="1"/>
          <p:nvPr/>
        </p:nvSpPr>
        <p:spPr>
          <a:xfrm>
            <a:off x="467544" y="260648"/>
            <a:ext cx="8352928" cy="5770811"/>
          </a:xfrm>
          <a:prstGeom prst="rect">
            <a:avLst/>
          </a:prstGeom>
          <a:noFill/>
        </p:spPr>
        <p:txBody>
          <a:bodyPr wrap="square">
            <a:spAutoFit/>
          </a:bodyPr>
          <a:lstStyle/>
          <a:p>
            <a:r>
              <a:rPr lang="en-GB" sz="1200" b="1" dirty="0">
                <a:latin typeface="Calibri" panose="020F0502020204030204" pitchFamily="34" charset="0"/>
                <a:ea typeface="Calibri" panose="020F0502020204030204" pitchFamily="34" charset="0"/>
                <a:cs typeface="Calibri" panose="020F0502020204030204" pitchFamily="34" charset="0"/>
              </a:rPr>
              <a:t>Impact on Flight Foods Ltd</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Emotional communication barriers may lead to:</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Poor employee morale and motivation.</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Reduced trust and respect between managers and staff.</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Increased production and food safety errors.</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Lower employee engagement and teamwork.</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Higher staff turnover and absenteeism.</a:t>
            </a:r>
          </a:p>
          <a:p>
            <a:pPr marL="171450" indent="-17145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Reduced customer satisfaction due to inconsistent product quality.</a:t>
            </a:r>
          </a:p>
          <a:p>
            <a:pPr>
              <a:buFont typeface="Arial" panose="020B0604020202020204" pitchFamily="34" charset="0"/>
              <a:buChar char="•"/>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b="1" dirty="0">
                <a:latin typeface="Calibri" panose="020F0502020204030204" pitchFamily="34" charset="0"/>
                <a:ea typeface="Calibri" panose="020F0502020204030204" pitchFamily="34" charset="0"/>
                <a:cs typeface="Calibri" panose="020F0502020204030204" pitchFamily="34" charset="0"/>
              </a:rPr>
              <a:t>Recommendations for Improvement</a:t>
            </a:r>
          </a:p>
          <a:p>
            <a:endParaRPr lang="en-GB" sz="1200" b="1"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To reduce emotional barriers, Flight Foods Ltd could:</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leadership and emotional intelligence training to help supervisors manage stress and communicate professionally under pressure.</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Encourage respectful and supportive communication, ensuring employees feel comfortable asking questions and raising concerns.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Introduce regular team briefings and feedback sessions to build trust and clarify expectations.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Provide wellbeing and stress management support, such as access to employee assistance programmes or mental health resources.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Monitor workloads and staffing levels to reduce excessive pressure during busy production periods.</a:t>
            </a:r>
          </a:p>
          <a:p>
            <a:pPr marL="171450" indent="-171450">
              <a:buClr>
                <a:schemeClr val="accent1">
                  <a:lumMod val="75000"/>
                </a:schemeClr>
              </a:buClr>
              <a:buFont typeface="Wingdings" panose="05000000000000000000" pitchFamily="2" charset="2"/>
              <a:buChar char="Ø"/>
            </a:pPr>
            <a:r>
              <a:rPr lang="en-GB" sz="1200" dirty="0">
                <a:latin typeface="Calibri" panose="020F0502020204030204" pitchFamily="34" charset="0"/>
                <a:ea typeface="Calibri" panose="020F0502020204030204" pitchFamily="34" charset="0"/>
                <a:cs typeface="Calibri" panose="020F0502020204030204" pitchFamily="34" charset="0"/>
              </a:rPr>
              <a:t>Develop a positive workplace culture where mistakes are treated as learning opportunities rather than reasons for criticism.</a:t>
            </a:r>
          </a:p>
          <a:p>
            <a:pPr marL="171450" indent="-171450">
              <a:buFont typeface="Wingdings" panose="05000000000000000000" pitchFamily="2" charset="2"/>
              <a:buChar char="Ø"/>
            </a:pPr>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By managing emotional communication more effectively, Flight Foods Ltd can improve employee confidence, strengthen teamwork, reduce errors, and create a safer and more productive working environment.</a:t>
            </a:r>
          </a:p>
          <a:p>
            <a:endParaRPr lang="en-GB" sz="1200" dirty="0">
              <a:latin typeface="Calibri" panose="020F0502020204030204" pitchFamily="34" charset="0"/>
              <a:ea typeface="Calibri" panose="020F0502020204030204" pitchFamily="34" charset="0"/>
              <a:cs typeface="Calibri" panose="020F0502020204030204" pitchFamily="34" charset="0"/>
            </a:endParaRPr>
          </a:p>
          <a:p>
            <a:pPr algn="r"/>
            <a:r>
              <a:rPr lang="en-GB" sz="900" dirty="0">
                <a:latin typeface="Calibri" panose="020F0502020204030204" pitchFamily="34" charset="0"/>
                <a:ea typeface="Calibri" panose="020F0502020204030204" pitchFamily="34" charset="0"/>
                <a:cs typeface="Calibri" panose="020F0502020204030204" pitchFamily="34" charset="0"/>
              </a:rPr>
              <a:t>(Thompson, 2018; Quintanilla and Wahl, 2020)</a:t>
            </a:r>
          </a:p>
          <a:p>
            <a:endParaRPr lang="en-GB" sz="1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0819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116E-A85A-80CA-2617-359F59F9B348}"/>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Recommendations</a:t>
            </a:r>
          </a:p>
        </p:txBody>
      </p:sp>
      <p:sp>
        <p:nvSpPr>
          <p:cNvPr id="3" name="Content Placeholder 2">
            <a:extLst>
              <a:ext uri="{FF2B5EF4-FFF2-40B4-BE49-F238E27FC236}">
                <a16:creationId xmlns:a16="http://schemas.microsoft.com/office/drawing/2014/main" id="{86D0CC31-7AD8-C6D2-77FD-CC744914B1C3}"/>
              </a:ext>
            </a:extLst>
          </p:cNvPr>
          <p:cNvSpPr>
            <a:spLocks noGrp="1"/>
          </p:cNvSpPr>
          <p:nvPr>
            <p:ph idx="1"/>
          </p:nvPr>
        </p:nvSpPr>
        <p:spPr>
          <a:xfrm>
            <a:off x="457200" y="1417638"/>
            <a:ext cx="8435280" cy="4099595"/>
          </a:xfrm>
        </p:spPr>
        <p:txBody>
          <a:bodyPr>
            <a:normAutofit lnSpcReduction="10000"/>
          </a:bodyPr>
          <a:lstStyle/>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100" b="1" dirty="0">
                <a:latin typeface="Calibri" panose="020F0502020204030204" pitchFamily="34" charset="0"/>
                <a:ea typeface="Calibri" panose="020F0502020204030204" pitchFamily="34" charset="0"/>
                <a:cs typeface="Calibri" panose="020F0502020204030204" pitchFamily="34" charset="0"/>
              </a:rPr>
              <a:t>To improve communication and operational performance, Flight Foods Ltd should implement the following recommendations:</a:t>
            </a:r>
          </a:p>
          <a:p>
            <a:pPr marL="0" indent="0">
              <a:buNone/>
            </a:pPr>
            <a:endParaRPr lang="en-GB" sz="1100" b="1" dirty="0">
              <a:latin typeface="Calibri" panose="020F0502020204030204" pitchFamily="34" charset="0"/>
              <a:ea typeface="Calibri" panose="020F0502020204030204" pitchFamily="34" charset="0"/>
              <a:cs typeface="Calibri" panose="020F0502020204030204" pitchFamily="34" charset="0"/>
            </a:endParaRP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Replace or upgrade outdated machinery to reduce environmental noise and improve the clarity of verbal communication (Shannon &amp; Weaver, 1949).</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Introduce mandatory food hygiene and communication training for all new employees before they begin work, ensuring everyone understands company procedures and food safety standards.</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Provide multilingual training materials, translated safety notices, and visual instructions to support employees from different cultural and language backgrounds (</a:t>
            </a:r>
            <a:r>
              <a:rPr lang="en-GB" sz="1100" dirty="0" err="1">
                <a:latin typeface="Calibri" panose="020F0502020204030204" pitchFamily="34" charset="0"/>
                <a:ea typeface="Calibri" panose="020F0502020204030204" pitchFamily="34" charset="0"/>
                <a:cs typeface="Calibri" panose="020F0502020204030204" pitchFamily="34" charset="0"/>
              </a:rPr>
              <a:t>Berlo</a:t>
            </a:r>
            <a:r>
              <a:rPr lang="en-GB" sz="1100" dirty="0">
                <a:latin typeface="Calibri" panose="020F0502020204030204" pitchFamily="34" charset="0"/>
                <a:ea typeface="Calibri" panose="020F0502020204030204" pitchFamily="34" charset="0"/>
                <a:cs typeface="Calibri" panose="020F0502020204030204" pitchFamily="34" charset="0"/>
              </a:rPr>
              <a:t>, 1960).</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Use diagrams, colour-coded signage, and step-by-step visual work instructions alongside written procedures to improve understanding and reduce errors.</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Deliver cultural awareness and diversity training to help employees appreciate different communication styles, workplace expectations, and cultural perspectives.</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Encourage two-way communication through regular team meetings, daily briefings, and feedback sessions where employees can ask questions and confirm their understanding (Schramm, 1954).</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Implement a mentoring or buddy programme, pairing experienced employees with younger or new staff to improve knowledge sharing and consistency.</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Develop supervisors' leadership, communication, and emotional intelligence skills, enabling them to communicate professionally, manage workplace stress, and motivate employees effectively.</a:t>
            </a:r>
          </a:p>
          <a:p>
            <a:pPr>
              <a:buClr>
                <a:schemeClr val="accent1">
                  <a:lumMod val="75000"/>
                </a:schemeClr>
              </a:buClr>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Calibri" panose="020F0502020204030204" pitchFamily="34" charset="0"/>
              </a:rPr>
              <a:t>Introduce regular communication audits and employee feedback surveys to identify communication barriers early and continuously improve workplace practices.</a:t>
            </a:r>
          </a:p>
          <a:p>
            <a:pPr algn="r">
              <a:buClr>
                <a:schemeClr val="tx2">
                  <a:lumMod val="75000"/>
                </a:schemeClr>
              </a:buClr>
              <a:buFont typeface="Wingdings" panose="05000000000000000000" pitchFamily="2" charset="2"/>
              <a:buChar char="Ø"/>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900" dirty="0">
                <a:latin typeface="Calibri" panose="020F0502020204030204" pitchFamily="34" charset="0"/>
                <a:ea typeface="Calibri" panose="020F0502020204030204" pitchFamily="34" charset="0"/>
                <a:cs typeface="Calibri" panose="020F0502020204030204" pitchFamily="34" charset="0"/>
              </a:rPr>
              <a:t>(Shannon and Weaver, 1949; </a:t>
            </a:r>
            <a:r>
              <a:rPr lang="en-GB" sz="900" dirty="0" err="1">
                <a:latin typeface="Calibri" panose="020F0502020204030204" pitchFamily="34" charset="0"/>
                <a:ea typeface="Calibri" panose="020F0502020204030204" pitchFamily="34" charset="0"/>
                <a:cs typeface="Calibri" panose="020F0502020204030204" pitchFamily="34" charset="0"/>
              </a:rPr>
              <a:t>Berlo</a:t>
            </a:r>
            <a:r>
              <a:rPr lang="en-GB" sz="900" dirty="0">
                <a:latin typeface="Calibri" panose="020F0502020204030204" pitchFamily="34" charset="0"/>
                <a:ea typeface="Calibri" panose="020F0502020204030204" pitchFamily="34" charset="0"/>
                <a:cs typeface="Calibri" panose="020F0502020204030204" pitchFamily="34" charset="0"/>
              </a:rPr>
              <a:t>, 1960; Schramm, 1954; Thompson, 2018)</a:t>
            </a:r>
          </a:p>
          <a:p>
            <a:pPr>
              <a:buFont typeface="Arial" panose="020B0604020202020204" pitchFamily="34" charset="0"/>
              <a:buChar char="•"/>
            </a:pPr>
            <a:endParaRPr lang="en-GB" sz="11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endParaRPr lang="en-GB" sz="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82438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DAFB0E-83B1-612C-F4E0-6836083F1C63}"/>
              </a:ext>
            </a:extLst>
          </p:cNvPr>
          <p:cNvSpPr txBox="1"/>
          <p:nvPr/>
        </p:nvSpPr>
        <p:spPr>
          <a:xfrm>
            <a:off x="611560" y="692696"/>
            <a:ext cx="8064896" cy="5219891"/>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Expected Benefits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ct val="20000"/>
              </a:spcBef>
              <a:spcAft>
                <a:spcPts val="0"/>
              </a:spcAft>
              <a:buClrTx/>
              <a:buSzTx/>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Implementing these recommendations would:</a:t>
            </a:r>
          </a:p>
          <a:p>
            <a:pPr marR="0" lvl="0" algn="l" defTabSz="914400" rtl="0" eaLnBrk="1" fontAlgn="auto" latinLnBrk="0" hangingPunct="1">
              <a:lnSpc>
                <a:spcPct val="100000"/>
              </a:lnSpc>
              <a:spcBef>
                <a:spcPct val="20000"/>
              </a:spcBef>
              <a:spcAft>
                <a:spcPts val="0"/>
              </a:spcAft>
              <a:buClrTx/>
              <a:buSzTx/>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Improve communication across the workforce.</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Reduce misunderstandings and production errors.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Strengthen food hygiene and health and safety compliance.</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Improve teamwork, employee morale, and engagement.</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Increase productivity and operational efficiency.</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Enhance customer satisfaction and confidence in Flight Foods </a:t>
            </a:r>
            <a:r>
              <a:rPr kumimoji="0" lang="en-GB" sz="12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Ltd's</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products and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Support a positive organisational culture that values clear, inclusive, and effective communication.</a:t>
            </a:r>
          </a:p>
          <a:p>
            <a:pPr marL="171450" marR="0" lvl="0" indent="-17145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Overall, these improvements align with the communication theories of </a:t>
            </a: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Shannon and Weaver (1949), Schramm (1954), and </a:t>
            </a:r>
            <a:r>
              <a:rPr kumimoji="0" lang="en-GB" sz="1200" b="1"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Berlo</a:t>
            </a: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(1960)</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by reducing communication barriers, encouraging effective feedback, and recognising the influence of culture, experience, and workplace environment on successful communication.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sz="10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sz="10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sz="10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900" dirty="0">
                <a:latin typeface="Calibri" panose="020F0502020204030204" pitchFamily="34" charset="0"/>
                <a:ea typeface="Calibri" panose="020F0502020204030204" pitchFamily="34" charset="0"/>
                <a:cs typeface="Calibri" panose="020F0502020204030204" pitchFamily="34" charset="0"/>
              </a:rPr>
              <a:t>(Shannon and Weaver, 1949; </a:t>
            </a:r>
            <a:r>
              <a:rPr lang="en-GB" sz="900" dirty="0" err="1">
                <a:latin typeface="Calibri" panose="020F0502020204030204" pitchFamily="34" charset="0"/>
                <a:ea typeface="Calibri" panose="020F0502020204030204" pitchFamily="34" charset="0"/>
                <a:cs typeface="Calibri" panose="020F0502020204030204" pitchFamily="34" charset="0"/>
              </a:rPr>
              <a:t>Berlo</a:t>
            </a:r>
            <a:r>
              <a:rPr lang="en-GB" sz="900" dirty="0">
                <a:latin typeface="Calibri" panose="020F0502020204030204" pitchFamily="34" charset="0"/>
                <a:ea typeface="Calibri" panose="020F0502020204030204" pitchFamily="34" charset="0"/>
                <a:cs typeface="Calibri" panose="020F0502020204030204" pitchFamily="34" charset="0"/>
              </a:rPr>
              <a:t>, 1960; Schramm, 1954; Thompson, 2018)</a:t>
            </a:r>
          </a:p>
          <a:p>
            <a:pPr>
              <a:buFont typeface="Arial" panose="020B0604020202020204" pitchFamily="34" charset="0"/>
              <a:buChar char="•"/>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sz="1000" dirty="0">
              <a:solidFill>
                <a:prstClr val="black"/>
              </a:solidFill>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FF205009-B6A1-AEB9-9DB3-C090FDB87C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08104" y="980728"/>
            <a:ext cx="2598373" cy="1461585"/>
          </a:xfrm>
          <a:prstGeom prst="rect">
            <a:avLst/>
          </a:prstGeom>
        </p:spPr>
      </p:pic>
    </p:spTree>
    <p:extLst>
      <p:ext uri="{BB962C8B-B14F-4D97-AF65-F5344CB8AC3E}">
        <p14:creationId xmlns:p14="http://schemas.microsoft.com/office/powerpoint/2010/main" val="2168179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C7BF9-AC6A-D3D3-DBF8-3F691AFDFEA6}"/>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6DC2B109-8D1A-A7B2-D926-2EAC300A530F}"/>
              </a:ext>
            </a:extLst>
          </p:cNvPr>
          <p:cNvSpPr>
            <a:spLocks noGrp="1"/>
          </p:cNvSpPr>
          <p:nvPr>
            <p:ph idx="1"/>
          </p:nvPr>
        </p:nvSpPr>
        <p:spPr/>
        <p:txBody>
          <a:bodyPr>
            <a:normAutofit fontScale="62500" lnSpcReduction="20000"/>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Communication failures are a significant cause of the operational challenges experienced at Flight Foods Ltd. Environmental noise, generational differences, cultural diversity, language barriers, and emotional stress all reduce the effectiveness of communication, leading to misunderstandings, production errors, and food safety risks.</a:t>
            </a:r>
          </a:p>
          <a:p>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Applying the </a:t>
            </a:r>
            <a:r>
              <a:rPr lang="en-GB" sz="1800" b="1" dirty="0">
                <a:latin typeface="Calibri" panose="020F0502020204030204" pitchFamily="34" charset="0"/>
                <a:ea typeface="Calibri" panose="020F0502020204030204" pitchFamily="34" charset="0"/>
                <a:cs typeface="Calibri" panose="020F0502020204030204" pitchFamily="34" charset="0"/>
              </a:rPr>
              <a:t>Shannon and Weaver (1949)</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1800" b="1" dirty="0">
                <a:latin typeface="Calibri" panose="020F0502020204030204" pitchFamily="34" charset="0"/>
                <a:ea typeface="Calibri" panose="020F0502020204030204" pitchFamily="34" charset="0"/>
                <a:cs typeface="Calibri" panose="020F0502020204030204" pitchFamily="34" charset="0"/>
              </a:rPr>
              <a:t>Schramm (1954)</a:t>
            </a:r>
            <a:r>
              <a:rPr lang="en-GB" sz="1800" dirty="0">
                <a:latin typeface="Calibri" panose="020F0502020204030204" pitchFamily="34" charset="0"/>
                <a:ea typeface="Calibri" panose="020F0502020204030204" pitchFamily="34" charset="0"/>
                <a:cs typeface="Calibri" panose="020F0502020204030204" pitchFamily="34" charset="0"/>
              </a:rPr>
              <a:t>, and </a:t>
            </a:r>
            <a:r>
              <a:rPr lang="en-GB" sz="1800" b="1" dirty="0" err="1">
                <a:latin typeface="Calibri" panose="020F0502020204030204" pitchFamily="34" charset="0"/>
                <a:ea typeface="Calibri" panose="020F0502020204030204" pitchFamily="34" charset="0"/>
                <a:cs typeface="Calibri" panose="020F0502020204030204" pitchFamily="34" charset="0"/>
              </a:rPr>
              <a:t>Berlo</a:t>
            </a:r>
            <a:r>
              <a:rPr lang="en-GB" sz="1800" b="1" dirty="0">
                <a:latin typeface="Calibri" panose="020F0502020204030204" pitchFamily="34" charset="0"/>
                <a:ea typeface="Calibri" panose="020F0502020204030204" pitchFamily="34" charset="0"/>
                <a:cs typeface="Calibri" panose="020F0502020204030204" pitchFamily="34" charset="0"/>
              </a:rPr>
              <a:t> (1960)</a:t>
            </a:r>
            <a:r>
              <a:rPr lang="en-GB" sz="1800" dirty="0">
                <a:latin typeface="Calibri" panose="020F0502020204030204" pitchFamily="34" charset="0"/>
                <a:ea typeface="Calibri" panose="020F0502020204030204" pitchFamily="34" charset="0"/>
                <a:cs typeface="Calibri" panose="020F0502020204030204" pitchFamily="34" charset="0"/>
              </a:rPr>
              <a:t> communication models demonstrates that communication is influenced by factors such as environmental noise, feedback, culture, experience, and the communication process itself. These theories highlight the importance of adapting communication methods to meet the needs of a diverse workforce.</a:t>
            </a:r>
          </a:p>
          <a:p>
            <a:pPr marL="0" indent="0">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By implementing effective communication systems, investing in leadership development, and providing comprehensive staff training, Flight Foods Ltd can improve employee understanding, strengthen teamwork, enhance food safety compliance, and deliver more consistent product quality.</a:t>
            </a:r>
          </a:p>
          <a:p>
            <a:pPr marL="0" indent="0">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Ultimately, effective communication is essential to organisational success. Addressing communication barriers will improve operational efficiency, increase employee engagement, restore customer confidence, and support the company's long-term growth and competitive performance.</a:t>
            </a:r>
          </a:p>
          <a:p>
            <a:pPr marL="0" indent="0">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2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en-GB" sz="1400" dirty="0">
                <a:latin typeface="Calibri" panose="020F0502020204030204" pitchFamily="34" charset="0"/>
                <a:ea typeface="Calibri" panose="020F0502020204030204" pitchFamily="34" charset="0"/>
                <a:cs typeface="Calibri" panose="020F0502020204030204" pitchFamily="34" charset="0"/>
              </a:rPr>
              <a:t>(Shannon and Weaver, 1949; </a:t>
            </a:r>
            <a:r>
              <a:rPr lang="en-GB" sz="1400" dirty="0" err="1">
                <a:latin typeface="Calibri" panose="020F0502020204030204" pitchFamily="34" charset="0"/>
                <a:ea typeface="Calibri" panose="020F0502020204030204" pitchFamily="34" charset="0"/>
                <a:cs typeface="Calibri" panose="020F0502020204030204" pitchFamily="34" charset="0"/>
              </a:rPr>
              <a:t>Berlo</a:t>
            </a:r>
            <a:r>
              <a:rPr lang="en-GB" sz="1400" dirty="0">
                <a:latin typeface="Calibri" panose="020F0502020204030204" pitchFamily="34" charset="0"/>
                <a:ea typeface="Calibri" panose="020F0502020204030204" pitchFamily="34" charset="0"/>
                <a:cs typeface="Calibri" panose="020F0502020204030204" pitchFamily="34" charset="0"/>
              </a:rPr>
              <a:t>, 1960; Schramm, 1954)</a:t>
            </a:r>
          </a:p>
          <a:p>
            <a:pPr marL="0" indent="0">
              <a:buNone/>
            </a:pPr>
            <a:endParaRPr lang="en-GB" sz="9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p:txBody>
      </p:sp>
      <p:pic>
        <p:nvPicPr>
          <p:cNvPr id="4" name="Picture 3">
            <a:extLst>
              <a:ext uri="{FF2B5EF4-FFF2-40B4-BE49-F238E27FC236}">
                <a16:creationId xmlns:a16="http://schemas.microsoft.com/office/drawing/2014/main" id="{0C7869DC-BB68-7878-DB65-BD8D8BF1CFC7}"/>
              </a:ext>
            </a:extLst>
          </p:cNvPr>
          <p:cNvPicPr>
            <a:picLocks noChangeAspect="1"/>
          </p:cNvPicPr>
          <p:nvPr/>
        </p:nvPicPr>
        <p:blipFill>
          <a:blip r:embed="rId2"/>
          <a:stretch>
            <a:fillRect/>
          </a:stretch>
        </p:blipFill>
        <p:spPr>
          <a:xfrm>
            <a:off x="1331640" y="4149080"/>
            <a:ext cx="4464496" cy="1224137"/>
          </a:xfrm>
          <a:prstGeom prst="rect">
            <a:avLst/>
          </a:prstGeom>
        </p:spPr>
      </p:pic>
    </p:spTree>
    <p:extLst>
      <p:ext uri="{BB962C8B-B14F-4D97-AF65-F5344CB8AC3E}">
        <p14:creationId xmlns:p14="http://schemas.microsoft.com/office/powerpoint/2010/main" val="202965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7" end="17"/>
                                            </p:txEl>
                                          </p:spTgt>
                                        </p:tgtEl>
                                        <p:attrNameLst>
                                          <p:attrName>style.visibility</p:attrName>
                                        </p:attrNameLst>
                                      </p:cBhvr>
                                      <p:to>
                                        <p:strVal val="visible"/>
                                      </p:to>
                                    </p:set>
                                    <p:animEffect transition="in" filter="fade">
                                      <p:cBhvr>
                                        <p:cTn id="27" dur="500"/>
                                        <p:tgtEl>
                                          <p:spTgt spid="3">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p:txBody>
          <a:bodyPr>
            <a:normAutofit lnSpcReduction="10000"/>
          </a:bodyPr>
          <a:lstStyle/>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Berlo</a:t>
            </a:r>
            <a:r>
              <a:rPr lang="en-GB" sz="1400" dirty="0">
                <a:latin typeface="Calibri" panose="020F0502020204030204" pitchFamily="34" charset="0"/>
                <a:ea typeface="Calibri" panose="020F0502020204030204" pitchFamily="34" charset="0"/>
                <a:cs typeface="Calibri" panose="020F0502020204030204" pitchFamily="34" charset="0"/>
              </a:rPr>
              <a:t>, D.K. (1960) </a:t>
            </a:r>
            <a:r>
              <a:rPr lang="en-GB" sz="1400" i="1" dirty="0">
                <a:latin typeface="Calibri" panose="020F0502020204030204" pitchFamily="34" charset="0"/>
                <a:ea typeface="Calibri" panose="020F0502020204030204" pitchFamily="34" charset="0"/>
                <a:cs typeface="Calibri" panose="020F0502020204030204" pitchFamily="34" charset="0"/>
              </a:rPr>
              <a:t>The Process of Communication</a:t>
            </a:r>
            <a:r>
              <a:rPr lang="en-GB" sz="1400" dirty="0">
                <a:latin typeface="Calibri" panose="020F0502020204030204" pitchFamily="34" charset="0"/>
                <a:ea typeface="Calibri" panose="020F0502020204030204" pitchFamily="34" charset="0"/>
                <a:cs typeface="Calibri" panose="020F0502020204030204" pitchFamily="34" charset="0"/>
              </a:rPr>
              <a:t>. New York: Holt, Rinehart and Winston.</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Cameron, S. (2013) </a:t>
            </a:r>
            <a:r>
              <a:rPr lang="en-GB" sz="1400" i="1" dirty="0">
                <a:latin typeface="Calibri" panose="020F0502020204030204" pitchFamily="34" charset="0"/>
                <a:ea typeface="Calibri" panose="020F0502020204030204" pitchFamily="34" charset="0"/>
                <a:cs typeface="Calibri" panose="020F0502020204030204" pitchFamily="34" charset="0"/>
              </a:rPr>
              <a:t>The Business Student's Handbook: Skills for Study and Employment</a:t>
            </a:r>
            <a:r>
              <a:rPr lang="en-GB" sz="1400" dirty="0">
                <a:latin typeface="Calibri" panose="020F0502020204030204" pitchFamily="34" charset="0"/>
                <a:ea typeface="Calibri" panose="020F0502020204030204" pitchFamily="34" charset="0"/>
                <a:cs typeface="Calibri" panose="020F0502020204030204" pitchFamily="34" charset="0"/>
              </a:rPr>
              <a:t>. Harlow: Pearson.</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Quintanilla, K.M. and Wahl, S.T. (2020) </a:t>
            </a:r>
            <a:r>
              <a:rPr lang="en-GB" sz="1400" i="1" dirty="0">
                <a:latin typeface="Calibri" panose="020F0502020204030204" pitchFamily="34" charset="0"/>
                <a:ea typeface="Calibri" panose="020F0502020204030204" pitchFamily="34" charset="0"/>
                <a:cs typeface="Calibri" panose="020F0502020204030204" pitchFamily="34" charset="0"/>
              </a:rPr>
              <a:t>Business and Professional Communication: KEYS for Workplace Excellence</a:t>
            </a:r>
            <a:r>
              <a:rPr lang="en-GB" sz="1400" dirty="0">
                <a:latin typeface="Calibri" panose="020F0502020204030204" pitchFamily="34" charset="0"/>
                <a:ea typeface="Calibri" panose="020F0502020204030204" pitchFamily="34" charset="0"/>
                <a:cs typeface="Calibri" panose="020F0502020204030204" pitchFamily="34" charset="0"/>
              </a:rPr>
              <a:t>. 4th </a:t>
            </a:r>
            <a:r>
              <a:rPr lang="en-GB" sz="1400" dirty="0" err="1">
                <a:latin typeface="Calibri" panose="020F0502020204030204" pitchFamily="34" charset="0"/>
                <a:ea typeface="Calibri" panose="020F0502020204030204" pitchFamily="34" charset="0"/>
                <a:cs typeface="Calibri" panose="020F0502020204030204" pitchFamily="34" charset="0"/>
              </a:rPr>
              <a:t>edn</a:t>
            </a:r>
            <a:r>
              <a:rPr lang="en-GB" sz="1400" dirty="0">
                <a:latin typeface="Calibri" panose="020F0502020204030204" pitchFamily="34" charset="0"/>
                <a:ea typeface="Calibri" panose="020F0502020204030204" pitchFamily="34" charset="0"/>
                <a:cs typeface="Calibri" panose="020F0502020204030204" pitchFamily="34" charset="0"/>
              </a:rPr>
              <a:t>. Thousand Oaks, CA: SAGE Publications.</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Schramm, W. (1954) </a:t>
            </a:r>
            <a:r>
              <a:rPr lang="en-GB" sz="1400" i="1" dirty="0">
                <a:latin typeface="Calibri" panose="020F0502020204030204" pitchFamily="34" charset="0"/>
                <a:ea typeface="Calibri" panose="020F0502020204030204" pitchFamily="34" charset="0"/>
                <a:cs typeface="Calibri" panose="020F0502020204030204" pitchFamily="34" charset="0"/>
              </a:rPr>
              <a:t>The Process and Effects of Mass Communication</a:t>
            </a:r>
            <a:r>
              <a:rPr lang="en-GB" sz="1400" dirty="0">
                <a:latin typeface="Calibri" panose="020F0502020204030204" pitchFamily="34" charset="0"/>
                <a:ea typeface="Calibri" panose="020F0502020204030204" pitchFamily="34" charset="0"/>
                <a:cs typeface="Calibri" panose="020F0502020204030204" pitchFamily="34" charset="0"/>
              </a:rPr>
              <a:t>. Urbana: University of Illinois Press.</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Shannon, C.E. and Weaver, W. (1949) </a:t>
            </a:r>
            <a:r>
              <a:rPr lang="en-GB" sz="1400" i="1" dirty="0">
                <a:latin typeface="Calibri" panose="020F0502020204030204" pitchFamily="34" charset="0"/>
                <a:ea typeface="Calibri" panose="020F0502020204030204" pitchFamily="34" charset="0"/>
                <a:cs typeface="Calibri" panose="020F0502020204030204" pitchFamily="34" charset="0"/>
              </a:rPr>
              <a:t>The Mathematical Theory of Communication</a:t>
            </a:r>
            <a:r>
              <a:rPr lang="en-GB" sz="1400" dirty="0">
                <a:latin typeface="Calibri" panose="020F0502020204030204" pitchFamily="34" charset="0"/>
                <a:ea typeface="Calibri" panose="020F0502020204030204" pitchFamily="34" charset="0"/>
                <a:cs typeface="Calibri" panose="020F0502020204030204" pitchFamily="34" charset="0"/>
              </a:rPr>
              <a:t>. Urbana: University of Illinois Press.</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Thompson, N. (2018) </a:t>
            </a:r>
            <a:r>
              <a:rPr lang="en-GB" sz="1400" i="1" dirty="0">
                <a:latin typeface="Calibri" panose="020F0502020204030204" pitchFamily="34" charset="0"/>
                <a:ea typeface="Calibri" panose="020F0502020204030204" pitchFamily="34" charset="0"/>
                <a:cs typeface="Calibri" panose="020F0502020204030204" pitchFamily="34" charset="0"/>
              </a:rPr>
              <a:t>Effective Communication: A Guide for the People Professions</a:t>
            </a:r>
            <a:r>
              <a:rPr lang="en-GB" sz="1400" dirty="0">
                <a:latin typeface="Calibri" panose="020F0502020204030204" pitchFamily="34" charset="0"/>
                <a:ea typeface="Calibri" panose="020F0502020204030204" pitchFamily="34" charset="0"/>
                <a:cs typeface="Calibri" panose="020F0502020204030204" pitchFamily="34" charset="0"/>
              </a:rPr>
              <a:t>. 3rd </a:t>
            </a:r>
            <a:r>
              <a:rPr lang="en-GB" sz="1400" dirty="0" err="1">
                <a:latin typeface="Calibri" panose="020F0502020204030204" pitchFamily="34" charset="0"/>
                <a:ea typeface="Calibri" panose="020F0502020204030204" pitchFamily="34" charset="0"/>
                <a:cs typeface="Calibri" panose="020F0502020204030204" pitchFamily="34" charset="0"/>
              </a:rPr>
              <a:t>edn</a:t>
            </a:r>
            <a:r>
              <a:rPr lang="en-GB" sz="1400" dirty="0">
                <a:latin typeface="Calibri" panose="020F0502020204030204" pitchFamily="34" charset="0"/>
                <a:ea typeface="Calibri" panose="020F0502020204030204" pitchFamily="34" charset="0"/>
                <a:cs typeface="Calibri" panose="020F0502020204030204" pitchFamily="34" charset="0"/>
              </a:rPr>
              <a:t>. London: Palgrave Macmillan.</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University of Wales Trinity Saint David (2026) </a:t>
            </a:r>
            <a:r>
              <a:rPr lang="en-GB" sz="1400" i="1" dirty="0">
                <a:latin typeface="Calibri" panose="020F0502020204030204" pitchFamily="34" charset="0"/>
                <a:ea typeface="Calibri" panose="020F0502020204030204" pitchFamily="34" charset="0"/>
                <a:cs typeface="Calibri" panose="020F0502020204030204" pitchFamily="34" charset="0"/>
              </a:rPr>
              <a:t>Flight Foods Ltd Case Study</a:t>
            </a:r>
            <a:r>
              <a:rPr lang="en-GB" sz="1400" dirty="0">
                <a:latin typeface="Calibri" panose="020F0502020204030204" pitchFamily="34" charset="0"/>
                <a:ea typeface="Calibri" panose="020F0502020204030204" pitchFamily="34" charset="0"/>
                <a:cs typeface="Calibri" panose="020F0502020204030204" pitchFamily="34" charset="0"/>
              </a:rPr>
              <a:t>. Unpublished teaching material.</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6110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C1BBF-96BC-B65B-EA40-1AF8DF8154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449027"/>
            <a:ext cx="3048000" cy="1800200"/>
          </a:xfrm>
          <a:prstGeom prst="rect">
            <a:avLst/>
          </a:prstGeom>
        </p:spPr>
      </p:pic>
      <p:pic>
        <p:nvPicPr>
          <p:cNvPr id="5" name="Picture 4">
            <a:extLst>
              <a:ext uri="{FF2B5EF4-FFF2-40B4-BE49-F238E27FC236}">
                <a16:creationId xmlns:a16="http://schemas.microsoft.com/office/drawing/2014/main" id="{D652E3E7-7D06-F8E7-783D-565F2C7D07F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95936" y="3429000"/>
            <a:ext cx="4572000" cy="2079873"/>
          </a:xfrm>
          <a:prstGeom prst="rect">
            <a:avLst/>
          </a:prstGeom>
        </p:spPr>
      </p:pic>
      <p:sp>
        <p:nvSpPr>
          <p:cNvPr id="8" name="TextBox 7">
            <a:extLst>
              <a:ext uri="{FF2B5EF4-FFF2-40B4-BE49-F238E27FC236}">
                <a16:creationId xmlns:a16="http://schemas.microsoft.com/office/drawing/2014/main" id="{54335C65-3334-317F-A98F-21E220C1AAA4}"/>
              </a:ext>
            </a:extLst>
          </p:cNvPr>
          <p:cNvSpPr txBox="1"/>
          <p:nvPr/>
        </p:nvSpPr>
        <p:spPr>
          <a:xfrm>
            <a:off x="410591" y="2596101"/>
            <a:ext cx="8712968" cy="369332"/>
          </a:xfrm>
          <a:prstGeom prst="rect">
            <a:avLst/>
          </a:prstGeom>
          <a:noFill/>
        </p:spPr>
        <p:txBody>
          <a:bodyPr wrap="square">
            <a:spAutoFit/>
          </a:bodyPr>
          <a:lstStyle/>
          <a:p>
            <a:pPr algn="ctr"/>
            <a:r>
              <a:rPr lang="en-GB" dirty="0">
                <a:latin typeface="Calibri" panose="020F0502020204030204" pitchFamily="34" charset="0"/>
                <a:ea typeface="Calibri" panose="020F0502020204030204" pitchFamily="34" charset="0"/>
                <a:cs typeface="Calibri" panose="020F0502020204030204" pitchFamily="34" charset="0"/>
              </a:rPr>
              <a:t>Thank you for listening, we would now be happy to answer any questions.</a:t>
            </a:r>
          </a:p>
        </p:txBody>
      </p:sp>
    </p:spTree>
    <p:extLst>
      <p:ext uri="{BB962C8B-B14F-4D97-AF65-F5344CB8AC3E}">
        <p14:creationId xmlns:p14="http://schemas.microsoft.com/office/powerpoint/2010/main" val="375184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10379</TotalTime>
  <Words>3223</Words>
  <Application>Microsoft Office PowerPoint</Application>
  <PresentationFormat>On-screen Show (4:3)</PresentationFormat>
  <Paragraphs>347</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Wingdings</vt:lpstr>
      <vt:lpstr>Myriad Pro</vt:lpstr>
      <vt:lpstr>20140311PresentationUWTSDTemplate</vt:lpstr>
      <vt:lpstr>Certificate of Higher Education in Skills for the Workplace  Effective Teamworking &amp; Communications (LCLM4003) Group Presentation – Flight Foods Ltd   Group Members:   1. Nazmin Choudhary Student ID: 2522124@student.uwtsd.ac.uk 2. Raqeeb Ahmed  Student ID: 2526179@student.uwtsd.ac.uk 3. Robert Ionescu  Student ID: 1906871@student.uwtsd.ac.uk 4. Sara-Tinca Mihai Student ID: 2519468@student.uwtsd.ac.uk 5. Sefora Alexandru Student ID: 2519466@student.uwtsd.ac.uk  Lecturer’s Name - Bentil Oduro  </vt:lpstr>
      <vt:lpstr>Introduction 📋</vt:lpstr>
      <vt:lpstr>Company Background</vt:lpstr>
      <vt:lpstr>Communication Barriers - Environmental Noise</vt:lpstr>
      <vt:lpstr>PowerPoint Presentation</vt:lpstr>
      <vt:lpstr>Communication Barriers -  Language and Communication</vt:lpstr>
      <vt:lpstr>PowerPoint Presentation</vt:lpstr>
      <vt:lpstr>Communication Barriers –  Age / Generational Differences</vt:lpstr>
      <vt:lpstr>PowerPoint Presentation</vt:lpstr>
      <vt:lpstr>Communication Barriers – Cultural Differences</vt:lpstr>
      <vt:lpstr>PowerPoint Presentation</vt:lpstr>
      <vt:lpstr>Communication Barriers – Emotional </vt:lpstr>
      <vt:lpstr>PowerPoint Presentation</vt:lpstr>
      <vt:lpstr>Recommendations</vt:lpstr>
      <vt:lpstr>PowerPoint Presentation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Nazmin Choudhary (2522124)</cp:lastModifiedBy>
  <cp:revision>17</cp:revision>
  <dcterms:created xsi:type="dcterms:W3CDTF">2020-10-21T23:25:25Z</dcterms:created>
  <dcterms:modified xsi:type="dcterms:W3CDTF">2026-07-12T11:06:10Z</dcterms:modified>
</cp:coreProperties>
</file>