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67" r:id="rId1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40F251-E942-4DD4-820B-38A4E2D19582}" v="2" dt="2026-10-16T15:02:48.5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rnando Minea (2322699)" userId="1504f5be-bbf8-4a71-93c0-d07460f84b1a" providerId="ADAL" clId="{146831C3-B345-4358-8F46-D27B4D008E9F}"/>
    <pc:docChg chg="custSel modSld">
      <pc:chgData name="Fernando Minea (2322699)" userId="1504f5be-bbf8-4a71-93c0-d07460f84b1a" providerId="ADAL" clId="{146831C3-B345-4358-8F46-D27B4D008E9F}" dt="2026-10-15T14:06:50.212" v="149" actId="20577"/>
      <pc:docMkLst>
        <pc:docMk/>
      </pc:docMkLst>
      <pc:sldChg chg="modSp mod">
        <pc:chgData name="Fernando Minea (2322699)" userId="1504f5be-bbf8-4a71-93c0-d07460f84b1a" providerId="ADAL" clId="{146831C3-B345-4358-8F46-D27B4D008E9F}" dt="2026-10-15T14:06:50.212" v="149" actId="20577"/>
        <pc:sldMkLst>
          <pc:docMk/>
          <pc:sldMk cId="0" sldId="256"/>
        </pc:sldMkLst>
        <pc:spChg chg="mod">
          <ac:chgData name="Fernando Minea (2322699)" userId="1504f5be-bbf8-4a71-93c0-d07460f84b1a" providerId="ADAL" clId="{146831C3-B345-4358-8F46-D27B4D008E9F}" dt="2026-10-15T14:05:12.329" v="7" actId="20577"/>
          <ac:spMkLst>
            <pc:docMk/>
            <pc:sldMk cId="0" sldId="256"/>
            <ac:spMk id="10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5:30.319" v="31" actId="113"/>
          <ac:spMkLst>
            <pc:docMk/>
            <pc:sldMk cId="0" sldId="256"/>
            <ac:spMk id="12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5:46.654" v="53" actId="20577"/>
          <ac:spMkLst>
            <pc:docMk/>
            <pc:sldMk cId="0" sldId="256"/>
            <ac:spMk id="13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50.212" v="149" actId="20577"/>
          <ac:spMkLst>
            <pc:docMk/>
            <pc:sldMk cId="0" sldId="256"/>
            <ac:spMk id="14" creationId="{00000000-0000-0000-0000-000000000000}"/>
          </ac:spMkLst>
        </pc:spChg>
      </pc:sldChg>
      <pc:sldChg chg="modSp mod">
        <pc:chgData name="Fernando Minea (2322699)" userId="1504f5be-bbf8-4a71-93c0-d07460f84b1a" providerId="ADAL" clId="{146831C3-B345-4358-8F46-D27B4D008E9F}" dt="2026-10-15T14:06:37.992" v="110" actId="27636"/>
        <pc:sldMkLst>
          <pc:docMk/>
          <pc:sldMk cId="0" sldId="257"/>
        </pc:sldMkLst>
        <pc:spChg chg="mod">
          <ac:chgData name="Fernando Minea (2322699)" userId="1504f5be-bbf8-4a71-93c0-d07460f84b1a" providerId="ADAL" clId="{146831C3-B345-4358-8F46-D27B4D008E9F}" dt="2026-10-15T14:06:37.992" v="110" actId="27636"/>
          <ac:spMkLst>
            <pc:docMk/>
            <pc:sldMk cId="0" sldId="257"/>
            <ac:spMk id="16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7.976" v="109" actId="27636"/>
          <ac:spMkLst>
            <pc:docMk/>
            <pc:sldMk cId="0" sldId="257"/>
            <ac:spMk id="19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7.976" v="107" actId="27636"/>
          <ac:spMkLst>
            <pc:docMk/>
            <pc:sldMk cId="0" sldId="257"/>
            <ac:spMk id="22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7.976" v="108" actId="27636"/>
          <ac:spMkLst>
            <pc:docMk/>
            <pc:sldMk cId="0" sldId="257"/>
            <ac:spMk id="25" creationId="{00000000-0000-0000-0000-000000000000}"/>
          </ac:spMkLst>
        </pc:spChg>
      </pc:sldChg>
      <pc:sldChg chg="modSp mod">
        <pc:chgData name="Fernando Minea (2322699)" userId="1504f5be-bbf8-4a71-93c0-d07460f84b1a" providerId="ADAL" clId="{146831C3-B345-4358-8F46-D27B4D008E9F}" dt="2026-10-15T14:06:38.008" v="122" actId="27636"/>
        <pc:sldMkLst>
          <pc:docMk/>
          <pc:sldMk cId="0" sldId="261"/>
        </pc:sldMkLst>
        <pc:spChg chg="mod">
          <ac:chgData name="Fernando Minea (2322699)" userId="1504f5be-bbf8-4a71-93c0-d07460f84b1a" providerId="ADAL" clId="{146831C3-B345-4358-8F46-D27B4D008E9F}" dt="2026-10-15T14:06:37.992" v="113" actId="27636"/>
          <ac:spMkLst>
            <pc:docMk/>
            <pc:sldMk cId="0" sldId="261"/>
            <ac:spMk id="8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7.992" v="115" actId="27636"/>
          <ac:spMkLst>
            <pc:docMk/>
            <pc:sldMk cId="0" sldId="261"/>
            <ac:spMk id="10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18" actId="27636"/>
          <ac:spMkLst>
            <pc:docMk/>
            <pc:sldMk cId="0" sldId="261"/>
            <ac:spMk id="12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19" actId="27636"/>
          <ac:spMkLst>
            <pc:docMk/>
            <pc:sldMk cId="0" sldId="261"/>
            <ac:spMk id="14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7.992" v="112" actId="27636"/>
          <ac:spMkLst>
            <pc:docMk/>
            <pc:sldMk cId="0" sldId="261"/>
            <ac:spMk id="19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7.992" v="116" actId="27636"/>
          <ac:spMkLst>
            <pc:docMk/>
            <pc:sldMk cId="0" sldId="261"/>
            <ac:spMk id="21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22" actId="27636"/>
          <ac:spMkLst>
            <pc:docMk/>
            <pc:sldMk cId="0" sldId="261"/>
            <ac:spMk id="23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20" actId="27636"/>
          <ac:spMkLst>
            <pc:docMk/>
            <pc:sldMk cId="0" sldId="261"/>
            <ac:spMk id="25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21" actId="27636"/>
          <ac:spMkLst>
            <pc:docMk/>
            <pc:sldMk cId="0" sldId="261"/>
            <ac:spMk id="30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7.992" v="114" actId="27636"/>
          <ac:spMkLst>
            <pc:docMk/>
            <pc:sldMk cId="0" sldId="261"/>
            <ac:spMk id="32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7.992" v="117" actId="27636"/>
          <ac:spMkLst>
            <pc:docMk/>
            <pc:sldMk cId="0" sldId="261"/>
            <ac:spMk id="34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7.992" v="111" actId="27636"/>
          <ac:spMkLst>
            <pc:docMk/>
            <pc:sldMk cId="0" sldId="261"/>
            <ac:spMk id="36" creationId="{00000000-0000-0000-0000-000000000000}"/>
          </ac:spMkLst>
        </pc:spChg>
      </pc:sldChg>
      <pc:sldChg chg="modSp mod">
        <pc:chgData name="Fernando Minea (2322699)" userId="1504f5be-bbf8-4a71-93c0-d07460f84b1a" providerId="ADAL" clId="{146831C3-B345-4358-8F46-D27B4D008E9F}" dt="2026-10-15T14:06:38.024" v="133" actId="27636"/>
        <pc:sldMkLst>
          <pc:docMk/>
          <pc:sldMk cId="0" sldId="262"/>
        </pc:sldMkLst>
        <pc:spChg chg="mod">
          <ac:chgData name="Fernando Minea (2322699)" userId="1504f5be-bbf8-4a71-93c0-d07460f84b1a" providerId="ADAL" clId="{146831C3-B345-4358-8F46-D27B4D008E9F}" dt="2026-10-15T14:06:38.008" v="128" actId="27636"/>
          <ac:spMkLst>
            <pc:docMk/>
            <pc:sldMk cId="0" sldId="262"/>
            <ac:spMk id="9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31" actId="27636"/>
          <ac:spMkLst>
            <pc:docMk/>
            <pc:sldMk cId="0" sldId="262"/>
            <ac:spMk id="12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29" actId="27636"/>
          <ac:spMkLst>
            <pc:docMk/>
            <pc:sldMk cId="0" sldId="262"/>
            <ac:spMk id="15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27" actId="27636"/>
          <ac:spMkLst>
            <pc:docMk/>
            <pc:sldMk cId="0" sldId="262"/>
            <ac:spMk id="18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30" actId="27636"/>
          <ac:spMkLst>
            <pc:docMk/>
            <pc:sldMk cId="0" sldId="262"/>
            <ac:spMk id="21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24" v="133" actId="27636"/>
          <ac:spMkLst>
            <pc:docMk/>
            <pc:sldMk cId="0" sldId="262"/>
            <ac:spMk id="24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25" actId="27636"/>
          <ac:spMkLst>
            <pc:docMk/>
            <pc:sldMk cId="0" sldId="262"/>
            <ac:spMk id="27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24" v="132" actId="27636"/>
          <ac:spMkLst>
            <pc:docMk/>
            <pc:sldMk cId="0" sldId="262"/>
            <ac:spMk id="30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23" actId="27636"/>
          <ac:spMkLst>
            <pc:docMk/>
            <pc:sldMk cId="0" sldId="262"/>
            <ac:spMk id="33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24" actId="27636"/>
          <ac:spMkLst>
            <pc:docMk/>
            <pc:sldMk cId="0" sldId="262"/>
            <ac:spMk id="36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08" v="126" actId="27636"/>
          <ac:spMkLst>
            <pc:docMk/>
            <pc:sldMk cId="0" sldId="262"/>
            <ac:spMk id="39" creationId="{00000000-0000-0000-0000-000000000000}"/>
          </ac:spMkLst>
        </pc:spChg>
      </pc:sldChg>
      <pc:sldChg chg="modSp mod">
        <pc:chgData name="Fernando Minea (2322699)" userId="1504f5be-bbf8-4a71-93c0-d07460f84b1a" providerId="ADAL" clId="{146831C3-B345-4358-8F46-D27B4D008E9F}" dt="2026-10-15T14:06:38.024" v="139" actId="27636"/>
        <pc:sldMkLst>
          <pc:docMk/>
          <pc:sldMk cId="0" sldId="263"/>
        </pc:sldMkLst>
        <pc:spChg chg="mod">
          <ac:chgData name="Fernando Minea (2322699)" userId="1504f5be-bbf8-4a71-93c0-d07460f84b1a" providerId="ADAL" clId="{146831C3-B345-4358-8F46-D27B4D008E9F}" dt="2026-10-15T14:06:38.024" v="135" actId="27636"/>
          <ac:spMkLst>
            <pc:docMk/>
            <pc:sldMk cId="0" sldId="263"/>
            <ac:spMk id="6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24" v="138" actId="27636"/>
          <ac:spMkLst>
            <pc:docMk/>
            <pc:sldMk cId="0" sldId="263"/>
            <ac:spMk id="11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24" v="137" actId="27636"/>
          <ac:spMkLst>
            <pc:docMk/>
            <pc:sldMk cId="0" sldId="263"/>
            <ac:spMk id="12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24" v="134" actId="27636"/>
          <ac:spMkLst>
            <pc:docMk/>
            <pc:sldMk cId="0" sldId="263"/>
            <ac:spMk id="16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24" v="136" actId="27636"/>
          <ac:spMkLst>
            <pc:docMk/>
            <pc:sldMk cId="0" sldId="263"/>
            <ac:spMk id="17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24" v="139" actId="27636"/>
          <ac:spMkLst>
            <pc:docMk/>
            <pc:sldMk cId="0" sldId="263"/>
            <ac:spMk id="21" creationId="{00000000-0000-0000-0000-000000000000}"/>
          </ac:spMkLst>
        </pc:spChg>
      </pc:sldChg>
      <pc:sldChg chg="modSp mod">
        <pc:chgData name="Fernando Minea (2322699)" userId="1504f5be-bbf8-4a71-93c0-d07460f84b1a" providerId="ADAL" clId="{146831C3-B345-4358-8F46-D27B4D008E9F}" dt="2026-10-15T14:06:38.040" v="141" actId="27636"/>
        <pc:sldMkLst>
          <pc:docMk/>
          <pc:sldMk cId="0" sldId="265"/>
        </pc:sldMkLst>
        <pc:spChg chg="mod">
          <ac:chgData name="Fernando Minea (2322699)" userId="1504f5be-bbf8-4a71-93c0-d07460f84b1a" providerId="ADAL" clId="{146831C3-B345-4358-8F46-D27B4D008E9F}" dt="2026-10-15T14:06:38.040" v="141" actId="27636"/>
          <ac:spMkLst>
            <pc:docMk/>
            <pc:sldMk cId="0" sldId="265"/>
            <ac:spMk id="17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40" v="140" actId="27636"/>
          <ac:spMkLst>
            <pc:docMk/>
            <pc:sldMk cId="0" sldId="265"/>
            <ac:spMk id="22" creationId="{00000000-0000-0000-0000-000000000000}"/>
          </ac:spMkLst>
        </pc:spChg>
      </pc:sldChg>
      <pc:sldChg chg="modSp mod">
        <pc:chgData name="Fernando Minea (2322699)" userId="1504f5be-bbf8-4a71-93c0-d07460f84b1a" providerId="ADAL" clId="{146831C3-B345-4358-8F46-D27B4D008E9F}" dt="2026-10-15T14:06:38.056" v="146" actId="27636"/>
        <pc:sldMkLst>
          <pc:docMk/>
          <pc:sldMk cId="0" sldId="266"/>
        </pc:sldMkLst>
        <pc:spChg chg="mod">
          <ac:chgData name="Fernando Minea (2322699)" userId="1504f5be-bbf8-4a71-93c0-d07460f84b1a" providerId="ADAL" clId="{146831C3-B345-4358-8F46-D27B4D008E9F}" dt="2026-10-15T14:06:38.056" v="143" actId="27636"/>
          <ac:spMkLst>
            <pc:docMk/>
            <pc:sldMk cId="0" sldId="266"/>
            <ac:spMk id="6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56" v="146" actId="27636"/>
          <ac:spMkLst>
            <pc:docMk/>
            <pc:sldMk cId="0" sldId="266"/>
            <ac:spMk id="9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56" v="142" actId="27636"/>
          <ac:spMkLst>
            <pc:docMk/>
            <pc:sldMk cId="0" sldId="266"/>
            <ac:spMk id="12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56" v="145" actId="27636"/>
          <ac:spMkLst>
            <pc:docMk/>
            <pc:sldMk cId="0" sldId="266"/>
            <ac:spMk id="15" creationId="{00000000-0000-0000-0000-000000000000}"/>
          </ac:spMkLst>
        </pc:spChg>
        <pc:spChg chg="mod">
          <ac:chgData name="Fernando Minea (2322699)" userId="1504f5be-bbf8-4a71-93c0-d07460f84b1a" providerId="ADAL" clId="{146831C3-B345-4358-8F46-D27B4D008E9F}" dt="2026-10-15T14:06:38.056" v="144" actId="27636"/>
          <ac:spMkLst>
            <pc:docMk/>
            <pc:sldMk cId="0" sldId="266"/>
            <ac:spMk id="18" creationId="{00000000-0000-0000-0000-000000000000}"/>
          </ac:spMkLst>
        </pc:spChg>
      </pc:sldChg>
    </pc:docChg>
  </pc:docChgLst>
  <pc:docChgLst>
    <pc:chgData name="Fernando Minea (2322699)" userId="1504f5be-bbf8-4a71-93c0-d07460f84b1a" providerId="ADAL" clId="{96A73D7F-D108-4789-AE67-DBD51E021ACD}"/>
    <pc:docChg chg="addSld">
      <pc:chgData name="Fernando Minea (2322699)" userId="1504f5be-bbf8-4a71-93c0-d07460f84b1a" providerId="ADAL" clId="{96A73D7F-D108-4789-AE67-DBD51E021ACD}" dt="2026-10-16T14:54:53.349" v="1" actId="680"/>
      <pc:docMkLst>
        <pc:docMk/>
      </pc:docMkLst>
      <pc:sldChg chg="new">
        <pc:chgData name="Fernando Minea (2322699)" userId="1504f5be-bbf8-4a71-93c0-d07460f84b1a" providerId="ADAL" clId="{96A73D7F-D108-4789-AE67-DBD51E021ACD}" dt="2026-10-16T14:54:29.397" v="0" actId="680"/>
        <pc:sldMkLst>
          <pc:docMk/>
          <pc:sldMk cId="3282001470" sldId="268"/>
        </pc:sldMkLst>
      </pc:sldChg>
      <pc:sldChg chg="new">
        <pc:chgData name="Fernando Minea (2322699)" userId="1504f5be-bbf8-4a71-93c0-d07460f84b1a" providerId="ADAL" clId="{96A73D7F-D108-4789-AE67-DBD51E021ACD}" dt="2026-10-16T14:54:53.349" v="1" actId="680"/>
        <pc:sldMkLst>
          <pc:docMk/>
          <pc:sldMk cId="3539549919" sldId="269"/>
        </pc:sldMkLst>
      </pc:sldChg>
    </pc:docChg>
  </pc:docChgLst>
  <pc:docChgLst>
    <pc:chgData name="Fernando Minea (2322699)" userId="1504f5be-bbf8-4a71-93c0-d07460f84b1a" providerId="ADAL" clId="{DB40F251-E942-4DD4-820B-38A4E2D19582}"/>
    <pc:docChg chg="custSel addSld delSld modSld">
      <pc:chgData name="Fernando Minea (2322699)" userId="1504f5be-bbf8-4a71-93c0-d07460f84b1a" providerId="ADAL" clId="{DB40F251-E942-4DD4-820B-38A4E2D19582}" dt="2026-10-16T15:10:35.138" v="17" actId="478"/>
      <pc:docMkLst>
        <pc:docMk/>
      </pc:docMkLst>
      <pc:sldChg chg="delSp modSp mod">
        <pc:chgData name="Fernando Minea (2322699)" userId="1504f5be-bbf8-4a71-93c0-d07460f84b1a" providerId="ADAL" clId="{DB40F251-E942-4DD4-820B-38A4E2D19582}" dt="2026-10-16T15:10:35.138" v="17" actId="478"/>
        <pc:sldMkLst>
          <pc:docMk/>
          <pc:sldMk cId="0" sldId="267"/>
        </pc:sldMkLst>
        <pc:spChg chg="del">
          <ac:chgData name="Fernando Minea (2322699)" userId="1504f5be-bbf8-4a71-93c0-d07460f84b1a" providerId="ADAL" clId="{DB40F251-E942-4DD4-820B-38A4E2D19582}" dt="2026-10-16T15:10:35.138" v="17" actId="478"/>
          <ac:spMkLst>
            <pc:docMk/>
            <pc:sldMk cId="0" sldId="267"/>
            <ac:spMk id="2" creationId="{00000000-0000-0000-0000-000000000000}"/>
          </ac:spMkLst>
        </pc:spChg>
        <pc:spChg chg="mod">
          <ac:chgData name="Fernando Minea (2322699)" userId="1504f5be-bbf8-4a71-93c0-d07460f84b1a" providerId="ADAL" clId="{DB40F251-E942-4DD4-820B-38A4E2D19582}" dt="2026-10-16T15:10:30.112" v="15" actId="20577"/>
          <ac:spMkLst>
            <pc:docMk/>
            <pc:sldMk cId="0" sldId="267"/>
            <ac:spMk id="3" creationId="{00000000-0000-0000-0000-000000000000}"/>
          </ac:spMkLst>
        </pc:spChg>
        <pc:spChg chg="del">
          <ac:chgData name="Fernando Minea (2322699)" userId="1504f5be-bbf8-4a71-93c0-d07460f84b1a" providerId="ADAL" clId="{DB40F251-E942-4DD4-820B-38A4E2D19582}" dt="2026-10-16T15:10:33.098" v="16" actId="478"/>
          <ac:spMkLst>
            <pc:docMk/>
            <pc:sldMk cId="0" sldId="267"/>
            <ac:spMk id="4" creationId="{00000000-0000-0000-0000-000000000000}"/>
          </ac:spMkLst>
        </pc:spChg>
      </pc:sldChg>
      <pc:sldChg chg="add setBg">
        <pc:chgData name="Fernando Minea (2322699)" userId="1504f5be-bbf8-4a71-93c0-d07460f84b1a" providerId="ADAL" clId="{DB40F251-E942-4DD4-820B-38A4E2D19582}" dt="2026-10-16T15:02:32.265" v="2"/>
        <pc:sldMkLst>
          <pc:docMk/>
          <pc:sldMk cId="0" sldId="268"/>
        </pc:sldMkLst>
      </pc:sldChg>
      <pc:sldChg chg="del">
        <pc:chgData name="Fernando Minea (2322699)" userId="1504f5be-bbf8-4a71-93c0-d07460f84b1a" providerId="ADAL" clId="{DB40F251-E942-4DD4-820B-38A4E2D19582}" dt="2026-10-16T15:02:09.883" v="1" actId="47"/>
        <pc:sldMkLst>
          <pc:docMk/>
          <pc:sldMk cId="3282001470" sldId="268"/>
        </pc:sldMkLst>
      </pc:sldChg>
      <pc:sldChg chg="add setBg">
        <pc:chgData name="Fernando Minea (2322699)" userId="1504f5be-bbf8-4a71-93c0-d07460f84b1a" providerId="ADAL" clId="{DB40F251-E942-4DD4-820B-38A4E2D19582}" dt="2026-10-16T15:02:48.521" v="3"/>
        <pc:sldMkLst>
          <pc:docMk/>
          <pc:sldMk cId="0" sldId="269"/>
        </pc:sldMkLst>
      </pc:sldChg>
      <pc:sldChg chg="del">
        <pc:chgData name="Fernando Minea (2322699)" userId="1504f5be-bbf8-4a71-93c0-d07460f84b1a" providerId="ADAL" clId="{DB40F251-E942-4DD4-820B-38A4E2D19582}" dt="2026-10-16T15:02:08.143" v="0" actId="47"/>
        <pc:sldMkLst>
          <pc:docMk/>
          <pc:sldMk cId="3539549919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F4878-4250-F04A-BC8C-40A6F5619215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0EE6D2-F9EE-7A40-8D49-CE97EFD2D2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419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RK">
    <p:bg>
      <p:bgPr>
        <a:solidFill>
          <a:srgbClr val="10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9738360" y="6510528"/>
            <a:ext cx="2057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AAB4C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LCBB5012  |  Fernando</a:t>
            </a:r>
            <a:endParaRPr lang="en-US" sz="80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AAB4C4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IGHT">
    <p:bg>
      <p:bgPr>
        <a:solidFill>
          <a:srgbClr val="F7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9738360" y="6510528"/>
            <a:ext cx="2057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LCBB5012  |  Fernando</a:t>
            </a:r>
            <a:endParaRPr lang="en-US" sz="80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AAB4C4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863840" y="0"/>
            <a:ext cx="4327855" cy="6858000"/>
          </a:xfrm>
          <a:prstGeom prst="rect">
            <a:avLst/>
          </a:prstGeom>
          <a:solidFill>
            <a:srgbClr val="17233A"/>
          </a:solidFill>
          <a:ln w="12700">
            <a:solidFill>
              <a:srgbClr val="17233A"/>
            </a:solidFill>
            <a:prstDash val="solid"/>
          </a:ln>
        </p:spPr>
      </p:sp>
      <p:pic>
        <p:nvPicPr>
          <p:cNvPr id="3" name="Image 0" descr="/mnt/data/uwtsd_media/image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0768" y="621792"/>
            <a:ext cx="2788920" cy="749808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13232" y="658368"/>
            <a:ext cx="6309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PRINCIPLES OF HUMAN RESOURCE MANAGEMENT</a:t>
            </a:r>
            <a:endParaRPr lang="en-US" sz="1100"/>
          </a:p>
        </p:txBody>
      </p:sp>
      <p:sp>
        <p:nvSpPr>
          <p:cNvPr id="5" name="Text 2"/>
          <p:cNvSpPr/>
          <p:nvPr/>
        </p:nvSpPr>
        <p:spPr>
          <a:xfrm>
            <a:off x="713232" y="1261872"/>
            <a:ext cx="658368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35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Graduate AI</a:t>
            </a:r>
            <a:endParaRPr lang="en-US" sz="3500"/>
          </a:p>
          <a:p>
            <a:pPr marL="0" indent="0" algn="l">
              <a:buNone/>
            </a:pPr>
            <a:r>
              <a:rPr lang="en-US" sz="35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Strategist</a:t>
            </a:r>
            <a:endParaRPr lang="en-US" sz="3500"/>
          </a:p>
        </p:txBody>
      </p:sp>
      <p:sp>
        <p:nvSpPr>
          <p:cNvPr id="6" name="Text 3"/>
          <p:cNvSpPr/>
          <p:nvPr/>
        </p:nvSpPr>
        <p:spPr>
          <a:xfrm>
            <a:off x="713232" y="2798064"/>
            <a:ext cx="6400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700">
                <a:solidFill>
                  <a:srgbClr val="DCE4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Description &amp; Person Specification</a:t>
            </a:r>
            <a:endParaRPr lang="en-US" sz="1700"/>
          </a:p>
        </p:txBody>
      </p:sp>
      <p:sp>
        <p:nvSpPr>
          <p:cNvPr id="7" name="Text 4"/>
          <p:cNvSpPr/>
          <p:nvPr/>
        </p:nvSpPr>
        <p:spPr>
          <a:xfrm>
            <a:off x="713232" y="3346704"/>
            <a:ext cx="6675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>
                <a:solidFill>
                  <a:srgbClr val="AAB4C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Component 1 · Academic Interview for HR Processes</a:t>
            </a:r>
            <a:endParaRPr lang="en-US" sz="1200"/>
          </a:p>
        </p:txBody>
      </p:sp>
      <p:sp>
        <p:nvSpPr>
          <p:cNvPr id="8" name="Shape 5"/>
          <p:cNvSpPr/>
          <p:nvPr/>
        </p:nvSpPr>
        <p:spPr>
          <a:xfrm>
            <a:off x="731520" y="3913632"/>
            <a:ext cx="6126480" cy="0"/>
          </a:xfrm>
          <a:prstGeom prst="line">
            <a:avLst/>
          </a:prstGeom>
          <a:noFill/>
          <a:ln w="15240">
            <a:solidFill>
              <a:srgbClr val="4C5B72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731520" y="4233672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00" b="1">
                <a:solidFill>
                  <a:srgbClr val="8692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</a:t>
            </a:r>
            <a:endParaRPr lang="en-US" sz="900"/>
          </a:p>
        </p:txBody>
      </p:sp>
      <p:sp>
        <p:nvSpPr>
          <p:cNvPr id="10" name="Text 7"/>
          <p:cNvSpPr/>
          <p:nvPr/>
        </p:nvSpPr>
        <p:spPr>
          <a:xfrm>
            <a:off x="1874520" y="4206240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Fernando Minea</a:t>
            </a:r>
            <a:endParaRPr lang="en-US" sz="1300"/>
          </a:p>
        </p:txBody>
      </p:sp>
      <p:sp>
        <p:nvSpPr>
          <p:cNvPr id="11" name="Text 8"/>
          <p:cNvSpPr/>
          <p:nvPr/>
        </p:nvSpPr>
        <p:spPr>
          <a:xfrm>
            <a:off x="731520" y="4636008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00" b="1">
                <a:solidFill>
                  <a:srgbClr val="8692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ID</a:t>
            </a:r>
            <a:endParaRPr lang="en-US" sz="900"/>
          </a:p>
        </p:txBody>
      </p:sp>
      <p:sp>
        <p:nvSpPr>
          <p:cNvPr id="12" name="Text 9"/>
          <p:cNvSpPr/>
          <p:nvPr/>
        </p:nvSpPr>
        <p:spPr>
          <a:xfrm>
            <a:off x="1874520" y="4599432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2322699</a:t>
            </a:r>
            <a:endParaRPr lang="en-US" sz="1200" b="1"/>
          </a:p>
        </p:txBody>
      </p:sp>
      <p:sp>
        <p:nvSpPr>
          <p:cNvPr id="13" name="Text 10"/>
          <p:cNvSpPr/>
          <p:nvPr/>
        </p:nvSpPr>
        <p:spPr>
          <a:xfrm>
            <a:off x="731520" y="5038344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00" b="1">
                <a:solidFill>
                  <a:srgbClr val="8692A6"/>
                </a:solidFill>
                <a:latin typeface="Arial" pitchFamily="34" charset="0"/>
                <a:cs typeface="Arial" pitchFamily="34" charset="-120"/>
              </a:rPr>
              <a:t>Lecture name </a:t>
            </a:r>
            <a:endParaRPr lang="en-US" sz="900"/>
          </a:p>
        </p:txBody>
      </p:sp>
      <p:sp>
        <p:nvSpPr>
          <p:cNvPr id="14" name="Text 11"/>
          <p:cNvSpPr/>
          <p:nvPr/>
        </p:nvSpPr>
        <p:spPr>
          <a:xfrm>
            <a:off x="1874520" y="5010912"/>
            <a:ext cx="4114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Trinh Nguyen Thi Ngoc </a:t>
            </a:r>
            <a:endParaRPr lang="en-US" sz="1200"/>
          </a:p>
        </p:txBody>
      </p:sp>
      <p:sp>
        <p:nvSpPr>
          <p:cNvPr id="15" name="Text 12"/>
          <p:cNvSpPr/>
          <p:nvPr/>
        </p:nvSpPr>
        <p:spPr>
          <a:xfrm>
            <a:off x="8321040" y="1965960"/>
            <a:ext cx="306324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recruitment proposal for a student-facing role that turns responsible AI policy into everyday practice.</a:t>
            </a:r>
            <a:endParaRPr lang="en-US" sz="1800"/>
          </a:p>
        </p:txBody>
      </p:sp>
      <p:sp>
        <p:nvSpPr>
          <p:cNvPr id="16" name="Text 13"/>
          <p:cNvSpPr/>
          <p:nvPr/>
        </p:nvSpPr>
        <p:spPr>
          <a:xfrm>
            <a:off x="8321040" y="3886200"/>
            <a:ext cx="29260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C3C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 base proposed: Birmingham campus</a:t>
            </a:r>
            <a:endParaRPr lang="en-US" sz="1100"/>
          </a:p>
          <a:p>
            <a:pPr marL="0" indent="0" algn="l">
              <a:buNone/>
            </a:pPr>
            <a:r>
              <a:rPr lang="en-US" sz="1100">
                <a:solidFill>
                  <a:srgbClr val="C3C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pattern: hybrid with travel across UWTSD sites</a:t>
            </a:r>
            <a:endParaRPr lang="en-US" sz="1100"/>
          </a:p>
        </p:txBody>
      </p:sp>
      <p:sp>
        <p:nvSpPr>
          <p:cNvPr id="17" name="Text 14"/>
          <p:cNvSpPr/>
          <p:nvPr/>
        </p:nvSpPr>
        <p:spPr>
          <a:xfrm>
            <a:off x="8321040" y="5815584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October 2026</a:t>
            </a:r>
            <a:endParaRPr lang="en-US" sz="110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AAB4C4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411480"/>
            <a:ext cx="4389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 · WHY THE ROLE EXISTS</a:t>
            </a:r>
            <a:endParaRPr lang="en-US" sz="1000"/>
          </a:p>
        </p:txBody>
      </p:sp>
      <p:sp>
        <p:nvSpPr>
          <p:cNvPr id="3" name="Text 1"/>
          <p:cNvSpPr/>
          <p:nvPr/>
        </p:nvSpPr>
        <p:spPr>
          <a:xfrm>
            <a:off x="658368" y="713232"/>
            <a:ext cx="10515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700" b="1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UWTSD already uses AI. The gap is coordination.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658368" y="1261872"/>
            <a:ext cx="10515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role is designed around an institution that has moved beyond the question of whether AI will be used.</a:t>
            </a:r>
            <a:endParaRPr lang="en-US" sz="1100"/>
          </a:p>
        </p:txBody>
      </p:sp>
      <p:sp>
        <p:nvSpPr>
          <p:cNvPr id="5" name="Shape 3"/>
          <p:cNvSpPr/>
          <p:nvPr/>
        </p:nvSpPr>
        <p:spPr>
          <a:xfrm>
            <a:off x="694944" y="1874520"/>
            <a:ext cx="3346704" cy="196596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E0E5EC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950976" y="2121408"/>
            <a:ext cx="1280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8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≈400</a:t>
            </a:r>
            <a:endParaRPr lang="en-US" sz="2800"/>
          </a:p>
        </p:txBody>
      </p:sp>
      <p:sp>
        <p:nvSpPr>
          <p:cNvPr id="7" name="Text 5"/>
          <p:cNvSpPr/>
          <p:nvPr/>
        </p:nvSpPr>
        <p:spPr>
          <a:xfrm>
            <a:off x="950976" y="2761488"/>
            <a:ext cx="28346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academic and professional staff received targeted GenAI training since early 2024</a:t>
            </a:r>
            <a:endParaRPr lang="en-US" sz="1200"/>
          </a:p>
        </p:txBody>
      </p:sp>
      <p:sp>
        <p:nvSpPr>
          <p:cNvPr id="8" name="Shape 6"/>
          <p:cNvSpPr/>
          <p:nvPr/>
        </p:nvSpPr>
        <p:spPr>
          <a:xfrm>
            <a:off x="4462272" y="1874520"/>
            <a:ext cx="3346704" cy="196596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E0E5EC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718304" y="2121408"/>
            <a:ext cx="1280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800" b="1">
                <a:solidFill>
                  <a:srgbClr val="27AE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</a:t>
            </a:r>
            <a:endParaRPr lang="en-US" sz="2800"/>
          </a:p>
        </p:txBody>
      </p:sp>
      <p:sp>
        <p:nvSpPr>
          <p:cNvPr id="10" name="Text 8"/>
          <p:cNvSpPr/>
          <p:nvPr/>
        </p:nvSpPr>
        <p:spPr>
          <a:xfrm>
            <a:off x="4718304" y="2761488"/>
            <a:ext cx="28346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assessments have included explicit guidance on permitted AI use since September</a:t>
            </a:r>
            <a:endParaRPr lang="en-US" sz="1200"/>
          </a:p>
        </p:txBody>
      </p:sp>
      <p:sp>
        <p:nvSpPr>
          <p:cNvPr id="11" name="Shape 9"/>
          <p:cNvSpPr/>
          <p:nvPr/>
        </p:nvSpPr>
        <p:spPr>
          <a:xfrm>
            <a:off x="8229600" y="1874520"/>
            <a:ext cx="3346704" cy="196596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E0E5EC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485632" y="2121408"/>
            <a:ext cx="1280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800" b="1">
                <a:solidFill>
                  <a:srgbClr val="8E6B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800"/>
          </a:p>
        </p:txBody>
      </p:sp>
      <p:sp>
        <p:nvSpPr>
          <p:cNvPr id="13" name="Text 11"/>
          <p:cNvSpPr/>
          <p:nvPr/>
        </p:nvSpPr>
        <p:spPr>
          <a:xfrm>
            <a:off x="8485632" y="2761488"/>
            <a:ext cx="28346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campuses create a practical need for consistent messages and support</a:t>
            </a:r>
            <a:endParaRPr lang="en-US" sz="1200"/>
          </a:p>
        </p:txBody>
      </p:sp>
      <p:sp>
        <p:nvSpPr>
          <p:cNvPr id="14" name="Text 12"/>
          <p:cNvSpPr/>
          <p:nvPr/>
        </p:nvSpPr>
        <p:spPr>
          <a:xfrm>
            <a:off x="694944" y="4251960"/>
            <a:ext cx="25603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implication</a:t>
            </a:r>
            <a:endParaRPr lang="en-US" sz="1200"/>
          </a:p>
        </p:txBody>
      </p:sp>
      <p:sp>
        <p:nvSpPr>
          <p:cNvPr id="15" name="Shape 13"/>
          <p:cNvSpPr/>
          <p:nvPr/>
        </p:nvSpPr>
        <p:spPr>
          <a:xfrm>
            <a:off x="786384" y="4681728"/>
            <a:ext cx="402336" cy="402336"/>
          </a:xfrm>
          <a:prstGeom prst="ellipse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86384" y="4745736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100"/>
          </a:p>
        </p:txBody>
      </p:sp>
      <p:sp>
        <p:nvSpPr>
          <p:cNvPr id="17" name="Text 15"/>
          <p:cNvSpPr/>
          <p:nvPr/>
        </p:nvSpPr>
        <p:spPr>
          <a:xfrm>
            <a:off x="1325880" y="4709160"/>
            <a:ext cx="9784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post should connect existing activity rather than duplicate it.</a:t>
            </a:r>
            <a:endParaRPr lang="en-US" sz="1100"/>
          </a:p>
        </p:txBody>
      </p:sp>
      <p:sp>
        <p:nvSpPr>
          <p:cNvPr id="18" name="Shape 16"/>
          <p:cNvSpPr/>
          <p:nvPr/>
        </p:nvSpPr>
        <p:spPr>
          <a:xfrm>
            <a:off x="786384" y="5065776"/>
            <a:ext cx="402336" cy="402336"/>
          </a:xfrm>
          <a:prstGeom prst="ellipse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786384" y="5129784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/>
          </a:p>
        </p:txBody>
      </p:sp>
      <p:sp>
        <p:nvSpPr>
          <p:cNvPr id="20" name="Text 18"/>
          <p:cNvSpPr/>
          <p:nvPr/>
        </p:nvSpPr>
        <p:spPr>
          <a:xfrm>
            <a:off x="1325880" y="5093208"/>
            <a:ext cx="9784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successful candidate must explain complex AI issues in plain language.</a:t>
            </a:r>
            <a:endParaRPr lang="en-US" sz="1100"/>
          </a:p>
        </p:txBody>
      </p:sp>
      <p:sp>
        <p:nvSpPr>
          <p:cNvPr id="21" name="Shape 19"/>
          <p:cNvSpPr/>
          <p:nvPr/>
        </p:nvSpPr>
        <p:spPr>
          <a:xfrm>
            <a:off x="786384" y="5449824"/>
            <a:ext cx="402336" cy="402336"/>
          </a:xfrm>
          <a:prstGeom prst="ellipse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786384" y="5513832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/>
          </a:p>
        </p:txBody>
      </p:sp>
      <p:sp>
        <p:nvSpPr>
          <p:cNvPr id="23" name="Text 21"/>
          <p:cNvSpPr/>
          <p:nvPr/>
        </p:nvSpPr>
        <p:spPr>
          <a:xfrm>
            <a:off x="1325880" y="5477256"/>
            <a:ext cx="9784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Policy, training and student support need to work together.</a:t>
            </a:r>
            <a:endParaRPr lang="en-US" sz="1100"/>
          </a:p>
        </p:txBody>
      </p:sp>
      <p:sp>
        <p:nvSpPr>
          <p:cNvPr id="24" name="Shape 22"/>
          <p:cNvSpPr/>
          <p:nvPr/>
        </p:nvSpPr>
        <p:spPr>
          <a:xfrm>
            <a:off x="786384" y="5833872"/>
            <a:ext cx="402336" cy="402336"/>
          </a:xfrm>
          <a:prstGeom prst="ellipse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786384" y="5897880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/>
          </a:p>
        </p:txBody>
      </p:sp>
      <p:sp>
        <p:nvSpPr>
          <p:cNvPr id="26" name="Text 24"/>
          <p:cNvSpPr/>
          <p:nvPr/>
        </p:nvSpPr>
        <p:spPr>
          <a:xfrm>
            <a:off x="1325880" y="5861304"/>
            <a:ext cx="9784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of impact matters more than simply counting workshop attendance.</a:t>
            </a:r>
            <a:endParaRPr lang="en-US" sz="1100"/>
          </a:p>
        </p:txBody>
      </p:sp>
      <p:sp>
        <p:nvSpPr>
          <p:cNvPr id="27" name="Text 25"/>
          <p:cNvSpPr/>
          <p:nvPr/>
        </p:nvSpPr>
        <p:spPr>
          <a:xfrm>
            <a:off x="658368" y="6272784"/>
            <a:ext cx="106070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2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UWTSD (2025) AI integration update; UWTSD current vacancies (2026).</a:t>
            </a:r>
            <a:endParaRPr lang="en-US" sz="720"/>
          </a:p>
        </p:txBody>
      </p:sp>
      <p:sp>
        <p:nvSpPr>
          <p:cNvPr id="2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3232" y="457200"/>
            <a:ext cx="3657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 · ROLE PROFILE</a:t>
            </a:r>
            <a:endParaRPr lang="en-US" sz="1000"/>
          </a:p>
        </p:txBody>
      </p:sp>
      <p:sp>
        <p:nvSpPr>
          <p:cNvPr id="3" name="Text 1"/>
          <p:cNvSpPr/>
          <p:nvPr/>
        </p:nvSpPr>
        <p:spPr>
          <a:xfrm>
            <a:off x="713232" y="786384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9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Graduate AI Strategist</a:t>
            </a:r>
            <a:endParaRPr lang="en-US" sz="2900"/>
          </a:p>
        </p:txBody>
      </p:sp>
      <p:sp>
        <p:nvSpPr>
          <p:cNvPr id="4" name="Text 2"/>
          <p:cNvSpPr/>
          <p:nvPr/>
        </p:nvSpPr>
        <p:spPr>
          <a:xfrm>
            <a:off x="713232" y="1417320"/>
            <a:ext cx="74980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500">
                <a:solidFill>
                  <a:srgbClr val="CAD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practical bridge between policy, teaching, student support and employability.</a:t>
            </a:r>
            <a:endParaRPr lang="en-US" sz="1500"/>
          </a:p>
        </p:txBody>
      </p:sp>
      <p:sp>
        <p:nvSpPr>
          <p:cNvPr id="5" name="Shape 3"/>
          <p:cNvSpPr/>
          <p:nvPr/>
        </p:nvSpPr>
        <p:spPr>
          <a:xfrm>
            <a:off x="713232" y="2331720"/>
            <a:ext cx="5074920" cy="786384"/>
          </a:xfrm>
          <a:prstGeom prst="roundRect">
            <a:avLst>
              <a:gd name="adj" fmla="val 13953"/>
            </a:avLst>
          </a:prstGeom>
          <a:solidFill>
            <a:srgbClr val="17233A"/>
          </a:solidFill>
          <a:ln w="12700">
            <a:solidFill>
              <a:srgbClr val="2A3850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941832" y="2496312"/>
            <a:ext cx="1078992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BASE</a:t>
            </a:r>
            <a:endParaRPr lang="en-US" sz="800"/>
          </a:p>
        </p:txBody>
      </p:sp>
      <p:sp>
        <p:nvSpPr>
          <p:cNvPr id="7" name="Text 5"/>
          <p:cNvSpPr/>
          <p:nvPr/>
        </p:nvSpPr>
        <p:spPr>
          <a:xfrm>
            <a:off x="2130552" y="2459736"/>
            <a:ext cx="3383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Birmingham campus, with travel where required</a:t>
            </a:r>
            <a:endParaRPr lang="en-US" sz="1200"/>
          </a:p>
        </p:txBody>
      </p:sp>
      <p:sp>
        <p:nvSpPr>
          <p:cNvPr id="8" name="Shape 6"/>
          <p:cNvSpPr/>
          <p:nvPr/>
        </p:nvSpPr>
        <p:spPr>
          <a:xfrm>
            <a:off x="6245352" y="2331720"/>
            <a:ext cx="5074920" cy="786384"/>
          </a:xfrm>
          <a:prstGeom prst="roundRect">
            <a:avLst>
              <a:gd name="adj" fmla="val 13953"/>
            </a:avLst>
          </a:prstGeom>
          <a:solidFill>
            <a:srgbClr val="17233A"/>
          </a:solidFill>
          <a:ln w="12700">
            <a:solidFill>
              <a:srgbClr val="2A385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6473952" y="2496312"/>
            <a:ext cx="1078992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HOURS</a:t>
            </a:r>
            <a:endParaRPr lang="en-US" sz="800"/>
          </a:p>
        </p:txBody>
      </p:sp>
      <p:sp>
        <p:nvSpPr>
          <p:cNvPr id="10" name="Text 8"/>
          <p:cNvSpPr/>
          <p:nvPr/>
        </p:nvSpPr>
        <p:spPr>
          <a:xfrm>
            <a:off x="7662672" y="2459736"/>
            <a:ext cx="3383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 hours per week</a:t>
            </a:r>
            <a:endParaRPr lang="en-US" sz="1200"/>
          </a:p>
        </p:txBody>
      </p:sp>
      <p:sp>
        <p:nvSpPr>
          <p:cNvPr id="11" name="Shape 9"/>
          <p:cNvSpPr/>
          <p:nvPr/>
        </p:nvSpPr>
        <p:spPr>
          <a:xfrm>
            <a:off x="713232" y="3383280"/>
            <a:ext cx="5074920" cy="786384"/>
          </a:xfrm>
          <a:prstGeom prst="roundRect">
            <a:avLst>
              <a:gd name="adj" fmla="val 13953"/>
            </a:avLst>
          </a:prstGeom>
          <a:solidFill>
            <a:srgbClr val="17233A"/>
          </a:solidFill>
          <a:ln w="12700">
            <a:solidFill>
              <a:srgbClr val="2A3850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41832" y="3547872"/>
            <a:ext cx="1078992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PATTERN</a:t>
            </a:r>
            <a:endParaRPr lang="en-US" sz="800"/>
          </a:p>
        </p:txBody>
      </p:sp>
      <p:sp>
        <p:nvSpPr>
          <p:cNvPr id="13" name="Text 11"/>
          <p:cNvSpPr/>
          <p:nvPr/>
        </p:nvSpPr>
        <p:spPr>
          <a:xfrm>
            <a:off x="2130552" y="3511296"/>
            <a:ext cx="3383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Hybrid</a:t>
            </a:r>
            <a:endParaRPr lang="en-US" sz="1200"/>
          </a:p>
        </p:txBody>
      </p:sp>
      <p:sp>
        <p:nvSpPr>
          <p:cNvPr id="14" name="Shape 12"/>
          <p:cNvSpPr/>
          <p:nvPr/>
        </p:nvSpPr>
        <p:spPr>
          <a:xfrm>
            <a:off x="6245352" y="3383280"/>
            <a:ext cx="5074920" cy="786384"/>
          </a:xfrm>
          <a:prstGeom prst="roundRect">
            <a:avLst>
              <a:gd name="adj" fmla="val 13953"/>
            </a:avLst>
          </a:prstGeom>
          <a:solidFill>
            <a:srgbClr val="17233A"/>
          </a:solidFill>
          <a:ln w="12700">
            <a:solidFill>
              <a:srgbClr val="2A3850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473952" y="3547872"/>
            <a:ext cx="1078992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CONTRACT</a:t>
            </a:r>
            <a:endParaRPr lang="en-US" sz="800"/>
          </a:p>
        </p:txBody>
      </p:sp>
      <p:sp>
        <p:nvSpPr>
          <p:cNvPr id="16" name="Text 14"/>
          <p:cNvSpPr/>
          <p:nvPr/>
        </p:nvSpPr>
        <p:spPr>
          <a:xfrm>
            <a:off x="7662672" y="3511296"/>
            <a:ext cx="3383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Full-time · 12 months initially</a:t>
            </a:r>
            <a:endParaRPr lang="en-US" sz="1200"/>
          </a:p>
        </p:txBody>
      </p:sp>
      <p:sp>
        <p:nvSpPr>
          <p:cNvPr id="17" name="Shape 15"/>
          <p:cNvSpPr/>
          <p:nvPr/>
        </p:nvSpPr>
        <p:spPr>
          <a:xfrm>
            <a:off x="713232" y="4434840"/>
            <a:ext cx="5074920" cy="786384"/>
          </a:xfrm>
          <a:prstGeom prst="roundRect">
            <a:avLst>
              <a:gd name="adj" fmla="val 13953"/>
            </a:avLst>
          </a:prstGeom>
          <a:solidFill>
            <a:srgbClr val="17233A"/>
          </a:solidFill>
          <a:ln w="12700">
            <a:solidFill>
              <a:srgbClr val="2A3850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41832" y="4599432"/>
            <a:ext cx="1078992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SALARY</a:t>
            </a:r>
            <a:endParaRPr lang="en-US" sz="800"/>
          </a:p>
        </p:txBody>
      </p:sp>
      <p:sp>
        <p:nvSpPr>
          <p:cNvPr id="19" name="Text 17"/>
          <p:cNvSpPr/>
          <p:nvPr/>
        </p:nvSpPr>
        <p:spPr>
          <a:xfrm>
            <a:off x="2130552" y="4562856"/>
            <a:ext cx="3383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Grade 5 benchmark: £31,236–£34,610</a:t>
            </a:r>
            <a:endParaRPr lang="en-US" sz="1200"/>
          </a:p>
        </p:txBody>
      </p:sp>
      <p:sp>
        <p:nvSpPr>
          <p:cNvPr id="20" name="Shape 18"/>
          <p:cNvSpPr/>
          <p:nvPr/>
        </p:nvSpPr>
        <p:spPr>
          <a:xfrm>
            <a:off x="6245352" y="4434840"/>
            <a:ext cx="5074920" cy="786384"/>
          </a:xfrm>
          <a:prstGeom prst="roundRect">
            <a:avLst>
              <a:gd name="adj" fmla="val 13953"/>
            </a:avLst>
          </a:prstGeom>
          <a:solidFill>
            <a:srgbClr val="17233A"/>
          </a:solidFill>
          <a:ln w="12700">
            <a:solidFill>
              <a:srgbClr val="2A385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473952" y="4599432"/>
            <a:ext cx="1078992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REPORTS TO</a:t>
            </a:r>
            <a:endParaRPr lang="en-US" sz="800"/>
          </a:p>
        </p:txBody>
      </p:sp>
      <p:sp>
        <p:nvSpPr>
          <p:cNvPr id="22" name="Text 20"/>
          <p:cNvSpPr/>
          <p:nvPr/>
        </p:nvSpPr>
        <p:spPr>
          <a:xfrm>
            <a:off x="7662672" y="4562856"/>
            <a:ext cx="3383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 of Learning &amp; Teaching / nominated senior manager</a:t>
            </a:r>
            <a:endParaRPr lang="en-US" sz="1200"/>
          </a:p>
        </p:txBody>
      </p:sp>
      <p:sp>
        <p:nvSpPr>
          <p:cNvPr id="23" name="Text 21"/>
          <p:cNvSpPr/>
          <p:nvPr/>
        </p:nvSpPr>
        <p:spPr>
          <a:xfrm>
            <a:off x="731520" y="5806440"/>
            <a:ext cx="10789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80">
                <a:solidFill>
                  <a:srgbClr val="AAB4C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Salary is a simulation benchmark using a current UWTSD Grade 5 vacancy; the role itself is hypothetical and would require formal job evaluation.</a:t>
            </a:r>
            <a:endParaRPr lang="en-US" sz="88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AAB4C4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411480"/>
            <a:ext cx="4389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 · JOB PURPOSE</a:t>
            </a:r>
            <a:endParaRPr lang="en-US" sz="1000"/>
          </a:p>
        </p:txBody>
      </p:sp>
      <p:sp>
        <p:nvSpPr>
          <p:cNvPr id="3" name="Text 1"/>
          <p:cNvSpPr/>
          <p:nvPr/>
        </p:nvSpPr>
        <p:spPr>
          <a:xfrm>
            <a:off x="658368" y="713232"/>
            <a:ext cx="10515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700" b="1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role should achieve in its first year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658368" y="1261872"/>
            <a:ext cx="10515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Success is defined by capability and consistency, not by promoting any one AI product.</a:t>
            </a:r>
            <a:endParaRPr lang="en-US" sz="1100"/>
          </a:p>
        </p:txBody>
      </p:sp>
      <p:sp>
        <p:nvSpPr>
          <p:cNvPr id="5" name="Text 3"/>
          <p:cNvSpPr/>
          <p:nvPr/>
        </p:nvSpPr>
        <p:spPr>
          <a:xfrm>
            <a:off x="749808" y="1810512"/>
            <a:ext cx="47548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</a:t>
            </a:r>
            <a:endParaRPr lang="en-US" sz="1800"/>
          </a:p>
        </p:txBody>
      </p:sp>
      <p:sp>
        <p:nvSpPr>
          <p:cNvPr id="6" name="Text 4"/>
          <p:cNvSpPr/>
          <p:nvPr/>
        </p:nvSpPr>
        <p:spPr>
          <a:xfrm>
            <a:off x="1417320" y="1810512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Clarity</a:t>
            </a:r>
            <a:endParaRPr lang="en-US" sz="1400"/>
          </a:p>
        </p:txBody>
      </p:sp>
      <p:sp>
        <p:nvSpPr>
          <p:cNvPr id="7" name="Text 5"/>
          <p:cNvSpPr/>
          <p:nvPr/>
        </p:nvSpPr>
        <p:spPr>
          <a:xfrm>
            <a:off x="2743200" y="1810512"/>
            <a:ext cx="8503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can tell what is allowed, restricted or prohibited in an assessment.</a:t>
            </a:r>
            <a:endParaRPr lang="en-US" sz="1100"/>
          </a:p>
        </p:txBody>
      </p:sp>
      <p:sp>
        <p:nvSpPr>
          <p:cNvPr id="8" name="Shape 6"/>
          <p:cNvSpPr/>
          <p:nvPr/>
        </p:nvSpPr>
        <p:spPr>
          <a:xfrm>
            <a:off x="1417320" y="2331720"/>
            <a:ext cx="9646920" cy="0"/>
          </a:xfrm>
          <a:prstGeom prst="line">
            <a:avLst/>
          </a:prstGeom>
          <a:noFill/>
          <a:ln w="10160">
            <a:solidFill>
              <a:srgbClr val="E2E7EE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49808" y="2615184"/>
            <a:ext cx="47548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00" b="1">
                <a:solidFill>
                  <a:srgbClr val="27AE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1800"/>
          </a:p>
        </p:txBody>
      </p:sp>
      <p:sp>
        <p:nvSpPr>
          <p:cNvPr id="10" name="Text 8"/>
          <p:cNvSpPr/>
          <p:nvPr/>
        </p:nvSpPr>
        <p:spPr>
          <a:xfrm>
            <a:off x="1417320" y="2615184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Judgement</a:t>
            </a:r>
            <a:endParaRPr lang="en-US" sz="1400"/>
          </a:p>
        </p:txBody>
      </p:sp>
      <p:sp>
        <p:nvSpPr>
          <p:cNvPr id="11" name="Text 9"/>
          <p:cNvSpPr/>
          <p:nvPr/>
        </p:nvSpPr>
        <p:spPr>
          <a:xfrm>
            <a:off x="2743200" y="2615184"/>
            <a:ext cx="8503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check AI output rather than treating it as authoritative.</a:t>
            </a:r>
            <a:endParaRPr lang="en-US" sz="1100"/>
          </a:p>
        </p:txBody>
      </p:sp>
      <p:sp>
        <p:nvSpPr>
          <p:cNvPr id="12" name="Shape 10"/>
          <p:cNvSpPr/>
          <p:nvPr/>
        </p:nvSpPr>
        <p:spPr>
          <a:xfrm>
            <a:off x="1417320" y="3136392"/>
            <a:ext cx="9646920" cy="0"/>
          </a:xfrm>
          <a:prstGeom prst="line">
            <a:avLst/>
          </a:prstGeom>
          <a:noFill/>
          <a:ln w="10160">
            <a:solidFill>
              <a:srgbClr val="E2E7EE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49808" y="3419856"/>
            <a:ext cx="47548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00" b="1">
                <a:solidFill>
                  <a:srgbClr val="8E6B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1800"/>
          </a:p>
        </p:txBody>
      </p:sp>
      <p:sp>
        <p:nvSpPr>
          <p:cNvPr id="14" name="Text 12"/>
          <p:cNvSpPr/>
          <p:nvPr/>
        </p:nvSpPr>
        <p:spPr>
          <a:xfrm>
            <a:off x="1417320" y="3419856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Confidence</a:t>
            </a:r>
            <a:endParaRPr lang="en-US" sz="1400"/>
          </a:p>
        </p:txBody>
      </p:sp>
      <p:sp>
        <p:nvSpPr>
          <p:cNvPr id="15" name="Text 13"/>
          <p:cNvSpPr/>
          <p:nvPr/>
        </p:nvSpPr>
        <p:spPr>
          <a:xfrm>
            <a:off x="2743200" y="3419856"/>
            <a:ext cx="8503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know where AI can support teaching and where human oversight is essential.</a:t>
            </a:r>
            <a:endParaRPr lang="en-US" sz="1100"/>
          </a:p>
        </p:txBody>
      </p:sp>
      <p:sp>
        <p:nvSpPr>
          <p:cNvPr id="16" name="Shape 14"/>
          <p:cNvSpPr/>
          <p:nvPr/>
        </p:nvSpPr>
        <p:spPr>
          <a:xfrm>
            <a:off x="1417320" y="3941064"/>
            <a:ext cx="9646920" cy="0"/>
          </a:xfrm>
          <a:prstGeom prst="line">
            <a:avLst/>
          </a:prstGeom>
          <a:noFill/>
          <a:ln w="10160">
            <a:solidFill>
              <a:srgbClr val="E2E7EE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749808" y="4224528"/>
            <a:ext cx="47548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</a:t>
            </a:r>
            <a:endParaRPr lang="en-US" sz="1800"/>
          </a:p>
        </p:txBody>
      </p:sp>
      <p:sp>
        <p:nvSpPr>
          <p:cNvPr id="18" name="Text 16"/>
          <p:cNvSpPr/>
          <p:nvPr/>
        </p:nvSpPr>
        <p:spPr>
          <a:xfrm>
            <a:off x="1417320" y="4224528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Consistency</a:t>
            </a:r>
            <a:endParaRPr lang="en-US" sz="1400"/>
          </a:p>
        </p:txBody>
      </p:sp>
      <p:sp>
        <p:nvSpPr>
          <p:cNvPr id="19" name="Text 17"/>
          <p:cNvSpPr/>
          <p:nvPr/>
        </p:nvSpPr>
        <p:spPr>
          <a:xfrm>
            <a:off x="2743200" y="4224528"/>
            <a:ext cx="8503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messages are aligned across academic and professional-service teams.</a:t>
            </a:r>
            <a:endParaRPr lang="en-US" sz="1100"/>
          </a:p>
        </p:txBody>
      </p:sp>
      <p:sp>
        <p:nvSpPr>
          <p:cNvPr id="20" name="Shape 18"/>
          <p:cNvSpPr/>
          <p:nvPr/>
        </p:nvSpPr>
        <p:spPr>
          <a:xfrm>
            <a:off x="1417320" y="4745736"/>
            <a:ext cx="9646920" cy="0"/>
          </a:xfrm>
          <a:prstGeom prst="line">
            <a:avLst/>
          </a:prstGeom>
          <a:noFill/>
          <a:ln w="10160">
            <a:solidFill>
              <a:srgbClr val="E2E7EE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749808" y="5029200"/>
            <a:ext cx="47548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00" b="1">
                <a:solidFill>
                  <a:srgbClr val="C94A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</a:t>
            </a:r>
            <a:endParaRPr lang="en-US" sz="1800"/>
          </a:p>
        </p:txBody>
      </p:sp>
      <p:sp>
        <p:nvSpPr>
          <p:cNvPr id="22" name="Text 20"/>
          <p:cNvSpPr/>
          <p:nvPr/>
        </p:nvSpPr>
        <p:spPr>
          <a:xfrm>
            <a:off x="1417320" y="5029200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Employability</a:t>
            </a:r>
            <a:endParaRPr lang="en-US" sz="1400"/>
          </a:p>
        </p:txBody>
      </p:sp>
      <p:sp>
        <p:nvSpPr>
          <p:cNvPr id="23" name="Text 21"/>
          <p:cNvSpPr/>
          <p:nvPr/>
        </p:nvSpPr>
        <p:spPr>
          <a:xfrm>
            <a:off x="2743200" y="5029200"/>
            <a:ext cx="8503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practise responsible workplace use, not only academic use.</a:t>
            </a:r>
            <a:endParaRPr lang="en-US" sz="1100"/>
          </a:p>
        </p:txBody>
      </p:sp>
      <p:sp>
        <p:nvSpPr>
          <p:cNvPr id="24" name="Shape 22"/>
          <p:cNvSpPr/>
          <p:nvPr/>
        </p:nvSpPr>
        <p:spPr>
          <a:xfrm>
            <a:off x="1417320" y="5550408"/>
            <a:ext cx="9646920" cy="0"/>
          </a:xfrm>
          <a:prstGeom prst="line">
            <a:avLst/>
          </a:prstGeom>
          <a:noFill/>
          <a:ln w="10160">
            <a:solidFill>
              <a:srgbClr val="E2E7EE"/>
            </a:solidFill>
            <a:prstDash val="solid"/>
          </a:ln>
        </p:spPr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3232" y="475488"/>
            <a:ext cx="4114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 · CORE RESPONSIBILITIES</a:t>
            </a:r>
            <a:endParaRPr lang="en-US" sz="1000"/>
          </a:p>
        </p:txBody>
      </p:sp>
      <p:sp>
        <p:nvSpPr>
          <p:cNvPr id="3" name="Text 1"/>
          <p:cNvSpPr/>
          <p:nvPr/>
        </p:nvSpPr>
        <p:spPr>
          <a:xfrm>
            <a:off x="713232" y="822960"/>
            <a:ext cx="10607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7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job is a service role, not a technology showcase.</a:t>
            </a:r>
            <a:endParaRPr lang="en-US" sz="2700"/>
          </a:p>
        </p:txBody>
      </p:sp>
      <p:sp>
        <p:nvSpPr>
          <p:cNvPr id="4" name="Shape 2"/>
          <p:cNvSpPr/>
          <p:nvPr/>
        </p:nvSpPr>
        <p:spPr>
          <a:xfrm>
            <a:off x="713232" y="1874520"/>
            <a:ext cx="3337560" cy="1444752"/>
          </a:xfrm>
          <a:prstGeom prst="roundRect">
            <a:avLst>
              <a:gd name="adj" fmla="val 7595"/>
            </a:avLst>
          </a:prstGeom>
          <a:solidFill>
            <a:srgbClr val="17233A"/>
          </a:solidFill>
          <a:ln w="12700">
            <a:solidFill>
              <a:srgbClr val="34455F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2075688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literacy</a:t>
            </a:r>
            <a:endParaRPr lang="en-US" sz="1300"/>
          </a:p>
        </p:txBody>
      </p:sp>
      <p:sp>
        <p:nvSpPr>
          <p:cNvPr id="6" name="Text 4"/>
          <p:cNvSpPr/>
          <p:nvPr/>
        </p:nvSpPr>
        <p:spPr>
          <a:xfrm>
            <a:off x="914400" y="2459736"/>
            <a:ext cx="2834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E4EAF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 workshops and short resources on prompting, verification, bias, privacy and responsible use.</a:t>
            </a:r>
            <a:endParaRPr lang="en-US" sz="1040"/>
          </a:p>
        </p:txBody>
      </p:sp>
      <p:sp>
        <p:nvSpPr>
          <p:cNvPr id="7" name="Shape 5"/>
          <p:cNvSpPr/>
          <p:nvPr/>
        </p:nvSpPr>
        <p:spPr>
          <a:xfrm>
            <a:off x="4416552" y="1874520"/>
            <a:ext cx="3337560" cy="1444752"/>
          </a:xfrm>
          <a:prstGeom prst="roundRect">
            <a:avLst>
              <a:gd name="adj" fmla="val 7595"/>
            </a:avLst>
          </a:prstGeom>
          <a:solidFill>
            <a:srgbClr val="17233A"/>
          </a:solidFill>
          <a:ln w="12700">
            <a:solidFill>
              <a:srgbClr val="34455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4617720" y="2075688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Assessment guidance</a:t>
            </a:r>
            <a:endParaRPr lang="en-US" sz="1300"/>
          </a:p>
        </p:txBody>
      </p:sp>
      <p:sp>
        <p:nvSpPr>
          <p:cNvPr id="9" name="Text 7"/>
          <p:cNvSpPr/>
          <p:nvPr/>
        </p:nvSpPr>
        <p:spPr>
          <a:xfrm>
            <a:off x="4617720" y="2459736"/>
            <a:ext cx="2834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E4EAF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teams translate assessment rules into clear student-facing instructions.</a:t>
            </a:r>
            <a:endParaRPr lang="en-US" sz="1040"/>
          </a:p>
        </p:txBody>
      </p:sp>
      <p:sp>
        <p:nvSpPr>
          <p:cNvPr id="10" name="Shape 8"/>
          <p:cNvSpPr/>
          <p:nvPr/>
        </p:nvSpPr>
        <p:spPr>
          <a:xfrm>
            <a:off x="8119872" y="1874520"/>
            <a:ext cx="3337560" cy="1444752"/>
          </a:xfrm>
          <a:prstGeom prst="roundRect">
            <a:avLst>
              <a:gd name="adj" fmla="val 7595"/>
            </a:avLst>
          </a:prstGeom>
          <a:solidFill>
            <a:srgbClr val="17233A"/>
          </a:solidFill>
          <a:ln w="12700">
            <a:solidFill>
              <a:srgbClr val="34455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321040" y="2075688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Tool evaluation</a:t>
            </a:r>
            <a:endParaRPr lang="en-US" sz="1300"/>
          </a:p>
        </p:txBody>
      </p:sp>
      <p:sp>
        <p:nvSpPr>
          <p:cNvPr id="12" name="Text 10"/>
          <p:cNvSpPr/>
          <p:nvPr/>
        </p:nvSpPr>
        <p:spPr>
          <a:xfrm>
            <a:off x="8321040" y="2459736"/>
            <a:ext cx="2834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E4EAF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Assess new AI platforms for educational value, accessibility, security and value for money.</a:t>
            </a:r>
            <a:endParaRPr lang="en-US" sz="1040"/>
          </a:p>
        </p:txBody>
      </p:sp>
      <p:sp>
        <p:nvSpPr>
          <p:cNvPr id="13" name="Shape 11"/>
          <p:cNvSpPr/>
          <p:nvPr/>
        </p:nvSpPr>
        <p:spPr>
          <a:xfrm>
            <a:off x="713232" y="3703320"/>
            <a:ext cx="3337560" cy="1444752"/>
          </a:xfrm>
          <a:prstGeom prst="roundRect">
            <a:avLst>
              <a:gd name="adj" fmla="val 7595"/>
            </a:avLst>
          </a:prstGeom>
          <a:solidFill>
            <a:srgbClr val="17233A"/>
          </a:solidFill>
          <a:ln w="12700">
            <a:solidFill>
              <a:srgbClr val="34455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914400" y="3904488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development</a:t>
            </a:r>
            <a:endParaRPr lang="en-US" sz="1300"/>
          </a:p>
        </p:txBody>
      </p:sp>
      <p:sp>
        <p:nvSpPr>
          <p:cNvPr id="15" name="Text 13"/>
          <p:cNvSpPr/>
          <p:nvPr/>
        </p:nvSpPr>
        <p:spPr>
          <a:xfrm>
            <a:off x="914400" y="4288536"/>
            <a:ext cx="2834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E4EAF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practical briefings that build confidence without forcing uniform teaching methods.</a:t>
            </a:r>
            <a:endParaRPr lang="en-US" sz="1040"/>
          </a:p>
        </p:txBody>
      </p:sp>
      <p:sp>
        <p:nvSpPr>
          <p:cNvPr id="16" name="Shape 14"/>
          <p:cNvSpPr/>
          <p:nvPr/>
        </p:nvSpPr>
        <p:spPr>
          <a:xfrm>
            <a:off x="4416552" y="3703320"/>
            <a:ext cx="3337560" cy="1444752"/>
          </a:xfrm>
          <a:prstGeom prst="roundRect">
            <a:avLst>
              <a:gd name="adj" fmla="val 7595"/>
            </a:avLst>
          </a:prstGeom>
          <a:solidFill>
            <a:srgbClr val="17233A"/>
          </a:solidFill>
          <a:ln w="12700">
            <a:solidFill>
              <a:srgbClr val="34455F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4617720" y="3904488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voice</a:t>
            </a:r>
            <a:endParaRPr lang="en-US" sz="1300"/>
          </a:p>
        </p:txBody>
      </p:sp>
      <p:sp>
        <p:nvSpPr>
          <p:cNvPr id="18" name="Text 16"/>
          <p:cNvSpPr/>
          <p:nvPr/>
        </p:nvSpPr>
        <p:spPr>
          <a:xfrm>
            <a:off x="4617720" y="4288536"/>
            <a:ext cx="2834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E4EAF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feedback and common questions to improve guidance and training.</a:t>
            </a:r>
            <a:endParaRPr lang="en-US" sz="1040"/>
          </a:p>
        </p:txBody>
      </p:sp>
      <p:sp>
        <p:nvSpPr>
          <p:cNvPr id="19" name="Shape 17"/>
          <p:cNvSpPr/>
          <p:nvPr/>
        </p:nvSpPr>
        <p:spPr>
          <a:xfrm>
            <a:off x="8119872" y="3703320"/>
            <a:ext cx="3337560" cy="1444752"/>
          </a:xfrm>
          <a:prstGeom prst="roundRect">
            <a:avLst>
              <a:gd name="adj" fmla="val 7595"/>
            </a:avLst>
          </a:prstGeom>
          <a:solidFill>
            <a:srgbClr val="17233A"/>
          </a:solidFill>
          <a:ln w="12700">
            <a:solidFill>
              <a:srgbClr val="34455F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8321040" y="3904488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review</a:t>
            </a:r>
            <a:endParaRPr lang="en-US" sz="1300"/>
          </a:p>
        </p:txBody>
      </p:sp>
      <p:sp>
        <p:nvSpPr>
          <p:cNvPr id="21" name="Text 19"/>
          <p:cNvSpPr/>
          <p:nvPr/>
        </p:nvSpPr>
        <p:spPr>
          <a:xfrm>
            <a:off x="8321040" y="4288536"/>
            <a:ext cx="2834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E4EAF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Track capability, confidence and recurring risks, then report practical actions to management.</a:t>
            </a:r>
            <a:endParaRPr lang="en-US" sz="104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AAB4C4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411480"/>
            <a:ext cx="4389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 · PERSON SPECIFICATION</a:t>
            </a:r>
            <a:endParaRPr lang="en-US" sz="1000"/>
          </a:p>
        </p:txBody>
      </p:sp>
      <p:sp>
        <p:nvSpPr>
          <p:cNvPr id="3" name="Text 1"/>
          <p:cNvSpPr/>
          <p:nvPr/>
        </p:nvSpPr>
        <p:spPr>
          <a:xfrm>
            <a:off x="658368" y="713232"/>
            <a:ext cx="10515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700" b="1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Three things the successful candidate must bring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658368" y="1261872"/>
            <a:ext cx="10515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person specification separates knowledge, delivery skill and professional judgement.</a:t>
            </a:r>
            <a:endParaRPr lang="en-US" sz="1100"/>
          </a:p>
        </p:txBody>
      </p:sp>
      <p:sp>
        <p:nvSpPr>
          <p:cNvPr id="5" name="Shape 3"/>
          <p:cNvSpPr/>
          <p:nvPr/>
        </p:nvSpPr>
        <p:spPr>
          <a:xfrm>
            <a:off x="713232" y="1847088"/>
            <a:ext cx="3364992" cy="3611880"/>
          </a:xfrm>
          <a:prstGeom prst="roundRect">
            <a:avLst>
              <a:gd name="adj" fmla="val 3261"/>
            </a:avLst>
          </a:prstGeom>
          <a:solidFill>
            <a:srgbClr val="FFFFFF"/>
          </a:solidFill>
          <a:ln w="12700">
            <a:solidFill>
              <a:srgbClr val="DDE3EA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13232" y="1847088"/>
            <a:ext cx="3364992" cy="109728"/>
          </a:xfrm>
          <a:prstGeom prst="rect">
            <a:avLst/>
          </a:prstGeom>
          <a:solidFill>
            <a:srgbClr val="2D9CDB"/>
          </a:solidFill>
          <a:ln w="12700">
            <a:solidFill>
              <a:srgbClr val="2D9CD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41832" y="2148840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KNOWLEDGE</a:t>
            </a:r>
            <a:endParaRPr lang="en-US" sz="1300"/>
          </a:p>
        </p:txBody>
      </p:sp>
      <p:sp>
        <p:nvSpPr>
          <p:cNvPr id="8" name="Text 6"/>
          <p:cNvSpPr/>
          <p:nvPr/>
        </p:nvSpPr>
        <p:spPr>
          <a:xfrm>
            <a:off x="960120" y="2697480"/>
            <a:ext cx="1645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</a:t>
            </a:r>
            <a:endParaRPr lang="en-US" sz="1400"/>
          </a:p>
        </p:txBody>
      </p:sp>
      <p:sp>
        <p:nvSpPr>
          <p:cNvPr id="9" name="Text 7"/>
          <p:cNvSpPr/>
          <p:nvPr/>
        </p:nvSpPr>
        <p:spPr>
          <a:xfrm>
            <a:off x="1216152" y="2670048"/>
            <a:ext cx="2514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Generative AI and LLM capabilities/limitations</a:t>
            </a:r>
            <a:endParaRPr lang="en-US" sz="1060"/>
          </a:p>
        </p:txBody>
      </p:sp>
      <p:sp>
        <p:nvSpPr>
          <p:cNvPr id="10" name="Text 8"/>
          <p:cNvSpPr/>
          <p:nvPr/>
        </p:nvSpPr>
        <p:spPr>
          <a:xfrm>
            <a:off x="960120" y="3300984"/>
            <a:ext cx="1645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</a:t>
            </a:r>
            <a:endParaRPr lang="en-US" sz="1400"/>
          </a:p>
        </p:txBody>
      </p:sp>
      <p:sp>
        <p:nvSpPr>
          <p:cNvPr id="11" name="Text 9"/>
          <p:cNvSpPr/>
          <p:nvPr/>
        </p:nvSpPr>
        <p:spPr>
          <a:xfrm>
            <a:off x="1216152" y="3273552"/>
            <a:ext cx="2514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Academic integrity and assessment-specific guidance</a:t>
            </a:r>
            <a:endParaRPr lang="en-US" sz="1060"/>
          </a:p>
        </p:txBody>
      </p:sp>
      <p:sp>
        <p:nvSpPr>
          <p:cNvPr id="12" name="Text 10"/>
          <p:cNvSpPr/>
          <p:nvPr/>
        </p:nvSpPr>
        <p:spPr>
          <a:xfrm>
            <a:off x="960120" y="3904488"/>
            <a:ext cx="1645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</a:t>
            </a:r>
            <a:endParaRPr lang="en-US" sz="1400"/>
          </a:p>
        </p:txBody>
      </p:sp>
      <p:sp>
        <p:nvSpPr>
          <p:cNvPr id="13" name="Text 11"/>
          <p:cNvSpPr/>
          <p:nvPr/>
        </p:nvSpPr>
        <p:spPr>
          <a:xfrm>
            <a:off x="1216152" y="3877056"/>
            <a:ext cx="2514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Bias, hallucination, privacy and data-security risks</a:t>
            </a:r>
            <a:endParaRPr lang="en-US" sz="1060"/>
          </a:p>
        </p:txBody>
      </p:sp>
      <p:sp>
        <p:nvSpPr>
          <p:cNvPr id="14" name="Text 12"/>
          <p:cNvSpPr/>
          <p:nvPr/>
        </p:nvSpPr>
        <p:spPr>
          <a:xfrm>
            <a:off x="960120" y="4507992"/>
            <a:ext cx="1645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</a:t>
            </a:r>
            <a:endParaRPr lang="en-US" sz="1400"/>
          </a:p>
        </p:txBody>
      </p:sp>
      <p:sp>
        <p:nvSpPr>
          <p:cNvPr id="15" name="Text 13"/>
          <p:cNvSpPr/>
          <p:nvPr/>
        </p:nvSpPr>
        <p:spPr>
          <a:xfrm>
            <a:off x="1216152" y="4480560"/>
            <a:ext cx="2514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Higher-education context and student learning</a:t>
            </a:r>
            <a:endParaRPr lang="en-US" sz="1060"/>
          </a:p>
        </p:txBody>
      </p:sp>
      <p:sp>
        <p:nvSpPr>
          <p:cNvPr id="16" name="Shape 14"/>
          <p:cNvSpPr/>
          <p:nvPr/>
        </p:nvSpPr>
        <p:spPr>
          <a:xfrm>
            <a:off x="4443984" y="1847088"/>
            <a:ext cx="3364992" cy="3611880"/>
          </a:xfrm>
          <a:prstGeom prst="roundRect">
            <a:avLst>
              <a:gd name="adj" fmla="val 3261"/>
            </a:avLst>
          </a:prstGeom>
          <a:solidFill>
            <a:srgbClr val="FFFFFF"/>
          </a:solidFill>
          <a:ln w="12700">
            <a:solidFill>
              <a:srgbClr val="DDE3EA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4443984" y="1847088"/>
            <a:ext cx="3364992" cy="109728"/>
          </a:xfrm>
          <a:prstGeom prst="rect">
            <a:avLst/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4672584" y="2148840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27AE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</a:t>
            </a:r>
            <a:endParaRPr lang="en-US" sz="1300"/>
          </a:p>
        </p:txBody>
      </p:sp>
      <p:sp>
        <p:nvSpPr>
          <p:cNvPr id="19" name="Text 17"/>
          <p:cNvSpPr/>
          <p:nvPr/>
        </p:nvSpPr>
        <p:spPr>
          <a:xfrm>
            <a:off x="4690872" y="2697480"/>
            <a:ext cx="1645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27AE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</a:t>
            </a:r>
            <a:endParaRPr lang="en-US" sz="1400"/>
          </a:p>
        </p:txBody>
      </p:sp>
      <p:sp>
        <p:nvSpPr>
          <p:cNvPr id="20" name="Text 18"/>
          <p:cNvSpPr/>
          <p:nvPr/>
        </p:nvSpPr>
        <p:spPr>
          <a:xfrm>
            <a:off x="4946904" y="2670048"/>
            <a:ext cx="2514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Explain technical issues to non-technical audiences</a:t>
            </a:r>
            <a:endParaRPr lang="en-US" sz="1060"/>
          </a:p>
        </p:txBody>
      </p:sp>
      <p:sp>
        <p:nvSpPr>
          <p:cNvPr id="21" name="Text 19"/>
          <p:cNvSpPr/>
          <p:nvPr/>
        </p:nvSpPr>
        <p:spPr>
          <a:xfrm>
            <a:off x="4690872" y="3300984"/>
            <a:ext cx="1645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27AE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</a:t>
            </a:r>
            <a:endParaRPr lang="en-US" sz="1400"/>
          </a:p>
        </p:txBody>
      </p:sp>
      <p:sp>
        <p:nvSpPr>
          <p:cNvPr id="22" name="Text 20"/>
          <p:cNvSpPr/>
          <p:nvPr/>
        </p:nvSpPr>
        <p:spPr>
          <a:xfrm>
            <a:off x="4946904" y="3273552"/>
            <a:ext cx="2514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 workshops and practical activities</a:t>
            </a:r>
            <a:endParaRPr lang="en-US" sz="1060"/>
          </a:p>
        </p:txBody>
      </p:sp>
      <p:sp>
        <p:nvSpPr>
          <p:cNvPr id="23" name="Text 21"/>
          <p:cNvSpPr/>
          <p:nvPr/>
        </p:nvSpPr>
        <p:spPr>
          <a:xfrm>
            <a:off x="4690872" y="3904488"/>
            <a:ext cx="1645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27AE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</a:t>
            </a:r>
            <a:endParaRPr lang="en-US" sz="1400"/>
          </a:p>
        </p:txBody>
      </p:sp>
      <p:sp>
        <p:nvSpPr>
          <p:cNvPr id="24" name="Text 22"/>
          <p:cNvSpPr/>
          <p:nvPr/>
        </p:nvSpPr>
        <p:spPr>
          <a:xfrm>
            <a:off x="4946904" y="3877056"/>
            <a:ext cx="2514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Evaluate evidence and AI-generated claims</a:t>
            </a:r>
            <a:endParaRPr lang="en-US" sz="1060"/>
          </a:p>
        </p:txBody>
      </p:sp>
      <p:sp>
        <p:nvSpPr>
          <p:cNvPr id="25" name="Text 23"/>
          <p:cNvSpPr/>
          <p:nvPr/>
        </p:nvSpPr>
        <p:spPr>
          <a:xfrm>
            <a:off x="4690872" y="4507992"/>
            <a:ext cx="1645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27AE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</a:t>
            </a:r>
            <a:endParaRPr lang="en-US" sz="1400"/>
          </a:p>
        </p:txBody>
      </p:sp>
      <p:sp>
        <p:nvSpPr>
          <p:cNvPr id="26" name="Text 24"/>
          <p:cNvSpPr/>
          <p:nvPr/>
        </p:nvSpPr>
        <p:spPr>
          <a:xfrm>
            <a:off x="4946904" y="4480560"/>
            <a:ext cx="2514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across academic and professional teams</a:t>
            </a:r>
            <a:endParaRPr lang="en-US" sz="1060"/>
          </a:p>
        </p:txBody>
      </p:sp>
      <p:sp>
        <p:nvSpPr>
          <p:cNvPr id="27" name="Shape 25"/>
          <p:cNvSpPr/>
          <p:nvPr/>
        </p:nvSpPr>
        <p:spPr>
          <a:xfrm>
            <a:off x="8174736" y="1847088"/>
            <a:ext cx="3364992" cy="3611880"/>
          </a:xfrm>
          <a:prstGeom prst="roundRect">
            <a:avLst>
              <a:gd name="adj" fmla="val 3261"/>
            </a:avLst>
          </a:prstGeom>
          <a:solidFill>
            <a:srgbClr val="FFFFFF"/>
          </a:solidFill>
          <a:ln w="12700">
            <a:solidFill>
              <a:srgbClr val="DDE3EA"/>
            </a:solidFill>
            <a:prstDash val="solid"/>
          </a:ln>
        </p:spPr>
      </p:sp>
      <p:sp>
        <p:nvSpPr>
          <p:cNvPr id="28" name="Shape 26"/>
          <p:cNvSpPr/>
          <p:nvPr/>
        </p:nvSpPr>
        <p:spPr>
          <a:xfrm>
            <a:off x="8174736" y="1847088"/>
            <a:ext cx="3364992" cy="109728"/>
          </a:xfrm>
          <a:prstGeom prst="rect">
            <a:avLst/>
          </a:prstGeom>
          <a:solidFill>
            <a:srgbClr val="8E6BBE"/>
          </a:solidFill>
          <a:ln w="12700">
            <a:solidFill>
              <a:srgbClr val="8E6BBE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8403336" y="2148840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8E6B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BEHAVIOURS</a:t>
            </a:r>
            <a:endParaRPr lang="en-US" sz="1300"/>
          </a:p>
        </p:txBody>
      </p:sp>
      <p:sp>
        <p:nvSpPr>
          <p:cNvPr id="30" name="Text 28"/>
          <p:cNvSpPr/>
          <p:nvPr/>
        </p:nvSpPr>
        <p:spPr>
          <a:xfrm>
            <a:off x="8421624" y="2697480"/>
            <a:ext cx="1645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8E6B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</a:t>
            </a:r>
            <a:endParaRPr lang="en-US" sz="1400"/>
          </a:p>
        </p:txBody>
      </p:sp>
      <p:sp>
        <p:nvSpPr>
          <p:cNvPr id="31" name="Text 29"/>
          <p:cNvSpPr/>
          <p:nvPr/>
        </p:nvSpPr>
        <p:spPr>
          <a:xfrm>
            <a:off x="8677656" y="2670048"/>
            <a:ext cx="2514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Ethical and fair decision-making</a:t>
            </a:r>
            <a:endParaRPr lang="en-US" sz="1060"/>
          </a:p>
        </p:txBody>
      </p:sp>
      <p:sp>
        <p:nvSpPr>
          <p:cNvPr id="32" name="Text 30"/>
          <p:cNvSpPr/>
          <p:nvPr/>
        </p:nvSpPr>
        <p:spPr>
          <a:xfrm>
            <a:off x="8421624" y="3300984"/>
            <a:ext cx="1645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8E6B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</a:t>
            </a:r>
            <a:endParaRPr lang="en-US" sz="1400"/>
          </a:p>
        </p:txBody>
      </p:sp>
      <p:sp>
        <p:nvSpPr>
          <p:cNvPr id="33" name="Text 31"/>
          <p:cNvSpPr/>
          <p:nvPr/>
        </p:nvSpPr>
        <p:spPr>
          <a:xfrm>
            <a:off x="8677656" y="3273552"/>
            <a:ext cx="2514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Curiosity and willingness to keep learning</a:t>
            </a:r>
            <a:endParaRPr lang="en-US" sz="1060"/>
          </a:p>
        </p:txBody>
      </p:sp>
      <p:sp>
        <p:nvSpPr>
          <p:cNvPr id="34" name="Text 32"/>
          <p:cNvSpPr/>
          <p:nvPr/>
        </p:nvSpPr>
        <p:spPr>
          <a:xfrm>
            <a:off x="8421624" y="3904488"/>
            <a:ext cx="1645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8E6B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</a:t>
            </a:r>
            <a:endParaRPr lang="en-US" sz="1400"/>
          </a:p>
        </p:txBody>
      </p:sp>
      <p:sp>
        <p:nvSpPr>
          <p:cNvPr id="35" name="Text 33"/>
          <p:cNvSpPr/>
          <p:nvPr/>
        </p:nvSpPr>
        <p:spPr>
          <a:xfrm>
            <a:off x="8677656" y="3877056"/>
            <a:ext cx="2514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Inclusive, student-centred practice</a:t>
            </a:r>
            <a:endParaRPr lang="en-US" sz="1060"/>
          </a:p>
        </p:txBody>
      </p:sp>
      <p:sp>
        <p:nvSpPr>
          <p:cNvPr id="36" name="Text 34"/>
          <p:cNvSpPr/>
          <p:nvPr/>
        </p:nvSpPr>
        <p:spPr>
          <a:xfrm>
            <a:off x="8421624" y="4507992"/>
            <a:ext cx="1645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>
                <a:solidFill>
                  <a:srgbClr val="8E6B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</a:t>
            </a:r>
            <a:endParaRPr lang="en-US" sz="1400"/>
          </a:p>
        </p:txBody>
      </p:sp>
      <p:sp>
        <p:nvSpPr>
          <p:cNvPr id="37" name="Text 35"/>
          <p:cNvSpPr/>
          <p:nvPr/>
        </p:nvSpPr>
        <p:spPr>
          <a:xfrm>
            <a:off x="8677656" y="4480560"/>
            <a:ext cx="2514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Calm judgement when policy is uncertain</a:t>
            </a:r>
            <a:endParaRPr lang="en-US" sz="1060"/>
          </a:p>
        </p:txBody>
      </p:sp>
      <p:sp>
        <p:nvSpPr>
          <p:cNvPr id="3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3232" y="475488"/>
            <a:ext cx="4114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06 · SELECTION CRITERIA</a:t>
            </a:r>
            <a:endParaRPr lang="en-US" sz="1000"/>
          </a:p>
        </p:txBody>
      </p:sp>
      <p:sp>
        <p:nvSpPr>
          <p:cNvPr id="3" name="Text 1"/>
          <p:cNvSpPr/>
          <p:nvPr/>
        </p:nvSpPr>
        <p:spPr>
          <a:xfrm>
            <a:off x="713232" y="822960"/>
            <a:ext cx="10241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7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Essential for day one. Desirable can be developed.</a:t>
            </a:r>
            <a:endParaRPr lang="en-US" sz="2700"/>
          </a:p>
        </p:txBody>
      </p:sp>
      <p:sp>
        <p:nvSpPr>
          <p:cNvPr id="4" name="Shape 2"/>
          <p:cNvSpPr/>
          <p:nvPr/>
        </p:nvSpPr>
        <p:spPr>
          <a:xfrm>
            <a:off x="713232" y="1645920"/>
            <a:ext cx="5257800" cy="4187952"/>
          </a:xfrm>
          <a:prstGeom prst="roundRect">
            <a:avLst>
              <a:gd name="adj" fmla="val 2620"/>
            </a:avLst>
          </a:prstGeom>
          <a:solidFill>
            <a:srgbClr val="17233A"/>
          </a:solidFill>
          <a:ln w="12700">
            <a:solidFill>
              <a:srgbClr val="34455F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236208" y="1645920"/>
            <a:ext cx="5257800" cy="4187952"/>
          </a:xfrm>
          <a:prstGeom prst="roundRect">
            <a:avLst>
              <a:gd name="adj" fmla="val 2620"/>
            </a:avLst>
          </a:prstGeom>
          <a:solidFill>
            <a:srgbClr val="17233A"/>
          </a:solidFill>
          <a:ln w="12700">
            <a:solidFill>
              <a:srgbClr val="34455F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987552" y="1929384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ESSENTIAL</a:t>
            </a:r>
            <a:endParaRPr lang="en-US" sz="1300"/>
          </a:p>
        </p:txBody>
      </p:sp>
      <p:sp>
        <p:nvSpPr>
          <p:cNvPr id="7" name="Text 5"/>
          <p:cNvSpPr/>
          <p:nvPr/>
        </p:nvSpPr>
        <p:spPr>
          <a:xfrm>
            <a:off x="6510528" y="1929384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DESIRABLE</a:t>
            </a:r>
            <a:endParaRPr lang="en-US" sz="1300"/>
          </a:p>
        </p:txBody>
      </p:sp>
      <p:sp>
        <p:nvSpPr>
          <p:cNvPr id="8" name="Shape 6"/>
          <p:cNvSpPr/>
          <p:nvPr/>
        </p:nvSpPr>
        <p:spPr>
          <a:xfrm>
            <a:off x="987552" y="2423160"/>
            <a:ext cx="402336" cy="402336"/>
          </a:xfrm>
          <a:prstGeom prst="ellipse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987552" y="2487168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100"/>
          </a:p>
        </p:txBody>
      </p:sp>
      <p:sp>
        <p:nvSpPr>
          <p:cNvPr id="10" name="Text 8"/>
          <p:cNvSpPr/>
          <p:nvPr/>
        </p:nvSpPr>
        <p:spPr>
          <a:xfrm>
            <a:off x="1517904" y="2450592"/>
            <a:ext cx="40690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Relevant bachelor’s degree or equivalent professional learning</a:t>
            </a:r>
            <a:endParaRPr lang="en-US" sz="1040"/>
          </a:p>
        </p:txBody>
      </p:sp>
      <p:sp>
        <p:nvSpPr>
          <p:cNvPr id="11" name="Shape 9"/>
          <p:cNvSpPr/>
          <p:nvPr/>
        </p:nvSpPr>
        <p:spPr>
          <a:xfrm>
            <a:off x="987552" y="2907792"/>
            <a:ext cx="402336" cy="402336"/>
          </a:xfrm>
          <a:prstGeom prst="ellipse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87552" y="2971800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/>
          </a:p>
        </p:txBody>
      </p:sp>
      <p:sp>
        <p:nvSpPr>
          <p:cNvPr id="13" name="Text 11"/>
          <p:cNvSpPr/>
          <p:nvPr/>
        </p:nvSpPr>
        <p:spPr>
          <a:xfrm>
            <a:off x="1517904" y="2935224"/>
            <a:ext cx="40690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knowledge of common GenAI tools</a:t>
            </a:r>
            <a:endParaRPr lang="en-US" sz="1040"/>
          </a:p>
        </p:txBody>
      </p:sp>
      <p:sp>
        <p:nvSpPr>
          <p:cNvPr id="14" name="Shape 12"/>
          <p:cNvSpPr/>
          <p:nvPr/>
        </p:nvSpPr>
        <p:spPr>
          <a:xfrm>
            <a:off x="987552" y="3392424"/>
            <a:ext cx="402336" cy="402336"/>
          </a:xfrm>
          <a:prstGeom prst="ellipse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987552" y="3456432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/>
          </a:p>
        </p:txBody>
      </p:sp>
      <p:sp>
        <p:nvSpPr>
          <p:cNvPr id="16" name="Text 14"/>
          <p:cNvSpPr/>
          <p:nvPr/>
        </p:nvSpPr>
        <p:spPr>
          <a:xfrm>
            <a:off x="1517904" y="3419856"/>
            <a:ext cx="40690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communication and workshop delivery</a:t>
            </a:r>
            <a:endParaRPr lang="en-US" sz="1040"/>
          </a:p>
        </p:txBody>
      </p:sp>
      <p:sp>
        <p:nvSpPr>
          <p:cNvPr id="17" name="Shape 15"/>
          <p:cNvSpPr/>
          <p:nvPr/>
        </p:nvSpPr>
        <p:spPr>
          <a:xfrm>
            <a:off x="987552" y="3877056"/>
            <a:ext cx="402336" cy="402336"/>
          </a:xfrm>
          <a:prstGeom prst="ellipse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87552" y="3941064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/>
          </a:p>
        </p:txBody>
      </p:sp>
      <p:sp>
        <p:nvSpPr>
          <p:cNvPr id="19" name="Text 17"/>
          <p:cNvSpPr/>
          <p:nvPr/>
        </p:nvSpPr>
        <p:spPr>
          <a:xfrm>
            <a:off x="1517904" y="3904488"/>
            <a:ext cx="40690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evaluation and source-verification skills</a:t>
            </a:r>
            <a:endParaRPr lang="en-US" sz="1040"/>
          </a:p>
        </p:txBody>
      </p:sp>
      <p:sp>
        <p:nvSpPr>
          <p:cNvPr id="20" name="Shape 18"/>
          <p:cNvSpPr/>
          <p:nvPr/>
        </p:nvSpPr>
        <p:spPr>
          <a:xfrm>
            <a:off x="987552" y="4361688"/>
            <a:ext cx="402336" cy="402336"/>
          </a:xfrm>
          <a:prstGeom prst="ellipse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987552" y="4425696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/>
          </a:p>
        </p:txBody>
      </p:sp>
      <p:sp>
        <p:nvSpPr>
          <p:cNvPr id="22" name="Text 20"/>
          <p:cNvSpPr/>
          <p:nvPr/>
        </p:nvSpPr>
        <p:spPr>
          <a:xfrm>
            <a:off x="1517904" y="4389120"/>
            <a:ext cx="40690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Commitment to equality, accessibility and data protection</a:t>
            </a:r>
            <a:endParaRPr lang="en-US" sz="1040"/>
          </a:p>
        </p:txBody>
      </p:sp>
      <p:sp>
        <p:nvSpPr>
          <p:cNvPr id="23" name="Shape 21"/>
          <p:cNvSpPr/>
          <p:nvPr/>
        </p:nvSpPr>
        <p:spPr>
          <a:xfrm>
            <a:off x="987552" y="4846320"/>
            <a:ext cx="402336" cy="402336"/>
          </a:xfrm>
          <a:prstGeom prst="ellipse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987552" y="4910328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/>
          </a:p>
        </p:txBody>
      </p:sp>
      <p:sp>
        <p:nvSpPr>
          <p:cNvPr id="25" name="Text 23"/>
          <p:cNvSpPr/>
          <p:nvPr/>
        </p:nvSpPr>
        <p:spPr>
          <a:xfrm>
            <a:off x="1517904" y="4873752"/>
            <a:ext cx="40690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Ability to adapt as technology and policy change</a:t>
            </a:r>
            <a:endParaRPr lang="en-US" sz="1040"/>
          </a:p>
        </p:txBody>
      </p:sp>
      <p:sp>
        <p:nvSpPr>
          <p:cNvPr id="26" name="Shape 24"/>
          <p:cNvSpPr/>
          <p:nvPr/>
        </p:nvSpPr>
        <p:spPr>
          <a:xfrm>
            <a:off x="6510528" y="2423160"/>
            <a:ext cx="402336" cy="402336"/>
          </a:xfrm>
          <a:prstGeom prst="ellipse">
            <a:avLst/>
          </a:prstGeom>
          <a:solidFill>
            <a:srgbClr val="2D9CDB"/>
          </a:solidFill>
          <a:ln w="12700">
            <a:solidFill>
              <a:srgbClr val="2D9CDB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6510528" y="2487168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100"/>
          </a:p>
        </p:txBody>
      </p:sp>
      <p:sp>
        <p:nvSpPr>
          <p:cNvPr id="28" name="Text 26"/>
          <p:cNvSpPr/>
          <p:nvPr/>
        </p:nvSpPr>
        <p:spPr>
          <a:xfrm>
            <a:off x="7040880" y="2450592"/>
            <a:ext cx="4069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Experience in higher education or student support</a:t>
            </a:r>
            <a:endParaRPr lang="en-US" sz="1040"/>
          </a:p>
        </p:txBody>
      </p:sp>
      <p:sp>
        <p:nvSpPr>
          <p:cNvPr id="29" name="Shape 27"/>
          <p:cNvSpPr/>
          <p:nvPr/>
        </p:nvSpPr>
        <p:spPr>
          <a:xfrm>
            <a:off x="6510528" y="2999232"/>
            <a:ext cx="402336" cy="402336"/>
          </a:xfrm>
          <a:prstGeom prst="ellipse">
            <a:avLst/>
          </a:prstGeom>
          <a:solidFill>
            <a:srgbClr val="2D9CDB"/>
          </a:solidFill>
          <a:ln w="12700">
            <a:solidFill>
              <a:srgbClr val="2D9CDB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6510528" y="3063240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/>
          </a:p>
        </p:txBody>
      </p:sp>
      <p:sp>
        <p:nvSpPr>
          <p:cNvPr id="31" name="Text 29"/>
          <p:cNvSpPr/>
          <p:nvPr/>
        </p:nvSpPr>
        <p:spPr>
          <a:xfrm>
            <a:off x="7040880" y="3026664"/>
            <a:ext cx="4069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Experience facilitating training or mentoring</a:t>
            </a:r>
            <a:endParaRPr lang="en-US" sz="1040"/>
          </a:p>
        </p:txBody>
      </p:sp>
      <p:sp>
        <p:nvSpPr>
          <p:cNvPr id="32" name="Shape 30"/>
          <p:cNvSpPr/>
          <p:nvPr/>
        </p:nvSpPr>
        <p:spPr>
          <a:xfrm>
            <a:off x="6510528" y="3575304"/>
            <a:ext cx="402336" cy="402336"/>
          </a:xfrm>
          <a:prstGeom prst="ellipse">
            <a:avLst/>
          </a:prstGeom>
          <a:solidFill>
            <a:srgbClr val="2D9CDB"/>
          </a:solidFill>
          <a:ln w="12700">
            <a:solidFill>
              <a:srgbClr val="2D9CDB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6510528" y="3639312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/>
          </a:p>
        </p:txBody>
      </p:sp>
      <p:sp>
        <p:nvSpPr>
          <p:cNvPr id="34" name="Text 32"/>
          <p:cNvSpPr/>
          <p:nvPr/>
        </p:nvSpPr>
        <p:spPr>
          <a:xfrm>
            <a:off x="7040880" y="3602736"/>
            <a:ext cx="4069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Knowledge of assessment design or academic-integrity procedures</a:t>
            </a:r>
            <a:endParaRPr lang="en-US" sz="1040"/>
          </a:p>
        </p:txBody>
      </p:sp>
      <p:sp>
        <p:nvSpPr>
          <p:cNvPr id="35" name="Shape 33"/>
          <p:cNvSpPr/>
          <p:nvPr/>
        </p:nvSpPr>
        <p:spPr>
          <a:xfrm>
            <a:off x="6510528" y="4151376"/>
            <a:ext cx="402336" cy="402336"/>
          </a:xfrm>
          <a:prstGeom prst="ellipse">
            <a:avLst/>
          </a:prstGeom>
          <a:solidFill>
            <a:srgbClr val="2D9CDB"/>
          </a:solidFill>
          <a:ln w="12700">
            <a:solidFill>
              <a:srgbClr val="2D9CDB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6510528" y="4215384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/>
          </a:p>
        </p:txBody>
      </p:sp>
      <p:sp>
        <p:nvSpPr>
          <p:cNvPr id="37" name="Text 35"/>
          <p:cNvSpPr/>
          <p:nvPr/>
        </p:nvSpPr>
        <p:spPr>
          <a:xfrm>
            <a:off x="7040880" y="4178808"/>
            <a:ext cx="4069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Experience evaluating programmes or analysing feedback</a:t>
            </a:r>
            <a:endParaRPr lang="en-US" sz="1040"/>
          </a:p>
        </p:txBody>
      </p:sp>
      <p:sp>
        <p:nvSpPr>
          <p:cNvPr id="38" name="Shape 36"/>
          <p:cNvSpPr/>
          <p:nvPr/>
        </p:nvSpPr>
        <p:spPr>
          <a:xfrm>
            <a:off x="6510528" y="4727448"/>
            <a:ext cx="402336" cy="402336"/>
          </a:xfrm>
          <a:prstGeom prst="ellipse">
            <a:avLst/>
          </a:prstGeom>
          <a:solidFill>
            <a:srgbClr val="2D9CDB"/>
          </a:solidFill>
          <a:ln w="12700">
            <a:solidFill>
              <a:srgbClr val="2D9CDB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6510528" y="4791456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/>
          </a:p>
        </p:txBody>
      </p:sp>
      <p:sp>
        <p:nvSpPr>
          <p:cNvPr id="40" name="Text 38"/>
          <p:cNvSpPr/>
          <p:nvPr/>
        </p:nvSpPr>
        <p:spPr>
          <a:xfrm>
            <a:off x="7040880" y="4754880"/>
            <a:ext cx="4069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Familiarity with AI governance or digital accessibility</a:t>
            </a:r>
            <a:endParaRPr lang="en-US" sz="1040"/>
          </a:p>
        </p:txBody>
      </p:sp>
      <p:sp>
        <p:nvSpPr>
          <p:cNvPr id="41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AAB4C4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411480"/>
            <a:ext cx="4389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07 · RECRUITMENT METHOD</a:t>
            </a:r>
            <a:endParaRPr lang="en-US" sz="1000"/>
          </a:p>
        </p:txBody>
      </p:sp>
      <p:sp>
        <p:nvSpPr>
          <p:cNvPr id="3" name="Text 1"/>
          <p:cNvSpPr/>
          <p:nvPr/>
        </p:nvSpPr>
        <p:spPr>
          <a:xfrm>
            <a:off x="658368" y="713232"/>
            <a:ext cx="10515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700" b="1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candidates should be assessed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658368" y="1261872"/>
            <a:ext cx="10515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structured process reduces bias and gives each candidate the same opportunity to demonstrate capability.</a:t>
            </a:r>
            <a:endParaRPr lang="en-US" sz="1100"/>
          </a:p>
        </p:txBody>
      </p:sp>
      <p:sp>
        <p:nvSpPr>
          <p:cNvPr id="5" name="Shape 3"/>
          <p:cNvSpPr/>
          <p:nvPr/>
        </p:nvSpPr>
        <p:spPr>
          <a:xfrm>
            <a:off x="804672" y="2121408"/>
            <a:ext cx="777240" cy="777240"/>
          </a:xfrm>
          <a:prstGeom prst="ellipse">
            <a:avLst/>
          </a:prstGeom>
          <a:solidFill>
            <a:srgbClr val="2D9CDB"/>
          </a:solidFill>
          <a:ln w="12700">
            <a:solidFill>
              <a:srgbClr val="2D9CD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04672" y="2304288"/>
            <a:ext cx="777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8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800"/>
          </a:p>
        </p:txBody>
      </p:sp>
      <p:sp>
        <p:nvSpPr>
          <p:cNvPr id="7" name="Text 5"/>
          <p:cNvSpPr/>
          <p:nvPr/>
        </p:nvSpPr>
        <p:spPr>
          <a:xfrm>
            <a:off x="667512" y="3108960"/>
            <a:ext cx="1097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</a:t>
            </a:r>
            <a:endParaRPr lang="en-US" sz="1300"/>
          </a:p>
        </p:txBody>
      </p:sp>
      <p:sp>
        <p:nvSpPr>
          <p:cNvPr id="8" name="Text 6"/>
          <p:cNvSpPr/>
          <p:nvPr/>
        </p:nvSpPr>
        <p:spPr>
          <a:xfrm>
            <a:off x="210312" y="3584448"/>
            <a:ext cx="192024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2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Qualifications, written communication and relevant experience</a:t>
            </a:r>
            <a:endParaRPr lang="en-US" sz="1020"/>
          </a:p>
        </p:txBody>
      </p:sp>
      <p:sp>
        <p:nvSpPr>
          <p:cNvPr id="9" name="Shape 7"/>
          <p:cNvSpPr/>
          <p:nvPr/>
        </p:nvSpPr>
        <p:spPr>
          <a:xfrm>
            <a:off x="2039112" y="2286000"/>
            <a:ext cx="594360" cy="411480"/>
          </a:xfrm>
          <a:prstGeom prst="chevron">
            <a:avLst/>
          </a:prstGeom>
          <a:solidFill>
            <a:srgbClr val="D6DDE7"/>
          </a:solidFill>
          <a:ln w="12700">
            <a:solidFill>
              <a:srgbClr val="D6DDE7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3621024" y="2121408"/>
            <a:ext cx="777240" cy="777240"/>
          </a:xfrm>
          <a:prstGeom prst="ellipse">
            <a:avLst/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621024" y="2304288"/>
            <a:ext cx="777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8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/>
          </a:p>
        </p:txBody>
      </p:sp>
      <p:sp>
        <p:nvSpPr>
          <p:cNvPr id="12" name="Text 10"/>
          <p:cNvSpPr/>
          <p:nvPr/>
        </p:nvSpPr>
        <p:spPr>
          <a:xfrm>
            <a:off x="3483864" y="3108960"/>
            <a:ext cx="1097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30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practical task</a:t>
            </a:r>
            <a:endParaRPr lang="en-US" sz="1300"/>
          </a:p>
        </p:txBody>
      </p:sp>
      <p:sp>
        <p:nvSpPr>
          <p:cNvPr id="13" name="Text 11"/>
          <p:cNvSpPr/>
          <p:nvPr/>
        </p:nvSpPr>
        <p:spPr>
          <a:xfrm>
            <a:off x="3026664" y="3584448"/>
            <a:ext cx="192024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2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Explain an inaccurate AI answer to a first-year student</a:t>
            </a:r>
            <a:endParaRPr lang="en-US" sz="1020"/>
          </a:p>
        </p:txBody>
      </p:sp>
      <p:sp>
        <p:nvSpPr>
          <p:cNvPr id="14" name="Shape 12"/>
          <p:cNvSpPr/>
          <p:nvPr/>
        </p:nvSpPr>
        <p:spPr>
          <a:xfrm>
            <a:off x="4855464" y="2286000"/>
            <a:ext cx="594360" cy="411480"/>
          </a:xfrm>
          <a:prstGeom prst="chevron">
            <a:avLst/>
          </a:prstGeom>
          <a:solidFill>
            <a:srgbClr val="D6DDE7"/>
          </a:solidFill>
          <a:ln w="12700">
            <a:solidFill>
              <a:srgbClr val="D6DDE7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6437376" y="2121408"/>
            <a:ext cx="777240" cy="777240"/>
          </a:xfrm>
          <a:prstGeom prst="ellipse">
            <a:avLst/>
          </a:prstGeom>
          <a:solidFill>
            <a:srgbClr val="8E6BBE"/>
          </a:solidFill>
          <a:ln w="12700">
            <a:solidFill>
              <a:srgbClr val="8E6BBE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437376" y="2304288"/>
            <a:ext cx="777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8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/>
          </a:p>
        </p:txBody>
      </p:sp>
      <p:sp>
        <p:nvSpPr>
          <p:cNvPr id="17" name="Text 15"/>
          <p:cNvSpPr/>
          <p:nvPr/>
        </p:nvSpPr>
        <p:spPr>
          <a:xfrm>
            <a:off x="6300216" y="3108960"/>
            <a:ext cx="1097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30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Panel interview</a:t>
            </a:r>
            <a:endParaRPr lang="en-US" sz="1300"/>
          </a:p>
        </p:txBody>
      </p:sp>
      <p:sp>
        <p:nvSpPr>
          <p:cNvPr id="18" name="Text 16"/>
          <p:cNvSpPr/>
          <p:nvPr/>
        </p:nvSpPr>
        <p:spPr>
          <a:xfrm>
            <a:off x="5843016" y="3584448"/>
            <a:ext cx="192024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2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Seven scenario questions scored against set criteria</a:t>
            </a:r>
            <a:endParaRPr lang="en-US" sz="1020"/>
          </a:p>
        </p:txBody>
      </p:sp>
      <p:sp>
        <p:nvSpPr>
          <p:cNvPr id="19" name="Shape 17"/>
          <p:cNvSpPr/>
          <p:nvPr/>
        </p:nvSpPr>
        <p:spPr>
          <a:xfrm>
            <a:off x="7671816" y="2286000"/>
            <a:ext cx="594360" cy="411480"/>
          </a:xfrm>
          <a:prstGeom prst="chevron">
            <a:avLst/>
          </a:prstGeom>
          <a:solidFill>
            <a:srgbClr val="D6DDE7"/>
          </a:solidFill>
          <a:ln w="12700">
            <a:solidFill>
              <a:srgbClr val="D6DDE7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9253728" y="2121408"/>
            <a:ext cx="777240" cy="777240"/>
          </a:xfrm>
          <a:prstGeom prst="ellipse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9253728" y="2304288"/>
            <a:ext cx="777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8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/>
          </a:p>
        </p:txBody>
      </p:sp>
      <p:sp>
        <p:nvSpPr>
          <p:cNvPr id="22" name="Text 20"/>
          <p:cNvSpPr/>
          <p:nvPr/>
        </p:nvSpPr>
        <p:spPr>
          <a:xfrm>
            <a:off x="9116568" y="3108960"/>
            <a:ext cx="1097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Decision</a:t>
            </a:r>
            <a:endParaRPr lang="en-US" sz="1300"/>
          </a:p>
        </p:txBody>
      </p:sp>
      <p:sp>
        <p:nvSpPr>
          <p:cNvPr id="23" name="Text 21"/>
          <p:cNvSpPr/>
          <p:nvPr/>
        </p:nvSpPr>
        <p:spPr>
          <a:xfrm>
            <a:off x="8659368" y="3584448"/>
            <a:ext cx="192024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2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Evidence-based ranking plus references and right-to-work checks</a:t>
            </a:r>
            <a:endParaRPr lang="en-US" sz="1020"/>
          </a:p>
        </p:txBody>
      </p:sp>
      <p:sp>
        <p:nvSpPr>
          <p:cNvPr id="24" name="Text 22"/>
          <p:cNvSpPr/>
          <p:nvPr/>
        </p:nvSpPr>
        <p:spPr>
          <a:xfrm>
            <a:off x="932688" y="5230368"/>
            <a:ext cx="10149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Recommended scoring principle: score the evidence in each answer, not confidence or likeability.</a:t>
            </a:r>
            <a:endParaRPr lang="en-US" sz="140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3232" y="475488"/>
            <a:ext cx="4114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08 · STUDENT AI LITERACY</a:t>
            </a:r>
            <a:endParaRPr lang="en-US" sz="1000"/>
          </a:p>
        </p:txBody>
      </p:sp>
      <p:sp>
        <p:nvSpPr>
          <p:cNvPr id="3" name="Text 1"/>
          <p:cNvSpPr/>
          <p:nvPr/>
        </p:nvSpPr>
        <p:spPr>
          <a:xfrm>
            <a:off x="713232" y="822960"/>
            <a:ext cx="7772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7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four-stage pathway for 2026–27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841248" y="1719072"/>
            <a:ext cx="3840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800"/>
          </a:p>
        </p:txBody>
      </p:sp>
      <p:sp>
        <p:nvSpPr>
          <p:cNvPr id="5" name="Text 3"/>
          <p:cNvSpPr/>
          <p:nvPr/>
        </p:nvSpPr>
        <p:spPr>
          <a:xfrm>
            <a:off x="1371600" y="1664208"/>
            <a:ext cx="14173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UNDERSTAND</a:t>
            </a:r>
            <a:endParaRPr lang="en-US" sz="1300"/>
          </a:p>
        </p:txBody>
      </p:sp>
      <p:sp>
        <p:nvSpPr>
          <p:cNvPr id="6" name="Text 4"/>
          <p:cNvSpPr/>
          <p:nvPr/>
        </p:nvSpPr>
        <p:spPr>
          <a:xfrm>
            <a:off x="2834640" y="1664208"/>
            <a:ext cx="7863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30">
                <a:solidFill>
                  <a:srgbClr val="E3E9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generative AI does, where it fails and why human judgement matters.</a:t>
            </a:r>
            <a:endParaRPr lang="en-US" sz="1130"/>
          </a:p>
        </p:txBody>
      </p:sp>
      <p:sp>
        <p:nvSpPr>
          <p:cNvPr id="7" name="Shape 5"/>
          <p:cNvSpPr/>
          <p:nvPr/>
        </p:nvSpPr>
        <p:spPr>
          <a:xfrm>
            <a:off x="1024128" y="2167128"/>
            <a:ext cx="0" cy="521208"/>
          </a:xfrm>
          <a:prstGeom prst="line">
            <a:avLst/>
          </a:prstGeom>
          <a:noFill/>
          <a:ln w="19050">
            <a:solidFill>
              <a:srgbClr val="526178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41248" y="2770632"/>
            <a:ext cx="3840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00" b="1">
                <a:solidFill>
                  <a:srgbClr val="27AE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/>
          </a:p>
        </p:txBody>
      </p:sp>
      <p:sp>
        <p:nvSpPr>
          <p:cNvPr id="9" name="Text 7"/>
          <p:cNvSpPr/>
          <p:nvPr/>
        </p:nvSpPr>
        <p:spPr>
          <a:xfrm>
            <a:off x="1371600" y="2715768"/>
            <a:ext cx="14173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27AE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</a:t>
            </a:r>
            <a:endParaRPr lang="en-US" sz="1300"/>
          </a:p>
        </p:txBody>
      </p:sp>
      <p:sp>
        <p:nvSpPr>
          <p:cNvPr id="10" name="Text 8"/>
          <p:cNvSpPr/>
          <p:nvPr/>
        </p:nvSpPr>
        <p:spPr>
          <a:xfrm>
            <a:off x="2834640" y="2715768"/>
            <a:ext cx="7863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30">
                <a:solidFill>
                  <a:srgbClr val="E3E9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Prompting, iteration and responsible productivity without outsourcing the whole task.</a:t>
            </a:r>
            <a:endParaRPr lang="en-US" sz="1130"/>
          </a:p>
        </p:txBody>
      </p:sp>
      <p:sp>
        <p:nvSpPr>
          <p:cNvPr id="11" name="Shape 9"/>
          <p:cNvSpPr/>
          <p:nvPr/>
        </p:nvSpPr>
        <p:spPr>
          <a:xfrm>
            <a:off x="1024128" y="3218688"/>
            <a:ext cx="0" cy="521208"/>
          </a:xfrm>
          <a:prstGeom prst="line">
            <a:avLst/>
          </a:prstGeom>
          <a:noFill/>
          <a:ln w="19050">
            <a:solidFill>
              <a:srgbClr val="526178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41248" y="3822192"/>
            <a:ext cx="3840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00" b="1">
                <a:solidFill>
                  <a:srgbClr val="8E6B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/>
          </a:p>
        </p:txBody>
      </p:sp>
      <p:sp>
        <p:nvSpPr>
          <p:cNvPr id="13" name="Text 11"/>
          <p:cNvSpPr/>
          <p:nvPr/>
        </p:nvSpPr>
        <p:spPr>
          <a:xfrm>
            <a:off x="1371600" y="3767328"/>
            <a:ext cx="14173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8E6B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</a:t>
            </a:r>
            <a:endParaRPr lang="en-US" sz="1300"/>
          </a:p>
        </p:txBody>
      </p:sp>
      <p:sp>
        <p:nvSpPr>
          <p:cNvPr id="14" name="Text 12"/>
          <p:cNvSpPr/>
          <p:nvPr/>
        </p:nvSpPr>
        <p:spPr>
          <a:xfrm>
            <a:off x="2834640" y="3767328"/>
            <a:ext cx="7863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30">
                <a:solidFill>
                  <a:srgbClr val="E3E9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 verification, hallucinations, bias, privacy and disclosure.</a:t>
            </a:r>
            <a:endParaRPr lang="en-US" sz="1130"/>
          </a:p>
        </p:txBody>
      </p:sp>
      <p:sp>
        <p:nvSpPr>
          <p:cNvPr id="15" name="Shape 13"/>
          <p:cNvSpPr/>
          <p:nvPr/>
        </p:nvSpPr>
        <p:spPr>
          <a:xfrm>
            <a:off x="1024128" y="4270248"/>
            <a:ext cx="0" cy="521208"/>
          </a:xfrm>
          <a:prstGeom prst="line">
            <a:avLst/>
          </a:prstGeom>
          <a:noFill/>
          <a:ln w="19050">
            <a:solidFill>
              <a:srgbClr val="526178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41248" y="4873752"/>
            <a:ext cx="3840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/>
          </a:p>
        </p:txBody>
      </p:sp>
      <p:sp>
        <p:nvSpPr>
          <p:cNvPr id="17" name="Text 15"/>
          <p:cNvSpPr/>
          <p:nvPr/>
        </p:nvSpPr>
        <p:spPr>
          <a:xfrm>
            <a:off x="1371600" y="4818888"/>
            <a:ext cx="14173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APPLY</a:t>
            </a:r>
            <a:endParaRPr lang="en-US" sz="1300"/>
          </a:p>
        </p:txBody>
      </p:sp>
      <p:sp>
        <p:nvSpPr>
          <p:cNvPr id="18" name="Text 16"/>
          <p:cNvSpPr/>
          <p:nvPr/>
        </p:nvSpPr>
        <p:spPr>
          <a:xfrm>
            <a:off x="2834640" y="4818888"/>
            <a:ext cx="7863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30">
                <a:solidFill>
                  <a:srgbClr val="E3E9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Workplace simulations and discipline-specific tasks that mirror graduate practice.</a:t>
            </a:r>
            <a:endParaRPr lang="en-US" sz="1130"/>
          </a:p>
        </p:txBody>
      </p:sp>
      <p:sp>
        <p:nvSpPr>
          <p:cNvPr id="19" name="Text 17"/>
          <p:cNvSpPr/>
          <p:nvPr/>
        </p:nvSpPr>
        <p:spPr>
          <a:xfrm>
            <a:off x="658368" y="6272784"/>
            <a:ext cx="106070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2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base: Johnston et al. (2024); Yusuf, Pervin &amp; Román-González (2024); UWTSD (2025).</a:t>
            </a:r>
            <a:endParaRPr lang="en-US" sz="72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AAB4C4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411480"/>
            <a:ext cx="4389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09 · ACADEMIC RATIONALE</a:t>
            </a:r>
            <a:endParaRPr lang="en-US" sz="1000"/>
          </a:p>
        </p:txBody>
      </p:sp>
      <p:sp>
        <p:nvSpPr>
          <p:cNvPr id="3" name="Text 1"/>
          <p:cNvSpPr/>
          <p:nvPr/>
        </p:nvSpPr>
        <p:spPr>
          <a:xfrm>
            <a:off x="658368" y="713232"/>
            <a:ext cx="10515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700" b="1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the criteria are defensible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658368" y="1261872"/>
            <a:ext cx="10515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selection criteria follow published concerns about AI literacy, integrity, access and institutional governance.</a:t>
            </a:r>
            <a:endParaRPr lang="en-US" sz="1100"/>
          </a:p>
        </p:txBody>
      </p:sp>
      <p:sp>
        <p:nvSpPr>
          <p:cNvPr id="5" name="Shape 3"/>
          <p:cNvSpPr/>
          <p:nvPr/>
        </p:nvSpPr>
        <p:spPr>
          <a:xfrm>
            <a:off x="731520" y="1783080"/>
            <a:ext cx="10652760" cy="758952"/>
          </a:xfrm>
          <a:prstGeom prst="roundRect">
            <a:avLst>
              <a:gd name="adj" fmla="val 14458"/>
            </a:avLst>
          </a:prstGeom>
          <a:solidFill>
            <a:srgbClr val="FFFFFF"/>
          </a:solidFill>
          <a:ln w="12700">
            <a:solidFill>
              <a:srgbClr val="DDE3EA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31520" y="1783080"/>
            <a:ext cx="100584" cy="758952"/>
          </a:xfrm>
          <a:prstGeom prst="rect">
            <a:avLst/>
          </a:prstGeom>
          <a:solidFill>
            <a:srgbClr val="2D9CDB"/>
          </a:solidFill>
          <a:ln w="12700">
            <a:solidFill>
              <a:srgbClr val="2D9CD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051560" y="1929384"/>
            <a:ext cx="1874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5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rules matter</a:t>
            </a:r>
            <a:endParaRPr lang="en-US" sz="1250"/>
          </a:p>
        </p:txBody>
      </p:sp>
      <p:sp>
        <p:nvSpPr>
          <p:cNvPr id="8" name="Text 6"/>
          <p:cNvSpPr/>
          <p:nvPr/>
        </p:nvSpPr>
        <p:spPr>
          <a:xfrm>
            <a:off x="3017520" y="1892808"/>
            <a:ext cx="6172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report uncertainty about acceptable GenAI use and support university-wide clarity.</a:t>
            </a:r>
            <a:endParaRPr lang="en-US" sz="1040"/>
          </a:p>
        </p:txBody>
      </p:sp>
      <p:sp>
        <p:nvSpPr>
          <p:cNvPr id="9" name="Text 7"/>
          <p:cNvSpPr/>
          <p:nvPr/>
        </p:nvSpPr>
        <p:spPr>
          <a:xfrm>
            <a:off x="9372600" y="1947672"/>
            <a:ext cx="1691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b="1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Johnston et al. (2024)</a:t>
            </a:r>
            <a:endParaRPr lang="en-US" sz="900"/>
          </a:p>
        </p:txBody>
      </p:sp>
      <p:sp>
        <p:nvSpPr>
          <p:cNvPr id="10" name="Shape 8"/>
          <p:cNvSpPr/>
          <p:nvPr/>
        </p:nvSpPr>
        <p:spPr>
          <a:xfrm>
            <a:off x="731520" y="2743200"/>
            <a:ext cx="10652760" cy="758952"/>
          </a:xfrm>
          <a:prstGeom prst="roundRect">
            <a:avLst>
              <a:gd name="adj" fmla="val 14458"/>
            </a:avLst>
          </a:prstGeom>
          <a:solidFill>
            <a:srgbClr val="FFFFFF"/>
          </a:solidFill>
          <a:ln w="12700">
            <a:solidFill>
              <a:srgbClr val="DDE3EA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731520" y="2743200"/>
            <a:ext cx="100584" cy="758952"/>
          </a:xfrm>
          <a:prstGeom prst="rect">
            <a:avLst/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051560" y="2889504"/>
            <a:ext cx="1874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5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literacy is teachable</a:t>
            </a:r>
            <a:endParaRPr lang="en-US" sz="1250"/>
          </a:p>
        </p:txBody>
      </p:sp>
      <p:sp>
        <p:nvSpPr>
          <p:cNvPr id="13" name="Text 11"/>
          <p:cNvSpPr/>
          <p:nvPr/>
        </p:nvSpPr>
        <p:spPr>
          <a:xfrm>
            <a:off x="3017520" y="2852928"/>
            <a:ext cx="6172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Universities need to develop competence in evaluating and using AI, not assume students already have it.</a:t>
            </a:r>
            <a:endParaRPr lang="en-US" sz="1040"/>
          </a:p>
        </p:txBody>
      </p:sp>
      <p:sp>
        <p:nvSpPr>
          <p:cNvPr id="14" name="Text 12"/>
          <p:cNvSpPr/>
          <p:nvPr/>
        </p:nvSpPr>
        <p:spPr>
          <a:xfrm>
            <a:off x="9372600" y="2907792"/>
            <a:ext cx="1691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b="1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Laupichler et al. (2023)</a:t>
            </a:r>
            <a:endParaRPr lang="en-US" sz="900"/>
          </a:p>
        </p:txBody>
      </p:sp>
      <p:sp>
        <p:nvSpPr>
          <p:cNvPr id="15" name="Shape 13"/>
          <p:cNvSpPr/>
          <p:nvPr/>
        </p:nvSpPr>
        <p:spPr>
          <a:xfrm>
            <a:off x="731520" y="3703320"/>
            <a:ext cx="10652760" cy="758952"/>
          </a:xfrm>
          <a:prstGeom prst="roundRect">
            <a:avLst>
              <a:gd name="adj" fmla="val 14458"/>
            </a:avLst>
          </a:prstGeom>
          <a:solidFill>
            <a:srgbClr val="FFFFFF"/>
          </a:solidFill>
          <a:ln w="12700">
            <a:solidFill>
              <a:srgbClr val="DDE3EA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731520" y="3703320"/>
            <a:ext cx="100584" cy="758952"/>
          </a:xfrm>
          <a:prstGeom prst="rect">
            <a:avLst/>
          </a:prstGeom>
          <a:solidFill>
            <a:srgbClr val="8E6BBE"/>
          </a:solidFill>
          <a:ln w="12700">
            <a:solidFill>
              <a:srgbClr val="8E6BBE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1051560" y="3849624"/>
            <a:ext cx="1874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 algn="l">
              <a:buNone/>
            </a:pPr>
            <a:r>
              <a:rPr lang="en-US" sz="125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Integrity is multi-stakeholder</a:t>
            </a:r>
            <a:endParaRPr lang="en-US" sz="1250"/>
          </a:p>
        </p:txBody>
      </p:sp>
      <p:sp>
        <p:nvSpPr>
          <p:cNvPr id="18" name="Text 16"/>
          <p:cNvSpPr/>
          <p:nvPr/>
        </p:nvSpPr>
        <p:spPr>
          <a:xfrm>
            <a:off x="3017520" y="3813048"/>
            <a:ext cx="6172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Institutional responses need policy, assessment design and staff/student education.</a:t>
            </a:r>
            <a:endParaRPr lang="en-US" sz="1040"/>
          </a:p>
        </p:txBody>
      </p:sp>
      <p:sp>
        <p:nvSpPr>
          <p:cNvPr id="19" name="Text 17"/>
          <p:cNvSpPr/>
          <p:nvPr/>
        </p:nvSpPr>
        <p:spPr>
          <a:xfrm>
            <a:off x="9372600" y="3867912"/>
            <a:ext cx="1691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b="1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Yusuf et al. (2024)</a:t>
            </a:r>
            <a:endParaRPr lang="en-US" sz="900"/>
          </a:p>
        </p:txBody>
      </p:sp>
      <p:sp>
        <p:nvSpPr>
          <p:cNvPr id="20" name="Shape 18"/>
          <p:cNvSpPr/>
          <p:nvPr/>
        </p:nvSpPr>
        <p:spPr>
          <a:xfrm>
            <a:off x="731520" y="4663440"/>
            <a:ext cx="10652760" cy="758952"/>
          </a:xfrm>
          <a:prstGeom prst="roundRect">
            <a:avLst>
              <a:gd name="adj" fmla="val 14458"/>
            </a:avLst>
          </a:prstGeom>
          <a:solidFill>
            <a:srgbClr val="FFFFFF"/>
          </a:solidFill>
          <a:ln w="12700">
            <a:solidFill>
              <a:srgbClr val="DDE3EA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731520" y="4663440"/>
            <a:ext cx="100584" cy="758952"/>
          </a:xfrm>
          <a:prstGeom prst="rect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1051560" y="4809744"/>
            <a:ext cx="1874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 algn="l">
              <a:buNone/>
            </a:pPr>
            <a:r>
              <a:rPr lang="en-US" sz="1250" b="1">
                <a:solidFill>
                  <a:srgbClr val="17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Assessment guidance is changing</a:t>
            </a:r>
            <a:endParaRPr lang="en-US" sz="1250"/>
          </a:p>
        </p:txBody>
      </p:sp>
      <p:sp>
        <p:nvSpPr>
          <p:cNvPr id="23" name="Text 21"/>
          <p:cNvSpPr/>
          <p:nvPr/>
        </p:nvSpPr>
        <p:spPr>
          <a:xfrm>
            <a:off x="3017520" y="4773168"/>
            <a:ext cx="6172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Leading universities increasingly combine integrity guidance with redesigned assessment and AI literacy.</a:t>
            </a:r>
            <a:endParaRPr lang="en-US" sz="1040"/>
          </a:p>
        </p:txBody>
      </p:sp>
      <p:sp>
        <p:nvSpPr>
          <p:cNvPr id="24" name="Text 22"/>
          <p:cNvSpPr/>
          <p:nvPr/>
        </p:nvSpPr>
        <p:spPr>
          <a:xfrm>
            <a:off x="9372600" y="4828032"/>
            <a:ext cx="1691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b="1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Malmström et al. (2023)</a:t>
            </a:r>
            <a:endParaRPr lang="en-US" sz="90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3232" y="475488"/>
            <a:ext cx="4389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· APPOINTMENT SUMMARY</a:t>
            </a:r>
            <a:endParaRPr lang="en-US" sz="1000"/>
          </a:p>
        </p:txBody>
      </p:sp>
      <p:sp>
        <p:nvSpPr>
          <p:cNvPr id="3" name="Text 1"/>
          <p:cNvSpPr/>
          <p:nvPr/>
        </p:nvSpPr>
        <p:spPr>
          <a:xfrm>
            <a:off x="713232" y="822960"/>
            <a:ext cx="10424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8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 for judgement, not just tool knowledge.</a:t>
            </a:r>
            <a:endParaRPr lang="en-US" sz="2800"/>
          </a:p>
        </p:txBody>
      </p:sp>
      <p:sp>
        <p:nvSpPr>
          <p:cNvPr id="4" name="Text 2"/>
          <p:cNvSpPr/>
          <p:nvPr/>
        </p:nvSpPr>
        <p:spPr>
          <a:xfrm>
            <a:off x="731520" y="1627632"/>
            <a:ext cx="4846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C3C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preferred candidate should be able to:</a:t>
            </a:r>
            <a:endParaRPr lang="en-US" sz="1300"/>
          </a:p>
        </p:txBody>
      </p:sp>
      <p:sp>
        <p:nvSpPr>
          <p:cNvPr id="5" name="Shape 3"/>
          <p:cNvSpPr/>
          <p:nvPr/>
        </p:nvSpPr>
        <p:spPr>
          <a:xfrm>
            <a:off x="841248" y="2130552"/>
            <a:ext cx="402336" cy="402336"/>
          </a:xfrm>
          <a:prstGeom prst="ellipse">
            <a:avLst/>
          </a:prstGeom>
          <a:solidFill>
            <a:srgbClr val="F2C94C"/>
          </a:solidFill>
          <a:ln w="12700">
            <a:solidFill>
              <a:srgbClr val="F2C94C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41248" y="2194560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100"/>
          </a:p>
        </p:txBody>
      </p:sp>
      <p:sp>
        <p:nvSpPr>
          <p:cNvPr id="7" name="Text 5"/>
          <p:cNvSpPr/>
          <p:nvPr/>
        </p:nvSpPr>
        <p:spPr>
          <a:xfrm>
            <a:off x="1417320" y="2148840"/>
            <a:ext cx="4572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policy into clear student guidance</a:t>
            </a:r>
            <a:endParaRPr lang="en-US" sz="1200"/>
          </a:p>
        </p:txBody>
      </p:sp>
      <p:sp>
        <p:nvSpPr>
          <p:cNvPr id="8" name="Shape 6"/>
          <p:cNvSpPr/>
          <p:nvPr/>
        </p:nvSpPr>
        <p:spPr>
          <a:xfrm>
            <a:off x="841248" y="2743200"/>
            <a:ext cx="402336" cy="402336"/>
          </a:xfrm>
          <a:prstGeom prst="ellipse">
            <a:avLst/>
          </a:prstGeom>
          <a:solidFill>
            <a:srgbClr val="2D9CDB"/>
          </a:solidFill>
          <a:ln w="12700">
            <a:solidFill>
              <a:srgbClr val="2D9CD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41248" y="2807208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/>
          </a:p>
        </p:txBody>
      </p:sp>
      <p:sp>
        <p:nvSpPr>
          <p:cNvPr id="10" name="Text 8"/>
          <p:cNvSpPr/>
          <p:nvPr/>
        </p:nvSpPr>
        <p:spPr>
          <a:xfrm>
            <a:off x="1417320" y="2761488"/>
            <a:ext cx="4572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challenge inaccurate or unsafe AI output</a:t>
            </a:r>
            <a:endParaRPr lang="en-US" sz="1200"/>
          </a:p>
        </p:txBody>
      </p:sp>
      <p:sp>
        <p:nvSpPr>
          <p:cNvPr id="11" name="Shape 9"/>
          <p:cNvSpPr/>
          <p:nvPr/>
        </p:nvSpPr>
        <p:spPr>
          <a:xfrm>
            <a:off x="841248" y="3355848"/>
            <a:ext cx="402336" cy="402336"/>
          </a:xfrm>
          <a:prstGeom prst="ellipse">
            <a:avLst/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41248" y="3419856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/>
          </a:p>
        </p:txBody>
      </p:sp>
      <p:sp>
        <p:nvSpPr>
          <p:cNvPr id="13" name="Text 11"/>
          <p:cNvSpPr/>
          <p:nvPr/>
        </p:nvSpPr>
        <p:spPr>
          <a:xfrm>
            <a:off x="1417320" y="3374136"/>
            <a:ext cx="4572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 practical AI literacy to mixed-ability groups</a:t>
            </a:r>
            <a:endParaRPr lang="en-US" sz="1200"/>
          </a:p>
        </p:txBody>
      </p:sp>
      <p:sp>
        <p:nvSpPr>
          <p:cNvPr id="14" name="Shape 12"/>
          <p:cNvSpPr/>
          <p:nvPr/>
        </p:nvSpPr>
        <p:spPr>
          <a:xfrm>
            <a:off x="841248" y="3968496"/>
            <a:ext cx="402336" cy="402336"/>
          </a:xfrm>
          <a:prstGeom prst="ellipse">
            <a:avLst/>
          </a:prstGeom>
          <a:solidFill>
            <a:srgbClr val="8E6BBE"/>
          </a:solidFill>
          <a:ln w="12700">
            <a:solidFill>
              <a:srgbClr val="8E6BBE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41248" y="4032504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/>
          </a:p>
        </p:txBody>
      </p:sp>
      <p:sp>
        <p:nvSpPr>
          <p:cNvPr id="16" name="Text 14"/>
          <p:cNvSpPr/>
          <p:nvPr/>
        </p:nvSpPr>
        <p:spPr>
          <a:xfrm>
            <a:off x="1417320" y="3986784"/>
            <a:ext cx="4572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comfortably across academic and support teams</a:t>
            </a:r>
            <a:endParaRPr lang="en-US" sz="1200"/>
          </a:p>
        </p:txBody>
      </p:sp>
      <p:sp>
        <p:nvSpPr>
          <p:cNvPr id="17" name="Shape 15"/>
          <p:cNvSpPr/>
          <p:nvPr/>
        </p:nvSpPr>
        <p:spPr>
          <a:xfrm>
            <a:off x="841248" y="4581144"/>
            <a:ext cx="402336" cy="402336"/>
          </a:xfrm>
          <a:prstGeom prst="ellipse">
            <a:avLst/>
          </a:prstGeom>
          <a:solidFill>
            <a:srgbClr val="C94A4A"/>
          </a:solidFill>
          <a:ln w="12700">
            <a:solidFill>
              <a:srgbClr val="C94A4A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41248" y="4645152"/>
            <a:ext cx="40233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10182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/>
          </a:p>
        </p:txBody>
      </p:sp>
      <p:sp>
        <p:nvSpPr>
          <p:cNvPr id="19" name="Text 17"/>
          <p:cNvSpPr/>
          <p:nvPr/>
        </p:nvSpPr>
        <p:spPr>
          <a:xfrm>
            <a:off x="1417320" y="4599432"/>
            <a:ext cx="4572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measure whether interventions are actually working</a:t>
            </a:r>
            <a:endParaRPr lang="en-US" sz="1200"/>
          </a:p>
        </p:txBody>
      </p:sp>
      <p:sp>
        <p:nvSpPr>
          <p:cNvPr id="20" name="Shape 18"/>
          <p:cNvSpPr/>
          <p:nvPr/>
        </p:nvSpPr>
        <p:spPr>
          <a:xfrm>
            <a:off x="6675120" y="1737360"/>
            <a:ext cx="4572000" cy="3566160"/>
          </a:xfrm>
          <a:prstGeom prst="roundRect">
            <a:avLst>
              <a:gd name="adj" fmla="val 3077"/>
            </a:avLst>
          </a:prstGeom>
          <a:solidFill>
            <a:srgbClr val="17233A"/>
          </a:solidFill>
          <a:ln w="12700">
            <a:solidFill>
              <a:srgbClr val="34455F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967728" y="1993392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>
                <a:solidFill>
                  <a:srgbClr val="F2C94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90 DAYS</a:t>
            </a:r>
            <a:endParaRPr lang="en-US" sz="1300"/>
          </a:p>
        </p:txBody>
      </p:sp>
      <p:sp>
        <p:nvSpPr>
          <p:cNvPr id="22" name="Text 20"/>
          <p:cNvSpPr/>
          <p:nvPr/>
        </p:nvSpPr>
        <p:spPr>
          <a:xfrm>
            <a:off x="6995160" y="2560320"/>
            <a:ext cx="777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0–30</a:t>
            </a:r>
            <a:endParaRPr lang="en-US" sz="1200"/>
          </a:p>
        </p:txBody>
      </p:sp>
      <p:sp>
        <p:nvSpPr>
          <p:cNvPr id="23" name="Text 21"/>
          <p:cNvSpPr/>
          <p:nvPr/>
        </p:nvSpPr>
        <p:spPr>
          <a:xfrm>
            <a:off x="7818120" y="2514600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E4EAF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 current guidance, listen to students and staff, identify inconsistent messages.</a:t>
            </a:r>
            <a:endParaRPr lang="en-US" sz="1040"/>
          </a:p>
        </p:txBody>
      </p:sp>
      <p:sp>
        <p:nvSpPr>
          <p:cNvPr id="24" name="Text 22"/>
          <p:cNvSpPr/>
          <p:nvPr/>
        </p:nvSpPr>
        <p:spPr>
          <a:xfrm>
            <a:off x="6995160" y="3364992"/>
            <a:ext cx="777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31–60</a:t>
            </a:r>
            <a:endParaRPr lang="en-US" sz="1200"/>
          </a:p>
        </p:txBody>
      </p:sp>
      <p:sp>
        <p:nvSpPr>
          <p:cNvPr id="25" name="Text 23"/>
          <p:cNvSpPr/>
          <p:nvPr/>
        </p:nvSpPr>
        <p:spPr>
          <a:xfrm>
            <a:off x="7818120" y="3319272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E4EAF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Pilot a short AI-literacy programme and publish concise support materials.</a:t>
            </a:r>
            <a:endParaRPr lang="en-US" sz="1040"/>
          </a:p>
        </p:txBody>
      </p:sp>
      <p:sp>
        <p:nvSpPr>
          <p:cNvPr id="26" name="Text 24"/>
          <p:cNvSpPr/>
          <p:nvPr/>
        </p:nvSpPr>
        <p:spPr>
          <a:xfrm>
            <a:off x="6995160" y="4169664"/>
            <a:ext cx="777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61–90</a:t>
            </a:r>
            <a:endParaRPr lang="en-US" sz="1200"/>
          </a:p>
        </p:txBody>
      </p:sp>
      <p:sp>
        <p:nvSpPr>
          <p:cNvPr id="27" name="Text 25"/>
          <p:cNvSpPr/>
          <p:nvPr/>
        </p:nvSpPr>
        <p:spPr>
          <a:xfrm>
            <a:off x="7818120" y="4123944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40">
                <a:solidFill>
                  <a:srgbClr val="E4EAF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 evidence, report early risks and agree a measurable improvement plan.</a:t>
            </a:r>
            <a:endParaRPr lang="en-US" sz="1040"/>
          </a:p>
        </p:txBody>
      </p:sp>
      <p:sp>
        <p:nvSpPr>
          <p:cNvPr id="2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AAB4C4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101827"/>
          </a:solidFill>
          <a:ln>
            <a:solidFill>
              <a:srgbClr val="1018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01168" y="0"/>
            <a:ext cx="11987784" cy="73152"/>
          </a:xfrm>
          <a:prstGeom prst="rect">
            <a:avLst/>
          </a:prstGeom>
          <a:solidFill>
            <a:srgbClr val="F2C94C"/>
          </a:solidFill>
          <a:ln>
            <a:solidFill>
              <a:srgbClr val="F2C94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8368" y="384048"/>
            <a:ext cx="3200400" cy="23774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000" b="1" i="0">
                <a:solidFill>
                  <a:srgbClr val="2D9CDB"/>
                </a:solidFill>
                <a:latin typeface="Arial"/>
              </a:rPr>
              <a:t>11 · INTERVIEW QUESTIONS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704088"/>
            <a:ext cx="8778240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2650" b="1" i="0">
                <a:solidFill>
                  <a:srgbClr val="1F2937"/>
                </a:solidFill>
                <a:latin typeface="Arial"/>
              </a:rPr>
              <a:t>Seven questions for the panel interview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243584"/>
            <a:ext cx="9875520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100" b="0" i="0">
                <a:solidFill>
                  <a:srgbClr val="6B7280"/>
                </a:solidFill>
                <a:latin typeface="Arial"/>
              </a:rPr>
              <a:t>Part 1 · Four scenario questions that test how the candidate would handle real problems.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58368" y="1783080"/>
            <a:ext cx="10808208" cy="941832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DDE3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58368" y="1783080"/>
            <a:ext cx="749808" cy="941832"/>
          </a:xfrm>
          <a:prstGeom prst="roundRect">
            <a:avLst>
              <a:gd name="adj" fmla="val 8000"/>
            </a:avLst>
          </a:prstGeom>
          <a:solidFill>
            <a:srgbClr val="17365D"/>
          </a:solidFill>
          <a:ln>
            <a:solidFill>
              <a:srgbClr val="1736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04088" y="2039112"/>
            <a:ext cx="640080" cy="32004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550" b="1" i="0">
                <a:solidFill>
                  <a:srgbClr val="FFFFFF"/>
                </a:solidFill>
                <a:latin typeface="Arial"/>
              </a:rPr>
              <a:t>01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09344" y="1929384"/>
            <a:ext cx="192024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950" b="1" i="0">
                <a:solidFill>
                  <a:srgbClr val="2D9CDB"/>
                </a:solidFill>
                <a:latin typeface="Arial"/>
              </a:rPr>
              <a:t>ASSESSMENT POLICY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609344" y="2176272"/>
            <a:ext cx="9509760" cy="466344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300" b="0" i="0">
                <a:solidFill>
                  <a:srgbClr val="1F2937"/>
                </a:solidFill>
                <a:latin typeface="Arial"/>
              </a:rPr>
              <a:t>A programme team wants students to use generative AI in a live client project, but the assessment brief is unclear. How would you decide what use should be permitted and how would you communicate the decision?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58368" y="2907792"/>
            <a:ext cx="10808208" cy="941832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DDE3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658368" y="2907792"/>
            <a:ext cx="749808" cy="941832"/>
          </a:xfrm>
          <a:prstGeom prst="roundRect">
            <a:avLst>
              <a:gd name="adj" fmla="val 8000"/>
            </a:avLst>
          </a:prstGeom>
          <a:solidFill>
            <a:srgbClr val="17365D"/>
          </a:solidFill>
          <a:ln>
            <a:solidFill>
              <a:srgbClr val="1736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04088" y="3163824"/>
            <a:ext cx="640080" cy="32004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550" b="1" i="0">
                <a:solidFill>
                  <a:srgbClr val="FFFFFF"/>
                </a:solidFill>
                <a:latin typeface="Arial"/>
              </a:rPr>
              <a:t>02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609344" y="3054096"/>
            <a:ext cx="192024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950" b="1" i="0">
                <a:solidFill>
                  <a:srgbClr val="2D9CDB"/>
                </a:solidFill>
                <a:latin typeface="Arial"/>
              </a:rPr>
              <a:t>FIRST 60 DAYS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09344" y="3300984"/>
            <a:ext cx="9509760" cy="466344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300" b="0" i="0">
                <a:solidFill>
                  <a:srgbClr val="1F2937"/>
                </a:solidFill>
                <a:latin typeface="Arial"/>
              </a:rPr>
              <a:t>Students tell you they receive different AI instructions in different modules and no longer know what is allowed. What would your first 60 days in post look like?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58368" y="4032504"/>
            <a:ext cx="10808208" cy="941832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DDE3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658368" y="4032504"/>
            <a:ext cx="749808" cy="941832"/>
          </a:xfrm>
          <a:prstGeom prst="roundRect">
            <a:avLst>
              <a:gd name="adj" fmla="val 8000"/>
            </a:avLst>
          </a:prstGeom>
          <a:solidFill>
            <a:srgbClr val="17365D"/>
          </a:solidFill>
          <a:ln>
            <a:solidFill>
              <a:srgbClr val="1736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04088" y="4288536"/>
            <a:ext cx="640080" cy="32004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550" b="1" i="0">
                <a:solidFill>
                  <a:srgbClr val="FFFFFF"/>
                </a:solidFill>
                <a:latin typeface="Arial"/>
              </a:rPr>
              <a:t>03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609344" y="4178808"/>
            <a:ext cx="192024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950" b="1" i="0">
                <a:solidFill>
                  <a:srgbClr val="2D9CDB"/>
                </a:solidFill>
                <a:latin typeface="Arial"/>
              </a:rPr>
              <a:t>WORKSHOP DESIGN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609344" y="4425696"/>
            <a:ext cx="9509760" cy="466344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300" b="0" i="0">
                <a:solidFill>
                  <a:srgbClr val="1F2937"/>
                </a:solidFill>
                <a:latin typeface="Arial"/>
              </a:rPr>
              <a:t>Design a 45-minute AI-literacy workshop for first-year students who have very different levels of technical confidence. What would you include?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58368" y="5157216"/>
            <a:ext cx="10808208" cy="941832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DDE3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ounded Rectangle 22"/>
          <p:cNvSpPr/>
          <p:nvPr/>
        </p:nvSpPr>
        <p:spPr>
          <a:xfrm>
            <a:off x="658368" y="5157216"/>
            <a:ext cx="749808" cy="941832"/>
          </a:xfrm>
          <a:prstGeom prst="roundRect">
            <a:avLst>
              <a:gd name="adj" fmla="val 8000"/>
            </a:avLst>
          </a:prstGeom>
          <a:solidFill>
            <a:srgbClr val="17365D"/>
          </a:solidFill>
          <a:ln>
            <a:solidFill>
              <a:srgbClr val="1736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704088" y="5413248"/>
            <a:ext cx="640080" cy="32004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550" b="1" i="0">
                <a:solidFill>
                  <a:srgbClr val="FFFFFF"/>
                </a:solidFill>
                <a:latin typeface="Arial"/>
              </a:rPr>
              <a:t>04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609344" y="5303520"/>
            <a:ext cx="192024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950" b="1" i="0">
                <a:solidFill>
                  <a:srgbClr val="2D9CDB"/>
                </a:solidFill>
                <a:latin typeface="Arial"/>
              </a:rPr>
              <a:t>FABRICATED REFERENCES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609344" y="5550407"/>
            <a:ext cx="9509760" cy="466344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300" b="0" i="0">
                <a:solidFill>
                  <a:srgbClr val="1F2937"/>
                </a:solidFill>
                <a:latin typeface="Arial"/>
              </a:rPr>
              <a:t>A student has submitted work containing several references that do not exist. The student says an AI tool supplied them. How would you respond?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58368" y="6446520"/>
            <a:ext cx="1069848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940" b="0" i="1">
                <a:solidFill>
                  <a:srgbClr val="6B7280"/>
                </a:solidFill>
                <a:latin typeface="Arial"/>
              </a:rPr>
              <a:t>Scoring principle: judge the evidence in each answer, not confidence or likeability. Score each main question consistently against the same criteria.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101827"/>
          </a:solidFill>
          <a:ln>
            <a:solidFill>
              <a:srgbClr val="1018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01168" y="0"/>
            <a:ext cx="11987784" cy="73152"/>
          </a:xfrm>
          <a:prstGeom prst="rect">
            <a:avLst/>
          </a:prstGeom>
          <a:solidFill>
            <a:srgbClr val="F2C94C"/>
          </a:solidFill>
          <a:ln>
            <a:solidFill>
              <a:srgbClr val="F2C94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8368" y="384048"/>
            <a:ext cx="3200400" cy="23774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000" b="1" i="0">
                <a:solidFill>
                  <a:srgbClr val="2D9CDB"/>
                </a:solidFill>
                <a:latin typeface="Arial"/>
              </a:rPr>
              <a:t>12 · INTERVIEW QUESTIONS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704088"/>
            <a:ext cx="8778240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2650" b="1" i="0">
                <a:solidFill>
                  <a:srgbClr val="1F2937"/>
                </a:solidFill>
                <a:latin typeface="Arial"/>
              </a:rPr>
              <a:t>Seven questions for the panel interview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243584"/>
            <a:ext cx="9875520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100" b="0" i="0">
                <a:solidFill>
                  <a:srgbClr val="6B7280"/>
                </a:solidFill>
                <a:latin typeface="Arial"/>
              </a:rPr>
              <a:t>Part 2 · Three questions on purchasing decisions, fair access and evidence of impact.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58368" y="1847088"/>
            <a:ext cx="10808208" cy="1170432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DDE3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58368" y="1847088"/>
            <a:ext cx="749808" cy="1170432"/>
          </a:xfrm>
          <a:prstGeom prst="roundRect">
            <a:avLst>
              <a:gd name="adj" fmla="val 8000"/>
            </a:avLst>
          </a:prstGeom>
          <a:solidFill>
            <a:srgbClr val="17365D"/>
          </a:solidFill>
          <a:ln>
            <a:solidFill>
              <a:srgbClr val="1736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04088" y="2103120"/>
            <a:ext cx="640080" cy="32004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550" b="1" i="0">
                <a:solidFill>
                  <a:srgbClr val="FFFFFF"/>
                </a:solidFill>
                <a:latin typeface="Arial"/>
              </a:rPr>
              <a:t>05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09344" y="1993392"/>
            <a:ext cx="192024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950" b="1" i="0">
                <a:solidFill>
                  <a:srgbClr val="2D9CDB"/>
                </a:solidFill>
                <a:latin typeface="Arial"/>
              </a:rPr>
              <a:t>AI PLATFORM PURCHASE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609344" y="2240280"/>
            <a:ext cx="9509760" cy="694944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330" b="0" i="0">
                <a:solidFill>
                  <a:srgbClr val="1F2937"/>
                </a:solidFill>
                <a:latin typeface="Arial"/>
              </a:rPr>
              <a:t>UWTSD is considering a new AI platform for student support. What criteria would you use before recommending that the University buys it?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58368" y="3255264"/>
            <a:ext cx="10808208" cy="1170432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DDE3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658368" y="3255264"/>
            <a:ext cx="749808" cy="1170432"/>
          </a:xfrm>
          <a:prstGeom prst="roundRect">
            <a:avLst>
              <a:gd name="adj" fmla="val 8000"/>
            </a:avLst>
          </a:prstGeom>
          <a:solidFill>
            <a:srgbClr val="17365D"/>
          </a:solidFill>
          <a:ln>
            <a:solidFill>
              <a:srgbClr val="1736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04088" y="3511296"/>
            <a:ext cx="640080" cy="32004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550" b="1" i="0">
                <a:solidFill>
                  <a:srgbClr val="FFFFFF"/>
                </a:solidFill>
                <a:latin typeface="Arial"/>
              </a:rPr>
              <a:t>06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609344" y="3401568"/>
            <a:ext cx="192024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950" b="1" i="0">
                <a:solidFill>
                  <a:srgbClr val="2D9CDB"/>
                </a:solidFill>
                <a:latin typeface="Arial"/>
              </a:rPr>
              <a:t>FAIR ACCESS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09344" y="3648456"/>
            <a:ext cx="9509760" cy="694944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330" b="0" i="0">
                <a:solidFill>
                  <a:srgbClr val="1F2937"/>
                </a:solidFill>
                <a:latin typeface="Arial"/>
              </a:rPr>
              <a:t>Some students can afford premium AI tools while others cannot. How would you prevent AI adoption from widening inequality?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58368" y="4663440"/>
            <a:ext cx="10808208" cy="1170432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DDE3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658368" y="4663440"/>
            <a:ext cx="749808" cy="1170432"/>
          </a:xfrm>
          <a:prstGeom prst="roundRect">
            <a:avLst>
              <a:gd name="adj" fmla="val 8000"/>
            </a:avLst>
          </a:prstGeom>
          <a:solidFill>
            <a:srgbClr val="17365D"/>
          </a:solidFill>
          <a:ln>
            <a:solidFill>
              <a:srgbClr val="1736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04088" y="4919472"/>
            <a:ext cx="640080" cy="32004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550" b="1" i="0">
                <a:solidFill>
                  <a:srgbClr val="FFFFFF"/>
                </a:solidFill>
                <a:latin typeface="Arial"/>
              </a:rPr>
              <a:t>07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609344" y="4809744"/>
            <a:ext cx="192024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950" b="1" i="0">
                <a:solidFill>
                  <a:srgbClr val="2D9CDB"/>
                </a:solidFill>
                <a:latin typeface="Arial"/>
              </a:rPr>
              <a:t>MEASURING IMPACT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609344" y="5056631"/>
            <a:ext cx="9509760" cy="694944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330" b="0" i="0">
                <a:solidFill>
                  <a:srgbClr val="1F2937"/>
                </a:solidFill>
                <a:latin typeface="Arial"/>
              </a:rPr>
              <a:t>Six months after you start, senior management asks whether the AI strategy is working. What evidence would you present?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58368" y="6446520"/>
            <a:ext cx="1069848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940" b="0" i="1">
                <a:solidFill>
                  <a:srgbClr val="6B7280"/>
                </a:solidFill>
                <a:latin typeface="Arial"/>
              </a:rPr>
              <a:t>Scoring principle: judge the evidence in each answer, not confidence or likeability. Score each main question consistently against the same criteria.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658368" y="713232"/>
            <a:ext cx="10515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700" dirty="0"/>
          </a:p>
        </p:txBody>
      </p:sp>
      <p:sp>
        <p:nvSpPr>
          <p:cNvPr id="5" name="Text 3"/>
          <p:cNvSpPr/>
          <p:nvPr/>
        </p:nvSpPr>
        <p:spPr>
          <a:xfrm>
            <a:off x="749808" y="1691640"/>
            <a:ext cx="3840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</a:t>
            </a:r>
            <a:endParaRPr lang="en-US" sz="1100"/>
          </a:p>
        </p:txBody>
      </p:sp>
      <p:sp>
        <p:nvSpPr>
          <p:cNvPr id="6" name="Text 4"/>
          <p:cNvSpPr/>
          <p:nvPr/>
        </p:nvSpPr>
        <p:spPr>
          <a:xfrm>
            <a:off x="1234440" y="1691640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3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Johnston, H. et al. (2024) ‘Student perspectives on the use of generative artificial intelligence technologies in higher education’, International Journal for Educational Integrity, 20, 2. https://doi.org/10.1007/s40979-024-00149-4</a:t>
            </a:r>
            <a:endParaRPr lang="en-US" sz="930"/>
          </a:p>
        </p:txBody>
      </p:sp>
      <p:sp>
        <p:nvSpPr>
          <p:cNvPr id="7" name="Text 5"/>
          <p:cNvSpPr/>
          <p:nvPr/>
        </p:nvSpPr>
        <p:spPr>
          <a:xfrm>
            <a:off x="749808" y="2404872"/>
            <a:ext cx="3840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1100"/>
          </a:p>
        </p:txBody>
      </p:sp>
      <p:sp>
        <p:nvSpPr>
          <p:cNvPr id="8" name="Text 6"/>
          <p:cNvSpPr/>
          <p:nvPr/>
        </p:nvSpPr>
        <p:spPr>
          <a:xfrm>
            <a:off x="1234440" y="2404872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30" dirty="0" err="1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Laupichler</a:t>
            </a:r>
            <a:r>
              <a:rPr lang="en-US" sz="93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M.C. et al. (2023) ‘What do university students know about Artificial Intelligence? Development and validation of an AI literacy test’, Computers and Education: Artificial Intelligence, 5, 100165. https://doi.org/10.1016/j.caeai.2023.100165</a:t>
            </a:r>
            <a:endParaRPr lang="en-US" sz="930" dirty="0"/>
          </a:p>
        </p:txBody>
      </p:sp>
      <p:sp>
        <p:nvSpPr>
          <p:cNvPr id="9" name="Text 7"/>
          <p:cNvSpPr/>
          <p:nvPr/>
        </p:nvSpPr>
        <p:spPr>
          <a:xfrm>
            <a:off x="749808" y="3118104"/>
            <a:ext cx="3840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1100"/>
          </a:p>
        </p:txBody>
      </p:sp>
      <p:sp>
        <p:nvSpPr>
          <p:cNvPr id="10" name="Text 8"/>
          <p:cNvSpPr/>
          <p:nvPr/>
        </p:nvSpPr>
        <p:spPr>
          <a:xfrm>
            <a:off x="1234440" y="3118104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3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Malmström, H., Stöhr, C. and Ou, A.W. (2023) ‘Generative AI tools and assessment: Guidelines of the world’s top-ranking universities’, Computers and Education Open, 5, 100151. https://doi.org/10.1016/j.caeo.2023.100151</a:t>
            </a:r>
            <a:endParaRPr lang="en-US" sz="930"/>
          </a:p>
        </p:txBody>
      </p:sp>
      <p:sp>
        <p:nvSpPr>
          <p:cNvPr id="11" name="Text 9"/>
          <p:cNvSpPr/>
          <p:nvPr/>
        </p:nvSpPr>
        <p:spPr>
          <a:xfrm>
            <a:off x="749808" y="3831336"/>
            <a:ext cx="3840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</a:t>
            </a:r>
            <a:endParaRPr lang="en-US" sz="1100"/>
          </a:p>
        </p:txBody>
      </p:sp>
      <p:sp>
        <p:nvSpPr>
          <p:cNvPr id="12" name="Text 10"/>
          <p:cNvSpPr/>
          <p:nvPr/>
        </p:nvSpPr>
        <p:spPr>
          <a:xfrm>
            <a:off x="1234440" y="3831336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3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Yusuf, A., Pervin, N. and Román-González, M. (2024) ‘Generative AI and the future of higher education: a threat to academic integrity or reformation?’, International Journal of Educational Technology in Higher Education, 21, 21. https://doi.org/10.1186/s41239-024-00453-6</a:t>
            </a:r>
            <a:endParaRPr lang="en-US" sz="930"/>
          </a:p>
        </p:txBody>
      </p:sp>
      <p:sp>
        <p:nvSpPr>
          <p:cNvPr id="13" name="Text 11"/>
          <p:cNvSpPr/>
          <p:nvPr/>
        </p:nvSpPr>
        <p:spPr>
          <a:xfrm>
            <a:off x="749808" y="4544568"/>
            <a:ext cx="3840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</a:t>
            </a:r>
            <a:endParaRPr lang="en-US" sz="1100"/>
          </a:p>
        </p:txBody>
      </p:sp>
      <p:sp>
        <p:nvSpPr>
          <p:cNvPr id="14" name="Text 12"/>
          <p:cNvSpPr/>
          <p:nvPr/>
        </p:nvSpPr>
        <p:spPr>
          <a:xfrm>
            <a:off x="1234440" y="4544568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3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University of Wales Trinity Saint David (2025) ‘What concrete actions are universities taking to integrate advances in digitisation and artificial intelligence?’, 9 December. Accessed 11 October 2026.</a:t>
            </a:r>
            <a:endParaRPr lang="en-US" sz="930"/>
          </a:p>
        </p:txBody>
      </p:sp>
      <p:sp>
        <p:nvSpPr>
          <p:cNvPr id="15" name="Text 13"/>
          <p:cNvSpPr/>
          <p:nvPr/>
        </p:nvSpPr>
        <p:spPr>
          <a:xfrm>
            <a:off x="749808" y="5257800"/>
            <a:ext cx="3840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>
                <a:solidFill>
                  <a:srgbClr val="2D9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06</a:t>
            </a:r>
            <a:endParaRPr lang="en-US" sz="1100"/>
          </a:p>
        </p:txBody>
      </p:sp>
      <p:sp>
        <p:nvSpPr>
          <p:cNvPr id="16" name="Text 14"/>
          <p:cNvSpPr/>
          <p:nvPr/>
        </p:nvSpPr>
        <p:spPr>
          <a:xfrm>
            <a:off x="1234440" y="5257800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3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University of Wales Trinity Saint David (2026) ‘Current vacancies’. https://jobs.uwtsd.ac.uk/ Accessed 11 October 2026.</a:t>
            </a:r>
            <a:endParaRPr lang="en-US" sz="93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510528"/>
            <a:ext cx="164592" cy="14630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14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1710</Words>
  <Application>Microsoft Office PowerPoint</Application>
  <PresentationFormat>Widescreen</PresentationFormat>
  <Paragraphs>270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Aptos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Graduate AI Strategist - Job Description and Person Specification</dc:title>
  <dc:subject>LCBB5012 Component 1 - Graduate AI Strategist</dc:subject>
  <dc:creator>Fernando</dc:creator>
  <cp:lastModifiedBy>Fernando Minea (2322699)</cp:lastModifiedBy>
  <cp:revision>2</cp:revision>
  <dcterms:created xsi:type="dcterms:W3CDTF">2026-10-11T15:10:38Z</dcterms:created>
  <dcterms:modified xsi:type="dcterms:W3CDTF">2026-10-16T15:10:36Z</dcterms:modified>
</cp:coreProperties>
</file>