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sldIdLst>
    <p:sldId id="256" r:id="rId2"/>
    <p:sldId id="257" r:id="rId3"/>
    <p:sldId id="258" r:id="rId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BBE3F7-81FB-AC49-52E7-7D8F11577103}" v="121" dt="2023-12-05T01:29:18.527"/>
    <p1510:client id="{6D65984C-B4C1-453E-89F1-DD5521675AFC}" v="305" dt="2023-12-04T21:59:01.989"/>
    <p1510:client id="{9DC40940-3E1E-50E0-4D43-05CD020B59A9}" v="67" dt="2023-12-07T21:40:02.840"/>
    <p1510:client id="{F5FF2115-9A8E-F370-1184-7014822C5E63}" v="1089" dt="2023-12-05T13:05:25.7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2" d="100"/>
          <a:sy n="72" d="100"/>
        </p:scale>
        <p:origin x="-456" y="-96"/>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 Id="rId9"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F53B052-A59B-4AE3-A89A-E7748630C15B}"/>
              </a:ext>
            </a:extLst>
          </p:cNvPr>
          <p:cNvSpPr>
            <a:spLocks noGrp="1"/>
          </p:cNvSpPr>
          <p:nvPr>
            <p:ph type="ctrTitle"/>
          </p:nvPr>
        </p:nvSpPr>
        <p:spPr>
          <a:xfrm>
            <a:off x="1524000" y="1122363"/>
            <a:ext cx="9144000" cy="2387600"/>
          </a:xfrm>
        </p:spPr>
        <p:txBody>
          <a:bodyPr anchor="b"/>
          <a:lstStyle>
            <a:lvl1pPr algn="ctr">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FBDA9EC4-FEA9-41D2-BE8D-F709F01D37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C6E155CF-52F5-4879-B7F3-D05812AC4A6D}"/>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5" name="Footer Placeholder 4">
            <a:extLst>
              <a:ext uri="{FF2B5EF4-FFF2-40B4-BE49-F238E27FC236}">
                <a16:creationId xmlns:a16="http://schemas.microsoft.com/office/drawing/2014/main" xmlns="" id="{80D053AC-61ED-4C2F-90BF-D4A9165451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138B2ED7-A198-4613-B8C9-EE02BAE24FA4}"/>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153471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B98991-AEF1-4F19-AAB8-436EAD58C282}"/>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0D25B44F-E7DA-40C6-8B44-71EAB6BDFC98}"/>
              </a:ext>
            </a:extLst>
          </p:cNvPr>
          <p:cNvSpPr>
            <a:spLocks noGrp="1"/>
          </p:cNvSpPr>
          <p:nvPr>
            <p:ph idx="1"/>
          </p:nvPr>
        </p:nvSpPr>
        <p:spPr/>
        <p:txBody>
          <a:bodyPr/>
          <a:lstStyle>
            <a:lvl1pPr>
              <a:buFont typeface="Wingdings" panose="05000000000000000000" pitchFamily="2" charset="2"/>
              <a:buChar char="§"/>
              <a:defRPr/>
            </a:lvl1pPr>
            <a:lvl2pPr marL="685800" indent="-228600">
              <a:buFont typeface="Wingdings" panose="05000000000000000000" pitchFamily="2" charset="2"/>
              <a:buChar char="§"/>
              <a:defRPr/>
            </a:lvl2pPr>
            <a:lvl3pPr>
              <a:buFont typeface="Wingdings" panose="05000000000000000000" pitchFamily="2" charset="2"/>
              <a:buChar char="§"/>
              <a:defRPr/>
            </a:lvl3pPr>
            <a:lvl4pPr marL="1600200" indent="-228600">
              <a:buFont typeface="Wingdings" panose="05000000000000000000" pitchFamily="2" charset="2"/>
              <a:buChar char="§"/>
              <a:defRPr/>
            </a:lvl4pPr>
            <a:lvl5pPr>
              <a:buFont typeface="Wingdings" panose="05000000000000000000" pitchFamily="2" charset="2"/>
              <a:buChar cha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A1F71817-A045-48C0-975B-CBEF88E9561E}"/>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5" name="Footer Placeholder 4">
            <a:extLst>
              <a:ext uri="{FF2B5EF4-FFF2-40B4-BE49-F238E27FC236}">
                <a16:creationId xmlns:a16="http://schemas.microsoft.com/office/drawing/2014/main" xmlns="" id="{B61C39F0-32D4-407C-8BCA-97F2D9E500C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99CF4459-37B2-4F87-B508-DB04D4332067}"/>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12649642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5CBBD03-9D57-48E9-8B43-688B72997276}"/>
              </a:ext>
            </a:extLst>
          </p:cNvPr>
          <p:cNvSpPr>
            <a:spLocks noGrp="1"/>
          </p:cNvSpPr>
          <p:nvPr>
            <p:ph type="title"/>
          </p:nvPr>
        </p:nvSpPr>
        <p:spPr>
          <a:xfrm>
            <a:off x="831850" y="1709738"/>
            <a:ext cx="10515600" cy="2852737"/>
          </a:xfrm>
        </p:spPr>
        <p:txBody>
          <a:bodyPr anchor="b"/>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783F376C-8A2F-4BE5-9669-4A6DA21B771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52654893-212E-4450-8F7A-27256B31F9FB}"/>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5" name="Footer Placeholder 4">
            <a:extLst>
              <a:ext uri="{FF2B5EF4-FFF2-40B4-BE49-F238E27FC236}">
                <a16:creationId xmlns:a16="http://schemas.microsoft.com/office/drawing/2014/main" xmlns="" id="{600E881A-3958-44A9-9EDB-D86F4E4144C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CFEDBC4F-D9B8-4BFA-BE4F-D4B9B739D1BA}"/>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552038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CDC8777-C460-4649-8822-CA943386D06D}"/>
              </a:ext>
            </a:extLst>
          </p:cNvPr>
          <p:cNvSpPr>
            <a:spLocks noGrp="1"/>
          </p:cNvSpPr>
          <p:nvPr>
            <p:ph type="title"/>
          </p:nvPr>
        </p:nvSpPr>
        <p:spPr/>
        <p:txBody>
          <a:bodyPr/>
          <a:lstStyle>
            <a:lvl1pPr>
              <a:defRPr sz="48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AFDF69E6-1094-437B-AA7E-0E21B7136CCA}"/>
              </a:ext>
            </a:extLst>
          </p:cNvPr>
          <p:cNvSpPr>
            <a:spLocks noGrp="1"/>
          </p:cNvSpPr>
          <p:nvPr>
            <p:ph sz="half" idx="1"/>
          </p:nvPr>
        </p:nvSpPr>
        <p:spPr>
          <a:xfrm>
            <a:off x="838200" y="2057399"/>
            <a:ext cx="5181600" cy="41195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xmlns="" id="{C20BC963-4591-4BE3-AE63-4999A13C5054}"/>
              </a:ext>
            </a:extLst>
          </p:cNvPr>
          <p:cNvSpPr>
            <a:spLocks noGrp="1"/>
          </p:cNvSpPr>
          <p:nvPr>
            <p:ph sz="half" idx="2"/>
          </p:nvPr>
        </p:nvSpPr>
        <p:spPr>
          <a:xfrm>
            <a:off x="6172200" y="2057399"/>
            <a:ext cx="5181600"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504D5BB-DB84-4266-9B4F-E65CCFE5B310}"/>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6" name="Footer Placeholder 5">
            <a:extLst>
              <a:ext uri="{FF2B5EF4-FFF2-40B4-BE49-F238E27FC236}">
                <a16:creationId xmlns:a16="http://schemas.microsoft.com/office/drawing/2014/main" xmlns="" id="{891A99B5-D493-4AB1-AF24-6660540D56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FE178D0-5F1E-43FA-B447-53501EDD17C0}"/>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21161505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DC85CC-8D2B-4219-A2A4-1625A02DFECD}"/>
              </a:ext>
            </a:extLst>
          </p:cNvPr>
          <p:cNvSpPr>
            <a:spLocks noGrp="1"/>
          </p:cNvSpPr>
          <p:nvPr>
            <p:ph type="title"/>
          </p:nvPr>
        </p:nvSpPr>
        <p:spPr>
          <a:xfrm>
            <a:off x="839788" y="668338"/>
            <a:ext cx="10515600" cy="1084262"/>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xmlns="" id="{DD6143C8-1CF7-440E-99A3-0527314598C6}"/>
              </a:ext>
            </a:extLst>
          </p:cNvPr>
          <p:cNvSpPr>
            <a:spLocks noGrp="1"/>
          </p:cNvSpPr>
          <p:nvPr>
            <p:ph type="body" idx="1"/>
          </p:nvPr>
        </p:nvSpPr>
        <p:spPr>
          <a:xfrm>
            <a:off x="839788" y="1828800"/>
            <a:ext cx="5157787"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xmlns="" id="{AEEFF5CA-4662-4430-80C7-99CD7D66C9CF}"/>
              </a:ext>
            </a:extLst>
          </p:cNvPr>
          <p:cNvSpPr>
            <a:spLocks noGrp="1"/>
          </p:cNvSpPr>
          <p:nvPr>
            <p:ph sz="half" idx="2"/>
          </p:nvPr>
        </p:nvSpPr>
        <p:spPr>
          <a:xfrm>
            <a:off x="839788" y="2743199"/>
            <a:ext cx="5157787" cy="344646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xmlns="" id="{876CB5B7-DC23-41CE-872B-E25BD64F84A5}"/>
              </a:ext>
            </a:extLst>
          </p:cNvPr>
          <p:cNvSpPr>
            <a:spLocks noGrp="1"/>
          </p:cNvSpPr>
          <p:nvPr>
            <p:ph type="body" sz="quarter" idx="3"/>
          </p:nvPr>
        </p:nvSpPr>
        <p:spPr>
          <a:xfrm>
            <a:off x="6172200" y="1828800"/>
            <a:ext cx="5183188" cy="823912"/>
          </a:xfrm>
        </p:spPr>
        <p:txBody>
          <a:bodyPr anchor="b"/>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xmlns="" id="{4DF7633C-C24D-4947-979C-132B3AC405A8}"/>
              </a:ext>
            </a:extLst>
          </p:cNvPr>
          <p:cNvSpPr>
            <a:spLocks noGrp="1"/>
          </p:cNvSpPr>
          <p:nvPr>
            <p:ph sz="quarter" idx="4"/>
          </p:nvPr>
        </p:nvSpPr>
        <p:spPr>
          <a:xfrm>
            <a:off x="6172200" y="2743199"/>
            <a:ext cx="5183188" cy="34464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CE8A46E1-3934-4807-900F-CA7A4D8D66B3}"/>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8" name="Footer Placeholder 7">
            <a:extLst>
              <a:ext uri="{FF2B5EF4-FFF2-40B4-BE49-F238E27FC236}">
                <a16:creationId xmlns:a16="http://schemas.microsoft.com/office/drawing/2014/main" xmlns="" id="{4BC9C6EA-1549-4601-8226-E5C43469CAF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3658246-003D-4024-9F4B-BA3BD3FBFFBC}"/>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148949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FB2DD4C-BFBC-4087-B94C-4DD0690E838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BEB9D434-8228-4C7F-B520-14121EBC903B}"/>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4" name="Footer Placeholder 3">
            <a:extLst>
              <a:ext uri="{FF2B5EF4-FFF2-40B4-BE49-F238E27FC236}">
                <a16:creationId xmlns:a16="http://schemas.microsoft.com/office/drawing/2014/main" xmlns="" id="{997B89BD-A70A-48D2-A3D9-DB2C0DB12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B4ACF4EF-5A2A-4A47-81DF-80CB513060F6}"/>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998946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118B9F00-8450-475B-B155-993BAF212AF6}"/>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3" name="Footer Placeholder 2">
            <a:extLst>
              <a:ext uri="{FF2B5EF4-FFF2-40B4-BE49-F238E27FC236}">
                <a16:creationId xmlns:a16="http://schemas.microsoft.com/office/drawing/2014/main" xmlns="" id="{5C0FDDA3-8E6F-42F7-BFBE-7FA9C647CA4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B6C8E678-81B8-4356-9624-A0B999536312}"/>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9319324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010DAA-DDE3-4C9C-8171-385A3DAC81CF}"/>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xmlns="" id="{AAF73DB2-BD72-4F5E-9CA2-197343A0908A}"/>
              </a:ext>
            </a:extLst>
          </p:cNvPr>
          <p:cNvSpPr>
            <a:spLocks noGrp="1"/>
          </p:cNvSpPr>
          <p:nvPr>
            <p:ph idx="1"/>
          </p:nvPr>
        </p:nvSpPr>
        <p:spPr>
          <a:xfrm>
            <a:off x="5183188" y="685801"/>
            <a:ext cx="6172200" cy="51752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xmlns="" id="{71F01536-2B0A-42A2-827E-2EB2C324A5FE}"/>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1722CD09-61EF-4733-831C-5B133DAE1F4C}"/>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6" name="Footer Placeholder 5">
            <a:extLst>
              <a:ext uri="{FF2B5EF4-FFF2-40B4-BE49-F238E27FC236}">
                <a16:creationId xmlns:a16="http://schemas.microsoft.com/office/drawing/2014/main" xmlns="" id="{5B109FCF-96E4-4EBF-AAFB-5E9AD22A68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9E381A6-E580-49A4-989C-EF4A54F83B45}"/>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26624550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BCCFA6E-F719-4613-8815-591471E722E5}"/>
              </a:ext>
            </a:extLst>
          </p:cNvPr>
          <p:cNvSpPr>
            <a:spLocks noGrp="1"/>
          </p:cNvSpPr>
          <p:nvPr>
            <p:ph type="title"/>
          </p:nvPr>
        </p:nvSpPr>
        <p:spPr>
          <a:xfrm>
            <a:off x="839788" y="685800"/>
            <a:ext cx="3932237" cy="1371600"/>
          </a:xfrm>
        </p:spPr>
        <p:txBody>
          <a:bodyPr anchor="b"/>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xmlns="" id="{654384F3-CDE0-4329-B76D-45AAC94B04A8}"/>
              </a:ext>
            </a:extLst>
          </p:cNvPr>
          <p:cNvSpPr>
            <a:spLocks noGrp="1"/>
          </p:cNvSpPr>
          <p:nvPr>
            <p:ph type="pic" idx="1"/>
          </p:nvPr>
        </p:nvSpPr>
        <p:spPr>
          <a:xfrm>
            <a:off x="5183188" y="685801"/>
            <a:ext cx="6172200" cy="5175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79A9D7EB-40DA-460F-A48A-3E6D5E5612E7}"/>
              </a:ext>
            </a:extLst>
          </p:cNvPr>
          <p:cNvSpPr>
            <a:spLocks noGrp="1"/>
          </p:cNvSpPr>
          <p:nvPr>
            <p:ph type="body" sz="half" idx="2"/>
          </p:nvPr>
        </p:nvSpPr>
        <p:spPr>
          <a:xfrm>
            <a:off x="839788" y="2209800"/>
            <a:ext cx="3932237" cy="36591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xmlns="" id="{1E56944C-E229-457E-868E-C48FF47DA37A}"/>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6" name="Footer Placeholder 5">
            <a:extLst>
              <a:ext uri="{FF2B5EF4-FFF2-40B4-BE49-F238E27FC236}">
                <a16:creationId xmlns:a16="http://schemas.microsoft.com/office/drawing/2014/main" xmlns="" id="{CC7115FE-359F-46EA-A3C8-0D18544E34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B5165D17-3010-4FF5-9071-5CCD3E6995D6}"/>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17239147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7B47DD-81F8-4128-9E50-04A9F2D3DCD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656564D1-2B83-4C0F-ACBA-E91472C50A3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96FA1D7D-D2EC-4ADB-9C65-191DEC82DDF4}"/>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5" name="Footer Placeholder 4">
            <a:extLst>
              <a:ext uri="{FF2B5EF4-FFF2-40B4-BE49-F238E27FC236}">
                <a16:creationId xmlns:a16="http://schemas.microsoft.com/office/drawing/2014/main" xmlns="" id="{534CB571-86F9-474A-826A-75CC21C88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384F5F-50E6-4BB9-B848-EE2302C02ABE}"/>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4904924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9E3F08DF-1C0D-4F53-A3AB-95D7B55FA063}"/>
              </a:ext>
            </a:extLst>
          </p:cNvPr>
          <p:cNvSpPr>
            <a:spLocks noGrp="1"/>
          </p:cNvSpPr>
          <p:nvPr>
            <p:ph type="title" orient="vert"/>
          </p:nvPr>
        </p:nvSpPr>
        <p:spPr>
          <a:xfrm>
            <a:off x="8724900" y="761999"/>
            <a:ext cx="2628900" cy="54149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1C0D3BBD-C494-4E94-B189-319802A93E38}"/>
              </a:ext>
            </a:extLst>
          </p:cNvPr>
          <p:cNvSpPr>
            <a:spLocks noGrp="1"/>
          </p:cNvSpPr>
          <p:nvPr>
            <p:ph type="body" orient="vert" idx="1"/>
          </p:nvPr>
        </p:nvSpPr>
        <p:spPr>
          <a:xfrm>
            <a:off x="838200" y="761999"/>
            <a:ext cx="7734300" cy="541496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D63C0BD9-4BED-43D3-852F-B74B949A2287}"/>
              </a:ext>
            </a:extLst>
          </p:cNvPr>
          <p:cNvSpPr>
            <a:spLocks noGrp="1"/>
          </p:cNvSpPr>
          <p:nvPr>
            <p:ph type="dt" sz="half" idx="10"/>
          </p:nvPr>
        </p:nvSpPr>
        <p:spPr/>
        <p:txBody>
          <a:bodyPr/>
          <a:lstStyle/>
          <a:p>
            <a:fld id="{AA70F276-1833-4A75-9C1D-A56E2295A68D}" type="datetimeFigureOut">
              <a:rPr lang="en-US" smtClean="0"/>
              <a:pPr/>
              <a:t>12/7/2023</a:t>
            </a:fld>
            <a:endParaRPr lang="en-US"/>
          </a:p>
        </p:txBody>
      </p:sp>
      <p:sp>
        <p:nvSpPr>
          <p:cNvPr id="5" name="Footer Placeholder 4">
            <a:extLst>
              <a:ext uri="{FF2B5EF4-FFF2-40B4-BE49-F238E27FC236}">
                <a16:creationId xmlns:a16="http://schemas.microsoft.com/office/drawing/2014/main" xmlns="" id="{BB7811DC-C725-4462-B622-DB96A89876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67C42D06-438F-4150-9238-E2FAEE5E28D9}"/>
              </a:ext>
            </a:extLst>
          </p:cNvPr>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6019209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ame 7">
            <a:extLst>
              <a:ext uri="{FF2B5EF4-FFF2-40B4-BE49-F238E27FC236}">
                <a16:creationId xmlns:a16="http://schemas.microsoft.com/office/drawing/2014/main" xmlns="" id="{DD7EAFE6-2BB9-41FB-9CF4-588CFC708774}"/>
              </a:ext>
            </a:extLst>
          </p:cNvPr>
          <p:cNvSpPr/>
          <p:nvPr/>
        </p:nvSpPr>
        <p:spPr>
          <a:xfrm>
            <a:off x="0"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xmlns="" id="{41447F1F-BFA8-4A56-894B-40120132EE48}"/>
              </a:ext>
            </a:extLst>
          </p:cNvPr>
          <p:cNvSpPr>
            <a:spLocks noGrp="1"/>
          </p:cNvSpPr>
          <p:nvPr>
            <p:ph type="title"/>
          </p:nvPr>
        </p:nvSpPr>
        <p:spPr>
          <a:xfrm>
            <a:off x="838200" y="68103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2658FB99-0FA3-49F4-99A1-61919F942794}"/>
              </a:ext>
            </a:extLst>
          </p:cNvPr>
          <p:cNvSpPr>
            <a:spLocks noGrp="1"/>
          </p:cNvSpPr>
          <p:nvPr>
            <p:ph type="body" idx="1"/>
          </p:nvPr>
        </p:nvSpPr>
        <p:spPr>
          <a:xfrm>
            <a:off x="838200" y="2178657"/>
            <a:ext cx="10515600" cy="3998306"/>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xmlns="" id="{4CDCCAE5-4EB0-4174-BD15-4943899B0A29}"/>
              </a:ext>
            </a:extLst>
          </p:cNvPr>
          <p:cNvSpPr>
            <a:spLocks noGrp="1"/>
          </p:cNvSpPr>
          <p:nvPr>
            <p:ph type="dt" sz="half" idx="2"/>
          </p:nvPr>
        </p:nvSpPr>
        <p:spPr>
          <a:xfrm>
            <a:off x="838200" y="6429375"/>
            <a:ext cx="2743200" cy="365125"/>
          </a:xfrm>
          <a:prstGeom prst="rect">
            <a:avLst/>
          </a:prstGeom>
        </p:spPr>
        <p:txBody>
          <a:bodyPr vert="horz" lIns="91440" tIns="45720" rIns="91440" bIns="45720" rtlCol="0" anchor="ctr"/>
          <a:lstStyle>
            <a:lvl1pPr algn="l">
              <a:defRPr sz="900" cap="all" spc="150" baseline="0">
                <a:solidFill>
                  <a:srgbClr val="FFFFFF"/>
                </a:solidFill>
              </a:defRPr>
            </a:lvl1pPr>
          </a:lstStyle>
          <a:p>
            <a:fld id="{AA70F276-1833-4A75-9C1D-A56E2295A68D}" type="datetimeFigureOut">
              <a:rPr lang="en-US" smtClean="0"/>
              <a:pPr/>
              <a:t>12/7/2023</a:t>
            </a:fld>
            <a:endParaRPr lang="en-US" dirty="0"/>
          </a:p>
        </p:txBody>
      </p:sp>
      <p:sp>
        <p:nvSpPr>
          <p:cNvPr id="5" name="Footer Placeholder 4">
            <a:extLst>
              <a:ext uri="{FF2B5EF4-FFF2-40B4-BE49-F238E27FC236}">
                <a16:creationId xmlns:a16="http://schemas.microsoft.com/office/drawing/2014/main" xmlns="" id="{26A4189E-43B2-4CEE-B13E-61A1FBBBD25D}"/>
              </a:ext>
            </a:extLst>
          </p:cNvPr>
          <p:cNvSpPr>
            <a:spLocks noGrp="1"/>
          </p:cNvSpPr>
          <p:nvPr>
            <p:ph type="ftr" sz="quarter" idx="3"/>
          </p:nvPr>
        </p:nvSpPr>
        <p:spPr>
          <a:xfrm>
            <a:off x="4038600" y="6429375"/>
            <a:ext cx="4114800" cy="365125"/>
          </a:xfrm>
          <a:prstGeom prst="rect">
            <a:avLst/>
          </a:prstGeom>
        </p:spPr>
        <p:txBody>
          <a:bodyPr vert="horz" lIns="91440" tIns="45720" rIns="91440" bIns="45720" rtlCol="0" anchor="ctr"/>
          <a:lstStyle>
            <a:lvl1pPr algn="ctr">
              <a:defRPr sz="900" cap="all" spc="150" baseline="0">
                <a:solidFill>
                  <a:srgbClr val="FFFFFF"/>
                </a:solidFill>
              </a:defRPr>
            </a:lvl1pPr>
          </a:lstStyle>
          <a:p>
            <a:endParaRPr lang="en-US">
              <a:solidFill>
                <a:srgbClr val="FFFFFF"/>
              </a:solidFill>
            </a:endParaRPr>
          </a:p>
        </p:txBody>
      </p:sp>
      <p:sp>
        <p:nvSpPr>
          <p:cNvPr id="6" name="Slide Number Placeholder 5">
            <a:extLst>
              <a:ext uri="{FF2B5EF4-FFF2-40B4-BE49-F238E27FC236}">
                <a16:creationId xmlns:a16="http://schemas.microsoft.com/office/drawing/2014/main" xmlns="" id="{EAA0530F-0BC8-46EF-A765-DD58B5367528}"/>
              </a:ext>
            </a:extLst>
          </p:cNvPr>
          <p:cNvSpPr>
            <a:spLocks noGrp="1"/>
          </p:cNvSpPr>
          <p:nvPr>
            <p:ph type="sldNum" sz="quarter" idx="4"/>
          </p:nvPr>
        </p:nvSpPr>
        <p:spPr>
          <a:xfrm>
            <a:off x="8610600" y="6429375"/>
            <a:ext cx="2743200" cy="365125"/>
          </a:xfrm>
          <a:prstGeom prst="rect">
            <a:avLst/>
          </a:prstGeom>
        </p:spPr>
        <p:txBody>
          <a:bodyPr vert="horz" lIns="91440" tIns="45720" rIns="91440" bIns="45720" rtlCol="0" anchor="ctr"/>
          <a:lstStyle>
            <a:lvl1pPr algn="r">
              <a:defRPr sz="900" cap="all" spc="150" baseline="0">
                <a:solidFill>
                  <a:srgbClr val="FFFFFF"/>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xmlns="" val="3394415461"/>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 id="2147483708" r:id="rId4"/>
    <p:sldLayoutId id="2147483698" r:id="rId5"/>
    <p:sldLayoutId id="2147483703" r:id="rId6"/>
    <p:sldLayoutId id="2147483699" r:id="rId7"/>
    <p:sldLayoutId id="2147483700" r:id="rId8"/>
    <p:sldLayoutId id="2147483701" r:id="rId9"/>
    <p:sldLayoutId id="2147483702" r:id="rId10"/>
    <p:sldLayoutId id="2147483704" r:id="rId11"/>
  </p:sldLayoutIdLst>
  <p:txStyles>
    <p:titleStyle>
      <a:lvl1pPr marL="0" algn="l" defTabSz="914400" rtl="0" eaLnBrk="1" latinLnBrk="0" hangingPunct="1">
        <a:lnSpc>
          <a:spcPct val="90000"/>
        </a:lnSpc>
        <a:spcBef>
          <a:spcPct val="0"/>
        </a:spcBef>
        <a:buNone/>
        <a:defRPr lang="en-US" sz="5200" kern="1200" dirty="0">
          <a:gradFill flip="none" rotWithShape="1">
            <a:gsLst>
              <a:gs pos="0">
                <a:schemeClr val="accent5"/>
              </a:gs>
              <a:gs pos="100000">
                <a:schemeClr val="accent1">
                  <a:alpha val="70000"/>
                </a:schemeClr>
              </a:gs>
            </a:gsLst>
            <a:lin ang="0" scaled="1"/>
            <a:tileRect/>
          </a:gradFill>
          <a:latin typeface="+mj-lt"/>
          <a:ea typeface="+mn-ea"/>
          <a:cs typeface="Angsana New" panose="02020603050405020304" pitchFamily="18" charset="-34"/>
        </a:defRPr>
      </a:lvl1pPr>
    </p:titleStyle>
    <p:bodyStyle>
      <a:lvl1pPr marL="457200" indent="-228600" algn="l" defTabSz="914400" rtl="0" eaLnBrk="1" latinLnBrk="0" hangingPunct="1">
        <a:lnSpc>
          <a:spcPct val="110000"/>
        </a:lnSpc>
        <a:spcBef>
          <a:spcPts val="1000"/>
        </a:spcBef>
        <a:buClr>
          <a:schemeClr val="tx2">
            <a:lumMod val="10000"/>
            <a:lumOff val="90000"/>
          </a:schemeClr>
        </a:buClr>
        <a:buSzPct val="80000"/>
        <a:buFont typeface="Wingdings" panose="05000000000000000000" pitchFamily="2" charset="2"/>
        <a:buChar char="§"/>
        <a:defRPr sz="2800" kern="1200">
          <a:solidFill>
            <a:schemeClr val="tx2">
              <a:alpha val="70000"/>
            </a:schemeClr>
          </a:solidFill>
          <a:latin typeface="+mn-lt"/>
          <a:ea typeface="+mn-ea"/>
          <a:cs typeface="+mn-cs"/>
        </a:defRPr>
      </a:lvl1pPr>
      <a:lvl2pPr marL="8001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400" kern="1200">
          <a:solidFill>
            <a:schemeClr val="tx2">
              <a:alpha val="70000"/>
            </a:schemeClr>
          </a:solidFill>
          <a:latin typeface="+mn-lt"/>
          <a:ea typeface="+mn-ea"/>
          <a:cs typeface="+mn-cs"/>
        </a:defRPr>
      </a:lvl2pPr>
      <a:lvl3pPr marL="125730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2000" kern="1200">
          <a:solidFill>
            <a:schemeClr val="tx2">
              <a:alpha val="70000"/>
            </a:schemeClr>
          </a:solidFill>
          <a:latin typeface="+mn-lt"/>
          <a:ea typeface="+mn-ea"/>
          <a:cs typeface="+mn-cs"/>
        </a:defRPr>
      </a:lvl3pPr>
      <a:lvl4pPr marL="16573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4pPr>
      <a:lvl5pPr marL="2114550" indent="-228600" algn="l" defTabSz="914400" rtl="0" eaLnBrk="1" latinLnBrk="0" hangingPunct="1">
        <a:lnSpc>
          <a:spcPct val="110000"/>
        </a:lnSpc>
        <a:spcBef>
          <a:spcPts val="500"/>
        </a:spcBef>
        <a:buClr>
          <a:schemeClr val="tx2">
            <a:lumMod val="10000"/>
            <a:lumOff val="90000"/>
          </a:schemeClr>
        </a:buClr>
        <a:buSzPct val="80000"/>
        <a:buFont typeface="Wingdings" panose="05000000000000000000" pitchFamily="2" charset="2"/>
        <a:buChar char="§"/>
        <a:defRPr sz="1800" kern="1200">
          <a:solidFill>
            <a:schemeClr val="tx2">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www.smallbusiness.chron.com"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xmlns="" id="{8C37C960-91F5-4F61-B2CD-8A037920720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838200" y="1122363"/>
            <a:ext cx="6858000" cy="1625600"/>
          </a:xfrm>
        </p:spPr>
        <p:txBody>
          <a:bodyPr>
            <a:normAutofit fontScale="90000"/>
          </a:bodyPr>
          <a:lstStyle/>
          <a:p>
            <a:pPr algn="l"/>
            <a:r>
              <a:rPr lang="en-GB" sz="3200" b="1" dirty="0">
                <a:solidFill>
                  <a:schemeClr val="tx1"/>
                </a:solidFill>
                <a:cs typeface="Angsana New"/>
              </a:rPr>
              <a:t>Building a sustainable marketing relationship</a:t>
            </a:r>
            <a:br>
              <a:rPr lang="en-GB" sz="3200" b="1" dirty="0">
                <a:solidFill>
                  <a:schemeClr val="tx1"/>
                </a:solidFill>
                <a:cs typeface="Angsana New"/>
              </a:rPr>
            </a:br>
            <a:r>
              <a:rPr lang="en-GB" sz="3200" b="1">
                <a:solidFill>
                  <a:schemeClr val="tx1"/>
                </a:solidFill>
                <a:cs typeface="Angsana New"/>
              </a:rPr>
              <a:t>Digital marketing TESCO case study</a:t>
            </a:r>
            <a:r>
              <a:rPr lang="en-GB" sz="3200" b="1" dirty="0">
                <a:solidFill>
                  <a:schemeClr val="tx1"/>
                </a:solidFill>
                <a:cs typeface="Angsana New"/>
              </a:rPr>
              <a:t/>
            </a:r>
            <a:br>
              <a:rPr lang="en-GB" sz="3200" b="1" dirty="0">
                <a:solidFill>
                  <a:schemeClr val="tx1"/>
                </a:solidFill>
                <a:cs typeface="Angsana New"/>
              </a:rPr>
            </a:br>
            <a:r>
              <a:rPr lang="en-GB" sz="3200" b="1">
                <a:solidFill>
                  <a:schemeClr val="tx1"/>
                </a:solidFill>
                <a:cs typeface="Angsana New"/>
              </a:rPr>
              <a:t>Irina Kitley 2219546</a:t>
            </a:r>
            <a:endParaRPr lang="en-GB">
              <a:solidFill>
                <a:schemeClr val="tx1"/>
              </a:solidFill>
            </a:endParaRPr>
          </a:p>
        </p:txBody>
      </p:sp>
      <p:pic>
        <p:nvPicPr>
          <p:cNvPr id="14" name="Picture 13" descr="A mosaic of colourful geometric shapes">
            <a:extLst>
              <a:ext uri="{FF2B5EF4-FFF2-40B4-BE49-F238E27FC236}">
                <a16:creationId xmlns:a16="http://schemas.microsoft.com/office/drawing/2014/main" xmlns="" id="{B9BAA23B-508A-C5C4-8479-A145103EEB6F}"/>
              </a:ext>
            </a:extLst>
          </p:cNvPr>
          <p:cNvPicPr>
            <a:picLocks noChangeAspect="1"/>
          </p:cNvPicPr>
          <p:nvPr/>
        </p:nvPicPr>
        <p:blipFill rotWithShape="1">
          <a:blip r:embed="rId2" cstate="print">
            <a:alphaModFix/>
          </a:blip>
          <a:srcRect l="11422" r="45768" b="8"/>
          <a:stretch/>
        </p:blipFill>
        <p:spPr>
          <a:xfrm>
            <a:off x="8069579" y="10"/>
            <a:ext cx="4110228" cy="6857989"/>
          </a:xfrm>
          <a:prstGeom prst="rect">
            <a:avLst/>
          </a:prstGeom>
        </p:spPr>
      </p:pic>
      <p:sp>
        <p:nvSpPr>
          <p:cNvPr id="6" name="Subtitle 5">
            <a:extLst>
              <a:ext uri="{FF2B5EF4-FFF2-40B4-BE49-F238E27FC236}">
                <a16:creationId xmlns:a16="http://schemas.microsoft.com/office/drawing/2014/main" xmlns="" id="{A89053A0-8249-5EEF-05E7-2A91471A1038}"/>
              </a:ext>
            </a:extLst>
          </p:cNvPr>
          <p:cNvSpPr>
            <a:spLocks noGrp="1"/>
          </p:cNvSpPr>
          <p:nvPr>
            <p:ph type="subTitle" idx="1"/>
          </p:nvPr>
        </p:nvSpPr>
        <p:spPr>
          <a:xfrm>
            <a:off x="1236689" y="3602038"/>
            <a:ext cx="5971082" cy="1655762"/>
          </a:xfrm>
        </p:spPr>
        <p:txBody>
          <a:bodyPr vert="horz" lIns="91440" tIns="45720" rIns="91440" bIns="45720" rtlCol="0" anchor="t">
            <a:normAutofit fontScale="77500" lnSpcReduction="20000"/>
          </a:bodyPr>
          <a:lstStyle/>
          <a:p>
            <a:r>
              <a:rPr lang="en-GB" b="1" dirty="0">
                <a:solidFill>
                  <a:schemeClr val="tx1"/>
                </a:solidFill>
                <a:latin typeface="Calibri"/>
                <a:cs typeface="Calibri"/>
              </a:rPr>
              <a:t>Digital marketing is the set of strategies aimed at promoting a brand on the internet. It differs from traditional marketing because it involves the use of different online channels and methods that allow the analysis of results in real time (Mota Pinto F, 2020, p.1).</a:t>
            </a:r>
          </a:p>
        </p:txBody>
      </p:sp>
    </p:spTree>
    <p:extLst>
      <p:ext uri="{BB962C8B-B14F-4D97-AF65-F5344CB8AC3E}">
        <p14:creationId xmlns:p14="http://schemas.microsoft.com/office/powerpoint/2010/main" xmlns=""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18F3C98-CED9-72C6-397D-100B5CCAA6C3}"/>
              </a:ext>
            </a:extLst>
          </p:cNvPr>
          <p:cNvSpPr>
            <a:spLocks noGrp="1"/>
          </p:cNvSpPr>
          <p:nvPr>
            <p:ph type="title"/>
          </p:nvPr>
        </p:nvSpPr>
        <p:spPr/>
        <p:txBody>
          <a:bodyPr/>
          <a:lstStyle/>
          <a:p>
            <a:r>
              <a:rPr lang="en-GB" sz="1400" dirty="0">
                <a:solidFill>
                  <a:schemeClr val="tx1"/>
                </a:solidFill>
                <a:cs typeface="Angsana New"/>
              </a:rPr>
              <a:t>According to </a:t>
            </a:r>
            <a:r>
              <a:rPr lang="en-GB" sz="1400" dirty="0" err="1">
                <a:solidFill>
                  <a:schemeClr val="tx1"/>
                </a:solidFill>
                <a:cs typeface="Angsana New"/>
              </a:rPr>
              <a:t>Veleva</a:t>
            </a:r>
            <a:r>
              <a:rPr lang="en-GB" sz="1400" dirty="0">
                <a:solidFill>
                  <a:schemeClr val="tx1"/>
                </a:solidFill>
                <a:cs typeface="Angsana New"/>
              </a:rPr>
              <a:t> and </a:t>
            </a:r>
            <a:r>
              <a:rPr lang="en-GB" sz="1400" dirty="0" err="1">
                <a:solidFill>
                  <a:schemeClr val="tx1"/>
                </a:solidFill>
                <a:cs typeface="Angsana New"/>
              </a:rPr>
              <a:t>Tsvetanova</a:t>
            </a:r>
            <a:r>
              <a:rPr lang="en-GB" sz="1400">
                <a:solidFill>
                  <a:schemeClr val="tx1"/>
                </a:solidFill>
                <a:cs typeface="Angsana New"/>
              </a:rPr>
              <a:t> (2020, p.2), some of the advantages of digital marketing are:</a:t>
            </a:r>
            <a:r>
              <a:rPr lang="en-GB" sz="1400" dirty="0">
                <a:cs typeface="Angsana New"/>
              </a:rPr>
              <a:t/>
            </a:r>
            <a:br>
              <a:rPr lang="en-GB" sz="1400" dirty="0">
                <a:cs typeface="Angsana New"/>
              </a:rPr>
            </a:br>
            <a:r>
              <a:rPr lang="en-GB" sz="1400" dirty="0">
                <a:solidFill>
                  <a:schemeClr val="tx1"/>
                </a:solidFill>
                <a:cs typeface="Angsana New"/>
              </a:rPr>
              <a:t>                                       -creating more opportunities for diversification and personalisation of products and services;</a:t>
            </a:r>
            <a:r>
              <a:rPr lang="en-GB" sz="1400" dirty="0">
                <a:cs typeface="Angsana New"/>
              </a:rPr>
              <a:t/>
            </a:r>
            <a:br>
              <a:rPr lang="en-GB" sz="1400" dirty="0">
                <a:cs typeface="Angsana New"/>
              </a:rPr>
            </a:br>
            <a:r>
              <a:rPr lang="en-GB" sz="1400" dirty="0">
                <a:solidFill>
                  <a:schemeClr val="tx1"/>
                </a:solidFill>
                <a:cs typeface="Angsana New"/>
              </a:rPr>
              <a:t>                                       -achieving a higher degree of efficiency  in the collection, processing, analysis and interpretation</a:t>
            </a:r>
            <a:r>
              <a:rPr lang="en-GB" sz="1400" dirty="0">
                <a:cs typeface="Angsana New"/>
              </a:rPr>
              <a:t/>
            </a:r>
            <a:br>
              <a:rPr lang="en-GB" sz="1400" dirty="0">
                <a:cs typeface="Angsana New"/>
              </a:rPr>
            </a:br>
            <a:r>
              <a:rPr lang="en-GB" sz="1400" dirty="0">
                <a:solidFill>
                  <a:schemeClr val="tx1"/>
                </a:solidFill>
                <a:cs typeface="Angsana New"/>
              </a:rPr>
              <a:t>                                        of the data needed for the implementation of various business activities;</a:t>
            </a:r>
            <a:r>
              <a:rPr lang="en-GB" sz="1400" dirty="0">
                <a:cs typeface="Angsana New"/>
              </a:rPr>
              <a:t/>
            </a:r>
            <a:br>
              <a:rPr lang="en-GB" sz="1400" dirty="0">
                <a:cs typeface="Angsana New"/>
              </a:rPr>
            </a:br>
            <a:r>
              <a:rPr lang="en-GB" sz="1400" dirty="0">
                <a:solidFill>
                  <a:schemeClr val="tx1"/>
                </a:solidFill>
                <a:cs typeface="Angsana New"/>
              </a:rPr>
              <a:t>                                       -creating new diversified tools for attracting and engaging customers in order to achieve a higher </a:t>
            </a:r>
            <a:r>
              <a:rPr lang="en-GB" sz="1400" dirty="0">
                <a:cs typeface="Angsana New"/>
              </a:rPr>
              <a:t/>
            </a:r>
            <a:br>
              <a:rPr lang="en-GB" sz="1400" dirty="0">
                <a:cs typeface="Angsana New"/>
              </a:rPr>
            </a:br>
            <a:r>
              <a:rPr lang="en-GB" sz="1400" dirty="0">
                <a:solidFill>
                  <a:schemeClr val="tx1"/>
                </a:solidFill>
                <a:cs typeface="Angsana New"/>
              </a:rPr>
              <a:t>                                         level of customer loyalty.</a:t>
            </a:r>
          </a:p>
        </p:txBody>
      </p:sp>
      <p:sp>
        <p:nvSpPr>
          <p:cNvPr id="3" name="Content Placeholder 2">
            <a:extLst>
              <a:ext uri="{FF2B5EF4-FFF2-40B4-BE49-F238E27FC236}">
                <a16:creationId xmlns:a16="http://schemas.microsoft.com/office/drawing/2014/main" xmlns="" id="{CEB46B41-CA8F-0102-D6B2-5A73BB08B119}"/>
              </a:ext>
            </a:extLst>
          </p:cNvPr>
          <p:cNvSpPr>
            <a:spLocks noGrp="1"/>
          </p:cNvSpPr>
          <p:nvPr>
            <p:ph idx="1"/>
          </p:nvPr>
        </p:nvSpPr>
        <p:spPr/>
        <p:txBody>
          <a:bodyPr vert="horz" lIns="91440" tIns="45720" rIns="91440" bIns="45720" rtlCol="0" anchor="t">
            <a:normAutofit fontScale="92500" lnSpcReduction="10000"/>
          </a:bodyPr>
          <a:lstStyle/>
          <a:p>
            <a:pPr marL="228600" indent="0">
              <a:lnSpc>
                <a:spcPct val="100000"/>
              </a:lnSpc>
              <a:spcBef>
                <a:spcPts val="500"/>
              </a:spcBef>
              <a:buNone/>
            </a:pPr>
            <a:r>
              <a:rPr lang="en-GB" sz="1400" dirty="0">
                <a:solidFill>
                  <a:schemeClr val="tx1"/>
                </a:solidFill>
                <a:latin typeface="Sabon Next LT"/>
                <a:cs typeface="Sabon Next LT"/>
              </a:rPr>
              <a:t>Cheah and Shimul (2023, p.8) are warning that digital marketing can:</a:t>
            </a:r>
            <a:endParaRPr lang="en-US" dirty="0">
              <a:solidFill>
                <a:schemeClr val="tx1"/>
              </a:solidFill>
            </a:endParaRPr>
          </a:p>
          <a:p>
            <a:pPr marL="228600" indent="0">
              <a:lnSpc>
                <a:spcPct val="100000"/>
              </a:lnSpc>
              <a:spcBef>
                <a:spcPts val="500"/>
              </a:spcBef>
              <a:buNone/>
            </a:pPr>
            <a:r>
              <a:rPr lang="en-GB" sz="1400" dirty="0">
                <a:solidFill>
                  <a:schemeClr val="tx1"/>
                </a:solidFill>
                <a:latin typeface="Sabon Next LT"/>
                <a:cs typeface="Sabon Next LT"/>
              </a:rPr>
              <a:t>                                  Manipulate and deceive customers, as it allows companies to create </a:t>
            </a:r>
          </a:p>
          <a:p>
            <a:pPr marL="228600" indent="0">
              <a:lnSpc>
                <a:spcPct val="100000"/>
              </a:lnSpc>
              <a:spcBef>
                <a:spcPts val="500"/>
              </a:spcBef>
              <a:buNone/>
            </a:pPr>
            <a:r>
              <a:rPr lang="en-GB" sz="1400" dirty="0">
                <a:solidFill>
                  <a:schemeClr val="tx1"/>
                </a:solidFill>
                <a:latin typeface="Sabon Next LT"/>
                <a:cs typeface="Sabon Next LT"/>
              </a:rPr>
              <a:t>                                   highly realistic virtual environments (…)which can lead to the creation </a:t>
            </a:r>
          </a:p>
          <a:p>
            <a:pPr marL="228600" indent="0">
              <a:lnSpc>
                <a:spcPct val="100000"/>
              </a:lnSpc>
              <a:spcBef>
                <a:spcPts val="500"/>
              </a:spcBef>
              <a:buNone/>
            </a:pPr>
            <a:r>
              <a:rPr lang="en-GB" sz="1400" dirty="0">
                <a:solidFill>
                  <a:schemeClr val="tx1"/>
                </a:solidFill>
                <a:latin typeface="Sabon Next LT"/>
                <a:cs typeface="Sabon Next LT"/>
              </a:rPr>
              <a:t>                                   of false or misleading perceptions about products or services,</a:t>
            </a:r>
          </a:p>
          <a:p>
            <a:pPr marL="228600" indent="0">
              <a:lnSpc>
                <a:spcPct val="100000"/>
              </a:lnSpc>
              <a:spcBef>
                <a:spcPts val="500"/>
              </a:spcBef>
              <a:buNone/>
            </a:pPr>
            <a:r>
              <a:rPr lang="en-GB" sz="1400" dirty="0">
                <a:solidFill>
                  <a:schemeClr val="tx1"/>
                </a:solidFill>
                <a:latin typeface="Sabon Next LT"/>
                <a:cs typeface="Sabon Next LT"/>
              </a:rPr>
              <a:t>                                    potentially leading to consumer harm or exploitation</a:t>
            </a:r>
          </a:p>
          <a:p>
            <a:pPr marL="228600" indent="0">
              <a:lnSpc>
                <a:spcPct val="100000"/>
              </a:lnSpc>
              <a:spcBef>
                <a:spcPts val="500"/>
              </a:spcBef>
              <a:buNone/>
            </a:pPr>
            <a:r>
              <a:rPr lang="en-GB" sz="1400" dirty="0">
                <a:solidFill>
                  <a:schemeClr val="tx1"/>
                </a:solidFill>
                <a:latin typeface="Sabon Next LT"/>
                <a:cs typeface="Sabon Next LT"/>
              </a:rPr>
              <a:t>Manzoor (2018, p.22) notes that : </a:t>
            </a:r>
          </a:p>
          <a:p>
            <a:pPr marL="228600" indent="0">
              <a:lnSpc>
                <a:spcPct val="100000"/>
              </a:lnSpc>
              <a:spcBef>
                <a:spcPts val="500"/>
              </a:spcBef>
              <a:buNone/>
            </a:pPr>
            <a:r>
              <a:rPr lang="en-GB" sz="1400" dirty="0">
                <a:solidFill>
                  <a:schemeClr val="tx1"/>
                </a:solidFill>
                <a:latin typeface="Sabon Next LT"/>
                <a:cs typeface="Sabon Next LT"/>
              </a:rPr>
              <a:t>                                  Marketing is about fulfilling people's needs. Social media marketing reaches a </a:t>
            </a:r>
          </a:p>
          <a:p>
            <a:pPr marL="228600" indent="0">
              <a:lnSpc>
                <a:spcPct val="100000"/>
              </a:lnSpc>
              <a:spcBef>
                <a:spcPts val="500"/>
              </a:spcBef>
              <a:buNone/>
            </a:pPr>
            <a:r>
              <a:rPr lang="en-GB" sz="1400" dirty="0">
                <a:solidFill>
                  <a:schemeClr val="tx1"/>
                </a:solidFill>
                <a:latin typeface="Sabon Next LT"/>
                <a:cs typeface="Sabon Next LT"/>
              </a:rPr>
              <a:t>                                   large number of social media users and the communication with the customers</a:t>
            </a:r>
          </a:p>
          <a:p>
            <a:pPr marL="228600" indent="0">
              <a:lnSpc>
                <a:spcPct val="100000"/>
              </a:lnSpc>
              <a:spcBef>
                <a:spcPts val="500"/>
              </a:spcBef>
              <a:buNone/>
            </a:pPr>
            <a:r>
              <a:rPr lang="en-GB" sz="1400" dirty="0">
                <a:solidFill>
                  <a:schemeClr val="tx1"/>
                </a:solidFill>
                <a:latin typeface="Sabon Next LT"/>
                <a:cs typeface="Sabon Next LT"/>
              </a:rPr>
              <a:t>                                   is instant. The financial barriers to social media marketing are not high and </a:t>
            </a:r>
          </a:p>
          <a:p>
            <a:pPr marL="228600" indent="0">
              <a:lnSpc>
                <a:spcPct val="100000"/>
              </a:lnSpc>
              <a:spcBef>
                <a:spcPts val="500"/>
              </a:spcBef>
              <a:buNone/>
            </a:pPr>
            <a:r>
              <a:rPr lang="en-GB" sz="1400" dirty="0">
                <a:solidFill>
                  <a:schemeClr val="tx1"/>
                </a:solidFill>
                <a:latin typeface="Sabon Next LT"/>
                <a:cs typeface="Sabon Next LT"/>
              </a:rPr>
              <a:t>                                   many social media tools are free for businesses to use.</a:t>
            </a:r>
          </a:p>
          <a:p>
            <a:pPr marL="228600" indent="0">
              <a:lnSpc>
                <a:spcPct val="100000"/>
              </a:lnSpc>
              <a:spcBef>
                <a:spcPts val="500"/>
              </a:spcBef>
              <a:buNone/>
            </a:pPr>
            <a:r>
              <a:rPr lang="en-GB" sz="1400" dirty="0">
                <a:solidFill>
                  <a:schemeClr val="tx1"/>
                </a:solidFill>
                <a:latin typeface="Sabon Next LT"/>
                <a:cs typeface="Sabon Next LT"/>
              </a:rPr>
              <a:t>According to Lynn (2023), the negatives of social media marketing can be:</a:t>
            </a:r>
          </a:p>
          <a:p>
            <a:pPr marL="228600" indent="0">
              <a:lnSpc>
                <a:spcPct val="100000"/>
              </a:lnSpc>
              <a:spcBef>
                <a:spcPts val="500"/>
              </a:spcBef>
              <a:buNone/>
            </a:pPr>
            <a:r>
              <a:rPr lang="en-GB" sz="1400" dirty="0">
                <a:solidFill>
                  <a:schemeClr val="tx1"/>
                </a:solidFill>
                <a:latin typeface="Sabon Next LT"/>
                <a:cs typeface="Sabon Next LT"/>
              </a:rPr>
              <a:t>                                    -anyone can post a negative comment on the wall or page of a company</a:t>
            </a:r>
          </a:p>
          <a:p>
            <a:pPr marL="228600" indent="0">
              <a:lnSpc>
                <a:spcPct val="100000"/>
              </a:lnSpc>
              <a:spcBef>
                <a:spcPts val="500"/>
              </a:spcBef>
              <a:buNone/>
            </a:pPr>
            <a:r>
              <a:rPr lang="en-GB" sz="1400" dirty="0">
                <a:solidFill>
                  <a:schemeClr val="tx1"/>
                </a:solidFill>
                <a:latin typeface="Sabon Next LT"/>
                <a:cs typeface="Sabon Next LT"/>
              </a:rPr>
              <a:t>                                    -constant monitoring is necessary</a:t>
            </a:r>
          </a:p>
          <a:p>
            <a:pPr marL="228600" indent="0">
              <a:lnSpc>
                <a:spcPct val="100000"/>
              </a:lnSpc>
              <a:spcBef>
                <a:spcPts val="500"/>
              </a:spcBef>
              <a:buNone/>
            </a:pPr>
            <a:r>
              <a:rPr lang="en-GB" sz="1400" dirty="0">
                <a:solidFill>
                  <a:schemeClr val="tx1"/>
                </a:solidFill>
                <a:latin typeface="Sabon Next LT"/>
                <a:cs typeface="Sabon Next LT"/>
              </a:rPr>
              <a:t>                                    -linking to the company's site (coupon bloggers</a:t>
            </a:r>
          </a:p>
          <a:p>
            <a:pPr marL="228600" indent="0">
              <a:lnSpc>
                <a:spcPct val="100000"/>
              </a:lnSpc>
              <a:spcBef>
                <a:spcPts val="500"/>
              </a:spcBef>
              <a:buNone/>
            </a:pPr>
            <a:r>
              <a:rPr lang="en-GB" sz="1400" dirty="0">
                <a:solidFill>
                  <a:schemeClr val="tx1"/>
                </a:solidFill>
                <a:latin typeface="Sabon Next LT"/>
                <a:cs typeface="Sabon Next LT"/>
              </a:rPr>
              <a:t>                                    -information on the internet is never truly deleted</a:t>
            </a:r>
          </a:p>
          <a:p>
            <a:pPr marL="228600" indent="0">
              <a:lnSpc>
                <a:spcPct val="100000"/>
              </a:lnSpc>
              <a:spcBef>
                <a:spcPts val="500"/>
              </a:spcBef>
              <a:buNone/>
            </a:pPr>
            <a:r>
              <a:rPr lang="en-GB" sz="1400" dirty="0">
                <a:solidFill>
                  <a:schemeClr val="tx1"/>
                </a:solidFill>
                <a:latin typeface="Sabon Next LT"/>
                <a:cs typeface="Sabon Next LT"/>
              </a:rPr>
              <a:t>                                   </a:t>
            </a:r>
          </a:p>
        </p:txBody>
      </p:sp>
    </p:spTree>
    <p:extLst>
      <p:ext uri="{BB962C8B-B14F-4D97-AF65-F5344CB8AC3E}">
        <p14:creationId xmlns:p14="http://schemas.microsoft.com/office/powerpoint/2010/main" xmlns="" val="3283307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47DC19-5C33-B681-7342-7620494D4C01}"/>
              </a:ext>
            </a:extLst>
          </p:cNvPr>
          <p:cNvSpPr>
            <a:spLocks noGrp="1"/>
          </p:cNvSpPr>
          <p:nvPr>
            <p:ph type="title"/>
          </p:nvPr>
        </p:nvSpPr>
        <p:spPr>
          <a:xfrm>
            <a:off x="838200" y="681037"/>
            <a:ext cx="10515600" cy="920751"/>
          </a:xfrm>
        </p:spPr>
        <p:txBody>
          <a:bodyPr/>
          <a:lstStyle/>
          <a:p>
            <a:r>
              <a:rPr lang="en-GB">
                <a:cs typeface="Angsana New"/>
              </a:rPr>
              <a:t>References</a:t>
            </a:r>
            <a:endParaRPr lang="en-GB"/>
          </a:p>
        </p:txBody>
      </p:sp>
      <p:sp>
        <p:nvSpPr>
          <p:cNvPr id="3" name="Content Placeholder 2">
            <a:extLst>
              <a:ext uri="{FF2B5EF4-FFF2-40B4-BE49-F238E27FC236}">
                <a16:creationId xmlns:a16="http://schemas.microsoft.com/office/drawing/2014/main" xmlns="" id="{E636A3B7-12B2-B907-09EC-74C8D0202CD0}"/>
              </a:ext>
            </a:extLst>
          </p:cNvPr>
          <p:cNvSpPr>
            <a:spLocks noGrp="1"/>
          </p:cNvSpPr>
          <p:nvPr>
            <p:ph idx="1"/>
          </p:nvPr>
        </p:nvSpPr>
        <p:spPr>
          <a:xfrm>
            <a:off x="838200" y="1511908"/>
            <a:ext cx="10515600" cy="4665055"/>
          </a:xfrm>
        </p:spPr>
        <p:txBody>
          <a:bodyPr vert="horz" lIns="91440" tIns="45720" rIns="91440" bIns="45720" rtlCol="0" anchor="t">
            <a:normAutofit fontScale="92500" lnSpcReduction="20000"/>
          </a:bodyPr>
          <a:lstStyle/>
          <a:p>
            <a:pPr>
              <a:lnSpc>
                <a:spcPct val="120000"/>
              </a:lnSpc>
            </a:pPr>
            <a:r>
              <a:rPr lang="en-GB" sz="1200" dirty="0">
                <a:solidFill>
                  <a:schemeClr val="tx1"/>
                </a:solidFill>
                <a:ea typeface="+mn-lt"/>
                <a:cs typeface="+mn-lt"/>
              </a:rPr>
              <a:t>Mota Pinto, F. 2020  </a:t>
            </a:r>
            <a:r>
              <a:rPr lang="en-GB" sz="1200" i="1" dirty="0">
                <a:solidFill>
                  <a:schemeClr val="tx1"/>
                </a:solidFill>
                <a:ea typeface="+mn-lt"/>
                <a:cs typeface="+mn-lt"/>
              </a:rPr>
              <a:t>Digital marketing strategies and models for competitive business</a:t>
            </a:r>
            <a:r>
              <a:rPr lang="en-GB" sz="1200" dirty="0">
                <a:solidFill>
                  <a:schemeClr val="tx1"/>
                </a:solidFill>
                <a:ea typeface="+mn-lt"/>
                <a:cs typeface="+mn-lt"/>
              </a:rPr>
              <a:t>. Edited by F. Mota Pinto and T. Guarda. Hershey, Pennsylvania: IGI Global. </a:t>
            </a:r>
            <a:endParaRPr lang="en-GB" sz="1200" dirty="0">
              <a:solidFill>
                <a:schemeClr val="tx1"/>
              </a:solidFill>
            </a:endParaRPr>
          </a:p>
          <a:p>
            <a:pPr>
              <a:lnSpc>
                <a:spcPct val="120000"/>
              </a:lnSpc>
              <a:buClr>
                <a:srgbClr val="F0E8E5"/>
              </a:buClr>
            </a:pPr>
            <a:endParaRPr lang="en-GB" dirty="0">
              <a:solidFill>
                <a:schemeClr val="tx1"/>
              </a:solidFill>
            </a:endParaRPr>
          </a:p>
          <a:p>
            <a:pPr>
              <a:lnSpc>
                <a:spcPct val="120000"/>
              </a:lnSpc>
              <a:buClr>
                <a:srgbClr val="F0E8E5"/>
              </a:buClr>
            </a:pPr>
            <a:r>
              <a:rPr lang="en-GB" sz="1200" dirty="0" err="1">
                <a:solidFill>
                  <a:schemeClr val="tx1"/>
                </a:solidFill>
                <a:ea typeface="+mn-lt"/>
                <a:cs typeface="+mn-lt"/>
              </a:rPr>
              <a:t>Veleva</a:t>
            </a:r>
            <a:r>
              <a:rPr lang="en-GB" sz="1200" dirty="0">
                <a:solidFill>
                  <a:schemeClr val="tx1"/>
                </a:solidFill>
                <a:ea typeface="+mn-lt"/>
                <a:cs typeface="+mn-lt"/>
              </a:rPr>
              <a:t>, S.S. and </a:t>
            </a:r>
            <a:r>
              <a:rPr lang="en-GB" sz="1200" dirty="0" err="1">
                <a:solidFill>
                  <a:schemeClr val="tx1"/>
                </a:solidFill>
                <a:ea typeface="+mn-lt"/>
                <a:cs typeface="+mn-lt"/>
              </a:rPr>
              <a:t>Tsvetanova</a:t>
            </a:r>
            <a:r>
              <a:rPr lang="en-GB" sz="1200" dirty="0">
                <a:solidFill>
                  <a:schemeClr val="tx1"/>
                </a:solidFill>
                <a:ea typeface="+mn-lt"/>
                <a:cs typeface="+mn-lt"/>
              </a:rPr>
              <a:t>, A.I. 2020 ‘Characteristics of the digital marketing advantages and disadvantages’, </a:t>
            </a:r>
            <a:r>
              <a:rPr lang="en-GB" sz="1200" i="1" dirty="0">
                <a:solidFill>
                  <a:schemeClr val="tx1"/>
                </a:solidFill>
                <a:ea typeface="+mn-lt"/>
                <a:cs typeface="+mn-lt"/>
              </a:rPr>
              <a:t>IOP conference series. Materials Science and Engineering</a:t>
            </a:r>
            <a:r>
              <a:rPr lang="en-GB" sz="1200" dirty="0">
                <a:solidFill>
                  <a:schemeClr val="tx1"/>
                </a:solidFill>
                <a:ea typeface="+mn-lt"/>
                <a:cs typeface="+mn-lt"/>
              </a:rPr>
              <a:t>, 940(1), pp. 12065-. </a:t>
            </a:r>
            <a:endParaRPr lang="en-GB" sz="1200" dirty="0">
              <a:solidFill>
                <a:schemeClr val="tx1"/>
              </a:solidFill>
            </a:endParaRPr>
          </a:p>
          <a:p>
            <a:pPr>
              <a:lnSpc>
                <a:spcPct val="120000"/>
              </a:lnSpc>
              <a:buClr>
                <a:srgbClr val="F0E8E5"/>
              </a:buClr>
            </a:pPr>
            <a:endParaRPr lang="en-GB" dirty="0">
              <a:solidFill>
                <a:schemeClr val="tx1"/>
              </a:solidFill>
            </a:endParaRPr>
          </a:p>
          <a:p>
            <a:pPr>
              <a:lnSpc>
                <a:spcPct val="120000"/>
              </a:lnSpc>
              <a:buClr>
                <a:srgbClr val="F0E8E5"/>
              </a:buClr>
            </a:pPr>
            <a:r>
              <a:rPr lang="en-GB" sz="1200" dirty="0">
                <a:solidFill>
                  <a:schemeClr val="tx1"/>
                </a:solidFill>
                <a:ea typeface="+mn-lt"/>
                <a:cs typeface="+mn-lt"/>
              </a:rPr>
              <a:t>Cheah, I. and Shimul, A.S. 2023 ‘Marketing in the metaverse: Moving forward - What’s next?’, </a:t>
            </a:r>
            <a:r>
              <a:rPr lang="en-GB" sz="1200" i="1" dirty="0">
                <a:solidFill>
                  <a:schemeClr val="tx1"/>
                </a:solidFill>
                <a:ea typeface="+mn-lt"/>
                <a:cs typeface="+mn-lt"/>
              </a:rPr>
              <a:t>Journal of global scholars of marketing science</a:t>
            </a:r>
            <a:r>
              <a:rPr lang="en-GB" sz="1200" dirty="0">
                <a:solidFill>
                  <a:schemeClr val="tx1"/>
                </a:solidFill>
                <a:ea typeface="+mn-lt"/>
                <a:cs typeface="+mn-lt"/>
              </a:rPr>
              <a:t>, 33(1), pp. 1–10. </a:t>
            </a:r>
            <a:endParaRPr lang="en-GB" dirty="0">
              <a:solidFill>
                <a:schemeClr val="tx1"/>
              </a:solidFill>
            </a:endParaRPr>
          </a:p>
          <a:p>
            <a:pPr>
              <a:lnSpc>
                <a:spcPct val="120000"/>
              </a:lnSpc>
              <a:buClr>
                <a:srgbClr val="F0E8E5"/>
              </a:buClr>
            </a:pPr>
            <a:endParaRPr lang="en-GB" dirty="0">
              <a:solidFill>
                <a:schemeClr val="tx1"/>
              </a:solidFill>
            </a:endParaRPr>
          </a:p>
          <a:p>
            <a:pPr>
              <a:lnSpc>
                <a:spcPct val="120000"/>
              </a:lnSpc>
              <a:buClr>
                <a:srgbClr val="F0E8E5"/>
              </a:buClr>
            </a:pPr>
            <a:r>
              <a:rPr lang="en-GB" sz="1200" dirty="0">
                <a:solidFill>
                  <a:schemeClr val="tx1"/>
                </a:solidFill>
                <a:ea typeface="+mn-lt"/>
                <a:cs typeface="+mn-lt"/>
              </a:rPr>
              <a:t>Manzoor, A., 2018. Using Social Media Marketing for Competitive Advantage. In: I. M. Association, ed. </a:t>
            </a:r>
            <a:r>
              <a:rPr lang="en-GB" sz="1200" i="1" dirty="0">
                <a:solidFill>
                  <a:schemeClr val="tx1"/>
                </a:solidFill>
                <a:ea typeface="+mn-lt"/>
                <a:cs typeface="+mn-lt"/>
              </a:rPr>
              <a:t>Social Media Marketing: Breakthroughs in Research and </a:t>
            </a:r>
            <a:r>
              <a:rPr lang="en-GB" sz="1200" i="1" dirty="0" err="1">
                <a:solidFill>
                  <a:schemeClr val="tx1"/>
                </a:solidFill>
                <a:ea typeface="+mn-lt"/>
                <a:cs typeface="+mn-lt"/>
              </a:rPr>
              <a:t>Practice</a:t>
            </a:r>
            <a:r>
              <a:rPr lang="en-GB" sz="1200" dirty="0" err="1">
                <a:solidFill>
                  <a:schemeClr val="tx1"/>
                </a:solidFill>
                <a:ea typeface="+mn-lt"/>
                <a:cs typeface="+mn-lt"/>
              </a:rPr>
              <a:t>.:Hershey</a:t>
            </a:r>
            <a:r>
              <a:rPr lang="en-GB" sz="1200" dirty="0">
                <a:solidFill>
                  <a:schemeClr val="tx1"/>
                </a:solidFill>
                <a:ea typeface="+mn-lt"/>
                <a:cs typeface="+mn-lt"/>
              </a:rPr>
              <a:t> PA, pp. 21-38.</a:t>
            </a:r>
            <a:endParaRPr lang="en-GB" dirty="0">
              <a:solidFill>
                <a:schemeClr val="tx1"/>
              </a:solidFill>
            </a:endParaRPr>
          </a:p>
          <a:p>
            <a:pPr>
              <a:lnSpc>
                <a:spcPct val="120000"/>
              </a:lnSpc>
              <a:buClr>
                <a:srgbClr val="F0E8E5"/>
              </a:buClr>
            </a:pPr>
            <a:endParaRPr lang="en-GB" dirty="0">
              <a:solidFill>
                <a:schemeClr val="tx1"/>
              </a:solidFill>
            </a:endParaRPr>
          </a:p>
          <a:p>
            <a:pPr>
              <a:lnSpc>
                <a:spcPct val="120000"/>
              </a:lnSpc>
              <a:buClr>
                <a:srgbClr val="F0E8E5"/>
              </a:buClr>
            </a:pPr>
            <a:r>
              <a:rPr lang="en-GB" sz="1200" dirty="0">
                <a:solidFill>
                  <a:schemeClr val="tx1"/>
                </a:solidFill>
                <a:ea typeface="+mn-lt"/>
                <a:cs typeface="+mn-lt"/>
              </a:rPr>
              <a:t>Lynn, L., 2023. </a:t>
            </a:r>
            <a:r>
              <a:rPr lang="en-GB" sz="1200" i="1" dirty="0">
                <a:solidFill>
                  <a:schemeClr val="tx1"/>
                </a:solidFill>
                <a:ea typeface="+mn-lt"/>
                <a:cs typeface="+mn-lt"/>
              </a:rPr>
              <a:t>Negatives of Social Media Marketing. </a:t>
            </a:r>
            <a:r>
              <a:rPr lang="en-GB" sz="1200" dirty="0">
                <a:solidFill>
                  <a:schemeClr val="tx1"/>
                </a:solidFill>
                <a:ea typeface="+mn-lt"/>
                <a:cs typeface="+mn-lt"/>
              </a:rPr>
              <a:t>[Online] </a:t>
            </a:r>
            <a:br>
              <a:rPr lang="en-GB" sz="1200" dirty="0">
                <a:solidFill>
                  <a:schemeClr val="tx1"/>
                </a:solidFill>
                <a:ea typeface="+mn-lt"/>
                <a:cs typeface="+mn-lt"/>
              </a:rPr>
            </a:br>
            <a:r>
              <a:rPr lang="en-GB" sz="1200" dirty="0">
                <a:solidFill>
                  <a:schemeClr val="tx1"/>
                </a:solidFill>
                <a:ea typeface="+mn-lt"/>
                <a:cs typeface="+mn-lt"/>
              </a:rPr>
              <a:t>Available at: </a:t>
            </a:r>
            <a:r>
              <a:rPr lang="en-GB" sz="1200" u="sng" dirty="0">
                <a:solidFill>
                  <a:schemeClr val="tx1"/>
                </a:solidFill>
                <a:ea typeface="+mn-lt"/>
                <a:cs typeface="+mn-lt"/>
                <a:hlinkClick r:id="rId2">
                  <a:extLst>
                    <a:ext uri="{A12FA001-AC4F-418D-AE19-62706E023703}">
                      <ahyp:hlinkClr xmlns:ahyp="http://schemas.microsoft.com/office/drawing/2018/hyperlinkcolor" xmlns="" val="tx"/>
                    </a:ext>
                  </a:extLst>
                </a:hlinkClick>
              </a:rPr>
              <a:t>https://www.smallbusiness.chron.com</a:t>
            </a:r>
            <a:r>
              <a:rPr lang="en-GB" sz="1200" u="sng" dirty="0">
                <a:solidFill>
                  <a:schemeClr val="tx1"/>
                </a:solidFill>
                <a:ea typeface="+mn-lt"/>
                <a:cs typeface="+mn-lt"/>
              </a:rPr>
              <a:t/>
            </a:r>
            <a:br>
              <a:rPr lang="en-GB" sz="1200" u="sng" dirty="0">
                <a:solidFill>
                  <a:schemeClr val="tx1"/>
                </a:solidFill>
                <a:ea typeface="+mn-lt"/>
                <a:cs typeface="+mn-lt"/>
              </a:rPr>
            </a:br>
            <a:r>
              <a:rPr lang="en-GB" sz="1200" u="sng" dirty="0">
                <a:solidFill>
                  <a:schemeClr val="tx1"/>
                </a:solidFill>
                <a:ea typeface="+mn-lt"/>
                <a:cs typeface="+mn-lt"/>
              </a:rPr>
              <a:t> [Accessed 02 December 2023].</a:t>
            </a:r>
            <a:endParaRPr lang="en-GB" dirty="0">
              <a:solidFill>
                <a:schemeClr val="tx1"/>
              </a:solidFill>
            </a:endParaRPr>
          </a:p>
          <a:p>
            <a:pPr>
              <a:buClr>
                <a:srgbClr val="F0E8E5"/>
              </a:buClr>
            </a:pPr>
            <a:endParaRPr lang="en-GB" dirty="0">
              <a:solidFill>
                <a:srgbClr val="412D24">
                  <a:alpha val="70000"/>
                </a:srgbClr>
              </a:solidFill>
            </a:endParaRPr>
          </a:p>
        </p:txBody>
      </p:sp>
    </p:spTree>
    <p:extLst>
      <p:ext uri="{BB962C8B-B14F-4D97-AF65-F5344CB8AC3E}">
        <p14:creationId xmlns:p14="http://schemas.microsoft.com/office/powerpoint/2010/main" xmlns="" val="1630071187"/>
      </p:ext>
    </p:extLst>
  </p:cSld>
  <p:clrMapOvr>
    <a:masterClrMapping/>
  </p:clrMapOvr>
</p:sld>
</file>

<file path=ppt/theme/theme1.xml><?xml version="1.0" encoding="utf-8"?>
<a:theme xmlns:a="http://schemas.openxmlformats.org/drawingml/2006/main" name="LuminousVTI">
  <a:themeElements>
    <a:clrScheme name="AnalogousFromLightSeedLeftStep">
      <a:dk1>
        <a:srgbClr val="000000"/>
      </a:dk1>
      <a:lt1>
        <a:srgbClr val="FFFFFF"/>
      </a:lt1>
      <a:dk2>
        <a:srgbClr val="412D24"/>
      </a:dk2>
      <a:lt2>
        <a:srgbClr val="E8E2E8"/>
      </a:lt2>
      <a:accent1>
        <a:srgbClr val="49B545"/>
      </a:accent1>
      <a:accent2>
        <a:srgbClr val="78B247"/>
      </a:accent2>
      <a:accent3>
        <a:srgbClr val="9EA858"/>
      </a:accent3>
      <a:accent4>
        <a:srgbClr val="BF9C48"/>
      </a:accent4>
      <a:accent5>
        <a:srgbClr val="E28B67"/>
      </a:accent5>
      <a:accent6>
        <a:srgbClr val="DF5A6A"/>
      </a:accent6>
      <a:hlink>
        <a:srgbClr val="AB69AE"/>
      </a:hlink>
      <a:folHlink>
        <a:srgbClr val="7F7F7F"/>
      </a:folHlink>
    </a:clrScheme>
    <a:fontScheme name="Custom 51">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LuminousVTI" id="{3EBF12FF-FD44-415B-AB75-5B4F7E5C3AC4}" vid="{521B7FAE-6A8D-4468-B79A-0706294A0D4A}"/>
    </a:ext>
  </a:extLst>
</a:theme>
</file>

<file path=docProps/app.xml><?xml version="1.0" encoding="utf-8"?>
<Properties xmlns="http://schemas.openxmlformats.org/officeDocument/2006/extended-properties" xmlns:vt="http://schemas.openxmlformats.org/officeDocument/2006/docPropsVTypes">
  <Template>office theme</Template>
  <TotalTime>23</TotalTime>
  <Words>96</Words>
  <Application>Microsoft Office PowerPoint</Application>
  <PresentationFormat>Custom</PresentationFormat>
  <Paragraphs>29</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LuminousVTI</vt:lpstr>
      <vt:lpstr>Building a sustainable marketing relationship Digital marketing TESCO case study Irina Kitley 2219546</vt:lpstr>
      <vt:lpstr>According to Veleva and Tsvetanova (2020, p.2), some of the advantages of digital marketing are:                                        -creating more opportunities for diversification and personalisation of products and services;                                        -achieving a higher degree of efficiency  in the collection, processing, analysis and interpretation                                         of the data needed for the implementation of various business activities;                                        -creating new diversified tools for attracting and engaging customers in order to achieve a higher                                           level of customer loyalty.</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irina kitley</dc:creator>
  <cp:lastModifiedBy>irina ramniceanu</cp:lastModifiedBy>
  <cp:revision>271</cp:revision>
  <dcterms:created xsi:type="dcterms:W3CDTF">2023-12-04T21:44:21Z</dcterms:created>
  <dcterms:modified xsi:type="dcterms:W3CDTF">2023-12-07T22:03:58Z</dcterms:modified>
</cp:coreProperties>
</file>