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3"/>
    <p:sldId id="259" r:id="rId4"/>
    <p:sldId id="272" r:id="rId5"/>
    <p:sldId id="271" r:id="rId7"/>
    <p:sldId id="273" r:id="rId8"/>
    <p:sldId id="265" r:id="rId9"/>
    <p:sldId id="264" r:id="rId10"/>
  </p:sldIdLst>
  <p:sldSz cx="12192000" cy="6858000"/>
  <p:notesSz cx="6858000" cy="9144000"/>
  <p:custDataLst>
    <p:tags r:id="rId1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showGuides="1">
      <p:cViewPr varScale="1">
        <p:scale>
          <a:sx n="115" d="100"/>
          <a:sy n="115" d="100"/>
        </p:scale>
        <p:origin x="224" y="240"/>
      </p:cViewPr>
      <p:guideLst>
        <p:guide orient="horz" pos="207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gs" Target="tags/tag8.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996CD3D6-C7A1-4013-A975-BE17CF2BAA52}" type="datetimeFigureOut">
              <a:rPr lang="en-GB" smtClean="0"/>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1E3E10A-8156-4691-8E2B-FFA6C484A9C2}" type="slidenum">
              <a:rPr lang="en-GB" smtClean="0"/>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7" name="Date Placeholder 6"/>
          <p:cNvSpPr>
            <a:spLocks noGrp="1"/>
          </p:cNvSpPr>
          <p:nvPr>
            <p:ph type="dt" sz="half" idx="10"/>
          </p:nvPr>
        </p:nvSpPr>
        <p:spPr/>
        <p:txBody>
          <a:bodyPr/>
          <a:lstStyle/>
          <a:p>
            <a:fld id="{996CD3D6-C7A1-4013-A975-BE17CF2BAA52}"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E3E10A-8156-4691-8E2B-FFA6C484A9C2}"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endParaRPr lang="en-GB"/>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996CD3D6-C7A1-4013-A975-BE17CF2BAA52}" type="datetimeFigureOut">
              <a:rPr lang="en-GB" smtClean="0"/>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A1E3E10A-8156-4691-8E2B-FFA6C484A9C2}" type="slidenum">
              <a:rPr lang="en-GB" smtClean="0"/>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Date Placeholder 4"/>
          <p:cNvSpPr>
            <a:spLocks noGrp="1"/>
          </p:cNvSpPr>
          <p:nvPr>
            <p:ph type="dt" sz="half" idx="10"/>
          </p:nvPr>
        </p:nvSpPr>
        <p:spPr/>
        <p:txBody>
          <a:bodyPr/>
          <a:lstStyle/>
          <a:p>
            <a:fld id="{996CD3D6-C7A1-4013-A975-BE17CF2BAA52}"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3E10A-8156-4691-8E2B-FFA6C484A9C2}"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7" name="Date Placeholder 6"/>
          <p:cNvSpPr>
            <a:spLocks noGrp="1"/>
          </p:cNvSpPr>
          <p:nvPr>
            <p:ph type="dt" sz="half" idx="10"/>
          </p:nvPr>
        </p:nvSpPr>
        <p:spPr/>
        <p:txBody>
          <a:bodyPr/>
          <a:lstStyle/>
          <a:p>
            <a:fld id="{996CD3D6-C7A1-4013-A975-BE17CF2BAA52}"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E3E10A-8156-4691-8E2B-FFA6C484A9C2}"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96CD3D6-C7A1-4013-A975-BE17CF2BAA52}"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E3E10A-8156-4691-8E2B-FFA6C484A9C2}"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6CD3D6-C7A1-4013-A975-BE17CF2BAA52}"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E3E10A-8156-4691-8E2B-FFA6C484A9C2}"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endParaRPr lang="en-GB"/>
          </a:p>
        </p:txBody>
      </p:sp>
      <p:sp>
        <p:nvSpPr>
          <p:cNvPr id="8" name="Date Placeholder 7"/>
          <p:cNvSpPr>
            <a:spLocks noGrp="1"/>
          </p:cNvSpPr>
          <p:nvPr>
            <p:ph type="dt" sz="half" idx="10"/>
          </p:nvPr>
        </p:nvSpPr>
        <p:spPr/>
        <p:txBody>
          <a:bodyPr/>
          <a:lstStyle/>
          <a:p>
            <a:fld id="{996CD3D6-C7A1-4013-A975-BE17CF2BAA52}" type="datetimeFigureOut">
              <a:rPr lang="en-GB" smtClean="0"/>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A1E3E10A-8156-4691-8E2B-FFA6C484A9C2}" type="slidenum">
              <a:rPr lang="en-GB" smtClean="0"/>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96CD3D6-C7A1-4013-A975-BE17CF2BAA52}" type="datetimeFigureOut">
              <a:rPr lang="en-GB" smtClean="0"/>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A1E3E10A-8156-4691-8E2B-FFA6C484A9C2}" type="slidenum">
              <a:rPr lang="en-GB" smtClean="0"/>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996CD3D6-C7A1-4013-A975-BE17CF2BAA5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3E10A-8156-4691-8E2B-FFA6C484A9C2}"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996CD3D6-C7A1-4013-A975-BE17CF2BAA5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3E10A-8156-4691-8E2B-FFA6C484A9C2}"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96CD3D6-C7A1-4013-A975-BE17CF2BAA52}" type="datetimeFigureOut">
              <a:rPr lang="en-GB" smtClean="0"/>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1E3E10A-8156-4691-8E2B-FFA6C484A9C2}"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anose="02020404030301010803"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5pPr>
      <a:lvl6pPr marL="160020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6pPr>
      <a:lvl7pPr marL="189992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7pPr>
      <a:lvl8pPr marL="220027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8pPr>
      <a:lvl9pPr marL="249999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9" Type="http://schemas.openxmlformats.org/officeDocument/2006/relationships/notesSlide" Target="../notesSlides/notesSlide2.xml"/><Relationship Id="rId8" Type="http://schemas.openxmlformats.org/officeDocument/2006/relationships/slideLayout" Target="../slideLayouts/slideLayout2.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a:sym typeface="+mn-ea"/>
              </a:rPr>
              <a:t>The impact of the global coronavirus on China</a:t>
            </a:r>
            <a:br>
              <a:rPr lang="en-GB" sz="4800">
                <a:sym typeface="+mn-ea"/>
              </a:rPr>
            </a:br>
            <a:br>
              <a:rPr lang="en-GB" sz="4800" dirty="0"/>
            </a:br>
            <a:r>
              <a:rPr altLang="en-GB" sz="1600" dirty="0"/>
              <a:t>student</a:t>
            </a:r>
            <a:r>
              <a:rPr lang="zh-CN" altLang="en-US" sz="1600" dirty="0"/>
              <a:t>：</a:t>
            </a:r>
            <a:r>
              <a:rPr altLang="zh-CN" sz="1600" dirty="0"/>
              <a:t>  xuedan   </a:t>
            </a:r>
            <a:r>
              <a:rPr altLang="zh-CN" sz="1600">
                <a:sym typeface="+mn-ea"/>
              </a:rPr>
              <a:t>wang</a:t>
            </a:r>
            <a:endParaRPr lang="zh-CN" altLang="zh-CN"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885825" y="768350"/>
            <a:ext cx="10420350" cy="4951730"/>
          </a:xfrm>
          <a:prstGeom prst="rect">
            <a:avLst/>
          </a:prstGeom>
          <a:noFill/>
        </p:spPr>
        <p:txBody>
          <a:bodyPr wrap="square" rtlCol="0">
            <a:noAutofit/>
          </a:bodyPr>
          <a:p>
            <a:pPr>
              <a:lnSpc>
                <a:spcPct val="150000"/>
              </a:lnSpc>
            </a:pPr>
            <a:r>
              <a:rPr lang="en-US"/>
              <a:t>    </a:t>
            </a:r>
            <a:r>
              <a:t>At present, globalization is confronted with important structural and institutional problems such as north-south imbalance, trade imbalance, deficiency and real imbalance, wealth imbalance, governance imbalance and major-country relations imbalance.</a:t>
            </a:r>
          </a:p>
          <a:p>
            <a:pPr>
              <a:lnSpc>
                <a:spcPct val="150000"/>
              </a:lnSpc>
            </a:pPr>
            <a:r>
              <a:rPr lang="en-US"/>
              <a:t>    </a:t>
            </a:r>
            <a:r>
              <a:t>Globalization has stalled or even gone into reverse. New crown pneumonia outbreak have a significant impact of globalisation and economic precipice type slide, global governance board concentrated outbreak, face "decoupling" of China and the United States, the globalization may split. </a:t>
            </a:r>
          </a:p>
          <a:p>
            <a:pPr>
              <a:lnSpc>
                <a:spcPct val="150000"/>
              </a:lnSpc>
            </a:pPr>
            <a:r>
              <a:t> </a:t>
            </a:r>
            <a:r>
              <a:rPr lang="en-US"/>
              <a:t>    </a:t>
            </a:r>
            <a:r>
              <a:t>However, in the long run, the historical process of globalization is still irreversible.  However, at present, we must focus on the imbalance in globalization and promote a new type of globalization that is fairer, more inclusive and beneficial to all through reform and innovation in global governance.</a:t>
            </a:r>
          </a:p>
          <a:p>
            <a:pPr>
              <a:lnSpc>
                <a:spcPct val="150000"/>
              </a:lnSpc>
            </a:pPr>
          </a:p>
          <a:p>
            <a:pPr>
              <a:lnSpc>
                <a:spcPct val="150000"/>
              </a:lnSpc>
            </a:pPr>
            <a:r>
              <a:t>Keywords: globalization, global governance, the new crown pneumonia, the outbreak</a:t>
            </a:r>
          </a:p>
        </p:txBody>
      </p:sp>
      <p:sp>
        <p:nvSpPr>
          <p:cNvPr id="3" name="文本框 2"/>
          <p:cNvSpPr txBox="1"/>
          <p:nvPr/>
        </p:nvSpPr>
        <p:spPr>
          <a:xfrm>
            <a:off x="470535" y="363855"/>
            <a:ext cx="4064000" cy="460375"/>
          </a:xfrm>
          <a:prstGeom prst="rect">
            <a:avLst/>
          </a:prstGeom>
          <a:noFill/>
        </p:spPr>
        <p:txBody>
          <a:bodyPr wrap="square" rtlCol="0">
            <a:spAutoFit/>
          </a:bodyPr>
          <a:p>
            <a:r>
              <a:rPr lang="en-US" altLang="zh-CN" sz="2400" b="1"/>
              <a:t>I</a:t>
            </a:r>
            <a:r>
              <a:rPr lang="zh-CN" altLang="en-US" sz="2400" b="1"/>
              <a:t>ntroduction</a:t>
            </a:r>
            <a:endParaRPr lang="zh-CN" altLang="en-US" sz="2400"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685165" y="1102995"/>
            <a:ext cx="11005820" cy="4932045"/>
          </a:xfrm>
        </p:spPr>
        <p:txBody>
          <a:bodyPr>
            <a:normAutofit fontScale="90000"/>
          </a:bodyPr>
          <a:p>
            <a:pPr marL="0" indent="0">
              <a:lnSpc>
                <a:spcPct val="150000"/>
              </a:lnSpc>
              <a:buNone/>
            </a:pPr>
            <a:r>
              <a:rPr lang="zh-CN" altLang="en-US"/>
              <a:t>The epidemic has had a great impact on China both internally and externally.</a:t>
            </a:r>
            <a:endParaRPr lang="zh-CN" altLang="en-US"/>
          </a:p>
          <a:p>
            <a:pPr marL="0" indent="0">
              <a:lnSpc>
                <a:spcPct val="150000"/>
              </a:lnSpc>
              <a:buNone/>
            </a:pPr>
            <a:r>
              <a:rPr lang="zh-CN" altLang="en-US"/>
              <a:t>1. In the domestic medical system, the amount of medical insurance cushion is large, and the expansion of medical insurance gap will affect the medical insurance reimbursement of some citizens in the later stage;</a:t>
            </a:r>
            <a:endParaRPr lang="zh-CN" altLang="en-US"/>
          </a:p>
          <a:p>
            <a:pPr marL="0" indent="0">
              <a:lnSpc>
                <a:spcPct val="150000"/>
              </a:lnSpc>
              <a:buNone/>
            </a:pPr>
            <a:r>
              <a:rPr lang="zh-CN" altLang="en-US"/>
              <a:t>2. Local fiscal deficit, three years of epidemic, three years of stagnation, local fiscal revenue sources interrupted, local liquidity shortage;</a:t>
            </a:r>
            <a:endParaRPr lang="zh-CN" altLang="en-US"/>
          </a:p>
          <a:p>
            <a:pPr marL="0" indent="0">
              <a:lnSpc>
                <a:spcPct val="150000"/>
              </a:lnSpc>
              <a:buNone/>
            </a:pPr>
            <a:r>
              <a:rPr lang="zh-CN" altLang="en-US"/>
              <a:t>3. The number of enterprise failures increases year by year, the circulation of funds is interrupted, the capital flow cannot be supplied to the enterprise, and the interruption leads to the failure of enterprises;</a:t>
            </a:r>
            <a:endParaRPr lang="zh-CN" altLang="en-US"/>
          </a:p>
          <a:p>
            <a:pPr marL="0" indent="0">
              <a:lnSpc>
                <a:spcPct val="150000"/>
              </a:lnSpc>
              <a:buNone/>
            </a:pPr>
            <a:r>
              <a:rPr lang="zh-CN" altLang="en-US"/>
              <a:t>4. The wavering of people's faith and the change and control of local policies make people constantly start to think about citizens' rights and national obligations.</a:t>
            </a:r>
            <a:endParaRPr lang="zh-CN" altLang="en-US"/>
          </a:p>
          <a:p>
            <a:pPr marL="0" indent="0">
              <a:lnSpc>
                <a:spcPct val="150000"/>
              </a:lnSpc>
              <a:buNone/>
            </a:pPr>
            <a:r>
              <a:rPr lang="zh-CN" altLang="en-US"/>
              <a:t>5. Population shortage, the future labor force fault, affect the school, hospital, pension and other business connections;</a:t>
            </a:r>
            <a:endParaRPr lang="zh-CN" altLang="en-US"/>
          </a:p>
        </p:txBody>
      </p:sp>
      <p:sp>
        <p:nvSpPr>
          <p:cNvPr id="4" name="文本框 3"/>
          <p:cNvSpPr txBox="1"/>
          <p:nvPr/>
        </p:nvSpPr>
        <p:spPr>
          <a:xfrm>
            <a:off x="529590" y="389890"/>
            <a:ext cx="4064000" cy="521970"/>
          </a:xfrm>
          <a:prstGeom prst="rect">
            <a:avLst/>
          </a:prstGeom>
          <a:noFill/>
        </p:spPr>
        <p:txBody>
          <a:bodyPr wrap="square" rtlCol="0">
            <a:spAutoFit/>
          </a:bodyPr>
          <a:p>
            <a:r>
              <a:rPr lang="en-US" altLang="zh-CN" sz="2800" b="1"/>
              <a:t>P</a:t>
            </a:r>
            <a:r>
              <a:rPr lang="zh-CN" altLang="en-US" sz="2800" b="1"/>
              <a:t>roblem</a:t>
            </a:r>
            <a:endParaRPr lang="zh-CN" altLang="en-US" sz="2800" b="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矩形 11"/>
          <p:cNvSpPr/>
          <p:nvPr>
            <p:custDataLst>
              <p:tags r:id="rId1"/>
            </p:custDataLst>
          </p:nvPr>
        </p:nvSpPr>
        <p:spPr>
          <a:xfrm>
            <a:off x="1054061" y="3508073"/>
            <a:ext cx="3576375" cy="1141745"/>
          </a:xfrm>
          <a:custGeom>
            <a:avLst/>
            <a:gdLst>
              <a:gd name="connsiteX0" fmla="*/ 0 w 1764348"/>
              <a:gd name="connsiteY0" fmla="*/ 0 h 564887"/>
              <a:gd name="connsiteX1" fmla="*/ 1764348 w 1764348"/>
              <a:gd name="connsiteY1" fmla="*/ 0 h 564887"/>
              <a:gd name="connsiteX2" fmla="*/ 1764348 w 1764348"/>
              <a:gd name="connsiteY2" fmla="*/ 564887 h 564887"/>
              <a:gd name="connsiteX3" fmla="*/ 0 w 1764348"/>
              <a:gd name="connsiteY3" fmla="*/ 564887 h 564887"/>
              <a:gd name="connsiteX4" fmla="*/ 0 w 1764348"/>
              <a:gd name="connsiteY4" fmla="*/ 0 h 564887"/>
              <a:gd name="connsiteX0-1" fmla="*/ 0 w 1764348"/>
              <a:gd name="connsiteY0-2" fmla="*/ 0 h 564887"/>
              <a:gd name="connsiteX1-3" fmla="*/ 1438117 w 1764348"/>
              <a:gd name="connsiteY1-4" fmla="*/ 7143 h 564887"/>
              <a:gd name="connsiteX2-5" fmla="*/ 1764348 w 1764348"/>
              <a:gd name="connsiteY2-6" fmla="*/ 564887 h 564887"/>
              <a:gd name="connsiteX3-7" fmla="*/ 0 w 1764348"/>
              <a:gd name="connsiteY3-8" fmla="*/ 564887 h 564887"/>
              <a:gd name="connsiteX4-9" fmla="*/ 0 w 1764348"/>
              <a:gd name="connsiteY4-10" fmla="*/ 0 h 564887"/>
              <a:gd name="connsiteX0-11" fmla="*/ 347662 w 1764348"/>
              <a:gd name="connsiteY0-12" fmla="*/ 1 h 557744"/>
              <a:gd name="connsiteX1-13" fmla="*/ 1438117 w 1764348"/>
              <a:gd name="connsiteY1-14" fmla="*/ 0 h 557744"/>
              <a:gd name="connsiteX2-15" fmla="*/ 1764348 w 1764348"/>
              <a:gd name="connsiteY2-16" fmla="*/ 557744 h 557744"/>
              <a:gd name="connsiteX3-17" fmla="*/ 0 w 1764348"/>
              <a:gd name="connsiteY3-18" fmla="*/ 557744 h 557744"/>
              <a:gd name="connsiteX4-19" fmla="*/ 347662 w 1764348"/>
              <a:gd name="connsiteY4-20" fmla="*/ 1 h 557744"/>
              <a:gd name="connsiteX0-21" fmla="*/ 326231 w 1764348"/>
              <a:gd name="connsiteY0-22" fmla="*/ 0 h 562505"/>
              <a:gd name="connsiteX1-23" fmla="*/ 1438117 w 1764348"/>
              <a:gd name="connsiteY1-24" fmla="*/ 4761 h 562505"/>
              <a:gd name="connsiteX2-25" fmla="*/ 1764348 w 1764348"/>
              <a:gd name="connsiteY2-26" fmla="*/ 562505 h 562505"/>
              <a:gd name="connsiteX3-27" fmla="*/ 0 w 1764348"/>
              <a:gd name="connsiteY3-28" fmla="*/ 562505 h 562505"/>
              <a:gd name="connsiteX4-29" fmla="*/ 326231 w 1764348"/>
              <a:gd name="connsiteY4-30" fmla="*/ 0 h 562505"/>
              <a:gd name="connsiteX0-31" fmla="*/ 326231 w 1764348"/>
              <a:gd name="connsiteY0-32" fmla="*/ 1 h 562506"/>
              <a:gd name="connsiteX1-33" fmla="*/ 1438117 w 1764348"/>
              <a:gd name="connsiteY1-34" fmla="*/ 0 h 562506"/>
              <a:gd name="connsiteX2-35" fmla="*/ 1764348 w 1764348"/>
              <a:gd name="connsiteY2-36" fmla="*/ 562506 h 562506"/>
              <a:gd name="connsiteX3-37" fmla="*/ 0 w 1764348"/>
              <a:gd name="connsiteY3-38" fmla="*/ 562506 h 562506"/>
              <a:gd name="connsiteX4-39" fmla="*/ 326231 w 1764348"/>
              <a:gd name="connsiteY4-40" fmla="*/ 1 h 562506"/>
              <a:gd name="connsiteX0-41" fmla="*/ 311943 w 1750060"/>
              <a:gd name="connsiteY0-42" fmla="*/ 1 h 562506"/>
              <a:gd name="connsiteX1-43" fmla="*/ 1423829 w 1750060"/>
              <a:gd name="connsiteY1-44" fmla="*/ 0 h 562506"/>
              <a:gd name="connsiteX2-45" fmla="*/ 1750060 w 1750060"/>
              <a:gd name="connsiteY2-46" fmla="*/ 562506 h 562506"/>
              <a:gd name="connsiteX3-47" fmla="*/ 0 w 1750060"/>
              <a:gd name="connsiteY3-48" fmla="*/ 560125 h 562506"/>
              <a:gd name="connsiteX4-49" fmla="*/ 311943 w 1750060"/>
              <a:gd name="connsiteY4-50" fmla="*/ 1 h 562506"/>
              <a:gd name="connsiteX0-51" fmla="*/ 319087 w 1757204"/>
              <a:gd name="connsiteY0-52" fmla="*/ 1 h 562506"/>
              <a:gd name="connsiteX1-53" fmla="*/ 1430973 w 1757204"/>
              <a:gd name="connsiteY1-54" fmla="*/ 0 h 562506"/>
              <a:gd name="connsiteX2-55" fmla="*/ 1757204 w 1757204"/>
              <a:gd name="connsiteY2-56" fmla="*/ 562506 h 562506"/>
              <a:gd name="connsiteX3-57" fmla="*/ 0 w 1757204"/>
              <a:gd name="connsiteY3-58" fmla="*/ 555362 h 562506"/>
              <a:gd name="connsiteX4-59" fmla="*/ 319087 w 1757204"/>
              <a:gd name="connsiteY4-60" fmla="*/ 1 h 562506"/>
              <a:gd name="connsiteX0-61" fmla="*/ 319087 w 1757204"/>
              <a:gd name="connsiteY0-62" fmla="*/ 1 h 562506"/>
              <a:gd name="connsiteX1-63" fmla="*/ 1430973 w 1757204"/>
              <a:gd name="connsiteY1-64" fmla="*/ 0 h 562506"/>
              <a:gd name="connsiteX2-65" fmla="*/ 1757204 w 1757204"/>
              <a:gd name="connsiteY2-66" fmla="*/ 562506 h 562506"/>
              <a:gd name="connsiteX3-67" fmla="*/ 0 w 1757204"/>
              <a:gd name="connsiteY3-68" fmla="*/ 560125 h 562506"/>
              <a:gd name="connsiteX4-69" fmla="*/ 319087 w 1757204"/>
              <a:gd name="connsiteY4-70" fmla="*/ 1 h 562506"/>
              <a:gd name="connsiteX0-71" fmla="*/ 319087 w 1752442"/>
              <a:gd name="connsiteY0-72" fmla="*/ 1 h 560125"/>
              <a:gd name="connsiteX1-73" fmla="*/ 1430973 w 1752442"/>
              <a:gd name="connsiteY1-74" fmla="*/ 0 h 560125"/>
              <a:gd name="connsiteX2-75" fmla="*/ 1752442 w 1752442"/>
              <a:gd name="connsiteY2-76" fmla="*/ 557744 h 560125"/>
              <a:gd name="connsiteX3-77" fmla="*/ 0 w 1752442"/>
              <a:gd name="connsiteY3-78" fmla="*/ 560125 h 560125"/>
              <a:gd name="connsiteX4-79" fmla="*/ 319087 w 1752442"/>
              <a:gd name="connsiteY4-80" fmla="*/ 1 h 560125"/>
              <a:gd name="connsiteX0-81" fmla="*/ 319087 w 1754823"/>
              <a:gd name="connsiteY0-82" fmla="*/ 1 h 562506"/>
              <a:gd name="connsiteX1-83" fmla="*/ 1430973 w 1754823"/>
              <a:gd name="connsiteY1-84" fmla="*/ 0 h 562506"/>
              <a:gd name="connsiteX2-85" fmla="*/ 1754823 w 1754823"/>
              <a:gd name="connsiteY2-86" fmla="*/ 562506 h 562506"/>
              <a:gd name="connsiteX3-87" fmla="*/ 0 w 1754823"/>
              <a:gd name="connsiteY3-88" fmla="*/ 560125 h 562506"/>
              <a:gd name="connsiteX4-89" fmla="*/ 319087 w 1754823"/>
              <a:gd name="connsiteY4-90" fmla="*/ 1 h 562506"/>
              <a:gd name="connsiteX0-91" fmla="*/ 319087 w 1754823"/>
              <a:gd name="connsiteY0-92" fmla="*/ 1 h 560125"/>
              <a:gd name="connsiteX1-93" fmla="*/ 1430973 w 1754823"/>
              <a:gd name="connsiteY1-94" fmla="*/ 0 h 560125"/>
              <a:gd name="connsiteX2-95" fmla="*/ 1754823 w 1754823"/>
              <a:gd name="connsiteY2-96" fmla="*/ 552981 h 560125"/>
              <a:gd name="connsiteX3-97" fmla="*/ 0 w 1754823"/>
              <a:gd name="connsiteY3-98" fmla="*/ 560125 h 560125"/>
              <a:gd name="connsiteX4-99" fmla="*/ 319087 w 1754823"/>
              <a:gd name="connsiteY4-100" fmla="*/ 1 h 560125"/>
              <a:gd name="connsiteX0-101" fmla="*/ 319087 w 1757204"/>
              <a:gd name="connsiteY0-102" fmla="*/ 1 h 560125"/>
              <a:gd name="connsiteX1-103" fmla="*/ 1430973 w 1757204"/>
              <a:gd name="connsiteY1-104" fmla="*/ 0 h 560125"/>
              <a:gd name="connsiteX2-105" fmla="*/ 1757204 w 1757204"/>
              <a:gd name="connsiteY2-106" fmla="*/ 557743 h 560125"/>
              <a:gd name="connsiteX3-107" fmla="*/ 0 w 1757204"/>
              <a:gd name="connsiteY3-108" fmla="*/ 560125 h 560125"/>
              <a:gd name="connsiteX4-109" fmla="*/ 319087 w 1757204"/>
              <a:gd name="connsiteY4-110" fmla="*/ 1 h 560125"/>
              <a:gd name="connsiteX0-111" fmla="*/ 319087 w 1750061"/>
              <a:gd name="connsiteY0-112" fmla="*/ 1 h 560125"/>
              <a:gd name="connsiteX1-113" fmla="*/ 1430973 w 1750061"/>
              <a:gd name="connsiteY1-114" fmla="*/ 0 h 560125"/>
              <a:gd name="connsiteX2-115" fmla="*/ 1750061 w 1750061"/>
              <a:gd name="connsiteY2-116" fmla="*/ 560124 h 560125"/>
              <a:gd name="connsiteX3-117" fmla="*/ 0 w 1750061"/>
              <a:gd name="connsiteY3-118" fmla="*/ 560125 h 560125"/>
              <a:gd name="connsiteX4-119" fmla="*/ 319087 w 1750061"/>
              <a:gd name="connsiteY4-120" fmla="*/ 1 h 560125"/>
              <a:gd name="connsiteX0-121" fmla="*/ 319087 w 1752442"/>
              <a:gd name="connsiteY0-122" fmla="*/ 1 h 560125"/>
              <a:gd name="connsiteX1-123" fmla="*/ 1430973 w 1752442"/>
              <a:gd name="connsiteY1-124" fmla="*/ 0 h 560125"/>
              <a:gd name="connsiteX2-125" fmla="*/ 1752442 w 1752442"/>
              <a:gd name="connsiteY2-126" fmla="*/ 557743 h 560125"/>
              <a:gd name="connsiteX3-127" fmla="*/ 0 w 1752442"/>
              <a:gd name="connsiteY3-128" fmla="*/ 560125 h 560125"/>
              <a:gd name="connsiteX4-129" fmla="*/ 319087 w 1752442"/>
              <a:gd name="connsiteY4-130" fmla="*/ 1 h 560125"/>
              <a:gd name="connsiteX0-131" fmla="*/ 326231 w 1759586"/>
              <a:gd name="connsiteY0-132" fmla="*/ 1 h 557744"/>
              <a:gd name="connsiteX1-133" fmla="*/ 1438117 w 1759586"/>
              <a:gd name="connsiteY1-134" fmla="*/ 0 h 557744"/>
              <a:gd name="connsiteX2-135" fmla="*/ 1759586 w 1759586"/>
              <a:gd name="connsiteY2-136" fmla="*/ 557743 h 557744"/>
              <a:gd name="connsiteX3-137" fmla="*/ 0 w 1759586"/>
              <a:gd name="connsiteY3-138" fmla="*/ 557744 h 557744"/>
              <a:gd name="connsiteX4-139" fmla="*/ 326231 w 1759586"/>
              <a:gd name="connsiteY4-140" fmla="*/ 1 h 557744"/>
              <a:gd name="connsiteX0-141" fmla="*/ 328612 w 1759586"/>
              <a:gd name="connsiteY0-142" fmla="*/ 1 h 557744"/>
              <a:gd name="connsiteX1-143" fmla="*/ 1438117 w 1759586"/>
              <a:gd name="connsiteY1-144" fmla="*/ 0 h 557744"/>
              <a:gd name="connsiteX2-145" fmla="*/ 1759586 w 1759586"/>
              <a:gd name="connsiteY2-146" fmla="*/ 557743 h 557744"/>
              <a:gd name="connsiteX3-147" fmla="*/ 0 w 1759586"/>
              <a:gd name="connsiteY3-148" fmla="*/ 557744 h 557744"/>
              <a:gd name="connsiteX4-149" fmla="*/ 328612 w 1759586"/>
              <a:gd name="connsiteY4-150" fmla="*/ 1 h 557744"/>
              <a:gd name="connsiteX0-151" fmla="*/ 330994 w 1759586"/>
              <a:gd name="connsiteY0-152" fmla="*/ 1 h 557744"/>
              <a:gd name="connsiteX1-153" fmla="*/ 1438117 w 1759586"/>
              <a:gd name="connsiteY1-154" fmla="*/ 0 h 557744"/>
              <a:gd name="connsiteX2-155" fmla="*/ 1759586 w 1759586"/>
              <a:gd name="connsiteY2-156" fmla="*/ 557743 h 557744"/>
              <a:gd name="connsiteX3-157" fmla="*/ 0 w 1759586"/>
              <a:gd name="connsiteY3-158" fmla="*/ 557744 h 557744"/>
              <a:gd name="connsiteX4-159" fmla="*/ 330994 w 1759586"/>
              <a:gd name="connsiteY4-160" fmla="*/ 1 h 557744"/>
              <a:gd name="connsiteX0-161" fmla="*/ 335756 w 1759586"/>
              <a:gd name="connsiteY0-162" fmla="*/ 1 h 557744"/>
              <a:gd name="connsiteX1-163" fmla="*/ 1438117 w 1759586"/>
              <a:gd name="connsiteY1-164" fmla="*/ 0 h 557744"/>
              <a:gd name="connsiteX2-165" fmla="*/ 1759586 w 1759586"/>
              <a:gd name="connsiteY2-166" fmla="*/ 557743 h 557744"/>
              <a:gd name="connsiteX3-167" fmla="*/ 0 w 1759586"/>
              <a:gd name="connsiteY3-168" fmla="*/ 557744 h 557744"/>
              <a:gd name="connsiteX4-169" fmla="*/ 335756 w 1759586"/>
              <a:gd name="connsiteY4-170" fmla="*/ 1 h 557744"/>
              <a:gd name="connsiteX0-171" fmla="*/ 328613 w 1759586"/>
              <a:gd name="connsiteY0-172" fmla="*/ 2382 h 557744"/>
              <a:gd name="connsiteX1-173" fmla="*/ 1438117 w 1759586"/>
              <a:gd name="connsiteY1-174" fmla="*/ 0 h 557744"/>
              <a:gd name="connsiteX2-175" fmla="*/ 1759586 w 1759586"/>
              <a:gd name="connsiteY2-176" fmla="*/ 557743 h 557744"/>
              <a:gd name="connsiteX3-177" fmla="*/ 0 w 1759586"/>
              <a:gd name="connsiteY3-178" fmla="*/ 557744 h 557744"/>
              <a:gd name="connsiteX4-179" fmla="*/ 328613 w 1759586"/>
              <a:gd name="connsiteY4-180" fmla="*/ 2382 h 557744"/>
              <a:gd name="connsiteX0-181" fmla="*/ 328613 w 1759586"/>
              <a:gd name="connsiteY0-182" fmla="*/ 2382 h 557744"/>
              <a:gd name="connsiteX1-183" fmla="*/ 1438117 w 1759586"/>
              <a:gd name="connsiteY1-184" fmla="*/ 0 h 557744"/>
              <a:gd name="connsiteX2-185" fmla="*/ 1759586 w 1759586"/>
              <a:gd name="connsiteY2-186" fmla="*/ 557743 h 557744"/>
              <a:gd name="connsiteX3-187" fmla="*/ 0 w 1759586"/>
              <a:gd name="connsiteY3-188" fmla="*/ 557744 h 557744"/>
              <a:gd name="connsiteX4-189" fmla="*/ 328613 w 1759586"/>
              <a:gd name="connsiteY4-190" fmla="*/ 2382 h 557744"/>
              <a:gd name="connsiteX0-191" fmla="*/ 328613 w 1761968"/>
              <a:gd name="connsiteY0-192" fmla="*/ 2382 h 557744"/>
              <a:gd name="connsiteX1-193" fmla="*/ 1438117 w 1761968"/>
              <a:gd name="connsiteY1-194" fmla="*/ 0 h 557744"/>
              <a:gd name="connsiteX2-195" fmla="*/ 1761968 w 1761968"/>
              <a:gd name="connsiteY2-196" fmla="*/ 553000 h 557744"/>
              <a:gd name="connsiteX3-197" fmla="*/ 0 w 1761968"/>
              <a:gd name="connsiteY3-198" fmla="*/ 557744 h 557744"/>
              <a:gd name="connsiteX4-199" fmla="*/ 328613 w 1761968"/>
              <a:gd name="connsiteY4-200" fmla="*/ 2382 h 557744"/>
              <a:gd name="connsiteX0-201" fmla="*/ 328613 w 1759587"/>
              <a:gd name="connsiteY0-202" fmla="*/ 2382 h 557744"/>
              <a:gd name="connsiteX1-203" fmla="*/ 1438117 w 1759587"/>
              <a:gd name="connsiteY1-204" fmla="*/ 0 h 557744"/>
              <a:gd name="connsiteX2-205" fmla="*/ 1759587 w 1759587"/>
              <a:gd name="connsiteY2-206" fmla="*/ 555372 h 557744"/>
              <a:gd name="connsiteX3-207" fmla="*/ 0 w 1759587"/>
              <a:gd name="connsiteY3-208" fmla="*/ 557744 h 557744"/>
              <a:gd name="connsiteX4-209" fmla="*/ 328613 w 1759587"/>
              <a:gd name="connsiteY4-210" fmla="*/ 2382 h 557744"/>
              <a:gd name="connsiteX0-211" fmla="*/ 328613 w 1759587"/>
              <a:gd name="connsiteY0-212" fmla="*/ 7125 h 562487"/>
              <a:gd name="connsiteX1-213" fmla="*/ 1438117 w 1759587"/>
              <a:gd name="connsiteY1-214" fmla="*/ 0 h 562487"/>
              <a:gd name="connsiteX2-215" fmla="*/ 1759587 w 1759587"/>
              <a:gd name="connsiteY2-216" fmla="*/ 560115 h 562487"/>
              <a:gd name="connsiteX3-217" fmla="*/ 0 w 1759587"/>
              <a:gd name="connsiteY3-218" fmla="*/ 562487 h 562487"/>
              <a:gd name="connsiteX4-219" fmla="*/ 328613 w 1759587"/>
              <a:gd name="connsiteY4-220" fmla="*/ 7125 h 562487"/>
              <a:gd name="connsiteX0-221" fmla="*/ 328613 w 1759587"/>
              <a:gd name="connsiteY0-222" fmla="*/ 4754 h 562487"/>
              <a:gd name="connsiteX1-223" fmla="*/ 1438117 w 1759587"/>
              <a:gd name="connsiteY1-224" fmla="*/ 0 h 562487"/>
              <a:gd name="connsiteX2-225" fmla="*/ 1759587 w 1759587"/>
              <a:gd name="connsiteY2-226" fmla="*/ 560115 h 562487"/>
              <a:gd name="connsiteX3-227" fmla="*/ 0 w 1759587"/>
              <a:gd name="connsiteY3-228" fmla="*/ 562487 h 562487"/>
              <a:gd name="connsiteX4-229" fmla="*/ 328613 w 1759587"/>
              <a:gd name="connsiteY4-230" fmla="*/ 4754 h 562487"/>
              <a:gd name="connsiteX0-231" fmla="*/ 328613 w 1759587"/>
              <a:gd name="connsiteY0-232" fmla="*/ 4754 h 562487"/>
              <a:gd name="connsiteX1-233" fmla="*/ 1438117 w 1759587"/>
              <a:gd name="connsiteY1-234" fmla="*/ 0 h 562487"/>
              <a:gd name="connsiteX2-235" fmla="*/ 1759587 w 1759587"/>
              <a:gd name="connsiteY2-236" fmla="*/ 560115 h 562487"/>
              <a:gd name="connsiteX3-237" fmla="*/ 0 w 1759587"/>
              <a:gd name="connsiteY3-238" fmla="*/ 562487 h 562487"/>
              <a:gd name="connsiteX4-239" fmla="*/ 328613 w 1759587"/>
              <a:gd name="connsiteY4-240" fmla="*/ 4754 h 562487"/>
              <a:gd name="connsiteX0-241" fmla="*/ 328613 w 1759587"/>
              <a:gd name="connsiteY0-242" fmla="*/ 11 h 557744"/>
              <a:gd name="connsiteX1-243" fmla="*/ 1438117 w 1759587"/>
              <a:gd name="connsiteY1-244" fmla="*/ 0 h 557744"/>
              <a:gd name="connsiteX2-245" fmla="*/ 1759587 w 1759587"/>
              <a:gd name="connsiteY2-246" fmla="*/ 555372 h 557744"/>
              <a:gd name="connsiteX3-247" fmla="*/ 0 w 1759587"/>
              <a:gd name="connsiteY3-248" fmla="*/ 557744 h 557744"/>
              <a:gd name="connsiteX4-249" fmla="*/ 328613 w 1759587"/>
              <a:gd name="connsiteY4-250" fmla="*/ 11 h 557744"/>
              <a:gd name="connsiteX0-251" fmla="*/ 328613 w 1759587"/>
              <a:gd name="connsiteY0-252" fmla="*/ 2382 h 560115"/>
              <a:gd name="connsiteX1-253" fmla="*/ 1438117 w 1759587"/>
              <a:gd name="connsiteY1-254" fmla="*/ 0 h 560115"/>
              <a:gd name="connsiteX2-255" fmla="*/ 1759587 w 1759587"/>
              <a:gd name="connsiteY2-256" fmla="*/ 557743 h 560115"/>
              <a:gd name="connsiteX3-257" fmla="*/ 0 w 1759587"/>
              <a:gd name="connsiteY3-258" fmla="*/ 560115 h 560115"/>
              <a:gd name="connsiteX4-259" fmla="*/ 328613 w 1759587"/>
              <a:gd name="connsiteY4-260" fmla="*/ 2382 h 560115"/>
              <a:gd name="connsiteX0-261" fmla="*/ 328613 w 1759587"/>
              <a:gd name="connsiteY0-262" fmla="*/ 2382 h 560115"/>
              <a:gd name="connsiteX1-263" fmla="*/ 1438117 w 1759587"/>
              <a:gd name="connsiteY1-264" fmla="*/ 0 h 560115"/>
              <a:gd name="connsiteX2-265" fmla="*/ 1759587 w 1759587"/>
              <a:gd name="connsiteY2-266" fmla="*/ 557743 h 560115"/>
              <a:gd name="connsiteX3-267" fmla="*/ 0 w 1759587"/>
              <a:gd name="connsiteY3-268" fmla="*/ 560115 h 560115"/>
              <a:gd name="connsiteX4-269" fmla="*/ 328613 w 1759587"/>
              <a:gd name="connsiteY4-270" fmla="*/ 2382 h 560115"/>
              <a:gd name="connsiteX0-271" fmla="*/ 335756 w 1759587"/>
              <a:gd name="connsiteY0-272" fmla="*/ 7125 h 560115"/>
              <a:gd name="connsiteX1-273" fmla="*/ 1438117 w 1759587"/>
              <a:gd name="connsiteY1-274" fmla="*/ 0 h 560115"/>
              <a:gd name="connsiteX2-275" fmla="*/ 1759587 w 1759587"/>
              <a:gd name="connsiteY2-276" fmla="*/ 557743 h 560115"/>
              <a:gd name="connsiteX3-277" fmla="*/ 0 w 1759587"/>
              <a:gd name="connsiteY3-278" fmla="*/ 560115 h 560115"/>
              <a:gd name="connsiteX4-279" fmla="*/ 335756 w 1759587"/>
              <a:gd name="connsiteY4-280" fmla="*/ 7125 h 560115"/>
              <a:gd name="connsiteX0-281" fmla="*/ 335756 w 1759587"/>
              <a:gd name="connsiteY0-282" fmla="*/ 0 h 564846"/>
              <a:gd name="connsiteX1-283" fmla="*/ 1438117 w 1759587"/>
              <a:gd name="connsiteY1-284" fmla="*/ 4731 h 564846"/>
              <a:gd name="connsiteX2-285" fmla="*/ 1759587 w 1759587"/>
              <a:gd name="connsiteY2-286" fmla="*/ 562474 h 564846"/>
              <a:gd name="connsiteX3-287" fmla="*/ 0 w 1759587"/>
              <a:gd name="connsiteY3-288" fmla="*/ 564846 h 564846"/>
              <a:gd name="connsiteX4-289" fmla="*/ 335756 w 1759587"/>
              <a:gd name="connsiteY4-290" fmla="*/ 0 h 564846"/>
              <a:gd name="connsiteX0-291" fmla="*/ 333375 w 1759587"/>
              <a:gd name="connsiteY0-292" fmla="*/ 2383 h 560115"/>
              <a:gd name="connsiteX1-293" fmla="*/ 1438117 w 1759587"/>
              <a:gd name="connsiteY1-294" fmla="*/ 0 h 560115"/>
              <a:gd name="connsiteX2-295" fmla="*/ 1759587 w 1759587"/>
              <a:gd name="connsiteY2-296" fmla="*/ 557743 h 560115"/>
              <a:gd name="connsiteX3-297" fmla="*/ 0 w 1759587"/>
              <a:gd name="connsiteY3-298" fmla="*/ 560115 h 560115"/>
              <a:gd name="connsiteX4-299" fmla="*/ 333375 w 1759587"/>
              <a:gd name="connsiteY4-300" fmla="*/ 2383 h 560115"/>
              <a:gd name="connsiteX0-301" fmla="*/ 328613 w 1759587"/>
              <a:gd name="connsiteY0-302" fmla="*/ 12 h 560115"/>
              <a:gd name="connsiteX1-303" fmla="*/ 1438117 w 1759587"/>
              <a:gd name="connsiteY1-304" fmla="*/ 0 h 560115"/>
              <a:gd name="connsiteX2-305" fmla="*/ 1759587 w 1759587"/>
              <a:gd name="connsiteY2-306" fmla="*/ 557743 h 560115"/>
              <a:gd name="connsiteX3-307" fmla="*/ 0 w 1759587"/>
              <a:gd name="connsiteY3-308" fmla="*/ 560115 h 560115"/>
              <a:gd name="connsiteX4-309" fmla="*/ 328613 w 1759587"/>
              <a:gd name="connsiteY4-310" fmla="*/ 12 h 560115"/>
              <a:gd name="connsiteX0-311" fmla="*/ 328613 w 1761969"/>
              <a:gd name="connsiteY0-312" fmla="*/ 12 h 560115"/>
              <a:gd name="connsiteX1-313" fmla="*/ 1438117 w 1761969"/>
              <a:gd name="connsiteY1-314" fmla="*/ 0 h 560115"/>
              <a:gd name="connsiteX2-315" fmla="*/ 1761969 w 1761969"/>
              <a:gd name="connsiteY2-316" fmla="*/ 557743 h 560115"/>
              <a:gd name="connsiteX3-317" fmla="*/ 0 w 1761969"/>
              <a:gd name="connsiteY3-318" fmla="*/ 560115 h 560115"/>
              <a:gd name="connsiteX4-319" fmla="*/ 328613 w 1761969"/>
              <a:gd name="connsiteY4-320" fmla="*/ 12 h 560115"/>
              <a:gd name="connsiteX0-321" fmla="*/ 328613 w 1761969"/>
              <a:gd name="connsiteY0-322" fmla="*/ 12 h 560115"/>
              <a:gd name="connsiteX1-323" fmla="*/ 1438117 w 1761969"/>
              <a:gd name="connsiteY1-324" fmla="*/ 0 h 560115"/>
              <a:gd name="connsiteX2-325" fmla="*/ 1761969 w 1761969"/>
              <a:gd name="connsiteY2-326" fmla="*/ 555372 h 560115"/>
              <a:gd name="connsiteX3-327" fmla="*/ 0 w 1761969"/>
              <a:gd name="connsiteY3-328" fmla="*/ 560115 h 560115"/>
              <a:gd name="connsiteX4-329" fmla="*/ 328613 w 1761969"/>
              <a:gd name="connsiteY4-330" fmla="*/ 12 h 560115"/>
              <a:gd name="connsiteX0-331" fmla="*/ 328613 w 1761969"/>
              <a:gd name="connsiteY0-332" fmla="*/ 12 h 560115"/>
              <a:gd name="connsiteX1-333" fmla="*/ 1438117 w 1761969"/>
              <a:gd name="connsiteY1-334" fmla="*/ 0 h 560115"/>
              <a:gd name="connsiteX2-335" fmla="*/ 1761969 w 1761969"/>
              <a:gd name="connsiteY2-336" fmla="*/ 560114 h 560115"/>
              <a:gd name="connsiteX3-337" fmla="*/ 0 w 1761969"/>
              <a:gd name="connsiteY3-338" fmla="*/ 560115 h 560115"/>
              <a:gd name="connsiteX4-339" fmla="*/ 328613 w 1761969"/>
              <a:gd name="connsiteY4-340" fmla="*/ 12 h 560115"/>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761969" h="560115">
                <a:moveTo>
                  <a:pt x="328613" y="12"/>
                </a:moveTo>
                <a:lnTo>
                  <a:pt x="1438117" y="0"/>
                </a:lnTo>
                <a:lnTo>
                  <a:pt x="1761969" y="560114"/>
                </a:lnTo>
                <a:lnTo>
                  <a:pt x="0" y="560115"/>
                </a:lnTo>
                <a:lnTo>
                  <a:pt x="328613" y="12"/>
                </a:lnTo>
                <a:close/>
              </a:path>
            </a:pathLst>
          </a:custGeom>
          <a:solidFill>
            <a:srgbClr val="14C44A"/>
          </a:solidFill>
          <a:ln w="12700" cap="flat" cmpd="sng" algn="ctr">
            <a:noFill/>
            <a:prstDash val="solid"/>
            <a:miter lim="800000"/>
          </a:ln>
          <a:effectLst/>
        </p:spPr>
        <p:txBody>
          <a:bodyPr rtlCol="0" anchor="ctr"/>
          <a:p>
            <a:pPr algn="ctr"/>
            <a:endParaRPr lang="zh-CN" altLang="en-US"/>
          </a:p>
        </p:txBody>
      </p:sp>
      <p:sp>
        <p:nvSpPr>
          <p:cNvPr id="11" name="矩形 10"/>
          <p:cNvSpPr/>
          <p:nvPr>
            <p:custDataLst>
              <p:tags r:id="rId2"/>
            </p:custDataLst>
          </p:nvPr>
        </p:nvSpPr>
        <p:spPr>
          <a:xfrm>
            <a:off x="328892" y="4655386"/>
            <a:ext cx="5037175" cy="1254438"/>
          </a:xfrm>
          <a:custGeom>
            <a:avLst/>
            <a:gdLst>
              <a:gd name="connsiteX0" fmla="*/ 0 w 2500710"/>
              <a:gd name="connsiteY0" fmla="*/ 0 h 614537"/>
              <a:gd name="connsiteX1" fmla="*/ 2500710 w 2500710"/>
              <a:gd name="connsiteY1" fmla="*/ 0 h 614537"/>
              <a:gd name="connsiteX2" fmla="*/ 2500710 w 2500710"/>
              <a:gd name="connsiteY2" fmla="*/ 614537 h 614537"/>
              <a:gd name="connsiteX3" fmla="*/ 0 w 2500710"/>
              <a:gd name="connsiteY3" fmla="*/ 614537 h 614537"/>
              <a:gd name="connsiteX4" fmla="*/ 0 w 2500710"/>
              <a:gd name="connsiteY4" fmla="*/ 0 h 614537"/>
              <a:gd name="connsiteX0-1" fmla="*/ 0 w 2500710"/>
              <a:gd name="connsiteY0-2" fmla="*/ 2381 h 616918"/>
              <a:gd name="connsiteX1-3" fmla="*/ 2138760 w 2500710"/>
              <a:gd name="connsiteY1-4" fmla="*/ 0 h 616918"/>
              <a:gd name="connsiteX2-5" fmla="*/ 2500710 w 2500710"/>
              <a:gd name="connsiteY2-6" fmla="*/ 616918 h 616918"/>
              <a:gd name="connsiteX3-7" fmla="*/ 0 w 2500710"/>
              <a:gd name="connsiteY3-8" fmla="*/ 616918 h 616918"/>
              <a:gd name="connsiteX4-9" fmla="*/ 0 w 2500710"/>
              <a:gd name="connsiteY4-10" fmla="*/ 2381 h 616918"/>
              <a:gd name="connsiteX0-11" fmla="*/ 0 w 2500710"/>
              <a:gd name="connsiteY0-12" fmla="*/ 0 h 614537"/>
              <a:gd name="connsiteX1-13" fmla="*/ 2126854 w 2500710"/>
              <a:gd name="connsiteY1-14" fmla="*/ 16669 h 614537"/>
              <a:gd name="connsiteX2-15" fmla="*/ 2500710 w 2500710"/>
              <a:gd name="connsiteY2-16" fmla="*/ 614537 h 614537"/>
              <a:gd name="connsiteX3-17" fmla="*/ 0 w 2500710"/>
              <a:gd name="connsiteY3-18" fmla="*/ 614537 h 614537"/>
              <a:gd name="connsiteX4-19" fmla="*/ 0 w 2500710"/>
              <a:gd name="connsiteY4-20" fmla="*/ 0 h 614537"/>
              <a:gd name="connsiteX0-21" fmla="*/ 0 w 2500710"/>
              <a:gd name="connsiteY0-22" fmla="*/ 0 h 614537"/>
              <a:gd name="connsiteX1-23" fmla="*/ 2138760 w 2500710"/>
              <a:gd name="connsiteY1-24" fmla="*/ 2381 h 614537"/>
              <a:gd name="connsiteX2-25" fmla="*/ 2500710 w 2500710"/>
              <a:gd name="connsiteY2-26" fmla="*/ 614537 h 614537"/>
              <a:gd name="connsiteX3-27" fmla="*/ 0 w 2500710"/>
              <a:gd name="connsiteY3-28" fmla="*/ 614537 h 614537"/>
              <a:gd name="connsiteX4-29" fmla="*/ 0 w 2500710"/>
              <a:gd name="connsiteY4-30" fmla="*/ 0 h 614537"/>
              <a:gd name="connsiteX0-31" fmla="*/ 395288 w 2500710"/>
              <a:gd name="connsiteY0-32" fmla="*/ 21431 h 612156"/>
              <a:gd name="connsiteX1-33" fmla="*/ 2138760 w 2500710"/>
              <a:gd name="connsiteY1-34" fmla="*/ 0 h 612156"/>
              <a:gd name="connsiteX2-35" fmla="*/ 2500710 w 2500710"/>
              <a:gd name="connsiteY2-36" fmla="*/ 612156 h 612156"/>
              <a:gd name="connsiteX3-37" fmla="*/ 0 w 2500710"/>
              <a:gd name="connsiteY3-38" fmla="*/ 612156 h 612156"/>
              <a:gd name="connsiteX4-39" fmla="*/ 395288 w 2500710"/>
              <a:gd name="connsiteY4-40" fmla="*/ 21431 h 612156"/>
              <a:gd name="connsiteX0-41" fmla="*/ 371475 w 2500710"/>
              <a:gd name="connsiteY0-42" fmla="*/ 0 h 614537"/>
              <a:gd name="connsiteX1-43" fmla="*/ 2138760 w 2500710"/>
              <a:gd name="connsiteY1-44" fmla="*/ 2381 h 614537"/>
              <a:gd name="connsiteX2-45" fmla="*/ 2500710 w 2500710"/>
              <a:gd name="connsiteY2-46" fmla="*/ 614537 h 614537"/>
              <a:gd name="connsiteX3-47" fmla="*/ 0 w 2500710"/>
              <a:gd name="connsiteY3-48" fmla="*/ 614537 h 614537"/>
              <a:gd name="connsiteX4-49" fmla="*/ 371475 w 2500710"/>
              <a:gd name="connsiteY4-50" fmla="*/ 0 h 614537"/>
              <a:gd name="connsiteX0-51" fmla="*/ 366712 w 2500710"/>
              <a:gd name="connsiteY0-52" fmla="*/ 2381 h 612156"/>
              <a:gd name="connsiteX1-53" fmla="*/ 2138760 w 2500710"/>
              <a:gd name="connsiteY1-54" fmla="*/ 0 h 612156"/>
              <a:gd name="connsiteX2-55" fmla="*/ 2500710 w 2500710"/>
              <a:gd name="connsiteY2-56" fmla="*/ 612156 h 612156"/>
              <a:gd name="connsiteX3-57" fmla="*/ 0 w 2500710"/>
              <a:gd name="connsiteY3-58" fmla="*/ 612156 h 612156"/>
              <a:gd name="connsiteX4-59" fmla="*/ 366712 w 2500710"/>
              <a:gd name="connsiteY4-60" fmla="*/ 2381 h 612156"/>
              <a:gd name="connsiteX0-61" fmla="*/ 369094 w 2500710"/>
              <a:gd name="connsiteY0-62" fmla="*/ 0 h 612157"/>
              <a:gd name="connsiteX1-63" fmla="*/ 2138760 w 2500710"/>
              <a:gd name="connsiteY1-64" fmla="*/ 1 h 612157"/>
              <a:gd name="connsiteX2-65" fmla="*/ 2500710 w 2500710"/>
              <a:gd name="connsiteY2-66" fmla="*/ 612157 h 612157"/>
              <a:gd name="connsiteX3-67" fmla="*/ 0 w 2500710"/>
              <a:gd name="connsiteY3-68" fmla="*/ 612157 h 612157"/>
              <a:gd name="connsiteX4-69" fmla="*/ 369094 w 2500710"/>
              <a:gd name="connsiteY4-70" fmla="*/ 0 h 612157"/>
              <a:gd name="connsiteX0-71" fmla="*/ 350044 w 2481660"/>
              <a:gd name="connsiteY0-72" fmla="*/ 0 h 614538"/>
              <a:gd name="connsiteX1-73" fmla="*/ 2119710 w 2481660"/>
              <a:gd name="connsiteY1-74" fmla="*/ 1 h 614538"/>
              <a:gd name="connsiteX2-75" fmla="*/ 2481660 w 2481660"/>
              <a:gd name="connsiteY2-76" fmla="*/ 612157 h 614538"/>
              <a:gd name="connsiteX3-77" fmla="*/ 0 w 2481660"/>
              <a:gd name="connsiteY3-78" fmla="*/ 614538 h 614538"/>
              <a:gd name="connsiteX4-79" fmla="*/ 350044 w 2481660"/>
              <a:gd name="connsiteY4-80" fmla="*/ 0 h 614538"/>
              <a:gd name="connsiteX0-81" fmla="*/ 354806 w 2486422"/>
              <a:gd name="connsiteY0-82" fmla="*/ 0 h 614538"/>
              <a:gd name="connsiteX1-83" fmla="*/ 2124472 w 2486422"/>
              <a:gd name="connsiteY1-84" fmla="*/ 1 h 614538"/>
              <a:gd name="connsiteX2-85" fmla="*/ 2486422 w 2486422"/>
              <a:gd name="connsiteY2-86" fmla="*/ 612157 h 614538"/>
              <a:gd name="connsiteX3-87" fmla="*/ 0 w 2486422"/>
              <a:gd name="connsiteY3-88" fmla="*/ 614538 h 614538"/>
              <a:gd name="connsiteX4-89" fmla="*/ 354806 w 2486422"/>
              <a:gd name="connsiteY4-90" fmla="*/ 0 h 614538"/>
              <a:gd name="connsiteX0-91" fmla="*/ 350044 w 2481660"/>
              <a:gd name="connsiteY0-92" fmla="*/ 0 h 612157"/>
              <a:gd name="connsiteX1-93" fmla="*/ 2119710 w 2481660"/>
              <a:gd name="connsiteY1-94" fmla="*/ 1 h 612157"/>
              <a:gd name="connsiteX2-95" fmla="*/ 2481660 w 2481660"/>
              <a:gd name="connsiteY2-96" fmla="*/ 612157 h 612157"/>
              <a:gd name="connsiteX3-97" fmla="*/ 0 w 2481660"/>
              <a:gd name="connsiteY3-98" fmla="*/ 612157 h 612157"/>
              <a:gd name="connsiteX4-99" fmla="*/ 350044 w 2481660"/>
              <a:gd name="connsiteY4-100" fmla="*/ 0 h 612157"/>
              <a:gd name="connsiteX0-101" fmla="*/ 350044 w 2481660"/>
              <a:gd name="connsiteY0-102" fmla="*/ 0 h 612157"/>
              <a:gd name="connsiteX1-103" fmla="*/ 2119710 w 2481660"/>
              <a:gd name="connsiteY1-104" fmla="*/ 1 h 612157"/>
              <a:gd name="connsiteX2-105" fmla="*/ 2481660 w 2481660"/>
              <a:gd name="connsiteY2-106" fmla="*/ 612157 h 612157"/>
              <a:gd name="connsiteX3-107" fmla="*/ 0 w 2481660"/>
              <a:gd name="connsiteY3-108" fmla="*/ 609776 h 612157"/>
              <a:gd name="connsiteX4-109" fmla="*/ 350044 w 2481660"/>
              <a:gd name="connsiteY4-110" fmla="*/ 0 h 612157"/>
              <a:gd name="connsiteX0-111" fmla="*/ 350044 w 2474516"/>
              <a:gd name="connsiteY0-112" fmla="*/ 0 h 614538"/>
              <a:gd name="connsiteX1-113" fmla="*/ 2119710 w 2474516"/>
              <a:gd name="connsiteY1-114" fmla="*/ 1 h 614538"/>
              <a:gd name="connsiteX2-115" fmla="*/ 2474516 w 2474516"/>
              <a:gd name="connsiteY2-116" fmla="*/ 614538 h 614538"/>
              <a:gd name="connsiteX3-117" fmla="*/ 0 w 2474516"/>
              <a:gd name="connsiteY3-118" fmla="*/ 609776 h 614538"/>
              <a:gd name="connsiteX4-119" fmla="*/ 350044 w 2474516"/>
              <a:gd name="connsiteY4-120" fmla="*/ 0 h 614538"/>
              <a:gd name="connsiteX0-121" fmla="*/ 359569 w 2484041"/>
              <a:gd name="connsiteY0-122" fmla="*/ 0 h 614538"/>
              <a:gd name="connsiteX1-123" fmla="*/ 2129235 w 2484041"/>
              <a:gd name="connsiteY1-124" fmla="*/ 1 h 614538"/>
              <a:gd name="connsiteX2-125" fmla="*/ 2484041 w 2484041"/>
              <a:gd name="connsiteY2-126" fmla="*/ 614538 h 614538"/>
              <a:gd name="connsiteX3-127" fmla="*/ 0 w 2484041"/>
              <a:gd name="connsiteY3-128" fmla="*/ 609776 h 614538"/>
              <a:gd name="connsiteX4-129" fmla="*/ 359569 w 2484041"/>
              <a:gd name="connsiteY4-130" fmla="*/ 0 h 614538"/>
              <a:gd name="connsiteX0-131" fmla="*/ 347663 w 2472135"/>
              <a:gd name="connsiteY0-132" fmla="*/ 0 h 614539"/>
              <a:gd name="connsiteX1-133" fmla="*/ 2117329 w 2472135"/>
              <a:gd name="connsiteY1-134" fmla="*/ 1 h 614539"/>
              <a:gd name="connsiteX2-135" fmla="*/ 2472135 w 2472135"/>
              <a:gd name="connsiteY2-136" fmla="*/ 614538 h 614539"/>
              <a:gd name="connsiteX3-137" fmla="*/ 0 w 2472135"/>
              <a:gd name="connsiteY3-138" fmla="*/ 614539 h 614539"/>
              <a:gd name="connsiteX4-139" fmla="*/ 347663 w 2472135"/>
              <a:gd name="connsiteY4-140" fmla="*/ 0 h 614539"/>
              <a:gd name="connsiteX0-141" fmla="*/ 354807 w 2479279"/>
              <a:gd name="connsiteY0-142" fmla="*/ 0 h 614539"/>
              <a:gd name="connsiteX1-143" fmla="*/ 2124473 w 2479279"/>
              <a:gd name="connsiteY1-144" fmla="*/ 1 h 614539"/>
              <a:gd name="connsiteX2-145" fmla="*/ 2479279 w 2479279"/>
              <a:gd name="connsiteY2-146" fmla="*/ 614538 h 614539"/>
              <a:gd name="connsiteX3-147" fmla="*/ 0 w 2479279"/>
              <a:gd name="connsiteY3-148" fmla="*/ 614539 h 614539"/>
              <a:gd name="connsiteX4-149" fmla="*/ 354807 w 2479279"/>
              <a:gd name="connsiteY4-150" fmla="*/ 0 h 614539"/>
              <a:gd name="connsiteX0-151" fmla="*/ 354807 w 2479279"/>
              <a:gd name="connsiteY0-152" fmla="*/ 0 h 614539"/>
              <a:gd name="connsiteX1-153" fmla="*/ 2124473 w 2479279"/>
              <a:gd name="connsiteY1-154" fmla="*/ 1 h 614539"/>
              <a:gd name="connsiteX2-155" fmla="*/ 2479279 w 2479279"/>
              <a:gd name="connsiteY2-156" fmla="*/ 612157 h 614539"/>
              <a:gd name="connsiteX3-157" fmla="*/ 0 w 2479279"/>
              <a:gd name="connsiteY3-158" fmla="*/ 614539 h 614539"/>
              <a:gd name="connsiteX4-159" fmla="*/ 354807 w 2479279"/>
              <a:gd name="connsiteY4-160" fmla="*/ 0 h 614539"/>
              <a:gd name="connsiteX0-161" fmla="*/ 354807 w 2474516"/>
              <a:gd name="connsiteY0-162" fmla="*/ 0 h 614539"/>
              <a:gd name="connsiteX1-163" fmla="*/ 2124473 w 2474516"/>
              <a:gd name="connsiteY1-164" fmla="*/ 1 h 614539"/>
              <a:gd name="connsiteX2-165" fmla="*/ 2474516 w 2474516"/>
              <a:gd name="connsiteY2-166" fmla="*/ 614538 h 614539"/>
              <a:gd name="connsiteX3-167" fmla="*/ 0 w 2474516"/>
              <a:gd name="connsiteY3-168" fmla="*/ 614539 h 614539"/>
              <a:gd name="connsiteX4-169" fmla="*/ 354807 w 2474516"/>
              <a:gd name="connsiteY4-170" fmla="*/ 0 h 614539"/>
              <a:gd name="connsiteX0-171" fmla="*/ 354807 w 2481660"/>
              <a:gd name="connsiteY0-172" fmla="*/ 0 h 614539"/>
              <a:gd name="connsiteX1-173" fmla="*/ 2124473 w 2481660"/>
              <a:gd name="connsiteY1-174" fmla="*/ 1 h 614539"/>
              <a:gd name="connsiteX2-175" fmla="*/ 2481660 w 2481660"/>
              <a:gd name="connsiteY2-176" fmla="*/ 612157 h 614539"/>
              <a:gd name="connsiteX3-177" fmla="*/ 0 w 2481660"/>
              <a:gd name="connsiteY3-178" fmla="*/ 614539 h 614539"/>
              <a:gd name="connsiteX4-179" fmla="*/ 354807 w 2481660"/>
              <a:gd name="connsiteY4-180" fmla="*/ 0 h 614539"/>
              <a:gd name="connsiteX0-181" fmla="*/ 354807 w 2481660"/>
              <a:gd name="connsiteY0-182" fmla="*/ 0 h 614539"/>
              <a:gd name="connsiteX1-183" fmla="*/ 2124473 w 2481660"/>
              <a:gd name="connsiteY1-184" fmla="*/ 1 h 614539"/>
              <a:gd name="connsiteX2-185" fmla="*/ 2481660 w 2481660"/>
              <a:gd name="connsiteY2-186" fmla="*/ 614538 h 614539"/>
              <a:gd name="connsiteX3-187" fmla="*/ 0 w 2481660"/>
              <a:gd name="connsiteY3-188" fmla="*/ 614539 h 614539"/>
              <a:gd name="connsiteX4-189" fmla="*/ 354807 w 2481660"/>
              <a:gd name="connsiteY4-190" fmla="*/ 0 h 614539"/>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481660" h="614539">
                <a:moveTo>
                  <a:pt x="354807" y="0"/>
                </a:moveTo>
                <a:lnTo>
                  <a:pt x="2124473" y="1"/>
                </a:lnTo>
                <a:lnTo>
                  <a:pt x="2481660" y="614538"/>
                </a:lnTo>
                <a:lnTo>
                  <a:pt x="0" y="614539"/>
                </a:lnTo>
                <a:lnTo>
                  <a:pt x="354807" y="0"/>
                </a:lnTo>
                <a:close/>
              </a:path>
            </a:pathLst>
          </a:custGeom>
          <a:solidFill>
            <a:srgbClr val="4FC9E1"/>
          </a:solidFill>
          <a:ln w="12700" cap="flat" cmpd="sng" algn="ctr">
            <a:noFill/>
            <a:prstDash val="solid"/>
            <a:miter lim="800000"/>
          </a:ln>
          <a:effectLst/>
        </p:spPr>
        <p:txBody>
          <a:bodyPr rtlCol="0" anchor="ctr"/>
          <a:p>
            <a:pPr algn="ctr"/>
            <a:endParaRPr lang="zh-CN" altLang="en-US" dirty="0"/>
          </a:p>
        </p:txBody>
      </p:sp>
      <p:sp>
        <p:nvSpPr>
          <p:cNvPr id="41" name="文本框 40"/>
          <p:cNvSpPr txBox="1"/>
          <p:nvPr>
            <p:custDataLst>
              <p:tags r:id="rId3"/>
            </p:custDataLst>
          </p:nvPr>
        </p:nvSpPr>
        <p:spPr>
          <a:xfrm>
            <a:off x="1468125" y="3757699"/>
            <a:ext cx="2748247" cy="337185"/>
          </a:xfrm>
          <a:prstGeom prst="rect">
            <a:avLst/>
          </a:prstGeom>
          <a:noFill/>
        </p:spPr>
        <p:txBody>
          <a:bodyPr wrap="square" rtlCol="0">
            <a:spAutoFit/>
          </a:bodyPr>
          <a:p>
            <a:pPr algn="ctr"/>
            <a:r>
              <a:rPr lang="en-US" altLang="zh-CN" sz="1600">
                <a:solidFill>
                  <a:sysClr val="window" lastClr="FFFFFF"/>
                </a:solidFill>
              </a:rPr>
              <a:t>Strategic transformation</a:t>
            </a:r>
            <a:endParaRPr lang="en-US" altLang="zh-CN" sz="1600">
              <a:solidFill>
                <a:sysClr val="window" lastClr="FFFFFF"/>
              </a:solidFill>
            </a:endParaRPr>
          </a:p>
        </p:txBody>
      </p:sp>
      <p:sp>
        <p:nvSpPr>
          <p:cNvPr id="40" name="文本框 39"/>
          <p:cNvSpPr txBox="1"/>
          <p:nvPr>
            <p:custDataLst>
              <p:tags r:id="rId4"/>
            </p:custDataLst>
          </p:nvPr>
        </p:nvSpPr>
        <p:spPr>
          <a:xfrm>
            <a:off x="1066038" y="5134506"/>
            <a:ext cx="3552421" cy="521970"/>
          </a:xfrm>
          <a:prstGeom prst="rect">
            <a:avLst/>
          </a:prstGeom>
          <a:noFill/>
        </p:spPr>
        <p:txBody>
          <a:bodyPr wrap="square" rtlCol="0">
            <a:spAutoFit/>
          </a:bodyPr>
          <a:p>
            <a:pPr algn="ctr"/>
            <a:r>
              <a:rPr lang="da-DK" altLang="zh-CN" sz="1400">
                <a:solidFill>
                  <a:sysClr val="window" lastClr="FFFFFF"/>
                </a:solidFill>
              </a:rPr>
              <a:t>Constitution, mechanism transformation</a:t>
            </a:r>
            <a:endParaRPr lang="da-DK" altLang="zh-CN" sz="1400">
              <a:solidFill>
                <a:sysClr val="window" lastClr="FFFFFF"/>
              </a:solidFill>
            </a:endParaRPr>
          </a:p>
        </p:txBody>
      </p:sp>
      <p:sp>
        <p:nvSpPr>
          <p:cNvPr id="50" name="等腰三角形 49"/>
          <p:cNvSpPr/>
          <p:nvPr>
            <p:custDataLst>
              <p:tags r:id="rId5"/>
            </p:custDataLst>
          </p:nvPr>
        </p:nvSpPr>
        <p:spPr>
          <a:xfrm>
            <a:off x="1722919" y="1602936"/>
            <a:ext cx="2243291" cy="1908575"/>
          </a:xfrm>
          <a:prstGeom prst="triangle">
            <a:avLst>
              <a:gd name="adj" fmla="val 49519"/>
            </a:avLst>
          </a:prstGeom>
          <a:solidFill>
            <a:srgbClr val="4472C4"/>
          </a:solidFill>
          <a:ln w="12700" cap="flat" cmpd="sng" algn="ctr">
            <a:noFill/>
            <a:prstDash val="solid"/>
            <a:miter lim="800000"/>
          </a:ln>
          <a:effectLst/>
        </p:spPr>
        <p:txBody>
          <a:bodyPr rtlCol="0" anchor="ctr"/>
          <a:p>
            <a:pPr algn="ctr"/>
            <a:endParaRPr lang="zh-CN" altLang="en-US"/>
          </a:p>
        </p:txBody>
      </p:sp>
      <p:sp>
        <p:nvSpPr>
          <p:cNvPr id="51" name="文本框 50"/>
          <p:cNvSpPr txBox="1"/>
          <p:nvPr>
            <p:custDataLst>
              <p:tags r:id="rId6"/>
            </p:custDataLst>
          </p:nvPr>
        </p:nvSpPr>
        <p:spPr>
          <a:xfrm>
            <a:off x="1468125" y="2709556"/>
            <a:ext cx="2748247" cy="583565"/>
          </a:xfrm>
          <a:prstGeom prst="rect">
            <a:avLst/>
          </a:prstGeom>
          <a:noFill/>
        </p:spPr>
        <p:txBody>
          <a:bodyPr wrap="square" rtlCol="0">
            <a:spAutoFit/>
          </a:bodyPr>
          <a:p>
            <a:pPr algn="ctr"/>
            <a:r>
              <a:rPr lang="en-US" altLang="zh-CN" sz="1600">
                <a:solidFill>
                  <a:sysClr val="window" lastClr="FFFFFF"/>
                </a:solidFill>
              </a:rPr>
              <a:t>Conceptual transformation</a:t>
            </a:r>
            <a:endParaRPr lang="en-US" altLang="zh-CN" sz="1600">
              <a:solidFill>
                <a:sysClr val="window" lastClr="FFFFFF"/>
              </a:solidFill>
            </a:endParaRPr>
          </a:p>
        </p:txBody>
      </p:sp>
      <p:sp>
        <p:nvSpPr>
          <p:cNvPr id="16" name="矩形 15"/>
          <p:cNvSpPr/>
          <p:nvPr>
            <p:custDataLst>
              <p:tags r:id="rId7"/>
            </p:custDataLst>
          </p:nvPr>
        </p:nvSpPr>
        <p:spPr>
          <a:xfrm>
            <a:off x="4692650" y="1251585"/>
            <a:ext cx="7134225" cy="435419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lIns="90000" anchor="t" anchorCtr="0"/>
          <a:p>
            <a:pPr>
              <a:lnSpc>
                <a:spcPct val="150000"/>
              </a:lnSpc>
              <a:spcBef>
                <a:spcPct val="0"/>
              </a:spcBef>
            </a:pPr>
            <a:r>
              <a:rPr lang="en-US" altLang="zh-CN"/>
              <a:t>1. Medical reform: The individual medical insurance account will be included in the national pooling medical insurance account pool</a:t>
            </a:r>
            <a:endParaRPr lang="en-US" altLang="zh-CN"/>
          </a:p>
          <a:p>
            <a:pPr>
              <a:lnSpc>
                <a:spcPct val="150000"/>
              </a:lnSpc>
              <a:spcBef>
                <a:spcPct val="0"/>
              </a:spcBef>
            </a:pPr>
            <a:r>
              <a:rPr lang="en-US" altLang="zh-CN"/>
              <a:t>2. Local open talent introduction policy to attract population to drive local consumption economy;</a:t>
            </a:r>
            <a:endParaRPr lang="en-US" altLang="zh-CN"/>
          </a:p>
          <a:p>
            <a:pPr>
              <a:lnSpc>
                <a:spcPct val="150000"/>
              </a:lnSpc>
              <a:spcBef>
                <a:spcPct val="0"/>
              </a:spcBef>
            </a:pPr>
            <a:r>
              <a:rPr lang="en-US" altLang="zh-CN"/>
              <a:t>3. Enterprise policy support to help micro, small and medium-sized enterprises survive;</a:t>
            </a:r>
            <a:endParaRPr lang="en-US" altLang="zh-CN"/>
          </a:p>
          <a:p>
            <a:pPr>
              <a:lnSpc>
                <a:spcPct val="150000"/>
              </a:lnSpc>
              <a:spcBef>
                <a:spcPct val="0"/>
              </a:spcBef>
            </a:pPr>
            <a:r>
              <a:rPr lang="en-US" altLang="zh-CN"/>
              <a:t>4. Open the three-child policy to increase the fertility rate and increase the population.</a:t>
            </a:r>
            <a:endParaRPr lang="en-US" altLang="zh-CN"/>
          </a:p>
          <a:p>
            <a:pPr>
              <a:lnSpc>
                <a:spcPct val="150000"/>
              </a:lnSpc>
              <a:spcBef>
                <a:spcPct val="0"/>
              </a:spcBef>
            </a:pPr>
            <a:r>
              <a:rPr lang="en-US" altLang="zh-CN"/>
              <a:t>5. Delayed retirement, delayed payment of pensions, increased working hours of employees, and reduced the number of workers gap;</a:t>
            </a:r>
            <a:endParaRPr lang="en-US" altLang="zh-CN"/>
          </a:p>
        </p:txBody>
      </p:sp>
      <p:sp>
        <p:nvSpPr>
          <p:cNvPr id="5" name="文本框 4"/>
          <p:cNvSpPr txBox="1"/>
          <p:nvPr/>
        </p:nvSpPr>
        <p:spPr>
          <a:xfrm>
            <a:off x="611505" y="738505"/>
            <a:ext cx="4064000" cy="460375"/>
          </a:xfrm>
          <a:prstGeom prst="rect">
            <a:avLst/>
          </a:prstGeom>
          <a:noFill/>
        </p:spPr>
        <p:txBody>
          <a:bodyPr wrap="square" rtlCol="0">
            <a:spAutoFit/>
          </a:bodyPr>
          <a:p>
            <a:r>
              <a:rPr lang="en-US" altLang="zh-CN" sz="2400" b="1"/>
              <a:t>C</a:t>
            </a:r>
            <a:r>
              <a:rPr lang="zh-CN" altLang="en-US" sz="2400" b="1"/>
              <a:t>hange</a:t>
            </a:r>
            <a:endParaRPr lang="zh-CN" altLang="en-US" sz="2400" b="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1390650" y="748030"/>
            <a:ext cx="10467975" cy="4246245"/>
          </a:xfrm>
          <a:prstGeom prst="rect">
            <a:avLst/>
          </a:prstGeom>
          <a:noFill/>
        </p:spPr>
        <p:txBody>
          <a:bodyPr wrap="square" rtlCol="0">
            <a:spAutoFit/>
          </a:bodyPr>
          <a:p>
            <a:pPr>
              <a:lnSpc>
                <a:spcPct val="150000"/>
              </a:lnSpc>
            </a:pPr>
            <a:r>
              <a:rPr lang="zh-CN" altLang="en-US"/>
              <a:t>The change in policy, relative to the country, is beneficial, stabilizing the domestic economy, national security, and local revenue.</a:t>
            </a:r>
            <a:endParaRPr lang="zh-CN" altLang="en-US"/>
          </a:p>
          <a:p>
            <a:pPr>
              <a:lnSpc>
                <a:spcPct val="150000"/>
              </a:lnSpc>
            </a:pPr>
            <a:r>
              <a:rPr lang="zh-CN" altLang="en-US"/>
              <a:t>However, for middle and bottom class citizens, the future life is not guaranteed, resulting in most people's thoughts are no longer under the control of Confucian culture, no longer put their attention to the supreme pattern, but pay more attention to their own essential needs.</a:t>
            </a:r>
            <a:endParaRPr lang="zh-CN" altLang="en-US"/>
          </a:p>
          <a:p>
            <a:pPr>
              <a:lnSpc>
                <a:spcPct val="150000"/>
              </a:lnSpc>
            </a:pPr>
            <a:r>
              <a:rPr lang="zh-CN" altLang="en-US"/>
              <a:t>As a result, young, selective people began to emigrate, go abroad, refuse to buy houses, repay loans early, refuse high consumption, refuse to marry, refuse to have children.</a:t>
            </a:r>
            <a:endParaRPr lang="zh-CN" altLang="en-US"/>
          </a:p>
          <a:p>
            <a:pPr fontAlgn="t">
              <a:lnSpc>
                <a:spcPct val="150000"/>
              </a:lnSpc>
            </a:pPr>
            <a:r>
              <a:rPr lang="zh-CN" altLang="en-US"/>
              <a:t>In 2022, 9.56 million people were born, with a birth rate of 6.77 per thousand. 10.41 million people died, with a mortality rate of 7.37 per thousand. The natural population growth rate was -0.60‰.</a:t>
            </a:r>
            <a:endParaRPr lang="en-US" altLang="zh-CN"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p:nvPr/>
        </p:nvSpPr>
        <p:spPr>
          <a:xfrm>
            <a:off x="1588135" y="1417955"/>
            <a:ext cx="9373870" cy="3322955"/>
          </a:xfrm>
          <a:prstGeom prst="rect">
            <a:avLst/>
          </a:prstGeom>
          <a:noFill/>
        </p:spPr>
        <p:txBody>
          <a:bodyPr wrap="square" rtlCol="0">
            <a:spAutoFit/>
          </a:bodyPr>
          <a:p>
            <a:pPr>
              <a:lnSpc>
                <a:spcPct val="150000"/>
              </a:lnSpc>
            </a:pPr>
            <a:r>
              <a:rPr lang="zh-CN" altLang="en-US" sz="2000"/>
              <a:t>After such policy reform, it temporarily maintained the financial development of China's current policy after the epidemic. In the short term, the effect was obvious, but in the long term, it could not be extended well.</a:t>
            </a:r>
            <a:endParaRPr lang="zh-CN" altLang="en-US" sz="2000"/>
          </a:p>
          <a:p>
            <a:pPr>
              <a:lnSpc>
                <a:spcPct val="150000"/>
              </a:lnSpc>
            </a:pPr>
            <a:r>
              <a:rPr lang="zh-CN" altLang="en-US" sz="2000"/>
              <a:t>The Chinese government must change its policies. It needs to start from the actual needs of real citizens and think about what they really need, so as to get their support and actions in policies.</a:t>
            </a:r>
            <a:endParaRPr lang="zh-CN" altLang="en-US" sz="2000"/>
          </a:p>
        </p:txBody>
      </p:sp>
      <p:sp>
        <p:nvSpPr>
          <p:cNvPr id="6" name="文本框 5"/>
          <p:cNvSpPr txBox="1"/>
          <p:nvPr/>
        </p:nvSpPr>
        <p:spPr>
          <a:xfrm>
            <a:off x="858520" y="787400"/>
            <a:ext cx="4064000" cy="521970"/>
          </a:xfrm>
          <a:prstGeom prst="rect">
            <a:avLst/>
          </a:prstGeom>
          <a:noFill/>
        </p:spPr>
        <p:txBody>
          <a:bodyPr wrap="square" rtlCol="0">
            <a:spAutoFit/>
          </a:bodyPr>
          <a:p>
            <a:r>
              <a:rPr lang="en-US" altLang="zh-CN" sz="2800" b="1"/>
              <a:t>S</a:t>
            </a:r>
            <a:r>
              <a:rPr lang="zh-CN" altLang="en-US" sz="2800" b="1"/>
              <a:t>ummarize</a:t>
            </a:r>
            <a:endParaRPr lang="zh-CN" altLang="en-US" sz="28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1327150"/>
            <a:ext cx="10058400" cy="3931920"/>
          </a:xfrm>
        </p:spPr>
        <p:txBody>
          <a:bodyPr>
            <a:normAutofit fontScale="90000"/>
          </a:bodyPr>
          <a:lstStyle/>
          <a:p>
            <a:pPr>
              <a:lnSpc>
                <a:spcPct val="150000"/>
              </a:lnSpc>
            </a:pPr>
            <a:r>
              <a:rPr lang="en-US" sz="2000" dirty="0">
                <a:latin typeface="Calibri" panose="020F0502020204030204" pitchFamily="34" charset="0"/>
                <a:cs typeface="Calibri" panose="020F0502020204030204" pitchFamily="34" charset="0"/>
              </a:rPr>
              <a:t>[1] </a:t>
            </a:r>
            <a:r>
              <a:rPr lang="zh-CN" altLang="en-US" sz="2000" dirty="0">
                <a:latin typeface="Calibri" panose="020F0502020204030204" pitchFamily="34" charset="0"/>
                <a:cs typeface="Calibri" panose="020F0502020204030204" pitchFamily="34" charset="0"/>
              </a:rPr>
              <a:t>China Statistical Yearbook 2022</a:t>
            </a:r>
            <a:r>
              <a:rPr lang="en-US" altLang="zh-CN" sz="2000" dirty="0">
                <a:latin typeface="Calibri" panose="020F0502020204030204" pitchFamily="34" charset="0"/>
                <a:cs typeface="Calibri" panose="020F0502020204030204" pitchFamily="34" charset="0"/>
              </a:rPr>
              <a:t>-Books published by China Statistics Press in 2022.</a:t>
            </a:r>
            <a:endParaRPr lang="en-US" altLang="zh-CN" sz="2000" dirty="0">
              <a:latin typeface="Calibri" panose="020F0502020204030204" pitchFamily="34" charset="0"/>
              <a:cs typeface="Calibri" panose="020F0502020204030204" pitchFamily="34" charset="0"/>
            </a:endParaRPr>
          </a:p>
          <a:p>
            <a:pPr>
              <a:lnSpc>
                <a:spcPct val="150000"/>
              </a:lnSpc>
            </a:pPr>
            <a:r>
              <a:rPr lang="en-US" altLang="zh-CN" sz="2000" dirty="0">
                <a:latin typeface="Calibri" panose="020F0502020204030204" pitchFamily="34" charset="0"/>
                <a:cs typeface="Calibri" panose="020F0502020204030204" pitchFamily="34" charset="0"/>
              </a:rPr>
              <a:t>[2]Journal of Central China Normal University (Humanities and Social Sciences Edition),2011,50(5):29-36.] [Mu G Z, Zhang T. The development trend of population aging in China and its strategic response [J].</a:t>
            </a:r>
            <a:endParaRPr lang="en-US" altLang="zh-CN" sz="2000" dirty="0">
              <a:latin typeface="Calibri" panose="020F0502020204030204" pitchFamily="34" charset="0"/>
              <a:cs typeface="Calibri" panose="020F0502020204030204" pitchFamily="34" charset="0"/>
            </a:endParaRPr>
          </a:p>
          <a:p>
            <a:pPr>
              <a:lnSpc>
                <a:spcPct val="150000"/>
              </a:lnSpc>
            </a:pPr>
            <a:r>
              <a:rPr lang="en-US" altLang="zh-CN" sz="2000" dirty="0">
                <a:latin typeface="Calibri" panose="020F0502020204030204" pitchFamily="34" charset="0"/>
                <a:cs typeface="Calibri" panose="020F0502020204030204" pitchFamily="34" charset="0"/>
              </a:rPr>
              <a:t>[3]Wen Hong, Cui Tie. Research on Multi-Source Flow Model and Its Optimization under Decision Situation in China [J]. Journal of University of Electronics Science and Technology (Social Sciences Edition),2014,16(5):12-19.</a:t>
            </a:r>
            <a:endParaRPr lang="en-US" altLang="zh-CN" sz="2000" dirty="0">
              <a:latin typeface="Calibri" panose="020F0502020204030204" pitchFamily="34" charset="0"/>
              <a:cs typeface="Calibri" panose="020F0502020204030204" pitchFamily="34" charset="0"/>
            </a:endParaRPr>
          </a:p>
          <a:p>
            <a:pPr>
              <a:lnSpc>
                <a:spcPct val="150000"/>
              </a:lnSpc>
            </a:pPr>
            <a:r>
              <a:rPr lang="en-US" altLang="zh-CN" sz="2000" dirty="0">
                <a:latin typeface="Calibri" panose="020F0502020204030204" pitchFamily="34" charset="0"/>
                <a:cs typeface="Calibri" panose="020F0502020204030204" pitchFamily="34" charset="0"/>
              </a:rPr>
              <a:t>[4]Zeng Lingfa. Policy Streams: A multi-source Analysis of Agenda Setting -- A Review of John W. Guindon's Policy Theory [J] Theoretical Inquiry, 2007(3):136-139.</a:t>
            </a:r>
            <a:endParaRPr lang="en-US" altLang="zh-CN" sz="2000" dirty="0">
              <a:latin typeface="Calibri" panose="020F0502020204030204" pitchFamily="34" charset="0"/>
              <a:cs typeface="Calibri" panose="020F0502020204030204" pitchFamily="34" charset="0"/>
            </a:endParaRPr>
          </a:p>
        </p:txBody>
      </p:sp>
      <p:sp>
        <p:nvSpPr>
          <p:cNvPr id="2" name="文本框 1"/>
          <p:cNvSpPr txBox="1"/>
          <p:nvPr/>
        </p:nvSpPr>
        <p:spPr>
          <a:xfrm>
            <a:off x="1143635" y="866775"/>
            <a:ext cx="4064000" cy="460375"/>
          </a:xfrm>
          <a:prstGeom prst="rect">
            <a:avLst/>
          </a:prstGeom>
          <a:noFill/>
        </p:spPr>
        <p:txBody>
          <a:bodyPr wrap="square" rtlCol="0">
            <a:spAutoFit/>
          </a:bodyPr>
          <a:p>
            <a:r>
              <a:rPr lang="zh-CN" altLang="en-US" sz="2400" b="1"/>
              <a:t>References.</a:t>
            </a:r>
            <a:endParaRPr lang="zh-CN" altLang="en-US" sz="2400" b="1"/>
          </a:p>
        </p:txBody>
      </p:sp>
    </p:spTree>
  </p:cSld>
  <p:clrMapOvr>
    <a:masterClrMapping/>
  </p:clrMapOvr>
</p:sld>
</file>

<file path=ppt/tags/tag1.xml><?xml version="1.0" encoding="utf-8"?>
<p:tagLst xmlns:p="http://schemas.openxmlformats.org/presentationml/2006/main">
  <p:tag name="KSO_WM_TEMPLATE_CATEGORY" val="diagram"/>
  <p:tag name="KSO_WM_TEMPLATE_INDEX" val="20185739"/>
  <p:tag name="KSO_WM_UNIT_TYPE" val="o_h_i"/>
  <p:tag name="KSO_WM_UNIT_INDEX" val="1_2_1"/>
  <p:tag name="KSO_WM_UNIT_ID" val="diagram20185739_1*o_h_i*1_2_1"/>
  <p:tag name="KSO_WM_UNIT_LAYERLEVEL" val="1_1_1"/>
  <p:tag name="KSO_WM_BEAUTIFY_FLAG" val="#wm#"/>
  <p:tag name="KSO_WM_TAG_VERSION" val="1.0"/>
  <p:tag name="KSO_WM_DIAGRAM_GROUP_CODE" val="o1-1"/>
  <p:tag name="KSO_WM_UNIT_TEXT_FILL_FORE_SCHEMECOLOR_INDEX" val="2"/>
  <p:tag name="KSO_WM_UNIT_TEXT_FILL_TYPE" val="1"/>
</p:tagLst>
</file>

<file path=ppt/tags/tag2.xml><?xml version="1.0" encoding="utf-8"?>
<p:tagLst xmlns:p="http://schemas.openxmlformats.org/presentationml/2006/main">
  <p:tag name="KSO_WM_TEMPLATE_CATEGORY" val="diagram"/>
  <p:tag name="KSO_WM_TEMPLATE_INDEX" val="20185739"/>
  <p:tag name="KSO_WM_UNIT_TYPE" val="o_h_i"/>
  <p:tag name="KSO_WM_UNIT_INDEX" val="1_3_1"/>
  <p:tag name="KSO_WM_UNIT_ID" val="diagram20185739_1*o_h_i*1_3_1"/>
  <p:tag name="KSO_WM_UNIT_LAYERLEVEL" val="1_1_1"/>
  <p:tag name="KSO_WM_BEAUTIFY_FLAG" val="#wm#"/>
  <p:tag name="KSO_WM_TAG_VERSION" val="1.0"/>
  <p:tag name="KSO_WM_DIAGRAM_GROUP_CODE" val="o1-1"/>
  <p:tag name="KSO_WM_UNIT_TEXT_FILL_FORE_SCHEMECOLOR_INDEX" val="2"/>
  <p:tag name="KSO_WM_UNIT_TEXT_FILL_TYPE" val="1"/>
</p:tagLst>
</file>

<file path=ppt/tags/tag3.xml><?xml version="1.0" encoding="utf-8"?>
<p:tagLst xmlns:p="http://schemas.openxmlformats.org/presentationml/2006/main">
  <p:tag name="KSO_WM_TEMPLATE_CATEGORY" val="diagram"/>
  <p:tag name="KSO_WM_TEMPLATE_INDEX" val="20185739"/>
  <p:tag name="KSO_WM_UNIT_TYPE" val="o_h_f"/>
  <p:tag name="KSO_WM_UNIT_INDEX" val="1_2_1"/>
  <p:tag name="KSO_WM_UNIT_ID" val="diagram20185739_1*o_h_f*1_2_1"/>
  <p:tag name="KSO_WM_UNIT_LAYERLEVEL" val="1_1_1"/>
  <p:tag name="KSO_WM_UNIT_VALUE" val="8"/>
  <p:tag name="KSO_WM_UNIT_HIGHLIGHT" val="0"/>
  <p:tag name="KSO_WM_UNIT_COMPATIBLE" val="0"/>
  <p:tag name="KSO_WM_UNIT_CLEAR" val="0"/>
  <p:tag name="KSO_WM_BEAUTIFY_FLAG" val="#wm#"/>
  <p:tag name="KSO_WM_TAG_VERSION" val="1.0"/>
  <p:tag name="KSO_WM_DIAGRAM_GROUP_CODE" val="o1-1"/>
  <p:tag name="KSO_WM_UNIT_PRESET_TEXT" val="Lorem ipsum"/>
  <p:tag name="KSO_WM_UNIT_TEXT_FILL_FORE_SCHEMECOLOR_INDEX" val="14"/>
  <p:tag name="KSO_WM_UNIT_TEXT_FILL_TYPE" val="1"/>
</p:tagLst>
</file>

<file path=ppt/tags/tag4.xml><?xml version="1.0" encoding="utf-8"?>
<p:tagLst xmlns:p="http://schemas.openxmlformats.org/presentationml/2006/main">
  <p:tag name="KSO_WM_TEMPLATE_CATEGORY" val="diagram"/>
  <p:tag name="KSO_WM_TEMPLATE_INDEX" val="20185739"/>
  <p:tag name="KSO_WM_UNIT_TYPE" val="o_h_f"/>
  <p:tag name="KSO_WM_UNIT_INDEX" val="1_3_1"/>
  <p:tag name="KSO_WM_UNIT_ID" val="diagram20185739_1*o_h_f*1_3_1"/>
  <p:tag name="KSO_WM_UNIT_LAYERLEVEL" val="1_1_1"/>
  <p:tag name="KSO_WM_UNIT_VALUE" val="13"/>
  <p:tag name="KSO_WM_UNIT_HIGHLIGHT" val="0"/>
  <p:tag name="KSO_WM_UNIT_COMPATIBLE" val="0"/>
  <p:tag name="KSO_WM_UNIT_CLEAR" val="0"/>
  <p:tag name="KSO_WM_BEAUTIFY_FLAG" val="#wm#"/>
  <p:tag name="KSO_WM_TAG_VERSION" val="1.0"/>
  <p:tag name="KSO_WM_DIAGRAM_GROUP_CODE" val="o1-1"/>
  <p:tag name="KSO_WM_UNIT_PRESET_TEXT" val="Lorem ipsum dolor sit amet"/>
  <p:tag name="KSO_WM_UNIT_TEXT_FILL_FORE_SCHEMECOLOR_INDEX" val="14"/>
  <p:tag name="KSO_WM_UNIT_TEXT_FILL_TYPE" val="1"/>
</p:tagLst>
</file>

<file path=ppt/tags/tag5.xml><?xml version="1.0" encoding="utf-8"?>
<p:tagLst xmlns:p="http://schemas.openxmlformats.org/presentationml/2006/main">
  <p:tag name="KSO_WM_TEMPLATE_CATEGORY" val="diagram"/>
  <p:tag name="KSO_WM_TEMPLATE_INDEX" val="20185739"/>
  <p:tag name="KSO_WM_UNIT_TYPE" val="o_h_i"/>
  <p:tag name="KSO_WM_UNIT_INDEX" val="1_1_1"/>
  <p:tag name="KSO_WM_UNIT_ID" val="diagram20185739_1*o_h_i*1_1_1"/>
  <p:tag name="KSO_WM_UNIT_LAYERLEVEL" val="1_1_1"/>
  <p:tag name="KSO_WM_BEAUTIFY_FLAG" val="#wm#"/>
  <p:tag name="KSO_WM_TAG_VERSION" val="1.0"/>
  <p:tag name="KSO_WM_DIAGRAM_GROUP_CODE" val="o1-1"/>
  <p:tag name="KSO_WM_UNIT_FILL_FORE_SCHEMECOLOR_INDEX" val="5"/>
  <p:tag name="KSO_WM_UNIT_FILL_TYPE" val="1"/>
  <p:tag name="KSO_WM_UNIT_TEXT_FILL_FORE_SCHEMECOLOR_INDEX" val="2"/>
  <p:tag name="KSO_WM_UNIT_TEXT_FILL_TYPE" val="1"/>
</p:tagLst>
</file>

<file path=ppt/tags/tag6.xml><?xml version="1.0" encoding="utf-8"?>
<p:tagLst xmlns:p="http://schemas.openxmlformats.org/presentationml/2006/main">
  <p:tag name="KSO_WM_TEMPLATE_CATEGORY" val="diagram"/>
  <p:tag name="KSO_WM_TEMPLATE_INDEX" val="20185739"/>
  <p:tag name="KSO_WM_UNIT_TYPE" val="o_h_f"/>
  <p:tag name="KSO_WM_UNIT_INDEX" val="1_1_1"/>
  <p:tag name="KSO_WM_UNIT_ID" val="diagram20185739_1*o_h_f*1_1_1"/>
  <p:tag name="KSO_WM_UNIT_LAYERLEVEL" val="1_1_1"/>
  <p:tag name="KSO_WM_UNIT_VALUE" val="8"/>
  <p:tag name="KSO_WM_UNIT_HIGHLIGHT" val="0"/>
  <p:tag name="KSO_WM_UNIT_COMPATIBLE" val="0"/>
  <p:tag name="KSO_WM_UNIT_CLEAR" val="0"/>
  <p:tag name="KSO_WM_BEAUTIFY_FLAG" val="#wm#"/>
  <p:tag name="KSO_WM_TAG_VERSION" val="1.0"/>
  <p:tag name="KSO_WM_DIAGRAM_GROUP_CODE" val="o1-1"/>
  <p:tag name="KSO_WM_UNIT_PRESET_TEXT" val="Lorem"/>
  <p:tag name="KSO_WM_UNIT_TEXT_FILL_FORE_SCHEMECOLOR_INDEX" val="14"/>
  <p:tag name="KSO_WM_UNIT_TEXT_FILL_TYPE" val="1"/>
</p:tagLst>
</file>

<file path=ppt/tags/tag7.xml><?xml version="1.0" encoding="utf-8"?>
<p:tagLst xmlns:p="http://schemas.openxmlformats.org/presentationml/2006/main">
  <p:tag name="KSO_WM_TEMPLATE_CATEGORY" val="diagram"/>
  <p:tag name="KSO_WM_TEMPLATE_INDEX" val="20185739"/>
  <p:tag name="KSO_WM_UNIT_TYPE" val="h_f"/>
  <p:tag name="KSO_WM_UNIT_INDEX" val="1_2"/>
  <p:tag name="KSO_WM_UNIT_ID" val="diagram20185739_1*h_f*1_2"/>
  <p:tag name="KSO_WM_UNIT_LAYERLEVEL" val="1_1"/>
  <p:tag name="KSO_WM_UNIT_VALUE" val="92"/>
  <p:tag name="KSO_WM_UNIT_HIGHLIGHT" val="0"/>
  <p:tag name="KSO_WM_UNIT_COMPATIBLE" val="0"/>
  <p:tag name="KSO_WM_UNIT_CLEAR" val="0"/>
  <p:tag name="KSO_WM_BEAUTIFY_FLAG" val="#wm#"/>
  <p:tag name="KSO_WM_TAG_VERSION" val="1.0"/>
  <p:tag name="KSO_WM_UNIT_PRESET_TEXT" val="Unified fonts make reading more fluent.Theme color makes PPT more convenient to change.Adjust the spacing to adapt to Chinese typesetting, use the reference line in PPT."/>
</p:tagLst>
</file>

<file path=ppt/tags/tag8.xml><?xml version="1.0" encoding="utf-8"?>
<p:tagLst xmlns:p="http://schemas.openxmlformats.org/presentationml/2006/main">
  <p:tag name="KSO_WPP_MARK_KEY" val="e553c642-6682-4a71-9feb-ca80fa01a799"/>
  <p:tag name="COMMONDATA" val="eyJoZGlkIjoiYjM2OGVjYWY2OTgyZGFmZTBhZDEzYzI1YzBlM2ZiMTEifQ=="/>
</p:tagLst>
</file>

<file path=ppt/theme/_rels/theme1.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{A4A8C908-BC9D-7943-B310-3CC72623F3C4}tf10001067</Template>
  <TotalTime>0</TotalTime>
  <Words>4473</Words>
  <Application>WPS 演示</Application>
  <PresentationFormat>Widescreen</PresentationFormat>
  <Paragraphs>50</Paragraphs>
  <Slides>7</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7</vt:i4>
      </vt:variant>
    </vt:vector>
  </HeadingPairs>
  <TitlesOfParts>
    <vt:vector size="16" baseType="lpstr">
      <vt:lpstr>Arial</vt:lpstr>
      <vt:lpstr>宋体</vt:lpstr>
      <vt:lpstr>Wingdings</vt:lpstr>
      <vt:lpstr>Garamond</vt:lpstr>
      <vt:lpstr>Calibri</vt:lpstr>
      <vt:lpstr>Century Gothic</vt:lpstr>
      <vt:lpstr>微软雅黑</vt:lpstr>
      <vt:lpstr>Arial Unicode MS</vt:lpstr>
      <vt:lpstr>Savon</vt:lpstr>
      <vt:lpstr>CHANGE &amp; STABILITY MANAGEMENT  Presentation Guidance</vt:lpstr>
      <vt:lpstr>PowerPoint 演示文稿</vt:lpstr>
      <vt:lpstr>PowerPoint 演示文稿</vt:lpstr>
      <vt:lpstr>PowerPoint 演示文稿</vt:lpstr>
      <vt:lpstr>PowerPoint 演示文稿</vt:lpstr>
      <vt:lpstr>Professional skills </vt:lpstr>
      <vt:lpstr>PowerPoint 演示文稿</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dc:title>
  <dc:creator>Shehla Khan</dc:creator>
  <cp:lastModifiedBy>乐</cp:lastModifiedBy>
  <cp:revision>16</cp:revision>
  <dcterms:created xsi:type="dcterms:W3CDTF">2021-04-22T11:39:00Z</dcterms:created>
  <dcterms:modified xsi:type="dcterms:W3CDTF">2023-02-26T18:01:38Z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9E8C269105B246F5902F356E46394D5A</vt:lpwstr>
  </property>
  <property fmtid="{D5CDD505-2E9C-101B-9397-08002B2CF9AE}" pid="3" name="KSOProductBuildVer">
    <vt:lpwstr>2052-11.1.0.12598</vt:lpwstr>
  </property>
</Properties>
</file>