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0" r:id="rId6"/>
    <p:sldId id="264" r:id="rId7"/>
    <p:sldId id="266" r:id="rId8"/>
    <p:sldId id="267" r:id="rId9"/>
    <p:sldId id="269" r:id="rId10"/>
    <p:sldId id="268" r:id="rId11"/>
    <p:sldId id="270" r:id="rId12"/>
    <p:sldId id="271" r:id="rId13"/>
    <p:sldId id="272" r:id="rId14"/>
    <p:sldId id="274" r:id="rId15"/>
    <p:sldId id="273" r:id="rId16"/>
    <p:sldId id="275" r:id="rId17"/>
    <p:sldId id="276" r:id="rId18"/>
    <p:sldId id="277" r:id="rId19"/>
    <p:sldId id="279" r:id="rId20"/>
    <p:sldId id="281" r:id="rId21"/>
    <p:sldId id="278" r:id="rId22"/>
    <p:sldId id="28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46" autoAdjust="0"/>
    <p:restoredTop sz="94660"/>
  </p:normalViewPr>
  <p:slideViewPr>
    <p:cSldViewPr snapToGrid="0">
      <p:cViewPr varScale="1">
        <p:scale>
          <a:sx n="62" d="100"/>
          <a:sy n="62" d="100"/>
        </p:scale>
        <p:origin x="76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E9ADAD-EA15-4B94-A2BB-B7AED9345B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DA75B35-EB18-4A41-8E98-A342E73070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Clinical Descriptions and Diagnostic Guidelines</a:t>
          </a:r>
          <a:endParaRPr lang="en-US"/>
        </a:p>
      </dgm:t>
    </dgm:pt>
    <dgm:pt modelId="{DF5E192B-0563-4410-86D0-5EB46DED49E2}" type="parTrans" cxnId="{968A02E7-0623-4AB8-A61B-CC96DAD84B80}">
      <dgm:prSet/>
      <dgm:spPr/>
      <dgm:t>
        <a:bodyPr/>
        <a:lstStyle/>
        <a:p>
          <a:endParaRPr lang="en-US"/>
        </a:p>
      </dgm:t>
    </dgm:pt>
    <dgm:pt modelId="{BAE68DB6-451A-4E03-91E5-3A0014EB1C5A}" type="sibTrans" cxnId="{968A02E7-0623-4AB8-A61B-CC96DAD84B80}">
      <dgm:prSet/>
      <dgm:spPr/>
      <dgm:t>
        <a:bodyPr/>
        <a:lstStyle/>
        <a:p>
          <a:endParaRPr lang="en-US"/>
        </a:p>
      </dgm:t>
    </dgm:pt>
    <dgm:pt modelId="{6A8404FD-4995-4387-92D0-49975CC6940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Diagnostic Criteria for Research</a:t>
          </a:r>
          <a:r>
            <a:rPr lang="en-US" b="0" i="0"/>
            <a:t>.</a:t>
          </a:r>
          <a:endParaRPr lang="en-US"/>
        </a:p>
      </dgm:t>
    </dgm:pt>
    <dgm:pt modelId="{151376D7-5326-4975-82FF-39A9D4BD7462}" type="parTrans" cxnId="{5880FAE3-48F3-4B62-9B16-F6329B71F10D}">
      <dgm:prSet/>
      <dgm:spPr/>
      <dgm:t>
        <a:bodyPr/>
        <a:lstStyle/>
        <a:p>
          <a:endParaRPr lang="en-US"/>
        </a:p>
      </dgm:t>
    </dgm:pt>
    <dgm:pt modelId="{089BAE30-5D58-4615-A109-AA33A5155EC3}" type="sibTrans" cxnId="{5880FAE3-48F3-4B62-9B16-F6329B71F10D}">
      <dgm:prSet/>
      <dgm:spPr/>
      <dgm:t>
        <a:bodyPr/>
        <a:lstStyle/>
        <a:p>
          <a:endParaRPr lang="en-US"/>
        </a:p>
      </dgm:t>
    </dgm:pt>
    <dgm:pt modelId="{D76568D9-BDDA-4D65-ADEA-F1B4DE6F4497}" type="pres">
      <dgm:prSet presAssocID="{4BE9ADAD-EA15-4B94-A2BB-B7AED9345BD4}" presName="root" presStyleCnt="0">
        <dgm:presLayoutVars>
          <dgm:dir/>
          <dgm:resizeHandles val="exact"/>
        </dgm:presLayoutVars>
      </dgm:prSet>
      <dgm:spPr/>
    </dgm:pt>
    <dgm:pt modelId="{94EED7D0-0C8D-40F9-8923-EEEB7322AF6C}" type="pres">
      <dgm:prSet presAssocID="{CDA75B35-EB18-4A41-8E98-A342E73070C9}" presName="compNode" presStyleCnt="0"/>
      <dgm:spPr/>
    </dgm:pt>
    <dgm:pt modelId="{26450010-B7A9-42C3-8D54-F52D819419FF}" type="pres">
      <dgm:prSet presAssocID="{CDA75B35-EB18-4A41-8E98-A342E73070C9}" presName="bgRect" presStyleLbl="bgShp" presStyleIdx="0" presStyleCnt="2"/>
      <dgm:spPr/>
    </dgm:pt>
    <dgm:pt modelId="{C43795D2-E998-4CFF-9734-5B3007391EAC}" type="pres">
      <dgm:prSet presAssocID="{CDA75B35-EB18-4A41-8E98-A342E73070C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B7CA161-713C-4281-9C1B-BAED2A0FA849}" type="pres">
      <dgm:prSet presAssocID="{CDA75B35-EB18-4A41-8E98-A342E73070C9}" presName="spaceRect" presStyleCnt="0"/>
      <dgm:spPr/>
    </dgm:pt>
    <dgm:pt modelId="{192C8C55-12E7-4CF1-95CC-DD28C0BFCF59}" type="pres">
      <dgm:prSet presAssocID="{CDA75B35-EB18-4A41-8E98-A342E73070C9}" presName="parTx" presStyleLbl="revTx" presStyleIdx="0" presStyleCnt="2">
        <dgm:presLayoutVars>
          <dgm:chMax val="0"/>
          <dgm:chPref val="0"/>
        </dgm:presLayoutVars>
      </dgm:prSet>
      <dgm:spPr/>
    </dgm:pt>
    <dgm:pt modelId="{F183D25C-BA68-4A77-9A28-0983BA6EE8D1}" type="pres">
      <dgm:prSet presAssocID="{BAE68DB6-451A-4E03-91E5-3A0014EB1C5A}" presName="sibTrans" presStyleCnt="0"/>
      <dgm:spPr/>
    </dgm:pt>
    <dgm:pt modelId="{D33D3DF2-B213-43DB-97BC-BA37727A2E71}" type="pres">
      <dgm:prSet presAssocID="{6A8404FD-4995-4387-92D0-49975CC69407}" presName="compNode" presStyleCnt="0"/>
      <dgm:spPr/>
    </dgm:pt>
    <dgm:pt modelId="{5A3BF892-3813-4F6B-900A-8C142F657DAC}" type="pres">
      <dgm:prSet presAssocID="{6A8404FD-4995-4387-92D0-49975CC69407}" presName="bgRect" presStyleLbl="bgShp" presStyleIdx="1" presStyleCnt="2"/>
      <dgm:spPr/>
    </dgm:pt>
    <dgm:pt modelId="{5F40C02C-F11A-4B01-9096-C1321A01DFDF}" type="pres">
      <dgm:prSet presAssocID="{6A8404FD-4995-4387-92D0-49975CC6940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44C4071A-3AC2-45D9-B935-CE8B23FA0FC1}" type="pres">
      <dgm:prSet presAssocID="{6A8404FD-4995-4387-92D0-49975CC69407}" presName="spaceRect" presStyleCnt="0"/>
      <dgm:spPr/>
    </dgm:pt>
    <dgm:pt modelId="{22E0C392-19ED-48B4-8EB8-075DE331C9F3}" type="pres">
      <dgm:prSet presAssocID="{6A8404FD-4995-4387-92D0-49975CC6940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760C689-C523-4BA2-AF72-F8CF53920797}" type="presOf" srcId="{CDA75B35-EB18-4A41-8E98-A342E73070C9}" destId="{192C8C55-12E7-4CF1-95CC-DD28C0BFCF59}" srcOrd="0" destOrd="0" presId="urn:microsoft.com/office/officeart/2018/2/layout/IconVerticalSolidList"/>
    <dgm:cxn modelId="{4F503690-81A7-4F1B-BA88-3FFC0CA5B4CE}" type="presOf" srcId="{6A8404FD-4995-4387-92D0-49975CC69407}" destId="{22E0C392-19ED-48B4-8EB8-075DE331C9F3}" srcOrd="0" destOrd="0" presId="urn:microsoft.com/office/officeart/2018/2/layout/IconVerticalSolidList"/>
    <dgm:cxn modelId="{8D9F3BB0-B250-49BD-84C8-C9D7A74E0704}" type="presOf" srcId="{4BE9ADAD-EA15-4B94-A2BB-B7AED9345BD4}" destId="{D76568D9-BDDA-4D65-ADEA-F1B4DE6F4497}" srcOrd="0" destOrd="0" presId="urn:microsoft.com/office/officeart/2018/2/layout/IconVerticalSolidList"/>
    <dgm:cxn modelId="{5880FAE3-48F3-4B62-9B16-F6329B71F10D}" srcId="{4BE9ADAD-EA15-4B94-A2BB-B7AED9345BD4}" destId="{6A8404FD-4995-4387-92D0-49975CC69407}" srcOrd="1" destOrd="0" parTransId="{151376D7-5326-4975-82FF-39A9D4BD7462}" sibTransId="{089BAE30-5D58-4615-A109-AA33A5155EC3}"/>
    <dgm:cxn modelId="{968A02E7-0623-4AB8-A61B-CC96DAD84B80}" srcId="{4BE9ADAD-EA15-4B94-A2BB-B7AED9345BD4}" destId="{CDA75B35-EB18-4A41-8E98-A342E73070C9}" srcOrd="0" destOrd="0" parTransId="{DF5E192B-0563-4410-86D0-5EB46DED49E2}" sibTransId="{BAE68DB6-451A-4E03-91E5-3A0014EB1C5A}"/>
    <dgm:cxn modelId="{F0B2F585-A7AE-4D8E-9DE8-E12C9C76C222}" type="presParOf" srcId="{D76568D9-BDDA-4D65-ADEA-F1B4DE6F4497}" destId="{94EED7D0-0C8D-40F9-8923-EEEB7322AF6C}" srcOrd="0" destOrd="0" presId="urn:microsoft.com/office/officeart/2018/2/layout/IconVerticalSolidList"/>
    <dgm:cxn modelId="{F0506A6B-A28F-4E67-9B3D-C111A4520161}" type="presParOf" srcId="{94EED7D0-0C8D-40F9-8923-EEEB7322AF6C}" destId="{26450010-B7A9-42C3-8D54-F52D819419FF}" srcOrd="0" destOrd="0" presId="urn:microsoft.com/office/officeart/2018/2/layout/IconVerticalSolidList"/>
    <dgm:cxn modelId="{57E4E25C-34B7-47C9-AF58-A44974768374}" type="presParOf" srcId="{94EED7D0-0C8D-40F9-8923-EEEB7322AF6C}" destId="{C43795D2-E998-4CFF-9734-5B3007391EAC}" srcOrd="1" destOrd="0" presId="urn:microsoft.com/office/officeart/2018/2/layout/IconVerticalSolidList"/>
    <dgm:cxn modelId="{99710F9E-1650-43F8-8896-39A6EF77C462}" type="presParOf" srcId="{94EED7D0-0C8D-40F9-8923-EEEB7322AF6C}" destId="{9B7CA161-713C-4281-9C1B-BAED2A0FA849}" srcOrd="2" destOrd="0" presId="urn:microsoft.com/office/officeart/2018/2/layout/IconVerticalSolidList"/>
    <dgm:cxn modelId="{999C3AA8-8376-4944-BBE5-1ADA1ADF3C41}" type="presParOf" srcId="{94EED7D0-0C8D-40F9-8923-EEEB7322AF6C}" destId="{192C8C55-12E7-4CF1-95CC-DD28C0BFCF59}" srcOrd="3" destOrd="0" presId="urn:microsoft.com/office/officeart/2018/2/layout/IconVerticalSolidList"/>
    <dgm:cxn modelId="{5C3D8CA2-4655-442A-A0E7-05FC053FF463}" type="presParOf" srcId="{D76568D9-BDDA-4D65-ADEA-F1B4DE6F4497}" destId="{F183D25C-BA68-4A77-9A28-0983BA6EE8D1}" srcOrd="1" destOrd="0" presId="urn:microsoft.com/office/officeart/2018/2/layout/IconVerticalSolidList"/>
    <dgm:cxn modelId="{827BB2A6-5355-4D91-9187-0AB4D0F41D54}" type="presParOf" srcId="{D76568D9-BDDA-4D65-ADEA-F1B4DE6F4497}" destId="{D33D3DF2-B213-43DB-97BC-BA37727A2E71}" srcOrd="2" destOrd="0" presId="urn:microsoft.com/office/officeart/2018/2/layout/IconVerticalSolidList"/>
    <dgm:cxn modelId="{B8834DEB-B82A-4FBB-95CD-11B5DF863F75}" type="presParOf" srcId="{D33D3DF2-B213-43DB-97BC-BA37727A2E71}" destId="{5A3BF892-3813-4F6B-900A-8C142F657DAC}" srcOrd="0" destOrd="0" presId="urn:microsoft.com/office/officeart/2018/2/layout/IconVerticalSolidList"/>
    <dgm:cxn modelId="{22B99510-B22C-4672-BA81-5A36817BD0A0}" type="presParOf" srcId="{D33D3DF2-B213-43DB-97BC-BA37727A2E71}" destId="{5F40C02C-F11A-4B01-9096-C1321A01DFDF}" srcOrd="1" destOrd="0" presId="urn:microsoft.com/office/officeart/2018/2/layout/IconVerticalSolidList"/>
    <dgm:cxn modelId="{A525BACA-7A86-4C80-AF63-EAFCF276A072}" type="presParOf" srcId="{D33D3DF2-B213-43DB-97BC-BA37727A2E71}" destId="{44C4071A-3AC2-45D9-B935-CE8B23FA0FC1}" srcOrd="2" destOrd="0" presId="urn:microsoft.com/office/officeart/2018/2/layout/IconVerticalSolidList"/>
    <dgm:cxn modelId="{952865EB-CE59-4C2D-B0EC-F23C0D32B561}" type="presParOf" srcId="{D33D3DF2-B213-43DB-97BC-BA37727A2E71}" destId="{22E0C392-19ED-48B4-8EB8-075DE331C9F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50010-B7A9-42C3-8D54-F52D819419FF}">
      <dsp:nvSpPr>
        <dsp:cNvPr id="0" name=""/>
        <dsp:cNvSpPr/>
      </dsp:nvSpPr>
      <dsp:spPr>
        <a:xfrm>
          <a:off x="0" y="919142"/>
          <a:ext cx="6248400" cy="16968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3795D2-E998-4CFF-9734-5B3007391EAC}">
      <dsp:nvSpPr>
        <dsp:cNvPr id="0" name=""/>
        <dsp:cNvSpPr/>
      </dsp:nvSpPr>
      <dsp:spPr>
        <a:xfrm>
          <a:off x="513305" y="1300940"/>
          <a:ext cx="933283" cy="9332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C8C55-12E7-4CF1-95CC-DD28C0BFCF59}">
      <dsp:nvSpPr>
        <dsp:cNvPr id="0" name=""/>
        <dsp:cNvSpPr/>
      </dsp:nvSpPr>
      <dsp:spPr>
        <a:xfrm>
          <a:off x="1959895" y="919142"/>
          <a:ext cx="4288504" cy="1696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586" tIns="179586" rIns="179586" bIns="1795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/>
            <a:t>Clinical Descriptions and Diagnostic Guidelines</a:t>
          </a:r>
          <a:endParaRPr lang="en-US" sz="2500" kern="1200"/>
        </a:p>
      </dsp:txBody>
      <dsp:txXfrm>
        <a:off x="1959895" y="919142"/>
        <a:ext cx="4288504" cy="1696878"/>
      </dsp:txXfrm>
    </dsp:sp>
    <dsp:sp modelId="{5A3BF892-3813-4F6B-900A-8C142F657DAC}">
      <dsp:nvSpPr>
        <dsp:cNvPr id="0" name=""/>
        <dsp:cNvSpPr/>
      </dsp:nvSpPr>
      <dsp:spPr>
        <a:xfrm>
          <a:off x="0" y="3040241"/>
          <a:ext cx="6248400" cy="16968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40C02C-F11A-4B01-9096-C1321A01DFDF}">
      <dsp:nvSpPr>
        <dsp:cNvPr id="0" name=""/>
        <dsp:cNvSpPr/>
      </dsp:nvSpPr>
      <dsp:spPr>
        <a:xfrm>
          <a:off x="513305" y="3422039"/>
          <a:ext cx="933283" cy="9332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0C392-19ED-48B4-8EB8-075DE331C9F3}">
      <dsp:nvSpPr>
        <dsp:cNvPr id="0" name=""/>
        <dsp:cNvSpPr/>
      </dsp:nvSpPr>
      <dsp:spPr>
        <a:xfrm>
          <a:off x="1959895" y="3040241"/>
          <a:ext cx="4288504" cy="1696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586" tIns="179586" rIns="179586" bIns="1795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/>
            <a:t>Diagnostic Criteria for Research</a:t>
          </a:r>
          <a:r>
            <a:rPr lang="en-US" sz="2500" b="0" i="0" kern="1200"/>
            <a:t>.</a:t>
          </a:r>
          <a:endParaRPr lang="en-US" sz="2500" kern="1200"/>
        </a:p>
      </dsp:txBody>
      <dsp:txXfrm>
        <a:off x="1959895" y="3040241"/>
        <a:ext cx="4288504" cy="16968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332E58-F081-4AC6-9468-0E8AAEC76A4F}" type="datetimeFigureOut">
              <a:rPr lang="en-US" smtClean="0"/>
              <a:t>2/1/2021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92F97A-EC4B-445E-A68E-416916FF1E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86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https://www.apa.org/monitor/2009/10/icd-dsm#:~:text=The%20ICD%20is%20produced%20by,disease%20burden%20of%20mental%20disorders.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2F97A-EC4B-445E-A68E-416916FF1E7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97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https://www.who.int/substance_abuse/terminology/icd_10/en/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2F97A-EC4B-445E-A68E-416916FF1E7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0989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2F97A-EC4B-445E-A68E-416916FF1E7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9252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CAA88-4EFC-4653-9EDB-C8BEFFE6A0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CF724A-23B2-4BC3-B660-A028D6F97E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678EB-1846-4297-9F1D-B973530FE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6C2ED-54A4-480D-B5C8-65C0D62359B9}" type="datetime2">
              <a:rPr lang="en-US" smtClean="0"/>
              <a:pPr/>
              <a:t>Sunday, January 31,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B85C1-3EDC-42C5-93E7-9D885DA24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57F334-5B20-464E-AD14-7648C02FC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142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DAB13-7074-4288-9B83-5AB0E8C6B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A3186-4632-4149-8739-B354AF073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B9B31B-DB1D-4EA3-8394-D1E0267E2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6C2ED-54A4-480D-B5C8-65C0D62359B9}" type="datetime2">
              <a:rPr lang="en-US" smtClean="0"/>
              <a:pPr/>
              <a:t>Sunday, January 31,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E2609-02AD-4085-A63E-A21A58C82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65ED7-49D3-4BDF-9B60-530AE340B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235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8CC3E-D2F9-4F3D-BA5B-8D8AFD3F3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AABE99-E25B-44AA-AE72-5CCDF9CB42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00AB6-C5B0-46F4-9A92-4695DDDB3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A73-0A86-4195-A787-75037827079D}" type="datetime2">
              <a:rPr lang="en-US" smtClean="0"/>
              <a:t>Sunday, January 31,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9E87E-D118-4C3A-8E4F-8B62570CF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20302-DADE-4E46-B406-2FFF07EF5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D6284-30B1-4279-8298-B204C4479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35863-C1C6-4797-9DD7-44CCD4B9E9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83E6CE-31D5-4983-85E3-CC61FD78F3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B8805C-C57C-4211-9A99-0A6767C92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75374-B296-498E-A935-80631EA9020D}" type="datetime2">
              <a:rPr lang="en-US" smtClean="0"/>
              <a:t>Sunday, January 31,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1BFAFE-3C72-4310-A73A-09459B8BF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247-E9A2-4A58-A261-E5BA4141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133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678FE-C0AB-4ABE-98B4-5208DDDA6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2A4D7-B4A6-403D-98E9-A71A473AD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D2DEC7-A6D7-4320-AD43-06FDCE731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53727C-16FD-4691-A35B-3EA043F630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04FBB2-38E6-453C-BED3-C2F171FA72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98A51A-480A-4B9E-B955-4EDB6663F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8B728-214A-4ABC-8432-5B3A5A66A987}" type="datetime2">
              <a:rPr lang="en-US" smtClean="0"/>
              <a:t>Sunday, January 31, 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C57A67-3778-44B3-A3CC-A0B2B78CD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19C4CE-EB2F-4242-A190-F2861835A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948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DFABD-6B1E-4BE1-B79E-E585E5ADB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48B6E1-04FC-45D7-B613-06CD4A0A9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F02D0-6806-43AF-9888-2359BF40C204}" type="datetime2">
              <a:rPr lang="en-US" smtClean="0"/>
              <a:t>Sunday, January 31,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731DCA-91DD-41C1-9677-4B2CF416E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A2634C-335A-41A5-B5C1-C159E9F78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053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D7F231-21AB-4E02-A508-1E21BDCE8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14D2D-B1AF-4197-82D6-FC1F8BD05681}" type="datetime2">
              <a:rPr lang="en-US" smtClean="0"/>
              <a:t>Sunday, January 31,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39CED5-ADBD-4975-B832-98F72B21D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8A3F40-2381-45A4-BE23-CA4B5DF96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907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66930-4DB8-46D6-BCAC-3E5AAD581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E2B29-9A62-4CEB-8BA2-469426764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D7AFCA-2928-4537-8BDC-9775D08560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6C4E9D-4714-4E56-8E21-DBBCBEBA2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1CEB-9838-4245-91B8-EFBAFE2D8B44}" type="datetime2">
              <a:rPr lang="en-US" smtClean="0"/>
              <a:t>Sunday, January 31,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AC6461-FD86-474B-951D-C6F400F4E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83B8DB-D6D2-4168-8EF1-9B7F33939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764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63378-DD4B-4C9F-A248-B7CC24D01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8A1CC4-FB88-4628-9B0F-85A71C9372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CB4397-F5AB-4E43-B9FA-A342CD92C3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4729A1-CDB4-4777-9F09-772BBDAB4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3F6BF-A585-41F8-88DF-7E5D069F892A}" type="datetime2">
              <a:rPr lang="en-US" smtClean="0"/>
              <a:t>Sunday, January 31,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929632-5448-4429-AE8E-4B58FD5E2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D9A80C-1BEF-4A58-ABEE-C740BECCE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90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49EFF-BD8B-4F66-99B4-62B7069E5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D9D014-DE7B-4B03-873B-584A08E603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986BC3-9C19-4F43-ACD9-0363180AE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F612A-4CB0-4F57-9A87-F049CECB184D}" type="datetime2">
              <a:rPr lang="en-US" smtClean="0"/>
              <a:t>Sunday, January 31,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968C5-64A2-4190-80FC-204E5FBD7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90343-D6C5-4233-AE25-1137AD381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505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9B8B51-044E-4557-814C-80CA1A17CC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318DB-8A87-4BB9-8D2C-E9BAC6575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FC83F-F35A-475D-AE1F-67086560F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97F40-C8F7-4897-A6B8-241042F913A9}" type="datetime2">
              <a:rPr lang="en-US" smtClean="0"/>
              <a:t>Sunday, January 31,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78F00-1BF5-431B-A361-62F22D301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673D5-BD3B-4D11-A657-F16892DE0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285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2E0024-72ED-4438-BC3C-CDA469A3F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90CED3-4874-4286-BA02-B123DCDB36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E16292-BD58-48DD-A12F-1D035875A5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January 31,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6885F4-315B-4E9B-8730-A83695A1EE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3FF61-2EF0-4A4D-906F-1BF6812699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71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" TargetMode="External"/><Relationship Id="rId2" Type="http://schemas.openxmlformats.org/officeDocument/2006/relationships/hyperlink" Target="https://www.england.nhs.uk/wp-content/uploads/2014/10/5yfv-web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d.who.int/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B158B5-50B5-4927-A367-7C9F3AFE5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A82A0-868D-4A9C-B846-E6653E61C9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1824" y="1367673"/>
            <a:ext cx="4375151" cy="2665509"/>
          </a:xfrm>
        </p:spPr>
        <p:txBody>
          <a:bodyPr>
            <a:normAutofit/>
          </a:bodyPr>
          <a:lstStyle/>
          <a:p>
            <a:pPr algn="r"/>
            <a:r>
              <a:rPr lang="en-US" sz="5600" b="1" i="0">
                <a:solidFill>
                  <a:schemeClr val="bg1"/>
                </a:solidFill>
              </a:rPr>
              <a:t>Mental Health Classification Systems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A461FE-CBFA-4FD6-A54C-766B98956F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79182" y="4414180"/>
            <a:ext cx="4377793" cy="884538"/>
          </a:xfrm>
        </p:spPr>
        <p:txBody>
          <a:bodyPr>
            <a:normAutofit/>
          </a:bodyPr>
          <a:lstStyle/>
          <a:p>
            <a:pPr algn="r"/>
            <a:r>
              <a:rPr lang="en-US" sz="1300">
                <a:solidFill>
                  <a:schemeClr val="bg1"/>
                </a:solidFill>
              </a:rPr>
              <a:t>Dushika Soundararajan</a:t>
            </a:r>
          </a:p>
          <a:p>
            <a:pPr algn="r"/>
            <a:r>
              <a:rPr lang="en-US" sz="1300">
                <a:solidFill>
                  <a:schemeClr val="bg1"/>
                </a:solidFill>
              </a:rPr>
              <a:t>Bsc Psychology </a:t>
            </a:r>
          </a:p>
          <a:p>
            <a:pPr algn="r"/>
            <a:r>
              <a:rPr lang="en-US" sz="1300">
                <a:solidFill>
                  <a:schemeClr val="bg1"/>
                </a:solidFill>
              </a:rPr>
              <a:t>MSc Clinical and Health Psychology </a:t>
            </a:r>
          </a:p>
          <a:p>
            <a:pPr algn="r"/>
            <a:endParaRPr lang="en-US" sz="1300" b="1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218416-5A37-4999-B2CB-9DE0CC8157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76"/>
          <a:stretch/>
        </p:blipFill>
        <p:spPr>
          <a:xfrm>
            <a:off x="1" y="2"/>
            <a:ext cx="6249303" cy="6857998"/>
          </a:xfrm>
          <a:custGeom>
            <a:avLst/>
            <a:gdLst/>
            <a:ahLst/>
            <a:cxnLst/>
            <a:rect l="l" t="t" r="r" b="b"/>
            <a:pathLst>
              <a:path w="6249303" h="6857998">
                <a:moveTo>
                  <a:pt x="5497146" y="6118149"/>
                </a:moveTo>
                <a:cubicBezTo>
                  <a:pt x="5503695" y="6124102"/>
                  <a:pt x="5511317" y="6129341"/>
                  <a:pt x="5518366" y="6133723"/>
                </a:cubicBezTo>
                <a:cubicBezTo>
                  <a:pt x="5525509" y="6138152"/>
                  <a:pt x="5530855" y="6143474"/>
                  <a:pt x="5534525" y="6149380"/>
                </a:cubicBezTo>
                <a:lnTo>
                  <a:pt x="5540000" y="6166562"/>
                </a:lnTo>
                <a:lnTo>
                  <a:pt x="5534525" y="6149379"/>
                </a:lnTo>
                <a:cubicBezTo>
                  <a:pt x="5530855" y="6143474"/>
                  <a:pt x="5525509" y="6138152"/>
                  <a:pt x="5518366" y="6133722"/>
                </a:cubicBezTo>
                <a:cubicBezTo>
                  <a:pt x="5511317" y="6129341"/>
                  <a:pt x="5503695" y="6124102"/>
                  <a:pt x="5497146" y="6118149"/>
                </a:cubicBezTo>
                <a:close/>
                <a:moveTo>
                  <a:pt x="5405304" y="4941372"/>
                </a:moveTo>
                <a:lnTo>
                  <a:pt x="5408634" y="4950869"/>
                </a:lnTo>
                <a:lnTo>
                  <a:pt x="5418318" y="4991382"/>
                </a:lnTo>
                <a:lnTo>
                  <a:pt x="5408634" y="4950868"/>
                </a:lnTo>
                <a:close/>
                <a:moveTo>
                  <a:pt x="5409242" y="4749807"/>
                </a:moveTo>
                <a:cubicBezTo>
                  <a:pt x="5397106" y="4762826"/>
                  <a:pt x="5396249" y="4781365"/>
                  <a:pt x="5394535" y="4799797"/>
                </a:cubicBezTo>
                <a:cubicBezTo>
                  <a:pt x="5396249" y="4781365"/>
                  <a:pt x="5397106" y="4762827"/>
                  <a:pt x="5409242" y="4749807"/>
                </a:cubicBezTo>
                <a:close/>
                <a:moveTo>
                  <a:pt x="5427041" y="4543185"/>
                </a:moveTo>
                <a:cubicBezTo>
                  <a:pt x="5428019" y="4548281"/>
                  <a:pt x="5430065" y="4553662"/>
                  <a:pt x="5432447" y="4557092"/>
                </a:cubicBezTo>
                <a:cubicBezTo>
                  <a:pt x="5444067" y="4573618"/>
                  <a:pt x="5452855" y="4588275"/>
                  <a:pt x="5458810" y="4602021"/>
                </a:cubicBezTo>
                <a:cubicBezTo>
                  <a:pt x="5452855" y="4588275"/>
                  <a:pt x="5444067" y="4573618"/>
                  <a:pt x="5432447" y="4557091"/>
                </a:cubicBezTo>
                <a:close/>
                <a:moveTo>
                  <a:pt x="5893259" y="2819253"/>
                </a:moveTo>
                <a:lnTo>
                  <a:pt x="5904902" y="2827484"/>
                </a:lnTo>
                <a:lnTo>
                  <a:pt x="5904904" y="2827486"/>
                </a:lnTo>
                <a:lnTo>
                  <a:pt x="5933407" y="2861156"/>
                </a:lnTo>
                <a:lnTo>
                  <a:pt x="5923753" y="2842392"/>
                </a:lnTo>
                <a:lnTo>
                  <a:pt x="5904904" y="2827486"/>
                </a:lnTo>
                <a:lnTo>
                  <a:pt x="5904902" y="2827483"/>
                </a:lnTo>
                <a:close/>
                <a:moveTo>
                  <a:pt x="5823604" y="1974015"/>
                </a:moveTo>
                <a:lnTo>
                  <a:pt x="5817090" y="1999763"/>
                </a:lnTo>
                <a:cubicBezTo>
                  <a:pt x="5813281" y="2008056"/>
                  <a:pt x="5807601" y="2016020"/>
                  <a:pt x="5799362" y="2023547"/>
                </a:cubicBezTo>
                <a:cubicBezTo>
                  <a:pt x="5815841" y="2008497"/>
                  <a:pt x="5822079" y="1991685"/>
                  <a:pt x="5823604" y="1974015"/>
                </a:cubicBezTo>
                <a:close/>
                <a:moveTo>
                  <a:pt x="5806410" y="1768838"/>
                </a:moveTo>
                <a:cubicBezTo>
                  <a:pt x="5802029" y="1774411"/>
                  <a:pt x="5799266" y="1779948"/>
                  <a:pt x="5797809" y="1785412"/>
                </a:cubicBezTo>
                <a:lnTo>
                  <a:pt x="5797028" y="1801558"/>
                </a:lnTo>
                <a:cubicBezTo>
                  <a:pt x="5795361" y="1790986"/>
                  <a:pt x="5797647" y="1779981"/>
                  <a:pt x="5806410" y="1768838"/>
                </a:cubicBezTo>
                <a:close/>
                <a:moveTo>
                  <a:pt x="5915999" y="520953"/>
                </a:moveTo>
                <a:lnTo>
                  <a:pt x="5909271" y="549926"/>
                </a:lnTo>
                <a:lnTo>
                  <a:pt x="5903017" y="566616"/>
                </a:lnTo>
                <a:lnTo>
                  <a:pt x="5897067" y="581804"/>
                </a:lnTo>
                <a:lnTo>
                  <a:pt x="5896649" y="583595"/>
                </a:lnTo>
                <a:lnTo>
                  <a:pt x="5894474" y="589388"/>
                </a:lnTo>
                <a:cubicBezTo>
                  <a:pt x="5892074" y="597005"/>
                  <a:pt x="5890316" y="604728"/>
                  <a:pt x="5889851" y="612658"/>
                </a:cubicBezTo>
                <a:lnTo>
                  <a:pt x="5896649" y="583595"/>
                </a:lnTo>
                <a:lnTo>
                  <a:pt x="5902965" y="566754"/>
                </a:lnTo>
                <a:lnTo>
                  <a:pt x="5903017" y="566616"/>
                </a:lnTo>
                <a:lnTo>
                  <a:pt x="5908855" y="551717"/>
                </a:lnTo>
                <a:lnTo>
                  <a:pt x="5909271" y="549926"/>
                </a:lnTo>
                <a:lnTo>
                  <a:pt x="5911436" y="544146"/>
                </a:lnTo>
                <a:cubicBezTo>
                  <a:pt x="5913823" y="536547"/>
                  <a:pt x="5915561" y="528850"/>
                  <a:pt x="5915999" y="520953"/>
                </a:cubicBezTo>
                <a:close/>
                <a:moveTo>
                  <a:pt x="5864896" y="268794"/>
                </a:moveTo>
                <a:cubicBezTo>
                  <a:pt x="5862371" y="279176"/>
                  <a:pt x="5860668" y="289296"/>
                  <a:pt x="5860021" y="299164"/>
                </a:cubicBezTo>
                <a:cubicBezTo>
                  <a:pt x="5859371" y="309031"/>
                  <a:pt x="5859776" y="318646"/>
                  <a:pt x="5861466" y="328017"/>
                </a:cubicBezTo>
                <a:close/>
                <a:moveTo>
                  <a:pt x="0" y="0"/>
                </a:moveTo>
                <a:lnTo>
                  <a:pt x="6182312" y="0"/>
                </a:lnTo>
                <a:lnTo>
                  <a:pt x="6178097" y="24480"/>
                </a:lnTo>
                <a:cubicBezTo>
                  <a:pt x="6175612" y="32636"/>
                  <a:pt x="6171850" y="40471"/>
                  <a:pt x="6166086" y="47806"/>
                </a:cubicBezTo>
                <a:cubicBezTo>
                  <a:pt x="6151226" y="66857"/>
                  <a:pt x="6154655" y="85336"/>
                  <a:pt x="6156942" y="105718"/>
                </a:cubicBezTo>
                <a:cubicBezTo>
                  <a:pt x="6158656" y="121150"/>
                  <a:pt x="6158085" y="136963"/>
                  <a:pt x="6158277" y="152584"/>
                </a:cubicBezTo>
                <a:cubicBezTo>
                  <a:pt x="6158846" y="180017"/>
                  <a:pt x="6159037" y="207450"/>
                  <a:pt x="6159990" y="234883"/>
                </a:cubicBezTo>
                <a:cubicBezTo>
                  <a:pt x="6160370" y="243648"/>
                  <a:pt x="6165135" y="252600"/>
                  <a:pt x="6164373" y="261173"/>
                </a:cubicBezTo>
                <a:cubicBezTo>
                  <a:pt x="6160752" y="300800"/>
                  <a:pt x="6155037" y="340425"/>
                  <a:pt x="6151798" y="380050"/>
                </a:cubicBezTo>
                <a:cubicBezTo>
                  <a:pt x="6149894" y="402529"/>
                  <a:pt x="6153511" y="425581"/>
                  <a:pt x="6150846" y="447870"/>
                </a:cubicBezTo>
                <a:cubicBezTo>
                  <a:pt x="6147798" y="473587"/>
                  <a:pt x="6139988" y="498733"/>
                  <a:pt x="6135223" y="524262"/>
                </a:cubicBezTo>
                <a:cubicBezTo>
                  <a:pt x="6133891" y="531310"/>
                  <a:pt x="6135606" y="539121"/>
                  <a:pt x="6135985" y="546552"/>
                </a:cubicBezTo>
                <a:cubicBezTo>
                  <a:pt x="6136367" y="554933"/>
                  <a:pt x="6137129" y="563125"/>
                  <a:pt x="6137320" y="571508"/>
                </a:cubicBezTo>
                <a:cubicBezTo>
                  <a:pt x="6137702" y="597037"/>
                  <a:pt x="6137129" y="622564"/>
                  <a:pt x="6138464" y="648092"/>
                </a:cubicBezTo>
                <a:cubicBezTo>
                  <a:pt x="6139225" y="663713"/>
                  <a:pt x="6147035" y="680096"/>
                  <a:pt x="6144177" y="694576"/>
                </a:cubicBezTo>
                <a:cubicBezTo>
                  <a:pt x="6138654" y="724104"/>
                  <a:pt x="6151036" y="753633"/>
                  <a:pt x="6140750" y="783158"/>
                </a:cubicBezTo>
                <a:cubicBezTo>
                  <a:pt x="6137702" y="792306"/>
                  <a:pt x="6145322" y="804877"/>
                  <a:pt x="6145702" y="815929"/>
                </a:cubicBezTo>
                <a:cubicBezTo>
                  <a:pt x="6146654" y="843552"/>
                  <a:pt x="6146464" y="871173"/>
                  <a:pt x="6146274" y="898797"/>
                </a:cubicBezTo>
                <a:cubicBezTo>
                  <a:pt x="6146084" y="923562"/>
                  <a:pt x="6148750" y="949281"/>
                  <a:pt x="6143416" y="973095"/>
                </a:cubicBezTo>
                <a:cubicBezTo>
                  <a:pt x="6137702" y="998052"/>
                  <a:pt x="6138464" y="1020529"/>
                  <a:pt x="6144940" y="1044725"/>
                </a:cubicBezTo>
                <a:cubicBezTo>
                  <a:pt x="6149322" y="1061298"/>
                  <a:pt x="6149894" y="1078826"/>
                  <a:pt x="6151226" y="1095972"/>
                </a:cubicBezTo>
                <a:cubicBezTo>
                  <a:pt x="6152750" y="1114449"/>
                  <a:pt x="6148750" y="1134834"/>
                  <a:pt x="6155037" y="1151600"/>
                </a:cubicBezTo>
                <a:cubicBezTo>
                  <a:pt x="6173706" y="1201512"/>
                  <a:pt x="6177706" y="1252757"/>
                  <a:pt x="6177706" y="1304955"/>
                </a:cubicBezTo>
                <a:cubicBezTo>
                  <a:pt x="6177706" y="1314483"/>
                  <a:pt x="6175041" y="1324198"/>
                  <a:pt x="6172183" y="1333341"/>
                </a:cubicBezTo>
                <a:cubicBezTo>
                  <a:pt x="6155037" y="1386684"/>
                  <a:pt x="6156560" y="1440216"/>
                  <a:pt x="6167039" y="1494509"/>
                </a:cubicBezTo>
                <a:cubicBezTo>
                  <a:pt x="6169325" y="1505751"/>
                  <a:pt x="6169706" y="1518324"/>
                  <a:pt x="6167421" y="1529563"/>
                </a:cubicBezTo>
                <a:cubicBezTo>
                  <a:pt x="6160752" y="1561189"/>
                  <a:pt x="6149702" y="1591859"/>
                  <a:pt x="6144940" y="1623675"/>
                </a:cubicBezTo>
                <a:cubicBezTo>
                  <a:pt x="6137129" y="1676253"/>
                  <a:pt x="6163417" y="1721785"/>
                  <a:pt x="6180565" y="1768838"/>
                </a:cubicBezTo>
                <a:cubicBezTo>
                  <a:pt x="6196758" y="1813610"/>
                  <a:pt x="6233335" y="1851709"/>
                  <a:pt x="6225142" y="1904673"/>
                </a:cubicBezTo>
                <a:cubicBezTo>
                  <a:pt x="6224381" y="1910004"/>
                  <a:pt x="6229524" y="1915912"/>
                  <a:pt x="6230858" y="1921817"/>
                </a:cubicBezTo>
                <a:cubicBezTo>
                  <a:pt x="6234479" y="1938009"/>
                  <a:pt x="6238857" y="1954202"/>
                  <a:pt x="6240574" y="1970586"/>
                </a:cubicBezTo>
                <a:cubicBezTo>
                  <a:pt x="6242861" y="1990589"/>
                  <a:pt x="6242100" y="2010974"/>
                  <a:pt x="6244004" y="2030977"/>
                </a:cubicBezTo>
                <a:cubicBezTo>
                  <a:pt x="6245147" y="2043835"/>
                  <a:pt x="6247242" y="2056600"/>
                  <a:pt x="6249052" y="2069340"/>
                </a:cubicBezTo>
                <a:lnTo>
                  <a:pt x="6249303" y="2072225"/>
                </a:lnTo>
                <a:lnTo>
                  <a:pt x="6249303" y="2131532"/>
                </a:lnTo>
                <a:lnTo>
                  <a:pt x="6248432" y="2138304"/>
                </a:lnTo>
                <a:cubicBezTo>
                  <a:pt x="6246241" y="2148519"/>
                  <a:pt x="6243623" y="2158712"/>
                  <a:pt x="6241908" y="2168903"/>
                </a:cubicBezTo>
                <a:cubicBezTo>
                  <a:pt x="6237145" y="2197670"/>
                  <a:pt x="6238479" y="2229296"/>
                  <a:pt x="6226286" y="2254633"/>
                </a:cubicBezTo>
                <a:cubicBezTo>
                  <a:pt x="6213332" y="2281683"/>
                  <a:pt x="6207426" y="2307402"/>
                  <a:pt x="6211426" y="2335405"/>
                </a:cubicBezTo>
                <a:cubicBezTo>
                  <a:pt x="6212760" y="2344741"/>
                  <a:pt x="6220762" y="2356744"/>
                  <a:pt x="6228952" y="2360933"/>
                </a:cubicBezTo>
                <a:cubicBezTo>
                  <a:pt x="6247241" y="2370270"/>
                  <a:pt x="6250481" y="2383032"/>
                  <a:pt x="6244193" y="2400369"/>
                </a:cubicBezTo>
                <a:cubicBezTo>
                  <a:pt x="6238857" y="2415420"/>
                  <a:pt x="6236192" y="2433897"/>
                  <a:pt x="6225904" y="2444184"/>
                </a:cubicBezTo>
                <a:cubicBezTo>
                  <a:pt x="6196758" y="2473333"/>
                  <a:pt x="6195806" y="2510483"/>
                  <a:pt x="6187996" y="2546678"/>
                </a:cubicBezTo>
                <a:cubicBezTo>
                  <a:pt x="6183231" y="2568774"/>
                  <a:pt x="6183041" y="2589352"/>
                  <a:pt x="6186279" y="2611450"/>
                </a:cubicBezTo>
                <a:cubicBezTo>
                  <a:pt x="6193518" y="2659455"/>
                  <a:pt x="6183231" y="2706131"/>
                  <a:pt x="6170087" y="2752235"/>
                </a:cubicBezTo>
                <a:cubicBezTo>
                  <a:pt x="6161325" y="2782716"/>
                  <a:pt x="6155990" y="2813958"/>
                  <a:pt x="6147035" y="2844248"/>
                </a:cubicBezTo>
                <a:cubicBezTo>
                  <a:pt x="6140177" y="2866918"/>
                  <a:pt x="6131985" y="2889587"/>
                  <a:pt x="6120937" y="2910353"/>
                </a:cubicBezTo>
                <a:cubicBezTo>
                  <a:pt x="6104743" y="2940455"/>
                  <a:pt x="6080358" y="2966742"/>
                  <a:pt x="6086835" y="3005035"/>
                </a:cubicBezTo>
                <a:cubicBezTo>
                  <a:pt x="6092550" y="3038756"/>
                  <a:pt x="6080550" y="3069235"/>
                  <a:pt x="6069119" y="3100099"/>
                </a:cubicBezTo>
                <a:cubicBezTo>
                  <a:pt x="6060737" y="3122770"/>
                  <a:pt x="6052162" y="3145436"/>
                  <a:pt x="6046828" y="3168870"/>
                </a:cubicBezTo>
                <a:cubicBezTo>
                  <a:pt x="6040542" y="3196686"/>
                  <a:pt x="6043210" y="3228119"/>
                  <a:pt x="6031589" y="3252885"/>
                </a:cubicBezTo>
                <a:cubicBezTo>
                  <a:pt x="6019396" y="3278795"/>
                  <a:pt x="6027588" y="3300319"/>
                  <a:pt x="6031017" y="3323372"/>
                </a:cubicBezTo>
                <a:cubicBezTo>
                  <a:pt x="6036353" y="3360139"/>
                  <a:pt x="6046258" y="3396719"/>
                  <a:pt x="6033685" y="3433866"/>
                </a:cubicBezTo>
                <a:cubicBezTo>
                  <a:pt x="6018444" y="3479015"/>
                  <a:pt x="6002060" y="3523785"/>
                  <a:pt x="5987583" y="3569124"/>
                </a:cubicBezTo>
                <a:cubicBezTo>
                  <a:pt x="5982056" y="3586653"/>
                  <a:pt x="5979770" y="3605509"/>
                  <a:pt x="5977295" y="3623799"/>
                </a:cubicBezTo>
                <a:cubicBezTo>
                  <a:pt x="5975197" y="3641134"/>
                  <a:pt x="5980533" y="3661899"/>
                  <a:pt x="5972533" y="3675238"/>
                </a:cubicBezTo>
                <a:cubicBezTo>
                  <a:pt x="5951958" y="3709529"/>
                  <a:pt x="5941860" y="3744770"/>
                  <a:pt x="5941860" y="3784397"/>
                </a:cubicBezTo>
                <a:cubicBezTo>
                  <a:pt x="5941860" y="3799258"/>
                  <a:pt x="5933287" y="3813737"/>
                  <a:pt x="5931762" y="3828785"/>
                </a:cubicBezTo>
                <a:cubicBezTo>
                  <a:pt x="5929858" y="3849362"/>
                  <a:pt x="5924714" y="3872985"/>
                  <a:pt x="5931955" y="3890891"/>
                </a:cubicBezTo>
                <a:cubicBezTo>
                  <a:pt x="5949100" y="3932993"/>
                  <a:pt x="5934810" y="3967091"/>
                  <a:pt x="5917857" y="4003861"/>
                </a:cubicBezTo>
                <a:cubicBezTo>
                  <a:pt x="5901092" y="4040058"/>
                  <a:pt x="5887757" y="4078159"/>
                  <a:pt x="5876707" y="4116641"/>
                </a:cubicBezTo>
                <a:cubicBezTo>
                  <a:pt x="5872706" y="4131119"/>
                  <a:pt x="5879375" y="4148453"/>
                  <a:pt x="5880708" y="4164458"/>
                </a:cubicBezTo>
                <a:cubicBezTo>
                  <a:pt x="5881089" y="4170174"/>
                  <a:pt x="5881661" y="4176461"/>
                  <a:pt x="5879756" y="4181603"/>
                </a:cubicBezTo>
                <a:cubicBezTo>
                  <a:pt x="5861466" y="4231324"/>
                  <a:pt x="5847560" y="4281810"/>
                  <a:pt x="5857085" y="4335722"/>
                </a:cubicBezTo>
                <a:cubicBezTo>
                  <a:pt x="5858038" y="4340674"/>
                  <a:pt x="5855942" y="4346201"/>
                  <a:pt x="5854608" y="4351154"/>
                </a:cubicBezTo>
                <a:cubicBezTo>
                  <a:pt x="5847751" y="4375349"/>
                  <a:pt x="5836892" y="4398972"/>
                  <a:pt x="5834415" y="4423545"/>
                </a:cubicBezTo>
                <a:cubicBezTo>
                  <a:pt x="5828319" y="4484127"/>
                  <a:pt x="5825841" y="4545086"/>
                  <a:pt x="5821841" y="4606053"/>
                </a:cubicBezTo>
                <a:cubicBezTo>
                  <a:pt x="5821653" y="4609863"/>
                  <a:pt x="5821653" y="4613864"/>
                  <a:pt x="5820317" y="4617291"/>
                </a:cubicBezTo>
                <a:cubicBezTo>
                  <a:pt x="5812125" y="4639772"/>
                  <a:pt x="5814794" y="4659393"/>
                  <a:pt x="5830414" y="4678445"/>
                </a:cubicBezTo>
                <a:cubicBezTo>
                  <a:pt x="5837273" y="4686828"/>
                  <a:pt x="5840892" y="4698258"/>
                  <a:pt x="5844703" y="4708734"/>
                </a:cubicBezTo>
                <a:cubicBezTo>
                  <a:pt x="5850418" y="4724167"/>
                  <a:pt x="5855942" y="4739978"/>
                  <a:pt x="5859562" y="4755980"/>
                </a:cubicBezTo>
                <a:cubicBezTo>
                  <a:pt x="5862991" y="4771793"/>
                  <a:pt x="5867753" y="4788747"/>
                  <a:pt x="5865088" y="4803988"/>
                </a:cubicBezTo>
                <a:cubicBezTo>
                  <a:pt x="5860326" y="4831420"/>
                  <a:pt x="5849657" y="4857522"/>
                  <a:pt x="5842606" y="4884572"/>
                </a:cubicBezTo>
                <a:cubicBezTo>
                  <a:pt x="5840129" y="4893907"/>
                  <a:pt x="5840512" y="4904195"/>
                  <a:pt x="5840321" y="4913909"/>
                </a:cubicBezTo>
                <a:cubicBezTo>
                  <a:pt x="5839750" y="4936201"/>
                  <a:pt x="5845274" y="4959061"/>
                  <a:pt x="5829462" y="4979253"/>
                </a:cubicBezTo>
                <a:cubicBezTo>
                  <a:pt x="5814602" y="4997922"/>
                  <a:pt x="5818983" y="5016785"/>
                  <a:pt x="5830223" y="5036405"/>
                </a:cubicBezTo>
                <a:cubicBezTo>
                  <a:pt x="5838225" y="5050504"/>
                  <a:pt x="5844513" y="5066505"/>
                  <a:pt x="5847560" y="5082317"/>
                </a:cubicBezTo>
                <a:cubicBezTo>
                  <a:pt x="5851752" y="5104036"/>
                  <a:pt x="5853466" y="5125562"/>
                  <a:pt x="5850988" y="5148995"/>
                </a:cubicBezTo>
                <a:cubicBezTo>
                  <a:pt x="5849275" y="5165570"/>
                  <a:pt x="5848512" y="5179097"/>
                  <a:pt x="5838416" y="5192051"/>
                </a:cubicBezTo>
                <a:cubicBezTo>
                  <a:pt x="5836892" y="5194145"/>
                  <a:pt x="5836510" y="5197955"/>
                  <a:pt x="5836703" y="5200813"/>
                </a:cubicBezTo>
                <a:cubicBezTo>
                  <a:pt x="5839941" y="5238343"/>
                  <a:pt x="5838225" y="5275491"/>
                  <a:pt x="5835937" y="5313403"/>
                </a:cubicBezTo>
                <a:cubicBezTo>
                  <a:pt x="5832892" y="5361598"/>
                  <a:pt x="5841844" y="5412276"/>
                  <a:pt x="5873849" y="5453995"/>
                </a:cubicBezTo>
                <a:cubicBezTo>
                  <a:pt x="5878613" y="5460092"/>
                  <a:pt x="5880708" y="5469236"/>
                  <a:pt x="5881852" y="5477239"/>
                </a:cubicBezTo>
                <a:cubicBezTo>
                  <a:pt x="5886804" y="5514957"/>
                  <a:pt x="5890233" y="5552869"/>
                  <a:pt x="5895758" y="5590590"/>
                </a:cubicBezTo>
                <a:cubicBezTo>
                  <a:pt x="5898806" y="5611164"/>
                  <a:pt x="5901474" y="5632691"/>
                  <a:pt x="5909856" y="5651360"/>
                </a:cubicBezTo>
                <a:cubicBezTo>
                  <a:pt x="5918047" y="5669647"/>
                  <a:pt x="5927762" y="5684320"/>
                  <a:pt x="5910618" y="5695178"/>
                </a:cubicBezTo>
                <a:cubicBezTo>
                  <a:pt x="5919762" y="5714607"/>
                  <a:pt x="5927383" y="5731564"/>
                  <a:pt x="5935573" y="5748136"/>
                </a:cubicBezTo>
                <a:cubicBezTo>
                  <a:pt x="5938620" y="5754234"/>
                  <a:pt x="5943575" y="5759378"/>
                  <a:pt x="5946433" y="5765474"/>
                </a:cubicBezTo>
                <a:cubicBezTo>
                  <a:pt x="5949481" y="5771953"/>
                  <a:pt x="5951385" y="5779191"/>
                  <a:pt x="5952911" y="5786239"/>
                </a:cubicBezTo>
                <a:cubicBezTo>
                  <a:pt x="5959768" y="5817674"/>
                  <a:pt x="5966054" y="5849107"/>
                  <a:pt x="5973485" y="5880348"/>
                </a:cubicBezTo>
                <a:cubicBezTo>
                  <a:pt x="5975008" y="5886447"/>
                  <a:pt x="5981104" y="5891590"/>
                  <a:pt x="5985103" y="5897114"/>
                </a:cubicBezTo>
                <a:cubicBezTo>
                  <a:pt x="5987772" y="5900735"/>
                  <a:pt x="5991773" y="5904353"/>
                  <a:pt x="5992345" y="5908355"/>
                </a:cubicBezTo>
                <a:cubicBezTo>
                  <a:pt x="5996917" y="5938836"/>
                  <a:pt x="6002252" y="5969124"/>
                  <a:pt x="6004537" y="5999796"/>
                </a:cubicBezTo>
                <a:cubicBezTo>
                  <a:pt x="6006440" y="6025515"/>
                  <a:pt x="6005871" y="6050282"/>
                  <a:pt x="6039018" y="6056948"/>
                </a:cubicBezTo>
                <a:cubicBezTo>
                  <a:pt x="6044734" y="6058092"/>
                  <a:pt x="6050831" y="6066284"/>
                  <a:pt x="6053687" y="6072569"/>
                </a:cubicBezTo>
                <a:cubicBezTo>
                  <a:pt x="6061879" y="6090477"/>
                  <a:pt x="6067404" y="6109530"/>
                  <a:pt x="6075785" y="6127247"/>
                </a:cubicBezTo>
                <a:cubicBezTo>
                  <a:pt x="6103790" y="6185351"/>
                  <a:pt x="6121508" y="6246121"/>
                  <a:pt x="6118269" y="6311084"/>
                </a:cubicBezTo>
                <a:cubicBezTo>
                  <a:pt x="6117317" y="6331277"/>
                  <a:pt x="6107028" y="6350899"/>
                  <a:pt x="6103217" y="6363664"/>
                </a:cubicBezTo>
                <a:cubicBezTo>
                  <a:pt x="6118269" y="6400429"/>
                  <a:pt x="6132747" y="6431292"/>
                  <a:pt x="6143606" y="6463490"/>
                </a:cubicBezTo>
                <a:cubicBezTo>
                  <a:pt x="6153322" y="6491874"/>
                  <a:pt x="6159418" y="6521593"/>
                  <a:pt x="6166466" y="6550742"/>
                </a:cubicBezTo>
                <a:cubicBezTo>
                  <a:pt x="6169135" y="6561411"/>
                  <a:pt x="6170658" y="6572269"/>
                  <a:pt x="6171993" y="6583128"/>
                </a:cubicBezTo>
                <a:cubicBezTo>
                  <a:pt x="6176183" y="6617036"/>
                  <a:pt x="6166086" y="6652472"/>
                  <a:pt x="6182089" y="6685617"/>
                </a:cubicBezTo>
                <a:cubicBezTo>
                  <a:pt x="6190471" y="6702955"/>
                  <a:pt x="6200567" y="6720103"/>
                  <a:pt x="6204949" y="6738388"/>
                </a:cubicBezTo>
                <a:cubicBezTo>
                  <a:pt x="6209712" y="6758011"/>
                  <a:pt x="6217142" y="6777207"/>
                  <a:pt x="6222453" y="6796804"/>
                </a:cubicBezTo>
                <a:lnTo>
                  <a:pt x="6227224" y="6857457"/>
                </a:lnTo>
                <a:lnTo>
                  <a:pt x="6099985" y="6857457"/>
                </a:lnTo>
                <a:lnTo>
                  <a:pt x="6099985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01367A3-F670-4BD9-9972-F7E97FC22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4000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8C3DB02-606C-40EC-8381-7A29A1ADF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399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24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EDFEA-A8E9-4B1D-AC4D-9DD024C2D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2655887" cy="3213277"/>
          </a:xfrm>
        </p:spPr>
        <p:txBody>
          <a:bodyPr anchor="t">
            <a:normAutofit/>
          </a:bodyPr>
          <a:lstStyle/>
          <a:p>
            <a:r>
              <a:rPr lang="en-US" sz="3700" b="1" i="0">
                <a:solidFill>
                  <a:schemeClr val="bg1"/>
                </a:solidFill>
              </a:rPr>
              <a:t>Major Classification Systems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D3EA3-091F-4C10-BD04-B4BDA7BD0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721578"/>
            <a:ext cx="6140449" cy="4293141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International Classification of Diseases (ICD)</a:t>
            </a:r>
          </a:p>
          <a:p>
            <a:pPr lvl="1"/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Was designed by the World Health Organization (WHO)</a:t>
            </a:r>
          </a:p>
          <a:p>
            <a:pPr lvl="1"/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A universal agency </a:t>
            </a:r>
          </a:p>
          <a:p>
            <a:pPr lvl="1"/>
            <a:endParaRPr lang="en-US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Diagnostic and Statistical Manual of Mental Disorder (DSM)</a:t>
            </a:r>
          </a:p>
          <a:p>
            <a:pPr lvl="1"/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Was designed by the American Psychiatric Association (APA)</a:t>
            </a:r>
          </a:p>
          <a:p>
            <a:pPr lvl="1"/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A single, national agency</a:t>
            </a:r>
          </a:p>
        </p:txBody>
      </p:sp>
    </p:spTree>
    <p:extLst>
      <p:ext uri="{BB962C8B-B14F-4D97-AF65-F5344CB8AC3E}">
        <p14:creationId xmlns:p14="http://schemas.microsoft.com/office/powerpoint/2010/main" val="3179340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DDB5D-D7EE-4456-B2C8-4BDF8AB39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400" y="1367673"/>
            <a:ext cx="6124575" cy="26655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500" i="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So, what are some of the differences between ICD and DSM?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DBA5192-D1D6-4385-9B20-7991E9921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49CFA8C3-E4AC-4EF8-8986-83C92DBF5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C939349E-97F2-4F20-99B2-B5BABDD5E5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6DF4F205-369D-432D-BE06-61DCFE9AB0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658D615-89F8-4EE3-A5C2-8B57E4874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4529F45F-9E0D-4469-B6FE-BFA23DC316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4D258C8B-77B4-43BA-8B2F-AB7C96C3990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9" name="Freeform: Shape 18">
                  <a:extLst>
                    <a:ext uri="{FF2B5EF4-FFF2-40B4-BE49-F238E27FC236}">
                      <a16:creationId xmlns:a16="http://schemas.microsoft.com/office/drawing/2014/main" id="{867E9E24-BE8C-47FF-BCF1-3E4BDF64DED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DD9DC28-AE74-45F4-8F16-49C6A5960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3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6DDBBC55-F5AB-4776-B58D-648EECAB54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30F7ABFF-600B-4509-83F7-177A4FE3DB6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blipFill>
                  <a:blip r:embed="rId3">
                    <a:alphaModFix amt="57000"/>
                  </a:blip>
                  <a:tile tx="0" ty="0" sx="100000" sy="100000" flip="none" algn="tl"/>
                </a:blip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dirty="0"/>
                </a:p>
              </p:txBody>
            </p:sp>
          </p:grpSp>
        </p:grpSp>
      </p:grpSp>
      <p:pic>
        <p:nvPicPr>
          <p:cNvPr id="6" name="Graphic 5" descr="Questions">
            <a:extLst>
              <a:ext uri="{FF2B5EF4-FFF2-40B4-BE49-F238E27FC236}">
                <a16:creationId xmlns:a16="http://schemas.microsoft.com/office/drawing/2014/main" id="{A5F94C07-5957-499A-A8DE-B8F5857F82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5024" y="2387175"/>
            <a:ext cx="2663825" cy="266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553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77394F-76FB-485D-8862-026E81591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2655887" cy="3213277"/>
          </a:xfrm>
        </p:spPr>
        <p:txBody>
          <a:bodyPr anchor="t">
            <a:normAutofit/>
          </a:bodyPr>
          <a:lstStyle/>
          <a:p>
            <a:r>
              <a:rPr lang="en-US" sz="4000" i="0" dirty="0">
                <a:solidFill>
                  <a:schemeClr val="bg1"/>
                </a:solidFill>
              </a:rPr>
              <a:t>ICD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F737B-299D-4383-8D62-0E06AD563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463" y="589280"/>
            <a:ext cx="6140449" cy="4688707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The ICD was created by the WHO</a:t>
            </a:r>
          </a:p>
          <a:p>
            <a:pPr lvl="1"/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The WHO was active in improving the classification system during the period of 1960.</a:t>
            </a:r>
          </a:p>
          <a:p>
            <a:pPr lvl="1"/>
            <a:endParaRPr lang="en-US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It is primarily used towards diagnosing individuals with a mental disorder in a reliable and valid manner.</a:t>
            </a:r>
          </a:p>
          <a:p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ICD-10 consists of 300 mental health disorders </a:t>
            </a:r>
          </a:p>
          <a:p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It focuses researches on multicultural level, where more than 100 clinical studies have taken place across 40 different countries. </a:t>
            </a:r>
          </a:p>
        </p:txBody>
      </p:sp>
    </p:spTree>
    <p:extLst>
      <p:ext uri="{BB962C8B-B14F-4D97-AF65-F5344CB8AC3E}">
        <p14:creationId xmlns:p14="http://schemas.microsoft.com/office/powerpoint/2010/main" val="419277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EC377-749F-4679-8ED4-3B46AE9FA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Versions of ICD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5FBE39-0B4E-408C-B66F-8594E4EB99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9825542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4088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01F5A0-9844-4DBA-9B46-D81D23929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166932"/>
            <a:ext cx="3582073" cy="4279709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Categories within ICD-10 (Summary)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AE6DB-EB44-4DDB-9377-F5703C134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7253" y="191386"/>
            <a:ext cx="7087537" cy="6592185"/>
          </a:xfrm>
        </p:spPr>
        <p:txBody>
          <a:bodyPr anchor="ctr">
            <a:normAutofit/>
          </a:bodyPr>
          <a:lstStyle/>
          <a:p>
            <a:r>
              <a:rPr lang="en-US" sz="2400" dirty="0"/>
              <a:t>F00-F09 Organic, including symptomatic, mental disorders</a:t>
            </a:r>
          </a:p>
          <a:p>
            <a:r>
              <a:rPr lang="en-US" sz="2400" dirty="0"/>
              <a:t>F10-F19 Mental and </a:t>
            </a:r>
            <a:r>
              <a:rPr lang="en-US" sz="2400" dirty="0" err="1"/>
              <a:t>behavioural</a:t>
            </a:r>
            <a:r>
              <a:rPr lang="en-US" sz="2400" dirty="0"/>
              <a:t> disorders due to psychoactive substance use</a:t>
            </a:r>
          </a:p>
          <a:p>
            <a:r>
              <a:rPr lang="en-US" sz="2400" dirty="0"/>
              <a:t>F20-F29 Schizophrenia, schizotypal and delusional disorders</a:t>
            </a:r>
          </a:p>
          <a:p>
            <a:r>
              <a:rPr lang="en-US" sz="2400" dirty="0"/>
              <a:t>F30-F39 Mood [affective] disorders</a:t>
            </a:r>
          </a:p>
          <a:p>
            <a:r>
              <a:rPr lang="en-US" sz="2400" dirty="0"/>
              <a:t>F40-F48 Neurotic, stress-related and somatoform disorders</a:t>
            </a:r>
          </a:p>
          <a:p>
            <a:r>
              <a:rPr lang="en-US" sz="2400" dirty="0"/>
              <a:t>F50-F59 </a:t>
            </a:r>
            <a:r>
              <a:rPr lang="en-US" sz="2400" dirty="0" err="1"/>
              <a:t>Behavioural</a:t>
            </a:r>
            <a:r>
              <a:rPr lang="en-US" sz="2400" dirty="0"/>
              <a:t> syndromes associated with physiological disturbances and physical factors</a:t>
            </a:r>
          </a:p>
          <a:p>
            <a:r>
              <a:rPr lang="en-US" sz="2400" dirty="0"/>
              <a:t>F60-F69 Disorders of adult personality and </a:t>
            </a:r>
            <a:r>
              <a:rPr lang="en-US" sz="2400" dirty="0" err="1"/>
              <a:t>behaviour</a:t>
            </a:r>
            <a:endParaRPr lang="en-US" sz="2400" dirty="0"/>
          </a:p>
          <a:p>
            <a:r>
              <a:rPr lang="en-US" sz="2400" dirty="0"/>
              <a:t>F70-F79 Mental retardation</a:t>
            </a:r>
          </a:p>
          <a:p>
            <a:r>
              <a:rPr lang="en-US" sz="2400" dirty="0"/>
              <a:t>F80-F89 Disorders of psychological development</a:t>
            </a:r>
          </a:p>
          <a:p>
            <a:r>
              <a:rPr lang="en-US" sz="2400" dirty="0"/>
              <a:t>F90-F98 </a:t>
            </a:r>
            <a:r>
              <a:rPr lang="en-US" sz="2400" dirty="0" err="1"/>
              <a:t>Behavioural</a:t>
            </a:r>
            <a:r>
              <a:rPr lang="en-US" sz="2400" dirty="0"/>
              <a:t> and emotional disorders with onset usually occurring in childhood and adolescence</a:t>
            </a:r>
          </a:p>
        </p:txBody>
      </p:sp>
    </p:spTree>
    <p:extLst>
      <p:ext uri="{BB962C8B-B14F-4D97-AF65-F5344CB8AC3E}">
        <p14:creationId xmlns:p14="http://schemas.microsoft.com/office/powerpoint/2010/main" val="2224858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579BCD-28BC-4209-8EAC-FBCDC0CB1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 sz="4100"/>
              <a:t>F90-F98 </a:t>
            </a:r>
            <a:r>
              <a:rPr lang="en-US" sz="4100" err="1"/>
              <a:t>Behavioural</a:t>
            </a:r>
            <a:r>
              <a:rPr lang="en-US" sz="4100"/>
              <a:t> and emotional disorders with onset usually occurring in childhood and adolescence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A7BEB-17E3-491F-B4DB-54619FC40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3" y="640262"/>
            <a:ext cx="6713751" cy="5863279"/>
          </a:xfrm>
        </p:spPr>
        <p:txBody>
          <a:bodyPr anchor="ctr">
            <a:normAutofit lnSpcReduction="10000"/>
          </a:bodyPr>
          <a:lstStyle/>
          <a:p>
            <a:pPr lvl="1"/>
            <a:r>
              <a:rPr lang="en-US" dirty="0">
                <a:solidFill>
                  <a:schemeClr val="bg1"/>
                </a:solidFill>
              </a:rPr>
              <a:t>F00 Dementia in Alzheimer's disease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F01 Vascular dementia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F02 Dementia in other diseases classified elsewhere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F03 Unspecified dementia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F04 Organic amnesic syndrome, not induced by alcohol and other psychoactive substances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F05 Delirium, not induced by alcohol and other psychoactive substances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F06 Other mental disorders due to brain damage and dysfunction and to physical disease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F07 Personality and </a:t>
            </a:r>
            <a:r>
              <a:rPr lang="en-US" dirty="0" err="1">
                <a:solidFill>
                  <a:schemeClr val="bg1"/>
                </a:solidFill>
              </a:rPr>
              <a:t>behavioural</a:t>
            </a:r>
            <a:r>
              <a:rPr lang="en-US" dirty="0">
                <a:solidFill>
                  <a:schemeClr val="bg1"/>
                </a:solidFill>
              </a:rPr>
              <a:t> disorders due to brain disease, damage and dysfunction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F09 Unspecified organic or symptomatic mental disorder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169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C603B-49A0-4B83-B4FC-C2A136E92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 sz="4100"/>
              <a:t>F10-F19 Mental and </a:t>
            </a:r>
            <a:r>
              <a:rPr lang="en-US" sz="4100" err="1"/>
              <a:t>behavioural</a:t>
            </a:r>
            <a:r>
              <a:rPr lang="en-US" sz="4100"/>
              <a:t> disorders due to psychoactive substance use</a:t>
            </a:r>
            <a:br>
              <a:rPr lang="en-US" sz="4100"/>
            </a:b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CAFEF-9A09-4635-825B-3817F4FFF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anchor="ctr">
            <a:normAutofit/>
          </a:bodyPr>
          <a:lstStyle/>
          <a:p>
            <a:pPr lvl="1"/>
            <a:r>
              <a:rPr lang="en-US" sz="1700" dirty="0">
                <a:solidFill>
                  <a:schemeClr val="bg1"/>
                </a:solidFill>
              </a:rPr>
              <a:t>F10.- Mental and </a:t>
            </a:r>
            <a:r>
              <a:rPr lang="en-US" sz="1700" dirty="0" err="1">
                <a:solidFill>
                  <a:schemeClr val="bg1"/>
                </a:solidFill>
              </a:rPr>
              <a:t>behavioural</a:t>
            </a:r>
            <a:r>
              <a:rPr lang="en-US" sz="1700" dirty="0">
                <a:solidFill>
                  <a:schemeClr val="bg1"/>
                </a:solidFill>
              </a:rPr>
              <a:t> disorders due to use of alcohol</a:t>
            </a:r>
          </a:p>
          <a:p>
            <a:pPr lvl="1"/>
            <a:r>
              <a:rPr lang="en-US" sz="1700" dirty="0">
                <a:solidFill>
                  <a:schemeClr val="bg1"/>
                </a:solidFill>
              </a:rPr>
              <a:t> F11.- Mental and </a:t>
            </a:r>
            <a:r>
              <a:rPr lang="en-US" sz="1700" dirty="0" err="1">
                <a:solidFill>
                  <a:schemeClr val="bg1"/>
                </a:solidFill>
              </a:rPr>
              <a:t>behavioural</a:t>
            </a:r>
            <a:r>
              <a:rPr lang="en-US" sz="1700" dirty="0">
                <a:solidFill>
                  <a:schemeClr val="bg1"/>
                </a:solidFill>
              </a:rPr>
              <a:t> disorders due to use of opioids </a:t>
            </a:r>
          </a:p>
          <a:p>
            <a:pPr lvl="1"/>
            <a:r>
              <a:rPr lang="en-US" sz="1700" dirty="0">
                <a:solidFill>
                  <a:schemeClr val="bg1"/>
                </a:solidFill>
              </a:rPr>
              <a:t>F12.- Mental and </a:t>
            </a:r>
            <a:r>
              <a:rPr lang="en-US" sz="1700" dirty="0" err="1">
                <a:solidFill>
                  <a:schemeClr val="bg1"/>
                </a:solidFill>
              </a:rPr>
              <a:t>behavioural</a:t>
            </a:r>
            <a:r>
              <a:rPr lang="en-US" sz="1700" dirty="0">
                <a:solidFill>
                  <a:schemeClr val="bg1"/>
                </a:solidFill>
              </a:rPr>
              <a:t> disorders due to use of cannabinoids </a:t>
            </a:r>
          </a:p>
          <a:p>
            <a:pPr lvl="1"/>
            <a:r>
              <a:rPr lang="en-US" sz="1700" dirty="0">
                <a:solidFill>
                  <a:schemeClr val="bg1"/>
                </a:solidFill>
              </a:rPr>
              <a:t>F13.- Mental and </a:t>
            </a:r>
            <a:r>
              <a:rPr lang="en-US" sz="1700" dirty="0" err="1">
                <a:solidFill>
                  <a:schemeClr val="bg1"/>
                </a:solidFill>
              </a:rPr>
              <a:t>behavioural</a:t>
            </a:r>
            <a:r>
              <a:rPr lang="en-US" sz="1700" dirty="0">
                <a:solidFill>
                  <a:schemeClr val="bg1"/>
                </a:solidFill>
              </a:rPr>
              <a:t> disorders due to use of sedatives or hypnotics F14.- Mental and </a:t>
            </a:r>
            <a:r>
              <a:rPr lang="en-US" sz="1700" dirty="0" err="1">
                <a:solidFill>
                  <a:schemeClr val="bg1"/>
                </a:solidFill>
              </a:rPr>
              <a:t>behavioural</a:t>
            </a:r>
            <a:r>
              <a:rPr lang="en-US" sz="1700" dirty="0">
                <a:solidFill>
                  <a:schemeClr val="bg1"/>
                </a:solidFill>
              </a:rPr>
              <a:t> disorders due to use of cocaine </a:t>
            </a:r>
          </a:p>
          <a:p>
            <a:pPr lvl="1"/>
            <a:r>
              <a:rPr lang="en-US" sz="1700" dirty="0">
                <a:solidFill>
                  <a:schemeClr val="bg1"/>
                </a:solidFill>
              </a:rPr>
              <a:t>F15.- Mental and </a:t>
            </a:r>
            <a:r>
              <a:rPr lang="en-US" sz="1700" dirty="0" err="1">
                <a:solidFill>
                  <a:schemeClr val="bg1"/>
                </a:solidFill>
              </a:rPr>
              <a:t>behavioural</a:t>
            </a:r>
            <a:r>
              <a:rPr lang="en-US" sz="1700" dirty="0">
                <a:solidFill>
                  <a:schemeClr val="bg1"/>
                </a:solidFill>
              </a:rPr>
              <a:t> disorders due to use of other stimulants, including caffeine </a:t>
            </a:r>
          </a:p>
          <a:p>
            <a:pPr lvl="1"/>
            <a:r>
              <a:rPr lang="en-US" sz="1700" dirty="0">
                <a:solidFill>
                  <a:schemeClr val="bg1"/>
                </a:solidFill>
              </a:rPr>
              <a:t>F16.- Mental and </a:t>
            </a:r>
            <a:r>
              <a:rPr lang="en-US" sz="1700" dirty="0" err="1">
                <a:solidFill>
                  <a:schemeClr val="bg1"/>
                </a:solidFill>
              </a:rPr>
              <a:t>behavioural</a:t>
            </a:r>
            <a:r>
              <a:rPr lang="en-US" sz="1700" dirty="0">
                <a:solidFill>
                  <a:schemeClr val="bg1"/>
                </a:solidFill>
              </a:rPr>
              <a:t> disorders due to use of hallucinogens </a:t>
            </a:r>
          </a:p>
          <a:p>
            <a:pPr lvl="1"/>
            <a:r>
              <a:rPr lang="en-US" sz="1700" dirty="0">
                <a:solidFill>
                  <a:schemeClr val="bg1"/>
                </a:solidFill>
              </a:rPr>
              <a:t>F17.- Mental and </a:t>
            </a:r>
            <a:r>
              <a:rPr lang="en-US" sz="1700" dirty="0" err="1">
                <a:solidFill>
                  <a:schemeClr val="bg1"/>
                </a:solidFill>
              </a:rPr>
              <a:t>behavioural</a:t>
            </a:r>
            <a:r>
              <a:rPr lang="en-US" sz="1700" dirty="0">
                <a:solidFill>
                  <a:schemeClr val="bg1"/>
                </a:solidFill>
              </a:rPr>
              <a:t> disorders due to use of tobacco </a:t>
            </a:r>
          </a:p>
          <a:p>
            <a:pPr lvl="1"/>
            <a:r>
              <a:rPr lang="en-US" sz="1700" dirty="0">
                <a:solidFill>
                  <a:schemeClr val="bg1"/>
                </a:solidFill>
              </a:rPr>
              <a:t>F18.- Mental and </a:t>
            </a:r>
            <a:r>
              <a:rPr lang="en-US" sz="1700" dirty="0" err="1">
                <a:solidFill>
                  <a:schemeClr val="bg1"/>
                </a:solidFill>
              </a:rPr>
              <a:t>behavioural</a:t>
            </a:r>
            <a:r>
              <a:rPr lang="en-US" sz="1700" dirty="0">
                <a:solidFill>
                  <a:schemeClr val="bg1"/>
                </a:solidFill>
              </a:rPr>
              <a:t> disorders due to use to volatile solvents </a:t>
            </a:r>
          </a:p>
          <a:p>
            <a:pPr lvl="1"/>
            <a:r>
              <a:rPr lang="en-US" sz="1700" dirty="0">
                <a:solidFill>
                  <a:schemeClr val="bg1"/>
                </a:solidFill>
              </a:rPr>
              <a:t>F19.- Mental and </a:t>
            </a:r>
            <a:r>
              <a:rPr lang="en-US" sz="1700" dirty="0" err="1">
                <a:solidFill>
                  <a:schemeClr val="bg1"/>
                </a:solidFill>
              </a:rPr>
              <a:t>behavioural</a:t>
            </a:r>
            <a:r>
              <a:rPr lang="en-US" sz="1700" dirty="0">
                <a:solidFill>
                  <a:schemeClr val="bg1"/>
                </a:solidFill>
              </a:rPr>
              <a:t> disorders due to multiple drug use and use of other psychoactive substances</a:t>
            </a:r>
          </a:p>
          <a:p>
            <a:endParaRPr lang="en-US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284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C1A64-210E-45F3-85E3-289DB3144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 sz="4100"/>
              <a:t>F20-F29 Schizophrenia, schizotypal and delusional disorders</a:t>
            </a:r>
            <a:br>
              <a:rPr lang="en-US" sz="4100"/>
            </a:b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21611-6007-4ED5-BB2E-79BC6A86C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F20-F29 Schizophrenia, schizotypal and delusional disorders</a:t>
            </a:r>
          </a:p>
          <a:p>
            <a:r>
              <a:rPr lang="it-IT" sz="2400" dirty="0">
                <a:solidFill>
                  <a:schemeClr val="bg1"/>
                </a:solidFill>
              </a:rPr>
              <a:t>F21 Schizotypal disorder </a:t>
            </a:r>
          </a:p>
          <a:p>
            <a:r>
              <a:rPr lang="it-IT" sz="2400" dirty="0">
                <a:solidFill>
                  <a:schemeClr val="bg1"/>
                </a:solidFill>
              </a:rPr>
              <a:t>F22 Persistent delusional disorders</a:t>
            </a:r>
          </a:p>
          <a:p>
            <a:r>
              <a:rPr lang="en-US" sz="2400" dirty="0">
                <a:solidFill>
                  <a:schemeClr val="bg1"/>
                </a:solidFill>
              </a:rPr>
              <a:t>F23 Acute and transient psychotic disorders</a:t>
            </a:r>
          </a:p>
          <a:p>
            <a:r>
              <a:rPr lang="en-US" sz="2400" dirty="0">
                <a:solidFill>
                  <a:schemeClr val="bg1"/>
                </a:solidFill>
              </a:rPr>
              <a:t>F24 Induced delusional disorder</a:t>
            </a:r>
          </a:p>
          <a:p>
            <a:r>
              <a:rPr lang="en-US" sz="2400" dirty="0">
                <a:solidFill>
                  <a:schemeClr val="bg1"/>
                </a:solidFill>
              </a:rPr>
              <a:t>F25 Schizoaffective disorders</a:t>
            </a:r>
          </a:p>
          <a:p>
            <a:r>
              <a:rPr lang="en-US" sz="2400" dirty="0">
                <a:solidFill>
                  <a:schemeClr val="bg1"/>
                </a:solidFill>
              </a:rPr>
              <a:t>F28 Other nonorganic psychotic disorders </a:t>
            </a:r>
          </a:p>
          <a:p>
            <a:r>
              <a:rPr lang="en-US" sz="2400" dirty="0">
                <a:solidFill>
                  <a:schemeClr val="bg1"/>
                </a:solidFill>
              </a:rPr>
              <a:t>F29 Unspecified nonorganic psychosis</a:t>
            </a:r>
          </a:p>
          <a:p>
            <a:endParaRPr lang="en-US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1884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AB2819-DF69-40FA-A409-33B9AE315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/>
              <a:t>F30-F39 Mood [affective] disorders</a:t>
            </a:r>
            <a:br>
              <a:rPr lang="en-US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98B5B-B143-402A-BB82-0D9323DE9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anchor="ctr">
            <a:normAutofit/>
          </a:bodyPr>
          <a:lstStyle/>
          <a:p>
            <a:r>
              <a:rPr lang="en-US" sz="2200">
                <a:solidFill>
                  <a:schemeClr val="bg1"/>
                </a:solidFill>
              </a:rPr>
              <a:t>F30 Manic episode</a:t>
            </a:r>
          </a:p>
          <a:p>
            <a:r>
              <a:rPr lang="en-US" sz="2200">
                <a:solidFill>
                  <a:schemeClr val="bg1"/>
                </a:solidFill>
              </a:rPr>
              <a:t>F31 Bipolar affective disorder</a:t>
            </a:r>
          </a:p>
          <a:p>
            <a:r>
              <a:rPr lang="en-US" sz="2200">
                <a:solidFill>
                  <a:schemeClr val="bg1"/>
                </a:solidFill>
              </a:rPr>
              <a:t>F32 Depressive episode</a:t>
            </a:r>
          </a:p>
          <a:p>
            <a:r>
              <a:rPr lang="en-US" sz="2200">
                <a:solidFill>
                  <a:schemeClr val="bg1"/>
                </a:solidFill>
              </a:rPr>
              <a:t>F33 Recurrent depressive disorder</a:t>
            </a:r>
          </a:p>
          <a:p>
            <a:r>
              <a:rPr lang="en-US" sz="2200">
                <a:solidFill>
                  <a:schemeClr val="bg1"/>
                </a:solidFill>
              </a:rPr>
              <a:t>F34 Persistent mood [affective] disorders</a:t>
            </a:r>
          </a:p>
          <a:p>
            <a:r>
              <a:rPr lang="en-US" sz="2200">
                <a:solidFill>
                  <a:schemeClr val="bg1"/>
                </a:solidFill>
              </a:rPr>
              <a:t>F38 Other mood [affective] disorders</a:t>
            </a:r>
          </a:p>
          <a:p>
            <a:r>
              <a:rPr lang="en-US" sz="2200">
                <a:solidFill>
                  <a:schemeClr val="bg1"/>
                </a:solidFill>
              </a:rPr>
              <a:t>F39 Unspecified mood [affective] disorder</a:t>
            </a:r>
          </a:p>
        </p:txBody>
      </p:sp>
    </p:spTree>
    <p:extLst>
      <p:ext uri="{BB962C8B-B14F-4D97-AF65-F5344CB8AC3E}">
        <p14:creationId xmlns:p14="http://schemas.microsoft.com/office/powerpoint/2010/main" val="531391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8E3230-0122-4D5F-A30E-9C09B42B5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 dirty="0"/>
              <a:t>F40-F48 Neurotic, stress-related and somatoform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F7EA4-C0FA-49DF-A046-89D95DB9E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anchor="ctr">
            <a:normAutofit/>
          </a:bodyPr>
          <a:lstStyle/>
          <a:p>
            <a:r>
              <a:rPr lang="en-US" sz="2200">
                <a:solidFill>
                  <a:schemeClr val="bg1"/>
                </a:solidFill>
              </a:rPr>
              <a:t>F40 Phobic anxiety disorders</a:t>
            </a:r>
          </a:p>
          <a:p>
            <a:r>
              <a:rPr lang="en-US" sz="2200">
                <a:solidFill>
                  <a:schemeClr val="bg1"/>
                </a:solidFill>
              </a:rPr>
              <a:t>F41 Other anxiety disorders</a:t>
            </a:r>
          </a:p>
          <a:p>
            <a:r>
              <a:rPr lang="en-US" sz="2200">
                <a:solidFill>
                  <a:schemeClr val="bg1"/>
                </a:solidFill>
              </a:rPr>
              <a:t>F42 Obsessive-compulsive disorder</a:t>
            </a:r>
          </a:p>
          <a:p>
            <a:r>
              <a:rPr lang="en-US" sz="2200">
                <a:solidFill>
                  <a:schemeClr val="bg1"/>
                </a:solidFill>
              </a:rPr>
              <a:t>F43 Reaction to severe stress, and adjustment disorders</a:t>
            </a:r>
          </a:p>
          <a:p>
            <a:r>
              <a:rPr lang="en-US" sz="2200">
                <a:solidFill>
                  <a:schemeClr val="bg1"/>
                </a:solidFill>
              </a:rPr>
              <a:t>F44 Dissociative [conversion] disorders</a:t>
            </a:r>
          </a:p>
          <a:p>
            <a:r>
              <a:rPr lang="en-US" sz="2200">
                <a:solidFill>
                  <a:schemeClr val="bg1"/>
                </a:solidFill>
              </a:rPr>
              <a:t>F45 Somatoform disorders</a:t>
            </a:r>
          </a:p>
          <a:p>
            <a:r>
              <a:rPr lang="en-US" sz="2200">
                <a:solidFill>
                  <a:schemeClr val="bg1"/>
                </a:solidFill>
              </a:rPr>
              <a:t>F48 Other neurotic disorders</a:t>
            </a:r>
          </a:p>
          <a:p>
            <a:endParaRPr lang="en-US" sz="2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0703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C11E91-1DBE-4B1C-BF2B-56830C3DC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 sz="4100"/>
              <a:t>F50-F59 </a:t>
            </a:r>
            <a:r>
              <a:rPr lang="en-US" sz="4100" err="1"/>
              <a:t>Behavioural</a:t>
            </a:r>
            <a:r>
              <a:rPr lang="en-US" sz="4100"/>
              <a:t> syndromes associated with physiological disturbances and physical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16171-5966-415A-8B88-D62DE8B54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anchor="ctr">
            <a:normAutofit/>
          </a:bodyPr>
          <a:lstStyle/>
          <a:p>
            <a:r>
              <a:rPr lang="en-US" sz="2200">
                <a:solidFill>
                  <a:schemeClr val="bg1"/>
                </a:solidFill>
              </a:rPr>
              <a:t>F50 Eating disorders</a:t>
            </a:r>
          </a:p>
          <a:p>
            <a:r>
              <a:rPr lang="en-US" sz="2200">
                <a:solidFill>
                  <a:schemeClr val="bg1"/>
                </a:solidFill>
              </a:rPr>
              <a:t>F51 Nonorganic sleep disorders</a:t>
            </a:r>
          </a:p>
          <a:p>
            <a:r>
              <a:rPr lang="en-US" sz="2200">
                <a:solidFill>
                  <a:schemeClr val="bg1"/>
                </a:solidFill>
              </a:rPr>
              <a:t>F52 Sexual dysfunction, not caused by organic disorder or disease</a:t>
            </a:r>
          </a:p>
          <a:p>
            <a:r>
              <a:rPr lang="en-US" sz="2200">
                <a:solidFill>
                  <a:schemeClr val="bg1"/>
                </a:solidFill>
              </a:rPr>
              <a:t>F53 Mental and behavioural disorders associated with the puerperium, not elsewhere classified</a:t>
            </a:r>
          </a:p>
          <a:p>
            <a:r>
              <a:rPr lang="en-US" sz="2200">
                <a:solidFill>
                  <a:schemeClr val="bg1"/>
                </a:solidFill>
              </a:rPr>
              <a:t>F54 Psychological and behavioural factors associated with disorders or diseases classified elsewhere</a:t>
            </a:r>
          </a:p>
          <a:p>
            <a:r>
              <a:rPr lang="en-US" sz="2200">
                <a:solidFill>
                  <a:schemeClr val="bg1"/>
                </a:solidFill>
              </a:rPr>
              <a:t>F55 Abuse of non-dependence-producing substances</a:t>
            </a:r>
          </a:p>
          <a:p>
            <a:r>
              <a:rPr lang="en-US" sz="2200">
                <a:solidFill>
                  <a:schemeClr val="bg1"/>
                </a:solidFill>
              </a:rPr>
              <a:t>F59 Unspecified behavioural syndromes associated with physiological disturbances and physical factors</a:t>
            </a:r>
          </a:p>
        </p:txBody>
      </p:sp>
    </p:spTree>
    <p:extLst>
      <p:ext uri="{BB962C8B-B14F-4D97-AF65-F5344CB8AC3E}">
        <p14:creationId xmlns:p14="http://schemas.microsoft.com/office/powerpoint/2010/main" val="2752772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3768F5-6A38-42CF-B165-AAFAB3E7D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 dirty="0"/>
              <a:t>F60-F69 Disorders of adult personality and </a:t>
            </a:r>
            <a:r>
              <a:rPr lang="en-US" dirty="0" err="1"/>
              <a:t>behaviour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771CD-7F2E-4D6C-A5A9-00CE0745B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F60 Specific personality disorders</a:t>
            </a:r>
          </a:p>
          <a:p>
            <a:r>
              <a:rPr lang="en-US" sz="2000">
                <a:solidFill>
                  <a:schemeClr val="bg1"/>
                </a:solidFill>
              </a:rPr>
              <a:t>F61 Mixed and other personality disorders</a:t>
            </a:r>
          </a:p>
          <a:p>
            <a:r>
              <a:rPr lang="en-US" sz="2000">
                <a:solidFill>
                  <a:schemeClr val="bg1"/>
                </a:solidFill>
              </a:rPr>
              <a:t>F62 Enduring personality changes, not attributable to brain damage and disease</a:t>
            </a:r>
          </a:p>
          <a:p>
            <a:r>
              <a:rPr lang="en-US" sz="2000">
                <a:solidFill>
                  <a:schemeClr val="bg1"/>
                </a:solidFill>
              </a:rPr>
              <a:t>F63 Habit and impulse disorders</a:t>
            </a:r>
          </a:p>
          <a:p>
            <a:r>
              <a:rPr lang="en-US" sz="2000">
                <a:solidFill>
                  <a:schemeClr val="bg1"/>
                </a:solidFill>
              </a:rPr>
              <a:t>F64 Gender identity disorders</a:t>
            </a:r>
          </a:p>
          <a:p>
            <a:r>
              <a:rPr lang="en-US" sz="2000">
                <a:solidFill>
                  <a:schemeClr val="bg1"/>
                </a:solidFill>
              </a:rPr>
              <a:t>F65 Disorders of sexual preference</a:t>
            </a:r>
          </a:p>
          <a:p>
            <a:r>
              <a:rPr lang="en-US" sz="2000">
                <a:solidFill>
                  <a:schemeClr val="bg1"/>
                </a:solidFill>
              </a:rPr>
              <a:t>F66 Psychological and behavioural disorders associated with sexual development and orientation</a:t>
            </a:r>
          </a:p>
          <a:p>
            <a:r>
              <a:rPr lang="en-US" sz="2000">
                <a:solidFill>
                  <a:schemeClr val="bg1"/>
                </a:solidFill>
              </a:rPr>
              <a:t>F68 Other disorders of adult personality and behaviour</a:t>
            </a:r>
          </a:p>
          <a:p>
            <a:r>
              <a:rPr lang="en-US" sz="2000">
                <a:solidFill>
                  <a:schemeClr val="bg1"/>
                </a:solidFill>
              </a:rPr>
              <a:t>F69 Unspecified disorder of adult personality and behaviour</a:t>
            </a:r>
          </a:p>
          <a:p>
            <a:endParaRPr 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1478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207CC6-EAA1-4BFF-A48A-DECAD8972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0A05FF-4BA9-494B-9164-2AD5AB36B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80"/>
            <a:ext cx="10086973" cy="6858958"/>
          </a:xfrm>
          <a:custGeom>
            <a:avLst/>
            <a:gdLst>
              <a:gd name="connsiteX0" fmla="*/ 2008921 w 10086973"/>
              <a:gd name="connsiteY0" fmla="*/ 0 h 6858958"/>
              <a:gd name="connsiteX1" fmla="*/ 5838793 w 10086973"/>
              <a:gd name="connsiteY1" fmla="*/ 0 h 6858958"/>
              <a:gd name="connsiteX2" fmla="*/ 6905021 w 10086973"/>
              <a:gd name="connsiteY2" fmla="*/ 0 h 6858958"/>
              <a:gd name="connsiteX3" fmla="*/ 6910598 w 10086973"/>
              <a:gd name="connsiteY3" fmla="*/ 0 h 6858958"/>
              <a:gd name="connsiteX4" fmla="*/ 10086973 w 10086973"/>
              <a:gd name="connsiteY4" fmla="*/ 6858478 h 6858958"/>
              <a:gd name="connsiteX5" fmla="*/ 9324755 w 10086973"/>
              <a:gd name="connsiteY5" fmla="*/ 6858478 h 6858958"/>
              <a:gd name="connsiteX6" fmla="*/ 9324977 w 10086973"/>
              <a:gd name="connsiteY6" fmla="*/ 6858957 h 6858958"/>
              <a:gd name="connsiteX7" fmla="*/ 3359025 w 10086973"/>
              <a:gd name="connsiteY7" fmla="*/ 6858957 h 6858958"/>
              <a:gd name="connsiteX8" fmla="*/ 3359025 w 10086973"/>
              <a:gd name="connsiteY8" fmla="*/ 6858958 h 6858958"/>
              <a:gd name="connsiteX9" fmla="*/ 0 w 10086973"/>
              <a:gd name="connsiteY9" fmla="*/ 6858958 h 6858958"/>
              <a:gd name="connsiteX10" fmla="*/ 0 w 10086973"/>
              <a:gd name="connsiteY10" fmla="*/ 958 h 6858958"/>
              <a:gd name="connsiteX11" fmla="*/ 761996 w 10086973"/>
              <a:gd name="connsiteY11" fmla="*/ 958 h 6858958"/>
              <a:gd name="connsiteX12" fmla="*/ 761996 w 10086973"/>
              <a:gd name="connsiteY12" fmla="*/ 479 h 6858958"/>
              <a:gd name="connsiteX13" fmla="*/ 1246925 w 10086973"/>
              <a:gd name="connsiteY13" fmla="*/ 479 h 6858958"/>
              <a:gd name="connsiteX14" fmla="*/ 2008921 w 10086973"/>
              <a:gd name="connsiteY14" fmla="*/ 479 h 685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086973" h="6858958">
                <a:moveTo>
                  <a:pt x="2008921" y="0"/>
                </a:moveTo>
                <a:lnTo>
                  <a:pt x="5838793" y="0"/>
                </a:lnTo>
                <a:lnTo>
                  <a:pt x="6905021" y="0"/>
                </a:lnTo>
                <a:lnTo>
                  <a:pt x="6910598" y="0"/>
                </a:lnTo>
                <a:lnTo>
                  <a:pt x="10086973" y="6858478"/>
                </a:lnTo>
                <a:lnTo>
                  <a:pt x="9324755" y="6858478"/>
                </a:lnTo>
                <a:lnTo>
                  <a:pt x="9324977" y="6858957"/>
                </a:lnTo>
                <a:lnTo>
                  <a:pt x="3359025" y="6858957"/>
                </a:lnTo>
                <a:lnTo>
                  <a:pt x="3359025" y="6858958"/>
                </a:lnTo>
                <a:lnTo>
                  <a:pt x="0" y="6858958"/>
                </a:lnTo>
                <a:lnTo>
                  <a:pt x="0" y="958"/>
                </a:lnTo>
                <a:lnTo>
                  <a:pt x="761996" y="958"/>
                </a:lnTo>
                <a:lnTo>
                  <a:pt x="761996" y="479"/>
                </a:lnTo>
                <a:lnTo>
                  <a:pt x="1246925" y="479"/>
                </a:lnTo>
                <a:lnTo>
                  <a:pt x="2008921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466803-20B2-463E-86FA-423935DB2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2425109"/>
            <a:ext cx="6777229" cy="33076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 you think? Is Transgender a mental disorder?</a:t>
            </a:r>
          </a:p>
        </p:txBody>
      </p:sp>
    </p:spTree>
    <p:extLst>
      <p:ext uri="{BB962C8B-B14F-4D97-AF65-F5344CB8AC3E}">
        <p14:creationId xmlns:p14="http://schemas.microsoft.com/office/powerpoint/2010/main" val="1192753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54329-7A71-4FC5-96EB-A14442FA3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 dirty="0"/>
              <a:t>F80-F89 Disorders of psychological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1CC64-0CCD-4A54-AFEE-BB79A396C1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anchor="ctr">
            <a:normAutofit/>
          </a:bodyPr>
          <a:lstStyle/>
          <a:p>
            <a:r>
              <a:rPr lang="en-US" sz="2200">
                <a:solidFill>
                  <a:schemeClr val="bg1"/>
                </a:solidFill>
              </a:rPr>
              <a:t>F80 Specific developmental disorders of speech and language</a:t>
            </a:r>
          </a:p>
          <a:p>
            <a:r>
              <a:rPr lang="en-US" sz="2200">
                <a:solidFill>
                  <a:schemeClr val="bg1"/>
                </a:solidFill>
              </a:rPr>
              <a:t>F81 Specific developmental disorders of scholastic skills</a:t>
            </a:r>
          </a:p>
          <a:p>
            <a:r>
              <a:rPr lang="en-US" sz="2200">
                <a:solidFill>
                  <a:schemeClr val="bg1"/>
                </a:solidFill>
              </a:rPr>
              <a:t>F82 Specific developmental disorder of motor function </a:t>
            </a:r>
          </a:p>
          <a:p>
            <a:r>
              <a:rPr lang="en-US" sz="2200">
                <a:solidFill>
                  <a:schemeClr val="bg1"/>
                </a:solidFill>
              </a:rPr>
              <a:t>F83 Mixed specific developmental disorder </a:t>
            </a:r>
          </a:p>
          <a:p>
            <a:r>
              <a:rPr lang="en-US" sz="2200">
                <a:solidFill>
                  <a:schemeClr val="bg1"/>
                </a:solidFill>
              </a:rPr>
              <a:t>F84 Pervasive developmental disorders</a:t>
            </a:r>
          </a:p>
          <a:p>
            <a:r>
              <a:rPr lang="en-US" sz="2200">
                <a:solidFill>
                  <a:schemeClr val="bg1"/>
                </a:solidFill>
              </a:rPr>
              <a:t>F88 Other disorders of psychological development </a:t>
            </a:r>
          </a:p>
          <a:p>
            <a:r>
              <a:rPr lang="en-US" sz="2200">
                <a:solidFill>
                  <a:schemeClr val="bg1"/>
                </a:solidFill>
              </a:rPr>
              <a:t>F89 Unspecified disorder of psychological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359333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86BEF-4452-4585-90AD-6B10952E6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 sz="4100"/>
              <a:t>F90-F98 </a:t>
            </a:r>
            <a:r>
              <a:rPr lang="en-US" sz="4100" err="1"/>
              <a:t>Behavioural</a:t>
            </a:r>
            <a:r>
              <a:rPr lang="en-US" sz="4100"/>
              <a:t> and emotional disorders with onset usually occurring in childhood and adolescence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F3490-CF62-43D1-9CE1-A03083D63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anchor="ctr">
            <a:normAutofit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F90 Hyperkinetic disorder</a:t>
            </a:r>
          </a:p>
          <a:p>
            <a:r>
              <a:rPr lang="en-US" sz="2200" dirty="0">
                <a:solidFill>
                  <a:schemeClr val="bg1"/>
                </a:solidFill>
              </a:rPr>
              <a:t>F91 Conduct disorders</a:t>
            </a:r>
          </a:p>
          <a:p>
            <a:r>
              <a:rPr lang="en-US" sz="2200" dirty="0">
                <a:solidFill>
                  <a:schemeClr val="bg1"/>
                </a:solidFill>
              </a:rPr>
              <a:t>F92 Mixed disorders of conduct and emotions</a:t>
            </a:r>
          </a:p>
          <a:p>
            <a:r>
              <a:rPr lang="en-US" sz="2200" dirty="0">
                <a:solidFill>
                  <a:schemeClr val="bg1"/>
                </a:solidFill>
              </a:rPr>
              <a:t>F93 Emotional disorders with onset specific to childhood</a:t>
            </a:r>
          </a:p>
          <a:p>
            <a:r>
              <a:rPr lang="en-US" sz="2200" dirty="0">
                <a:solidFill>
                  <a:schemeClr val="bg1"/>
                </a:solidFill>
              </a:rPr>
              <a:t>F94 Disorders of social functioning with onset specific to childhood and adolescence</a:t>
            </a:r>
          </a:p>
          <a:p>
            <a:r>
              <a:rPr lang="en-US" sz="2200" dirty="0">
                <a:solidFill>
                  <a:schemeClr val="bg1"/>
                </a:solidFill>
              </a:rPr>
              <a:t>F95 Tic disorders</a:t>
            </a:r>
          </a:p>
          <a:p>
            <a:r>
              <a:rPr lang="en-US" sz="2200" dirty="0">
                <a:solidFill>
                  <a:schemeClr val="bg1"/>
                </a:solidFill>
              </a:rPr>
              <a:t>F98 Other </a:t>
            </a:r>
            <a:r>
              <a:rPr lang="en-US" sz="2200" dirty="0" err="1">
                <a:solidFill>
                  <a:schemeClr val="bg1"/>
                </a:solidFill>
              </a:rPr>
              <a:t>behavioural</a:t>
            </a:r>
            <a:r>
              <a:rPr lang="en-US" sz="2200" dirty="0">
                <a:solidFill>
                  <a:schemeClr val="bg1"/>
                </a:solidFill>
              </a:rPr>
              <a:t> and emotional disorders with onset usually occurring in childhood and adolescence</a:t>
            </a:r>
          </a:p>
        </p:txBody>
      </p:sp>
    </p:spTree>
    <p:extLst>
      <p:ext uri="{BB962C8B-B14F-4D97-AF65-F5344CB8AC3E}">
        <p14:creationId xmlns:p14="http://schemas.microsoft.com/office/powerpoint/2010/main" val="22640269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BC001-F227-4711-88BA-183BF7AE5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D9C4E-5D4C-48DB-8674-BFCE824B2F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Gaebel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W., Stricker, J. and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Kerst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2020. Changes from ICD-10 to ICD-11 and future directions in psychiatric classification.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Dialogues in clinical neuroscience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22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p.7.</a:t>
            </a:r>
          </a:p>
          <a:p>
            <a:endParaRPr lang="en-US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Stein, D.J.,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Szatmari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Gaebel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W., Berk, M., Vieta, E., Maj, M., De Vries, Y.A.,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Roest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A.M., De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Jonge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Maercker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 and Brewin, C.R., 2020. Mental, behavioral and neurodevelopmental disorders in the ICD-11: an international perspective on key changes and controversies.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medicine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18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pp.1-24.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8822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FFB5EC-9736-4EF8-A8B1-8B3A52A0F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234" y="2073715"/>
            <a:ext cx="6935759" cy="29930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the classification system used by the UK?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06796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B0874-88B8-43D3-B0B6-C32F790F7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FD067A-52BE-40EE-B7CA-391830B9A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2561771"/>
            <a:chOff x="0" y="0"/>
            <a:chExt cx="12192000" cy="256177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CDA7855-806B-4A02-9C19-24872E4D8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2561771"/>
            </a:xfrm>
            <a:custGeom>
              <a:avLst/>
              <a:gdLst>
                <a:gd name="connsiteX0" fmla="*/ 0 w 12192000"/>
                <a:gd name="connsiteY0" fmla="*/ 0 h 2561771"/>
                <a:gd name="connsiteX1" fmla="*/ 12192000 w 12192000"/>
                <a:gd name="connsiteY1" fmla="*/ 0 h 2561771"/>
                <a:gd name="connsiteX2" fmla="*/ 12192000 w 12192000"/>
                <a:gd name="connsiteY2" fmla="*/ 2359863 h 2561771"/>
                <a:gd name="connsiteX3" fmla="*/ 6364514 w 12192000"/>
                <a:gd name="connsiteY3" fmla="*/ 2561771 h 2561771"/>
                <a:gd name="connsiteX4" fmla="*/ 1981200 w 12192000"/>
                <a:gd name="connsiteY4" fmla="*/ 2278742 h 2561771"/>
                <a:gd name="connsiteX5" fmla="*/ 0 w 12192000"/>
                <a:gd name="connsiteY5" fmla="*/ 2343277 h 256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2561771">
                  <a:moveTo>
                    <a:pt x="0" y="0"/>
                  </a:moveTo>
                  <a:lnTo>
                    <a:pt x="12192000" y="0"/>
                  </a:lnTo>
                  <a:lnTo>
                    <a:pt x="12192000" y="2359863"/>
                  </a:lnTo>
                  <a:lnTo>
                    <a:pt x="6364514" y="2561771"/>
                  </a:lnTo>
                  <a:lnTo>
                    <a:pt x="1981200" y="2278742"/>
                  </a:lnTo>
                  <a:lnTo>
                    <a:pt x="0" y="234327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AFE70DE-5BEC-4E54-98D2-48C13E149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2561771"/>
            </a:xfrm>
            <a:custGeom>
              <a:avLst/>
              <a:gdLst>
                <a:gd name="connsiteX0" fmla="*/ 0 w 12192000"/>
                <a:gd name="connsiteY0" fmla="*/ 0 h 2561771"/>
                <a:gd name="connsiteX1" fmla="*/ 12192000 w 12192000"/>
                <a:gd name="connsiteY1" fmla="*/ 0 h 2561771"/>
                <a:gd name="connsiteX2" fmla="*/ 12192000 w 12192000"/>
                <a:gd name="connsiteY2" fmla="*/ 2359863 h 2561771"/>
                <a:gd name="connsiteX3" fmla="*/ 6364514 w 12192000"/>
                <a:gd name="connsiteY3" fmla="*/ 2561771 h 2561771"/>
                <a:gd name="connsiteX4" fmla="*/ 1981200 w 12192000"/>
                <a:gd name="connsiteY4" fmla="*/ 2278742 h 2561771"/>
                <a:gd name="connsiteX5" fmla="*/ 0 w 12192000"/>
                <a:gd name="connsiteY5" fmla="*/ 2343277 h 256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2561771">
                  <a:moveTo>
                    <a:pt x="0" y="0"/>
                  </a:moveTo>
                  <a:lnTo>
                    <a:pt x="12192000" y="0"/>
                  </a:lnTo>
                  <a:lnTo>
                    <a:pt x="12192000" y="2359863"/>
                  </a:lnTo>
                  <a:lnTo>
                    <a:pt x="6364514" y="2561771"/>
                  </a:lnTo>
                  <a:lnTo>
                    <a:pt x="1981200" y="2278742"/>
                  </a:lnTo>
                  <a:lnTo>
                    <a:pt x="0" y="2343277"/>
                  </a:lnTo>
                  <a:close/>
                </a:path>
              </a:pathLst>
            </a:custGeom>
            <a:solidFill>
              <a:schemeClr val="bg1">
                <a:alpha val="14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CB7A37-3403-44D0-845C-67FB46FF3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915" y="1040400"/>
            <a:ext cx="7866060" cy="707886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Mental Health Services – NHS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15B8CC4-8CCE-428F-AE7E-28D178984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0" y="2027156"/>
            <a:ext cx="12192000" cy="757168"/>
            <a:chOff x="0" y="2959818"/>
            <a:chExt cx="12192000" cy="75716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6359FA2-E374-4073-8269-E10D2AE74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A1F0E66-9B5E-4980-8AEC-B4D144B48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A4AB4-82D3-4A82-8A81-D29723D1A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2914" y="3070719"/>
            <a:ext cx="7866061" cy="3330081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>
                    <a:alpha val="80000"/>
                  </a:schemeClr>
                </a:solidFill>
              </a:rPr>
              <a:t>S</a:t>
            </a: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ervices are free.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To receive mental health support through the NHS, a referral may sometimes be required through the GP.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Common problems </a:t>
            </a:r>
          </a:p>
          <a:p>
            <a:pPr lvl="1"/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Alcohol/other substances</a:t>
            </a:r>
          </a:p>
          <a:p>
            <a:pPr lvl="1"/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NHS Psychological Therapy services (IAPT)</a:t>
            </a:r>
          </a:p>
          <a:p>
            <a:pPr lvl="2"/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Talk Therapies</a:t>
            </a:r>
          </a:p>
          <a:p>
            <a:pPr lvl="1"/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Children and young mental health services</a:t>
            </a:r>
          </a:p>
          <a:p>
            <a:endParaRPr lang="en-US" sz="2000" dirty="0">
              <a:solidFill>
                <a:schemeClr val="bg1">
                  <a:alpha val="80000"/>
                </a:schemeClr>
              </a:solidFill>
            </a:endParaRPr>
          </a:p>
          <a:p>
            <a:endParaRPr lang="en-US" sz="20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4227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B0874-88B8-43D3-B0B6-C32F790F7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FD067A-52BE-40EE-B7CA-391830B9A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2561771"/>
            <a:chOff x="0" y="0"/>
            <a:chExt cx="12192000" cy="256177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CDA7855-806B-4A02-9C19-24872E4D8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2561771"/>
            </a:xfrm>
            <a:custGeom>
              <a:avLst/>
              <a:gdLst>
                <a:gd name="connsiteX0" fmla="*/ 0 w 12192000"/>
                <a:gd name="connsiteY0" fmla="*/ 0 h 2561771"/>
                <a:gd name="connsiteX1" fmla="*/ 12192000 w 12192000"/>
                <a:gd name="connsiteY1" fmla="*/ 0 h 2561771"/>
                <a:gd name="connsiteX2" fmla="*/ 12192000 w 12192000"/>
                <a:gd name="connsiteY2" fmla="*/ 2359863 h 2561771"/>
                <a:gd name="connsiteX3" fmla="*/ 6364514 w 12192000"/>
                <a:gd name="connsiteY3" fmla="*/ 2561771 h 2561771"/>
                <a:gd name="connsiteX4" fmla="*/ 1981200 w 12192000"/>
                <a:gd name="connsiteY4" fmla="*/ 2278742 h 2561771"/>
                <a:gd name="connsiteX5" fmla="*/ 0 w 12192000"/>
                <a:gd name="connsiteY5" fmla="*/ 2343277 h 256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2561771">
                  <a:moveTo>
                    <a:pt x="0" y="0"/>
                  </a:moveTo>
                  <a:lnTo>
                    <a:pt x="12192000" y="0"/>
                  </a:lnTo>
                  <a:lnTo>
                    <a:pt x="12192000" y="2359863"/>
                  </a:lnTo>
                  <a:lnTo>
                    <a:pt x="6364514" y="2561771"/>
                  </a:lnTo>
                  <a:lnTo>
                    <a:pt x="1981200" y="2278742"/>
                  </a:lnTo>
                  <a:lnTo>
                    <a:pt x="0" y="234327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AFE70DE-5BEC-4E54-98D2-48C13E149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2561771"/>
            </a:xfrm>
            <a:custGeom>
              <a:avLst/>
              <a:gdLst>
                <a:gd name="connsiteX0" fmla="*/ 0 w 12192000"/>
                <a:gd name="connsiteY0" fmla="*/ 0 h 2561771"/>
                <a:gd name="connsiteX1" fmla="*/ 12192000 w 12192000"/>
                <a:gd name="connsiteY1" fmla="*/ 0 h 2561771"/>
                <a:gd name="connsiteX2" fmla="*/ 12192000 w 12192000"/>
                <a:gd name="connsiteY2" fmla="*/ 2359863 h 2561771"/>
                <a:gd name="connsiteX3" fmla="*/ 6364514 w 12192000"/>
                <a:gd name="connsiteY3" fmla="*/ 2561771 h 2561771"/>
                <a:gd name="connsiteX4" fmla="*/ 1981200 w 12192000"/>
                <a:gd name="connsiteY4" fmla="*/ 2278742 h 2561771"/>
                <a:gd name="connsiteX5" fmla="*/ 0 w 12192000"/>
                <a:gd name="connsiteY5" fmla="*/ 2343277 h 256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2561771">
                  <a:moveTo>
                    <a:pt x="0" y="0"/>
                  </a:moveTo>
                  <a:lnTo>
                    <a:pt x="12192000" y="0"/>
                  </a:lnTo>
                  <a:lnTo>
                    <a:pt x="12192000" y="2359863"/>
                  </a:lnTo>
                  <a:lnTo>
                    <a:pt x="6364514" y="2561771"/>
                  </a:lnTo>
                  <a:lnTo>
                    <a:pt x="1981200" y="2278742"/>
                  </a:lnTo>
                  <a:lnTo>
                    <a:pt x="0" y="2343277"/>
                  </a:lnTo>
                  <a:close/>
                </a:path>
              </a:pathLst>
            </a:custGeom>
            <a:solidFill>
              <a:schemeClr val="bg1">
                <a:alpha val="14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EEA44F-1358-4A5A-A2F0-8A3E7F9EF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915" y="1040400"/>
            <a:ext cx="7866060" cy="707886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Disorders treated by IAPT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15B8CC4-8CCE-428F-AE7E-28D178984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0" y="2027156"/>
            <a:ext cx="12192000" cy="757168"/>
            <a:chOff x="0" y="2959818"/>
            <a:chExt cx="12192000" cy="75716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6359FA2-E374-4073-8269-E10D2AE74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A1F0E66-9B5E-4980-8AEC-B4D144B48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83E42-C31D-4E88-90E4-FA0609DE4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1797" y="2561095"/>
            <a:ext cx="7866061" cy="3945355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  <a:latin typeface="Frutiger W01"/>
              </a:rPr>
              <a:t>D</a:t>
            </a:r>
            <a:r>
              <a:rPr lang="en-US" sz="2400" b="0" i="0" dirty="0">
                <a:solidFill>
                  <a:schemeClr val="bg1">
                    <a:alpha val="80000"/>
                  </a:schemeClr>
                </a:solidFill>
                <a:effectLst/>
                <a:latin typeface="Frutiger W01"/>
              </a:rPr>
              <a:t>epression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  <a:latin typeface="Frutiger W01"/>
              </a:rPr>
              <a:t>G</a:t>
            </a:r>
            <a:r>
              <a:rPr lang="en-US" sz="2400" b="0" i="0" dirty="0">
                <a:solidFill>
                  <a:schemeClr val="bg1">
                    <a:alpha val="80000"/>
                  </a:schemeClr>
                </a:solidFill>
                <a:effectLst/>
                <a:latin typeface="Frutiger W01"/>
              </a:rPr>
              <a:t>eneralized anxiety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  <a:latin typeface="Frutiger W01"/>
              </a:rPr>
              <a:t>S</a:t>
            </a:r>
            <a:r>
              <a:rPr lang="en-US" sz="2400" b="0" i="0" dirty="0">
                <a:solidFill>
                  <a:schemeClr val="bg1">
                    <a:alpha val="80000"/>
                  </a:schemeClr>
                </a:solidFill>
                <a:effectLst/>
                <a:latin typeface="Frutiger W01"/>
              </a:rPr>
              <a:t>ocial anxiety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  <a:latin typeface="Frutiger W01"/>
              </a:rPr>
              <a:t>P</a:t>
            </a:r>
            <a:r>
              <a:rPr lang="en-US" sz="2400" b="0" i="0" dirty="0">
                <a:solidFill>
                  <a:schemeClr val="bg1">
                    <a:alpha val="80000"/>
                  </a:schemeClr>
                </a:solidFill>
                <a:effectLst/>
                <a:latin typeface="Frutiger W01"/>
              </a:rPr>
              <a:t>anic and agoraphobia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  <a:latin typeface="Frutiger W01"/>
              </a:rPr>
              <a:t>O</a:t>
            </a:r>
            <a:r>
              <a:rPr lang="en-US" sz="2400" b="0" i="0" dirty="0">
                <a:solidFill>
                  <a:schemeClr val="bg1">
                    <a:alpha val="80000"/>
                  </a:schemeClr>
                </a:solidFill>
                <a:effectLst/>
                <a:latin typeface="Frutiger W01"/>
              </a:rPr>
              <a:t>ther phobias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  <a:latin typeface="Frutiger W01"/>
              </a:rPr>
              <a:t>O</a:t>
            </a:r>
            <a:r>
              <a:rPr lang="en-US" sz="2400" b="0" i="0" dirty="0">
                <a:solidFill>
                  <a:schemeClr val="bg1">
                    <a:alpha val="80000"/>
                  </a:schemeClr>
                </a:solidFill>
                <a:effectLst/>
                <a:latin typeface="Frutiger W01"/>
              </a:rPr>
              <a:t>bsessive-compulsive disorder (OCD)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  <a:latin typeface="Frutiger W01"/>
              </a:rPr>
              <a:t>P</a:t>
            </a:r>
            <a:r>
              <a:rPr lang="en-US" sz="2400" b="0" i="0" dirty="0">
                <a:solidFill>
                  <a:schemeClr val="bg1">
                    <a:alpha val="80000"/>
                  </a:schemeClr>
                </a:solidFill>
                <a:effectLst/>
                <a:latin typeface="Frutiger W01"/>
              </a:rPr>
              <a:t>ost-traumatic stress disorder (PTSD)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  <a:latin typeface="Frutiger W01"/>
              </a:rPr>
              <a:t>I</a:t>
            </a:r>
            <a:r>
              <a:rPr lang="en-US" sz="2400" b="0" i="0" dirty="0">
                <a:solidFill>
                  <a:schemeClr val="bg1">
                    <a:alpha val="80000"/>
                  </a:schemeClr>
                </a:solidFill>
                <a:effectLst/>
                <a:latin typeface="Frutiger W01"/>
              </a:rPr>
              <a:t>rritable bowel syndrome (IBS)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  <a:latin typeface="Frutiger W01"/>
              </a:rPr>
              <a:t>B</a:t>
            </a:r>
            <a:r>
              <a:rPr lang="en-US" sz="2400" b="0" i="0" dirty="0">
                <a:solidFill>
                  <a:schemeClr val="bg1">
                    <a:alpha val="80000"/>
                  </a:schemeClr>
                </a:solidFill>
                <a:effectLst/>
                <a:latin typeface="Frutiger W01"/>
              </a:rPr>
              <a:t>ody dysmorphic disorder</a:t>
            </a:r>
          </a:p>
          <a:p>
            <a:endParaRPr lang="en-US" sz="20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86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B0874-88B8-43D3-B0B6-C32F790F7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FD067A-52BE-40EE-B7CA-391830B9A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2561771"/>
            <a:chOff x="0" y="0"/>
            <a:chExt cx="12192000" cy="256177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CDA7855-806B-4A02-9C19-24872E4D8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2561771"/>
            </a:xfrm>
            <a:custGeom>
              <a:avLst/>
              <a:gdLst>
                <a:gd name="connsiteX0" fmla="*/ 0 w 12192000"/>
                <a:gd name="connsiteY0" fmla="*/ 0 h 2561771"/>
                <a:gd name="connsiteX1" fmla="*/ 12192000 w 12192000"/>
                <a:gd name="connsiteY1" fmla="*/ 0 h 2561771"/>
                <a:gd name="connsiteX2" fmla="*/ 12192000 w 12192000"/>
                <a:gd name="connsiteY2" fmla="*/ 2359863 h 2561771"/>
                <a:gd name="connsiteX3" fmla="*/ 6364514 w 12192000"/>
                <a:gd name="connsiteY3" fmla="*/ 2561771 h 2561771"/>
                <a:gd name="connsiteX4" fmla="*/ 1981200 w 12192000"/>
                <a:gd name="connsiteY4" fmla="*/ 2278742 h 2561771"/>
                <a:gd name="connsiteX5" fmla="*/ 0 w 12192000"/>
                <a:gd name="connsiteY5" fmla="*/ 2343277 h 256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2561771">
                  <a:moveTo>
                    <a:pt x="0" y="0"/>
                  </a:moveTo>
                  <a:lnTo>
                    <a:pt x="12192000" y="0"/>
                  </a:lnTo>
                  <a:lnTo>
                    <a:pt x="12192000" y="2359863"/>
                  </a:lnTo>
                  <a:lnTo>
                    <a:pt x="6364514" y="2561771"/>
                  </a:lnTo>
                  <a:lnTo>
                    <a:pt x="1981200" y="2278742"/>
                  </a:lnTo>
                  <a:lnTo>
                    <a:pt x="0" y="234327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AFE70DE-5BEC-4E54-98D2-48C13E149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2561771"/>
            </a:xfrm>
            <a:custGeom>
              <a:avLst/>
              <a:gdLst>
                <a:gd name="connsiteX0" fmla="*/ 0 w 12192000"/>
                <a:gd name="connsiteY0" fmla="*/ 0 h 2561771"/>
                <a:gd name="connsiteX1" fmla="*/ 12192000 w 12192000"/>
                <a:gd name="connsiteY1" fmla="*/ 0 h 2561771"/>
                <a:gd name="connsiteX2" fmla="*/ 12192000 w 12192000"/>
                <a:gd name="connsiteY2" fmla="*/ 2359863 h 2561771"/>
                <a:gd name="connsiteX3" fmla="*/ 6364514 w 12192000"/>
                <a:gd name="connsiteY3" fmla="*/ 2561771 h 2561771"/>
                <a:gd name="connsiteX4" fmla="*/ 1981200 w 12192000"/>
                <a:gd name="connsiteY4" fmla="*/ 2278742 h 2561771"/>
                <a:gd name="connsiteX5" fmla="*/ 0 w 12192000"/>
                <a:gd name="connsiteY5" fmla="*/ 2343277 h 256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2561771">
                  <a:moveTo>
                    <a:pt x="0" y="0"/>
                  </a:moveTo>
                  <a:lnTo>
                    <a:pt x="12192000" y="0"/>
                  </a:lnTo>
                  <a:lnTo>
                    <a:pt x="12192000" y="2359863"/>
                  </a:lnTo>
                  <a:lnTo>
                    <a:pt x="6364514" y="2561771"/>
                  </a:lnTo>
                  <a:lnTo>
                    <a:pt x="1981200" y="2278742"/>
                  </a:lnTo>
                  <a:lnTo>
                    <a:pt x="0" y="2343277"/>
                  </a:lnTo>
                  <a:close/>
                </a:path>
              </a:pathLst>
            </a:custGeom>
            <a:solidFill>
              <a:schemeClr val="bg1">
                <a:alpha val="14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25AD8D-2669-45E3-B1E1-FD6DAD011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915" y="1040400"/>
            <a:ext cx="7866060" cy="707886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Community Mental Health Services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15B8CC4-8CCE-428F-AE7E-28D178984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0" y="2027156"/>
            <a:ext cx="12192000" cy="757168"/>
            <a:chOff x="0" y="2959818"/>
            <a:chExt cx="12192000" cy="75716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6359FA2-E374-4073-8269-E10D2AE74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A1F0E66-9B5E-4980-8AEC-B4D144B48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C56D2-B0E8-48DB-9AFB-A7FEA85DC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2914" y="3070719"/>
            <a:ext cx="7866061" cy="2937969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Community Support for Adults and older adults 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Individual Placement and Support – Severe Mental Health conditions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Community Inpatient, and intensive day care 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Early Intervention in Psychosis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Suicide prevention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Suicide Bereavement support</a:t>
            </a:r>
          </a:p>
        </p:txBody>
      </p:sp>
    </p:spTree>
    <p:extLst>
      <p:ext uri="{BB962C8B-B14F-4D97-AF65-F5344CB8AC3E}">
        <p14:creationId xmlns:p14="http://schemas.microsoft.com/office/powerpoint/2010/main" val="21641659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D0CBD-B365-4199-8B7C-9BECC872B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D365B-834D-4ED8-9F57-8414B3E0B1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https://www.england.nhs.uk/wp-content/uploads/2014/10/5yfv-web.pdf</a:t>
            </a:r>
            <a:endParaRPr lang="en-US" dirty="0"/>
          </a:p>
          <a:p>
            <a:r>
              <a:rPr lang="en-US" dirty="0">
                <a:hlinkClick r:id="rId3"/>
              </a:rPr>
              <a:t>https://www.nice.org.uk/</a:t>
            </a:r>
            <a:endParaRPr lang="en-US" dirty="0"/>
          </a:p>
          <a:p>
            <a:r>
              <a:rPr lang="en-US" dirty="0">
                <a:hlinkClick r:id="rId4"/>
              </a:rPr>
              <a:t>https://icd.who.int/en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183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1203</Words>
  <Application>Microsoft Office PowerPoint</Application>
  <PresentationFormat>Widescreen</PresentationFormat>
  <Paragraphs>155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Frutiger W01</vt:lpstr>
      <vt:lpstr>Office Theme</vt:lpstr>
      <vt:lpstr>Mental Health Classification Systems</vt:lpstr>
      <vt:lpstr>Major Classification Systems </vt:lpstr>
      <vt:lpstr>So, what are some of the differences between ICD and DSM?</vt:lpstr>
      <vt:lpstr>ICD</vt:lpstr>
      <vt:lpstr>Versions of ICD</vt:lpstr>
      <vt:lpstr>Categories within ICD-10 (Summary)</vt:lpstr>
      <vt:lpstr>F90-F98 Behavioural and emotional disorders with onset usually occurring in childhood and adolescence</vt:lpstr>
      <vt:lpstr>F10-F19 Mental and behavioural disorders due to psychoactive substance use </vt:lpstr>
      <vt:lpstr>F20-F29 Schizophrenia, schizotypal and delusional disorders </vt:lpstr>
      <vt:lpstr>F30-F39 Mood [affective] disorders </vt:lpstr>
      <vt:lpstr>F40-F48 Neurotic, stress-related and somatoform disorders</vt:lpstr>
      <vt:lpstr>F50-F59 Behavioural syndromes associated with physiological disturbances and physical factors</vt:lpstr>
      <vt:lpstr>F60-F69 Disorders of adult personality and behaviour</vt:lpstr>
      <vt:lpstr>What do you think? Is Transgender a mental disorder?</vt:lpstr>
      <vt:lpstr>F80-F89 Disorders of psychological development</vt:lpstr>
      <vt:lpstr>F90-F98 Behavioural and emotional disorders with onset usually occurring in childhood and adolescence</vt:lpstr>
      <vt:lpstr>Further Reading </vt:lpstr>
      <vt:lpstr>What is the classification system used by the UK?</vt:lpstr>
      <vt:lpstr>Mental Health Services – NHS </vt:lpstr>
      <vt:lpstr>Disorders treated by IAPT</vt:lpstr>
      <vt:lpstr>Community Mental Health Services 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Classification Systems</dc:title>
  <dc:creator>Dushika Rajan</dc:creator>
  <cp:lastModifiedBy>Dushika Rajan</cp:lastModifiedBy>
  <cp:revision>1</cp:revision>
  <dcterms:created xsi:type="dcterms:W3CDTF">2021-02-01T01:38:55Z</dcterms:created>
  <dcterms:modified xsi:type="dcterms:W3CDTF">2021-02-01T01:41:32Z</dcterms:modified>
</cp:coreProperties>
</file>