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ags/tag4.xml" ContentType="application/vnd.openxmlformats-officedocument.presentationml.tags+xml"/>
  <Override PartName="/ppt/tags/tag5.xml" ContentType="application/vnd.openxmlformats-officedocument.presentationml.tags+xml"/>
  <Override PartName="/ppt/tags/tag6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4"/>
  </p:notesMasterIdLst>
  <p:sldIdLst>
    <p:sldId id="256" r:id="rId2"/>
    <p:sldId id="294" r:id="rId3"/>
    <p:sldId id="310" r:id="rId4"/>
    <p:sldId id="311" r:id="rId5"/>
    <p:sldId id="312" r:id="rId6"/>
    <p:sldId id="313" r:id="rId7"/>
    <p:sldId id="308" r:id="rId8"/>
    <p:sldId id="309" r:id="rId9"/>
    <p:sldId id="315" r:id="rId10"/>
    <p:sldId id="316" r:id="rId11"/>
    <p:sldId id="296" r:id="rId12"/>
    <p:sldId id="297" r:id="rId13"/>
    <p:sldId id="266" r:id="rId14"/>
    <p:sldId id="267" r:id="rId15"/>
    <p:sldId id="268" r:id="rId16"/>
    <p:sldId id="269" r:id="rId17"/>
    <p:sldId id="271" r:id="rId18"/>
    <p:sldId id="272" r:id="rId19"/>
    <p:sldId id="273" r:id="rId20"/>
    <p:sldId id="274" r:id="rId21"/>
    <p:sldId id="275" r:id="rId22"/>
    <p:sldId id="276" r:id="rId23"/>
    <p:sldId id="278" r:id="rId24"/>
    <p:sldId id="317" r:id="rId25"/>
    <p:sldId id="279" r:id="rId26"/>
    <p:sldId id="280" r:id="rId27"/>
    <p:sldId id="281" r:id="rId28"/>
    <p:sldId id="282" r:id="rId29"/>
    <p:sldId id="283" r:id="rId30"/>
    <p:sldId id="284" r:id="rId31"/>
    <p:sldId id="318" r:id="rId32"/>
    <p:sldId id="298" r:id="rId33"/>
    <p:sldId id="299" r:id="rId34"/>
    <p:sldId id="286" r:id="rId35"/>
    <p:sldId id="320" r:id="rId36"/>
    <p:sldId id="288" r:id="rId37"/>
    <p:sldId id="319" r:id="rId38"/>
    <p:sldId id="289" r:id="rId39"/>
    <p:sldId id="290" r:id="rId40"/>
    <p:sldId id="291" r:id="rId41"/>
    <p:sldId id="292" r:id="rId42"/>
    <p:sldId id="277" r:id="rId4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987" autoAdjust="0"/>
    <p:restoredTop sz="87427" autoAdjust="0"/>
  </p:normalViewPr>
  <p:slideViewPr>
    <p:cSldViewPr snapToGrid="0">
      <p:cViewPr varScale="1">
        <p:scale>
          <a:sx n="100" d="100"/>
          <a:sy n="100" d="100"/>
        </p:scale>
        <p:origin x="942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72117B8-2D05-4478-8D23-4F283F27F283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30B7033-6022-4E48-93CB-3A40A94D124C}">
      <dgm:prSet/>
      <dgm:spPr/>
      <dgm:t>
        <a:bodyPr/>
        <a:lstStyle/>
        <a:p>
          <a:r>
            <a:rPr lang="en-GB"/>
            <a:t>Other variants: TangentBug, VisBug, RoverBug, WedgeBug, . . .</a:t>
          </a:r>
          <a:endParaRPr lang="en-US"/>
        </a:p>
      </dgm:t>
    </dgm:pt>
    <dgm:pt modelId="{3CCA9AAC-16A0-41DB-BDD8-5E5F44C90ADC}" type="parTrans" cxnId="{F891B56D-3385-46FC-ACCB-8914B97BED02}">
      <dgm:prSet/>
      <dgm:spPr/>
      <dgm:t>
        <a:bodyPr/>
        <a:lstStyle/>
        <a:p>
          <a:endParaRPr lang="en-US"/>
        </a:p>
      </dgm:t>
    </dgm:pt>
    <dgm:pt modelId="{A1432890-B536-4827-A3A1-B43185C2FF07}" type="sibTrans" cxnId="{F891B56D-3385-46FC-ACCB-8914B97BED02}">
      <dgm:prSet/>
      <dgm:spPr/>
      <dgm:t>
        <a:bodyPr/>
        <a:lstStyle/>
        <a:p>
          <a:endParaRPr lang="en-US"/>
        </a:p>
      </dgm:t>
    </dgm:pt>
    <dgm:pt modelId="{5415B179-3BB5-4890-9C88-3D5FFED6D710}">
      <dgm:prSet/>
      <dgm:spPr/>
      <dgm:t>
        <a:bodyPr/>
        <a:lstStyle/>
        <a:p>
          <a:r>
            <a:rPr lang="en-GB"/>
            <a:t>only 2D! (TangentBug has extension to 3D)</a:t>
          </a:r>
          <a:endParaRPr lang="en-US"/>
        </a:p>
      </dgm:t>
    </dgm:pt>
    <dgm:pt modelId="{701A6916-CCE8-44FD-80F2-554F09FD197D}" type="parTrans" cxnId="{380F6BC1-EC8E-40D3-9657-C01231264466}">
      <dgm:prSet/>
      <dgm:spPr/>
      <dgm:t>
        <a:bodyPr/>
        <a:lstStyle/>
        <a:p>
          <a:endParaRPr lang="en-US"/>
        </a:p>
      </dgm:t>
    </dgm:pt>
    <dgm:pt modelId="{79DD46F8-FFF5-4911-B8BD-550DBCA97133}" type="sibTrans" cxnId="{380F6BC1-EC8E-40D3-9657-C01231264466}">
      <dgm:prSet/>
      <dgm:spPr/>
      <dgm:t>
        <a:bodyPr/>
        <a:lstStyle/>
        <a:p>
          <a:endParaRPr lang="en-US"/>
        </a:p>
      </dgm:t>
    </dgm:pt>
    <dgm:pt modelId="{E869741D-F90D-424F-A1F6-F3C5930E487F}">
      <dgm:prSet/>
      <dgm:spPr/>
      <dgm:t>
        <a:bodyPr/>
        <a:lstStyle/>
        <a:p>
          <a:r>
            <a:rPr lang="en-GB"/>
            <a:t>Guaranteed convergence</a:t>
          </a:r>
          <a:endParaRPr lang="en-US"/>
        </a:p>
      </dgm:t>
    </dgm:pt>
    <dgm:pt modelId="{19D1D895-7DAB-40AC-B740-8C2BFA772D4B}" type="parTrans" cxnId="{CE60BF3D-ABDC-4379-B200-BBA33E0ED740}">
      <dgm:prSet/>
      <dgm:spPr/>
      <dgm:t>
        <a:bodyPr/>
        <a:lstStyle/>
        <a:p>
          <a:endParaRPr lang="en-US"/>
        </a:p>
      </dgm:t>
    </dgm:pt>
    <dgm:pt modelId="{2F746AC9-E09A-42AE-84EA-4F03B8DFBD35}" type="sibTrans" cxnId="{CE60BF3D-ABDC-4379-B200-BBA33E0ED740}">
      <dgm:prSet/>
      <dgm:spPr/>
      <dgm:t>
        <a:bodyPr/>
        <a:lstStyle/>
        <a:p>
          <a:endParaRPr lang="en-US"/>
        </a:p>
      </dgm:t>
    </dgm:pt>
    <dgm:pt modelId="{E6BE7E1A-086F-48C0-9332-1520107014F5}">
      <dgm:prSet/>
      <dgm:spPr/>
      <dgm:t>
        <a:bodyPr/>
        <a:lstStyle/>
        <a:p>
          <a:r>
            <a:rPr lang="en-GB"/>
            <a:t>Still active research:</a:t>
          </a:r>
          <a:endParaRPr lang="en-US"/>
        </a:p>
      </dgm:t>
    </dgm:pt>
    <dgm:pt modelId="{B12A4622-9DBB-425D-B812-58630BE14F32}" type="parTrans" cxnId="{F48FF9A2-2E02-4A34-9567-F37486D61A3F}">
      <dgm:prSet/>
      <dgm:spPr/>
      <dgm:t>
        <a:bodyPr/>
        <a:lstStyle/>
        <a:p>
          <a:endParaRPr lang="en-US"/>
        </a:p>
      </dgm:t>
    </dgm:pt>
    <dgm:pt modelId="{C8C49B59-689F-450B-BCB3-BE8026F4E1B2}" type="sibTrans" cxnId="{F48FF9A2-2E02-4A34-9567-F37486D61A3F}">
      <dgm:prSet/>
      <dgm:spPr/>
      <dgm:t>
        <a:bodyPr/>
        <a:lstStyle/>
        <a:p>
          <a:endParaRPr lang="en-US"/>
        </a:p>
      </dgm:t>
    </dgm:pt>
    <dgm:pt modelId="{60B11E9B-0D47-480D-BBEC-33C03DE37F17}">
      <dgm:prSet/>
      <dgm:spPr/>
      <dgm:t>
        <a:bodyPr/>
        <a:lstStyle/>
        <a:p>
          <a:r>
            <a:rPr lang="en-GB" u="sng"/>
            <a:t>Useful for minimalistic, robust 2D goal reaching – not useful for finding paths in joint space</a:t>
          </a:r>
          <a:endParaRPr lang="en-US"/>
        </a:p>
      </dgm:t>
    </dgm:pt>
    <dgm:pt modelId="{0D5E42BB-2762-477D-A779-1049B6865D42}" type="parTrans" cxnId="{B8F224C0-B031-452F-BA46-9F6795699229}">
      <dgm:prSet/>
      <dgm:spPr/>
      <dgm:t>
        <a:bodyPr/>
        <a:lstStyle/>
        <a:p>
          <a:endParaRPr lang="en-US"/>
        </a:p>
      </dgm:t>
    </dgm:pt>
    <dgm:pt modelId="{259E5F69-4189-4D4F-8F4A-FFCA88ECCFB0}" type="sibTrans" cxnId="{B8F224C0-B031-452F-BA46-9F6795699229}">
      <dgm:prSet/>
      <dgm:spPr/>
      <dgm:t>
        <a:bodyPr/>
        <a:lstStyle/>
        <a:p>
          <a:endParaRPr lang="en-US"/>
        </a:p>
      </dgm:t>
    </dgm:pt>
    <dgm:pt modelId="{BB0F1D2D-762D-4ADC-9E5C-A425BDA70FC3}" type="pres">
      <dgm:prSet presAssocID="{472117B8-2D05-4478-8D23-4F283F27F283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8E86ADBB-7E7A-4B18-901C-CCDE0BCA6DDC}" type="pres">
      <dgm:prSet presAssocID="{A30B7033-6022-4E48-93CB-3A40A94D124C}" presName="parentText" presStyleLbl="node1" presStyleIdx="0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485D4B1-C878-4CB8-AC8A-72DC30757296}" type="pres">
      <dgm:prSet presAssocID="{A1432890-B536-4827-A3A1-B43185C2FF07}" presName="spacer" presStyleCnt="0"/>
      <dgm:spPr/>
    </dgm:pt>
    <dgm:pt modelId="{8226BF4A-A98D-48E2-8385-AE4D6A4DE456}" type="pres">
      <dgm:prSet presAssocID="{5415B179-3BB5-4890-9C88-3D5FFED6D710}" presName="parentText" presStyleLbl="node1" presStyleIdx="1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3C6EA53C-BD20-4F07-A15E-C1346FBD721F}" type="pres">
      <dgm:prSet presAssocID="{79DD46F8-FFF5-4911-B8BD-550DBCA97133}" presName="spacer" presStyleCnt="0"/>
      <dgm:spPr/>
    </dgm:pt>
    <dgm:pt modelId="{4093BDC3-CD78-436B-B4DF-D1BF702654E6}" type="pres">
      <dgm:prSet presAssocID="{E869741D-F90D-424F-A1F6-F3C5930E487F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1877C1F6-B086-4ADC-8DC4-775FBA531258}" type="pres">
      <dgm:prSet presAssocID="{2F746AC9-E09A-42AE-84EA-4F03B8DFBD35}" presName="spacer" presStyleCnt="0"/>
      <dgm:spPr/>
    </dgm:pt>
    <dgm:pt modelId="{99137464-3749-4A77-A402-7976996AF03A}" type="pres">
      <dgm:prSet presAssocID="{E6BE7E1A-086F-48C0-9332-1520107014F5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E1773D31-CB19-4E3C-BB4C-2FE19E1BD05D}" type="pres">
      <dgm:prSet presAssocID="{C8C49B59-689F-450B-BCB3-BE8026F4E1B2}" presName="spacer" presStyleCnt="0"/>
      <dgm:spPr/>
    </dgm:pt>
    <dgm:pt modelId="{943D4B33-ADE8-4A80-9250-8C646FC8B95D}" type="pres">
      <dgm:prSet presAssocID="{60B11E9B-0D47-480D-BBEC-33C03DE37F17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B8F224C0-B031-452F-BA46-9F6795699229}" srcId="{472117B8-2D05-4478-8D23-4F283F27F283}" destId="{60B11E9B-0D47-480D-BBEC-33C03DE37F17}" srcOrd="4" destOrd="0" parTransId="{0D5E42BB-2762-477D-A779-1049B6865D42}" sibTransId="{259E5F69-4189-4D4F-8F4A-FFCA88ECCFB0}"/>
    <dgm:cxn modelId="{F48FF9A2-2E02-4A34-9567-F37486D61A3F}" srcId="{472117B8-2D05-4478-8D23-4F283F27F283}" destId="{E6BE7E1A-086F-48C0-9332-1520107014F5}" srcOrd="3" destOrd="0" parTransId="{B12A4622-9DBB-425D-B812-58630BE14F32}" sibTransId="{C8C49B59-689F-450B-BCB3-BE8026F4E1B2}"/>
    <dgm:cxn modelId="{7A363388-EAF6-48BA-BEA8-11E9C0E6F9B4}" type="presOf" srcId="{60B11E9B-0D47-480D-BBEC-33C03DE37F17}" destId="{943D4B33-ADE8-4A80-9250-8C646FC8B95D}" srcOrd="0" destOrd="0" presId="urn:microsoft.com/office/officeart/2005/8/layout/vList2"/>
    <dgm:cxn modelId="{CE60BF3D-ABDC-4379-B200-BBA33E0ED740}" srcId="{472117B8-2D05-4478-8D23-4F283F27F283}" destId="{E869741D-F90D-424F-A1F6-F3C5930E487F}" srcOrd="2" destOrd="0" parTransId="{19D1D895-7DAB-40AC-B740-8C2BFA772D4B}" sibTransId="{2F746AC9-E09A-42AE-84EA-4F03B8DFBD35}"/>
    <dgm:cxn modelId="{33803A96-0B71-4A3A-983F-CFCD6A580FFB}" type="presOf" srcId="{E869741D-F90D-424F-A1F6-F3C5930E487F}" destId="{4093BDC3-CD78-436B-B4DF-D1BF702654E6}" srcOrd="0" destOrd="0" presId="urn:microsoft.com/office/officeart/2005/8/layout/vList2"/>
    <dgm:cxn modelId="{FD12EC1B-8727-4DDE-92F2-844C0FC8258C}" type="presOf" srcId="{A30B7033-6022-4E48-93CB-3A40A94D124C}" destId="{8E86ADBB-7E7A-4B18-901C-CCDE0BCA6DDC}" srcOrd="0" destOrd="0" presId="urn:microsoft.com/office/officeart/2005/8/layout/vList2"/>
    <dgm:cxn modelId="{6BC426A4-DFAE-4D28-A617-1748CF4D21F0}" type="presOf" srcId="{E6BE7E1A-086F-48C0-9332-1520107014F5}" destId="{99137464-3749-4A77-A402-7976996AF03A}" srcOrd="0" destOrd="0" presId="urn:microsoft.com/office/officeart/2005/8/layout/vList2"/>
    <dgm:cxn modelId="{F891B56D-3385-46FC-ACCB-8914B97BED02}" srcId="{472117B8-2D05-4478-8D23-4F283F27F283}" destId="{A30B7033-6022-4E48-93CB-3A40A94D124C}" srcOrd="0" destOrd="0" parTransId="{3CCA9AAC-16A0-41DB-BDD8-5E5F44C90ADC}" sibTransId="{A1432890-B536-4827-A3A1-B43185C2FF07}"/>
    <dgm:cxn modelId="{380F6BC1-EC8E-40D3-9657-C01231264466}" srcId="{472117B8-2D05-4478-8D23-4F283F27F283}" destId="{5415B179-3BB5-4890-9C88-3D5FFED6D710}" srcOrd="1" destOrd="0" parTransId="{701A6916-CCE8-44FD-80F2-554F09FD197D}" sibTransId="{79DD46F8-FFF5-4911-B8BD-550DBCA97133}"/>
    <dgm:cxn modelId="{BF909F5E-5AF3-48F8-8041-F40193E31008}" type="presOf" srcId="{472117B8-2D05-4478-8D23-4F283F27F283}" destId="{BB0F1D2D-762D-4ADC-9E5C-A425BDA70FC3}" srcOrd="0" destOrd="0" presId="urn:microsoft.com/office/officeart/2005/8/layout/vList2"/>
    <dgm:cxn modelId="{D0D5411A-8800-46A5-9B5E-D28D11BAE456}" type="presOf" srcId="{5415B179-3BB5-4890-9C88-3D5FFED6D710}" destId="{8226BF4A-A98D-48E2-8385-AE4D6A4DE456}" srcOrd="0" destOrd="0" presId="urn:microsoft.com/office/officeart/2005/8/layout/vList2"/>
    <dgm:cxn modelId="{4D899310-A4AC-49C0-AB50-566F745A53A1}" type="presParOf" srcId="{BB0F1D2D-762D-4ADC-9E5C-A425BDA70FC3}" destId="{8E86ADBB-7E7A-4B18-901C-CCDE0BCA6DDC}" srcOrd="0" destOrd="0" presId="urn:microsoft.com/office/officeart/2005/8/layout/vList2"/>
    <dgm:cxn modelId="{DF8FA0A2-BE7A-439D-A66C-1FFF3085CD8D}" type="presParOf" srcId="{BB0F1D2D-762D-4ADC-9E5C-A425BDA70FC3}" destId="{1485D4B1-C878-4CB8-AC8A-72DC30757296}" srcOrd="1" destOrd="0" presId="urn:microsoft.com/office/officeart/2005/8/layout/vList2"/>
    <dgm:cxn modelId="{F04F1EA6-4926-40DA-873E-379ADE015F70}" type="presParOf" srcId="{BB0F1D2D-762D-4ADC-9E5C-A425BDA70FC3}" destId="{8226BF4A-A98D-48E2-8385-AE4D6A4DE456}" srcOrd="2" destOrd="0" presId="urn:microsoft.com/office/officeart/2005/8/layout/vList2"/>
    <dgm:cxn modelId="{A47DC524-377B-434B-A57F-C46127565D51}" type="presParOf" srcId="{BB0F1D2D-762D-4ADC-9E5C-A425BDA70FC3}" destId="{3C6EA53C-BD20-4F07-A15E-C1346FBD721F}" srcOrd="3" destOrd="0" presId="urn:microsoft.com/office/officeart/2005/8/layout/vList2"/>
    <dgm:cxn modelId="{B665547A-3D18-44D7-86F4-5E717EBD432A}" type="presParOf" srcId="{BB0F1D2D-762D-4ADC-9E5C-A425BDA70FC3}" destId="{4093BDC3-CD78-436B-B4DF-D1BF702654E6}" srcOrd="4" destOrd="0" presId="urn:microsoft.com/office/officeart/2005/8/layout/vList2"/>
    <dgm:cxn modelId="{A04B4079-1AC4-4C10-94DE-F365E51B2A66}" type="presParOf" srcId="{BB0F1D2D-762D-4ADC-9E5C-A425BDA70FC3}" destId="{1877C1F6-B086-4ADC-8DC4-775FBA531258}" srcOrd="5" destOrd="0" presId="urn:microsoft.com/office/officeart/2005/8/layout/vList2"/>
    <dgm:cxn modelId="{A8E0BA91-5A1B-4095-928E-DE32B64FF4D1}" type="presParOf" srcId="{BB0F1D2D-762D-4ADC-9E5C-A425BDA70FC3}" destId="{99137464-3749-4A77-A402-7976996AF03A}" srcOrd="6" destOrd="0" presId="urn:microsoft.com/office/officeart/2005/8/layout/vList2"/>
    <dgm:cxn modelId="{DB93ECBB-180B-4135-B63F-76AFC54D5BD6}" type="presParOf" srcId="{BB0F1D2D-762D-4ADC-9E5C-A425BDA70FC3}" destId="{E1773D31-CB19-4E3C-BB4C-2FE19E1BD05D}" srcOrd="7" destOrd="0" presId="urn:microsoft.com/office/officeart/2005/8/layout/vList2"/>
    <dgm:cxn modelId="{9FFCC4D4-6F2D-4E0F-A034-0947C85549A7}" type="presParOf" srcId="{BB0F1D2D-762D-4ADC-9E5C-A425BDA70FC3}" destId="{943D4B33-ADE8-4A80-9250-8C646FC8B95D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213A7A4C-76E5-4C35-A033-7C41B85A41ED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E064672E-E5A4-478D-9AF7-F1B65E10AAF4}">
      <dgm:prSet/>
      <dgm:spPr/>
      <dgm:t>
        <a:bodyPr/>
        <a:lstStyle/>
        <a:p>
          <a:r>
            <a:rPr lang="en-GB"/>
            <a:t>Is efficient in </a:t>
          </a:r>
          <a:r>
            <a:rPr lang="en-GB" b="1"/>
            <a:t>discrete domains</a:t>
          </a:r>
          <a:endParaRPr lang="en-US"/>
        </a:p>
      </dgm:t>
    </dgm:pt>
    <dgm:pt modelId="{6EFBE59B-310C-448D-929E-A7047AE0BCE4}" type="parTrans" cxnId="{D7C6F69F-F102-44FA-8C06-4CDF1587167F}">
      <dgm:prSet/>
      <dgm:spPr/>
      <dgm:t>
        <a:bodyPr/>
        <a:lstStyle/>
        <a:p>
          <a:endParaRPr lang="en-US"/>
        </a:p>
      </dgm:t>
    </dgm:pt>
    <dgm:pt modelId="{7CB47C43-6898-440F-BB20-AD16136BBD82}" type="sibTrans" cxnId="{D7C6F69F-F102-44FA-8C06-4CDF1587167F}">
      <dgm:prSet/>
      <dgm:spPr/>
      <dgm:t>
        <a:bodyPr/>
        <a:lstStyle/>
        <a:p>
          <a:endParaRPr lang="en-US"/>
        </a:p>
      </dgm:t>
    </dgm:pt>
    <dgm:pt modelId="{2A3593D0-C8D9-45BB-BB22-65989EC73994}">
      <dgm:prSet/>
      <dgm:spPr/>
      <dgm:t>
        <a:bodyPr/>
        <a:lstStyle/>
        <a:p>
          <a:r>
            <a:rPr lang="en-GB"/>
            <a:t>Given start and goal node in an arbitrary graph</a:t>
          </a:r>
          <a:endParaRPr lang="en-US"/>
        </a:p>
      </dgm:t>
    </dgm:pt>
    <dgm:pt modelId="{AF59E019-20CE-4946-B6B9-28439C8766D9}" type="parTrans" cxnId="{78A4A6D0-91C3-4988-837D-B903292B8783}">
      <dgm:prSet/>
      <dgm:spPr/>
      <dgm:t>
        <a:bodyPr/>
        <a:lstStyle/>
        <a:p>
          <a:endParaRPr lang="en-US"/>
        </a:p>
      </dgm:t>
    </dgm:pt>
    <dgm:pt modelId="{BC2F8C0B-314D-4551-A33B-30A56324CEA9}" type="sibTrans" cxnId="{78A4A6D0-91C3-4988-837D-B903292B8783}">
      <dgm:prSet/>
      <dgm:spPr/>
      <dgm:t>
        <a:bodyPr/>
        <a:lstStyle/>
        <a:p>
          <a:endParaRPr lang="en-US"/>
        </a:p>
      </dgm:t>
    </dgm:pt>
    <dgm:pt modelId="{2BF59015-2732-4AC2-A550-E0D7E1C8015A}">
      <dgm:prSet/>
      <dgm:spPr/>
      <dgm:t>
        <a:bodyPr/>
        <a:lstStyle/>
        <a:p>
          <a:r>
            <a:rPr lang="en-GB"/>
            <a:t>Incrementally label nodes with their distance-from-start</a:t>
          </a:r>
          <a:endParaRPr lang="en-US"/>
        </a:p>
      </dgm:t>
    </dgm:pt>
    <dgm:pt modelId="{245526AD-B53B-4007-A65F-06892F0BF558}" type="parTrans" cxnId="{A9CE608C-DDDE-4EB5-8C34-C2876FC471EE}">
      <dgm:prSet/>
      <dgm:spPr/>
      <dgm:t>
        <a:bodyPr/>
        <a:lstStyle/>
        <a:p>
          <a:endParaRPr lang="en-US"/>
        </a:p>
      </dgm:t>
    </dgm:pt>
    <dgm:pt modelId="{FE696EDA-182C-4BBD-B5B8-B4EB7B808B22}" type="sibTrans" cxnId="{A9CE608C-DDDE-4EB5-8C34-C2876FC471EE}">
      <dgm:prSet/>
      <dgm:spPr/>
      <dgm:t>
        <a:bodyPr/>
        <a:lstStyle/>
        <a:p>
          <a:endParaRPr lang="en-US"/>
        </a:p>
      </dgm:t>
    </dgm:pt>
    <dgm:pt modelId="{E820991D-46C3-4CC3-B825-693E002A643E}">
      <dgm:prSet/>
      <dgm:spPr/>
      <dgm:t>
        <a:bodyPr/>
        <a:lstStyle/>
        <a:p>
          <a:r>
            <a:rPr lang="en-GB"/>
            <a:t>Produces optimal (shortest) paths</a:t>
          </a:r>
          <a:endParaRPr lang="en-US"/>
        </a:p>
      </dgm:t>
    </dgm:pt>
    <dgm:pt modelId="{0C98460F-3BD9-4ABA-ADEC-B254E537DFD7}" type="parTrans" cxnId="{A7EEFF6F-F46A-47FA-8076-A22FDA1BEB5A}">
      <dgm:prSet/>
      <dgm:spPr/>
      <dgm:t>
        <a:bodyPr/>
        <a:lstStyle/>
        <a:p>
          <a:endParaRPr lang="en-US"/>
        </a:p>
      </dgm:t>
    </dgm:pt>
    <dgm:pt modelId="{12FFF378-6D6F-4C0A-9B5A-AE2C476AD522}" type="sibTrans" cxnId="{A7EEFF6F-F46A-47FA-8076-A22FDA1BEB5A}">
      <dgm:prSet/>
      <dgm:spPr/>
      <dgm:t>
        <a:bodyPr/>
        <a:lstStyle/>
        <a:p>
          <a:endParaRPr lang="en-US"/>
        </a:p>
      </dgm:t>
    </dgm:pt>
    <dgm:pt modelId="{A982707E-30F2-45F0-9E57-CAAF6A6686E9}">
      <dgm:prSet/>
      <dgm:spPr/>
      <dgm:t>
        <a:bodyPr/>
        <a:lstStyle/>
        <a:p>
          <a:r>
            <a:rPr lang="en-GB"/>
            <a:t>Applying this to continuous domains requires discretization</a:t>
          </a:r>
          <a:endParaRPr lang="en-US"/>
        </a:p>
      </dgm:t>
    </dgm:pt>
    <dgm:pt modelId="{817989A1-2D42-41DB-B373-E25FEDAF150D}" type="parTrans" cxnId="{8CC3D143-17EA-48A8-9F4F-F9C2C923216A}">
      <dgm:prSet/>
      <dgm:spPr/>
      <dgm:t>
        <a:bodyPr/>
        <a:lstStyle/>
        <a:p>
          <a:endParaRPr lang="en-US"/>
        </a:p>
      </dgm:t>
    </dgm:pt>
    <dgm:pt modelId="{07C3D38C-5D02-4227-821A-D7FA8415C829}" type="sibTrans" cxnId="{8CC3D143-17EA-48A8-9F4F-F9C2C923216A}">
      <dgm:prSet/>
      <dgm:spPr/>
      <dgm:t>
        <a:bodyPr/>
        <a:lstStyle/>
        <a:p>
          <a:endParaRPr lang="en-US"/>
        </a:p>
      </dgm:t>
    </dgm:pt>
    <dgm:pt modelId="{22502E4A-76A0-4FE0-BD15-0EC990497996}">
      <dgm:prSet/>
      <dgm:spPr/>
      <dgm:t>
        <a:bodyPr/>
        <a:lstStyle/>
        <a:p>
          <a:endParaRPr lang="en-US" dirty="0"/>
        </a:p>
      </dgm:t>
    </dgm:pt>
    <dgm:pt modelId="{B8302C5D-9964-4B4F-BC24-4DFDA455BE6B}" type="parTrans" cxnId="{812BC44B-9BE5-45E9-B96C-8824A5445B8F}">
      <dgm:prSet/>
      <dgm:spPr/>
      <dgm:t>
        <a:bodyPr/>
        <a:lstStyle/>
        <a:p>
          <a:endParaRPr lang="en-US"/>
        </a:p>
      </dgm:t>
    </dgm:pt>
    <dgm:pt modelId="{F13245C4-FEDC-41E7-A86B-3BFB45E48DE3}" type="sibTrans" cxnId="{812BC44B-9BE5-45E9-B96C-8824A5445B8F}">
      <dgm:prSet/>
      <dgm:spPr/>
      <dgm:t>
        <a:bodyPr/>
        <a:lstStyle/>
        <a:p>
          <a:endParaRPr lang="en-US"/>
        </a:p>
      </dgm:t>
    </dgm:pt>
    <dgm:pt modelId="{A6F8DEAA-B2A2-4AD2-9D5C-3AE70393A3AE}">
      <dgm:prSet/>
      <dgm:spPr/>
      <dgm:t>
        <a:bodyPr/>
        <a:lstStyle/>
        <a:p>
          <a:r>
            <a:rPr lang="en-GB" dirty="0"/>
            <a:t>What are other ways to “discretize” space more efficiently?</a:t>
          </a:r>
          <a:endParaRPr lang="en-US" dirty="0"/>
        </a:p>
      </dgm:t>
    </dgm:pt>
    <dgm:pt modelId="{198C125D-53A4-47E0-921D-B84403B3C95E}" type="parTrans" cxnId="{46178484-9318-409B-B2E1-8E6C659C6883}">
      <dgm:prSet/>
      <dgm:spPr/>
      <dgm:t>
        <a:bodyPr/>
        <a:lstStyle/>
        <a:p>
          <a:endParaRPr lang="en-US"/>
        </a:p>
      </dgm:t>
    </dgm:pt>
    <dgm:pt modelId="{E16D08AC-EA96-4411-8787-F1D6479DF1F6}" type="sibTrans" cxnId="{46178484-9318-409B-B2E1-8E6C659C6883}">
      <dgm:prSet/>
      <dgm:spPr/>
      <dgm:t>
        <a:bodyPr/>
        <a:lstStyle/>
        <a:p>
          <a:endParaRPr lang="en-US"/>
        </a:p>
      </dgm:t>
    </dgm:pt>
    <dgm:pt modelId="{C239851C-7384-44DA-B585-FCF9E23BE366}" type="pres">
      <dgm:prSet presAssocID="{213A7A4C-76E5-4C35-A033-7C41B85A41ED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en-US"/>
        </a:p>
      </dgm:t>
    </dgm:pt>
    <dgm:pt modelId="{17BD80AB-D181-4169-BE95-815A0073F799}" type="pres">
      <dgm:prSet presAssocID="{E064672E-E5A4-478D-9AF7-F1B65E10AAF4}" presName="parentText" presStyleLbl="node1" presStyleIdx="0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9F495BE-1EDC-4206-9A50-FE21215B2923}" type="pres">
      <dgm:prSet presAssocID="{E064672E-E5A4-478D-9AF7-F1B65E10AAF4}" presName="childText" presStyleLbl="revTx" presStyleIdx="0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9D78F07B-9BB8-40E2-A613-A4AFD74F82D6}" type="pres">
      <dgm:prSet presAssocID="{E820991D-46C3-4CC3-B825-693E002A643E}" presName="parentText" presStyleLbl="node1" presStyleIdx="1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DBF00A78-E7FA-4615-99E4-B739A696013B}" type="pres">
      <dgm:prSet presAssocID="{12FFF378-6D6F-4C0A-9B5A-AE2C476AD522}" presName="spacer" presStyleCnt="0"/>
      <dgm:spPr/>
    </dgm:pt>
    <dgm:pt modelId="{817980C3-EF6E-4354-A2C2-3024F08B138D}" type="pres">
      <dgm:prSet presAssocID="{A982707E-30F2-45F0-9E57-CAAF6A6686E9}" presName="parentText" presStyleLbl="node1" presStyleIdx="2" presStyleCnt="4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F7DA8705-589C-4B62-BBCD-B832A1B93366}" type="pres">
      <dgm:prSet presAssocID="{A982707E-30F2-45F0-9E57-CAAF6A6686E9}" presName="childText" presStyleLbl="revTx" presStyleIdx="1" presStyleCnt="2">
        <dgm:presLayoutVars>
          <dgm:bulletEnabled val="1"/>
        </dgm:presLayoutVars>
      </dgm:prSet>
      <dgm:spPr/>
      <dgm:t>
        <a:bodyPr/>
        <a:lstStyle/>
        <a:p>
          <a:endParaRPr lang="en-US"/>
        </a:p>
      </dgm:t>
    </dgm:pt>
    <dgm:pt modelId="{0ECA5266-A436-49E5-88A9-306A1ECD00D7}" type="pres">
      <dgm:prSet presAssocID="{A6F8DEAA-B2A2-4AD2-9D5C-3AE70393A3AE}" presName="parentText" presStyleLbl="node1" presStyleIdx="3" presStyleCnt="4" custLinFactNeighborX="-585" custLinFactNeighborY="-53258">
        <dgm:presLayoutVars>
          <dgm:chMax val="0"/>
          <dgm:bulletEnabled val="1"/>
        </dgm:presLayoutVars>
      </dgm:prSet>
      <dgm:spPr/>
      <dgm:t>
        <a:bodyPr/>
        <a:lstStyle/>
        <a:p>
          <a:endParaRPr lang="en-US"/>
        </a:p>
      </dgm:t>
    </dgm:pt>
  </dgm:ptLst>
  <dgm:cxnLst>
    <dgm:cxn modelId="{78A4A6D0-91C3-4988-837D-B903292B8783}" srcId="{E064672E-E5A4-478D-9AF7-F1B65E10AAF4}" destId="{2A3593D0-C8D9-45BB-BB22-65989EC73994}" srcOrd="0" destOrd="0" parTransId="{AF59E019-20CE-4946-B6B9-28439C8766D9}" sibTransId="{BC2F8C0B-314D-4551-A33B-30A56324CEA9}"/>
    <dgm:cxn modelId="{46178484-9318-409B-B2E1-8E6C659C6883}" srcId="{213A7A4C-76E5-4C35-A033-7C41B85A41ED}" destId="{A6F8DEAA-B2A2-4AD2-9D5C-3AE70393A3AE}" srcOrd="3" destOrd="0" parTransId="{198C125D-53A4-47E0-921D-B84403B3C95E}" sibTransId="{E16D08AC-EA96-4411-8787-F1D6479DF1F6}"/>
    <dgm:cxn modelId="{4917C982-575B-4E89-AA0B-143FFF84E047}" type="presOf" srcId="{22502E4A-76A0-4FE0-BD15-0EC990497996}" destId="{F7DA8705-589C-4B62-BBCD-B832A1B93366}" srcOrd="0" destOrd="0" presId="urn:microsoft.com/office/officeart/2005/8/layout/vList2"/>
    <dgm:cxn modelId="{5717041A-86F7-4652-8B22-68E9D1A74565}" type="presOf" srcId="{A6F8DEAA-B2A2-4AD2-9D5C-3AE70393A3AE}" destId="{0ECA5266-A436-49E5-88A9-306A1ECD00D7}" srcOrd="0" destOrd="0" presId="urn:microsoft.com/office/officeart/2005/8/layout/vList2"/>
    <dgm:cxn modelId="{ECAD77CE-F5B1-48AD-BD15-4DD65B25DFFA}" type="presOf" srcId="{E820991D-46C3-4CC3-B825-693E002A643E}" destId="{9D78F07B-9BB8-40E2-A613-A4AFD74F82D6}" srcOrd="0" destOrd="0" presId="urn:microsoft.com/office/officeart/2005/8/layout/vList2"/>
    <dgm:cxn modelId="{A9CE608C-DDDE-4EB5-8C34-C2876FC471EE}" srcId="{E064672E-E5A4-478D-9AF7-F1B65E10AAF4}" destId="{2BF59015-2732-4AC2-A550-E0D7E1C8015A}" srcOrd="1" destOrd="0" parTransId="{245526AD-B53B-4007-A65F-06892F0BF558}" sibTransId="{FE696EDA-182C-4BBD-B5B8-B4EB7B808B22}"/>
    <dgm:cxn modelId="{812BC44B-9BE5-45E9-B96C-8824A5445B8F}" srcId="{A982707E-30F2-45F0-9E57-CAAF6A6686E9}" destId="{22502E4A-76A0-4FE0-BD15-0EC990497996}" srcOrd="0" destOrd="0" parTransId="{B8302C5D-9964-4B4F-BC24-4DFDA455BE6B}" sibTransId="{F13245C4-FEDC-41E7-A86B-3BFB45E48DE3}"/>
    <dgm:cxn modelId="{D7C6F69F-F102-44FA-8C06-4CDF1587167F}" srcId="{213A7A4C-76E5-4C35-A033-7C41B85A41ED}" destId="{E064672E-E5A4-478D-9AF7-F1B65E10AAF4}" srcOrd="0" destOrd="0" parTransId="{6EFBE59B-310C-448D-929E-A7047AE0BCE4}" sibTransId="{7CB47C43-6898-440F-BB20-AD16136BBD82}"/>
    <dgm:cxn modelId="{E15543A2-3B65-4646-9AF3-BECB20205F5F}" type="presOf" srcId="{213A7A4C-76E5-4C35-A033-7C41B85A41ED}" destId="{C239851C-7384-44DA-B585-FCF9E23BE366}" srcOrd="0" destOrd="0" presId="urn:microsoft.com/office/officeart/2005/8/layout/vList2"/>
    <dgm:cxn modelId="{373466A7-B0D1-4005-84E9-224639641517}" type="presOf" srcId="{2BF59015-2732-4AC2-A550-E0D7E1C8015A}" destId="{F9F495BE-1EDC-4206-9A50-FE21215B2923}" srcOrd="0" destOrd="1" presId="urn:microsoft.com/office/officeart/2005/8/layout/vList2"/>
    <dgm:cxn modelId="{A7EEFF6F-F46A-47FA-8076-A22FDA1BEB5A}" srcId="{213A7A4C-76E5-4C35-A033-7C41B85A41ED}" destId="{E820991D-46C3-4CC3-B825-693E002A643E}" srcOrd="1" destOrd="0" parTransId="{0C98460F-3BD9-4ABA-ADEC-B254E537DFD7}" sibTransId="{12FFF378-6D6F-4C0A-9B5A-AE2C476AD522}"/>
    <dgm:cxn modelId="{ECDA280C-3C52-409F-BDE5-F31C73C18582}" type="presOf" srcId="{E064672E-E5A4-478D-9AF7-F1B65E10AAF4}" destId="{17BD80AB-D181-4169-BE95-815A0073F799}" srcOrd="0" destOrd="0" presId="urn:microsoft.com/office/officeart/2005/8/layout/vList2"/>
    <dgm:cxn modelId="{862668DB-A462-48C5-8019-C306F3745CC2}" type="presOf" srcId="{A982707E-30F2-45F0-9E57-CAAF6A6686E9}" destId="{817980C3-EF6E-4354-A2C2-3024F08B138D}" srcOrd="0" destOrd="0" presId="urn:microsoft.com/office/officeart/2005/8/layout/vList2"/>
    <dgm:cxn modelId="{AD1C5BCA-AB63-4162-876F-F9AF1D2FDDC3}" type="presOf" srcId="{2A3593D0-C8D9-45BB-BB22-65989EC73994}" destId="{F9F495BE-1EDC-4206-9A50-FE21215B2923}" srcOrd="0" destOrd="0" presId="urn:microsoft.com/office/officeart/2005/8/layout/vList2"/>
    <dgm:cxn modelId="{8CC3D143-17EA-48A8-9F4F-F9C2C923216A}" srcId="{213A7A4C-76E5-4C35-A033-7C41B85A41ED}" destId="{A982707E-30F2-45F0-9E57-CAAF6A6686E9}" srcOrd="2" destOrd="0" parTransId="{817989A1-2D42-41DB-B373-E25FEDAF150D}" sibTransId="{07C3D38C-5D02-4227-821A-D7FA8415C829}"/>
    <dgm:cxn modelId="{88BFFE60-F75C-496C-A890-AC5365D077C6}" type="presParOf" srcId="{C239851C-7384-44DA-B585-FCF9E23BE366}" destId="{17BD80AB-D181-4169-BE95-815A0073F799}" srcOrd="0" destOrd="0" presId="urn:microsoft.com/office/officeart/2005/8/layout/vList2"/>
    <dgm:cxn modelId="{B87424F5-689E-41A7-A0FC-92777F57EEB5}" type="presParOf" srcId="{C239851C-7384-44DA-B585-FCF9E23BE366}" destId="{F9F495BE-1EDC-4206-9A50-FE21215B2923}" srcOrd="1" destOrd="0" presId="urn:microsoft.com/office/officeart/2005/8/layout/vList2"/>
    <dgm:cxn modelId="{4CCE9578-EAEB-46DA-8C4D-A0AFDD12470B}" type="presParOf" srcId="{C239851C-7384-44DA-B585-FCF9E23BE366}" destId="{9D78F07B-9BB8-40E2-A613-A4AFD74F82D6}" srcOrd="2" destOrd="0" presId="urn:microsoft.com/office/officeart/2005/8/layout/vList2"/>
    <dgm:cxn modelId="{B7DE0A23-A239-413B-B397-79BAC3157727}" type="presParOf" srcId="{C239851C-7384-44DA-B585-FCF9E23BE366}" destId="{DBF00A78-E7FA-4615-99E4-B739A696013B}" srcOrd="3" destOrd="0" presId="urn:microsoft.com/office/officeart/2005/8/layout/vList2"/>
    <dgm:cxn modelId="{71BD799B-CF6B-43D1-8ED4-7695ECE2CE21}" type="presParOf" srcId="{C239851C-7384-44DA-B585-FCF9E23BE366}" destId="{817980C3-EF6E-4354-A2C2-3024F08B138D}" srcOrd="4" destOrd="0" presId="urn:microsoft.com/office/officeart/2005/8/layout/vList2"/>
    <dgm:cxn modelId="{09858584-B2B0-4C66-A6F4-AF0F1652F22D}" type="presParOf" srcId="{C239851C-7384-44DA-B585-FCF9E23BE366}" destId="{F7DA8705-589C-4B62-BBCD-B832A1B93366}" srcOrd="5" destOrd="0" presId="urn:microsoft.com/office/officeart/2005/8/layout/vList2"/>
    <dgm:cxn modelId="{9A2C71A3-D871-4D21-BCE5-452D4A8C9A1F}" type="presParOf" srcId="{C239851C-7384-44DA-B585-FCF9E23BE366}" destId="{0ECA5266-A436-49E5-88A9-306A1ECD00D7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E86ADBB-7E7A-4B18-901C-CCDE0BCA6DDC}">
      <dsp:nvSpPr>
        <dsp:cNvPr id="0" name=""/>
        <dsp:cNvSpPr/>
      </dsp:nvSpPr>
      <dsp:spPr>
        <a:xfrm>
          <a:off x="0" y="312463"/>
          <a:ext cx="6513603" cy="9945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Other variants: TangentBug, VisBug, RoverBug, WedgeBug, . . .</a:t>
          </a:r>
          <a:endParaRPr lang="en-US" sz="2500" kern="1200"/>
        </a:p>
      </dsp:txBody>
      <dsp:txXfrm>
        <a:off x="48547" y="361010"/>
        <a:ext cx="6416509" cy="897406"/>
      </dsp:txXfrm>
    </dsp:sp>
    <dsp:sp modelId="{8226BF4A-A98D-48E2-8385-AE4D6A4DE456}">
      <dsp:nvSpPr>
        <dsp:cNvPr id="0" name=""/>
        <dsp:cNvSpPr/>
      </dsp:nvSpPr>
      <dsp:spPr>
        <a:xfrm>
          <a:off x="0" y="1378963"/>
          <a:ext cx="6513603" cy="99450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only 2D! (TangentBug has extension to 3D)</a:t>
          </a:r>
          <a:endParaRPr lang="en-US" sz="2500" kern="1200"/>
        </a:p>
      </dsp:txBody>
      <dsp:txXfrm>
        <a:off x="48547" y="1427510"/>
        <a:ext cx="6416509" cy="897406"/>
      </dsp:txXfrm>
    </dsp:sp>
    <dsp:sp modelId="{4093BDC3-CD78-436B-B4DF-D1BF702654E6}">
      <dsp:nvSpPr>
        <dsp:cNvPr id="0" name=""/>
        <dsp:cNvSpPr/>
      </dsp:nvSpPr>
      <dsp:spPr>
        <a:xfrm>
          <a:off x="0" y="2445463"/>
          <a:ext cx="6513603" cy="99450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Guaranteed convergence</a:t>
          </a:r>
          <a:endParaRPr lang="en-US" sz="2500" kern="1200"/>
        </a:p>
      </dsp:txBody>
      <dsp:txXfrm>
        <a:off x="48547" y="2494010"/>
        <a:ext cx="6416509" cy="897406"/>
      </dsp:txXfrm>
    </dsp:sp>
    <dsp:sp modelId="{99137464-3749-4A77-A402-7976996AF03A}">
      <dsp:nvSpPr>
        <dsp:cNvPr id="0" name=""/>
        <dsp:cNvSpPr/>
      </dsp:nvSpPr>
      <dsp:spPr>
        <a:xfrm>
          <a:off x="0" y="3511963"/>
          <a:ext cx="6513603" cy="99450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kern="1200"/>
            <a:t>Still active research:</a:t>
          </a:r>
          <a:endParaRPr lang="en-US" sz="2500" kern="1200"/>
        </a:p>
      </dsp:txBody>
      <dsp:txXfrm>
        <a:off x="48547" y="3560510"/>
        <a:ext cx="6416509" cy="897406"/>
      </dsp:txXfrm>
    </dsp:sp>
    <dsp:sp modelId="{943D4B33-ADE8-4A80-9250-8C646FC8B95D}">
      <dsp:nvSpPr>
        <dsp:cNvPr id="0" name=""/>
        <dsp:cNvSpPr/>
      </dsp:nvSpPr>
      <dsp:spPr>
        <a:xfrm>
          <a:off x="0" y="4578463"/>
          <a:ext cx="6513603" cy="99450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lvl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500" u="sng" kern="1200"/>
            <a:t>Useful for minimalistic, robust 2D goal reaching – not useful for finding paths in joint space</a:t>
          </a:r>
          <a:endParaRPr lang="en-US" sz="2500" kern="1200"/>
        </a:p>
      </dsp:txBody>
      <dsp:txXfrm>
        <a:off x="48547" y="4627010"/>
        <a:ext cx="6416509" cy="89740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7BD80AB-D181-4169-BE95-815A0073F799}">
      <dsp:nvSpPr>
        <dsp:cNvPr id="0" name=""/>
        <dsp:cNvSpPr/>
      </dsp:nvSpPr>
      <dsp:spPr>
        <a:xfrm>
          <a:off x="0" y="18132"/>
          <a:ext cx="6513603" cy="107257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Is efficient in </a:t>
          </a:r>
          <a:r>
            <a:rPr lang="en-GB" sz="2700" b="1" kern="1200"/>
            <a:t>discrete domains</a:t>
          </a:r>
          <a:endParaRPr lang="en-US" sz="2700" kern="1200"/>
        </a:p>
      </dsp:txBody>
      <dsp:txXfrm>
        <a:off x="52359" y="70491"/>
        <a:ext cx="6408885" cy="967861"/>
      </dsp:txXfrm>
    </dsp:sp>
    <dsp:sp modelId="{F9F495BE-1EDC-4206-9A50-FE21215B2923}">
      <dsp:nvSpPr>
        <dsp:cNvPr id="0" name=""/>
        <dsp:cNvSpPr/>
      </dsp:nvSpPr>
      <dsp:spPr>
        <a:xfrm>
          <a:off x="0" y="1090711"/>
          <a:ext cx="6513603" cy="103396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100" kern="1200"/>
            <a:t>Given start and goal node in an arbitrary graph</a:t>
          </a:r>
          <a:endParaRPr lang="en-US" sz="2100" kern="1200"/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r>
            <a:rPr lang="en-GB" sz="2100" kern="1200"/>
            <a:t>Incrementally label nodes with their distance-from-start</a:t>
          </a:r>
          <a:endParaRPr lang="en-US" sz="2100" kern="1200"/>
        </a:p>
      </dsp:txBody>
      <dsp:txXfrm>
        <a:off x="0" y="1090711"/>
        <a:ext cx="6513603" cy="1033964"/>
      </dsp:txXfrm>
    </dsp:sp>
    <dsp:sp modelId="{9D78F07B-9BB8-40E2-A613-A4AFD74F82D6}">
      <dsp:nvSpPr>
        <dsp:cNvPr id="0" name=""/>
        <dsp:cNvSpPr/>
      </dsp:nvSpPr>
      <dsp:spPr>
        <a:xfrm>
          <a:off x="0" y="2124676"/>
          <a:ext cx="6513603" cy="1072579"/>
        </a:xfrm>
        <a:prstGeom prst="roundRect">
          <a:avLst/>
        </a:prstGeom>
        <a:solidFill>
          <a:schemeClr val="accent5">
            <a:hueOff val="-2252848"/>
            <a:satOff val="-5806"/>
            <a:lumOff val="-392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Produces optimal (shortest) paths</a:t>
          </a:r>
          <a:endParaRPr lang="en-US" sz="2700" kern="1200"/>
        </a:p>
      </dsp:txBody>
      <dsp:txXfrm>
        <a:off x="52359" y="2177035"/>
        <a:ext cx="6408885" cy="967861"/>
      </dsp:txXfrm>
    </dsp:sp>
    <dsp:sp modelId="{817980C3-EF6E-4354-A2C2-3024F08B138D}">
      <dsp:nvSpPr>
        <dsp:cNvPr id="0" name=""/>
        <dsp:cNvSpPr/>
      </dsp:nvSpPr>
      <dsp:spPr>
        <a:xfrm>
          <a:off x="0" y="3275015"/>
          <a:ext cx="6513603" cy="1072579"/>
        </a:xfrm>
        <a:prstGeom prst="roundRect">
          <a:avLst/>
        </a:prstGeom>
        <a:solidFill>
          <a:schemeClr val="accent5">
            <a:hueOff val="-4505695"/>
            <a:satOff val="-11613"/>
            <a:lumOff val="-784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/>
            <a:t>Applying this to continuous domains requires discretization</a:t>
          </a:r>
          <a:endParaRPr lang="en-US" sz="2700" kern="1200"/>
        </a:p>
      </dsp:txBody>
      <dsp:txXfrm>
        <a:off x="52359" y="3327374"/>
        <a:ext cx="6408885" cy="967861"/>
      </dsp:txXfrm>
    </dsp:sp>
    <dsp:sp modelId="{F7DA8705-589C-4B62-BBCD-B832A1B93366}">
      <dsp:nvSpPr>
        <dsp:cNvPr id="0" name=""/>
        <dsp:cNvSpPr/>
      </dsp:nvSpPr>
      <dsp:spPr>
        <a:xfrm>
          <a:off x="0" y="4347594"/>
          <a:ext cx="6513603" cy="44712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807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•"/>
          </a:pPr>
          <a:endParaRPr lang="en-US" sz="2100" kern="1200" dirty="0"/>
        </a:p>
      </dsp:txBody>
      <dsp:txXfrm>
        <a:off x="0" y="4347594"/>
        <a:ext cx="6513603" cy="447120"/>
      </dsp:txXfrm>
    </dsp:sp>
    <dsp:sp modelId="{0ECA5266-A436-49E5-88A9-306A1ECD00D7}">
      <dsp:nvSpPr>
        <dsp:cNvPr id="0" name=""/>
        <dsp:cNvSpPr/>
      </dsp:nvSpPr>
      <dsp:spPr>
        <a:xfrm>
          <a:off x="0" y="4556587"/>
          <a:ext cx="6513603" cy="1072579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700" kern="1200" dirty="0"/>
            <a:t>What are other ways to “discretize” space more efficiently?</a:t>
          </a:r>
          <a:endParaRPr lang="en-US" sz="2700" kern="1200" dirty="0"/>
        </a:p>
      </dsp:txBody>
      <dsp:txXfrm>
        <a:off x="52359" y="4608946"/>
        <a:ext cx="6408885" cy="96786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F56DE76-11A7-48FF-99A0-61562C3E07EA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32E57E-647B-4DAE-9249-2DA65E5D57D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972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Euclid, sometimes called Euclid of Alexandria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32E57E-647B-4DAE-9249-2DA65E5D57D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36454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>
            <a:extLst>
              <a:ext uri="{FF2B5EF4-FFF2-40B4-BE49-F238E27FC236}">
                <a16:creationId xmlns:a16="http://schemas.microsoft.com/office/drawing/2014/main" id="{81677A57-DB67-418C-98EE-CA0D4386F089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70" name="Rectangle 3">
            <a:extLst>
              <a:ext uri="{FF2B5EF4-FFF2-40B4-BE49-F238E27FC236}">
                <a16:creationId xmlns:a16="http://schemas.microsoft.com/office/drawing/2014/main" id="{C18685A1-CB2B-46AA-A438-801697823BFE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7" name="Rectangle 2">
            <a:extLst>
              <a:ext uri="{FF2B5EF4-FFF2-40B4-BE49-F238E27FC236}">
                <a16:creationId xmlns:a16="http://schemas.microsoft.com/office/drawing/2014/main" id="{9A0853D2-AB5F-4F3A-8D8C-2DD9416A83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8" name="Rectangle 3">
            <a:extLst>
              <a:ext uri="{FF2B5EF4-FFF2-40B4-BE49-F238E27FC236}">
                <a16:creationId xmlns:a16="http://schemas.microsoft.com/office/drawing/2014/main" id="{74FF723F-66C7-44F6-9063-34F2CCA53FF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altLang="en-US" dirty="0" smtClean="0"/>
              <a:t>Reasonably mature technology when robots restricted to either</a:t>
            </a:r>
          </a:p>
          <a:p>
            <a:pPr lvl="1"/>
            <a:r>
              <a:rPr lang="en-US" altLang="en-US" dirty="0" smtClean="0"/>
              <a:t>well-known, well-engineered environments</a:t>
            </a:r>
          </a:p>
          <a:p>
            <a:pPr lvl="2"/>
            <a:r>
              <a:rPr lang="en-US" altLang="en-US" dirty="0" smtClean="0"/>
              <a:t>e.g., manufacturing robotics</a:t>
            </a:r>
          </a:p>
          <a:p>
            <a:pPr lvl="1"/>
            <a:r>
              <a:rPr lang="en-US" altLang="en-US" dirty="0" smtClean="0"/>
              <a:t>performing single simple tasks</a:t>
            </a:r>
          </a:p>
          <a:p>
            <a:pPr lvl="2"/>
            <a:r>
              <a:rPr lang="en-US" altLang="en-US" dirty="0" smtClean="0"/>
              <a:t>e.g., vacuum cleaning or lawn mowing</a:t>
            </a:r>
          </a:p>
          <a:p>
            <a:r>
              <a:rPr lang="en-US" altLang="en-US" dirty="0" smtClean="0"/>
              <a:t>For more diverse tasks and open-ended environments, robotics remains a very active research field</a:t>
            </a:r>
          </a:p>
          <a:p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5" name="Rectangle 2">
            <a:extLst>
              <a:ext uri="{FF2B5EF4-FFF2-40B4-BE49-F238E27FC236}">
                <a16:creationId xmlns:a16="http://schemas.microsoft.com/office/drawing/2014/main" id="{8EBA4853-A330-4B43-A074-8E8C4002286A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6" name="Rectangle 3">
            <a:extLst>
              <a:ext uri="{FF2B5EF4-FFF2-40B4-BE49-F238E27FC236}">
                <a16:creationId xmlns:a16="http://schemas.microsoft.com/office/drawing/2014/main" id="{32B64A7A-0DAA-4B94-A694-0A190A1C57E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2">
            <a:extLst>
              <a:ext uri="{FF2B5EF4-FFF2-40B4-BE49-F238E27FC236}">
                <a16:creationId xmlns:a16="http://schemas.microsoft.com/office/drawing/2014/main" id="{54A4222A-3657-46F9-9374-9B699DE406EC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3314" name="Rectangle 3">
            <a:extLst>
              <a:ext uri="{FF2B5EF4-FFF2-40B4-BE49-F238E27FC236}">
                <a16:creationId xmlns:a16="http://schemas.microsoft.com/office/drawing/2014/main" id="{DFCB5F97-16CD-423A-A05B-232B166C81EA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Rectangle 2">
            <a:extLst>
              <a:ext uri="{FF2B5EF4-FFF2-40B4-BE49-F238E27FC236}">
                <a16:creationId xmlns:a16="http://schemas.microsoft.com/office/drawing/2014/main" id="{4EEC460B-B441-4D2D-86B2-DA4FFDAA3A2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2" name="Rectangle 3">
            <a:extLst>
              <a:ext uri="{FF2B5EF4-FFF2-40B4-BE49-F238E27FC236}">
                <a16:creationId xmlns:a16="http://schemas.microsoft.com/office/drawing/2014/main" id="{149A4C6E-27CD-48BA-ABD9-AF6BE7090A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>
            <a:extLst>
              <a:ext uri="{FF2B5EF4-FFF2-40B4-BE49-F238E27FC236}">
                <a16:creationId xmlns:a16="http://schemas.microsoft.com/office/drawing/2014/main" id="{9B39156F-57A7-421C-809E-4DDB66CE7B7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7410" name="Rectangle 3">
            <a:extLst>
              <a:ext uri="{FF2B5EF4-FFF2-40B4-BE49-F238E27FC236}">
                <a16:creationId xmlns:a16="http://schemas.microsoft.com/office/drawing/2014/main" id="{74DCDBED-8896-49D4-94EC-10F05E9D33A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>
            <a:extLst>
              <a:ext uri="{FF2B5EF4-FFF2-40B4-BE49-F238E27FC236}">
                <a16:creationId xmlns:a16="http://schemas.microsoft.com/office/drawing/2014/main" id="{A49B6C22-9AC5-4E98-BB1A-6C1563BA14B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9458" name="Rectangle 3">
            <a:extLst>
              <a:ext uri="{FF2B5EF4-FFF2-40B4-BE49-F238E27FC236}">
                <a16:creationId xmlns:a16="http://schemas.microsoft.com/office/drawing/2014/main" id="{D7054701-E5B7-43B7-8103-52268FADAAF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dirty="0" smtClean="0"/>
              <a:t>Given a geometric CAD model of the environment with the obstacles and the free space</a:t>
            </a:r>
          </a:p>
          <a:p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>
            <a:extLst>
              <a:ext uri="{FF2B5EF4-FFF2-40B4-BE49-F238E27FC236}">
                <a16:creationId xmlns:a16="http://schemas.microsoft.com/office/drawing/2014/main" id="{EC9F1089-11DE-4C80-A8E7-10EABA31DE6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1506" name="Rectangle 3">
            <a:extLst>
              <a:ext uri="{FF2B5EF4-FFF2-40B4-BE49-F238E27FC236}">
                <a16:creationId xmlns:a16="http://schemas.microsoft.com/office/drawing/2014/main" id="{222821EE-6DC2-4223-9F84-F49664E1553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Rectangle 2">
            <a:extLst>
              <a:ext uri="{FF2B5EF4-FFF2-40B4-BE49-F238E27FC236}">
                <a16:creationId xmlns:a16="http://schemas.microsoft.com/office/drawing/2014/main" id="{CC2AA650-10F9-4BF3-B2DA-E489949683F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3554" name="Rectangle 3">
            <a:extLst>
              <a:ext uri="{FF2B5EF4-FFF2-40B4-BE49-F238E27FC236}">
                <a16:creationId xmlns:a16="http://schemas.microsoft.com/office/drawing/2014/main" id="{53ADF546-C7DF-4B49-89B1-0B7067B0BB2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2">
            <a:extLst>
              <a:ext uri="{FF2B5EF4-FFF2-40B4-BE49-F238E27FC236}">
                <a16:creationId xmlns:a16="http://schemas.microsoft.com/office/drawing/2014/main" id="{F27DA605-58D4-44AF-9F2E-0EB596D3B1D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5602" name="Rectangle 3">
            <a:extLst>
              <a:ext uri="{FF2B5EF4-FFF2-40B4-BE49-F238E27FC236}">
                <a16:creationId xmlns:a16="http://schemas.microsoft.com/office/drawing/2014/main" id="{92EB5330-4E2B-4D40-B6B9-79AE2C76C6E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 w="9525"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An N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-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tuple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just a sequence of </a:t>
            </a:r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N real numbers</a:t>
            </a:r>
          </a:p>
          <a:p>
            <a:r>
              <a:rPr lang="en-GB" sz="1200" b="1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Kinematics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is a branch of classical mechanics that describes the motion of points, bodies (objects), and systems of bodies (groups of objects) without considering the forces that cause them to move:</a:t>
            </a:r>
            <a:endParaRPr lang="en-US" altLang="en-US" dirty="0">
              <a:latin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Tangent: </a:t>
            </a:r>
            <a:r>
              <a:rPr lang="en-GB" sz="1200" b="0" i="0" kern="1200" dirty="0" smtClean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 straight line or plane that touches a curve or curved surface at a point, but if extended does not cross it at that point.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B32E57E-647B-4DAE-9249-2DA65E5D57DA}" type="slidenum">
              <a:rPr lang="en-GB" smtClean="0"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175436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K. Taylor and S.M. LaValle: I-Bug: An Intensity-Based Bug Algorithm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B32E57E-647B-4DAE-9249-2DA65E5D57DA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43844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B15363-D113-49C2-9078-100A3BF44C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89E5995-82B8-4385-A748-0A56F199757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72C98B-F6E4-49E3-892D-412B47769F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FD2554-6E0A-437A-A00C-3342CE2EA1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D95F15-5461-4C72-8748-779D2398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31662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2C0D30-9089-40DF-9FFA-3BCDE3BF73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A108EC-A0E9-47D7-BFF0-920FF151A0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3878EC0-2FF5-42A7-9A09-B1455099D0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4657C1-7392-4F8B-B891-C92664BBCB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288A5AF-A6A6-4824-AEF0-019201AFA0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01003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8F747C-82E4-48DB-AC69-0BB8A845ED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5D5A52A-63C5-4DFA-B4B4-8DD61397500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7FB3C0-2867-4C19-BA9A-FC67A37875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3D7A6E-262A-4C10-B847-47F64A5E6A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60BC0E-EFF3-4578-9078-D6B59CC96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660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699A6-020D-49FE-919A-D1B1323FF2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85E917-FD6D-4C9D-A740-C37CD597437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E681877-4740-464A-B959-24EA181F0D4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2172424-5AD0-4CB5-BF5A-E840DDE8C2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41F6AC-9267-44DB-A564-1894F7D9E5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C3E093E-A4CC-422F-B568-7B041DCAAF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341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CDB3D-6610-48D3-8A45-49691314F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09AEC1-51D2-4572-A9BD-80463A672E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8D2DE48-57E8-43EA-AABA-992F0BEE0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E5C0A2-5C31-44F5-B46D-D23C550946B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C383DB6-F242-465C-BC22-D8EEF4E764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C44F3CD-90FC-4E6D-B721-B2316F1FE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4E2BFA-A342-471C-872F-0968A0D14B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C3BC06F-0D7D-4C4B-99ED-607C4C00C7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71058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A42F27-FDAC-43B9-8D55-4508EBCDC3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D00DC85-D6EC-44E9-B8F8-A4FA1C224B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5007529-92FC-487D-A06E-9BCBAFBA20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8C9C3E9-E9B9-4575-A37A-D07F060392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5242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EF5E9AF-F52F-4AC3-986C-7D3A578DF4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CC58AF2-9F83-458E-B7D5-943CBB91FE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9465D7-2DB7-4EB7-ADB4-2343923DFE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6027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97FB27-FE82-4A99-99D4-0DD72317B3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FDD6E3-0F6E-487C-A61A-2F9D581F0D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5709328-5478-43AF-9FB4-9B27E48537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F2CC4F8-D9E2-4FF2-8010-2C8DDD9BE2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59CA96-9FEE-4CF5-835D-2A7A5C3E4F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A9153E-F8C5-4FC6-BB46-D04889298F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694414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2AE44F-7276-49CA-B237-93463CEB1F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42D781B-8A99-4FAD-900D-FA0D867A4FD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85ABDEC-FF90-4147-AE8D-3F7E27BE423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052E6E-4CB6-4FE3-AF56-ECD32A6356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57834B6-4AA6-4FA8-A782-3BE59F465D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AB8E63-3920-485D-B0D2-C1395CEDC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2027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1B03B-AB7C-45F8-B2A0-E6C359D986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0F6443C-2850-4E6B-9EB3-DC0872EC81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CD1CAD-2620-4745-9418-7E926692A5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24DC839-BF12-4EA0-95F8-7C9AFB3663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CEBEA2-7752-400E-84F7-BBEDBFDF85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82761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465B7C3-CD05-4A3C-89F4-AAA908BBA63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F090C2-6D07-4A48-846F-EE9319E7490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EDDDE7A-8B3C-447F-9262-4AE2606B8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441715-7F9A-42D7-9117-B35B7003D0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4B664B-21A9-42B6-B13C-9074AD2CD8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28109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D094398-D205-4C61-BDD3-2F9C389BF7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7BCE68-81D7-4B97-9203-B5ED6293991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648014-790A-4FA6-B1C5-8535370DB6E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3F45FD-667D-459F-9400-7E99C41C79FE}" type="datetimeFigureOut">
              <a:rPr lang="en-GB" smtClean="0"/>
              <a:t>14/10/2019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214930-FAF8-482E-960F-1925DFB0458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4ED77B-6591-42F5-B4AC-F28962AA8F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1194D7-E93B-420C-80B8-26FA6A95872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46164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mathconceptions.files.wordpress.com/2012/01/an_example_facebook_friend_network.jpg" TargetMode="External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7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youtube.com/watch?v=T2PVaKyxMmY" TargetMode="External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tags" Target="../tags/tag8.xml"/><Relationship Id="rId13" Type="http://schemas.openxmlformats.org/officeDocument/2006/relationships/tags" Target="../tags/tag13.xml"/><Relationship Id="rId18" Type="http://schemas.openxmlformats.org/officeDocument/2006/relationships/tags" Target="../tags/tag18.xml"/><Relationship Id="rId26" Type="http://schemas.openxmlformats.org/officeDocument/2006/relationships/tags" Target="../tags/tag26.xml"/><Relationship Id="rId3" Type="http://schemas.openxmlformats.org/officeDocument/2006/relationships/tags" Target="../tags/tag3.xml"/><Relationship Id="rId21" Type="http://schemas.openxmlformats.org/officeDocument/2006/relationships/tags" Target="../tags/tag21.xml"/><Relationship Id="rId7" Type="http://schemas.openxmlformats.org/officeDocument/2006/relationships/tags" Target="../tags/tag7.xml"/><Relationship Id="rId12" Type="http://schemas.openxmlformats.org/officeDocument/2006/relationships/tags" Target="../tags/tag12.xml"/><Relationship Id="rId17" Type="http://schemas.openxmlformats.org/officeDocument/2006/relationships/tags" Target="../tags/tag17.xml"/><Relationship Id="rId25" Type="http://schemas.openxmlformats.org/officeDocument/2006/relationships/tags" Target="../tags/tag25.xml"/><Relationship Id="rId2" Type="http://schemas.openxmlformats.org/officeDocument/2006/relationships/tags" Target="../tags/tag2.xml"/><Relationship Id="rId16" Type="http://schemas.openxmlformats.org/officeDocument/2006/relationships/tags" Target="../tags/tag16.xml"/><Relationship Id="rId20" Type="http://schemas.openxmlformats.org/officeDocument/2006/relationships/tags" Target="../tags/tag20.xml"/><Relationship Id="rId1" Type="http://schemas.openxmlformats.org/officeDocument/2006/relationships/tags" Target="../tags/tag1.xml"/><Relationship Id="rId6" Type="http://schemas.openxmlformats.org/officeDocument/2006/relationships/tags" Target="../tags/tag6.xml"/><Relationship Id="rId11" Type="http://schemas.openxmlformats.org/officeDocument/2006/relationships/tags" Target="../tags/tag11.xml"/><Relationship Id="rId24" Type="http://schemas.openxmlformats.org/officeDocument/2006/relationships/tags" Target="../tags/tag24.xml"/><Relationship Id="rId5" Type="http://schemas.openxmlformats.org/officeDocument/2006/relationships/tags" Target="../tags/tag5.xml"/><Relationship Id="rId15" Type="http://schemas.openxmlformats.org/officeDocument/2006/relationships/tags" Target="../tags/tag15.xml"/><Relationship Id="rId23" Type="http://schemas.openxmlformats.org/officeDocument/2006/relationships/tags" Target="../tags/tag23.xml"/><Relationship Id="rId10" Type="http://schemas.openxmlformats.org/officeDocument/2006/relationships/tags" Target="../tags/tag10.xml"/><Relationship Id="rId19" Type="http://schemas.openxmlformats.org/officeDocument/2006/relationships/tags" Target="../tags/tag19.xml"/><Relationship Id="rId4" Type="http://schemas.openxmlformats.org/officeDocument/2006/relationships/tags" Target="../tags/tag4.xml"/><Relationship Id="rId9" Type="http://schemas.openxmlformats.org/officeDocument/2006/relationships/tags" Target="../tags/tag9.xml"/><Relationship Id="rId14" Type="http://schemas.openxmlformats.org/officeDocument/2006/relationships/tags" Target="../tags/tag14.xml"/><Relationship Id="rId22" Type="http://schemas.openxmlformats.org/officeDocument/2006/relationships/tags" Target="../tags/tag22.xml"/><Relationship Id="rId27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tags" Target="../tags/tag34.xml"/><Relationship Id="rId13" Type="http://schemas.openxmlformats.org/officeDocument/2006/relationships/tags" Target="../tags/tag39.xml"/><Relationship Id="rId18" Type="http://schemas.openxmlformats.org/officeDocument/2006/relationships/tags" Target="../tags/tag44.xml"/><Relationship Id="rId26" Type="http://schemas.openxmlformats.org/officeDocument/2006/relationships/tags" Target="../tags/tag52.xml"/><Relationship Id="rId39" Type="http://schemas.openxmlformats.org/officeDocument/2006/relationships/tags" Target="../tags/tag65.xml"/><Relationship Id="rId3" Type="http://schemas.openxmlformats.org/officeDocument/2006/relationships/tags" Target="../tags/tag29.xml"/><Relationship Id="rId21" Type="http://schemas.openxmlformats.org/officeDocument/2006/relationships/tags" Target="../tags/tag47.xml"/><Relationship Id="rId34" Type="http://schemas.openxmlformats.org/officeDocument/2006/relationships/tags" Target="../tags/tag60.xml"/><Relationship Id="rId42" Type="http://schemas.openxmlformats.org/officeDocument/2006/relationships/tags" Target="../tags/tag68.xml"/><Relationship Id="rId47" Type="http://schemas.openxmlformats.org/officeDocument/2006/relationships/slideLayout" Target="../slideLayouts/slideLayout2.xml"/><Relationship Id="rId7" Type="http://schemas.openxmlformats.org/officeDocument/2006/relationships/tags" Target="../tags/tag33.xml"/><Relationship Id="rId12" Type="http://schemas.openxmlformats.org/officeDocument/2006/relationships/tags" Target="../tags/tag38.xml"/><Relationship Id="rId17" Type="http://schemas.openxmlformats.org/officeDocument/2006/relationships/tags" Target="../tags/tag43.xml"/><Relationship Id="rId25" Type="http://schemas.openxmlformats.org/officeDocument/2006/relationships/tags" Target="../tags/tag51.xml"/><Relationship Id="rId33" Type="http://schemas.openxmlformats.org/officeDocument/2006/relationships/tags" Target="../tags/tag59.xml"/><Relationship Id="rId38" Type="http://schemas.openxmlformats.org/officeDocument/2006/relationships/tags" Target="../tags/tag64.xml"/><Relationship Id="rId46" Type="http://schemas.openxmlformats.org/officeDocument/2006/relationships/tags" Target="../tags/tag72.xml"/><Relationship Id="rId2" Type="http://schemas.openxmlformats.org/officeDocument/2006/relationships/tags" Target="../tags/tag28.xml"/><Relationship Id="rId16" Type="http://schemas.openxmlformats.org/officeDocument/2006/relationships/tags" Target="../tags/tag42.xml"/><Relationship Id="rId20" Type="http://schemas.openxmlformats.org/officeDocument/2006/relationships/tags" Target="../tags/tag46.xml"/><Relationship Id="rId29" Type="http://schemas.openxmlformats.org/officeDocument/2006/relationships/tags" Target="../tags/tag55.xml"/><Relationship Id="rId41" Type="http://schemas.openxmlformats.org/officeDocument/2006/relationships/tags" Target="../tags/tag67.xml"/><Relationship Id="rId1" Type="http://schemas.openxmlformats.org/officeDocument/2006/relationships/tags" Target="../tags/tag27.xml"/><Relationship Id="rId6" Type="http://schemas.openxmlformats.org/officeDocument/2006/relationships/tags" Target="../tags/tag32.xml"/><Relationship Id="rId11" Type="http://schemas.openxmlformats.org/officeDocument/2006/relationships/tags" Target="../tags/tag37.xml"/><Relationship Id="rId24" Type="http://schemas.openxmlformats.org/officeDocument/2006/relationships/tags" Target="../tags/tag50.xml"/><Relationship Id="rId32" Type="http://schemas.openxmlformats.org/officeDocument/2006/relationships/tags" Target="../tags/tag58.xml"/><Relationship Id="rId37" Type="http://schemas.openxmlformats.org/officeDocument/2006/relationships/tags" Target="../tags/tag63.xml"/><Relationship Id="rId40" Type="http://schemas.openxmlformats.org/officeDocument/2006/relationships/tags" Target="../tags/tag66.xml"/><Relationship Id="rId45" Type="http://schemas.openxmlformats.org/officeDocument/2006/relationships/tags" Target="../tags/tag71.xml"/><Relationship Id="rId5" Type="http://schemas.openxmlformats.org/officeDocument/2006/relationships/tags" Target="../tags/tag31.xml"/><Relationship Id="rId15" Type="http://schemas.openxmlformats.org/officeDocument/2006/relationships/tags" Target="../tags/tag41.xml"/><Relationship Id="rId23" Type="http://schemas.openxmlformats.org/officeDocument/2006/relationships/tags" Target="../tags/tag49.xml"/><Relationship Id="rId28" Type="http://schemas.openxmlformats.org/officeDocument/2006/relationships/tags" Target="../tags/tag54.xml"/><Relationship Id="rId36" Type="http://schemas.openxmlformats.org/officeDocument/2006/relationships/tags" Target="../tags/tag62.xml"/><Relationship Id="rId10" Type="http://schemas.openxmlformats.org/officeDocument/2006/relationships/tags" Target="../tags/tag36.xml"/><Relationship Id="rId19" Type="http://schemas.openxmlformats.org/officeDocument/2006/relationships/tags" Target="../tags/tag45.xml"/><Relationship Id="rId31" Type="http://schemas.openxmlformats.org/officeDocument/2006/relationships/tags" Target="../tags/tag57.xml"/><Relationship Id="rId44" Type="http://schemas.openxmlformats.org/officeDocument/2006/relationships/tags" Target="../tags/tag70.xml"/><Relationship Id="rId4" Type="http://schemas.openxmlformats.org/officeDocument/2006/relationships/tags" Target="../tags/tag30.xml"/><Relationship Id="rId9" Type="http://schemas.openxmlformats.org/officeDocument/2006/relationships/tags" Target="../tags/tag35.xml"/><Relationship Id="rId14" Type="http://schemas.openxmlformats.org/officeDocument/2006/relationships/tags" Target="../tags/tag40.xml"/><Relationship Id="rId22" Type="http://schemas.openxmlformats.org/officeDocument/2006/relationships/tags" Target="../tags/tag48.xml"/><Relationship Id="rId27" Type="http://schemas.openxmlformats.org/officeDocument/2006/relationships/tags" Target="../tags/tag53.xml"/><Relationship Id="rId30" Type="http://schemas.openxmlformats.org/officeDocument/2006/relationships/tags" Target="../tags/tag56.xml"/><Relationship Id="rId35" Type="http://schemas.openxmlformats.org/officeDocument/2006/relationships/tags" Target="../tags/tag61.xml"/><Relationship Id="rId43" Type="http://schemas.openxmlformats.org/officeDocument/2006/relationships/tags" Target="../tags/tag69.xml"/><Relationship Id="rId48" Type="http://schemas.openxmlformats.org/officeDocument/2006/relationships/image" Target="../media/image15.jpeg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emf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emf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D20C4D0-DB38-4885-95CD-2FCC0711DE2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045368" y="2043663"/>
            <a:ext cx="6105194" cy="20310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The web of thing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A96A62-7F8F-4BE9-B1CA-E754C64F24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045368" y="4074718"/>
            <a:ext cx="6105194" cy="682079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16084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/>
              <a:t>Computational problems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altLang="en-US"/>
              <a:t>A computational problem specifies an input-output relationship</a:t>
            </a:r>
          </a:p>
          <a:p>
            <a:pPr lvl="1"/>
            <a:r>
              <a:rPr lang="en-US" altLang="en-US"/>
              <a:t>What does the input look like?</a:t>
            </a:r>
          </a:p>
          <a:p>
            <a:pPr lvl="1"/>
            <a:r>
              <a:rPr lang="en-US" altLang="en-US"/>
              <a:t>What should the output be for each input?</a:t>
            </a:r>
          </a:p>
          <a:p>
            <a:r>
              <a:rPr lang="en-US" altLang="en-US"/>
              <a:t>Example:</a:t>
            </a:r>
          </a:p>
          <a:p>
            <a:pPr lvl="1"/>
            <a:r>
              <a:rPr lang="en-US" altLang="en-US"/>
              <a:t>Input: an integer number N</a:t>
            </a:r>
          </a:p>
          <a:p>
            <a:pPr lvl="1"/>
            <a:r>
              <a:rPr lang="en-US" altLang="en-US"/>
              <a:t>Output: Is the number prime?</a:t>
            </a:r>
          </a:p>
          <a:p>
            <a:r>
              <a:rPr lang="en-US" altLang="en-US"/>
              <a:t>Example:</a:t>
            </a:r>
          </a:p>
          <a:p>
            <a:pPr lvl="1"/>
            <a:r>
              <a:rPr lang="en-US" altLang="en-US"/>
              <a:t>Input: A list of names of people</a:t>
            </a:r>
          </a:p>
          <a:p>
            <a:pPr lvl="1"/>
            <a:r>
              <a:rPr lang="en-US" altLang="en-US"/>
              <a:t>Output: The same list sorted alphabetically</a:t>
            </a:r>
          </a:p>
          <a:p>
            <a:r>
              <a:rPr lang="en-US" altLang="en-US"/>
              <a:t>Example:</a:t>
            </a:r>
          </a:p>
          <a:p>
            <a:pPr lvl="1"/>
            <a:r>
              <a:rPr lang="en-US" altLang="en-US"/>
              <a:t>Input: A picture in digital format</a:t>
            </a:r>
          </a:p>
          <a:p>
            <a:pPr lvl="1"/>
            <a:r>
              <a:rPr lang="en-US" altLang="en-US"/>
              <a:t>Output: An English description of what the picture shows</a:t>
            </a:r>
          </a:p>
          <a:p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50402004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Gallery of Problems</a:t>
            </a:r>
          </a:p>
        </p:txBody>
      </p:sp>
      <p:grpSp>
        <p:nvGrpSpPr>
          <p:cNvPr id="58379" name="Group 11"/>
          <p:cNvGrpSpPr>
            <a:grpSpLocks/>
          </p:cNvGrpSpPr>
          <p:nvPr/>
        </p:nvGrpSpPr>
        <p:grpSpPr bwMode="auto">
          <a:xfrm>
            <a:off x="2439988" y="2611439"/>
            <a:ext cx="7531100" cy="1863725"/>
            <a:chOff x="577" y="1677"/>
            <a:chExt cx="4744" cy="1174"/>
          </a:xfrm>
        </p:grpSpPr>
        <p:sp>
          <p:nvSpPr>
            <p:cNvPr id="8200" name="Text Box 4"/>
            <p:cNvSpPr txBox="1">
              <a:spLocks noChangeArrowheads="1"/>
            </p:cNvSpPr>
            <p:nvPr/>
          </p:nvSpPr>
          <p:spPr bwMode="auto">
            <a:xfrm>
              <a:off x="1814" y="1715"/>
              <a:ext cx="3507" cy="1098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dirty="0"/>
                <a:t>The Human Genome Project seeks to identify all the 100,000 genes in human DNA, determining the sequences of the 3 billion chemical base pairs comprising human DNA, storing this information in databases, and developing tools for data analysis.</a:t>
              </a:r>
            </a:p>
          </p:txBody>
        </p:sp>
        <p:pic>
          <p:nvPicPr>
            <p:cNvPr id="8201" name="Picture 8" descr="humangenome_large"/>
            <p:cNvPicPr>
              <a:picLocks noChangeAspect="1" noChangeArrowheads="1"/>
            </p:cNvPicPr>
            <p:nvPr/>
          </p:nvPicPr>
          <p:blipFill>
            <a:blip r:embed="rId2">
              <a:lum bright="-36000" contrast="42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7" y="1677"/>
              <a:ext cx="978" cy="1174"/>
            </a:xfrm>
            <a:prstGeom prst="rect">
              <a:avLst/>
            </a:prstGeom>
            <a:noFill/>
            <a:ln w="3175">
              <a:solidFill>
                <a:srgbClr val="C4C4C4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sp>
        <p:nvSpPr>
          <p:cNvPr id="8196" name="Text Box 10"/>
          <p:cNvSpPr txBox="1">
            <a:spLocks noChangeArrowheads="1"/>
          </p:cNvSpPr>
          <p:nvPr/>
        </p:nvSpPr>
        <p:spPr bwMode="auto">
          <a:xfrm>
            <a:off x="2336801" y="1841500"/>
            <a:ext cx="759301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/>
              <a:t>Algorithms are needed (most of which are novel) to solve the many problems listed here …</a:t>
            </a:r>
          </a:p>
        </p:txBody>
      </p:sp>
      <p:grpSp>
        <p:nvGrpSpPr>
          <p:cNvPr id="58383" name="Group 15"/>
          <p:cNvGrpSpPr>
            <a:grpSpLocks/>
          </p:cNvGrpSpPr>
          <p:nvPr/>
        </p:nvGrpSpPr>
        <p:grpSpPr bwMode="auto">
          <a:xfrm>
            <a:off x="2176463" y="4589464"/>
            <a:ext cx="7802562" cy="1419225"/>
            <a:chOff x="411" y="2891"/>
            <a:chExt cx="4915" cy="894"/>
          </a:xfrm>
        </p:grpSpPr>
        <p:sp>
          <p:nvSpPr>
            <p:cNvPr id="8198" name="Text Box 12"/>
            <p:cNvSpPr txBox="1">
              <a:spLocks noChangeArrowheads="1"/>
            </p:cNvSpPr>
            <p:nvPr/>
          </p:nvSpPr>
          <p:spPr bwMode="auto">
            <a:xfrm>
              <a:off x="1820" y="2979"/>
              <a:ext cx="3506" cy="756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dirty="0"/>
                <a:t>The huge network that is the Internet and the huge amount of data that courses through it require algorithms to efficiently manage and </a:t>
              </a:r>
              <a:r>
                <a:rPr lang="en-US" altLang="en-US" dirty="0" smtClean="0"/>
                <a:t>route </a:t>
              </a:r>
              <a:r>
                <a:rPr lang="en-US" altLang="en-US" dirty="0"/>
                <a:t>this data.</a:t>
              </a:r>
            </a:p>
          </p:txBody>
        </p:sp>
        <p:pic>
          <p:nvPicPr>
            <p:cNvPr id="8199" name="Picture 13" descr="intek_w5"/>
            <p:cNvPicPr>
              <a:picLocks noChangeAspect="1" noChangeArrowheads="1"/>
            </p:cNvPicPr>
            <p:nvPr/>
          </p:nvPicPr>
          <p:blipFill>
            <a:blip r:embed="rId3">
              <a:lum bright="-12000" contrast="3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1" y="2891"/>
              <a:ext cx="1334" cy="894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rgbClr val="C4C4C4"/>
              </a:solidFill>
              <a:miter lim="800000"/>
              <a:headEnd/>
              <a:tailEnd/>
            </a:ln>
          </p:spPr>
        </p:pic>
      </p:grpSp>
    </p:spTree>
    <p:extLst>
      <p:ext uri="{BB962C8B-B14F-4D97-AF65-F5344CB8AC3E}">
        <p14:creationId xmlns:p14="http://schemas.microsoft.com/office/powerpoint/2010/main" val="163525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3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mtClean="0"/>
              <a:t>Gallery of Problems</a:t>
            </a:r>
          </a:p>
        </p:txBody>
      </p:sp>
      <p:grpSp>
        <p:nvGrpSpPr>
          <p:cNvPr id="60430" name="Group 14"/>
          <p:cNvGrpSpPr>
            <a:grpSpLocks/>
          </p:cNvGrpSpPr>
          <p:nvPr/>
        </p:nvGrpSpPr>
        <p:grpSpPr bwMode="auto">
          <a:xfrm>
            <a:off x="2198688" y="1885950"/>
            <a:ext cx="7772400" cy="1873250"/>
            <a:chOff x="425" y="1188"/>
            <a:chExt cx="4896" cy="1180"/>
          </a:xfrm>
        </p:grpSpPr>
        <p:sp>
          <p:nvSpPr>
            <p:cNvPr id="9223" name="Text Box 4"/>
            <p:cNvSpPr txBox="1">
              <a:spLocks noChangeArrowheads="1"/>
            </p:cNvSpPr>
            <p:nvPr/>
          </p:nvSpPr>
          <p:spPr bwMode="auto">
            <a:xfrm>
              <a:off x="1814" y="1243"/>
              <a:ext cx="3507" cy="752"/>
            </a:xfrm>
            <a:prstGeom prst="rect">
              <a:avLst/>
            </a:prstGeom>
            <a:solidFill>
              <a:schemeClr val="bg1"/>
            </a:solidFill>
            <a:ln w="317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/>
                <a:t>E-commerce enables goods and services to be negotiated and exchanged electronically.  Crucial is the maintenance of privacy and security for all transactions.</a:t>
              </a:r>
            </a:p>
          </p:txBody>
        </p:sp>
        <p:pic>
          <p:nvPicPr>
            <p:cNvPr id="9224" name="Picture 12" descr="ecompicn"/>
            <p:cNvPicPr>
              <a:picLocks noChangeAspect="1" noChangeArrowheads="1"/>
            </p:cNvPicPr>
            <p:nvPr/>
          </p:nvPicPr>
          <p:blipFill>
            <a:blip r:embed="rId2">
              <a:lum bright="36000" contrast="3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5" y="1188"/>
              <a:ext cx="1297" cy="1180"/>
            </a:xfrm>
            <a:prstGeom prst="rect">
              <a:avLst/>
            </a:prstGeom>
            <a:noFill/>
            <a:ln w="3175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</p:pic>
      </p:grpSp>
      <p:grpSp>
        <p:nvGrpSpPr>
          <p:cNvPr id="60433" name="Group 17"/>
          <p:cNvGrpSpPr>
            <a:grpSpLocks/>
          </p:cNvGrpSpPr>
          <p:nvPr/>
        </p:nvGrpSpPr>
        <p:grpSpPr bwMode="auto">
          <a:xfrm>
            <a:off x="2200275" y="4086225"/>
            <a:ext cx="7778750" cy="1550988"/>
            <a:chOff x="426" y="2574"/>
            <a:chExt cx="4900" cy="977"/>
          </a:xfrm>
        </p:grpSpPr>
        <p:sp>
          <p:nvSpPr>
            <p:cNvPr id="9221" name="Text Box 8"/>
            <p:cNvSpPr txBox="1">
              <a:spLocks noChangeArrowheads="1"/>
            </p:cNvSpPr>
            <p:nvPr/>
          </p:nvSpPr>
          <p:spPr bwMode="auto">
            <a:xfrm>
              <a:off x="1820" y="2609"/>
              <a:ext cx="3506" cy="929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/>
                <a:t>Traditional manufacturing and commerce require allocation of scarce resources in the most beneficial way.  Linear programming algorithms are used extensively in commercial optimization problems.</a:t>
              </a:r>
            </a:p>
          </p:txBody>
        </p:sp>
        <p:pic>
          <p:nvPicPr>
            <p:cNvPr id="9222" name="Picture 15" descr="seeker_close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6" y="2574"/>
              <a:ext cx="1303" cy="977"/>
            </a:xfrm>
            <a:prstGeom prst="rect">
              <a:avLst/>
            </a:prstGeom>
            <a:noFill/>
            <a:ln w="3175">
              <a:solidFill>
                <a:srgbClr val="C4C4C4"/>
              </a:solidFill>
              <a:miter lim="800000"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297438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Hard problems</a:t>
            </a:r>
            <a:endParaRPr lang="en-US" altLang="en-US" smtClean="0"/>
          </a:p>
        </p:txBody>
      </p:sp>
      <p:sp>
        <p:nvSpPr>
          <p:cNvPr id="645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smtClean="0"/>
              <a:t>Usual measure of efficiency is speed</a:t>
            </a:r>
          </a:p>
          <a:p>
            <a:pPr lvl="1"/>
            <a:r>
              <a:rPr lang="en-US" altLang="en-US" smtClean="0"/>
              <a:t>How long does an algorithm take to produce its result?</a:t>
            </a:r>
          </a:p>
          <a:p>
            <a:pPr lvl="1"/>
            <a:r>
              <a:rPr lang="en-US" altLang="en-US" smtClean="0"/>
              <a:t>Define formally measures of efficiency</a:t>
            </a:r>
          </a:p>
          <a:p>
            <a:r>
              <a:rPr lang="en-US" altLang="en-US" smtClean="0"/>
              <a:t>Problems exist that, in all probability, will take a long time to solve</a:t>
            </a:r>
          </a:p>
          <a:p>
            <a:pPr lvl="1"/>
            <a:r>
              <a:rPr lang="en-US" altLang="en-US" smtClean="0"/>
              <a:t>Exponential complexity</a:t>
            </a:r>
          </a:p>
          <a:p>
            <a:pPr lvl="1"/>
            <a:r>
              <a:rPr lang="en-US" altLang="en-US" smtClean="0"/>
              <a:t>NP-complete problems</a:t>
            </a:r>
          </a:p>
          <a:p>
            <a:r>
              <a:rPr lang="en-US" altLang="en-US" smtClean="0"/>
              <a:t>Problems exist that are unsolvable</a:t>
            </a:r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2782022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 bldLvl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Hard problems</a:t>
            </a:r>
            <a:endParaRPr lang="en-US" altLang="en-US" smtClean="0"/>
          </a:p>
        </p:txBody>
      </p:sp>
      <p:sp>
        <p:nvSpPr>
          <p:cNvPr id="655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Non-polynomial</a:t>
            </a:r>
            <a:r>
              <a:rPr lang="en-US" altLang="en-US" dirty="0" smtClean="0"/>
              <a:t> </a:t>
            </a:r>
            <a:r>
              <a:rPr lang="en-US" altLang="en-US" dirty="0" smtClean="0"/>
              <a:t>(NP)-complete problems are interesting in and of themselves</a:t>
            </a:r>
          </a:p>
          <a:p>
            <a:pPr lvl="1"/>
            <a:r>
              <a:rPr lang="en-US" altLang="en-US" dirty="0" smtClean="0"/>
              <a:t>Some of them arise in real applications</a:t>
            </a:r>
          </a:p>
          <a:p>
            <a:pPr lvl="1"/>
            <a:r>
              <a:rPr lang="en-US" altLang="en-US" dirty="0" smtClean="0"/>
              <a:t>Some of them look very similar to problems for which efficient solutions do exist</a:t>
            </a:r>
          </a:p>
          <a:p>
            <a:pPr lvl="1"/>
            <a:r>
              <a:rPr lang="en-US" altLang="en-US" dirty="0" smtClean="0"/>
              <a:t>Knowing the difference is crucial</a:t>
            </a:r>
          </a:p>
          <a:p>
            <a:r>
              <a:rPr lang="en-US" altLang="en-US" dirty="0" smtClean="0"/>
              <a:t>Not known whether NP-complete problems or not makes it as hard as they seem.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8417312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39" grpId="0" build="p" bldLvl="2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Some algorithms</a:t>
            </a:r>
            <a:endParaRPr lang="en-US" altLang="en-US" smtClean="0"/>
          </a:p>
        </p:txBody>
      </p:sp>
      <p:sp>
        <p:nvSpPr>
          <p:cNvPr id="62467" name="Rectangle 3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/>
              <a:t>Shortest path algorithm</a:t>
            </a:r>
          </a:p>
          <a:p>
            <a:pPr lvl="1"/>
            <a:r>
              <a:rPr lang="en-US" dirty="0" smtClean="0"/>
              <a:t>Given a weighted graph and two distinguished vertices -- the source and the destination </a:t>
            </a:r>
            <a:br>
              <a:rPr lang="en-US" dirty="0" smtClean="0"/>
            </a:br>
            <a:r>
              <a:rPr lang="en-US" dirty="0" smtClean="0"/>
              <a:t>-- compute the most efficient way to get from one to the other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Matrix multiplication algorithm</a:t>
            </a:r>
          </a:p>
          <a:p>
            <a:pPr lvl="1"/>
            <a:r>
              <a:rPr lang="en-US" dirty="0" smtClean="0"/>
              <a:t>Given a sequence of conformable matrices, compute the most efficient way of forming the product of the matrix sequence</a:t>
            </a:r>
            <a:endParaRPr lang="en-US" dirty="0"/>
          </a:p>
        </p:txBody>
      </p:sp>
      <p:pic>
        <p:nvPicPr>
          <p:cNvPr id="62468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6181"/>
          <a:stretch>
            <a:fillRect/>
          </a:stretch>
        </p:blipFill>
        <p:spPr bwMode="auto">
          <a:xfrm>
            <a:off x="7137400" y="2197100"/>
            <a:ext cx="2889250" cy="1828800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2470" name="Picture 6" descr="http://mathconceptions.files.wordpress.com/2012/01/an_example_facebook_friend_network.jpg?w=300&amp;h=300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2" t="9979" b="28743"/>
          <a:stretch>
            <a:fillRect/>
          </a:stretch>
        </p:blipFill>
        <p:spPr bwMode="auto">
          <a:xfrm>
            <a:off x="7119938" y="4313239"/>
            <a:ext cx="2906712" cy="18002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93817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24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 bldLvl="2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Some algorithms</a:t>
            </a:r>
            <a:endParaRPr lang="en-US" altLang="en-US" smtClean="0"/>
          </a:p>
        </p:txBody>
      </p:sp>
      <p:sp>
        <p:nvSpPr>
          <p:cNvPr id="63491" name="Rectangle 3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US" dirty="0" smtClean="0"/>
              <a:t>Convex hull algorithm</a:t>
            </a:r>
          </a:p>
          <a:p>
            <a:pPr lvl="1"/>
            <a:r>
              <a:rPr lang="en-US" dirty="0" smtClean="0"/>
              <a:t>Given a set of points on the plane, ---compute the smallest convex body that contains the points</a:t>
            </a:r>
          </a:p>
          <a:p>
            <a:pPr lvl="1"/>
            <a:endParaRPr lang="en-US" dirty="0" smtClean="0"/>
          </a:p>
          <a:p>
            <a:r>
              <a:rPr lang="en-US" dirty="0" smtClean="0"/>
              <a:t>String matching algorithm</a:t>
            </a:r>
          </a:p>
          <a:p>
            <a:pPr lvl="1"/>
            <a:r>
              <a:rPr lang="en-US" dirty="0" smtClean="0"/>
              <a:t>Given a sequence of characters, </a:t>
            </a:r>
          </a:p>
          <a:p>
            <a:pPr marL="457200" lvl="1" indent="0">
              <a:buNone/>
            </a:pPr>
            <a:r>
              <a:rPr lang="en-US" dirty="0" smtClean="0"/>
              <a:t>---compute where (if at all) a second sequence of characters occurs in the first</a:t>
            </a:r>
          </a:p>
          <a:p>
            <a:endParaRPr lang="en-US" dirty="0"/>
          </a:p>
        </p:txBody>
      </p:sp>
      <p:pic>
        <p:nvPicPr>
          <p:cNvPr id="63492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8700" y="1960564"/>
            <a:ext cx="2687638" cy="19526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3493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7" r="9039"/>
          <a:stretch>
            <a:fillRect/>
          </a:stretch>
        </p:blipFill>
        <p:spPr bwMode="auto">
          <a:xfrm>
            <a:off x="7351714" y="4162425"/>
            <a:ext cx="2701925" cy="1855788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77350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Algorithms</a:t>
            </a:r>
            <a:endParaRPr lang="en-US" altLang="en-US" smtClean="0"/>
          </a:p>
        </p:txBody>
      </p:sp>
      <p:sp>
        <p:nvSpPr>
          <p:cNvPr id="4099" name="Text Box 8"/>
          <p:cNvSpPr txBox="1">
            <a:spLocks noChangeArrowheads="1"/>
          </p:cNvSpPr>
          <p:nvPr/>
        </p:nvSpPr>
        <p:spPr bwMode="auto">
          <a:xfrm>
            <a:off x="911226" y="1864519"/>
            <a:ext cx="4695825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/>
              <a:t>Informally, an algorithm is …</a:t>
            </a:r>
          </a:p>
        </p:txBody>
      </p:sp>
      <p:sp>
        <p:nvSpPr>
          <p:cNvPr id="45066" name="Text Box 10"/>
          <p:cNvSpPr txBox="1">
            <a:spLocks noChangeArrowheads="1"/>
          </p:cNvSpPr>
          <p:nvPr/>
        </p:nvSpPr>
        <p:spPr bwMode="auto">
          <a:xfrm>
            <a:off x="1985964" y="2535240"/>
            <a:ext cx="6523037" cy="919162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/>
              <a:t>A </a:t>
            </a:r>
            <a:r>
              <a:rPr lang="en-US" altLang="en-US" u="sng"/>
              <a:t>well-defined computational procedure</a:t>
            </a:r>
            <a:r>
              <a:rPr lang="en-US" altLang="en-US"/>
              <a:t> that takes some value, or set of values, as </a:t>
            </a:r>
            <a:r>
              <a:rPr lang="en-US" altLang="en-US" b="1" i="1"/>
              <a:t>input</a:t>
            </a:r>
            <a:r>
              <a:rPr lang="en-US" altLang="en-US"/>
              <a:t> and produces some value, or set of values, as </a:t>
            </a:r>
            <a:r>
              <a:rPr lang="en-US" altLang="en-US" b="1" i="1"/>
              <a:t>output</a:t>
            </a:r>
            <a:r>
              <a:rPr lang="en-US" altLang="en-US"/>
              <a:t>.</a:t>
            </a:r>
          </a:p>
        </p:txBody>
      </p:sp>
      <p:grpSp>
        <p:nvGrpSpPr>
          <p:cNvPr id="45073" name="Group 17"/>
          <p:cNvGrpSpPr>
            <a:grpSpLocks/>
          </p:cNvGrpSpPr>
          <p:nvPr/>
        </p:nvGrpSpPr>
        <p:grpSpPr bwMode="auto">
          <a:xfrm>
            <a:off x="2379663" y="3840164"/>
            <a:ext cx="7288212" cy="815975"/>
            <a:chOff x="485" y="2539"/>
            <a:chExt cx="4591" cy="514"/>
          </a:xfrm>
        </p:grpSpPr>
        <p:sp>
          <p:nvSpPr>
            <p:cNvPr id="4103" name="Rectangle 11"/>
            <p:cNvSpPr>
              <a:spLocks noChangeArrowheads="1"/>
            </p:cNvSpPr>
            <p:nvPr/>
          </p:nvSpPr>
          <p:spPr bwMode="auto">
            <a:xfrm>
              <a:off x="2058" y="2539"/>
              <a:ext cx="1432" cy="514"/>
            </a:xfrm>
            <a:prstGeom prst="rect">
              <a:avLst/>
            </a:prstGeom>
            <a:solidFill>
              <a:schemeClr val="accent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endParaRPr lang="en-US" altLang="en-US"/>
            </a:p>
          </p:txBody>
        </p:sp>
        <p:sp>
          <p:nvSpPr>
            <p:cNvPr id="4104" name="Text Box 12"/>
            <p:cNvSpPr txBox="1">
              <a:spLocks noChangeArrowheads="1"/>
            </p:cNvSpPr>
            <p:nvPr/>
          </p:nvSpPr>
          <p:spPr bwMode="auto">
            <a:xfrm>
              <a:off x="2209" y="2674"/>
              <a:ext cx="1191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spcBef>
                  <a:spcPct val="50000"/>
                </a:spcBef>
              </a:pPr>
              <a:r>
                <a:rPr lang="en-US" altLang="en-US" sz="1600"/>
                <a:t>algorithm</a:t>
              </a:r>
            </a:p>
          </p:txBody>
        </p:sp>
        <p:sp>
          <p:nvSpPr>
            <p:cNvPr id="4105" name="Text Box 13"/>
            <p:cNvSpPr txBox="1">
              <a:spLocks noChangeArrowheads="1"/>
            </p:cNvSpPr>
            <p:nvPr/>
          </p:nvSpPr>
          <p:spPr bwMode="auto">
            <a:xfrm>
              <a:off x="485" y="2672"/>
              <a:ext cx="1191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r">
                <a:spcBef>
                  <a:spcPct val="50000"/>
                </a:spcBef>
              </a:pPr>
              <a:r>
                <a:rPr lang="en-US" altLang="en-US" sz="1600" i="1"/>
                <a:t>input</a:t>
              </a:r>
            </a:p>
          </p:txBody>
        </p:sp>
        <p:sp>
          <p:nvSpPr>
            <p:cNvPr id="4106" name="Text Box 14"/>
            <p:cNvSpPr txBox="1">
              <a:spLocks noChangeArrowheads="1"/>
            </p:cNvSpPr>
            <p:nvPr/>
          </p:nvSpPr>
          <p:spPr bwMode="auto">
            <a:xfrm>
              <a:off x="3885" y="2676"/>
              <a:ext cx="1191" cy="212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>
              <a:spAutoFit/>
            </a:bodyPr>
            <a:lstStyle>
              <a:lvl1pPr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spcBef>
                  <a:spcPct val="50000"/>
                </a:spcBef>
              </a:pPr>
              <a:r>
                <a:rPr lang="en-US" altLang="en-US" sz="1600" i="1"/>
                <a:t>output</a:t>
              </a:r>
            </a:p>
          </p:txBody>
        </p:sp>
        <p:sp>
          <p:nvSpPr>
            <p:cNvPr id="4107" name="AutoShape 15"/>
            <p:cNvSpPr>
              <a:spLocks noChangeArrowheads="1"/>
            </p:cNvSpPr>
            <p:nvPr/>
          </p:nvSpPr>
          <p:spPr bwMode="auto">
            <a:xfrm>
              <a:off x="1684" y="2661"/>
              <a:ext cx="335" cy="246"/>
            </a:xfrm>
            <a:custGeom>
              <a:avLst/>
              <a:gdLst>
                <a:gd name="T0" fmla="*/ 4 w 21600"/>
                <a:gd name="T1" fmla="*/ 0 h 21600"/>
                <a:gd name="T2" fmla="*/ 0 w 21600"/>
                <a:gd name="T3" fmla="*/ 1 h 21600"/>
                <a:gd name="T4" fmla="*/ 4 w 21600"/>
                <a:gd name="T5" fmla="*/ 3 h 21600"/>
                <a:gd name="T6" fmla="*/ 5 w 21600"/>
                <a:gd name="T7" fmla="*/ 1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53 w 21600"/>
                <a:gd name="T13" fmla="*/ 7463 h 21600"/>
                <a:gd name="T14" fmla="*/ 19472 w 21600"/>
                <a:gd name="T15" fmla="*/ 1413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4701" y="0"/>
                  </a:moveTo>
                  <a:lnTo>
                    <a:pt x="14701" y="7463"/>
                  </a:lnTo>
                  <a:lnTo>
                    <a:pt x="3375" y="7463"/>
                  </a:lnTo>
                  <a:lnTo>
                    <a:pt x="3375" y="14137"/>
                  </a:lnTo>
                  <a:lnTo>
                    <a:pt x="14701" y="14137"/>
                  </a:lnTo>
                  <a:lnTo>
                    <a:pt x="14701" y="21600"/>
                  </a:lnTo>
                  <a:lnTo>
                    <a:pt x="21600" y="10800"/>
                  </a:lnTo>
                  <a:lnTo>
                    <a:pt x="14701" y="0"/>
                  </a:lnTo>
                  <a:close/>
                </a:path>
                <a:path w="21600" h="21600">
                  <a:moveTo>
                    <a:pt x="1350" y="7463"/>
                  </a:moveTo>
                  <a:lnTo>
                    <a:pt x="1350" y="14137"/>
                  </a:lnTo>
                  <a:lnTo>
                    <a:pt x="2700" y="14137"/>
                  </a:lnTo>
                  <a:lnTo>
                    <a:pt x="2700" y="7463"/>
                  </a:lnTo>
                  <a:lnTo>
                    <a:pt x="1350" y="7463"/>
                  </a:lnTo>
                  <a:close/>
                </a:path>
                <a:path w="21600" h="21600">
                  <a:moveTo>
                    <a:pt x="0" y="7463"/>
                  </a:moveTo>
                  <a:lnTo>
                    <a:pt x="0" y="14137"/>
                  </a:lnTo>
                  <a:lnTo>
                    <a:pt x="675" y="14137"/>
                  </a:lnTo>
                  <a:lnTo>
                    <a:pt x="675" y="7463"/>
                  </a:lnTo>
                  <a:lnTo>
                    <a:pt x="0" y="7463"/>
                  </a:lnTo>
                  <a:close/>
                </a:path>
              </a:pathLst>
            </a:cu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4108" name="AutoShape 16"/>
            <p:cNvSpPr>
              <a:spLocks noChangeArrowheads="1"/>
            </p:cNvSpPr>
            <p:nvPr/>
          </p:nvSpPr>
          <p:spPr bwMode="auto">
            <a:xfrm>
              <a:off x="3545" y="2661"/>
              <a:ext cx="335" cy="246"/>
            </a:xfrm>
            <a:custGeom>
              <a:avLst/>
              <a:gdLst>
                <a:gd name="T0" fmla="*/ 4 w 21600"/>
                <a:gd name="T1" fmla="*/ 0 h 21600"/>
                <a:gd name="T2" fmla="*/ 0 w 21600"/>
                <a:gd name="T3" fmla="*/ 1 h 21600"/>
                <a:gd name="T4" fmla="*/ 4 w 21600"/>
                <a:gd name="T5" fmla="*/ 3 h 21600"/>
                <a:gd name="T6" fmla="*/ 5 w 21600"/>
                <a:gd name="T7" fmla="*/ 1 h 21600"/>
                <a:gd name="T8" fmla="*/ 17694720 60000 65536"/>
                <a:gd name="T9" fmla="*/ 11796480 60000 65536"/>
                <a:gd name="T10" fmla="*/ 5898240 60000 65536"/>
                <a:gd name="T11" fmla="*/ 0 60000 65536"/>
                <a:gd name="T12" fmla="*/ 3353 w 21600"/>
                <a:gd name="T13" fmla="*/ 7463 h 21600"/>
                <a:gd name="T14" fmla="*/ 19472 w 21600"/>
                <a:gd name="T15" fmla="*/ 14137 h 21600"/>
              </a:gdLst>
              <a:ahLst/>
              <a:cxnLst>
                <a:cxn ang="T8">
                  <a:pos x="T0" y="T1"/>
                </a:cxn>
                <a:cxn ang="T9">
                  <a:pos x="T2" y="T3"/>
                </a:cxn>
                <a:cxn ang="T10">
                  <a:pos x="T4" y="T5"/>
                </a:cxn>
                <a:cxn ang="T11">
                  <a:pos x="T6" y="T7"/>
                </a:cxn>
              </a:cxnLst>
              <a:rect l="T12" t="T13" r="T14" b="T15"/>
              <a:pathLst>
                <a:path w="21600" h="21600">
                  <a:moveTo>
                    <a:pt x="14701" y="0"/>
                  </a:moveTo>
                  <a:lnTo>
                    <a:pt x="14701" y="7463"/>
                  </a:lnTo>
                  <a:lnTo>
                    <a:pt x="3375" y="7463"/>
                  </a:lnTo>
                  <a:lnTo>
                    <a:pt x="3375" y="14137"/>
                  </a:lnTo>
                  <a:lnTo>
                    <a:pt x="14701" y="14137"/>
                  </a:lnTo>
                  <a:lnTo>
                    <a:pt x="14701" y="21600"/>
                  </a:lnTo>
                  <a:lnTo>
                    <a:pt x="21600" y="10800"/>
                  </a:lnTo>
                  <a:lnTo>
                    <a:pt x="14701" y="0"/>
                  </a:lnTo>
                  <a:close/>
                </a:path>
                <a:path w="21600" h="21600">
                  <a:moveTo>
                    <a:pt x="1350" y="7463"/>
                  </a:moveTo>
                  <a:lnTo>
                    <a:pt x="1350" y="14137"/>
                  </a:lnTo>
                  <a:lnTo>
                    <a:pt x="2700" y="14137"/>
                  </a:lnTo>
                  <a:lnTo>
                    <a:pt x="2700" y="7463"/>
                  </a:lnTo>
                  <a:lnTo>
                    <a:pt x="1350" y="7463"/>
                  </a:lnTo>
                  <a:close/>
                </a:path>
                <a:path w="21600" h="21600">
                  <a:moveTo>
                    <a:pt x="0" y="7463"/>
                  </a:moveTo>
                  <a:lnTo>
                    <a:pt x="0" y="14137"/>
                  </a:lnTo>
                  <a:lnTo>
                    <a:pt x="675" y="14137"/>
                  </a:lnTo>
                  <a:lnTo>
                    <a:pt x="675" y="7463"/>
                  </a:lnTo>
                  <a:lnTo>
                    <a:pt x="0" y="7463"/>
                  </a:lnTo>
                  <a:close/>
                </a:path>
              </a:pathLst>
            </a:custGeom>
            <a:solidFill>
              <a:srgbClr val="CC3300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/>
            </a:p>
          </p:txBody>
        </p:sp>
      </p:grpSp>
      <p:sp>
        <p:nvSpPr>
          <p:cNvPr id="45074" name="Text Box 18"/>
          <p:cNvSpPr txBox="1">
            <a:spLocks noChangeArrowheads="1"/>
          </p:cNvSpPr>
          <p:nvPr/>
        </p:nvSpPr>
        <p:spPr bwMode="auto">
          <a:xfrm>
            <a:off x="2027239" y="4937126"/>
            <a:ext cx="6523037" cy="6445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/>
              <a:t>A </a:t>
            </a:r>
            <a:r>
              <a:rPr lang="en-US" altLang="en-US" u="sng"/>
              <a:t>sequence</a:t>
            </a:r>
            <a:r>
              <a:rPr lang="en-US" altLang="en-US"/>
              <a:t> of </a:t>
            </a:r>
            <a:r>
              <a:rPr lang="en-US" altLang="en-US" u="sng"/>
              <a:t>computational steps</a:t>
            </a:r>
            <a:r>
              <a:rPr lang="en-US" altLang="en-US"/>
              <a:t> that transform the </a:t>
            </a:r>
            <a:r>
              <a:rPr lang="en-US" altLang="en-US" b="1" i="1"/>
              <a:t>input</a:t>
            </a:r>
            <a:r>
              <a:rPr lang="en-US" altLang="en-US"/>
              <a:t> into </a:t>
            </a:r>
            <a:r>
              <a:rPr lang="en-US" altLang="en-US" b="1" i="1"/>
              <a:t>output</a:t>
            </a:r>
            <a:r>
              <a:rPr lang="en-US" altLang="en-US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40719064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5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66" grpId="0" animBg="1" autoUpdateAnimBg="0"/>
      <p:bldP spid="45074" grpId="0" animBg="1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Algorithms</a:t>
            </a:r>
            <a:endParaRPr lang="en-US" altLang="en-US" smtClean="0"/>
          </a:p>
        </p:txBody>
      </p:sp>
      <p:sp>
        <p:nvSpPr>
          <p:cNvPr id="5123" name="Text Box 4"/>
          <p:cNvSpPr txBox="1">
            <a:spLocks noChangeArrowheads="1"/>
          </p:cNvSpPr>
          <p:nvPr/>
        </p:nvSpPr>
        <p:spPr bwMode="auto">
          <a:xfrm>
            <a:off x="1283494" y="1985964"/>
            <a:ext cx="4995863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/>
              <a:t>Empirically, an algorithm is …</a:t>
            </a:r>
          </a:p>
        </p:txBody>
      </p:sp>
      <p:sp>
        <p:nvSpPr>
          <p:cNvPr id="55301" name="Text Box 5"/>
          <p:cNvSpPr txBox="1">
            <a:spLocks noChangeArrowheads="1"/>
          </p:cNvSpPr>
          <p:nvPr/>
        </p:nvSpPr>
        <p:spPr bwMode="auto">
          <a:xfrm>
            <a:off x="3024189" y="2525714"/>
            <a:ext cx="6523037" cy="6445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/>
              <a:t>A </a:t>
            </a:r>
            <a:r>
              <a:rPr lang="en-US" altLang="en-US" u="sng"/>
              <a:t>tool</a:t>
            </a:r>
            <a:r>
              <a:rPr lang="en-US" altLang="en-US"/>
              <a:t> for </a:t>
            </a:r>
            <a:r>
              <a:rPr lang="en-US" altLang="en-US" u="sng"/>
              <a:t>solving</a:t>
            </a:r>
            <a:r>
              <a:rPr lang="en-US" altLang="en-US"/>
              <a:t> a well-specified </a:t>
            </a:r>
            <a:r>
              <a:rPr lang="en-US" altLang="en-US" u="sng"/>
              <a:t>computational problem</a:t>
            </a:r>
            <a:r>
              <a:rPr lang="en-US" altLang="en-US"/>
              <a:t>.</a:t>
            </a:r>
          </a:p>
        </p:txBody>
      </p:sp>
      <p:sp>
        <p:nvSpPr>
          <p:cNvPr id="55309" name="Text Box 13"/>
          <p:cNvSpPr txBox="1">
            <a:spLocks noChangeArrowheads="1"/>
          </p:cNvSpPr>
          <p:nvPr/>
        </p:nvSpPr>
        <p:spPr bwMode="auto">
          <a:xfrm>
            <a:off x="3017839" y="3381376"/>
            <a:ext cx="6523037" cy="6445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/>
              <a:t>Problem </a:t>
            </a:r>
            <a:r>
              <a:rPr lang="en-US" altLang="en-US" u="sng"/>
              <a:t>specification</a:t>
            </a:r>
            <a:r>
              <a:rPr lang="en-US" altLang="en-US"/>
              <a:t> includes what the </a:t>
            </a:r>
            <a:r>
              <a:rPr lang="en-US" altLang="en-US" u="sng"/>
              <a:t>input</a:t>
            </a:r>
            <a:r>
              <a:rPr lang="en-US" altLang="en-US"/>
              <a:t> is, what the desired </a:t>
            </a:r>
            <a:r>
              <a:rPr lang="en-US" altLang="en-US" u="sng"/>
              <a:t>output</a:t>
            </a:r>
            <a:r>
              <a:rPr lang="en-US" altLang="en-US"/>
              <a:t> should be.</a:t>
            </a:r>
          </a:p>
        </p:txBody>
      </p:sp>
      <p:sp>
        <p:nvSpPr>
          <p:cNvPr id="55310" name="Text Box 14"/>
          <p:cNvSpPr txBox="1">
            <a:spLocks noChangeArrowheads="1"/>
          </p:cNvSpPr>
          <p:nvPr/>
        </p:nvSpPr>
        <p:spPr bwMode="auto">
          <a:xfrm>
            <a:off x="3017839" y="4257676"/>
            <a:ext cx="6523037" cy="919163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Verdana" panose="020B0604030504040204" pitchFamily="34" charset="0"/>
              </a:defRPr>
            </a:lvl9pPr>
          </a:lstStyle>
          <a:p>
            <a:pPr>
              <a:spcBef>
                <a:spcPct val="50000"/>
              </a:spcBef>
            </a:pPr>
            <a:r>
              <a:rPr lang="en-US" altLang="en-US" u="sng"/>
              <a:t>Algorithm</a:t>
            </a:r>
            <a:r>
              <a:rPr lang="en-US" altLang="en-US"/>
              <a:t> describes a </a:t>
            </a:r>
            <a:r>
              <a:rPr lang="en-US" altLang="en-US" u="sng"/>
              <a:t>specific</a:t>
            </a:r>
            <a:r>
              <a:rPr lang="en-US" altLang="en-US"/>
              <a:t> </a:t>
            </a:r>
            <a:r>
              <a:rPr lang="en-US" altLang="en-US" u="sng"/>
              <a:t>computational</a:t>
            </a:r>
            <a:r>
              <a:rPr lang="en-US" altLang="en-US"/>
              <a:t> </a:t>
            </a:r>
            <a:r>
              <a:rPr lang="en-US" altLang="en-US" u="sng"/>
              <a:t>procedure</a:t>
            </a:r>
            <a:r>
              <a:rPr lang="en-US" altLang="en-US"/>
              <a:t> for achieving the desired output for a given input.</a:t>
            </a:r>
          </a:p>
        </p:txBody>
      </p:sp>
    </p:spTree>
    <p:extLst>
      <p:ext uri="{BB962C8B-B14F-4D97-AF65-F5344CB8AC3E}">
        <p14:creationId xmlns:p14="http://schemas.microsoft.com/office/powerpoint/2010/main" val="3718841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53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5301" grpId="0" animBg="1" autoUpdateAnimBg="0"/>
      <p:bldP spid="55309" grpId="0" animBg="1" autoUpdateAnimBg="0"/>
      <p:bldP spid="55310" grpId="0" animBg="1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Describing Algorithms</a:t>
            </a:r>
            <a:endParaRPr lang="en-US" altLang="en-US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Algorithms can be implemented in any programming language</a:t>
            </a:r>
          </a:p>
          <a:p>
            <a:r>
              <a:rPr lang="en-US" altLang="en-US" dirty="0" smtClean="0"/>
              <a:t>Usually we use “pseudo-code” to describe algorithms</a:t>
            </a:r>
          </a:p>
          <a:p>
            <a:endParaRPr lang="en-US" altLang="en-US" dirty="0" smtClean="0"/>
          </a:p>
          <a:p>
            <a:endParaRPr lang="en-US" altLang="en-US" dirty="0" smtClean="0"/>
          </a:p>
          <a:p>
            <a:endParaRPr lang="en-US" altLang="en-US" dirty="0" smtClean="0"/>
          </a:p>
          <a:p>
            <a:endParaRPr lang="en-US" altLang="en-US" dirty="0" smtClean="0"/>
          </a:p>
          <a:p>
            <a:endParaRPr lang="en-US" altLang="en-US" dirty="0" smtClean="0"/>
          </a:p>
          <a:p>
            <a:endParaRPr lang="en-US" altLang="en-US" dirty="0"/>
          </a:p>
        </p:txBody>
      </p:sp>
      <p:sp>
        <p:nvSpPr>
          <p:cNvPr id="27652" name="Rectangle 4"/>
          <p:cNvSpPr>
            <a:spLocks noChangeArrowheads="1"/>
          </p:cNvSpPr>
          <p:nvPr/>
        </p:nvSpPr>
        <p:spPr bwMode="auto">
          <a:xfrm>
            <a:off x="2590800" y="3043237"/>
            <a:ext cx="6629400" cy="1752600"/>
          </a:xfrm>
          <a:prstGeom prst="rect">
            <a:avLst/>
          </a:prstGeom>
          <a:solidFill>
            <a:srgbClr val="F0F0FA"/>
          </a:solidFill>
          <a:ln w="9525">
            <a:solidFill>
              <a:schemeClr val="folHlink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 algn="l">
              <a:spcBef>
                <a:spcPct val="20000"/>
              </a:spcBef>
              <a:buClr>
                <a:srgbClr val="FF9900"/>
              </a:buClr>
              <a:buSzPct val="90000"/>
              <a:buChar char="•"/>
              <a:defRPr sz="24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1pPr>
            <a:lvl2pPr marL="742950" indent="-285750" algn="l">
              <a:spcBef>
                <a:spcPct val="20000"/>
              </a:spcBef>
              <a:buClr>
                <a:srgbClr val="000066"/>
              </a:buClr>
              <a:buSzPct val="80000"/>
              <a:buFont typeface="Wingdings" panose="05000000000000000000" pitchFamily="2" charset="2"/>
              <a:buChar char="§"/>
              <a:defRPr sz="20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2pPr>
            <a:lvl3pPr marL="1143000" indent="-228600" algn="l">
              <a:spcBef>
                <a:spcPct val="20000"/>
              </a:spcBef>
              <a:buClr>
                <a:srgbClr val="A50021"/>
              </a:buClr>
              <a:buSzPct val="90000"/>
              <a:buChar char="•"/>
              <a:defRPr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3pPr>
            <a:lvl4pPr marL="1600200" indent="-228600" algn="l">
              <a:spcBef>
                <a:spcPct val="20000"/>
              </a:spcBef>
              <a:buChar char="–"/>
              <a:defRPr sz="16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4pPr>
            <a:lvl5pPr marL="2057400" indent="-228600" algn="l">
              <a:spcBef>
                <a:spcPct val="20000"/>
              </a:spcBef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5pPr>
            <a:lvl6pPr marL="25146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6pPr>
            <a:lvl7pPr marL="29718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7pPr>
            <a:lvl8pPr marL="34290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8pPr>
            <a:lvl9pPr marL="3886200" indent="-228600" fontAlgn="base">
              <a:spcBef>
                <a:spcPct val="20000"/>
              </a:spcBef>
              <a:spcAft>
                <a:spcPct val="0"/>
              </a:spcAft>
              <a:buChar char="»"/>
              <a:defRPr sz="1600">
                <a:solidFill>
                  <a:schemeClr val="tx1"/>
                </a:solidFill>
                <a:latin typeface="Arial" panose="020B0604020202020204" pitchFamily="34" charset="0"/>
                <a:cs typeface="Times New Roman (Hebrew)" charset="0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lang="en-US" altLang="en-US" sz="1600" u="sng" dirty="0">
                <a:latin typeface="Courier New" panose="02070309020205020404" pitchFamily="49" charset="0"/>
                <a:cs typeface="Courier New" panose="02070309020205020404" pitchFamily="49" charset="0"/>
              </a:rPr>
              <a:t>Testing whether input N is prime: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 u="sng" dirty="0">
              <a:latin typeface="Courier New" panose="02070309020205020404" pitchFamily="49" charset="0"/>
              <a:cs typeface="Courier New" panose="02070309020205020404" pitchFamily="49" charset="0"/>
            </a:endParaRP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For j = 2 .. N-1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 If </a:t>
            </a:r>
            <a:r>
              <a:rPr lang="en-US" altLang="en-US" sz="1600" dirty="0" err="1">
                <a:latin typeface="Courier New" panose="02070309020205020404" pitchFamily="49" charset="0"/>
                <a:cs typeface="Courier New" panose="02070309020205020404" pitchFamily="49" charset="0"/>
              </a:rPr>
              <a:t>j|N</a:t>
            </a:r>
            <a:r>
              <a:rPr lang="en-US" altLang="en-US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    Output “N is composite” and halt</a:t>
            </a:r>
          </a:p>
          <a:p>
            <a:pPr>
              <a:spcBef>
                <a:spcPct val="0"/>
              </a:spcBef>
              <a:buFontTx/>
              <a:buNone/>
            </a:pPr>
            <a:r>
              <a:rPr lang="en-US" altLang="en-US" sz="1600" dirty="0">
                <a:latin typeface="Courier New" panose="02070309020205020404" pitchFamily="49" charset="0"/>
                <a:cs typeface="Courier New" panose="02070309020205020404" pitchFamily="49" charset="0"/>
              </a:rPr>
              <a:t>Output “N is prime”</a:t>
            </a:r>
          </a:p>
          <a:p>
            <a:pPr>
              <a:spcBef>
                <a:spcPct val="0"/>
              </a:spcBef>
              <a:buFontTx/>
              <a:buNone/>
            </a:pPr>
            <a:endParaRPr lang="en-US" altLang="en-US" sz="1600" dirty="0">
              <a:latin typeface="Courier New" panose="02070309020205020404" pitchFamily="49" charset="0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51508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2" grpId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 smtClean="0"/>
              <a:t>Greatest Common Divisor</a:t>
            </a:r>
            <a:endParaRPr lang="en-US" altLang="en-US" dirty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The first algorithm “invented” in history was Euclid’s algorithm for finding the greatest common divisor (GCD) of two natural numbers</a:t>
            </a:r>
          </a:p>
          <a:p>
            <a:r>
              <a:rPr lang="en-US" altLang="en-US" dirty="0" smtClean="0"/>
              <a:t>Definition: The GCD of two natural numbers x, y is the largest integer j that divides both (without remainder). </a:t>
            </a:r>
          </a:p>
          <a:p>
            <a:pPr lvl="1"/>
            <a:r>
              <a:rPr lang="en-US" altLang="en-US" dirty="0" smtClean="0"/>
              <a:t> I.e. </a:t>
            </a:r>
            <a:r>
              <a:rPr lang="en-US" altLang="en-US" dirty="0" err="1" smtClean="0"/>
              <a:t>j|x</a:t>
            </a:r>
            <a:r>
              <a:rPr lang="en-US" altLang="en-US" dirty="0" smtClean="0"/>
              <a:t>, </a:t>
            </a:r>
            <a:r>
              <a:rPr lang="en-US" altLang="en-US" dirty="0" err="1" smtClean="0"/>
              <a:t>j|y</a:t>
            </a:r>
            <a:r>
              <a:rPr lang="en-US" altLang="en-US" dirty="0" smtClean="0"/>
              <a:t> and j is the largest integer with this property.</a:t>
            </a:r>
          </a:p>
          <a:p>
            <a:r>
              <a:rPr lang="en-US" altLang="en-US" dirty="0" smtClean="0"/>
              <a:t>The GCD Problem:</a:t>
            </a:r>
          </a:p>
          <a:p>
            <a:pPr lvl="1"/>
            <a:r>
              <a:rPr lang="en-US" altLang="en-US" dirty="0" smtClean="0"/>
              <a:t>Input: natural numbers x, y </a:t>
            </a:r>
          </a:p>
          <a:p>
            <a:pPr lvl="1"/>
            <a:r>
              <a:rPr lang="en-US" altLang="en-US" dirty="0" smtClean="0"/>
              <a:t>Output: GCD(</a:t>
            </a:r>
            <a:r>
              <a:rPr lang="en-US" altLang="en-US" dirty="0" err="1" smtClean="0"/>
              <a:t>x,y</a:t>
            </a:r>
            <a:r>
              <a:rPr lang="en-US" altLang="en-US" dirty="0" smtClean="0"/>
              <a:t>) – their GCD</a:t>
            </a:r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23387864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2">
            <a:extLst>
              <a:ext uri="{FF2B5EF4-FFF2-40B4-BE49-F238E27FC236}">
                <a16:creationId xmlns:a16="http://schemas.microsoft.com/office/drawing/2014/main" id="{20A3E488-35B5-416C-9383-3C0C89BE9DA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What is a Robot?</a:t>
            </a:r>
            <a:endParaRPr lang="en-US" altLang="en-US" dirty="0"/>
          </a:p>
        </p:txBody>
      </p:sp>
      <p:sp>
        <p:nvSpPr>
          <p:cNvPr id="6146" name="Rectangle 3">
            <a:extLst>
              <a:ext uri="{FF2B5EF4-FFF2-40B4-BE49-F238E27FC236}">
                <a16:creationId xmlns:a16="http://schemas.microsoft.com/office/drawing/2014/main" id="{F7CA8FF5-9D51-4753-9C8A-A735F25E1670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A machine to perform tasks</a:t>
            </a:r>
          </a:p>
          <a:p>
            <a:pPr lvl="1"/>
            <a:r>
              <a:rPr lang="en-US" altLang="en-US" dirty="0" smtClean="0"/>
              <a:t>Some level of autonomy and flexibility, in some type of environment </a:t>
            </a:r>
          </a:p>
          <a:p>
            <a:pPr lvl="1"/>
            <a:r>
              <a:rPr lang="en-US" altLang="en-US" dirty="0" smtClean="0"/>
              <a:t>Sensory-motor functions</a:t>
            </a:r>
          </a:p>
          <a:p>
            <a:pPr lvl="2"/>
            <a:r>
              <a:rPr lang="en-US" altLang="en-US" dirty="0" smtClean="0"/>
              <a:t>on wheels, legs, or wings</a:t>
            </a:r>
          </a:p>
          <a:p>
            <a:pPr lvl="2"/>
            <a:r>
              <a:rPr lang="en-US" altLang="en-US" dirty="0" smtClean="0"/>
              <a:t>Manipulation with mechanical arms, grippers, and hands</a:t>
            </a:r>
          </a:p>
          <a:p>
            <a:pPr lvl="1"/>
            <a:r>
              <a:rPr lang="en-US" altLang="en-US" dirty="0" smtClean="0"/>
              <a:t>Communication and information-processing capabilities</a:t>
            </a:r>
          </a:p>
          <a:p>
            <a:pPr lvl="2"/>
            <a:r>
              <a:rPr lang="en-US" altLang="en-US" dirty="0" smtClean="0"/>
              <a:t>Localization with sonars, lasers, inertial sensors, GPS, etc.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2">
            <a:extLst>
              <a:ext uri="{FF2B5EF4-FFF2-40B4-BE49-F238E27FC236}">
                <a16:creationId xmlns:a16="http://schemas.microsoft.com/office/drawing/2014/main" id="{669FAA90-30D5-4033-9B0A-45BE5954A95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Examples of Tasks and Environments</a:t>
            </a:r>
          </a:p>
        </p:txBody>
      </p:sp>
      <p:sp>
        <p:nvSpPr>
          <p:cNvPr id="8194" name="Rectangle 3">
            <a:extLst>
              <a:ext uri="{FF2B5EF4-FFF2-40B4-BE49-F238E27FC236}">
                <a16:creationId xmlns:a16="http://schemas.microsoft.com/office/drawing/2014/main" id="{372B53D9-5442-4AD3-84D4-15B433BA274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Manufacturing tasks</a:t>
            </a:r>
          </a:p>
          <a:p>
            <a:pPr lvl="1" eaLnBrk="1" hangingPunct="1"/>
            <a:r>
              <a:rPr lang="en-US" altLang="en-US"/>
              <a:t>painting, welding, loading/unloading a machine tool, assembling parts</a:t>
            </a:r>
          </a:p>
          <a:p>
            <a:pPr eaLnBrk="1" hangingPunct="1"/>
            <a:r>
              <a:rPr lang="en-US" altLang="en-US"/>
              <a:t>Servicing stores, warehouses, and factories</a:t>
            </a:r>
          </a:p>
          <a:p>
            <a:pPr lvl="1" eaLnBrk="1" hangingPunct="1"/>
            <a:r>
              <a:rPr lang="en-US" altLang="en-US"/>
              <a:t>maintaining, surveying, cleaning, transporting objects.</a:t>
            </a:r>
          </a:p>
          <a:p>
            <a:pPr eaLnBrk="1" hangingPunct="1"/>
            <a:r>
              <a:rPr lang="en-US" altLang="en-US"/>
              <a:t>Exploring unknown natural areas, e.g., planetary exploration</a:t>
            </a:r>
          </a:p>
          <a:p>
            <a:pPr lvl="1" eaLnBrk="1" hangingPunct="1"/>
            <a:r>
              <a:rPr lang="en-US" altLang="en-US"/>
              <a:t>building a map with characterized landmarks, extracting samples, setting various measurement devices.</a:t>
            </a:r>
          </a:p>
          <a:p>
            <a:pPr eaLnBrk="1" hangingPunct="1"/>
            <a:r>
              <a:rPr lang="en-US" altLang="en-US"/>
              <a:t>Assisting people in offices, public areas, and homes.</a:t>
            </a:r>
          </a:p>
          <a:p>
            <a:pPr eaLnBrk="1" hangingPunct="1"/>
            <a:r>
              <a:rPr lang="en-US" altLang="en-US"/>
              <a:t>Helping in tele-operated surgical operations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1" name="Rectangle 2">
            <a:extLst>
              <a:ext uri="{FF2B5EF4-FFF2-40B4-BE49-F238E27FC236}">
                <a16:creationId xmlns:a16="http://schemas.microsoft.com/office/drawing/2014/main" id="{74ED8E27-10A4-499B-A649-7C342E96572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Status</a:t>
            </a:r>
            <a:endParaRPr lang="en-US" altLang="en-US"/>
          </a:p>
        </p:txBody>
      </p:sp>
      <p:sp>
        <p:nvSpPr>
          <p:cNvPr id="10242" name="Rectangle 3">
            <a:extLst>
              <a:ext uri="{FF2B5EF4-FFF2-40B4-BE49-F238E27FC236}">
                <a16:creationId xmlns:a16="http://schemas.microsoft.com/office/drawing/2014/main" id="{0BCEA444-2A17-4A90-A3D2-F9A9D63ADA4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 smtClean="0"/>
              <a:t>Reasonably mature technology when robots restricted to either</a:t>
            </a:r>
          </a:p>
          <a:p>
            <a:pPr lvl="1"/>
            <a:r>
              <a:rPr lang="en-US" altLang="en-US" dirty="0" smtClean="0"/>
              <a:t>well-known, well-engineered environments</a:t>
            </a:r>
          </a:p>
          <a:p>
            <a:pPr lvl="2"/>
            <a:r>
              <a:rPr lang="en-US" altLang="en-US" dirty="0" smtClean="0"/>
              <a:t>e.g., manufacturing robotics</a:t>
            </a:r>
          </a:p>
          <a:p>
            <a:pPr lvl="1"/>
            <a:r>
              <a:rPr lang="en-US" altLang="en-US" dirty="0" smtClean="0"/>
              <a:t>performing single simple tasks</a:t>
            </a:r>
          </a:p>
          <a:p>
            <a:pPr lvl="2"/>
            <a:r>
              <a:rPr lang="en-US" altLang="en-US" dirty="0" smtClean="0"/>
              <a:t>e.g., vacuum cleaning or lawn mowing</a:t>
            </a:r>
          </a:p>
          <a:p>
            <a:r>
              <a:rPr lang="en-US" altLang="en-US" dirty="0" smtClean="0"/>
              <a:t>For more diverse tasks and open-ended environments, robotics remains a very active research field</a:t>
            </a:r>
            <a:endParaRPr lang="en-US" alt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9" name="Rectangle 2">
            <a:extLst>
              <a:ext uri="{FF2B5EF4-FFF2-40B4-BE49-F238E27FC236}">
                <a16:creationId xmlns:a16="http://schemas.microsoft.com/office/drawing/2014/main" id="{D8AF40A4-38A6-405C-9A80-B2FDD3C7CB5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Robots without Planning Capabilities</a:t>
            </a:r>
          </a:p>
        </p:txBody>
      </p:sp>
      <p:sp>
        <p:nvSpPr>
          <p:cNvPr id="12290" name="Rectangle 3">
            <a:extLst>
              <a:ext uri="{FF2B5EF4-FFF2-40B4-BE49-F238E27FC236}">
                <a16:creationId xmlns:a16="http://schemas.microsoft.com/office/drawing/2014/main" id="{1E976412-7745-431D-8E24-B2FF0D4D54C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Requires hand-coding the environment model and the robot</a:t>
            </a:r>
            <a:r>
              <a:rPr lang="ja-JP" altLang="en-US" dirty="0"/>
              <a:t>’</a:t>
            </a:r>
            <a:r>
              <a:rPr lang="en-US" altLang="ja-JP" dirty="0"/>
              <a:t>s skills and strategies into a reactive controller</a:t>
            </a:r>
          </a:p>
          <a:p>
            <a:pPr eaLnBrk="1" hangingPunct="1"/>
            <a:r>
              <a:rPr lang="en-US" altLang="en-US" dirty="0"/>
              <a:t>The hand-coding needs to be inexpensive and reliable enough for the application at hand</a:t>
            </a:r>
          </a:p>
          <a:p>
            <a:pPr lvl="1" eaLnBrk="1" hangingPunct="1"/>
            <a:r>
              <a:rPr lang="en-US" altLang="en-US" dirty="0"/>
              <a:t>well-structured, stable environment</a:t>
            </a:r>
          </a:p>
          <a:p>
            <a:pPr lvl="1" eaLnBrk="1" hangingPunct="1"/>
            <a:r>
              <a:rPr lang="en-US" altLang="en-US" dirty="0"/>
              <a:t>robot</a:t>
            </a:r>
            <a:r>
              <a:rPr lang="ja-JP" altLang="en-US" dirty="0"/>
              <a:t>’</a:t>
            </a:r>
            <a:r>
              <a:rPr lang="en-US" altLang="ja-JP" dirty="0"/>
              <a:t>s tasks are restricted in scope and diversity</a:t>
            </a:r>
          </a:p>
          <a:p>
            <a:pPr lvl="1" eaLnBrk="1" hangingPunct="1"/>
            <a:r>
              <a:rPr lang="en-US" altLang="en-US" dirty="0"/>
              <a:t>only a limited human-robot interaction</a:t>
            </a:r>
          </a:p>
          <a:p>
            <a:pPr eaLnBrk="1" hangingPunct="1"/>
            <a:r>
              <a:rPr lang="en-US" altLang="en-US" dirty="0"/>
              <a:t>Developing the reactive controller</a:t>
            </a:r>
          </a:p>
          <a:p>
            <a:pPr lvl="1" eaLnBrk="1" hangingPunct="1"/>
            <a:r>
              <a:rPr lang="en-US" altLang="en-US" dirty="0"/>
              <a:t>Devices to memorize </a:t>
            </a:r>
            <a:r>
              <a:rPr lang="en-US" altLang="en-US" dirty="0" smtClean="0"/>
              <a:t>motion</a:t>
            </a:r>
            <a:endParaRPr lang="en-US" altLang="en-US" dirty="0"/>
          </a:p>
          <a:p>
            <a:pPr lvl="1" eaLnBrk="1" hangingPunct="1"/>
            <a:r>
              <a:rPr lang="en-US" altLang="en-US" dirty="0"/>
              <a:t>Graphical programming interfaces</a:t>
            </a:r>
          </a:p>
          <a:p>
            <a:pPr lvl="1"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Rectangle 2">
            <a:extLst>
              <a:ext uri="{FF2B5EF4-FFF2-40B4-BE49-F238E27FC236}">
                <a16:creationId xmlns:a16="http://schemas.microsoft.com/office/drawing/2014/main" id="{432B11D2-AFA3-40F3-A5CB-B4912805B6C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Requirements for Planning in Robotics</a:t>
            </a:r>
          </a:p>
        </p:txBody>
      </p:sp>
      <p:sp>
        <p:nvSpPr>
          <p:cNvPr id="14338" name="Rectangle 3">
            <a:extLst>
              <a:ext uri="{FF2B5EF4-FFF2-40B4-BE49-F238E27FC236}">
                <a16:creationId xmlns:a16="http://schemas.microsoft.com/office/drawing/2014/main" id="{5C7D32FD-C8A1-4BF1-8A40-DD265FCD28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online input from sensors and communication channels</a:t>
            </a:r>
          </a:p>
          <a:p>
            <a:pPr eaLnBrk="1" hangingPunct="1"/>
            <a:r>
              <a:rPr lang="en-US" altLang="en-US"/>
              <a:t>heterogeneous partial models of the environment and of the robot</a:t>
            </a:r>
          </a:p>
          <a:p>
            <a:pPr eaLnBrk="1" hangingPunct="1"/>
            <a:r>
              <a:rPr lang="en-US" altLang="en-US"/>
              <a:t>noisy and partial knowledge of the state from information acquired through sensors and communication channels</a:t>
            </a:r>
          </a:p>
          <a:p>
            <a:pPr eaLnBrk="1" hangingPunct="1"/>
            <a:r>
              <a:rPr lang="en-US" altLang="en-US"/>
              <a:t>direct integration of planning with acting, sensing, and learning</a:t>
            </a:r>
          </a:p>
          <a:p>
            <a:pPr eaLnBrk="1" hangingPunct="1">
              <a:buFont typeface="Zapf Dingbats" pitchFamily="1" charset="2"/>
              <a:buNone/>
            </a:pPr>
            <a:endParaRPr lang="en-US" alt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>
            <a:extLst>
              <a:ext uri="{FF2B5EF4-FFF2-40B4-BE49-F238E27FC236}">
                <a16:creationId xmlns:a16="http://schemas.microsoft.com/office/drawing/2014/main" id="{2B4C363C-F587-4DFE-86F3-75E8A48360F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Types of Planning</a:t>
            </a:r>
          </a:p>
        </p:txBody>
      </p:sp>
      <p:sp>
        <p:nvSpPr>
          <p:cNvPr id="16386" name="Rectangle 3">
            <a:extLst>
              <a:ext uri="{FF2B5EF4-FFF2-40B4-BE49-F238E27FC236}">
                <a16:creationId xmlns:a16="http://schemas.microsoft.com/office/drawing/2014/main" id="{9117C14E-BF8F-44F0-A6D1-8425211076B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dirty="0"/>
              <a:t>Domain-independent planning is not widely used in robotics</a:t>
            </a:r>
          </a:p>
          <a:p>
            <a:pPr lvl="1" eaLnBrk="1" hangingPunct="1"/>
            <a:r>
              <a:rPr lang="en-US" altLang="en-US" dirty="0"/>
              <a:t>Classical planning framework too restrictive</a:t>
            </a:r>
          </a:p>
          <a:p>
            <a:pPr eaLnBrk="1" hangingPunct="1"/>
            <a:r>
              <a:rPr lang="en-US" altLang="en-US" dirty="0"/>
              <a:t>Instead, several specialized types of planning</a:t>
            </a:r>
          </a:p>
          <a:p>
            <a:pPr lvl="1" eaLnBrk="1" hangingPunct="1"/>
            <a:r>
              <a:rPr lang="en-US" altLang="en-US" dirty="0"/>
              <a:t>Path and motion planning</a:t>
            </a:r>
          </a:p>
          <a:p>
            <a:pPr lvl="2" eaLnBrk="1" hangingPunct="1"/>
            <a:r>
              <a:rPr lang="en-US" altLang="en-US" dirty="0"/>
              <a:t>Computational geometry and probabilistic algorithms</a:t>
            </a:r>
          </a:p>
          <a:p>
            <a:pPr lvl="2" eaLnBrk="1" hangingPunct="1"/>
            <a:r>
              <a:rPr lang="en-US" altLang="en-US" dirty="0"/>
              <a:t>Mature; deployed in areas such as CAD and computer animation</a:t>
            </a:r>
          </a:p>
          <a:p>
            <a:pPr lvl="1" eaLnBrk="1" hangingPunct="1"/>
            <a:r>
              <a:rPr lang="en-US" altLang="en-US" dirty="0"/>
              <a:t>Perception </a:t>
            </a:r>
            <a:r>
              <a:rPr lang="en-US" altLang="en-US" dirty="0" smtClean="0"/>
              <a:t>planning</a:t>
            </a:r>
          </a:p>
          <a:p>
            <a:pPr lvl="2"/>
            <a:r>
              <a:rPr lang="en-GB" i="1" dirty="0"/>
              <a:t>robotic system that can operate autonomously </a:t>
            </a:r>
            <a:endParaRPr lang="en-US" altLang="en-US" dirty="0"/>
          </a:p>
          <a:p>
            <a:pPr lvl="1" eaLnBrk="1" hangingPunct="1"/>
            <a:r>
              <a:rPr lang="en-US" altLang="en-US" dirty="0" smtClean="0"/>
              <a:t>Manipulation </a:t>
            </a:r>
            <a:r>
              <a:rPr lang="en-US" altLang="en-US" dirty="0"/>
              <a:t>planning </a:t>
            </a:r>
            <a:r>
              <a:rPr lang="en-US" altLang="en-US" dirty="0"/>
              <a:t>	</a:t>
            </a:r>
            <a:endParaRPr lang="en-US" altLang="en-US" dirty="0" smtClean="0"/>
          </a:p>
          <a:p>
            <a:pPr lvl="2"/>
            <a:r>
              <a:rPr lang="en-GB" dirty="0"/>
              <a:t>manipulation planning algorithm for a robot to keep an object stable under changing external forces.</a:t>
            </a:r>
            <a:endParaRPr lang="en-US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Rectangle 2">
            <a:extLst>
              <a:ext uri="{FF2B5EF4-FFF2-40B4-BE49-F238E27FC236}">
                <a16:creationId xmlns:a16="http://schemas.microsoft.com/office/drawing/2014/main" id="{A2AB8CDA-DCC6-48DF-823E-80A5829CCE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mtClean="0"/>
              <a:t>Path and Motion Planning</a:t>
            </a:r>
            <a:endParaRPr lang="en-US" altLang="en-US"/>
          </a:p>
        </p:txBody>
      </p:sp>
      <p:sp>
        <p:nvSpPr>
          <p:cNvPr id="18434" name="Rectangle 3">
            <a:extLst>
              <a:ext uri="{FF2B5EF4-FFF2-40B4-BE49-F238E27FC236}">
                <a16:creationId xmlns:a16="http://schemas.microsoft.com/office/drawing/2014/main" id="{0A5DA635-B1A2-406B-A1B4-E866DE91F9D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altLang="en-US" dirty="0" smtClean="0"/>
              <a:t>Path planning:</a:t>
            </a:r>
          </a:p>
          <a:p>
            <a:pPr lvl="1"/>
            <a:r>
              <a:rPr lang="en-US" altLang="en-US" dirty="0" smtClean="0"/>
              <a:t>Find a feasible geometric path for moving a mobile system from a starting position to a goal position</a:t>
            </a:r>
          </a:p>
          <a:p>
            <a:pPr lvl="1"/>
            <a:r>
              <a:rPr lang="en-US" altLang="en-US" dirty="0" smtClean="0"/>
              <a:t>A path is feasible if it meets the kinematic constraints of the mobile system and avoids collision with obstacles</a:t>
            </a:r>
          </a:p>
          <a:p>
            <a:r>
              <a:rPr lang="en-US" altLang="en-US" dirty="0" smtClean="0"/>
              <a:t>Motion planning:</a:t>
            </a:r>
          </a:p>
          <a:p>
            <a:pPr lvl="1"/>
            <a:r>
              <a:rPr lang="en-US" altLang="en-US" dirty="0" smtClean="0"/>
              <a:t>Find a feasible trajectory in space and time</a:t>
            </a:r>
          </a:p>
          <a:p>
            <a:pPr lvl="2"/>
            <a:r>
              <a:rPr lang="en-US" altLang="en-US" dirty="0" smtClean="0"/>
              <a:t>feasible path and a control law along that path that meets the  mobile system</a:t>
            </a:r>
            <a:r>
              <a:rPr lang="ja-JP" altLang="en-US" dirty="0" smtClean="0"/>
              <a:t>’</a:t>
            </a:r>
            <a:r>
              <a:rPr lang="en-US" altLang="ja-JP" dirty="0" smtClean="0"/>
              <a:t>s dynamic constraints (speed and acceleration)</a:t>
            </a:r>
          </a:p>
          <a:p>
            <a:pPr lvl="2"/>
            <a:r>
              <a:rPr lang="en-US" altLang="en-US" dirty="0" smtClean="0"/>
              <a:t>Relies on path planning</a:t>
            </a:r>
            <a:endParaRPr lang="en-US" alt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>
            <a:extLst>
              <a:ext uri="{FF2B5EF4-FFF2-40B4-BE49-F238E27FC236}">
                <a16:creationId xmlns:a16="http://schemas.microsoft.com/office/drawing/2014/main" id="{11CEBE69-9322-455C-AE8A-90BA62A7636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Configuration Parameters</a:t>
            </a:r>
          </a:p>
        </p:txBody>
      </p:sp>
      <p:sp>
        <p:nvSpPr>
          <p:cNvPr id="20482" name="Rectangle 3">
            <a:extLst>
              <a:ext uri="{FF2B5EF4-FFF2-40B4-BE49-F238E27FC236}">
                <a16:creationId xmlns:a16="http://schemas.microsoft.com/office/drawing/2014/main" id="{978651DC-7CA9-4C6B-9DC2-4113D98DA64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35150"/>
            <a:ext cx="10515600" cy="4351338"/>
          </a:xfrm>
        </p:spPr>
        <p:txBody>
          <a:bodyPr/>
          <a:lstStyle/>
          <a:p>
            <a:pPr eaLnBrk="1" hangingPunct="1"/>
            <a:r>
              <a:rPr lang="en-US" altLang="en-US" sz="2400" dirty="0"/>
              <a:t>Car-like robot</a:t>
            </a:r>
          </a:p>
          <a:p>
            <a:pPr lvl="1" eaLnBrk="1" hangingPunct="1"/>
            <a:r>
              <a:rPr lang="en-US" altLang="en-US" sz="2000" dirty="0"/>
              <a:t>Three configuration parameters are needed to characterize its position: </a:t>
            </a:r>
            <a:r>
              <a:rPr lang="en-US" altLang="en-US" sz="2000" i="1" dirty="0"/>
              <a:t>x</a:t>
            </a:r>
            <a:r>
              <a:rPr lang="en-US" altLang="en-US" sz="2000" dirty="0"/>
              <a:t>, </a:t>
            </a:r>
            <a:r>
              <a:rPr lang="en-US" altLang="en-US" sz="2000" i="1" dirty="0"/>
              <a:t>y</a:t>
            </a:r>
            <a:r>
              <a:rPr lang="en-US" altLang="en-US" sz="2000" dirty="0"/>
              <a:t>, </a:t>
            </a:r>
            <a:r>
              <a:rPr lang="en-US" altLang="en-US" sz="2000" i="1" dirty="0"/>
              <a:t>θ</a:t>
            </a:r>
          </a:p>
          <a:p>
            <a:pPr lvl="2" eaLnBrk="1" hangingPunct="1"/>
            <a:r>
              <a:rPr lang="en-US" altLang="en-US" sz="1800" dirty="0"/>
              <a:t>Path planning defines a path in this space</a:t>
            </a:r>
          </a:p>
          <a:p>
            <a:pPr lvl="1" eaLnBrk="1" hangingPunct="1"/>
            <a:r>
              <a:rPr lang="en-US" altLang="en-US" sz="2000" dirty="0"/>
              <a:t>The parameters are not independent</a:t>
            </a:r>
          </a:p>
          <a:p>
            <a:pPr lvl="2"/>
            <a:r>
              <a:rPr lang="en-US" altLang="en-US" sz="1800" dirty="0"/>
              <a:t>E.g., unless the robot can turn in one place, changing </a:t>
            </a:r>
            <a:r>
              <a:rPr lang="en-US" altLang="en-US" sz="1800" dirty="0"/>
              <a:t>the  </a:t>
            </a:r>
            <a:r>
              <a:rPr lang="en-US" altLang="en-US" sz="1800" i="1" dirty="0" smtClean="0"/>
              <a:t>θ</a:t>
            </a:r>
            <a:r>
              <a:rPr lang="en-US" altLang="en-US" sz="1800" dirty="0" smtClean="0"/>
              <a:t> </a:t>
            </a:r>
            <a:r>
              <a:rPr lang="en-US" altLang="en-US" sz="1800" dirty="0"/>
              <a:t>requires changing </a:t>
            </a:r>
            <a:r>
              <a:rPr lang="en-US" altLang="en-US" sz="1800" i="1" dirty="0"/>
              <a:t>x</a:t>
            </a:r>
            <a:r>
              <a:rPr lang="en-US" altLang="en-US" sz="1800" dirty="0"/>
              <a:t> and </a:t>
            </a:r>
            <a:r>
              <a:rPr lang="en-US" altLang="en-US" sz="1800" i="1" dirty="0"/>
              <a:t>y</a:t>
            </a:r>
          </a:p>
          <a:p>
            <a:pPr eaLnBrk="1" hangingPunct="1"/>
            <a:r>
              <a:rPr lang="en-US" altLang="en-US" sz="2400" dirty="0"/>
              <a:t>Mechanical arm with </a:t>
            </a:r>
            <a:r>
              <a:rPr lang="en-US" altLang="en-US" sz="2400" i="1" dirty="0"/>
              <a:t>n </a:t>
            </a:r>
            <a:r>
              <a:rPr lang="en-US" altLang="en-US" sz="2400" dirty="0"/>
              <a:t>rotational joints</a:t>
            </a:r>
          </a:p>
          <a:p>
            <a:pPr lvl="1" eaLnBrk="1" hangingPunct="1"/>
            <a:r>
              <a:rPr lang="en-US" altLang="en-US" sz="2000" i="1" dirty="0"/>
              <a:t>n</a:t>
            </a:r>
            <a:r>
              <a:rPr lang="en-US" altLang="en-US" sz="2000" dirty="0"/>
              <a:t> configuration parameters </a:t>
            </a:r>
          </a:p>
          <a:p>
            <a:pPr lvl="2" eaLnBrk="1" hangingPunct="1"/>
            <a:r>
              <a:rPr lang="en-US" altLang="en-US" sz="1800" dirty="0"/>
              <a:t>Each gives the amount of rotation for one of the joints</a:t>
            </a:r>
          </a:p>
          <a:p>
            <a:pPr lvl="1" eaLnBrk="1" hangingPunct="1"/>
            <a:r>
              <a:rPr lang="en-US" altLang="en-US" sz="2000" dirty="0"/>
              <a:t>Hence, </a:t>
            </a:r>
            <a:r>
              <a:rPr lang="en-US" altLang="en-US" sz="2000" i="1" dirty="0"/>
              <a:t>n</a:t>
            </a:r>
            <a:r>
              <a:rPr lang="en-US" altLang="en-US" sz="2000" dirty="0"/>
              <a:t>-dimensional space</a:t>
            </a:r>
          </a:p>
          <a:p>
            <a:pPr lvl="1" eaLnBrk="1" hangingPunct="1"/>
            <a:r>
              <a:rPr lang="en-US" altLang="en-US" sz="2000" dirty="0"/>
              <a:t>Also, min/max rotational constraints for each joint</a:t>
            </a:r>
          </a:p>
          <a:p>
            <a:pPr lvl="1" eaLnBrk="1" hangingPunct="1"/>
            <a:endParaRPr lang="en-US" altLang="en-US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>
            <a:extLst>
              <a:ext uri="{FF2B5EF4-FFF2-40B4-BE49-F238E27FC236}">
                <a16:creationId xmlns:a16="http://schemas.microsoft.com/office/drawing/2014/main" id="{EEC25D80-5374-413A-B5D2-836EED2A95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5750" y="146050"/>
            <a:ext cx="10515600" cy="1325563"/>
          </a:xfrm>
        </p:spPr>
        <p:txBody>
          <a:bodyPr/>
          <a:lstStyle/>
          <a:p>
            <a:pPr eaLnBrk="1" hangingPunct="1"/>
            <a:r>
              <a:rPr lang="en-US" altLang="en-US" dirty="0" smtClean="0"/>
              <a:t>Examples</a:t>
            </a:r>
            <a:endParaRPr lang="en-US" altLang="en-US" dirty="0"/>
          </a:p>
        </p:txBody>
      </p:sp>
      <p:sp>
        <p:nvSpPr>
          <p:cNvPr id="22530" name="Rectangle 3">
            <a:extLst>
              <a:ext uri="{FF2B5EF4-FFF2-40B4-BE49-F238E27FC236}">
                <a16:creationId xmlns:a16="http://schemas.microsoft.com/office/drawing/2014/main" id="{FD7639D4-EB09-4964-879E-A47B60856922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2501900" y="4191000"/>
            <a:ext cx="3886200" cy="2286000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000" dirty="0" smtClean="0"/>
              <a:t>The robot </a:t>
            </a:r>
            <a:r>
              <a:rPr lang="en-US" altLang="en-US" sz="2000" i="1" dirty="0" err="1" smtClean="0"/>
              <a:t>Hilare</a:t>
            </a:r>
            <a:endParaRPr lang="en-US" altLang="en-US" sz="2000" dirty="0" smtClean="0"/>
          </a:p>
          <a:p>
            <a:pPr eaLnBrk="1" hangingPunct="1"/>
            <a:r>
              <a:rPr lang="en-US" altLang="en-US" sz="2000" dirty="0" smtClean="0"/>
              <a:t>10 configuration parameters:</a:t>
            </a:r>
          </a:p>
          <a:p>
            <a:pPr lvl="1" eaLnBrk="1" hangingPunct="1"/>
            <a:r>
              <a:rPr lang="en-US" altLang="en-US" sz="1800" dirty="0" smtClean="0"/>
              <a:t>6 for arm</a:t>
            </a:r>
          </a:p>
          <a:p>
            <a:pPr lvl="1" eaLnBrk="1" hangingPunct="1"/>
            <a:r>
              <a:rPr lang="en-US" altLang="en-US" sz="1800" dirty="0" smtClean="0"/>
              <a:t>4 for platform &amp; trailer</a:t>
            </a:r>
            <a:endParaRPr lang="en-US" altLang="en-US" sz="1800" dirty="0"/>
          </a:p>
        </p:txBody>
      </p:sp>
      <p:pic>
        <p:nvPicPr>
          <p:cNvPr id="22531" name="Picture 4">
            <a:extLst>
              <a:ext uri="{FF2B5EF4-FFF2-40B4-BE49-F238E27FC236}">
                <a16:creationId xmlns:a16="http://schemas.microsoft.com/office/drawing/2014/main" id="{CC379C98-5083-4B39-A81F-E0969562A0D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93977" y="922339"/>
            <a:ext cx="5711825" cy="3190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532" name="Rectangle 5">
            <a:extLst>
              <a:ext uri="{FF2B5EF4-FFF2-40B4-BE49-F238E27FC236}">
                <a16:creationId xmlns:a16="http://schemas.microsoft.com/office/drawing/2014/main" id="{C4AAD1BE-F41E-4791-954A-B09ACDF771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61100" y="4191000"/>
            <a:ext cx="4406900" cy="2667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0487" tIns="44450" rIns="90487" bIns="44450"/>
          <a:lstStyle>
            <a:lvl1pPr marL="342900" indent="-3429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>
              <a:spcBef>
                <a:spcPct val="20000"/>
              </a:spcBef>
              <a:buClr>
                <a:srgbClr val="0033CC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52 configuration parameters</a:t>
            </a:r>
          </a:p>
          <a:p>
            <a:pPr marL="800100" lvl="1" indent="-342900" eaLnBrk="1" hangingPunct="1">
              <a:spcBef>
                <a:spcPct val="20000"/>
              </a:spcBef>
              <a:buClr>
                <a:srgbClr val="0033CC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2 for the head,</a:t>
            </a:r>
          </a:p>
          <a:p>
            <a:pPr marL="800100" lvl="1" indent="-342900" eaLnBrk="1" hangingPunct="1">
              <a:spcBef>
                <a:spcPct val="20000"/>
              </a:spcBef>
              <a:buClr>
                <a:srgbClr val="0033CC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7 for each arm</a:t>
            </a:r>
          </a:p>
          <a:p>
            <a:pPr marL="800100" lvl="1" indent="-342900" eaLnBrk="1" hangingPunct="1">
              <a:spcBef>
                <a:spcPct val="20000"/>
              </a:spcBef>
              <a:buClr>
                <a:srgbClr val="0033CC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6 for each leg</a:t>
            </a:r>
          </a:p>
          <a:p>
            <a:pPr marL="800100" lvl="1" indent="-342900" eaLnBrk="1" hangingPunct="1">
              <a:spcBef>
                <a:spcPct val="20000"/>
              </a:spcBef>
              <a:buClr>
                <a:srgbClr val="0033CC"/>
              </a:buClr>
              <a:buSzPct val="80000"/>
              <a:buFont typeface="Arial" panose="020B0604020202020204" pitchFamily="34" charset="0"/>
              <a:buChar char="•"/>
            </a:pPr>
            <a:r>
              <a:rPr lang="en-US" altLang="en-US" sz="2000" dirty="0">
                <a:latin typeface="+mn-lt"/>
              </a:rPr>
              <a:t>12 for each hand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Rectangle 2">
            <a:extLst>
              <a:ext uri="{FF2B5EF4-FFF2-40B4-BE49-F238E27FC236}">
                <a16:creationId xmlns:a16="http://schemas.microsoft.com/office/drawing/2014/main" id="{D2FCBBEB-2F4E-41F6-80FA-AB9CB5FB731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Path Planning</a:t>
            </a:r>
          </a:p>
        </p:txBody>
      </p:sp>
      <p:sp>
        <p:nvSpPr>
          <p:cNvPr id="24578" name="Rectangle 3">
            <a:extLst>
              <a:ext uri="{FF2B5EF4-FFF2-40B4-BE49-F238E27FC236}">
                <a16:creationId xmlns:a16="http://schemas.microsoft.com/office/drawing/2014/main" id="{1ED249CA-9E86-453C-9708-1CE61325E68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825624"/>
            <a:ext cx="10515600" cy="4575175"/>
          </a:xfrm>
        </p:spPr>
        <p:txBody>
          <a:bodyPr>
            <a:normAutofit fontScale="92500" lnSpcReduction="20000"/>
          </a:bodyPr>
          <a:lstStyle/>
          <a:p>
            <a:pPr eaLnBrk="1" hangingPunct="1"/>
            <a:r>
              <a:rPr lang="en-US" altLang="en-US" sz="2000" dirty="0"/>
              <a:t>Definitions</a:t>
            </a:r>
          </a:p>
          <a:p>
            <a:pPr lvl="1" eaLnBrk="1" hangingPunct="1"/>
            <a:r>
              <a:rPr lang="en-US" altLang="en-US" sz="2000" i="1" dirty="0"/>
              <a:t>q</a:t>
            </a:r>
            <a:r>
              <a:rPr lang="en-US" altLang="en-US" sz="2000" dirty="0"/>
              <a:t> = the configuration of the robot </a:t>
            </a:r>
            <a:endParaRPr lang="en-US" altLang="en-US" sz="2000" dirty="0" smtClean="0"/>
          </a:p>
          <a:p>
            <a:pPr marL="457200" lvl="1" indent="0" eaLnBrk="1" hangingPunct="1">
              <a:buNone/>
            </a:pPr>
            <a:r>
              <a:rPr lang="en-US" altLang="en-US" sz="2000" dirty="0"/>
              <a:t>	</a:t>
            </a:r>
            <a:r>
              <a:rPr lang="en-US" altLang="en-US" sz="2000" dirty="0" smtClean="0"/>
              <a:t>	</a:t>
            </a:r>
            <a:r>
              <a:rPr lang="en-US" altLang="en-US" sz="2000" dirty="0" smtClean="0"/>
              <a:t>= {an </a:t>
            </a:r>
            <a:r>
              <a:rPr lang="en-US" altLang="en-US" sz="2000" i="1" dirty="0"/>
              <a:t>n</a:t>
            </a:r>
            <a:r>
              <a:rPr lang="en-US" altLang="en-US" sz="2000" dirty="0"/>
              <a:t>-tuple of </a:t>
            </a:r>
            <a:r>
              <a:rPr lang="en-US" altLang="en-US" sz="2000" dirty="0" smtClean="0"/>
              <a:t>reals}</a:t>
            </a:r>
            <a:endParaRPr lang="en-US" altLang="en-US" sz="2000" dirty="0"/>
          </a:p>
          <a:p>
            <a:pPr lvl="1" eaLnBrk="1" hangingPunct="1"/>
            <a:r>
              <a:rPr lang="en-US" altLang="en-US" sz="2000" i="1" dirty="0"/>
              <a:t>CS</a:t>
            </a:r>
            <a:r>
              <a:rPr lang="en-US" altLang="en-US" sz="2000" dirty="0"/>
              <a:t> = the configuration space of the robot</a:t>
            </a:r>
          </a:p>
          <a:p>
            <a:pPr lvl="2" eaLnBrk="1" hangingPunct="1">
              <a:buFontTx/>
              <a:buNone/>
            </a:pPr>
            <a:r>
              <a:rPr lang="en-US" altLang="en-US" dirty="0"/>
              <a:t>     = {all possible values for </a:t>
            </a:r>
            <a:r>
              <a:rPr lang="en-US" altLang="en-US" i="1" dirty="0"/>
              <a:t>q</a:t>
            </a:r>
            <a:r>
              <a:rPr lang="en-US" altLang="en-US" dirty="0"/>
              <a:t>}</a:t>
            </a:r>
          </a:p>
          <a:p>
            <a:pPr lvl="1" eaLnBrk="1" hangingPunct="1"/>
            <a:r>
              <a:rPr lang="en-US" altLang="en-US" sz="2000" i="1" dirty="0" err="1"/>
              <a:t>CSfree</a:t>
            </a:r>
            <a:r>
              <a:rPr lang="en-US" altLang="en-US" sz="2000" i="1" dirty="0"/>
              <a:t> </a:t>
            </a:r>
            <a:r>
              <a:rPr lang="en-US" altLang="en-US" sz="2000" dirty="0"/>
              <a:t>= the free configuration space</a:t>
            </a:r>
          </a:p>
          <a:p>
            <a:pPr lvl="2" eaLnBrk="1" hangingPunct="1"/>
            <a:r>
              <a:rPr lang="en-US" altLang="en-US" dirty="0"/>
              <a:t>{configurations in </a:t>
            </a:r>
            <a:r>
              <a:rPr lang="en-US" altLang="en-US" i="1" dirty="0"/>
              <a:t>CS</a:t>
            </a:r>
            <a:r>
              <a:rPr lang="en-US" altLang="en-US" dirty="0"/>
              <a:t> that don</a:t>
            </a:r>
            <a:r>
              <a:rPr lang="ja-JP" altLang="en-US" dirty="0"/>
              <a:t>’</a:t>
            </a:r>
            <a:r>
              <a:rPr lang="en-US" altLang="ja-JP" dirty="0"/>
              <a:t>t collide with the obstacles}</a:t>
            </a:r>
          </a:p>
          <a:p>
            <a:pPr eaLnBrk="1" hangingPunct="1"/>
            <a:endParaRPr lang="en-US" altLang="en-US" sz="2000" dirty="0" smtClean="0"/>
          </a:p>
          <a:p>
            <a:pPr eaLnBrk="1" hangingPunct="1"/>
            <a:r>
              <a:rPr lang="en-US" altLang="en-US" sz="2000" dirty="0" smtClean="0"/>
              <a:t>Path </a:t>
            </a:r>
            <a:r>
              <a:rPr lang="en-US" altLang="en-US" sz="2000" dirty="0"/>
              <a:t>planning is the problem of finding a path in </a:t>
            </a:r>
            <a:r>
              <a:rPr lang="en-US" altLang="en-US" sz="2000" i="1" dirty="0" err="1"/>
              <a:t>CSfree</a:t>
            </a:r>
            <a:r>
              <a:rPr lang="en-US" altLang="en-US" sz="2000" i="1" dirty="0"/>
              <a:t> </a:t>
            </a:r>
            <a:r>
              <a:rPr lang="en-US" altLang="en-US" sz="2000" dirty="0"/>
              <a:t>between an initial configuration </a:t>
            </a:r>
            <a:r>
              <a:rPr lang="en-US" altLang="en-US" sz="2000" i="1" dirty="0"/>
              <a:t>q</a:t>
            </a:r>
            <a:r>
              <a:rPr lang="en-US" altLang="en-US" sz="2000" i="1" baseline="-25000" dirty="0"/>
              <a:t>i</a:t>
            </a:r>
            <a:r>
              <a:rPr lang="en-US" altLang="en-US" sz="2000" dirty="0"/>
              <a:t> and a final configuration </a:t>
            </a:r>
            <a:r>
              <a:rPr lang="en-US" altLang="en-US" sz="2000" i="1" dirty="0" err="1"/>
              <a:t>q</a:t>
            </a:r>
            <a:r>
              <a:rPr lang="en-US" altLang="en-US" sz="2000" i="1" baseline="-25000" dirty="0" err="1"/>
              <a:t>g</a:t>
            </a:r>
            <a:endParaRPr lang="en-US" altLang="en-US" sz="2000" dirty="0"/>
          </a:p>
          <a:p>
            <a:pPr eaLnBrk="1" hangingPunct="1"/>
            <a:endParaRPr lang="en-US" altLang="en-US" sz="2000" dirty="0"/>
          </a:p>
          <a:p>
            <a:pPr eaLnBrk="1" hangingPunct="1"/>
            <a:r>
              <a:rPr lang="en-US" altLang="en-US" sz="2000" dirty="0"/>
              <a:t>Very efficient probabilistic techniques to solve path planning problems </a:t>
            </a:r>
          </a:p>
          <a:p>
            <a:pPr lvl="1" eaLnBrk="1" hangingPunct="1"/>
            <a:r>
              <a:rPr lang="en-US" altLang="en-US" sz="2000" dirty="0"/>
              <a:t>Kinematic steering finds a path between two configurations </a:t>
            </a:r>
            <a:r>
              <a:rPr lang="en-US" altLang="en-US" sz="2000" i="1" dirty="0"/>
              <a:t>q</a:t>
            </a:r>
            <a:r>
              <a:rPr lang="en-US" altLang="en-US" sz="2000" dirty="0"/>
              <a:t> and </a:t>
            </a:r>
            <a:r>
              <a:rPr lang="en-US" altLang="en-US" sz="2000" i="1" dirty="0"/>
              <a:t>q'</a:t>
            </a:r>
            <a:r>
              <a:rPr lang="en-US" altLang="en-US" sz="2000" dirty="0"/>
              <a:t>  that meets the kinematic constraints, ignoring the obstacles</a:t>
            </a:r>
          </a:p>
          <a:p>
            <a:pPr lvl="1" eaLnBrk="1" hangingPunct="1"/>
            <a:r>
              <a:rPr lang="en-US" altLang="en-US" sz="2000" dirty="0"/>
              <a:t>Collision checking checks whether a configuration or path between two configurations is collision-free (i.e., entirely in </a:t>
            </a:r>
            <a:r>
              <a:rPr lang="en-US" altLang="en-US" sz="2000" i="1" dirty="0" err="1"/>
              <a:t>CSfree</a:t>
            </a:r>
            <a:r>
              <a:rPr lang="en-US" altLang="en-US" sz="2000" dirty="0"/>
              <a:t>)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B332A4-D438-4773-A77F-5ED49A448D9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3768" y="0"/>
            <a:ext cx="8284464" cy="6858000"/>
          </a:xfrm>
          <a:custGeom>
            <a:avLst/>
            <a:gdLst>
              <a:gd name="connsiteX0" fmla="*/ 1818109 w 8284464"/>
              <a:gd name="connsiteY0" fmla="*/ 0 h 6858000"/>
              <a:gd name="connsiteX1" fmla="*/ 6466355 w 8284464"/>
              <a:gd name="connsiteY1" fmla="*/ 0 h 6858000"/>
              <a:gd name="connsiteX2" fmla="*/ 6620596 w 8284464"/>
              <a:gd name="connsiteY2" fmla="*/ 109683 h 6858000"/>
              <a:gd name="connsiteX3" fmla="*/ 8284464 w 8284464"/>
              <a:gd name="connsiteY3" fmla="*/ 3429000 h 6858000"/>
              <a:gd name="connsiteX4" fmla="*/ 6620596 w 8284464"/>
              <a:gd name="connsiteY4" fmla="*/ 6748318 h 6858000"/>
              <a:gd name="connsiteX5" fmla="*/ 6466355 w 8284464"/>
              <a:gd name="connsiteY5" fmla="*/ 6858000 h 6858000"/>
              <a:gd name="connsiteX6" fmla="*/ 1818109 w 8284464"/>
              <a:gd name="connsiteY6" fmla="*/ 6858000 h 6858000"/>
              <a:gd name="connsiteX7" fmla="*/ 1663869 w 8284464"/>
              <a:gd name="connsiteY7" fmla="*/ 6748318 h 6858000"/>
              <a:gd name="connsiteX8" fmla="*/ 0 w 8284464"/>
              <a:gd name="connsiteY8" fmla="*/ 3429000 h 6858000"/>
              <a:gd name="connsiteX9" fmla="*/ 1663869 w 8284464"/>
              <a:gd name="connsiteY9" fmla="*/ 109683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284464" h="6858000">
                <a:moveTo>
                  <a:pt x="1818109" y="0"/>
                </a:moveTo>
                <a:lnTo>
                  <a:pt x="6466355" y="0"/>
                </a:lnTo>
                <a:lnTo>
                  <a:pt x="6620596" y="109683"/>
                </a:lnTo>
                <a:cubicBezTo>
                  <a:pt x="7630666" y="865069"/>
                  <a:pt x="8284464" y="2070683"/>
                  <a:pt x="8284464" y="3429000"/>
                </a:cubicBezTo>
                <a:cubicBezTo>
                  <a:pt x="8284464" y="4787317"/>
                  <a:pt x="7630666" y="5992931"/>
                  <a:pt x="6620596" y="6748318"/>
                </a:cubicBezTo>
                <a:lnTo>
                  <a:pt x="6466355" y="6858000"/>
                </a:lnTo>
                <a:lnTo>
                  <a:pt x="1818109" y="6858000"/>
                </a:lnTo>
                <a:lnTo>
                  <a:pt x="1663869" y="6748318"/>
                </a:lnTo>
                <a:cubicBezTo>
                  <a:pt x="653798" y="5992931"/>
                  <a:pt x="0" y="4787317"/>
                  <a:pt x="0" y="3429000"/>
                </a:cubicBezTo>
                <a:cubicBezTo>
                  <a:pt x="0" y="2070683"/>
                  <a:pt x="653798" y="865069"/>
                  <a:pt x="1663869" y="109683"/>
                </a:cubicBez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9AD32D-FF05-44F4-BD4D-9CEE89B71EB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118360" y="0"/>
            <a:ext cx="7955280" cy="6858000"/>
          </a:xfrm>
          <a:custGeom>
            <a:avLst/>
            <a:gdLst>
              <a:gd name="connsiteX0" fmla="*/ 1962423 w 7955280"/>
              <a:gd name="connsiteY0" fmla="*/ 0 h 6858000"/>
              <a:gd name="connsiteX1" fmla="*/ 5992858 w 7955280"/>
              <a:gd name="connsiteY1" fmla="*/ 0 h 6858000"/>
              <a:gd name="connsiteX2" fmla="*/ 6040191 w 7955280"/>
              <a:gd name="connsiteY2" fmla="*/ 27216 h 6858000"/>
              <a:gd name="connsiteX3" fmla="*/ 7955280 w 7955280"/>
              <a:gd name="connsiteY3" fmla="*/ 3429000 h 6858000"/>
              <a:gd name="connsiteX4" fmla="*/ 6040191 w 7955280"/>
              <a:gd name="connsiteY4" fmla="*/ 6830784 h 6858000"/>
              <a:gd name="connsiteX5" fmla="*/ 5992858 w 7955280"/>
              <a:gd name="connsiteY5" fmla="*/ 6858000 h 6858000"/>
              <a:gd name="connsiteX6" fmla="*/ 1962423 w 7955280"/>
              <a:gd name="connsiteY6" fmla="*/ 6858000 h 6858000"/>
              <a:gd name="connsiteX7" fmla="*/ 1915089 w 7955280"/>
              <a:gd name="connsiteY7" fmla="*/ 6830784 h 6858000"/>
              <a:gd name="connsiteX8" fmla="*/ 0 w 7955280"/>
              <a:gd name="connsiteY8" fmla="*/ 3429000 h 6858000"/>
              <a:gd name="connsiteX9" fmla="*/ 1915089 w 7955280"/>
              <a:gd name="connsiteY9" fmla="*/ 27216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7955280" h="6858000">
                <a:moveTo>
                  <a:pt x="1962423" y="0"/>
                </a:moveTo>
                <a:lnTo>
                  <a:pt x="5992858" y="0"/>
                </a:lnTo>
                <a:lnTo>
                  <a:pt x="6040191" y="27216"/>
                </a:lnTo>
                <a:cubicBezTo>
                  <a:pt x="7188332" y="724844"/>
                  <a:pt x="7955280" y="1987357"/>
                  <a:pt x="7955280" y="3429000"/>
                </a:cubicBezTo>
                <a:cubicBezTo>
                  <a:pt x="7955280" y="4870644"/>
                  <a:pt x="7188332" y="6133157"/>
                  <a:pt x="6040191" y="6830784"/>
                </a:cubicBezTo>
                <a:lnTo>
                  <a:pt x="5992858" y="6858000"/>
                </a:lnTo>
                <a:lnTo>
                  <a:pt x="1962423" y="6858000"/>
                </a:lnTo>
                <a:lnTo>
                  <a:pt x="1915089" y="6830784"/>
                </a:lnTo>
                <a:cubicBezTo>
                  <a:pt x="766948" y="6133157"/>
                  <a:pt x="0" y="4870644"/>
                  <a:pt x="0" y="3429000"/>
                </a:cubicBezTo>
                <a:cubicBezTo>
                  <a:pt x="0" y="1987357"/>
                  <a:pt x="766948" y="724844"/>
                  <a:pt x="1915089" y="27216"/>
                </a:cubicBez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D9CB44-8AF3-473F-9850-5C4CB16587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55631" y="1441938"/>
            <a:ext cx="7080738" cy="397412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Planning Algorithms </a:t>
            </a:r>
            <a:endParaRPr lang="en-US" sz="54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935749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Motion planning algorithms 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1535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DC4AD0-BB91-4D34-B657-628102246B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Motion planning algorithms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0EC325-BC9A-4411-91F6-86B7255301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Many planning algorithms assume global knowledge</a:t>
            </a:r>
          </a:p>
          <a:p>
            <a:r>
              <a:rPr lang="en-GB" dirty="0" smtClean="0"/>
              <a:t> Bug algorithms assume only local knowledge of the environment and a global goal </a:t>
            </a:r>
            <a:r>
              <a:rPr lang="en-GB" dirty="0"/>
              <a:t>--- there is Bug 1 and Bug </a:t>
            </a:r>
            <a:r>
              <a:rPr lang="en-GB" dirty="0" smtClean="0"/>
              <a:t>2. </a:t>
            </a:r>
            <a:endParaRPr lang="en-GB" dirty="0" smtClean="0"/>
          </a:p>
          <a:p>
            <a:r>
              <a:rPr lang="en-GB" dirty="0" smtClean="0"/>
              <a:t> Bug behaviours are simple: </a:t>
            </a:r>
          </a:p>
          <a:p>
            <a:pPr lvl="1"/>
            <a:r>
              <a:rPr lang="en-GB" dirty="0" smtClean="0"/>
              <a:t> Follow a wall (right or left) – 2) Move in a straight line toward goal </a:t>
            </a:r>
          </a:p>
          <a:p>
            <a:pPr lvl="1"/>
            <a:r>
              <a:rPr lang="en-GB" dirty="0" smtClean="0"/>
              <a:t> Bug 1 and Bug 2 assume essentially tactile sensing </a:t>
            </a:r>
          </a:p>
          <a:p>
            <a:pPr lvl="1"/>
            <a:r>
              <a:rPr lang="en-GB" dirty="0" smtClean="0"/>
              <a:t> Tangent Bug deals with finite distance sensing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70851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E6E03-B4DF-48F8-99BE-CF0C6EE1C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Better Bug Algorithm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FCADB7D-BD72-45A0-8FCD-82D61C27A96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53822" y="1540635"/>
            <a:ext cx="6553545" cy="3784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49097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7E6E03-B4DF-48F8-99BE-CF0C6EE1C4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Better Bug Algorithm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D06F6B6D-1FCE-47A0-8F69-268591B5FF4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818369" y="1825625"/>
            <a:ext cx="6555261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174681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E6E03-B4DF-48F8-99BE-CF0C6EE1C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Better Bug Algorithm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0BD98C5D-B6BB-4FEF-8319-E758E320D0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53822" y="1442332"/>
            <a:ext cx="6553545" cy="39812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55589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B45A142-4255-493C-8284-5D566C121B10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6884" y="321177"/>
            <a:ext cx="4332307" cy="6179552"/>
          </a:xfrm>
          <a:prstGeom prst="rect">
            <a:avLst/>
          </a:prstGeom>
          <a:solidFill>
            <a:srgbClr val="404040">
              <a:alpha val="89804"/>
            </a:srgbClr>
          </a:solidFill>
          <a:ln w="127000" cap="sq" cmpd="thinThick">
            <a:solidFill>
              <a:srgbClr val="595959">
                <a:alpha val="80000"/>
              </a:srgb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37E6E03-B4DF-48F8-99BE-CF0C6EE1C4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4237" y="914400"/>
            <a:ext cx="3657600" cy="288757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48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Better Bug Algorithm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8FB9660-F42F-4313-BBC4-47C007FE484C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1126" y="3910267"/>
            <a:ext cx="258679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7736B8CC-EB2C-4483-8CEB-4B92D9CCD40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153822" y="1278493"/>
            <a:ext cx="6553545" cy="43089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95906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FFE2120-B880-43A9-A2C3-BD6953EB46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BUG algorithms – conclusions</a:t>
            </a:r>
          </a:p>
        </p:txBody>
      </p:sp>
      <p:graphicFrame>
        <p:nvGraphicFramePr>
          <p:cNvPr id="13" name="Content Placeholder 2">
            <a:extLst>
              <a:ext uri="{FF2B5EF4-FFF2-40B4-BE49-F238E27FC236}">
                <a16:creationId xmlns:a16="http://schemas.microsoft.com/office/drawing/2014/main" id="{501A402F-D230-4C16-83FC-676B4ACEDDB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01761751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Rectangle 2"/>
          <p:cNvSpPr/>
          <p:nvPr/>
        </p:nvSpPr>
        <p:spPr>
          <a:xfrm>
            <a:off x="579346" y="4987409"/>
            <a:ext cx="3602129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hlinkClick r:id="rId8"/>
              </a:rPr>
              <a:t>https</a:t>
            </a:r>
            <a:r>
              <a:rPr lang="en-GB" dirty="0">
                <a:hlinkClick r:id="rId8"/>
              </a:rPr>
              <a:t>://www.youtube.com/watch?v=T2PVaKyxMmY</a:t>
            </a: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579346" y="4532204"/>
            <a:ext cx="163538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Demo- BUG 1,2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223152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Shortest path algorithms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431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Single Source Shortest Path Problem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981200" y="1600200"/>
            <a:ext cx="8229600" cy="2819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mtClean="0"/>
              <a:t>Given a graph and a start vertex 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Determine distance of every vertex from 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mtClean="0"/>
              <a:t>Identify shortest paths to each vertex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Express concisely as a “shortest paths tree”</a:t>
            </a:r>
          </a:p>
          <a:p>
            <a:pPr lvl="2" eaLnBrk="1" hangingPunct="1">
              <a:lnSpc>
                <a:spcPct val="90000"/>
              </a:lnSpc>
            </a:pPr>
            <a:r>
              <a:rPr lang="en-US" altLang="en-US" smtClean="0"/>
              <a:t>Each vertex has a pointer to a predecessor on shortest path</a:t>
            </a:r>
          </a:p>
        </p:txBody>
      </p:sp>
      <p:sp>
        <p:nvSpPr>
          <p:cNvPr id="3076" name="Oval 4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895600" y="54102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s</a:t>
            </a:r>
          </a:p>
        </p:txBody>
      </p:sp>
      <p:sp>
        <p:nvSpPr>
          <p:cNvPr id="3077" name="Oval 5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962400" y="61722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v</a:t>
            </a:r>
          </a:p>
        </p:txBody>
      </p:sp>
      <p:sp>
        <p:nvSpPr>
          <p:cNvPr id="3078" name="Oval 6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5181600" y="54102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x</a:t>
            </a:r>
          </a:p>
        </p:txBody>
      </p:sp>
      <p:sp>
        <p:nvSpPr>
          <p:cNvPr id="3079" name="Oval 7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3962400" y="47244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u</a:t>
            </a:r>
          </a:p>
        </p:txBody>
      </p:sp>
      <p:sp>
        <p:nvSpPr>
          <p:cNvPr id="3080" name="Line 8"/>
          <p:cNvSpPr>
            <a:spLocks noChangeShapeType="1"/>
          </p:cNvSpPr>
          <p:nvPr>
            <p:custDataLst>
              <p:tags r:id="rId7"/>
            </p:custDataLst>
          </p:nvPr>
        </p:nvSpPr>
        <p:spPr bwMode="auto">
          <a:xfrm flipV="1">
            <a:off x="3200400" y="4953000"/>
            <a:ext cx="7620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1" name="Line 9"/>
          <p:cNvSpPr>
            <a:spLocks noChangeShapeType="1"/>
          </p:cNvSpPr>
          <p:nvPr>
            <p:custDataLst>
              <p:tags r:id="rId8"/>
            </p:custDataLst>
          </p:nvPr>
        </p:nvSpPr>
        <p:spPr bwMode="auto">
          <a:xfrm>
            <a:off x="3200400" y="5562600"/>
            <a:ext cx="1981200" cy="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2" name="Line 10"/>
          <p:cNvSpPr>
            <a:spLocks noChangeShapeType="1"/>
          </p:cNvSpPr>
          <p:nvPr>
            <p:custDataLst>
              <p:tags r:id="rId9"/>
            </p:custDataLst>
          </p:nvPr>
        </p:nvSpPr>
        <p:spPr bwMode="auto">
          <a:xfrm>
            <a:off x="3200400" y="5638800"/>
            <a:ext cx="762000" cy="609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3" name="Line 11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>
            <a:off x="4267200" y="4953000"/>
            <a:ext cx="914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4" name="Line 12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 flipV="1">
            <a:off x="4267200" y="5638800"/>
            <a:ext cx="914400" cy="609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85" name="Text Box 13"/>
          <p:cNvSpPr txBox="1">
            <a:spLocks noChangeArrowheads="1"/>
          </p:cNvSpPr>
          <p:nvPr>
            <p:custDataLst>
              <p:tags r:id="rId12"/>
            </p:custDataLst>
          </p:nvPr>
        </p:nvSpPr>
        <p:spPr bwMode="auto">
          <a:xfrm>
            <a:off x="3336925" y="4913313"/>
            <a:ext cx="31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1</a:t>
            </a:r>
          </a:p>
        </p:txBody>
      </p:sp>
      <p:sp>
        <p:nvSpPr>
          <p:cNvPr id="3086" name="Text Box 14"/>
          <p:cNvSpPr txBox="1">
            <a:spLocks noChangeArrowheads="1"/>
          </p:cNvSpPr>
          <p:nvPr>
            <p:custDataLst>
              <p:tags r:id="rId13"/>
            </p:custDataLst>
          </p:nvPr>
        </p:nvSpPr>
        <p:spPr bwMode="auto">
          <a:xfrm>
            <a:off x="4572000" y="48768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2</a:t>
            </a:r>
          </a:p>
        </p:txBody>
      </p:sp>
      <p:sp>
        <p:nvSpPr>
          <p:cNvPr id="3087" name="Text Box 15"/>
          <p:cNvSpPr txBox="1">
            <a:spLocks noChangeArrowheads="1"/>
          </p:cNvSpPr>
          <p:nvPr>
            <p:custDataLst>
              <p:tags r:id="rId14"/>
            </p:custDataLst>
          </p:nvPr>
        </p:nvSpPr>
        <p:spPr bwMode="auto">
          <a:xfrm>
            <a:off x="3962400" y="52578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5</a:t>
            </a:r>
          </a:p>
        </p:txBody>
      </p:sp>
      <p:sp>
        <p:nvSpPr>
          <p:cNvPr id="3088" name="Text Box 16"/>
          <p:cNvSpPr txBox="1">
            <a:spLocks noChangeArrowheads="1"/>
          </p:cNvSpPr>
          <p:nvPr>
            <p:custDataLst>
              <p:tags r:id="rId15"/>
            </p:custDataLst>
          </p:nvPr>
        </p:nvSpPr>
        <p:spPr bwMode="auto">
          <a:xfrm>
            <a:off x="3352800" y="59436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3</a:t>
            </a:r>
          </a:p>
        </p:txBody>
      </p:sp>
      <p:sp>
        <p:nvSpPr>
          <p:cNvPr id="3089" name="Text Box 17"/>
          <p:cNvSpPr txBox="1"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4648200" y="58674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4</a:t>
            </a:r>
          </a:p>
        </p:txBody>
      </p:sp>
      <p:sp>
        <p:nvSpPr>
          <p:cNvPr id="3090" name="Oval 18"/>
          <p:cNvSpPr>
            <a:spLocks noChangeArrowheads="1"/>
          </p:cNvSpPr>
          <p:nvPr>
            <p:custDataLst>
              <p:tags r:id="rId17"/>
            </p:custDataLst>
          </p:nvPr>
        </p:nvSpPr>
        <p:spPr bwMode="auto">
          <a:xfrm>
            <a:off x="6858000" y="54102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s</a:t>
            </a:r>
          </a:p>
        </p:txBody>
      </p:sp>
      <p:sp>
        <p:nvSpPr>
          <p:cNvPr id="3091" name="Oval 19"/>
          <p:cNvSpPr>
            <a:spLocks noChangeArrowheads="1"/>
          </p:cNvSpPr>
          <p:nvPr>
            <p:custDataLst>
              <p:tags r:id="rId18"/>
            </p:custDataLst>
          </p:nvPr>
        </p:nvSpPr>
        <p:spPr bwMode="auto">
          <a:xfrm>
            <a:off x="7924800" y="61722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v</a:t>
            </a:r>
          </a:p>
        </p:txBody>
      </p:sp>
      <p:sp>
        <p:nvSpPr>
          <p:cNvPr id="3092" name="Oval 20"/>
          <p:cNvSpPr>
            <a:spLocks noChangeArrowheads="1"/>
          </p:cNvSpPr>
          <p:nvPr>
            <p:custDataLst>
              <p:tags r:id="rId19"/>
            </p:custDataLst>
          </p:nvPr>
        </p:nvSpPr>
        <p:spPr bwMode="auto">
          <a:xfrm>
            <a:off x="9144000" y="54102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x</a:t>
            </a:r>
          </a:p>
        </p:txBody>
      </p:sp>
      <p:sp>
        <p:nvSpPr>
          <p:cNvPr id="3093" name="Oval 21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7924800" y="47244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u</a:t>
            </a:r>
          </a:p>
        </p:txBody>
      </p:sp>
      <p:sp>
        <p:nvSpPr>
          <p:cNvPr id="3094" name="Line 22"/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 flipV="1">
            <a:off x="7162800" y="4953000"/>
            <a:ext cx="7620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95" name="Line 24"/>
          <p:cNvSpPr>
            <a:spLocks noChangeShapeType="1"/>
          </p:cNvSpPr>
          <p:nvPr>
            <p:custDataLst>
              <p:tags r:id="rId22"/>
            </p:custDataLst>
          </p:nvPr>
        </p:nvSpPr>
        <p:spPr bwMode="auto">
          <a:xfrm>
            <a:off x="7162800" y="5638800"/>
            <a:ext cx="762000" cy="609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96" name="Line 25"/>
          <p:cNvSpPr>
            <a:spLocks noChangeShapeType="1"/>
          </p:cNvSpPr>
          <p:nvPr>
            <p:custDataLst>
              <p:tags r:id="rId23"/>
            </p:custDataLst>
          </p:nvPr>
        </p:nvSpPr>
        <p:spPr bwMode="auto">
          <a:xfrm>
            <a:off x="8229600" y="4953000"/>
            <a:ext cx="9144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3097" name="Text Box 27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7924800" y="43434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1</a:t>
            </a:r>
          </a:p>
        </p:txBody>
      </p:sp>
      <p:sp>
        <p:nvSpPr>
          <p:cNvPr id="3098" name="Text Box 28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9144000" y="50292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3</a:t>
            </a:r>
          </a:p>
        </p:txBody>
      </p:sp>
      <p:sp>
        <p:nvSpPr>
          <p:cNvPr id="3099" name="Text Box 30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24800" y="58674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857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3</a:t>
            </a:r>
          </a:p>
        </p:txBody>
      </p:sp>
    </p:spTree>
    <p:extLst>
      <p:ext uri="{BB962C8B-B14F-4D97-AF65-F5344CB8AC3E}">
        <p14:creationId xmlns:p14="http://schemas.microsoft.com/office/powerpoint/2010/main" val="369010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pPr eaLnBrk="1" hangingPunct="1"/>
            <a:r>
              <a:rPr lang="en-US" altLang="en-US" sz="4000"/>
              <a:t>Construct Shortest Path Tree </a:t>
            </a:r>
            <a:br>
              <a:rPr lang="en-US" altLang="en-US" sz="4000"/>
            </a:br>
            <a:r>
              <a:rPr lang="en-US" altLang="en-US" sz="4000"/>
              <a:t>from s</a:t>
            </a:r>
          </a:p>
        </p:txBody>
      </p:sp>
      <p:sp>
        <p:nvSpPr>
          <p:cNvPr id="4099" name="Oval 5"/>
          <p:cNvSpPr>
            <a:spLocks noChangeArrowheads="1"/>
          </p:cNvSpPr>
          <p:nvPr>
            <p:custDataLst>
              <p:tags r:id="rId2"/>
            </p:custDataLst>
          </p:nvPr>
        </p:nvSpPr>
        <p:spPr bwMode="auto">
          <a:xfrm>
            <a:off x="3352800" y="25908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a</a:t>
            </a:r>
          </a:p>
        </p:txBody>
      </p:sp>
      <p:sp>
        <p:nvSpPr>
          <p:cNvPr id="4100" name="Oval 7"/>
          <p:cNvSpPr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2971800" y="44958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b</a:t>
            </a:r>
          </a:p>
        </p:txBody>
      </p:sp>
      <p:sp>
        <p:nvSpPr>
          <p:cNvPr id="4101" name="Oval 8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962400" y="35052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c</a:t>
            </a:r>
          </a:p>
        </p:txBody>
      </p:sp>
      <p:sp>
        <p:nvSpPr>
          <p:cNvPr id="4102" name="Oval 9"/>
          <p:cNvSpPr>
            <a:spLocks noChangeArrowheads="1"/>
          </p:cNvSpPr>
          <p:nvPr>
            <p:custDataLst>
              <p:tags r:id="rId5"/>
            </p:custDataLst>
          </p:nvPr>
        </p:nvSpPr>
        <p:spPr bwMode="auto">
          <a:xfrm>
            <a:off x="2133600" y="36576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s</a:t>
            </a:r>
          </a:p>
        </p:txBody>
      </p:sp>
      <p:sp>
        <p:nvSpPr>
          <p:cNvPr id="4103" name="Oval 10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5105400" y="32004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e</a:t>
            </a:r>
          </a:p>
        </p:txBody>
      </p:sp>
      <p:sp>
        <p:nvSpPr>
          <p:cNvPr id="4104" name="Oval 11"/>
          <p:cNvSpPr>
            <a:spLocks noChangeArrowheads="1"/>
          </p:cNvSpPr>
          <p:nvPr>
            <p:custDataLst>
              <p:tags r:id="rId7"/>
            </p:custDataLst>
          </p:nvPr>
        </p:nvSpPr>
        <p:spPr bwMode="auto">
          <a:xfrm>
            <a:off x="5410200" y="43434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g</a:t>
            </a:r>
          </a:p>
        </p:txBody>
      </p:sp>
      <p:sp>
        <p:nvSpPr>
          <p:cNvPr id="4105" name="Oval 12"/>
          <p:cNvSpPr>
            <a:spLocks noChangeArrowheads="1"/>
          </p:cNvSpPr>
          <p:nvPr>
            <p:custDataLst>
              <p:tags r:id="rId8"/>
            </p:custDataLst>
          </p:nvPr>
        </p:nvSpPr>
        <p:spPr bwMode="auto">
          <a:xfrm>
            <a:off x="4267200" y="51054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f</a:t>
            </a:r>
          </a:p>
        </p:txBody>
      </p:sp>
      <p:sp>
        <p:nvSpPr>
          <p:cNvPr id="4106" name="Oval 13"/>
          <p:cNvSpPr>
            <a:spLocks noChangeArrowheads="1"/>
          </p:cNvSpPr>
          <p:nvPr>
            <p:custDataLst>
              <p:tags r:id="rId9"/>
            </p:custDataLst>
          </p:nvPr>
        </p:nvSpPr>
        <p:spPr bwMode="auto">
          <a:xfrm>
            <a:off x="4648200" y="22098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d</a:t>
            </a:r>
          </a:p>
        </p:txBody>
      </p:sp>
      <p:sp>
        <p:nvSpPr>
          <p:cNvPr id="4107" name="Line 14"/>
          <p:cNvSpPr>
            <a:spLocks noChangeShapeType="1"/>
          </p:cNvSpPr>
          <p:nvPr>
            <p:custDataLst>
              <p:tags r:id="rId10"/>
            </p:custDataLst>
          </p:nvPr>
        </p:nvSpPr>
        <p:spPr bwMode="auto">
          <a:xfrm flipV="1">
            <a:off x="2362200" y="2895600"/>
            <a:ext cx="9906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8" name="Line 15"/>
          <p:cNvSpPr>
            <a:spLocks noChangeShapeType="1"/>
          </p:cNvSpPr>
          <p:nvPr>
            <p:custDataLst>
              <p:tags r:id="rId11"/>
            </p:custDataLst>
          </p:nvPr>
        </p:nvSpPr>
        <p:spPr bwMode="auto">
          <a:xfrm flipV="1">
            <a:off x="3657600" y="2362200"/>
            <a:ext cx="990600" cy="304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09" name="Line 16"/>
          <p:cNvSpPr>
            <a:spLocks noChangeShapeType="1"/>
          </p:cNvSpPr>
          <p:nvPr>
            <p:custDataLst>
              <p:tags r:id="rId12"/>
            </p:custDataLst>
          </p:nvPr>
        </p:nvSpPr>
        <p:spPr bwMode="auto">
          <a:xfrm>
            <a:off x="3657600" y="2819400"/>
            <a:ext cx="381000" cy="685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0" name="Line 17"/>
          <p:cNvSpPr>
            <a:spLocks noChangeShapeType="1"/>
          </p:cNvSpPr>
          <p:nvPr>
            <p:custDataLst>
              <p:tags r:id="rId13"/>
            </p:custDataLst>
          </p:nvPr>
        </p:nvSpPr>
        <p:spPr bwMode="auto">
          <a:xfrm flipH="1">
            <a:off x="3276600" y="3810000"/>
            <a:ext cx="762000" cy="685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1" name="Line 18"/>
          <p:cNvSpPr>
            <a:spLocks noChangeShapeType="1"/>
          </p:cNvSpPr>
          <p:nvPr>
            <p:custDataLst>
              <p:tags r:id="rId14"/>
            </p:custDataLst>
          </p:nvPr>
        </p:nvSpPr>
        <p:spPr bwMode="auto">
          <a:xfrm>
            <a:off x="2362200" y="3962400"/>
            <a:ext cx="609600" cy="609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2" name="Line 19"/>
          <p:cNvSpPr>
            <a:spLocks noChangeShapeType="1"/>
          </p:cNvSpPr>
          <p:nvPr>
            <p:custDataLst>
              <p:tags r:id="rId15"/>
            </p:custDataLst>
          </p:nvPr>
        </p:nvSpPr>
        <p:spPr bwMode="auto">
          <a:xfrm flipH="1">
            <a:off x="3048000" y="2895600"/>
            <a:ext cx="457200" cy="1600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3" name="Line 20"/>
          <p:cNvSpPr>
            <a:spLocks noChangeShapeType="1"/>
          </p:cNvSpPr>
          <p:nvPr>
            <p:custDataLst>
              <p:tags r:id="rId16"/>
            </p:custDataLst>
          </p:nvPr>
        </p:nvSpPr>
        <p:spPr bwMode="auto">
          <a:xfrm>
            <a:off x="3276600" y="4724400"/>
            <a:ext cx="9906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4" name="Line 21"/>
          <p:cNvSpPr>
            <a:spLocks noChangeShapeType="1"/>
          </p:cNvSpPr>
          <p:nvPr>
            <p:custDataLst>
              <p:tags r:id="rId17"/>
            </p:custDataLst>
          </p:nvPr>
        </p:nvSpPr>
        <p:spPr bwMode="auto">
          <a:xfrm>
            <a:off x="4191000" y="3810000"/>
            <a:ext cx="228600" cy="1295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5" name="Line 22"/>
          <p:cNvSpPr>
            <a:spLocks noChangeShapeType="1"/>
          </p:cNvSpPr>
          <p:nvPr>
            <p:custDataLst>
              <p:tags r:id="rId18"/>
            </p:custDataLst>
          </p:nvPr>
        </p:nvSpPr>
        <p:spPr bwMode="auto">
          <a:xfrm flipH="1">
            <a:off x="4191000" y="2514600"/>
            <a:ext cx="609600" cy="990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6" name="Line 23"/>
          <p:cNvSpPr>
            <a:spLocks noChangeShapeType="1"/>
          </p:cNvSpPr>
          <p:nvPr>
            <p:custDataLst>
              <p:tags r:id="rId19"/>
            </p:custDataLst>
          </p:nvPr>
        </p:nvSpPr>
        <p:spPr bwMode="auto">
          <a:xfrm flipV="1">
            <a:off x="4267200" y="3352800"/>
            <a:ext cx="838200" cy="2286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7" name="Line 24"/>
          <p:cNvSpPr>
            <a:spLocks noChangeShapeType="1"/>
          </p:cNvSpPr>
          <p:nvPr>
            <p:custDataLst>
              <p:tags r:id="rId20"/>
            </p:custDataLst>
          </p:nvPr>
        </p:nvSpPr>
        <p:spPr bwMode="auto">
          <a:xfrm>
            <a:off x="4953000" y="2514600"/>
            <a:ext cx="228600" cy="6858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8" name="Line 25"/>
          <p:cNvSpPr>
            <a:spLocks noChangeShapeType="1"/>
          </p:cNvSpPr>
          <p:nvPr>
            <p:custDataLst>
              <p:tags r:id="rId21"/>
            </p:custDataLst>
          </p:nvPr>
        </p:nvSpPr>
        <p:spPr bwMode="auto">
          <a:xfrm>
            <a:off x="5334000" y="3505200"/>
            <a:ext cx="228600" cy="8382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19" name="Line 26"/>
          <p:cNvSpPr>
            <a:spLocks noChangeShapeType="1"/>
          </p:cNvSpPr>
          <p:nvPr>
            <p:custDataLst>
              <p:tags r:id="rId22"/>
            </p:custDataLst>
          </p:nvPr>
        </p:nvSpPr>
        <p:spPr bwMode="auto">
          <a:xfrm>
            <a:off x="4267200" y="3733800"/>
            <a:ext cx="1143000" cy="7620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0" name="Line 27"/>
          <p:cNvSpPr>
            <a:spLocks noChangeShapeType="1"/>
          </p:cNvSpPr>
          <p:nvPr>
            <p:custDataLst>
              <p:tags r:id="rId23"/>
            </p:custDataLst>
          </p:nvPr>
        </p:nvSpPr>
        <p:spPr bwMode="auto">
          <a:xfrm flipV="1">
            <a:off x="4572000" y="4648200"/>
            <a:ext cx="838200" cy="533400"/>
          </a:xfrm>
          <a:prstGeom prst="line">
            <a:avLst/>
          </a:prstGeom>
          <a:noFill/>
          <a:ln w="28575">
            <a:solidFill>
              <a:schemeClr val="tx1"/>
            </a:solidFill>
            <a:round/>
            <a:headEnd type="triangle" w="med" len="med"/>
            <a:tailEnd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4121" name="Text Box 28"/>
          <p:cNvSpPr txBox="1">
            <a:spLocks noChangeArrowheads="1"/>
          </p:cNvSpPr>
          <p:nvPr>
            <p:custDataLst>
              <p:tags r:id="rId24"/>
            </p:custDataLst>
          </p:nvPr>
        </p:nvSpPr>
        <p:spPr bwMode="auto">
          <a:xfrm>
            <a:off x="2498725" y="2855913"/>
            <a:ext cx="3111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4</a:t>
            </a:r>
          </a:p>
        </p:txBody>
      </p:sp>
      <p:sp>
        <p:nvSpPr>
          <p:cNvPr id="4122" name="Text Box 29"/>
          <p:cNvSpPr txBox="1">
            <a:spLocks noChangeArrowheads="1"/>
          </p:cNvSpPr>
          <p:nvPr>
            <p:custDataLst>
              <p:tags r:id="rId25"/>
            </p:custDataLst>
          </p:nvPr>
        </p:nvSpPr>
        <p:spPr bwMode="auto">
          <a:xfrm>
            <a:off x="2362200" y="41910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2</a:t>
            </a:r>
          </a:p>
        </p:txBody>
      </p:sp>
      <p:sp>
        <p:nvSpPr>
          <p:cNvPr id="4123" name="Text Box 30"/>
          <p:cNvSpPr txBox="1"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2971800" y="3429001"/>
            <a:ext cx="387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-3</a:t>
            </a:r>
          </a:p>
        </p:txBody>
      </p:sp>
      <p:sp>
        <p:nvSpPr>
          <p:cNvPr id="4124" name="Text Box 31"/>
          <p:cNvSpPr txBox="1">
            <a:spLocks noChangeArrowheads="1"/>
          </p:cNvSpPr>
          <p:nvPr>
            <p:custDataLst>
              <p:tags r:id="rId27"/>
            </p:custDataLst>
          </p:nvPr>
        </p:nvSpPr>
        <p:spPr bwMode="auto">
          <a:xfrm>
            <a:off x="3962400" y="22098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2</a:t>
            </a:r>
          </a:p>
        </p:txBody>
      </p:sp>
      <p:sp>
        <p:nvSpPr>
          <p:cNvPr id="4125" name="Text Box 32"/>
          <p:cNvSpPr txBox="1">
            <a:spLocks noChangeArrowheads="1"/>
          </p:cNvSpPr>
          <p:nvPr>
            <p:custDataLst>
              <p:tags r:id="rId28"/>
            </p:custDataLst>
          </p:nvPr>
        </p:nvSpPr>
        <p:spPr bwMode="auto">
          <a:xfrm>
            <a:off x="5029200" y="25146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1</a:t>
            </a:r>
          </a:p>
        </p:txBody>
      </p:sp>
      <p:sp>
        <p:nvSpPr>
          <p:cNvPr id="4126" name="Text Box 33"/>
          <p:cNvSpPr txBox="1">
            <a:spLocks noChangeArrowheads="1"/>
          </p:cNvSpPr>
          <p:nvPr>
            <p:custDataLst>
              <p:tags r:id="rId29"/>
            </p:custDataLst>
          </p:nvPr>
        </p:nvSpPr>
        <p:spPr bwMode="auto">
          <a:xfrm>
            <a:off x="4267200" y="27432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5</a:t>
            </a:r>
          </a:p>
        </p:txBody>
      </p:sp>
      <p:sp>
        <p:nvSpPr>
          <p:cNvPr id="4127" name="Text Box 34"/>
          <p:cNvSpPr txBox="1">
            <a:spLocks noChangeArrowheads="1"/>
          </p:cNvSpPr>
          <p:nvPr>
            <p:custDataLst>
              <p:tags r:id="rId30"/>
            </p:custDataLst>
          </p:nvPr>
        </p:nvSpPr>
        <p:spPr bwMode="auto">
          <a:xfrm>
            <a:off x="4572000" y="31242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4</a:t>
            </a:r>
          </a:p>
        </p:txBody>
      </p:sp>
      <p:sp>
        <p:nvSpPr>
          <p:cNvPr id="4128" name="Text Box 35"/>
          <p:cNvSpPr txBox="1"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5410200" y="3657601"/>
            <a:ext cx="3873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-2</a:t>
            </a:r>
          </a:p>
        </p:txBody>
      </p:sp>
      <p:sp>
        <p:nvSpPr>
          <p:cNvPr id="4129" name="Text Box 36"/>
          <p:cNvSpPr txBox="1">
            <a:spLocks noChangeArrowheads="1"/>
          </p:cNvSpPr>
          <p:nvPr>
            <p:custDataLst>
              <p:tags r:id="rId32"/>
            </p:custDataLst>
          </p:nvPr>
        </p:nvSpPr>
        <p:spPr bwMode="auto">
          <a:xfrm>
            <a:off x="4800600" y="38862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3</a:t>
            </a:r>
          </a:p>
        </p:txBody>
      </p:sp>
      <p:sp>
        <p:nvSpPr>
          <p:cNvPr id="4130" name="Text Box 37"/>
          <p:cNvSpPr txBox="1">
            <a:spLocks noChangeArrowheads="1"/>
          </p:cNvSpPr>
          <p:nvPr>
            <p:custDataLst>
              <p:tags r:id="rId33"/>
            </p:custDataLst>
          </p:nvPr>
        </p:nvSpPr>
        <p:spPr bwMode="auto">
          <a:xfrm>
            <a:off x="4953000" y="48768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3</a:t>
            </a:r>
          </a:p>
        </p:txBody>
      </p:sp>
      <p:sp>
        <p:nvSpPr>
          <p:cNvPr id="4131" name="Text Box 38"/>
          <p:cNvSpPr txBox="1">
            <a:spLocks noChangeArrowheads="1"/>
          </p:cNvSpPr>
          <p:nvPr>
            <p:custDataLst>
              <p:tags r:id="rId34"/>
            </p:custDataLst>
          </p:nvPr>
        </p:nvSpPr>
        <p:spPr bwMode="auto">
          <a:xfrm>
            <a:off x="4038600" y="43434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6</a:t>
            </a:r>
          </a:p>
        </p:txBody>
      </p:sp>
      <p:sp>
        <p:nvSpPr>
          <p:cNvPr id="4132" name="Text Box 39"/>
          <p:cNvSpPr txBox="1">
            <a:spLocks noChangeArrowheads="1"/>
          </p:cNvSpPr>
          <p:nvPr>
            <p:custDataLst>
              <p:tags r:id="rId35"/>
            </p:custDataLst>
          </p:nvPr>
        </p:nvSpPr>
        <p:spPr bwMode="auto">
          <a:xfrm>
            <a:off x="3505200" y="38100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3</a:t>
            </a:r>
          </a:p>
        </p:txBody>
      </p:sp>
      <p:sp>
        <p:nvSpPr>
          <p:cNvPr id="4133" name="Text Box 40"/>
          <p:cNvSpPr txBox="1">
            <a:spLocks noChangeArrowheads="1"/>
          </p:cNvSpPr>
          <p:nvPr>
            <p:custDataLst>
              <p:tags r:id="rId36"/>
            </p:custDataLst>
          </p:nvPr>
        </p:nvSpPr>
        <p:spPr bwMode="auto">
          <a:xfrm>
            <a:off x="3505200" y="49530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7</a:t>
            </a:r>
          </a:p>
        </p:txBody>
      </p:sp>
      <p:sp>
        <p:nvSpPr>
          <p:cNvPr id="4134" name="Text Box 41"/>
          <p:cNvSpPr txBox="1">
            <a:spLocks noChangeArrowheads="1"/>
          </p:cNvSpPr>
          <p:nvPr>
            <p:custDataLst>
              <p:tags r:id="rId37"/>
            </p:custDataLst>
          </p:nvPr>
        </p:nvSpPr>
        <p:spPr bwMode="auto">
          <a:xfrm>
            <a:off x="3733800" y="2895601"/>
            <a:ext cx="311150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r>
              <a:rPr lang="en-US" altLang="en-US"/>
              <a:t>4</a:t>
            </a:r>
          </a:p>
        </p:txBody>
      </p:sp>
      <p:sp>
        <p:nvSpPr>
          <p:cNvPr id="4135" name="Oval 42"/>
          <p:cNvSpPr>
            <a:spLocks noChangeArrowheads="1"/>
          </p:cNvSpPr>
          <p:nvPr>
            <p:custDataLst>
              <p:tags r:id="rId38"/>
            </p:custDataLst>
          </p:nvPr>
        </p:nvSpPr>
        <p:spPr bwMode="auto">
          <a:xfrm>
            <a:off x="7924800" y="26670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a</a:t>
            </a:r>
          </a:p>
        </p:txBody>
      </p:sp>
      <p:sp>
        <p:nvSpPr>
          <p:cNvPr id="4136" name="Oval 43"/>
          <p:cNvSpPr>
            <a:spLocks noChangeArrowheads="1"/>
          </p:cNvSpPr>
          <p:nvPr>
            <p:custDataLst>
              <p:tags r:id="rId39"/>
            </p:custDataLst>
          </p:nvPr>
        </p:nvSpPr>
        <p:spPr bwMode="auto">
          <a:xfrm>
            <a:off x="7543800" y="45720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b</a:t>
            </a:r>
          </a:p>
        </p:txBody>
      </p:sp>
      <p:sp>
        <p:nvSpPr>
          <p:cNvPr id="4137" name="Oval 44"/>
          <p:cNvSpPr>
            <a:spLocks noChangeArrowheads="1"/>
          </p:cNvSpPr>
          <p:nvPr>
            <p:custDataLst>
              <p:tags r:id="rId40"/>
            </p:custDataLst>
          </p:nvPr>
        </p:nvSpPr>
        <p:spPr bwMode="auto">
          <a:xfrm>
            <a:off x="8534400" y="35814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c</a:t>
            </a:r>
          </a:p>
        </p:txBody>
      </p:sp>
      <p:sp>
        <p:nvSpPr>
          <p:cNvPr id="4138" name="Oval 45"/>
          <p:cNvSpPr>
            <a:spLocks noChangeArrowheads="1"/>
          </p:cNvSpPr>
          <p:nvPr>
            <p:custDataLst>
              <p:tags r:id="rId41"/>
            </p:custDataLst>
          </p:nvPr>
        </p:nvSpPr>
        <p:spPr bwMode="auto">
          <a:xfrm>
            <a:off x="6705600" y="37338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s</a:t>
            </a:r>
          </a:p>
        </p:txBody>
      </p:sp>
      <p:sp>
        <p:nvSpPr>
          <p:cNvPr id="4139" name="Oval 46"/>
          <p:cNvSpPr>
            <a:spLocks noChangeArrowheads="1"/>
          </p:cNvSpPr>
          <p:nvPr>
            <p:custDataLst>
              <p:tags r:id="rId42"/>
            </p:custDataLst>
          </p:nvPr>
        </p:nvSpPr>
        <p:spPr bwMode="auto">
          <a:xfrm>
            <a:off x="9677400" y="32766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e</a:t>
            </a:r>
          </a:p>
        </p:txBody>
      </p:sp>
      <p:sp>
        <p:nvSpPr>
          <p:cNvPr id="4140" name="Oval 47"/>
          <p:cNvSpPr>
            <a:spLocks noChangeArrowheads="1"/>
          </p:cNvSpPr>
          <p:nvPr>
            <p:custDataLst>
              <p:tags r:id="rId43"/>
            </p:custDataLst>
          </p:nvPr>
        </p:nvSpPr>
        <p:spPr bwMode="auto">
          <a:xfrm>
            <a:off x="9982200" y="44196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g</a:t>
            </a:r>
          </a:p>
        </p:txBody>
      </p:sp>
      <p:sp>
        <p:nvSpPr>
          <p:cNvPr id="4141" name="Oval 48"/>
          <p:cNvSpPr>
            <a:spLocks noChangeArrowheads="1"/>
          </p:cNvSpPr>
          <p:nvPr>
            <p:custDataLst>
              <p:tags r:id="rId44"/>
            </p:custDataLst>
          </p:nvPr>
        </p:nvSpPr>
        <p:spPr bwMode="auto">
          <a:xfrm>
            <a:off x="8839200" y="51816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f</a:t>
            </a:r>
          </a:p>
        </p:txBody>
      </p:sp>
      <p:sp>
        <p:nvSpPr>
          <p:cNvPr id="4142" name="Oval 49"/>
          <p:cNvSpPr>
            <a:spLocks noChangeArrowheads="1"/>
          </p:cNvSpPr>
          <p:nvPr>
            <p:custDataLst>
              <p:tags r:id="rId45"/>
            </p:custDataLst>
          </p:nvPr>
        </p:nvSpPr>
        <p:spPr bwMode="auto">
          <a:xfrm>
            <a:off x="9220200" y="2286000"/>
            <a:ext cx="304800" cy="30480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algn="ctr" eaLnBrk="1" hangingPunct="1"/>
            <a:r>
              <a:rPr lang="en-US" altLang="en-US"/>
              <a:t>d</a:t>
            </a:r>
          </a:p>
        </p:txBody>
      </p:sp>
      <p:pic>
        <p:nvPicPr>
          <p:cNvPr id="4143" name="Picture 78" descr="m4"/>
          <p:cNvPicPr>
            <a:picLocks noGrp="1" noChangeAspect="1" noChangeArrowheads="1"/>
          </p:cNvPicPr>
          <p:nvPr>
            <p:ph idx="1"/>
            <p:custDataLst>
              <p:tags r:id="rId46"/>
            </p:custDataLst>
          </p:nvPr>
        </p:nvPicPr>
        <p:blipFill>
          <a:blip r:embed="rId4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0012364" y="6145214"/>
            <a:ext cx="655637" cy="712787"/>
          </a:xfrm>
          <a:noFill/>
        </p:spPr>
      </p:pic>
    </p:spTree>
    <p:extLst>
      <p:ext uri="{BB962C8B-B14F-4D97-AF65-F5344CB8AC3E}">
        <p14:creationId xmlns:p14="http://schemas.microsoft.com/office/powerpoint/2010/main" val="1784578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6C2E80F-49A6-4372-B103-219D417A55E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4096" y="470925"/>
            <a:ext cx="4381009" cy="5892104"/>
          </a:xfrm>
          <a:custGeom>
            <a:avLst/>
            <a:gdLst>
              <a:gd name="connsiteX0" fmla="*/ 0 w 4381009"/>
              <a:gd name="connsiteY0" fmla="*/ 0 h 5892104"/>
              <a:gd name="connsiteX1" fmla="*/ 4157628 w 4381009"/>
              <a:gd name="connsiteY1" fmla="*/ 0 h 5892104"/>
              <a:gd name="connsiteX2" fmla="*/ 4169302 w 4381009"/>
              <a:gd name="connsiteY2" fmla="*/ 68659 h 5892104"/>
              <a:gd name="connsiteX3" fmla="*/ 4191571 w 4381009"/>
              <a:gd name="connsiteY3" fmla="*/ 205472 h 5892104"/>
              <a:gd name="connsiteX4" fmla="*/ 4213368 w 4381009"/>
              <a:gd name="connsiteY4" fmla="*/ 342890 h 5892104"/>
              <a:gd name="connsiteX5" fmla="*/ 4232030 w 4381009"/>
              <a:gd name="connsiteY5" fmla="*/ 480913 h 5892104"/>
              <a:gd name="connsiteX6" fmla="*/ 4250848 w 4381009"/>
              <a:gd name="connsiteY6" fmla="*/ 618332 h 5892104"/>
              <a:gd name="connsiteX7" fmla="*/ 4268412 w 4381009"/>
              <a:gd name="connsiteY7" fmla="*/ 756355 h 5892104"/>
              <a:gd name="connsiteX8" fmla="*/ 4283467 w 4381009"/>
              <a:gd name="connsiteY8" fmla="*/ 892563 h 5892104"/>
              <a:gd name="connsiteX9" fmla="*/ 4297737 w 4381009"/>
              <a:gd name="connsiteY9" fmla="*/ 1030587 h 5892104"/>
              <a:gd name="connsiteX10" fmla="*/ 4310754 w 4381009"/>
              <a:gd name="connsiteY10" fmla="*/ 1168005 h 5892104"/>
              <a:gd name="connsiteX11" fmla="*/ 4322045 w 4381009"/>
              <a:gd name="connsiteY11" fmla="*/ 1303002 h 5892104"/>
              <a:gd name="connsiteX12" fmla="*/ 4333336 w 4381009"/>
              <a:gd name="connsiteY12" fmla="*/ 1439815 h 5892104"/>
              <a:gd name="connsiteX13" fmla="*/ 4342745 w 4381009"/>
              <a:gd name="connsiteY13" fmla="*/ 1574812 h 5892104"/>
              <a:gd name="connsiteX14" fmla="*/ 4350115 w 4381009"/>
              <a:gd name="connsiteY14" fmla="*/ 1709808 h 5892104"/>
              <a:gd name="connsiteX15" fmla="*/ 4357799 w 4381009"/>
              <a:gd name="connsiteY15" fmla="*/ 1844200 h 5892104"/>
              <a:gd name="connsiteX16" fmla="*/ 4364229 w 4381009"/>
              <a:gd name="connsiteY16" fmla="*/ 1977381 h 5892104"/>
              <a:gd name="connsiteX17" fmla="*/ 4368777 w 4381009"/>
              <a:gd name="connsiteY17" fmla="*/ 2109351 h 5892104"/>
              <a:gd name="connsiteX18" fmla="*/ 4372697 w 4381009"/>
              <a:gd name="connsiteY18" fmla="*/ 2241321 h 5892104"/>
              <a:gd name="connsiteX19" fmla="*/ 4376461 w 4381009"/>
              <a:gd name="connsiteY19" fmla="*/ 2372080 h 5892104"/>
              <a:gd name="connsiteX20" fmla="*/ 4378186 w 4381009"/>
              <a:gd name="connsiteY20" fmla="*/ 2501023 h 5892104"/>
              <a:gd name="connsiteX21" fmla="*/ 4380068 w 4381009"/>
              <a:gd name="connsiteY21" fmla="*/ 2629966 h 5892104"/>
              <a:gd name="connsiteX22" fmla="*/ 4381009 w 4381009"/>
              <a:gd name="connsiteY22" fmla="*/ 2757093 h 5892104"/>
              <a:gd name="connsiteX23" fmla="*/ 4380068 w 4381009"/>
              <a:gd name="connsiteY23" fmla="*/ 2883010 h 5892104"/>
              <a:gd name="connsiteX24" fmla="*/ 4380068 w 4381009"/>
              <a:gd name="connsiteY24" fmla="*/ 3007715 h 5892104"/>
              <a:gd name="connsiteX25" fmla="*/ 4378186 w 4381009"/>
              <a:gd name="connsiteY25" fmla="*/ 3131210 h 5892104"/>
              <a:gd name="connsiteX26" fmla="*/ 4375363 w 4381009"/>
              <a:gd name="connsiteY26" fmla="*/ 3252283 h 5892104"/>
              <a:gd name="connsiteX27" fmla="*/ 4372697 w 4381009"/>
              <a:gd name="connsiteY27" fmla="*/ 3372146 h 5892104"/>
              <a:gd name="connsiteX28" fmla="*/ 4369718 w 4381009"/>
              <a:gd name="connsiteY28" fmla="*/ 3489587 h 5892104"/>
              <a:gd name="connsiteX29" fmla="*/ 4365170 w 4381009"/>
              <a:gd name="connsiteY29" fmla="*/ 3606423 h 5892104"/>
              <a:gd name="connsiteX30" fmla="*/ 4360309 w 4381009"/>
              <a:gd name="connsiteY30" fmla="*/ 3721443 h 5892104"/>
              <a:gd name="connsiteX31" fmla="*/ 4355918 w 4381009"/>
              <a:gd name="connsiteY31" fmla="*/ 3834041 h 5892104"/>
              <a:gd name="connsiteX32" fmla="*/ 4343529 w 4381009"/>
              <a:gd name="connsiteY32" fmla="*/ 4053789 h 5892104"/>
              <a:gd name="connsiteX33" fmla="*/ 4330356 w 4381009"/>
              <a:gd name="connsiteY33" fmla="*/ 4264457 h 5892104"/>
              <a:gd name="connsiteX34" fmla="*/ 4316556 w 4381009"/>
              <a:gd name="connsiteY34" fmla="*/ 4466650 h 5892104"/>
              <a:gd name="connsiteX35" fmla="*/ 4301344 w 4381009"/>
              <a:gd name="connsiteY35" fmla="*/ 4657946 h 5892104"/>
              <a:gd name="connsiteX36" fmla="*/ 4285506 w 4381009"/>
              <a:gd name="connsiteY36" fmla="*/ 4840767 h 5892104"/>
              <a:gd name="connsiteX37" fmla="*/ 4268412 w 4381009"/>
              <a:gd name="connsiteY37" fmla="*/ 5010269 h 5892104"/>
              <a:gd name="connsiteX38" fmla="*/ 4251633 w 4381009"/>
              <a:gd name="connsiteY38" fmla="*/ 5169481 h 5892104"/>
              <a:gd name="connsiteX39" fmla="*/ 4234853 w 4381009"/>
              <a:gd name="connsiteY39" fmla="*/ 5315980 h 5892104"/>
              <a:gd name="connsiteX40" fmla="*/ 4219014 w 4381009"/>
              <a:gd name="connsiteY40" fmla="*/ 5450371 h 5892104"/>
              <a:gd name="connsiteX41" fmla="*/ 4203959 w 4381009"/>
              <a:gd name="connsiteY41" fmla="*/ 5569628 h 5892104"/>
              <a:gd name="connsiteX42" fmla="*/ 4189689 w 4381009"/>
              <a:gd name="connsiteY42" fmla="*/ 5677384 h 5892104"/>
              <a:gd name="connsiteX43" fmla="*/ 4177770 w 4381009"/>
              <a:gd name="connsiteY43" fmla="*/ 5768189 h 5892104"/>
              <a:gd name="connsiteX44" fmla="*/ 4166479 w 4381009"/>
              <a:gd name="connsiteY44" fmla="*/ 5844465 h 5892104"/>
              <a:gd name="connsiteX45" fmla="*/ 4159132 w 4381009"/>
              <a:gd name="connsiteY45" fmla="*/ 5892104 h 5892104"/>
              <a:gd name="connsiteX46" fmla="*/ 0 w 4381009"/>
              <a:gd name="connsiteY46" fmla="*/ 5892104 h 589210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</a:cxnLst>
            <a:rect l="l" t="t" r="r" b="b"/>
            <a:pathLst>
              <a:path w="4381009" h="5892104">
                <a:moveTo>
                  <a:pt x="0" y="0"/>
                </a:moveTo>
                <a:lnTo>
                  <a:pt x="4157628" y="0"/>
                </a:lnTo>
                <a:lnTo>
                  <a:pt x="4169302" y="68659"/>
                </a:lnTo>
                <a:lnTo>
                  <a:pt x="4191571" y="205472"/>
                </a:lnTo>
                <a:lnTo>
                  <a:pt x="4213368" y="342890"/>
                </a:lnTo>
                <a:lnTo>
                  <a:pt x="4232030" y="480913"/>
                </a:lnTo>
                <a:lnTo>
                  <a:pt x="4250848" y="618332"/>
                </a:lnTo>
                <a:lnTo>
                  <a:pt x="4268412" y="756355"/>
                </a:lnTo>
                <a:lnTo>
                  <a:pt x="4283467" y="892563"/>
                </a:lnTo>
                <a:lnTo>
                  <a:pt x="4297737" y="1030587"/>
                </a:lnTo>
                <a:lnTo>
                  <a:pt x="4310754" y="1168005"/>
                </a:lnTo>
                <a:lnTo>
                  <a:pt x="4322045" y="1303002"/>
                </a:lnTo>
                <a:lnTo>
                  <a:pt x="4333336" y="1439815"/>
                </a:lnTo>
                <a:lnTo>
                  <a:pt x="4342745" y="1574812"/>
                </a:lnTo>
                <a:lnTo>
                  <a:pt x="4350115" y="1709808"/>
                </a:lnTo>
                <a:lnTo>
                  <a:pt x="4357799" y="1844200"/>
                </a:lnTo>
                <a:lnTo>
                  <a:pt x="4364229" y="1977381"/>
                </a:lnTo>
                <a:lnTo>
                  <a:pt x="4368777" y="2109351"/>
                </a:lnTo>
                <a:lnTo>
                  <a:pt x="4372697" y="2241321"/>
                </a:lnTo>
                <a:lnTo>
                  <a:pt x="4376461" y="2372080"/>
                </a:lnTo>
                <a:lnTo>
                  <a:pt x="4378186" y="2501023"/>
                </a:lnTo>
                <a:lnTo>
                  <a:pt x="4380068" y="2629966"/>
                </a:lnTo>
                <a:lnTo>
                  <a:pt x="4381009" y="2757093"/>
                </a:lnTo>
                <a:lnTo>
                  <a:pt x="4380068" y="2883010"/>
                </a:lnTo>
                <a:lnTo>
                  <a:pt x="4380068" y="3007715"/>
                </a:lnTo>
                <a:lnTo>
                  <a:pt x="4378186" y="3131210"/>
                </a:lnTo>
                <a:lnTo>
                  <a:pt x="4375363" y="3252283"/>
                </a:lnTo>
                <a:lnTo>
                  <a:pt x="4372697" y="3372146"/>
                </a:lnTo>
                <a:lnTo>
                  <a:pt x="4369718" y="3489587"/>
                </a:lnTo>
                <a:lnTo>
                  <a:pt x="4365170" y="3606423"/>
                </a:lnTo>
                <a:lnTo>
                  <a:pt x="4360309" y="3721443"/>
                </a:lnTo>
                <a:lnTo>
                  <a:pt x="4355918" y="3834041"/>
                </a:lnTo>
                <a:lnTo>
                  <a:pt x="4343529" y="4053789"/>
                </a:lnTo>
                <a:lnTo>
                  <a:pt x="4330356" y="4264457"/>
                </a:lnTo>
                <a:lnTo>
                  <a:pt x="4316556" y="4466650"/>
                </a:lnTo>
                <a:lnTo>
                  <a:pt x="4301344" y="4657946"/>
                </a:lnTo>
                <a:lnTo>
                  <a:pt x="4285506" y="4840767"/>
                </a:lnTo>
                <a:lnTo>
                  <a:pt x="4268412" y="5010269"/>
                </a:lnTo>
                <a:lnTo>
                  <a:pt x="4251633" y="5169481"/>
                </a:lnTo>
                <a:lnTo>
                  <a:pt x="4234853" y="5315980"/>
                </a:lnTo>
                <a:lnTo>
                  <a:pt x="4219014" y="5450371"/>
                </a:lnTo>
                <a:lnTo>
                  <a:pt x="4203959" y="5569628"/>
                </a:lnTo>
                <a:lnTo>
                  <a:pt x="4189689" y="5677384"/>
                </a:lnTo>
                <a:lnTo>
                  <a:pt x="4177770" y="5768189"/>
                </a:lnTo>
                <a:lnTo>
                  <a:pt x="4166479" y="5844465"/>
                </a:lnTo>
                <a:lnTo>
                  <a:pt x="4159132" y="5892104"/>
                </a:lnTo>
                <a:lnTo>
                  <a:pt x="0" y="5892104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F8E42D-FA4D-40D8-AC2A-446F71880C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3029" y="1012004"/>
            <a:ext cx="3416158" cy="4795408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rgbClr val="FFFFFF"/>
                </a:solidFill>
              </a:rPr>
              <a:t>Dijkstra Algorithm</a:t>
            </a:r>
            <a:endParaRPr lang="en-GB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F812F88-936C-4187-B1F5-F96813FD2B6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40131079"/>
              </p:ext>
            </p:extLst>
          </p:nvPr>
        </p:nvGraphicFramePr>
        <p:xfrm>
          <a:off x="5194300" y="470924"/>
          <a:ext cx="6513604" cy="58854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221706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Learn about obstacle avoidance algorithms 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29135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Lap task to day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745204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Self contained 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After learning how to control the car </a:t>
            </a:r>
            <a:r>
              <a:rPr lang="en-GB" dirty="0" smtClean="0"/>
              <a:t>manually </a:t>
            </a:r>
            <a:r>
              <a:rPr lang="en-GB" dirty="0" smtClean="0"/>
              <a:t>last lecture; we will program the car to drive </a:t>
            </a:r>
            <a:r>
              <a:rPr lang="en-GB" dirty="0" smtClean="0"/>
              <a:t>itself</a:t>
            </a:r>
            <a:r>
              <a:rPr lang="en-GB" dirty="0" smtClean="0"/>
              <a:t>. </a:t>
            </a:r>
          </a:p>
          <a:p>
            <a:r>
              <a:rPr lang="en-GB" dirty="0" smtClean="0"/>
              <a:t>We will be using motion planning obstacle avoidance algorithms </a:t>
            </a:r>
          </a:p>
          <a:p>
            <a:r>
              <a:rPr lang="en-GB" dirty="0" smtClean="0"/>
              <a:t>The main sensor we are going to use is the ultrasonic sensor</a:t>
            </a:r>
          </a:p>
          <a:p>
            <a:pPr lvl="1"/>
            <a:r>
              <a:rPr lang="en-GB" dirty="0" smtClean="0"/>
              <a:t>Make sure you have mounted your sensor on the car correctly. </a:t>
            </a:r>
            <a:endParaRPr lang="en-GB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2"/>
          <a:srcRect l="3628" t="2354"/>
          <a:stretch/>
        </p:blipFill>
        <p:spPr>
          <a:xfrm>
            <a:off x="4593266" y="4178595"/>
            <a:ext cx="2192874" cy="2205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1342287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9F4DFC-AC4C-4CFE-B8D2-2C03A5BAEC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does an ultrasonic sensor works?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DCB321-EC70-4C83-9A21-C843A8B4A6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How does a bat sense distance</a:t>
            </a:r>
          </a:p>
          <a:p>
            <a:r>
              <a:rPr lang="en-GB" dirty="0"/>
              <a:t>Bats sense distance using sound.</a:t>
            </a:r>
          </a:p>
          <a:p>
            <a:r>
              <a:rPr lang="en-GB" dirty="0"/>
              <a:t>They emit sound waves and receive back reflected waves.</a:t>
            </a:r>
          </a:p>
          <a:p>
            <a:r>
              <a:rPr lang="en-GB" dirty="0"/>
              <a:t>The time it takes to receive the waves back provides them with a very</a:t>
            </a:r>
          </a:p>
          <a:p>
            <a:r>
              <a:rPr lang="en-GB" dirty="0"/>
              <a:t>good estimate of the distance.</a:t>
            </a:r>
          </a:p>
          <a:p>
            <a:r>
              <a:rPr lang="en-GB" dirty="0"/>
              <a:t>This is exactly how ultrasonic sensors estimate distance.</a:t>
            </a:r>
          </a:p>
        </p:txBody>
      </p:sp>
    </p:spTree>
    <p:extLst>
      <p:ext uri="{BB962C8B-B14F-4D97-AF65-F5344CB8AC3E}">
        <p14:creationId xmlns:p14="http://schemas.microsoft.com/office/powerpoint/2010/main" val="41507198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C7439-5725-4D4B-86BC-875BB054F7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1AA7FB8-2A06-4D1B-B2E6-915FAA0959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4293" y="2739841"/>
            <a:ext cx="5069382" cy="2453968"/>
          </a:xfrm>
          <a:prstGeom prst="rect">
            <a:avLst/>
          </a:prstGeom>
        </p:spPr>
      </p:pic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608DD-7A01-4C30-A74C-910597B2162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373" y="2279151"/>
            <a:ext cx="3627063" cy="3387145"/>
          </a:xfrm>
        </p:spPr>
        <p:txBody>
          <a:bodyPr anchor="ctr">
            <a:normAutofit/>
          </a:bodyPr>
          <a:lstStyle/>
          <a:p>
            <a:r>
              <a:rPr lang="en-GB" sz="2400" dirty="0"/>
              <a:t>calls made by mouth</a:t>
            </a:r>
          </a:p>
          <a:p>
            <a:r>
              <a:rPr lang="en-GB" sz="2400" dirty="0"/>
              <a:t>ears hear reflected waves</a:t>
            </a:r>
          </a:p>
          <a:p>
            <a:r>
              <a:rPr lang="en-GB" sz="2400" dirty="0"/>
              <a:t>brain decides what to do</a:t>
            </a:r>
          </a:p>
          <a:p>
            <a:r>
              <a:rPr lang="en-GB" sz="2400" dirty="0"/>
              <a:t>wing muscles move</a:t>
            </a:r>
          </a:p>
          <a:p>
            <a:r>
              <a:rPr lang="en-GB" sz="2400" dirty="0"/>
              <a:t>flight path </a:t>
            </a:r>
            <a:r>
              <a:rPr lang="en-GB" sz="2400" dirty="0" smtClean="0"/>
              <a:t>changed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687577523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8C5B76-AB3C-427A-B530-78C5630227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4292" y="513612"/>
            <a:ext cx="9894133" cy="1031216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7394F50-64C7-4824-AE84-A8DE78EDF45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4293" y="3074232"/>
            <a:ext cx="5069382" cy="1785185"/>
          </a:xfrm>
          <a:prstGeom prst="rect">
            <a:avLst/>
          </a:prstGeom>
        </p:spPr>
      </p:pic>
      <p:sp>
        <p:nvSpPr>
          <p:cNvPr id="9" name="Freeform: Shape 8">
            <a:extLst>
              <a:ext uri="{FF2B5EF4-FFF2-40B4-BE49-F238E27FC236}">
                <a16:creationId xmlns:a16="http://schemas.microsoft.com/office/drawing/2014/main" id="{C607803A-4E99-444E-94F7-8785CDDF5849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H="1" flipV="1">
            <a:off x="780154" y="1884045"/>
            <a:ext cx="3275668" cy="2853308"/>
          </a:xfrm>
          <a:custGeom>
            <a:avLst/>
            <a:gdLst>
              <a:gd name="connsiteX0" fmla="*/ 3275668 w 3275668"/>
              <a:gd name="connsiteY0" fmla="*/ 2853308 h 2853308"/>
              <a:gd name="connsiteX1" fmla="*/ 655 w 3275668"/>
              <a:gd name="connsiteY1" fmla="*/ 2853308 h 2853308"/>
              <a:gd name="connsiteX2" fmla="*/ 0 w 3275668"/>
              <a:gd name="connsiteY2" fmla="*/ 2467565 h 2853308"/>
              <a:gd name="connsiteX3" fmla="*/ 2869894 w 3275668"/>
              <a:gd name="connsiteY3" fmla="*/ 2468888 h 2853308"/>
              <a:gd name="connsiteX4" fmla="*/ 2869894 w 3275668"/>
              <a:gd name="connsiteY4" fmla="*/ 0 h 2853308"/>
              <a:gd name="connsiteX5" fmla="*/ 3275668 w 3275668"/>
              <a:gd name="connsiteY5" fmla="*/ 0 h 285330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75668" h="2853308">
                <a:moveTo>
                  <a:pt x="3275668" y="2853308"/>
                </a:moveTo>
                <a:lnTo>
                  <a:pt x="655" y="2853308"/>
                </a:lnTo>
                <a:cubicBezTo>
                  <a:pt x="-655" y="2720171"/>
                  <a:pt x="1310" y="2600702"/>
                  <a:pt x="0" y="2467565"/>
                </a:cubicBezTo>
                <a:lnTo>
                  <a:pt x="2869894" y="2468888"/>
                </a:lnTo>
                <a:lnTo>
                  <a:pt x="2869894" y="0"/>
                </a:lnTo>
                <a:lnTo>
                  <a:pt x="3275668" y="0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2989BE6A-C309-418E-8ADD-1616A980570D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055822" y="3222529"/>
            <a:ext cx="3242952" cy="2828156"/>
          </a:xfrm>
          <a:custGeom>
            <a:avLst/>
            <a:gdLst>
              <a:gd name="connsiteX0" fmla="*/ 2837178 w 3242952"/>
              <a:gd name="connsiteY0" fmla="*/ 0 h 2828156"/>
              <a:gd name="connsiteX1" fmla="*/ 3242952 w 3242952"/>
              <a:gd name="connsiteY1" fmla="*/ 0 h 2828156"/>
              <a:gd name="connsiteX2" fmla="*/ 3242952 w 3242952"/>
              <a:gd name="connsiteY2" fmla="*/ 2828156 h 2828156"/>
              <a:gd name="connsiteX3" fmla="*/ 0 w 3242952"/>
              <a:gd name="connsiteY3" fmla="*/ 2828156 h 2828156"/>
              <a:gd name="connsiteX4" fmla="*/ 0 w 3242952"/>
              <a:gd name="connsiteY4" fmla="*/ 2442859 h 2828156"/>
              <a:gd name="connsiteX5" fmla="*/ 2837178 w 3242952"/>
              <a:gd name="connsiteY5" fmla="*/ 2443295 h 28281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3242952" h="2828156">
                <a:moveTo>
                  <a:pt x="2837178" y="0"/>
                </a:moveTo>
                <a:lnTo>
                  <a:pt x="3242952" y="0"/>
                </a:lnTo>
                <a:lnTo>
                  <a:pt x="3242952" y="2828156"/>
                </a:lnTo>
                <a:lnTo>
                  <a:pt x="0" y="2828156"/>
                </a:lnTo>
                <a:lnTo>
                  <a:pt x="0" y="2442859"/>
                </a:lnTo>
                <a:lnTo>
                  <a:pt x="2837178" y="2443295"/>
                </a:lnTo>
                <a:close/>
              </a:path>
            </a:pathLst>
          </a:custGeom>
          <a:solidFill>
            <a:srgbClr val="4C4C4C"/>
          </a:solidFill>
          <a:ln w="0">
            <a:noFill/>
            <a:prstDash val="solid"/>
            <a:round/>
            <a:headEnd/>
            <a:tailEnd/>
          </a:ln>
        </p:spPr>
        <p:txBody>
          <a:bodyPr wrap="square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EC51C2-7012-4653-A9A1-1C65BC7E12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81373" y="2279151"/>
            <a:ext cx="3627063" cy="3387145"/>
          </a:xfrm>
        </p:spPr>
        <p:txBody>
          <a:bodyPr anchor="ctr">
            <a:normAutofit/>
          </a:bodyPr>
          <a:lstStyle/>
          <a:p>
            <a:r>
              <a:rPr lang="en-GB" sz="1700" dirty="0"/>
              <a:t>An ultrasonic sensor has two parts:</a:t>
            </a:r>
          </a:p>
          <a:p>
            <a:pPr lvl="1"/>
            <a:r>
              <a:rPr lang="en-GB" sz="1700" dirty="0"/>
              <a:t>A transmitter that sends out a signal that humans cannot hear</a:t>
            </a:r>
          </a:p>
          <a:p>
            <a:pPr lvl="1"/>
            <a:r>
              <a:rPr lang="en-GB" sz="1700" dirty="0"/>
              <a:t>A receiver that receives the signal after it has bounced off nearby objects</a:t>
            </a:r>
          </a:p>
          <a:p>
            <a:r>
              <a:rPr lang="en-GB" sz="1700" dirty="0"/>
              <a:t>The sensor sends out its signal and determines how long the </a:t>
            </a:r>
            <a:r>
              <a:rPr lang="en-GB" sz="1700" dirty="0" smtClean="0"/>
              <a:t>signal takes </a:t>
            </a:r>
            <a:r>
              <a:rPr lang="en-GB" sz="1700" dirty="0"/>
              <a:t>to come back.</a:t>
            </a:r>
          </a:p>
        </p:txBody>
      </p:sp>
    </p:spTree>
    <p:extLst>
      <p:ext uri="{BB962C8B-B14F-4D97-AF65-F5344CB8AC3E}">
        <p14:creationId xmlns:p14="http://schemas.microsoft.com/office/powerpoint/2010/main" val="1933057876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2EE64-FE36-4BFB-9EA2-806D003E46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00" y="978102"/>
            <a:ext cx="10588434" cy="1062644"/>
          </a:xfrm>
        </p:spPr>
        <p:txBody>
          <a:bodyPr anchor="b">
            <a:normAutofit/>
          </a:bodyPr>
          <a:lstStyle/>
          <a:p>
            <a:endParaRPr lang="en-GB"/>
          </a:p>
        </p:txBody>
      </p:sp>
      <p:cxnSp>
        <p:nvCxnSpPr>
          <p:cNvPr id="13" name="Straight Connector 8">
            <a:extLst>
              <a:ext uri="{FF2B5EF4-FFF2-40B4-BE49-F238E27FC236}">
                <a16:creationId xmlns:a16="http://schemas.microsoft.com/office/drawing/2014/main" id="{39B7FDC9-F0CE-43A7-9F2A-83DD09DC3453}"/>
              </a:ext>
              <a:ext uri="{C183D7F6-B498-43B3-948B-1728B52AA6E4}">
                <adec:decorative xmlns=""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47624" y="2265037"/>
            <a:ext cx="10125012" cy="0"/>
          </a:xfrm>
          <a:prstGeom prst="line">
            <a:avLst/>
          </a:prstGeom>
          <a:ln w="15875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EC3BEE3D-0DE3-4D25-9100-8413808797C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4023" y="2811104"/>
            <a:ext cx="3366480" cy="2596998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B2D873-3796-4BFA-8850-8B18DAE020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55354" y="2682433"/>
            <a:ext cx="6282169" cy="3215749"/>
          </a:xfrm>
        </p:spPr>
        <p:txBody>
          <a:bodyPr>
            <a:normAutofit/>
          </a:bodyPr>
          <a:lstStyle/>
          <a:p>
            <a:r>
              <a:rPr lang="en-GB" sz="2000" dirty="0"/>
              <a:t>If the object is very close to the sensor, the signal comes back quickly</a:t>
            </a:r>
          </a:p>
          <a:p>
            <a:r>
              <a:rPr lang="en-GB" sz="2000" dirty="0"/>
              <a:t>If the object is far away from the sensor, the signal takes longer to </a:t>
            </a:r>
            <a:r>
              <a:rPr lang="en-GB" sz="2000" dirty="0" smtClean="0"/>
              <a:t>come back</a:t>
            </a:r>
            <a:endParaRPr lang="en-GB" sz="2000" dirty="0"/>
          </a:p>
          <a:p>
            <a:r>
              <a:rPr lang="en-GB" sz="2000" dirty="0"/>
              <a:t>If objects are too far away from the sensor, the signal takes so long to </a:t>
            </a:r>
            <a:r>
              <a:rPr lang="en-GB" sz="2000" dirty="0" smtClean="0"/>
              <a:t>come back </a:t>
            </a:r>
            <a:r>
              <a:rPr lang="en-GB" sz="2000" dirty="0"/>
              <a:t>(or is very weak when it comes back) that the receiver cannot detect it</a:t>
            </a:r>
          </a:p>
        </p:txBody>
      </p:sp>
    </p:spTree>
    <p:extLst>
      <p:ext uri="{BB962C8B-B14F-4D97-AF65-F5344CB8AC3E}">
        <p14:creationId xmlns:p14="http://schemas.microsoft.com/office/powerpoint/2010/main" val="2339923523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Any Questions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3392588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3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4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5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6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7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7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ags/tag7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_INSTRUCTOR VIEW19C14C36-AC8E-43BC-9DB6-C2AAF774C7DC|PANE__TAG" val="_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79</TotalTime>
  <Words>1816</Words>
  <Application>Microsoft Office PowerPoint</Application>
  <PresentationFormat>Widescreen</PresentationFormat>
  <Paragraphs>296</Paragraphs>
  <Slides>42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42</vt:i4>
      </vt:variant>
    </vt:vector>
  </HeadingPairs>
  <TitlesOfParts>
    <vt:vector size="51" baseType="lpstr">
      <vt:lpstr>MS PGothic</vt:lpstr>
      <vt:lpstr>游ゴシック</vt:lpstr>
      <vt:lpstr>Arial</vt:lpstr>
      <vt:lpstr>Calibri</vt:lpstr>
      <vt:lpstr>Calibri Light</vt:lpstr>
      <vt:lpstr>Courier New</vt:lpstr>
      <vt:lpstr>Verdana</vt:lpstr>
      <vt:lpstr>Zapf Dingbats</vt:lpstr>
      <vt:lpstr>Office Theme</vt:lpstr>
      <vt:lpstr>The web of thing</vt:lpstr>
      <vt:lpstr>Computational problems</vt:lpstr>
      <vt:lpstr>Gallery of Problems</vt:lpstr>
      <vt:lpstr>Gallery of Problems</vt:lpstr>
      <vt:lpstr>Hard problems</vt:lpstr>
      <vt:lpstr>Hard problems</vt:lpstr>
      <vt:lpstr>Some algorithms</vt:lpstr>
      <vt:lpstr>Some algorithms</vt:lpstr>
      <vt:lpstr>Algorithms</vt:lpstr>
      <vt:lpstr>Algorithms</vt:lpstr>
      <vt:lpstr>Describing Algorithms</vt:lpstr>
      <vt:lpstr>Greatest Common Divisor</vt:lpstr>
      <vt:lpstr>What is a Robot?</vt:lpstr>
      <vt:lpstr>Examples of Tasks and Environments</vt:lpstr>
      <vt:lpstr>Status</vt:lpstr>
      <vt:lpstr>Robots without Planning Capabilities</vt:lpstr>
      <vt:lpstr>Requirements for Planning in Robotics</vt:lpstr>
      <vt:lpstr>Types of Planning</vt:lpstr>
      <vt:lpstr>Path and Motion Planning</vt:lpstr>
      <vt:lpstr>Configuration Parameters</vt:lpstr>
      <vt:lpstr>Examples</vt:lpstr>
      <vt:lpstr>Path Planning</vt:lpstr>
      <vt:lpstr>Planning Algorithms </vt:lpstr>
      <vt:lpstr>Motion planning algorithms </vt:lpstr>
      <vt:lpstr>Motion planning algorithms </vt:lpstr>
      <vt:lpstr>Better Bug Algorithm</vt:lpstr>
      <vt:lpstr>Better Bug Algorithm</vt:lpstr>
      <vt:lpstr>Better Bug Algorithm</vt:lpstr>
      <vt:lpstr>Better Bug Algorithm</vt:lpstr>
      <vt:lpstr>BUG algorithms – conclusions</vt:lpstr>
      <vt:lpstr>Shortest path algorithms </vt:lpstr>
      <vt:lpstr>Single Source Shortest Path Problem</vt:lpstr>
      <vt:lpstr>Construct Shortest Path Tree  from s</vt:lpstr>
      <vt:lpstr>Dijkstra Algorithm</vt:lpstr>
      <vt:lpstr>Learn about obstacle avoidance algorithms </vt:lpstr>
      <vt:lpstr>The Lap task to day</vt:lpstr>
      <vt:lpstr>Self contained </vt:lpstr>
      <vt:lpstr>How does an ultrasonic sensor works?</vt:lpstr>
      <vt:lpstr>PowerPoint Presentation</vt:lpstr>
      <vt:lpstr>PowerPoint Presentation</vt:lpstr>
      <vt:lpstr>PowerPoint Presentation</vt:lpstr>
      <vt:lpstr>Any Questions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web of thing</dc:title>
  <dc:creator>Mabrouka Abuhmida</dc:creator>
  <cp:lastModifiedBy>Mabrouka Abuhmida</cp:lastModifiedBy>
  <cp:revision>19</cp:revision>
  <dcterms:created xsi:type="dcterms:W3CDTF">2019-10-09T13:00:30Z</dcterms:created>
  <dcterms:modified xsi:type="dcterms:W3CDTF">2019-10-14T08:56:58Z</dcterms:modified>
</cp:coreProperties>
</file>