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323" r:id="rId2"/>
    <p:sldId id="281" r:id="rId3"/>
    <p:sldId id="282" r:id="rId4"/>
    <p:sldId id="283" r:id="rId5"/>
    <p:sldId id="285" r:id="rId6"/>
    <p:sldId id="289" r:id="rId7"/>
    <p:sldId id="278" r:id="rId8"/>
    <p:sldId id="320" r:id="rId9"/>
    <p:sldId id="321" r:id="rId10"/>
    <p:sldId id="262" r:id="rId11"/>
    <p:sldId id="322" r:id="rId12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A111915-BE36-4E01-A7E5-04B1672EAD32}" styleName="Estilo claro 2 - Acento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969B69-EDD7-4765-BE1B-225015B36B27}" type="datetimeFigureOut">
              <a:rPr lang="es-ES" smtClean="0"/>
              <a:pPr/>
              <a:t>04/02/2020</a:t>
            </a:fld>
            <a:endParaRPr lang="es-ES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BD157E-0E7A-413B-8244-379B54D4A044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89385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04/02/2020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04/02/2020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04/02/2020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04/02/2020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04/02/2020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04/02/2020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04/02/2020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04/02/2020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04/02/2020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04/02/2020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91849-C040-4DF8-AACF-76F69460DE70}" type="datetimeFigureOut">
              <a:rPr lang="es-ES" smtClean="0"/>
              <a:pPr/>
              <a:t>04/02/2020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91849-C040-4DF8-AACF-76F69460DE70}" type="datetimeFigureOut">
              <a:rPr lang="es-ES" smtClean="0"/>
              <a:pPr/>
              <a:t>04/02/2020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19A30D-5508-4DAF-B12C-70B660EE59CC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gov.uk/guidance/access-the-public-register-for-environmental-information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bkc.gov.uk/pdf/BS5906-2005.pdf" TargetMode="External"/><Relationship Id="rId2" Type="http://schemas.openxmlformats.org/officeDocument/2006/relationships/hyperlink" Target="http://www.wrap.org.uk/sites/files/wrap/Operational%20Waste%20Guidance.pdf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85190" y="738282"/>
            <a:ext cx="6696744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MANAGEMENT OF INTEGRATED WORK ENVIRONMENT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58007" y="3085651"/>
            <a:ext cx="555113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OPERATIONAL </a:t>
            </a:r>
          </a:p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WASTE MANAGEMENT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5776461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</a:t>
            </a:r>
            <a:r>
              <a:rPr lang="es-ES_tradnl" b="1" dirty="0" err="1" smtClean="0"/>
              <a:t>Ferriz</a:t>
            </a:r>
            <a:r>
              <a:rPr lang="es-ES_tradnl" b="1" smtClean="0"/>
              <a:t>-Papi</a:t>
            </a:r>
            <a:endParaRPr lang="es-ES_tradnl" b="1" dirty="0" smtClean="0"/>
          </a:p>
        </p:txBody>
      </p:sp>
    </p:spTree>
    <p:extLst>
      <p:ext uri="{BB962C8B-B14F-4D97-AF65-F5344CB8AC3E}">
        <p14:creationId xmlns:p14="http://schemas.microsoft.com/office/powerpoint/2010/main" val="1438391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Rectángulo"/>
          <p:cNvSpPr/>
          <p:nvPr/>
        </p:nvSpPr>
        <p:spPr>
          <a:xfrm>
            <a:off x="251520" y="980728"/>
            <a:ext cx="7776864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Regulation</a:t>
            </a:r>
            <a:r>
              <a:rPr lang="es-ES" sz="2400" b="1" dirty="0" smtClean="0">
                <a:solidFill>
                  <a:srgbClr val="0070C0"/>
                </a:solidFill>
              </a:rPr>
              <a:t> </a:t>
            </a:r>
            <a:r>
              <a:rPr lang="es-ES" sz="2400" b="1" dirty="0" err="1" smtClean="0">
                <a:solidFill>
                  <a:srgbClr val="0070C0"/>
                </a:solidFill>
              </a:rPr>
              <a:t>framework</a:t>
            </a:r>
            <a:r>
              <a:rPr lang="es-ES" sz="2400" b="1" dirty="0" smtClean="0">
                <a:solidFill>
                  <a:srgbClr val="0070C0"/>
                </a:solidFill>
              </a:rPr>
              <a:t> </a:t>
            </a:r>
            <a:r>
              <a:rPr lang="es-ES" sz="2400" b="1" dirty="0" err="1" smtClean="0">
                <a:solidFill>
                  <a:srgbClr val="0070C0"/>
                </a:solidFill>
              </a:rPr>
              <a:t>for</a:t>
            </a:r>
            <a:r>
              <a:rPr lang="es-ES" sz="2400" b="1" dirty="0" smtClean="0">
                <a:solidFill>
                  <a:srgbClr val="0070C0"/>
                </a:solidFill>
              </a:rPr>
              <a:t> </a:t>
            </a:r>
            <a:r>
              <a:rPr lang="es-ES" sz="2400" b="1" dirty="0" err="1" smtClean="0">
                <a:solidFill>
                  <a:srgbClr val="0070C0"/>
                </a:solidFill>
              </a:rPr>
              <a:t>waste</a:t>
            </a:r>
            <a:endParaRPr lang="es-ES" sz="2400" b="1" dirty="0" smtClean="0">
              <a:solidFill>
                <a:srgbClr val="0070C0"/>
              </a:solidFill>
            </a:endParaRPr>
          </a:p>
          <a:p>
            <a:endParaRPr lang="es-ES" sz="2000" b="1" dirty="0" smtClean="0"/>
          </a:p>
          <a:p>
            <a:pPr>
              <a:spcAft>
                <a:spcPts val="600"/>
              </a:spcAft>
            </a:pPr>
            <a:r>
              <a:rPr lang="es-ES_tradnl" sz="2000" b="1" dirty="0" err="1" smtClean="0"/>
              <a:t>European</a:t>
            </a:r>
            <a:endParaRPr lang="es-ES_tradnl" sz="2000" b="1" dirty="0" smtClean="0"/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Directive</a:t>
            </a:r>
            <a:r>
              <a:rPr lang="es-ES_tradnl" sz="2000" b="1" dirty="0" smtClean="0"/>
              <a:t> 1999/31/EC </a:t>
            </a:r>
            <a:r>
              <a:rPr lang="es-ES_tradnl" sz="2000" b="1" dirty="0" err="1" smtClean="0"/>
              <a:t>about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waste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disposal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to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dumps</a:t>
            </a:r>
            <a:endParaRPr lang="es-ES_tradnl" sz="2000" b="1" dirty="0" smtClean="0"/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Decission</a:t>
            </a:r>
            <a:r>
              <a:rPr lang="es-ES_tradnl" sz="2000" b="1" dirty="0" smtClean="0"/>
              <a:t> 2014/955/EC </a:t>
            </a:r>
            <a:r>
              <a:rPr lang="es-ES_tradnl" sz="2000" b="1" dirty="0" err="1" smtClean="0"/>
              <a:t>about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waste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classification</a:t>
            </a:r>
            <a:r>
              <a:rPr lang="es-ES_tradnl" sz="2000" b="1" dirty="0" smtClean="0"/>
              <a:t> </a:t>
            </a:r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Decission</a:t>
            </a:r>
            <a:r>
              <a:rPr lang="es-ES_tradnl" sz="2000" b="1" dirty="0" smtClean="0"/>
              <a:t> 2003/33/EC, </a:t>
            </a:r>
            <a:r>
              <a:rPr lang="es-ES_tradnl" sz="2000" b="1" dirty="0" err="1" smtClean="0"/>
              <a:t>about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criteria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procedures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for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waste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admission</a:t>
            </a:r>
            <a:r>
              <a:rPr lang="es-ES_tradnl" sz="2000" b="1" dirty="0" smtClean="0"/>
              <a:t> in </a:t>
            </a:r>
            <a:r>
              <a:rPr lang="es-ES_tradnl" sz="2000" b="1" dirty="0" err="1" smtClean="0"/>
              <a:t>dumps</a:t>
            </a:r>
            <a:r>
              <a:rPr lang="es-ES_tradnl" sz="2000" b="1" dirty="0" smtClean="0"/>
              <a:t> </a:t>
            </a:r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Directive</a:t>
            </a:r>
            <a:r>
              <a:rPr lang="es-ES_tradnl" sz="2000" b="1" dirty="0" smtClean="0"/>
              <a:t> 2008/98/EC </a:t>
            </a:r>
            <a:r>
              <a:rPr lang="es-ES_tradnl" sz="2000" b="1" dirty="0" err="1" smtClean="0"/>
              <a:t>about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waste</a:t>
            </a:r>
            <a:endParaRPr lang="es-ES_tradnl" sz="2000" b="1" dirty="0" smtClean="0"/>
          </a:p>
          <a:p>
            <a:pPr>
              <a:spcAft>
                <a:spcPts val="600"/>
              </a:spcAft>
            </a:pPr>
            <a:endParaRPr lang="es-ES_tradnl" sz="2000" b="1" dirty="0" smtClean="0"/>
          </a:p>
          <a:p>
            <a:pPr>
              <a:spcAft>
                <a:spcPts val="600"/>
              </a:spcAft>
            </a:pPr>
            <a:r>
              <a:rPr lang="es-ES_tradnl" sz="2000" b="1" dirty="0" err="1" smtClean="0"/>
              <a:t>National</a:t>
            </a:r>
            <a:endParaRPr lang="es-ES_tradnl" sz="2000" b="1" dirty="0" smtClean="0"/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Waste</a:t>
            </a:r>
            <a:r>
              <a:rPr lang="es-ES_tradnl" sz="2000" b="1" dirty="0" smtClean="0"/>
              <a:t> (</a:t>
            </a:r>
            <a:r>
              <a:rPr lang="es-ES_tradnl" sz="2000" b="1" dirty="0" err="1" smtClean="0"/>
              <a:t>England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Wales</a:t>
            </a:r>
            <a:r>
              <a:rPr lang="es-ES_tradnl" sz="2000" b="1" dirty="0" smtClean="0"/>
              <a:t>) </a:t>
            </a:r>
            <a:r>
              <a:rPr lang="es-ES_tradnl" sz="2000" b="1" dirty="0" err="1" smtClean="0"/>
              <a:t>Regulations</a:t>
            </a:r>
            <a:r>
              <a:rPr lang="es-ES_tradnl" sz="2000" b="1" dirty="0" smtClean="0"/>
              <a:t> 2011 (</a:t>
            </a:r>
            <a:r>
              <a:rPr lang="es-ES_tradnl" sz="2000" b="1" dirty="0" err="1" smtClean="0"/>
              <a:t>Ammended</a:t>
            </a:r>
            <a:r>
              <a:rPr lang="es-ES_tradnl" sz="2000" b="1" dirty="0" smtClean="0"/>
              <a:t> in 2012)</a:t>
            </a:r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Environmental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Permitting</a:t>
            </a:r>
            <a:r>
              <a:rPr lang="es-ES_tradnl" sz="2000" b="1" dirty="0" smtClean="0"/>
              <a:t> (</a:t>
            </a:r>
            <a:r>
              <a:rPr lang="es-ES_tradnl" sz="2000" b="1" dirty="0" err="1" smtClean="0"/>
              <a:t>England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Wales</a:t>
            </a:r>
            <a:r>
              <a:rPr lang="es-ES_tradnl" sz="2000" b="1" dirty="0" smtClean="0"/>
              <a:t>) </a:t>
            </a:r>
            <a:r>
              <a:rPr lang="es-ES_tradnl" sz="2000" b="1" dirty="0" err="1" smtClean="0"/>
              <a:t>Regulations</a:t>
            </a:r>
            <a:r>
              <a:rPr lang="es-ES_tradnl" sz="2000" b="1" dirty="0" smtClean="0"/>
              <a:t> 2010</a:t>
            </a:r>
          </a:p>
          <a:p>
            <a:pPr lvl="1">
              <a:spcAft>
                <a:spcPts val="600"/>
              </a:spcAft>
            </a:pPr>
            <a:r>
              <a:rPr lang="es-ES_tradnl" sz="2000" b="1" dirty="0" err="1" smtClean="0"/>
              <a:t>Hazardous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Waste</a:t>
            </a:r>
            <a:r>
              <a:rPr lang="es-ES_tradnl" sz="2000" b="1" dirty="0" smtClean="0"/>
              <a:t> (</a:t>
            </a:r>
            <a:r>
              <a:rPr lang="es-ES_tradnl" sz="2000" b="1" dirty="0" err="1" smtClean="0"/>
              <a:t>England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Wales</a:t>
            </a:r>
            <a:r>
              <a:rPr lang="es-ES_tradnl" sz="2000" b="1" dirty="0" smtClean="0"/>
              <a:t>) </a:t>
            </a:r>
            <a:r>
              <a:rPr lang="es-ES_tradnl" sz="2000" b="1" dirty="0" err="1" smtClean="0"/>
              <a:t>Regulations</a:t>
            </a:r>
            <a:r>
              <a:rPr lang="es-ES_tradnl" sz="2000" b="1" dirty="0" smtClean="0"/>
              <a:t> 2005 (</a:t>
            </a:r>
            <a:r>
              <a:rPr lang="es-ES_tradnl" sz="2000" b="1" dirty="0" err="1" smtClean="0"/>
              <a:t>Ammended</a:t>
            </a:r>
            <a:r>
              <a:rPr lang="es-ES_tradnl" sz="2000" b="1" dirty="0" smtClean="0"/>
              <a:t> in 2009)</a:t>
            </a:r>
          </a:p>
          <a:p>
            <a:pPr lvl="1"/>
            <a:endParaRPr lang="es-ES_tradnl" sz="2000" b="1" dirty="0" smtClean="0"/>
          </a:p>
        </p:txBody>
      </p:sp>
      <p:grpSp>
        <p:nvGrpSpPr>
          <p:cNvPr id="7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Rectángulo"/>
          <p:cNvSpPr/>
          <p:nvPr/>
        </p:nvSpPr>
        <p:spPr>
          <a:xfrm>
            <a:off x="467544" y="1268760"/>
            <a:ext cx="820891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Waste</a:t>
            </a:r>
            <a:r>
              <a:rPr lang="es-ES" sz="2400" b="1" dirty="0" smtClean="0">
                <a:solidFill>
                  <a:srgbClr val="0070C0"/>
                </a:solidFill>
              </a:rPr>
              <a:t> (DIR 2008/98/EC)</a:t>
            </a:r>
          </a:p>
          <a:p>
            <a:endParaRPr lang="es-ES" sz="2000" b="1" dirty="0" smtClean="0"/>
          </a:p>
          <a:p>
            <a:r>
              <a:rPr lang="es-ES_tradnl" sz="2000" b="1" dirty="0" smtClean="0"/>
              <a:t>“</a:t>
            </a:r>
            <a:r>
              <a:rPr lang="es-ES_tradnl" sz="2000" b="1" dirty="0" err="1" smtClean="0"/>
              <a:t>Any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substance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object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which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the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holder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discards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intends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or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is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required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to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discard</a:t>
            </a:r>
            <a:r>
              <a:rPr lang="es-ES_tradnl" sz="2000" b="1" dirty="0" smtClean="0"/>
              <a:t>. ”</a:t>
            </a:r>
            <a:endParaRPr lang="es-ES_tradnl" sz="2000" b="1" dirty="0" smtClean="0">
              <a:solidFill>
                <a:srgbClr val="FF0000"/>
              </a:solidFill>
            </a:endParaRPr>
          </a:p>
          <a:p>
            <a:endParaRPr lang="es-ES_tradnl" sz="2000" dirty="0" smtClean="0"/>
          </a:p>
          <a:p>
            <a:endParaRPr lang="es-ES_tradnl" sz="2000" dirty="0"/>
          </a:p>
          <a:p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following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shall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excluded</a:t>
            </a:r>
            <a:r>
              <a:rPr lang="es-ES_tradnl" sz="2000" dirty="0" smtClean="0"/>
              <a:t>:</a:t>
            </a:r>
          </a:p>
          <a:p>
            <a:endParaRPr lang="es-ES_tradnl" sz="2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Gaseous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eflluents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emitted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atmosphere</a:t>
            </a:r>
            <a:endParaRPr lang="es-ES_tradnl" sz="2000" baseline="-25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Uncontaminated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soil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other</a:t>
            </a:r>
            <a:r>
              <a:rPr lang="es-ES_tradnl" sz="2000" dirty="0" smtClean="0"/>
              <a:t> material </a:t>
            </a:r>
            <a:r>
              <a:rPr lang="es-ES_tradnl" sz="2000" dirty="0" err="1" smtClean="0"/>
              <a:t>excavated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during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construction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activities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which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used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construction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its</a:t>
            </a:r>
            <a:r>
              <a:rPr lang="es-ES_tradnl" sz="2000" dirty="0" smtClean="0"/>
              <a:t> natural </a:t>
            </a:r>
            <a:r>
              <a:rPr lang="es-ES_tradnl" sz="2000" dirty="0" err="1" smtClean="0"/>
              <a:t>state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site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from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which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excavated</a:t>
            </a:r>
            <a:endParaRPr lang="es-ES_tradnl" sz="2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Radioactive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waste</a:t>
            </a:r>
            <a:endParaRPr lang="es-ES_tradnl" sz="2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Decommissioned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explosives</a:t>
            </a:r>
            <a:endParaRPr lang="es-ES_tradnl" sz="2000" dirty="0" smtClean="0"/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es-ES_tradnl" sz="2000" dirty="0" err="1" smtClean="0"/>
              <a:t>Faecal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matter</a:t>
            </a:r>
            <a:endParaRPr lang="es-ES" sz="2000" dirty="0" smtClean="0"/>
          </a:p>
        </p:txBody>
      </p:sp>
      <p:sp>
        <p:nvSpPr>
          <p:cNvPr id="7" name="6 CuadroTexto"/>
          <p:cNvSpPr txBox="1"/>
          <p:nvPr/>
        </p:nvSpPr>
        <p:spPr>
          <a:xfrm>
            <a:off x="1043608" y="69269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1. TYPES OF WASTE</a:t>
            </a:r>
            <a:endParaRPr lang="es-ES" sz="2400" b="1" dirty="0"/>
          </a:p>
        </p:txBody>
      </p:sp>
      <p:grpSp>
        <p:nvGrpSpPr>
          <p:cNvPr id="9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395536" y="1102578"/>
            <a:ext cx="7704856" cy="1692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just" eaLnBrk="0" hangingPunct="0"/>
            <a:r>
              <a:rPr lang="es-ES" sz="2400" b="1" dirty="0" err="1" smtClean="0">
                <a:solidFill>
                  <a:srgbClr val="008080"/>
                </a:solidFill>
              </a:rPr>
              <a:t>Hazardous</a:t>
            </a:r>
            <a:r>
              <a:rPr lang="es-ES" sz="2400" b="1" dirty="0" smtClean="0">
                <a:solidFill>
                  <a:srgbClr val="008080"/>
                </a:solidFill>
              </a:rPr>
              <a:t> </a:t>
            </a:r>
            <a:r>
              <a:rPr lang="es-ES" sz="2400" b="1" dirty="0" err="1" smtClean="0">
                <a:solidFill>
                  <a:srgbClr val="008080"/>
                </a:solidFill>
              </a:rPr>
              <a:t>waste</a:t>
            </a:r>
            <a:endParaRPr lang="es-ES" sz="2400" dirty="0"/>
          </a:p>
          <a:p>
            <a:pPr algn="just" eaLnBrk="0" hangingPunct="0"/>
            <a:endParaRPr lang="es-ES" sz="2000" dirty="0"/>
          </a:p>
          <a:p>
            <a:pPr algn="just" eaLnBrk="0" hangingPunct="0"/>
            <a:endParaRPr lang="es-ES" sz="2000" dirty="0"/>
          </a:p>
          <a:p>
            <a:pPr algn="just" eaLnBrk="0" hangingPunct="0"/>
            <a:r>
              <a:rPr lang="es-ES" sz="2000" dirty="0" smtClean="0"/>
              <a:t>“</a:t>
            </a:r>
            <a:r>
              <a:rPr lang="es-ES" sz="2000" dirty="0" err="1" smtClean="0"/>
              <a:t>Waste</a:t>
            </a:r>
            <a:r>
              <a:rPr lang="es-ES" sz="2000" dirty="0" smtClean="0"/>
              <a:t> </a:t>
            </a:r>
            <a:r>
              <a:rPr lang="es-ES" sz="2000" dirty="0" err="1" smtClean="0"/>
              <a:t>which</a:t>
            </a:r>
            <a:r>
              <a:rPr lang="es-ES" sz="2000" dirty="0" smtClean="0"/>
              <a:t> </a:t>
            </a:r>
            <a:r>
              <a:rPr lang="es-ES" sz="2000" dirty="0" err="1" smtClean="0"/>
              <a:t>displays</a:t>
            </a:r>
            <a:r>
              <a:rPr lang="es-ES" sz="2000" dirty="0" smtClean="0"/>
              <a:t> </a:t>
            </a:r>
            <a:r>
              <a:rPr lang="es-ES" sz="2000" dirty="0" err="1" smtClean="0"/>
              <a:t>one</a:t>
            </a:r>
            <a:r>
              <a:rPr lang="es-ES" sz="2000" dirty="0" smtClean="0"/>
              <a:t> </a:t>
            </a:r>
            <a:r>
              <a:rPr lang="es-ES" sz="2000" dirty="0" err="1" smtClean="0"/>
              <a:t>or</a:t>
            </a:r>
            <a:r>
              <a:rPr lang="es-ES" sz="2000" dirty="0" smtClean="0"/>
              <a:t> more of </a:t>
            </a:r>
            <a:r>
              <a:rPr lang="es-ES" sz="2000" dirty="0" err="1" smtClean="0"/>
              <a:t>the</a:t>
            </a:r>
            <a:r>
              <a:rPr lang="es-ES" sz="2000" dirty="0" smtClean="0"/>
              <a:t> </a:t>
            </a:r>
            <a:r>
              <a:rPr lang="es-ES" sz="2000" dirty="0" err="1" smtClean="0"/>
              <a:t>hazardous</a:t>
            </a:r>
            <a:r>
              <a:rPr lang="es-ES" sz="2000" dirty="0" smtClean="0"/>
              <a:t> </a:t>
            </a:r>
            <a:r>
              <a:rPr lang="es-ES" sz="2000" dirty="0" err="1" smtClean="0"/>
              <a:t>properties</a:t>
            </a:r>
            <a:r>
              <a:rPr lang="es-ES" sz="2000" dirty="0" smtClean="0"/>
              <a:t> </a:t>
            </a:r>
            <a:r>
              <a:rPr lang="es-ES" sz="2000" dirty="0" err="1" smtClean="0"/>
              <a:t>listed</a:t>
            </a:r>
            <a:r>
              <a:rPr lang="es-ES" sz="2000" dirty="0" smtClean="0"/>
              <a:t> in </a:t>
            </a:r>
            <a:r>
              <a:rPr lang="es-ES" sz="2000" dirty="0" err="1" smtClean="0"/>
              <a:t>Annex</a:t>
            </a:r>
            <a:r>
              <a:rPr lang="es-ES" sz="2000" dirty="0" smtClean="0"/>
              <a:t> III.”</a:t>
            </a: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827584" y="2852936"/>
            <a:ext cx="3456384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just" eaLnBrk="0" hangingPunct="0"/>
            <a:r>
              <a:rPr lang="es-ES_tradnl" sz="2000" dirty="0" smtClean="0"/>
              <a:t>H1.- </a:t>
            </a:r>
            <a:r>
              <a:rPr lang="es-ES_tradnl" sz="2000" dirty="0" err="1" smtClean="0"/>
              <a:t>Explosive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H2.- </a:t>
            </a:r>
            <a:r>
              <a:rPr lang="es-ES_tradnl" sz="2000" dirty="0" err="1" smtClean="0"/>
              <a:t>Oxidizing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H3- A.- </a:t>
            </a:r>
            <a:r>
              <a:rPr lang="es-ES_tradnl" sz="2000" dirty="0" err="1" smtClean="0"/>
              <a:t>Highly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flammable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H3-B.- </a:t>
            </a:r>
            <a:r>
              <a:rPr lang="es-ES_tradnl" sz="2000" dirty="0" err="1" smtClean="0"/>
              <a:t>flammable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H4.- </a:t>
            </a:r>
            <a:r>
              <a:rPr lang="es-ES_tradnl" sz="2000" dirty="0" err="1" smtClean="0"/>
              <a:t>Irritant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H5.- </a:t>
            </a:r>
            <a:r>
              <a:rPr lang="es-ES_tradnl" sz="2000" dirty="0" err="1" smtClean="0"/>
              <a:t>Harmful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H6.- </a:t>
            </a:r>
            <a:r>
              <a:rPr lang="es-ES_tradnl" sz="2000" dirty="0" err="1" smtClean="0"/>
              <a:t>Toxic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H7.- </a:t>
            </a:r>
            <a:r>
              <a:rPr lang="es-ES_tradnl" sz="2000" dirty="0" err="1" smtClean="0"/>
              <a:t>Carcinogenic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H8.- </a:t>
            </a:r>
            <a:r>
              <a:rPr lang="es-ES_tradnl" sz="2000" dirty="0" err="1" smtClean="0"/>
              <a:t>Corrosive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H9.- </a:t>
            </a:r>
            <a:r>
              <a:rPr lang="es-ES_tradnl" sz="2000" dirty="0" err="1" smtClean="0"/>
              <a:t>Infectious</a:t>
            </a:r>
            <a:endParaRPr lang="es-ES_tradnl" sz="2000" dirty="0" smtClean="0"/>
          </a:p>
          <a:p>
            <a:pPr lvl="1"/>
            <a:endParaRPr lang="es-ES_tradnl" sz="2000" dirty="0" smtClean="0"/>
          </a:p>
          <a:p>
            <a:pPr lvl="1"/>
            <a:endParaRPr lang="es-ES" sz="2000" dirty="0"/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4572000" y="2924944"/>
            <a:ext cx="3888432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just" eaLnBrk="0" hangingPunct="0"/>
            <a:r>
              <a:rPr lang="es-ES_tradnl" sz="2000" dirty="0" smtClean="0"/>
              <a:t>H10.- </a:t>
            </a:r>
            <a:r>
              <a:rPr lang="es-ES_tradnl" sz="2000" dirty="0" err="1" smtClean="0"/>
              <a:t>Toxic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reproduction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H11.- </a:t>
            </a:r>
            <a:r>
              <a:rPr lang="es-ES_tradnl" sz="2000" dirty="0" err="1" smtClean="0"/>
              <a:t>Mutagenic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H12.- </a:t>
            </a:r>
            <a:r>
              <a:rPr lang="es-ES_tradnl" sz="2000" dirty="0" err="1" smtClean="0"/>
              <a:t>Waste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which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releases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toxic</a:t>
            </a:r>
            <a:r>
              <a:rPr lang="es-ES_tradnl" sz="2000" dirty="0" smtClean="0"/>
              <a:t> gases in </a:t>
            </a:r>
            <a:r>
              <a:rPr lang="es-ES_tradnl" sz="2000" dirty="0" err="1" smtClean="0"/>
              <a:t>contact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water</a:t>
            </a:r>
            <a:r>
              <a:rPr lang="es-ES_tradnl" sz="2000" dirty="0" smtClean="0"/>
              <a:t>, air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acid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H13.- </a:t>
            </a:r>
            <a:r>
              <a:rPr lang="es-ES_tradnl" sz="2000" dirty="0" err="1" smtClean="0"/>
              <a:t>Sensitizing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H14.- </a:t>
            </a:r>
            <a:r>
              <a:rPr lang="es-ES_tradnl" sz="2000" dirty="0" err="1" smtClean="0"/>
              <a:t>Ecotoxic</a:t>
            </a:r>
            <a:endParaRPr lang="es-ES_tradnl" sz="2000" dirty="0" smtClean="0"/>
          </a:p>
          <a:p>
            <a:pPr algn="just" eaLnBrk="0" hangingPunct="0"/>
            <a:r>
              <a:rPr lang="es-ES_tradnl" sz="2000" dirty="0" smtClean="0"/>
              <a:t>H15.- </a:t>
            </a:r>
            <a:r>
              <a:rPr lang="es-ES_tradnl" sz="2000" dirty="0" err="1" smtClean="0"/>
              <a:t>waste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that</a:t>
            </a:r>
            <a:r>
              <a:rPr lang="es-ES_tradnl" sz="2000" dirty="0" smtClean="0"/>
              <a:t> can </a:t>
            </a:r>
            <a:r>
              <a:rPr lang="es-ES_tradnl" sz="2000" dirty="0" err="1" smtClean="0"/>
              <a:t>react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result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any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these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characteristics</a:t>
            </a:r>
            <a:endParaRPr lang="es-ES_tradnl" sz="2000" dirty="0" smtClean="0"/>
          </a:p>
          <a:p>
            <a:pPr lvl="1"/>
            <a:endParaRPr lang="es-ES" sz="2000" dirty="0"/>
          </a:p>
        </p:txBody>
      </p:sp>
      <p:sp>
        <p:nvSpPr>
          <p:cNvPr id="11" name="10 CuadroTexto"/>
          <p:cNvSpPr txBox="1"/>
          <p:nvPr/>
        </p:nvSpPr>
        <p:spPr>
          <a:xfrm>
            <a:off x="1043608" y="69269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1. TYPES OF WASTE</a:t>
            </a:r>
            <a:endParaRPr lang="es-ES" sz="2400" b="1" dirty="0"/>
          </a:p>
        </p:txBody>
      </p:sp>
      <p:grpSp>
        <p:nvGrpSpPr>
          <p:cNvPr id="17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395536" y="1340768"/>
            <a:ext cx="8305800" cy="4431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 eaLnBrk="0" hangingPunct="0"/>
            <a:r>
              <a:rPr lang="es-ES" sz="2400" b="1" dirty="0" smtClean="0">
                <a:solidFill>
                  <a:srgbClr val="008080"/>
                </a:solidFill>
              </a:rPr>
              <a:t>Non-</a:t>
            </a:r>
            <a:r>
              <a:rPr lang="es-ES" sz="2400" b="1" dirty="0" err="1" smtClean="0">
                <a:solidFill>
                  <a:srgbClr val="008080"/>
                </a:solidFill>
              </a:rPr>
              <a:t>hazardous</a:t>
            </a:r>
            <a:r>
              <a:rPr lang="es-ES" sz="2400" b="1" dirty="0" smtClean="0">
                <a:solidFill>
                  <a:srgbClr val="008080"/>
                </a:solidFill>
              </a:rPr>
              <a:t> </a:t>
            </a:r>
            <a:r>
              <a:rPr lang="es-ES" sz="2400" b="1" dirty="0" err="1" smtClean="0">
                <a:solidFill>
                  <a:srgbClr val="008080"/>
                </a:solidFill>
              </a:rPr>
              <a:t>waste</a:t>
            </a:r>
            <a:endParaRPr lang="es-ES" sz="2400" dirty="0"/>
          </a:p>
          <a:p>
            <a:pPr algn="just" eaLnBrk="0" hangingPunct="0"/>
            <a:endParaRPr lang="es-ES" sz="2000" dirty="0"/>
          </a:p>
          <a:p>
            <a:pPr algn="just" eaLnBrk="0" hangingPunct="0"/>
            <a:endParaRPr lang="es-ES" sz="2000" b="1" dirty="0" smtClean="0"/>
          </a:p>
          <a:p>
            <a:pPr algn="just" eaLnBrk="0" hangingPunct="0"/>
            <a:r>
              <a:rPr lang="es-ES" sz="2400" b="1" dirty="0" smtClean="0"/>
              <a:t>Non-</a:t>
            </a:r>
            <a:r>
              <a:rPr lang="es-ES" sz="2400" b="1" dirty="0" err="1" smtClean="0"/>
              <a:t>hazardous</a:t>
            </a:r>
            <a:r>
              <a:rPr lang="es-ES" sz="2400" b="1" dirty="0" smtClean="0"/>
              <a:t> </a:t>
            </a:r>
            <a:r>
              <a:rPr lang="es-ES" sz="2400" b="1" dirty="0" err="1" smtClean="0"/>
              <a:t>waste</a:t>
            </a:r>
            <a:endParaRPr lang="es-ES" sz="2400" b="1" dirty="0" smtClean="0"/>
          </a:p>
          <a:p>
            <a:pPr lvl="1" algn="just" eaLnBrk="0" hangingPunct="0"/>
            <a:r>
              <a:rPr lang="es-ES" sz="2000" dirty="0" err="1" smtClean="0"/>
              <a:t>It</a:t>
            </a:r>
            <a:r>
              <a:rPr lang="es-ES" sz="2000" dirty="0" smtClean="0"/>
              <a:t> </a:t>
            </a:r>
            <a:r>
              <a:rPr lang="es-ES" sz="2000" dirty="0" err="1" smtClean="0"/>
              <a:t>does</a:t>
            </a:r>
            <a:r>
              <a:rPr lang="es-ES" sz="2000" dirty="0" smtClean="0"/>
              <a:t> </a:t>
            </a:r>
            <a:r>
              <a:rPr lang="es-ES" sz="2000" dirty="0" err="1" smtClean="0"/>
              <a:t>not</a:t>
            </a:r>
            <a:r>
              <a:rPr lang="es-ES" sz="2000" dirty="0" smtClean="0"/>
              <a:t> </a:t>
            </a:r>
            <a:r>
              <a:rPr lang="es-ES" sz="2000" dirty="0" err="1" smtClean="0"/>
              <a:t>present</a:t>
            </a:r>
            <a:r>
              <a:rPr lang="es-ES" sz="2000" dirty="0" smtClean="0"/>
              <a:t> </a:t>
            </a:r>
            <a:r>
              <a:rPr lang="es-ES" sz="2000" dirty="0" err="1" smtClean="0"/>
              <a:t>any</a:t>
            </a:r>
            <a:r>
              <a:rPr lang="es-ES" sz="2000" dirty="0" smtClean="0"/>
              <a:t> of </a:t>
            </a:r>
            <a:r>
              <a:rPr lang="es-ES" sz="2000" dirty="0" err="1" smtClean="0"/>
              <a:t>the</a:t>
            </a:r>
            <a:r>
              <a:rPr lang="es-ES" sz="2000" dirty="0" smtClean="0"/>
              <a:t> </a:t>
            </a:r>
            <a:r>
              <a:rPr lang="es-ES" sz="2000" dirty="0" err="1" smtClean="0"/>
              <a:t>characteristics</a:t>
            </a:r>
            <a:r>
              <a:rPr lang="es-ES" sz="2000" dirty="0" smtClean="0"/>
              <a:t> </a:t>
            </a:r>
            <a:r>
              <a:rPr lang="es-ES" sz="2000" dirty="0" err="1" smtClean="0"/>
              <a:t>listed</a:t>
            </a:r>
            <a:r>
              <a:rPr lang="es-ES" sz="2000" dirty="0" smtClean="0"/>
              <a:t> in </a:t>
            </a:r>
            <a:r>
              <a:rPr lang="es-ES" sz="2000" dirty="0" err="1" smtClean="0"/>
              <a:t>Annex</a:t>
            </a:r>
            <a:r>
              <a:rPr lang="es-ES" sz="2000" dirty="0" smtClean="0"/>
              <a:t> III</a:t>
            </a:r>
          </a:p>
          <a:p>
            <a:pPr lvl="1" algn="just" eaLnBrk="0" hangingPunct="0"/>
            <a:endParaRPr lang="es-ES" sz="2000" dirty="0"/>
          </a:p>
          <a:p>
            <a:pPr algn="just" eaLnBrk="0" hangingPunct="0"/>
            <a:endParaRPr lang="es-ES" sz="2000" b="1" dirty="0" smtClean="0"/>
          </a:p>
          <a:p>
            <a:pPr algn="just" eaLnBrk="0" hangingPunct="0"/>
            <a:r>
              <a:rPr lang="es-ES" sz="2400" b="1" dirty="0" err="1" smtClean="0"/>
              <a:t>Inert</a:t>
            </a:r>
            <a:r>
              <a:rPr lang="es-ES" sz="2400" b="1" dirty="0" smtClean="0"/>
              <a:t> </a:t>
            </a:r>
            <a:r>
              <a:rPr lang="es-ES" sz="2400" b="1" dirty="0" err="1" smtClean="0"/>
              <a:t>waste</a:t>
            </a:r>
            <a:endParaRPr lang="es-ES" sz="2400" dirty="0"/>
          </a:p>
          <a:p>
            <a:pPr lvl="1"/>
            <a:r>
              <a:rPr lang="es-ES" dirty="0" err="1" smtClean="0"/>
              <a:t>This</a:t>
            </a:r>
            <a:r>
              <a:rPr lang="es-ES" dirty="0" smtClean="0"/>
              <a:t> non-</a:t>
            </a:r>
            <a:r>
              <a:rPr lang="es-ES" dirty="0" err="1" smtClean="0"/>
              <a:t>hazardous</a:t>
            </a:r>
            <a:r>
              <a:rPr lang="es-ES" dirty="0" smtClean="0"/>
              <a:t> </a:t>
            </a:r>
            <a:r>
              <a:rPr lang="es-ES" dirty="0" err="1" smtClean="0"/>
              <a:t>waste</a:t>
            </a:r>
            <a:r>
              <a:rPr lang="es-ES" dirty="0" smtClean="0"/>
              <a:t> </a:t>
            </a:r>
            <a:r>
              <a:rPr lang="es-ES" dirty="0" err="1" smtClean="0"/>
              <a:t>that</a:t>
            </a:r>
            <a:r>
              <a:rPr lang="es-ES" dirty="0" smtClean="0"/>
              <a:t>:</a:t>
            </a:r>
          </a:p>
          <a:p>
            <a:pPr lvl="1">
              <a:buFontTx/>
              <a:buChar char="-"/>
            </a:pPr>
            <a:r>
              <a:rPr lang="es-ES" dirty="0" err="1" smtClean="0"/>
              <a:t>does</a:t>
            </a:r>
            <a:r>
              <a:rPr lang="es-ES" dirty="0" smtClean="0"/>
              <a:t> </a:t>
            </a:r>
            <a:r>
              <a:rPr lang="es-ES" dirty="0" err="1" smtClean="0"/>
              <a:t>not</a:t>
            </a:r>
            <a:r>
              <a:rPr lang="es-ES" dirty="0" smtClean="0"/>
              <a:t> </a:t>
            </a:r>
            <a:r>
              <a:rPr lang="es-ES" dirty="0" err="1" smtClean="0"/>
              <a:t>present</a:t>
            </a:r>
            <a:r>
              <a:rPr lang="es-ES" dirty="0" smtClean="0"/>
              <a:t> </a:t>
            </a:r>
            <a:r>
              <a:rPr lang="es-ES" dirty="0" err="1" smtClean="0"/>
              <a:t>any</a:t>
            </a:r>
            <a:r>
              <a:rPr lang="es-ES" dirty="0" smtClean="0"/>
              <a:t> </a:t>
            </a:r>
            <a:r>
              <a:rPr lang="es-ES" dirty="0" err="1" smtClean="0"/>
              <a:t>significant</a:t>
            </a:r>
            <a:r>
              <a:rPr lang="es-ES" dirty="0" smtClean="0"/>
              <a:t> </a:t>
            </a:r>
            <a:r>
              <a:rPr lang="es-ES" dirty="0" err="1" smtClean="0"/>
              <a:t>physical</a:t>
            </a:r>
            <a:r>
              <a:rPr lang="es-ES" dirty="0" smtClean="0"/>
              <a:t>, </a:t>
            </a:r>
            <a:r>
              <a:rPr lang="es-ES" dirty="0" err="1" smtClean="0"/>
              <a:t>chemical</a:t>
            </a:r>
            <a:r>
              <a:rPr lang="es-ES" dirty="0" smtClean="0"/>
              <a:t> </a:t>
            </a:r>
            <a:r>
              <a:rPr lang="es-ES" dirty="0" err="1" smtClean="0"/>
              <a:t>or</a:t>
            </a:r>
            <a:r>
              <a:rPr lang="es-ES" dirty="0" smtClean="0"/>
              <a:t> </a:t>
            </a:r>
            <a:r>
              <a:rPr lang="es-ES" dirty="0" err="1" smtClean="0"/>
              <a:t>biological</a:t>
            </a:r>
            <a:r>
              <a:rPr lang="es-ES" dirty="0" smtClean="0"/>
              <a:t> </a:t>
            </a:r>
            <a:r>
              <a:rPr lang="es-ES" dirty="0" err="1" smtClean="0"/>
              <a:t>change</a:t>
            </a:r>
            <a:r>
              <a:rPr lang="es-ES" dirty="0" smtClean="0"/>
              <a:t>,</a:t>
            </a:r>
          </a:p>
          <a:p>
            <a:pPr lvl="1">
              <a:buFontTx/>
              <a:buChar char="-"/>
            </a:pPr>
            <a:r>
              <a:rPr lang="es-ES" dirty="0" smtClean="0"/>
              <a:t> </a:t>
            </a:r>
            <a:r>
              <a:rPr lang="es-ES" dirty="0" err="1" smtClean="0"/>
              <a:t>is</a:t>
            </a:r>
            <a:r>
              <a:rPr lang="es-ES" dirty="0" smtClean="0"/>
              <a:t> </a:t>
            </a:r>
            <a:r>
              <a:rPr lang="es-ES" dirty="0" err="1" smtClean="0"/>
              <a:t>not</a:t>
            </a:r>
            <a:r>
              <a:rPr lang="es-ES" dirty="0" smtClean="0"/>
              <a:t> soluble </a:t>
            </a:r>
            <a:r>
              <a:rPr lang="es-ES" dirty="0" err="1" smtClean="0"/>
              <a:t>nor</a:t>
            </a:r>
            <a:r>
              <a:rPr lang="es-ES" dirty="0" smtClean="0"/>
              <a:t>  </a:t>
            </a:r>
            <a:r>
              <a:rPr lang="es-ES" dirty="0" err="1" smtClean="0"/>
              <a:t>flammable</a:t>
            </a:r>
            <a:endParaRPr lang="es-ES" dirty="0" smtClean="0"/>
          </a:p>
          <a:p>
            <a:pPr lvl="1">
              <a:buFontTx/>
              <a:buChar char="-"/>
            </a:pPr>
            <a:r>
              <a:rPr lang="es-ES" dirty="0" err="1" smtClean="0"/>
              <a:t>Is</a:t>
            </a:r>
            <a:r>
              <a:rPr lang="es-ES" dirty="0" smtClean="0"/>
              <a:t> </a:t>
            </a:r>
            <a:r>
              <a:rPr lang="es-ES" dirty="0" err="1" smtClean="0"/>
              <a:t>not</a:t>
            </a:r>
            <a:r>
              <a:rPr lang="es-ES" dirty="0" smtClean="0"/>
              <a:t> biodegradable</a:t>
            </a:r>
          </a:p>
          <a:p>
            <a:pPr lvl="1">
              <a:buFontTx/>
              <a:buChar char="-"/>
            </a:pPr>
            <a:r>
              <a:rPr lang="es-ES" dirty="0" err="1" smtClean="0"/>
              <a:t>Does</a:t>
            </a:r>
            <a:r>
              <a:rPr lang="es-ES" dirty="0" smtClean="0"/>
              <a:t> </a:t>
            </a:r>
            <a:r>
              <a:rPr lang="es-ES" dirty="0" err="1" smtClean="0"/>
              <a:t>not</a:t>
            </a:r>
            <a:r>
              <a:rPr lang="es-ES" dirty="0" smtClean="0"/>
              <a:t> </a:t>
            </a:r>
            <a:r>
              <a:rPr lang="es-ES" dirty="0" err="1" smtClean="0"/>
              <a:t>affect</a:t>
            </a:r>
            <a:r>
              <a:rPr lang="es-ES" dirty="0" smtClean="0"/>
              <a:t> </a:t>
            </a:r>
            <a:r>
              <a:rPr lang="es-ES" dirty="0" err="1" smtClean="0"/>
              <a:t>any</a:t>
            </a:r>
            <a:r>
              <a:rPr lang="es-ES" dirty="0" smtClean="0"/>
              <a:t> </a:t>
            </a:r>
            <a:r>
              <a:rPr lang="es-ES" dirty="0" err="1" smtClean="0"/>
              <a:t>other</a:t>
            </a:r>
            <a:r>
              <a:rPr lang="es-ES" dirty="0" smtClean="0"/>
              <a:t> material in </a:t>
            </a:r>
            <a:r>
              <a:rPr lang="es-ES" dirty="0" err="1" smtClean="0"/>
              <a:t>contact</a:t>
            </a:r>
            <a:r>
              <a:rPr lang="es-ES" dirty="0" smtClean="0"/>
              <a:t> </a:t>
            </a:r>
            <a:r>
              <a:rPr lang="es-ES" dirty="0" err="1" smtClean="0"/>
              <a:t>with</a:t>
            </a:r>
            <a:r>
              <a:rPr lang="es-ES" dirty="0" smtClean="0"/>
              <a:t> </a:t>
            </a:r>
            <a:r>
              <a:rPr lang="es-ES" dirty="0" err="1" smtClean="0"/>
              <a:t>it</a:t>
            </a:r>
            <a:endParaRPr lang="es-ES" dirty="0" smtClean="0"/>
          </a:p>
          <a:p>
            <a:pPr algn="just" eaLnBrk="0" hangingPunct="0"/>
            <a:endParaRPr lang="es-ES" sz="2000" dirty="0"/>
          </a:p>
        </p:txBody>
      </p:sp>
      <p:sp>
        <p:nvSpPr>
          <p:cNvPr id="8" name="7 CuadroTexto"/>
          <p:cNvSpPr txBox="1"/>
          <p:nvPr/>
        </p:nvSpPr>
        <p:spPr>
          <a:xfrm>
            <a:off x="1043608" y="692696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1. TYPES OF WASTE</a:t>
            </a:r>
            <a:endParaRPr lang="es-ES" sz="2400" b="1" dirty="0"/>
          </a:p>
        </p:txBody>
      </p:sp>
      <p:grpSp>
        <p:nvGrpSpPr>
          <p:cNvPr id="1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Rectángulo"/>
          <p:cNvSpPr/>
          <p:nvPr/>
        </p:nvSpPr>
        <p:spPr>
          <a:xfrm>
            <a:off x="395536" y="980728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European</a:t>
            </a:r>
            <a:r>
              <a:rPr lang="es-ES" sz="2400" b="1" dirty="0" smtClean="0">
                <a:solidFill>
                  <a:srgbClr val="0070C0"/>
                </a:solidFill>
              </a:rPr>
              <a:t> </a:t>
            </a:r>
            <a:r>
              <a:rPr lang="es-ES" sz="2400" b="1" dirty="0" err="1" smtClean="0">
                <a:solidFill>
                  <a:srgbClr val="0070C0"/>
                </a:solidFill>
              </a:rPr>
              <a:t>Waste</a:t>
            </a:r>
            <a:r>
              <a:rPr lang="es-ES" sz="2400" b="1" dirty="0" smtClean="0">
                <a:solidFill>
                  <a:srgbClr val="0070C0"/>
                </a:solidFill>
              </a:rPr>
              <a:t> Catalogue</a:t>
            </a:r>
          </a:p>
          <a:p>
            <a:endParaRPr lang="es-ES" sz="2400" dirty="0" smtClean="0"/>
          </a:p>
          <a:p>
            <a:endParaRPr lang="es-ES" sz="2400" dirty="0" smtClean="0"/>
          </a:p>
          <a:p>
            <a:r>
              <a:rPr lang="es-ES" sz="2400" b="1" dirty="0" smtClean="0"/>
              <a:t>EWC </a:t>
            </a:r>
            <a:r>
              <a:rPr lang="es-ES" sz="2400" b="1" dirty="0" err="1" smtClean="0"/>
              <a:t>Code</a:t>
            </a:r>
            <a:endParaRPr lang="es-ES" sz="2400" b="1" dirty="0" smtClean="0"/>
          </a:p>
          <a:p>
            <a:endParaRPr lang="es-ES" sz="2400" dirty="0" smtClean="0"/>
          </a:p>
          <a:p>
            <a:r>
              <a:rPr lang="es-ES" sz="2400" dirty="0" err="1" smtClean="0"/>
              <a:t>Waste</a:t>
            </a:r>
            <a:r>
              <a:rPr lang="es-ES" sz="2400" dirty="0" smtClean="0"/>
              <a:t> </a:t>
            </a:r>
            <a:r>
              <a:rPr lang="es-ES" sz="2400" dirty="0" err="1" smtClean="0"/>
              <a:t>is</a:t>
            </a:r>
            <a:r>
              <a:rPr lang="es-ES" sz="2400" dirty="0" smtClean="0"/>
              <a:t> </a:t>
            </a:r>
            <a:r>
              <a:rPr lang="es-ES" sz="2400" dirty="0" err="1" smtClean="0"/>
              <a:t>classified</a:t>
            </a:r>
            <a:r>
              <a:rPr lang="es-ES" sz="2400" dirty="0" smtClean="0"/>
              <a:t> </a:t>
            </a:r>
            <a:r>
              <a:rPr lang="es-ES" sz="2400" dirty="0" err="1" smtClean="0"/>
              <a:t>with</a:t>
            </a:r>
            <a:r>
              <a:rPr lang="es-ES" sz="2400" dirty="0" smtClean="0"/>
              <a:t> a 6 </a:t>
            </a:r>
            <a:r>
              <a:rPr lang="es-ES" sz="2400" dirty="0" err="1" smtClean="0"/>
              <a:t>number</a:t>
            </a:r>
            <a:r>
              <a:rPr lang="es-ES" sz="2400" dirty="0" smtClean="0"/>
              <a:t> </a:t>
            </a:r>
            <a:r>
              <a:rPr lang="es-ES" sz="2400" dirty="0" err="1" smtClean="0"/>
              <a:t>code</a:t>
            </a:r>
            <a:r>
              <a:rPr lang="es-ES" sz="2400" dirty="0" smtClean="0"/>
              <a:t>:</a:t>
            </a:r>
          </a:p>
          <a:p>
            <a:r>
              <a:rPr lang="es-ES" sz="2400" dirty="0" smtClean="0"/>
              <a:t>XX. </a:t>
            </a:r>
            <a:r>
              <a:rPr lang="es-ES" sz="2400" dirty="0" err="1" smtClean="0"/>
              <a:t>Section</a:t>
            </a:r>
            <a:endParaRPr lang="es-ES" sz="2400" dirty="0" smtClean="0"/>
          </a:p>
          <a:p>
            <a:r>
              <a:rPr lang="es-ES" sz="2400" dirty="0" smtClean="0"/>
              <a:t>XX.XX. Sub-</a:t>
            </a:r>
            <a:r>
              <a:rPr lang="es-ES" sz="2400" dirty="0" err="1" smtClean="0"/>
              <a:t>section</a:t>
            </a:r>
            <a:endParaRPr lang="es-ES" sz="2400" dirty="0" smtClean="0"/>
          </a:p>
          <a:p>
            <a:r>
              <a:rPr lang="es-ES" sz="2400" dirty="0" smtClean="0"/>
              <a:t>XX.XX.XX. </a:t>
            </a:r>
            <a:r>
              <a:rPr lang="es-ES" sz="2400" dirty="0" err="1" smtClean="0"/>
              <a:t>Type</a:t>
            </a:r>
            <a:r>
              <a:rPr lang="es-ES" sz="2400" dirty="0" smtClean="0"/>
              <a:t> of </a:t>
            </a:r>
            <a:r>
              <a:rPr lang="es-ES" sz="2400" dirty="0" err="1" smtClean="0"/>
              <a:t>waste</a:t>
            </a:r>
            <a:endParaRPr lang="es-ES" sz="2400" dirty="0" smtClean="0"/>
          </a:p>
          <a:p>
            <a:endParaRPr lang="es-ES" sz="2400" dirty="0" smtClean="0"/>
          </a:p>
        </p:txBody>
      </p:sp>
      <p:grpSp>
        <p:nvGrpSpPr>
          <p:cNvPr id="8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Trapecio"/>
          <p:cNvSpPr/>
          <p:nvPr/>
        </p:nvSpPr>
        <p:spPr>
          <a:xfrm>
            <a:off x="2123728" y="4653136"/>
            <a:ext cx="4536504" cy="648072"/>
          </a:xfrm>
          <a:prstGeom prst="trapezoid">
            <a:avLst>
              <a:gd name="adj" fmla="val 9093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" name="1 CuadroTexto"/>
          <p:cNvSpPr txBox="1"/>
          <p:nvPr/>
        </p:nvSpPr>
        <p:spPr>
          <a:xfrm>
            <a:off x="755576" y="119675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/>
              <a:t>Priorities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for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waste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recovery</a:t>
            </a:r>
            <a:endParaRPr lang="es-ES_tradnl" sz="2400" b="1" dirty="0"/>
          </a:p>
        </p:txBody>
      </p:sp>
      <p:sp>
        <p:nvSpPr>
          <p:cNvPr id="3" name="2 Trapecio"/>
          <p:cNvSpPr/>
          <p:nvPr/>
        </p:nvSpPr>
        <p:spPr>
          <a:xfrm>
            <a:off x="1547664" y="5301208"/>
            <a:ext cx="5688632" cy="576064"/>
          </a:xfrm>
          <a:prstGeom prst="trapezoid">
            <a:avLst>
              <a:gd name="adj" fmla="val 9826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4" name="3 Trapecio"/>
          <p:cNvSpPr/>
          <p:nvPr/>
        </p:nvSpPr>
        <p:spPr>
          <a:xfrm>
            <a:off x="2699792" y="4005064"/>
            <a:ext cx="3384376" cy="648072"/>
          </a:xfrm>
          <a:prstGeom prst="trapezoid">
            <a:avLst>
              <a:gd name="adj" fmla="val 9012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5" name="4 Trapecio"/>
          <p:cNvSpPr/>
          <p:nvPr/>
        </p:nvSpPr>
        <p:spPr>
          <a:xfrm>
            <a:off x="3275856" y="3429000"/>
            <a:ext cx="2232248" cy="576064"/>
          </a:xfrm>
          <a:prstGeom prst="trapezoid">
            <a:avLst>
              <a:gd name="adj" fmla="val 8605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6" name="5 Trapecio"/>
          <p:cNvSpPr/>
          <p:nvPr/>
        </p:nvSpPr>
        <p:spPr>
          <a:xfrm>
            <a:off x="3779912" y="2780928"/>
            <a:ext cx="1224136" cy="648072"/>
          </a:xfrm>
          <a:prstGeom prst="trapezoid">
            <a:avLst>
              <a:gd name="adj" fmla="val 300000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7" name="6 CuadroTexto"/>
          <p:cNvSpPr txBox="1"/>
          <p:nvPr/>
        </p:nvSpPr>
        <p:spPr>
          <a:xfrm>
            <a:off x="4788024" y="278092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Disposal</a:t>
            </a:r>
            <a:endParaRPr lang="es-ES" b="1" dirty="0"/>
          </a:p>
        </p:txBody>
      </p:sp>
      <p:sp>
        <p:nvSpPr>
          <p:cNvPr id="8" name="7 CuadroTexto"/>
          <p:cNvSpPr txBox="1"/>
          <p:nvPr/>
        </p:nvSpPr>
        <p:spPr>
          <a:xfrm>
            <a:off x="5076056" y="3356992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Other</a:t>
            </a:r>
            <a:r>
              <a:rPr lang="es-ES_tradnl" b="1" dirty="0" smtClean="0"/>
              <a:t> </a:t>
            </a:r>
            <a:r>
              <a:rPr lang="es-ES_tradnl" b="1" dirty="0" err="1" smtClean="0"/>
              <a:t>ways</a:t>
            </a:r>
            <a:r>
              <a:rPr lang="es-ES_tradnl" b="1" dirty="0" smtClean="0"/>
              <a:t> of </a:t>
            </a:r>
            <a:r>
              <a:rPr lang="es-ES_tradnl" b="1" dirty="0" err="1" smtClean="0"/>
              <a:t>recovery</a:t>
            </a:r>
            <a:r>
              <a:rPr lang="es-ES_tradnl" b="1" dirty="0" smtClean="0"/>
              <a:t> </a:t>
            </a:r>
            <a:endParaRPr lang="es-ES" b="1" dirty="0"/>
          </a:p>
        </p:txBody>
      </p:sp>
      <p:sp>
        <p:nvSpPr>
          <p:cNvPr id="9" name="8 CuadroTexto"/>
          <p:cNvSpPr txBox="1"/>
          <p:nvPr/>
        </p:nvSpPr>
        <p:spPr>
          <a:xfrm>
            <a:off x="3635896" y="414908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Recycling</a:t>
            </a:r>
            <a:endParaRPr lang="es-ES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3491880" y="479715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Re-use</a:t>
            </a:r>
            <a:endParaRPr lang="es-ES" b="1" dirty="0"/>
          </a:p>
        </p:txBody>
      </p:sp>
      <p:sp>
        <p:nvSpPr>
          <p:cNvPr id="11" name="10 CuadroTexto"/>
          <p:cNvSpPr txBox="1"/>
          <p:nvPr/>
        </p:nvSpPr>
        <p:spPr>
          <a:xfrm>
            <a:off x="3203848" y="537321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err="1" smtClean="0"/>
              <a:t>Prevention</a:t>
            </a:r>
            <a:endParaRPr lang="es-ES" b="1" dirty="0"/>
          </a:p>
        </p:txBody>
      </p:sp>
      <p:grpSp>
        <p:nvGrpSpPr>
          <p:cNvPr id="18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1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Rectángulo"/>
          <p:cNvSpPr/>
          <p:nvPr/>
        </p:nvSpPr>
        <p:spPr>
          <a:xfrm>
            <a:off x="395536" y="980728"/>
            <a:ext cx="82089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Carriers</a:t>
            </a:r>
            <a:r>
              <a:rPr lang="es-ES" sz="2400" b="1" dirty="0" smtClean="0">
                <a:solidFill>
                  <a:srgbClr val="0070C0"/>
                </a:solidFill>
              </a:rPr>
              <a:t>, </a:t>
            </a:r>
            <a:r>
              <a:rPr lang="es-ES" sz="2400" b="1" dirty="0" err="1" smtClean="0">
                <a:solidFill>
                  <a:srgbClr val="0070C0"/>
                </a:solidFill>
              </a:rPr>
              <a:t>brokers</a:t>
            </a:r>
            <a:r>
              <a:rPr lang="es-ES" sz="2400" b="1" dirty="0" smtClean="0">
                <a:solidFill>
                  <a:srgbClr val="0070C0"/>
                </a:solidFill>
              </a:rPr>
              <a:t> and </a:t>
            </a:r>
            <a:r>
              <a:rPr lang="es-ES" sz="2400" b="1" dirty="0" err="1" smtClean="0">
                <a:solidFill>
                  <a:srgbClr val="0070C0"/>
                </a:solidFill>
              </a:rPr>
              <a:t>dealers</a:t>
            </a:r>
            <a:endParaRPr lang="es-ES" sz="2400" b="1" dirty="0" smtClean="0">
              <a:solidFill>
                <a:srgbClr val="0070C0"/>
              </a:solidFill>
            </a:endParaRPr>
          </a:p>
          <a:p>
            <a:endParaRPr lang="es-ES" sz="2400" dirty="0" smtClean="0"/>
          </a:p>
          <a:p>
            <a:endParaRPr lang="es-ES" sz="2400" dirty="0" smtClean="0"/>
          </a:p>
          <a:p>
            <a:endParaRPr lang="es-ES" sz="2400" dirty="0" smtClean="0"/>
          </a:p>
        </p:txBody>
      </p:sp>
      <p:sp>
        <p:nvSpPr>
          <p:cNvPr id="2" name="Rectangle 1">
            <a:hlinkClick r:id="rId2"/>
          </p:cNvPr>
          <p:cNvSpPr/>
          <p:nvPr/>
        </p:nvSpPr>
        <p:spPr>
          <a:xfrm>
            <a:off x="2339752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https://www.gov.uk/guidance/access-the-public-register-for-environmental-information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4213" y="2352572"/>
            <a:ext cx="7560195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n-US" sz="2400" b="1" dirty="0" smtClean="0"/>
              <a:t>Carriers</a:t>
            </a:r>
            <a:r>
              <a:rPr lang="en-US" sz="2400" dirty="0" smtClean="0"/>
              <a:t>: Transport waste</a:t>
            </a:r>
          </a:p>
          <a:p>
            <a:pPr>
              <a:spcBef>
                <a:spcPts val="1200"/>
              </a:spcBef>
            </a:pPr>
            <a:r>
              <a:rPr lang="en-US" sz="2400" b="1" dirty="0" smtClean="0"/>
              <a:t>Brokers</a:t>
            </a:r>
            <a:r>
              <a:rPr lang="en-US" sz="2400" dirty="0" smtClean="0"/>
              <a:t>: arrange for other businesses’ waste to be handled, transported, disposed of or recovered</a:t>
            </a:r>
          </a:p>
          <a:p>
            <a:pPr>
              <a:spcBef>
                <a:spcPts val="1200"/>
              </a:spcBef>
            </a:pPr>
            <a:r>
              <a:rPr lang="en-US" sz="2400" b="1" dirty="0" smtClean="0"/>
              <a:t>Dealers</a:t>
            </a:r>
            <a:r>
              <a:rPr lang="en-US" sz="2400" dirty="0" smtClean="0"/>
              <a:t>: Buy waste from other businesses to sell on</a:t>
            </a:r>
          </a:p>
          <a:p>
            <a:pPr>
              <a:spcBef>
                <a:spcPts val="1200"/>
              </a:spcBef>
            </a:pPr>
            <a:endParaRPr lang="en-US" sz="2400" dirty="0"/>
          </a:p>
          <a:p>
            <a:pPr>
              <a:spcBef>
                <a:spcPts val="1200"/>
              </a:spcBef>
            </a:pPr>
            <a:r>
              <a:rPr lang="en-US" sz="2400" dirty="0" smtClean="0"/>
              <a:t>They should be accredited</a:t>
            </a:r>
            <a:endParaRPr lang="en-GB" sz="2400" dirty="0"/>
          </a:p>
        </p:txBody>
      </p:sp>
      <p:grpSp>
        <p:nvGrpSpPr>
          <p:cNvPr id="11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9312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Rectángulo"/>
          <p:cNvSpPr/>
          <p:nvPr/>
        </p:nvSpPr>
        <p:spPr>
          <a:xfrm>
            <a:off x="395536" y="980728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400" b="1" dirty="0" err="1" smtClean="0">
                <a:solidFill>
                  <a:srgbClr val="0070C0"/>
                </a:solidFill>
              </a:rPr>
              <a:t>Traceability</a:t>
            </a:r>
            <a:r>
              <a:rPr lang="es-ES" sz="2400" b="1" dirty="0" smtClean="0">
                <a:solidFill>
                  <a:srgbClr val="0070C0"/>
                </a:solidFill>
              </a:rPr>
              <a:t> of </a:t>
            </a:r>
            <a:r>
              <a:rPr lang="es-ES" sz="2400" b="1" dirty="0" err="1" smtClean="0">
                <a:solidFill>
                  <a:srgbClr val="0070C0"/>
                </a:solidFill>
              </a:rPr>
              <a:t>waste</a:t>
            </a:r>
            <a:endParaRPr lang="es-ES" sz="24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539552" y="2276872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WASTE</a:t>
            </a:r>
            <a:endParaRPr lang="en-GB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2195736" y="227687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SEGGREGATION</a:t>
            </a:r>
            <a:endParaRPr lang="en-GB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4729760" y="2276872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TRANSPORT</a:t>
            </a:r>
            <a:endParaRPr lang="en-GB" sz="2000" dirty="0"/>
          </a:p>
        </p:txBody>
      </p:sp>
      <p:sp>
        <p:nvSpPr>
          <p:cNvPr id="16" name="TextBox 15"/>
          <p:cNvSpPr txBox="1"/>
          <p:nvPr/>
        </p:nvSpPr>
        <p:spPr>
          <a:xfrm>
            <a:off x="6853996" y="2276872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/>
              <a:t>END OF LIFE</a:t>
            </a:r>
          </a:p>
          <a:p>
            <a:pPr algn="ctr"/>
            <a:r>
              <a:rPr lang="en-US" sz="2000" dirty="0" smtClean="0"/>
              <a:t>NEW USE</a:t>
            </a:r>
            <a:endParaRPr lang="en-GB" sz="2000" dirty="0"/>
          </a:p>
        </p:txBody>
      </p:sp>
      <p:sp>
        <p:nvSpPr>
          <p:cNvPr id="4" name="Right Arrow 3"/>
          <p:cNvSpPr/>
          <p:nvPr/>
        </p:nvSpPr>
        <p:spPr>
          <a:xfrm>
            <a:off x="1547664" y="2476927"/>
            <a:ext cx="64807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ight Arrow 16"/>
          <p:cNvSpPr/>
          <p:nvPr/>
        </p:nvSpPr>
        <p:spPr>
          <a:xfrm>
            <a:off x="4031940" y="2476926"/>
            <a:ext cx="64807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ight Arrow 17"/>
          <p:cNvSpPr/>
          <p:nvPr/>
        </p:nvSpPr>
        <p:spPr>
          <a:xfrm>
            <a:off x="6264188" y="2454066"/>
            <a:ext cx="64807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231740" y="3212976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According to EWC</a:t>
            </a:r>
          </a:p>
          <a:p>
            <a:r>
              <a:rPr lang="en-US" dirty="0" smtClean="0"/>
              <a:t>Stored</a:t>
            </a:r>
          </a:p>
          <a:p>
            <a:r>
              <a:rPr lang="en-US" dirty="0" smtClean="0"/>
              <a:t>Protected</a:t>
            </a:r>
          </a:p>
          <a:p>
            <a:r>
              <a:rPr lang="en-US" dirty="0" smtClean="0"/>
              <a:t>Avoid mixing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164288" y="3212976"/>
            <a:ext cx="16339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Disposed of</a:t>
            </a:r>
          </a:p>
          <a:p>
            <a:r>
              <a:rPr lang="en-US" dirty="0" smtClean="0"/>
              <a:t>Reuse</a:t>
            </a:r>
          </a:p>
          <a:p>
            <a:r>
              <a:rPr lang="en-US" dirty="0" smtClean="0"/>
              <a:t>Recycle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4680012" y="3212975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Right conditions</a:t>
            </a:r>
            <a:endParaRPr lang="en-GB" dirty="0"/>
          </a:p>
        </p:txBody>
      </p:sp>
      <p:grpSp>
        <p:nvGrpSpPr>
          <p:cNvPr id="20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3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92578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1916832"/>
            <a:ext cx="720080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A WMP covers:</a:t>
            </a:r>
          </a:p>
          <a:p>
            <a:pPr lvl="1">
              <a:spcAft>
                <a:spcPts val="1200"/>
              </a:spcAft>
            </a:pPr>
            <a:r>
              <a:rPr lang="en-GB" sz="2000" dirty="0" smtClean="0"/>
              <a:t>Responsibilities</a:t>
            </a:r>
          </a:p>
          <a:p>
            <a:pPr lvl="1">
              <a:spcAft>
                <a:spcPts val="1200"/>
              </a:spcAft>
            </a:pPr>
            <a:r>
              <a:rPr lang="en-US" sz="2000" dirty="0" smtClean="0"/>
              <a:t>Types of waste and quantities</a:t>
            </a:r>
            <a:endParaRPr lang="en-GB" sz="2000" dirty="0" smtClean="0"/>
          </a:p>
          <a:p>
            <a:pPr lvl="1">
              <a:spcAft>
                <a:spcPts val="1200"/>
              </a:spcAft>
            </a:pPr>
            <a:r>
              <a:rPr lang="en-GB" sz="2000" dirty="0" smtClean="0"/>
              <a:t>Management systems, such as: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US" sz="2000" dirty="0" smtClean="0"/>
              <a:t>Segregation and storage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US" sz="2000" dirty="0" smtClean="0"/>
              <a:t>Final end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US" sz="2000" dirty="0" smtClean="0"/>
              <a:t>Reporting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US" sz="2000" dirty="0" smtClean="0"/>
              <a:t>Facility recovery</a:t>
            </a:r>
          </a:p>
          <a:p>
            <a:pPr marL="1257300" lvl="2" indent="-342900">
              <a:spcAft>
                <a:spcPts val="1200"/>
              </a:spcAft>
              <a:buFontTx/>
              <a:buChar char="-"/>
            </a:pPr>
            <a:r>
              <a:rPr lang="en-US" sz="2000" dirty="0" smtClean="0"/>
              <a:t>Training</a:t>
            </a:r>
            <a:endParaRPr lang="en-GB" sz="2000" dirty="0" smtClean="0"/>
          </a:p>
          <a:p>
            <a:pPr lvl="1">
              <a:spcAft>
                <a:spcPts val="1200"/>
              </a:spcAft>
            </a:pPr>
            <a:r>
              <a:rPr lang="en-GB" sz="2000" dirty="0" smtClean="0"/>
              <a:t>Procurement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WASTE MANAGEMENT PLANS</a:t>
            </a:r>
            <a:endParaRPr lang="en-GB" sz="2400" b="1" dirty="0"/>
          </a:p>
        </p:txBody>
      </p:sp>
      <p:grpSp>
        <p:nvGrpSpPr>
          <p:cNvPr id="9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/>
          <p:cNvSpPr txBox="1"/>
          <p:nvPr/>
        </p:nvSpPr>
        <p:spPr>
          <a:xfrm>
            <a:off x="755576" y="836712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EXAMPLES OF APPLICATION</a:t>
            </a:r>
            <a:endParaRPr lang="en-GB" sz="2400" b="1" dirty="0"/>
          </a:p>
        </p:txBody>
      </p:sp>
      <p:sp>
        <p:nvSpPr>
          <p:cNvPr id="9" name="Rectangle 8">
            <a:hlinkClick r:id="rId2"/>
          </p:cNvPr>
          <p:cNvSpPr/>
          <p:nvPr/>
        </p:nvSpPr>
        <p:spPr>
          <a:xfrm>
            <a:off x="1043608" y="1844824"/>
            <a:ext cx="54543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/>
              <a:t>WRAP. Operational Waste Guidance for Offices</a:t>
            </a:r>
          </a:p>
          <a:p>
            <a:r>
              <a:rPr lang="en-GB" dirty="0" smtClean="0"/>
              <a:t>http</a:t>
            </a:r>
            <a:r>
              <a:rPr lang="en-GB" dirty="0"/>
              <a:t>://www.wrap.org.uk/sites/files/wrap/Operational%20Waste%20Guidance.pdf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58448" y="319678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 smtClean="0"/>
              <a:t>BREEAM. Operational Waste</a:t>
            </a:r>
            <a:endParaRPr lang="en-GB" b="1" dirty="0" smtClean="0"/>
          </a:p>
          <a:p>
            <a:r>
              <a:rPr lang="en-GB" dirty="0" smtClean="0"/>
              <a:t>https</a:t>
            </a:r>
            <a:r>
              <a:rPr lang="en-GB" dirty="0"/>
              <a:t>://www.breeam.com/BREEAMUK2014SchemeDocument/content/10_waste/wst03.htm</a:t>
            </a:r>
          </a:p>
        </p:txBody>
      </p:sp>
      <p:sp>
        <p:nvSpPr>
          <p:cNvPr id="11" name="Rectangle 10">
            <a:hlinkClick r:id="rId3"/>
          </p:cNvPr>
          <p:cNvSpPr/>
          <p:nvPr/>
        </p:nvSpPr>
        <p:spPr>
          <a:xfrm>
            <a:off x="1058448" y="4620139"/>
            <a:ext cx="6609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/>
              <a:t>BS 5906:2005</a:t>
            </a:r>
            <a:r>
              <a:rPr lang="en-GB" dirty="0" smtClean="0"/>
              <a:t>. Waste Management in Buildings. Code of Practice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58448" y="5489501"/>
            <a:ext cx="66098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/>
              <a:t>Better Building Partnership (AU)</a:t>
            </a:r>
          </a:p>
          <a:p>
            <a:r>
              <a:rPr lang="en-GB" dirty="0" smtClean="0"/>
              <a:t>http</a:t>
            </a:r>
            <a:r>
              <a:rPr lang="en-GB" dirty="0"/>
              <a:t>://www.betterbuildingspartnership.com.au/resource/guidelines-for-operational-waste-procurement-management-and-reporting/</a:t>
            </a:r>
          </a:p>
        </p:txBody>
      </p:sp>
      <p:grpSp>
        <p:nvGrpSpPr>
          <p:cNvPr id="1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OPERATIONAL WASTE MANAGEMENT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87236378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1164</TotalTime>
  <Words>519</Words>
  <Application>Microsoft Office PowerPoint</Application>
  <PresentationFormat>On-screen Show (4:3)</PresentationFormat>
  <Paragraphs>131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27</cp:revision>
  <dcterms:created xsi:type="dcterms:W3CDTF">2015-03-08T09:35:53Z</dcterms:created>
  <dcterms:modified xsi:type="dcterms:W3CDTF">2020-02-04T14:28:18Z</dcterms:modified>
</cp:coreProperties>
</file>