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3"/>
  </p:notesMasterIdLst>
  <p:sldIdLst>
    <p:sldId id="256" r:id="rId2"/>
    <p:sldId id="257" r:id="rId3"/>
    <p:sldId id="283" r:id="rId4"/>
    <p:sldId id="258" r:id="rId5"/>
    <p:sldId id="259" r:id="rId6"/>
    <p:sldId id="260" r:id="rId7"/>
    <p:sldId id="261" r:id="rId8"/>
    <p:sldId id="281" r:id="rId9"/>
    <p:sldId id="280" r:id="rId10"/>
    <p:sldId id="262" r:id="rId11"/>
    <p:sldId id="263" r:id="rId12"/>
    <p:sldId id="264" r:id="rId13"/>
    <p:sldId id="265" r:id="rId14"/>
    <p:sldId id="266" r:id="rId15"/>
    <p:sldId id="285" r:id="rId16"/>
    <p:sldId id="268" r:id="rId17"/>
    <p:sldId id="269" r:id="rId18"/>
    <p:sldId id="270" r:id="rId19"/>
    <p:sldId id="284" r:id="rId20"/>
    <p:sldId id="271" r:id="rId21"/>
    <p:sldId id="272" r:id="rId22"/>
  </p:sldIdLst>
  <p:sldSz cx="12192000" cy="6858000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0" d="100"/>
          <a:sy n="70" d="100"/>
        </p:scale>
        <p:origin x="71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Sheet1!$A$2</c:f>
              <c:strCache>
                <c:ptCount val="1"/>
                <c:pt idx="0">
                  <c:v>B4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Sheet1!$B$1:$F$1</c:f>
              <c:strCache>
                <c:ptCount val="5"/>
                <c:pt idx="0">
                  <c:v>Strongly Agree</c:v>
                </c:pt>
                <c:pt idx="1">
                  <c:v>Agree</c:v>
                </c:pt>
                <c:pt idx="2">
                  <c:v>No Opinion</c:v>
                </c:pt>
                <c:pt idx="3">
                  <c:v>Disagree</c:v>
                </c:pt>
                <c:pt idx="4">
                  <c:v>Strongly Disagree</c:v>
                </c:pt>
              </c:strCache>
            </c:strRef>
          </c:cat>
          <c:val>
            <c:numRef>
              <c:f>Sheet1!$B$2:$F$2</c:f>
              <c:numCache>
                <c:formatCode>0.00%</c:formatCode>
                <c:ptCount val="5"/>
                <c:pt idx="0">
                  <c:v>0.17019999999999999</c:v>
                </c:pt>
                <c:pt idx="1">
                  <c:v>0.51060000000000005</c:v>
                </c:pt>
                <c:pt idx="2">
                  <c:v>0.10639999999999999</c:v>
                </c:pt>
                <c:pt idx="3">
                  <c:v>0.21279999999999999</c:v>
                </c:pt>
                <c:pt idx="4">
                  <c:v>0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75EA-4748-AB00-8B7599282371}"/>
            </c:ext>
          </c:extLst>
        </c:ser>
        <c:ser>
          <c:idx val="1"/>
          <c:order val="1"/>
          <c:tx>
            <c:strRef>
              <c:f>Sheet1!$A$3</c:f>
              <c:strCache>
                <c:ptCount val="1"/>
                <c:pt idx="0">
                  <c:v>East Gate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strRef>
              <c:f>Sheet1!$B$1:$F$1</c:f>
              <c:strCache>
                <c:ptCount val="5"/>
                <c:pt idx="0">
                  <c:v>Strongly Agree</c:v>
                </c:pt>
                <c:pt idx="1">
                  <c:v>Agree</c:v>
                </c:pt>
                <c:pt idx="2">
                  <c:v>No Opinion</c:v>
                </c:pt>
                <c:pt idx="3">
                  <c:v>Disagree</c:v>
                </c:pt>
                <c:pt idx="4">
                  <c:v>Strongly Disagree</c:v>
                </c:pt>
              </c:strCache>
            </c:strRef>
          </c:cat>
          <c:val>
            <c:numRef>
              <c:f>Sheet1!$B$3:$F$3</c:f>
              <c:numCache>
                <c:formatCode>0%</c:formatCode>
                <c:ptCount val="5"/>
                <c:pt idx="0">
                  <c:v>0.375</c:v>
                </c:pt>
                <c:pt idx="1">
                  <c:v>0.5</c:v>
                </c:pt>
                <c:pt idx="2">
                  <c:v>3.1300000000000001E-2</c:v>
                </c:pt>
                <c:pt idx="3">
                  <c:v>9.3799999999999994E-2</c:v>
                </c:pt>
                <c:pt idx="4">
                  <c:v>0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1-75EA-4748-AB00-8B759928237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373023576"/>
        <c:axId val="373016912"/>
      </c:barChart>
      <c:catAx>
        <c:axId val="37302357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73016912"/>
        <c:crosses val="autoZero"/>
        <c:auto val="1"/>
        <c:lblAlgn val="ctr"/>
        <c:lblOffset val="100"/>
        <c:noMultiLvlLbl val="0"/>
      </c:catAx>
      <c:valAx>
        <c:axId val="37301691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0%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7302357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0339563218621434"/>
          <c:y val="2.9011023903541773E-2"/>
          <c:w val="0.86475138466904922"/>
          <c:h val="0.75453304387032183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'[Open Plan Working and Team Work.xlsx]Sheet1'!$A$2</c:f>
              <c:strCache>
                <c:ptCount val="1"/>
                <c:pt idx="0">
                  <c:v>B4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'[Open Plan Working and Team Work.xlsx]Sheet1'!$B$1:$F$1</c:f>
              <c:strCache>
                <c:ptCount val="5"/>
                <c:pt idx="0">
                  <c:v>Strongly Agree</c:v>
                </c:pt>
                <c:pt idx="1">
                  <c:v>Agree</c:v>
                </c:pt>
                <c:pt idx="2">
                  <c:v>No Opinion</c:v>
                </c:pt>
                <c:pt idx="3">
                  <c:v>Disagree</c:v>
                </c:pt>
                <c:pt idx="4">
                  <c:v>Strongly Disagree</c:v>
                </c:pt>
              </c:strCache>
            </c:strRef>
          </c:cat>
          <c:val>
            <c:numRef>
              <c:f>'[Open Plan Working and Team Work.xlsx]Sheet1'!$B$2:$F$2</c:f>
              <c:numCache>
                <c:formatCode>0.00%</c:formatCode>
                <c:ptCount val="5"/>
                <c:pt idx="0">
                  <c:v>0.125</c:v>
                </c:pt>
                <c:pt idx="1">
                  <c:v>0.58330000000000004</c:v>
                </c:pt>
                <c:pt idx="2">
                  <c:v>8.3299999999999999E-2</c:v>
                </c:pt>
                <c:pt idx="3">
                  <c:v>0.20830000000000001</c:v>
                </c:pt>
                <c:pt idx="4" formatCode="0%">
                  <c:v>0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2450-4720-AF14-AE34299FA045}"/>
            </c:ext>
          </c:extLst>
        </c:ser>
        <c:ser>
          <c:idx val="1"/>
          <c:order val="1"/>
          <c:tx>
            <c:strRef>
              <c:f>'[Open Plan Working and Team Work.xlsx]Sheet1'!$A$3</c:f>
              <c:strCache>
                <c:ptCount val="1"/>
                <c:pt idx="0">
                  <c:v>East Gate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strRef>
              <c:f>'[Open Plan Working and Team Work.xlsx]Sheet1'!$B$1:$F$1</c:f>
              <c:strCache>
                <c:ptCount val="5"/>
                <c:pt idx="0">
                  <c:v>Strongly Agree</c:v>
                </c:pt>
                <c:pt idx="1">
                  <c:v>Agree</c:v>
                </c:pt>
                <c:pt idx="2">
                  <c:v>No Opinion</c:v>
                </c:pt>
                <c:pt idx="3">
                  <c:v>Disagree</c:v>
                </c:pt>
                <c:pt idx="4">
                  <c:v>Strongly Disagree</c:v>
                </c:pt>
              </c:strCache>
            </c:strRef>
          </c:cat>
          <c:val>
            <c:numRef>
              <c:f>'[Open Plan Working and Team Work.xlsx]Sheet1'!$B$3:$F$3</c:f>
              <c:numCache>
                <c:formatCode>0.00%</c:formatCode>
                <c:ptCount val="5"/>
                <c:pt idx="0">
                  <c:v>0.28129999999999999</c:v>
                </c:pt>
                <c:pt idx="1">
                  <c:v>0.46879999999999999</c:v>
                </c:pt>
                <c:pt idx="2">
                  <c:v>3.1300000000000001E-2</c:v>
                </c:pt>
                <c:pt idx="3">
                  <c:v>0.21879999999999999</c:v>
                </c:pt>
                <c:pt idx="4" formatCode="0%">
                  <c:v>0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1-2450-4720-AF14-AE34299FA04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373017696"/>
        <c:axId val="373018088"/>
      </c:barChart>
      <c:catAx>
        <c:axId val="37301769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73018088"/>
        <c:crosses val="autoZero"/>
        <c:auto val="1"/>
        <c:lblAlgn val="ctr"/>
        <c:lblOffset val="100"/>
        <c:noMultiLvlLbl val="0"/>
      </c:catAx>
      <c:valAx>
        <c:axId val="37301808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0%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7301769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79577FF-E0E8-4B86-9DBC-6E59430165BB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76788"/>
            <a:ext cx="5438775" cy="39084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62CAE0-45B4-4619-980E-C36293E287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00402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62CAE0-45B4-4619-980E-C36293E287B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42588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62CAE0-45B4-4619-980E-C36293E287B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94854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Across both sites,</a:t>
            </a:r>
            <a:r>
              <a:rPr lang="en-GB" baseline="0" dirty="0" smtClean="0"/>
              <a:t> the 44 – 45 age group disagreed the most with the two statements. </a:t>
            </a:r>
          </a:p>
          <a:p>
            <a:r>
              <a:rPr lang="en-GB" baseline="0" dirty="0" smtClean="0"/>
              <a:t>The east gate site, the older a member of staff was, the more they felt that a traditional office was better for team working and the sharing of knowledge.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62CAE0-45B4-4619-980E-C36293E287B6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47621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 means that team working and knowledge sharing has improved across the whole department, however, it has reduced at team level.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62CAE0-45B4-4619-980E-C36293E287B6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98889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76A2A-C720-44F4-8274-DB61A877FB74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BA32FC-9A5E-4B6E-9CB3-B0A60DB940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90673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76A2A-C720-44F4-8274-DB61A877FB74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BA32FC-9A5E-4B6E-9CB3-B0A60DB940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2754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76A2A-C720-44F4-8274-DB61A877FB74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BA32FC-9A5E-4B6E-9CB3-B0A60DB940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0980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76A2A-C720-44F4-8274-DB61A877FB74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BA32FC-9A5E-4B6E-9CB3-B0A60DB940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27404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76A2A-C720-44F4-8274-DB61A877FB74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BA32FC-9A5E-4B6E-9CB3-B0A60DB940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33255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76A2A-C720-44F4-8274-DB61A877FB74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BA32FC-9A5E-4B6E-9CB3-B0A60DB940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22723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76A2A-C720-44F4-8274-DB61A877FB74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BA32FC-9A5E-4B6E-9CB3-B0A60DB940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18440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76A2A-C720-44F4-8274-DB61A877FB74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BA32FC-9A5E-4B6E-9CB3-B0A60DB940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34812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76A2A-C720-44F4-8274-DB61A877FB74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BA32FC-9A5E-4B6E-9CB3-B0A60DB940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8085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76A2A-C720-44F4-8274-DB61A877FB74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BA32FC-9A5E-4B6E-9CB3-B0A60DB940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49916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76A2A-C720-44F4-8274-DB61A877FB74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BA32FC-9A5E-4B6E-9CB3-B0A60DB940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518702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76A2A-C720-44F4-8274-DB61A877FB74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BA32FC-9A5E-4B6E-9CB3-B0A60DB94035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1658256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76A2A-C720-44F4-8274-DB61A877FB74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BA32FC-9A5E-4B6E-9CB3-B0A60DB940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31057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76A2A-C720-44F4-8274-DB61A877FB74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BA32FC-9A5E-4B6E-9CB3-B0A60DB940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92285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76A2A-C720-44F4-8274-DB61A877FB74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BA32FC-9A5E-4B6E-9CB3-B0A60DB940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467580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76A2A-C720-44F4-8274-DB61A877FB74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BA32FC-9A5E-4B6E-9CB3-B0A60DB940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485271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76A2A-C720-44F4-8274-DB61A877FB74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BA32FC-9A5E-4B6E-9CB3-B0A60DB940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60444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23376A2A-C720-44F4-8274-DB61A877FB74}" type="datetimeFigureOut">
              <a:rPr lang="en-GB" smtClean="0"/>
              <a:t>29/05/2019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BA32FC-9A5E-4B6E-9CB3-B0A60DB940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335241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Relationship Id="rId4" Type="http://schemas.openxmlformats.org/officeDocument/2006/relationships/chart" Target="../charts/char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4000" dirty="0" smtClean="0"/>
              <a:t>Agile Working: The </a:t>
            </a:r>
            <a:r>
              <a:rPr lang="en-GB" sz="4000" dirty="0" smtClean="0"/>
              <a:t>Effects </a:t>
            </a:r>
            <a:r>
              <a:rPr lang="en-GB" sz="4000" dirty="0" smtClean="0"/>
              <a:t>of Agile </a:t>
            </a:r>
            <a:r>
              <a:rPr lang="en-GB" sz="4000" dirty="0" smtClean="0"/>
              <a:t>Working </a:t>
            </a:r>
            <a:r>
              <a:rPr lang="en-GB" sz="4000" dirty="0" smtClean="0"/>
              <a:t>on </a:t>
            </a:r>
            <a:r>
              <a:rPr lang="en-GB" sz="4000" dirty="0" smtClean="0"/>
              <a:t>Teamwork </a:t>
            </a:r>
            <a:r>
              <a:rPr lang="en-GB" sz="4000" dirty="0" smtClean="0"/>
              <a:t>and the </a:t>
            </a:r>
            <a:r>
              <a:rPr lang="en-GB" sz="4000" dirty="0" smtClean="0"/>
              <a:t>Sharing </a:t>
            </a:r>
            <a:r>
              <a:rPr lang="en-GB" sz="4000" dirty="0" smtClean="0"/>
              <a:t>of Knowledge and Experience  </a:t>
            </a:r>
            <a:endParaRPr lang="en-GB" sz="4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l"/>
            <a:r>
              <a:rPr lang="en-GB" dirty="0" smtClean="0"/>
              <a:t>Dominic Boyle</a:t>
            </a:r>
          </a:p>
          <a:p>
            <a:pPr algn="l"/>
            <a:r>
              <a:rPr lang="en-GB" dirty="0" smtClean="0"/>
              <a:t>MSc Property and Facilities Management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35223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Overview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Introduction</a:t>
            </a:r>
          </a:p>
          <a:p>
            <a:pPr lvl="1"/>
            <a:r>
              <a:rPr lang="en-GB" dirty="0" smtClean="0"/>
              <a:t>Why was the research undertaken</a:t>
            </a:r>
          </a:p>
          <a:p>
            <a:pPr lvl="1"/>
            <a:r>
              <a:rPr lang="en-GB" dirty="0" smtClean="0"/>
              <a:t>Aims and objectives of the research</a:t>
            </a:r>
          </a:p>
          <a:p>
            <a:pPr lvl="1"/>
            <a:r>
              <a:rPr lang="en-GB" dirty="0" smtClean="0"/>
              <a:t>Buildings </a:t>
            </a:r>
            <a:r>
              <a:rPr lang="en-GB" dirty="0" smtClean="0"/>
              <a:t>chosen for the research</a:t>
            </a:r>
          </a:p>
          <a:p>
            <a:r>
              <a:rPr lang="en-GB" dirty="0" smtClean="0"/>
              <a:t>Literature Review</a:t>
            </a:r>
          </a:p>
          <a:p>
            <a:r>
              <a:rPr lang="en-GB" dirty="0" smtClean="0"/>
              <a:t>Method</a:t>
            </a:r>
          </a:p>
          <a:p>
            <a:r>
              <a:rPr lang="en-GB" dirty="0" smtClean="0"/>
              <a:t>Results</a:t>
            </a:r>
          </a:p>
          <a:p>
            <a:r>
              <a:rPr lang="en-GB" dirty="0" smtClean="0"/>
              <a:t>Discussion</a:t>
            </a:r>
            <a:endParaRPr lang="en-GB" dirty="0" smtClean="0"/>
          </a:p>
          <a:p>
            <a:pPr lvl="1"/>
            <a:r>
              <a:rPr lang="en-GB" dirty="0" smtClean="0"/>
              <a:t>Limitation &amp; Future research</a:t>
            </a:r>
          </a:p>
          <a:p>
            <a:pPr lvl="1"/>
            <a:r>
              <a:rPr lang="en-GB" dirty="0" smtClean="0"/>
              <a:t>Lesson learns (research process)</a:t>
            </a:r>
          </a:p>
          <a:p>
            <a:r>
              <a:rPr lang="en-GB" dirty="0" smtClean="0"/>
              <a:t>Conclusion</a:t>
            </a:r>
          </a:p>
          <a:p>
            <a:r>
              <a:rPr lang="en-GB" dirty="0" smtClean="0"/>
              <a:t>Reference List</a:t>
            </a:r>
          </a:p>
          <a:p>
            <a:r>
              <a:rPr lang="en-GB" dirty="0" smtClean="0"/>
              <a:t>Questions</a:t>
            </a:r>
          </a:p>
          <a:p>
            <a:pPr lvl="1"/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6489234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“Agility is not a licence for chaos or randomness, continuous improvement takes place in context, organisations create and “envelope for agility” (Jorof 2003)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82559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Why was the research undertaken</a:t>
            </a:r>
          </a:p>
          <a:p>
            <a:pPr lvl="1"/>
            <a:r>
              <a:rPr lang="en-GB" dirty="0" smtClean="0"/>
              <a:t>Increase in the amount of organisations adopting agile working </a:t>
            </a:r>
          </a:p>
          <a:p>
            <a:pPr lvl="1"/>
            <a:r>
              <a:rPr lang="en-GB" dirty="0" smtClean="0"/>
              <a:t>Changes in the way employees interact</a:t>
            </a:r>
          </a:p>
          <a:p>
            <a:pPr lvl="1"/>
            <a:r>
              <a:rPr lang="en-GB" dirty="0" smtClean="0"/>
              <a:t>Does this new way of working impact on teams and the sharing of knowledge and experience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8549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Aims and Objectives</a:t>
            </a:r>
          </a:p>
          <a:p>
            <a:r>
              <a:rPr lang="en-GB" dirty="0" smtClean="0"/>
              <a:t>1.	Identify what agile working means to a modern organisation.</a:t>
            </a:r>
          </a:p>
          <a:p>
            <a:r>
              <a:rPr lang="en-GB" dirty="0" smtClean="0"/>
              <a:t>2.	Measure how effective staff perceive agile working is for teamwork and the sharing of knowledge and experience.</a:t>
            </a:r>
          </a:p>
          <a:p>
            <a:r>
              <a:rPr lang="en-GB" dirty="0" smtClean="0"/>
              <a:t>3.	Evaluate the effect agile working has on teamwork and the sharing of knowledge and experience.</a:t>
            </a:r>
          </a:p>
          <a:p>
            <a:r>
              <a:rPr lang="en-GB" dirty="0" smtClean="0"/>
              <a:t>4.	Evaluate the effects that stakeholder engagement has while adopting agile working on teamwork and the sharing of knowledge and experience. </a:t>
            </a:r>
          </a:p>
          <a:p>
            <a:r>
              <a:rPr lang="en-GB" dirty="0" smtClean="0"/>
              <a:t>5.	Review the implications of the findings and the impacts that this could have for other organisations.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66228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 – Chosen sites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East Gate, Llanelli</a:t>
            </a:r>
            <a:endParaRPr lang="en-GB" dirty="0"/>
          </a:p>
        </p:txBody>
      </p:sp>
      <p:pic>
        <p:nvPicPr>
          <p:cNvPr id="7" name="Content Placeholder 6"/>
          <p:cNvPicPr>
            <a:picLocks noGrp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1103313" y="3151050"/>
            <a:ext cx="4395787" cy="2468837"/>
          </a:xfrm>
          <a:prstGeom prst="rect">
            <a:avLst/>
          </a:prstGeom>
        </p:spPr>
      </p:pic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 smtClean="0"/>
              <a:t>Block 4, St David’s Park</a:t>
            </a:r>
            <a:endParaRPr lang="en-GB" dirty="0"/>
          </a:p>
        </p:txBody>
      </p:sp>
      <p:pic>
        <p:nvPicPr>
          <p:cNvPr id="8" name="Content Placeholder 7"/>
          <p:cNvPicPr>
            <a:picLocks noGrp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654675" y="3179122"/>
            <a:ext cx="4395788" cy="241269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397393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Literature Review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en-GB" dirty="0"/>
              <a:t>History of Agile Working</a:t>
            </a:r>
          </a:p>
          <a:p>
            <a:pPr lvl="0"/>
            <a:r>
              <a:rPr lang="en-GB" dirty="0"/>
              <a:t>Agile Working: Drivers and Barriers</a:t>
            </a:r>
          </a:p>
          <a:p>
            <a:pPr lvl="0"/>
            <a:r>
              <a:rPr lang="en-GB" dirty="0"/>
              <a:t>Office Design</a:t>
            </a:r>
          </a:p>
          <a:p>
            <a:pPr lvl="0"/>
            <a:r>
              <a:rPr lang="en-GB" dirty="0"/>
              <a:t>Space utilisation</a:t>
            </a:r>
          </a:p>
          <a:p>
            <a:pPr lvl="0"/>
            <a:r>
              <a:rPr lang="en-GB" dirty="0"/>
              <a:t>Open Plan Office </a:t>
            </a:r>
            <a:endParaRPr lang="en-GB" dirty="0" smtClean="0"/>
          </a:p>
          <a:p>
            <a:pPr lvl="0"/>
            <a:r>
              <a:rPr lang="en-GB" dirty="0" smtClean="0"/>
              <a:t>Demographics in the workplace</a:t>
            </a:r>
            <a:endParaRPr lang="en-GB" dirty="0"/>
          </a:p>
          <a:p>
            <a:pPr lvl="0"/>
            <a:r>
              <a:rPr lang="en-GB" dirty="0"/>
              <a:t>Phycology of Workspaces</a:t>
            </a:r>
          </a:p>
          <a:p>
            <a:pPr lvl="0"/>
            <a:r>
              <a:rPr lang="en-GB" dirty="0"/>
              <a:t>Knowledge Based Workforce</a:t>
            </a:r>
          </a:p>
          <a:p>
            <a:pPr lvl="0"/>
            <a:r>
              <a:rPr lang="en-GB" dirty="0"/>
              <a:t>Team Working</a:t>
            </a:r>
          </a:p>
          <a:p>
            <a:r>
              <a:rPr lang="en-GB" dirty="0"/>
              <a:t>Workplace Culture</a:t>
            </a:r>
          </a:p>
        </p:txBody>
      </p:sp>
    </p:spTree>
    <p:extLst>
      <p:ext uri="{BB962C8B-B14F-4D97-AF65-F5344CB8AC3E}">
        <p14:creationId xmlns:p14="http://schemas.microsoft.com/office/powerpoint/2010/main" val="30581352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Literature </a:t>
            </a:r>
            <a:r>
              <a:rPr lang="en-GB" dirty="0" smtClean="0"/>
              <a:t>Review – Key findings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Key Drivers </a:t>
            </a:r>
          </a:p>
          <a:p>
            <a:pPr lvl="1"/>
            <a:r>
              <a:rPr lang="en-GB" dirty="0" smtClean="0"/>
              <a:t>Reduction in overheads (Hare 2012)</a:t>
            </a:r>
          </a:p>
          <a:p>
            <a:pPr lvl="1"/>
            <a:r>
              <a:rPr lang="en-GB" dirty="0" smtClean="0"/>
              <a:t>Improved staff retention (Unilever 2013)</a:t>
            </a:r>
            <a:endParaRPr lang="en-GB" dirty="0"/>
          </a:p>
          <a:p>
            <a:r>
              <a:rPr lang="en-GB" dirty="0" smtClean="0"/>
              <a:t>Key Barriers</a:t>
            </a:r>
          </a:p>
          <a:p>
            <a:pPr lvl="1"/>
            <a:r>
              <a:rPr lang="en-GB" dirty="0" smtClean="0"/>
              <a:t>Organisation Culture (Mawon 2012)</a:t>
            </a:r>
          </a:p>
          <a:p>
            <a:pPr lvl="1"/>
            <a:r>
              <a:rPr lang="en-GB" dirty="0" smtClean="0"/>
              <a:t>Outdated Technology (Mawon 2012)</a:t>
            </a:r>
          </a:p>
          <a:p>
            <a:r>
              <a:rPr lang="en-GB" dirty="0" smtClean="0"/>
              <a:t>Office Design</a:t>
            </a:r>
          </a:p>
          <a:p>
            <a:pPr lvl="1"/>
            <a:r>
              <a:rPr lang="en-GB" dirty="0" smtClean="0"/>
              <a:t>Needs to be aligned with the needs of the business (Jorof 2003)</a:t>
            </a:r>
          </a:p>
          <a:p>
            <a:pPr lvl="1"/>
            <a:r>
              <a:rPr lang="en-GB" dirty="0" smtClean="0"/>
              <a:t>Staff consultation (Olson undated)</a:t>
            </a:r>
          </a:p>
        </p:txBody>
      </p:sp>
    </p:spTree>
    <p:extLst>
      <p:ext uri="{BB962C8B-B14F-4D97-AF65-F5344CB8AC3E}">
        <p14:creationId xmlns:p14="http://schemas.microsoft.com/office/powerpoint/2010/main" val="36163112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Literature </a:t>
            </a:r>
            <a:r>
              <a:rPr lang="en-GB" dirty="0" smtClean="0"/>
              <a:t>Review – Key Findings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Leeds City Council (Joy &amp; Haynes 2011)</a:t>
            </a:r>
          </a:p>
          <a:p>
            <a:pPr lvl="1"/>
            <a:r>
              <a:rPr lang="en-GB" dirty="0" smtClean="0"/>
              <a:t>Review of the introduction of agile working pilot project</a:t>
            </a:r>
          </a:p>
          <a:p>
            <a:r>
              <a:rPr lang="en-GB" dirty="0" smtClean="0"/>
              <a:t>Davenport (1998)</a:t>
            </a:r>
          </a:p>
          <a:p>
            <a:pPr lvl="1"/>
            <a:r>
              <a:rPr lang="en-GB" dirty="0" smtClean="0"/>
              <a:t>Looks into how knowledge is built through formal and informal means</a:t>
            </a:r>
          </a:p>
          <a:p>
            <a:r>
              <a:rPr lang="en-GB" dirty="0" smtClean="0"/>
              <a:t>Cole (2014)</a:t>
            </a:r>
          </a:p>
          <a:p>
            <a:pPr lvl="1"/>
            <a:r>
              <a:rPr lang="en-GB" dirty="0" smtClean="0"/>
              <a:t>Discusses how social interactions can be shaped by the office environment</a:t>
            </a:r>
          </a:p>
          <a:p>
            <a:pPr lvl="1"/>
            <a:endParaRPr lang="en-GB" dirty="0"/>
          </a:p>
          <a:p>
            <a:pPr lvl="1"/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83416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Method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2 surveys </a:t>
            </a:r>
          </a:p>
          <a:p>
            <a:pPr lvl="1"/>
            <a:r>
              <a:rPr lang="en-GB" dirty="0" smtClean="0"/>
              <a:t>East Gate</a:t>
            </a:r>
          </a:p>
          <a:p>
            <a:pPr lvl="1"/>
            <a:r>
              <a:rPr lang="en-GB" dirty="0" smtClean="0"/>
              <a:t>Block 4 St David’s Park</a:t>
            </a:r>
          </a:p>
          <a:p>
            <a:pPr lvl="1"/>
            <a:endParaRPr lang="en-GB" dirty="0"/>
          </a:p>
          <a:p>
            <a:r>
              <a:rPr lang="en-GB" dirty="0" smtClean="0"/>
              <a:t>2 informal interviews</a:t>
            </a:r>
          </a:p>
        </p:txBody>
      </p:sp>
    </p:spTree>
    <p:extLst>
      <p:ext uri="{BB962C8B-B14F-4D97-AF65-F5344CB8AC3E}">
        <p14:creationId xmlns:p14="http://schemas.microsoft.com/office/powerpoint/2010/main" val="36726354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Objective 1 – Identify what agile working means to a modern organisation</a:t>
            </a:r>
            <a:endParaRPr lang="en-GB" sz="3200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Reduction in costs</a:t>
            </a:r>
          </a:p>
          <a:p>
            <a:r>
              <a:rPr lang="en-GB" dirty="0" smtClean="0"/>
              <a:t>Staff recruitment and retention</a:t>
            </a:r>
          </a:p>
          <a:p>
            <a:r>
              <a:rPr lang="en-GB" dirty="0" smtClean="0"/>
              <a:t>Improved staff collaboration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6322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dirty="0" smtClean="0"/>
              <a:t>Results Objective 2 – Measure how effective staff perceive agile working is for teamwork and the sharing of knowledge and experience</a:t>
            </a:r>
            <a:endParaRPr lang="en-GB" sz="3200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idx="1"/>
          </p:nvPr>
        </p:nvSpPr>
        <p:spPr>
          <a:xfrm>
            <a:off x="833658" y="5707061"/>
            <a:ext cx="5157787" cy="823912"/>
          </a:xfrm>
        </p:spPr>
        <p:txBody>
          <a:bodyPr>
            <a:normAutofit/>
          </a:bodyPr>
          <a:lstStyle/>
          <a:p>
            <a:r>
              <a:rPr lang="en-GB" sz="1200" dirty="0"/>
              <a:t>The </a:t>
            </a:r>
            <a:r>
              <a:rPr lang="en-GB" sz="1200" dirty="0" smtClean="0"/>
              <a:t>current </a:t>
            </a:r>
            <a:r>
              <a:rPr lang="en-GB" sz="1200" dirty="0"/>
              <a:t>working environment is supportive for the sharing of knowledge and experience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40800822"/>
              </p:ext>
            </p:extLst>
          </p:nvPr>
        </p:nvGraphicFramePr>
        <p:xfrm>
          <a:off x="833658" y="2504665"/>
          <a:ext cx="5157787" cy="350211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8" name="Text Placeholder 7"/>
          <p:cNvSpPr>
            <a:spLocks noGrp="1"/>
          </p:cNvSpPr>
          <p:nvPr>
            <p:ph type="body" sz="quarter" idx="3"/>
          </p:nvPr>
        </p:nvSpPr>
        <p:spPr>
          <a:xfrm>
            <a:off x="6181903" y="5480636"/>
            <a:ext cx="5183188" cy="823912"/>
          </a:xfrm>
        </p:spPr>
        <p:txBody>
          <a:bodyPr>
            <a:normAutofit/>
          </a:bodyPr>
          <a:lstStyle/>
          <a:p>
            <a:r>
              <a:rPr lang="en-GB" sz="1200" dirty="0"/>
              <a:t>T</a:t>
            </a:r>
            <a:r>
              <a:rPr lang="en-GB" sz="1200" dirty="0" smtClean="0"/>
              <a:t>he </a:t>
            </a:r>
            <a:r>
              <a:rPr lang="en-GB" sz="1200" dirty="0"/>
              <a:t>current working environment is supportive of team working</a:t>
            </a:r>
          </a:p>
        </p:txBody>
      </p:sp>
      <p:graphicFrame>
        <p:nvGraphicFramePr>
          <p:cNvPr id="10" name="Content Placeholder 9"/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704844624"/>
              </p:ext>
            </p:extLst>
          </p:nvPr>
        </p:nvGraphicFramePr>
        <p:xfrm>
          <a:off x="6181903" y="2504664"/>
          <a:ext cx="5183188" cy="350211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</p:spTree>
    <p:extLst>
      <p:ext uri="{BB962C8B-B14F-4D97-AF65-F5344CB8AC3E}">
        <p14:creationId xmlns:p14="http://schemas.microsoft.com/office/powerpoint/2010/main" val="18384151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dirty="0" smtClean="0"/>
              <a:t>Objective 3 - Evaluate the effect agile working has on teamwork and the sharing of knowledge and experience 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4293" y="2209672"/>
            <a:ext cx="8946541" cy="4195481"/>
          </a:xfrm>
        </p:spPr>
        <p:txBody>
          <a:bodyPr>
            <a:normAutofit/>
          </a:bodyPr>
          <a:lstStyle/>
          <a:p>
            <a:r>
              <a:rPr lang="en-GB" dirty="0" smtClean="0"/>
              <a:t>Majority of respondents agreed that the sharing of knowledge is important.</a:t>
            </a:r>
          </a:p>
          <a:p>
            <a:r>
              <a:rPr lang="en-GB" dirty="0" smtClean="0"/>
              <a:t>The older an employee, the less strongly they agreed.</a:t>
            </a:r>
          </a:p>
          <a:p>
            <a:r>
              <a:rPr lang="en-GB" dirty="0" smtClean="0"/>
              <a:t>Field based staff found the sharing of knowledge and experience more important the office staff. </a:t>
            </a:r>
          </a:p>
          <a:p>
            <a:r>
              <a:rPr lang="en-GB" dirty="0" smtClean="0"/>
              <a:t>Lack of teams zones for staff</a:t>
            </a:r>
          </a:p>
          <a:p>
            <a:r>
              <a:rPr lang="en-GB" dirty="0"/>
              <a:t>Staff are conscious about being seen to be talking too much, even if work related. </a:t>
            </a:r>
          </a:p>
          <a:p>
            <a:r>
              <a:rPr lang="en-GB" dirty="0" smtClean="0"/>
              <a:t>Easier to have “natural” conversations while sitting at fixed workstations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689917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dirty="0" smtClean="0"/>
              <a:t>Objective 4 - Evaluate the effects that stakeholder engagement has while adopting agile working on team work and the sharing of knowledge and experience. 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9897" y="2551611"/>
            <a:ext cx="10543903" cy="3625352"/>
          </a:xfrm>
        </p:spPr>
        <p:txBody>
          <a:bodyPr/>
          <a:lstStyle/>
          <a:p>
            <a:r>
              <a:rPr lang="en-GB" dirty="0" smtClean="0"/>
              <a:t>East Gate </a:t>
            </a:r>
          </a:p>
          <a:p>
            <a:pPr lvl="1"/>
            <a:r>
              <a:rPr lang="en-GB" dirty="0" smtClean="0"/>
              <a:t>Staff concerned with the working conditions of the building</a:t>
            </a:r>
          </a:p>
          <a:p>
            <a:r>
              <a:rPr lang="en-GB" dirty="0" smtClean="0"/>
              <a:t>Block 4</a:t>
            </a:r>
          </a:p>
          <a:p>
            <a:pPr lvl="1"/>
            <a:r>
              <a:rPr lang="en-GB" dirty="0" smtClean="0"/>
              <a:t>Staff highlighted issues around working in teams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070288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dirty="0" smtClean="0"/>
              <a:t>Objective 5 - Review the implications of the findings and the impacts that this could  have for other organisations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942011"/>
            <a:ext cx="10515600" cy="4234952"/>
          </a:xfrm>
        </p:spPr>
        <p:txBody>
          <a:bodyPr/>
          <a:lstStyle/>
          <a:p>
            <a:r>
              <a:rPr lang="en-GB" dirty="0" smtClean="0"/>
              <a:t>Observing best practice</a:t>
            </a:r>
          </a:p>
          <a:p>
            <a:pPr lvl="1"/>
            <a:r>
              <a:rPr lang="en-GB" dirty="0" smtClean="0"/>
              <a:t>Staff consultation</a:t>
            </a:r>
          </a:p>
          <a:p>
            <a:pPr lvl="1"/>
            <a:r>
              <a:rPr lang="en-GB" dirty="0" smtClean="0"/>
              <a:t>Insuring the space fits with the needs of the business</a:t>
            </a:r>
          </a:p>
          <a:p>
            <a:pPr lvl="1"/>
            <a:r>
              <a:rPr lang="en-GB" dirty="0" smtClean="0"/>
              <a:t>Staff training</a:t>
            </a:r>
          </a:p>
          <a:p>
            <a:pPr lvl="1"/>
            <a:r>
              <a:rPr lang="en-GB" dirty="0" smtClean="0"/>
              <a:t>Potential reduction in the sharing of knowledge sharing and teamwork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946726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Discussion – Limitations &amp; Future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Limitations</a:t>
            </a:r>
          </a:p>
          <a:p>
            <a:r>
              <a:rPr lang="en-GB" dirty="0" smtClean="0"/>
              <a:t>Limited to surveys just post occupancy</a:t>
            </a:r>
          </a:p>
          <a:p>
            <a:r>
              <a:rPr lang="en-GB" dirty="0" smtClean="0"/>
              <a:t>Surveys within the same organisations</a:t>
            </a:r>
          </a:p>
          <a:p>
            <a:r>
              <a:rPr lang="en-GB" dirty="0" smtClean="0"/>
              <a:t>Limited additional comments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Future Research</a:t>
            </a:r>
          </a:p>
          <a:p>
            <a:r>
              <a:rPr lang="en-GB" dirty="0" smtClean="0"/>
              <a:t>Impact of work location on perceptions of agile working</a:t>
            </a:r>
          </a:p>
          <a:p>
            <a:r>
              <a:rPr lang="en-GB" dirty="0" smtClean="0"/>
              <a:t>Productivity levels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8948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Discussion – Lessons Learned (research process)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More detailed pilot survey</a:t>
            </a:r>
          </a:p>
          <a:p>
            <a:r>
              <a:rPr lang="en-GB" dirty="0" smtClean="0"/>
              <a:t>Different approach to interviews</a:t>
            </a:r>
          </a:p>
          <a:p>
            <a:r>
              <a:rPr lang="en-GB" dirty="0" smtClean="0"/>
              <a:t>Phrasing of Questions</a:t>
            </a:r>
          </a:p>
          <a:p>
            <a:r>
              <a:rPr lang="en-GB" dirty="0" smtClean="0"/>
              <a:t>Measurement of Productivity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013077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Adopting best practice</a:t>
            </a:r>
          </a:p>
          <a:p>
            <a:pPr lvl="1"/>
            <a:r>
              <a:rPr lang="en-GB" dirty="0" smtClean="0"/>
              <a:t>Staff consultation &amp; understanding the needs of the business</a:t>
            </a:r>
          </a:p>
          <a:p>
            <a:r>
              <a:rPr lang="en-GB" dirty="0" smtClean="0"/>
              <a:t>Staff training</a:t>
            </a:r>
          </a:p>
          <a:p>
            <a:r>
              <a:rPr lang="en-GB" dirty="0" smtClean="0"/>
              <a:t>Post occupancy surveys</a:t>
            </a:r>
          </a:p>
          <a:p>
            <a:r>
              <a:rPr lang="en-GB" dirty="0" smtClean="0"/>
              <a:t>Long term impact on teamwork and the sharing of knowledge </a:t>
            </a:r>
            <a:r>
              <a:rPr lang="en-GB" smtClean="0"/>
              <a:t>and experience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912384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“Agility is not a licence for chaos or randomness, continuous improvement takes place in context, organisations create and “envelope for agility” (Jorof 2003)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827485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 List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err="1"/>
              <a:t>Joroff</a:t>
            </a:r>
            <a:r>
              <a:rPr lang="en-GB" dirty="0"/>
              <a:t>, M, Porter, W, Feinberg, B, </a:t>
            </a:r>
            <a:r>
              <a:rPr lang="en-GB" dirty="0" err="1"/>
              <a:t>kukla</a:t>
            </a:r>
            <a:r>
              <a:rPr lang="en-GB" dirty="0"/>
              <a:t>, C, (2003) The Agile Workplace, Journal of Corporate Real Estate, 5, 4, PP 293 – </a:t>
            </a:r>
            <a:r>
              <a:rPr lang="en-GB" dirty="0" smtClean="0"/>
              <a:t>311</a:t>
            </a:r>
          </a:p>
          <a:p>
            <a:r>
              <a:rPr lang="en-GB" dirty="0"/>
              <a:t>Hare, Christopher, (2012) Flexible Working in Brazil, Facilities Management Journal</a:t>
            </a:r>
          </a:p>
          <a:p>
            <a:r>
              <a:rPr lang="en-GB" dirty="0"/>
              <a:t>Unilever Group, (2013) All Change in way and where we work, Development and Learning in Organizations, Bradford, United Kingdom</a:t>
            </a:r>
          </a:p>
          <a:p>
            <a:r>
              <a:rPr lang="en-GB" dirty="0"/>
              <a:t>Mawon, A, (2012) Agile Working in Europe, Facilities Management Journal </a:t>
            </a:r>
          </a:p>
          <a:p>
            <a:r>
              <a:rPr lang="en-GB" dirty="0"/>
              <a:t>Olson, </a:t>
            </a:r>
            <a:r>
              <a:rPr lang="en-GB" dirty="0" err="1"/>
              <a:t>Branka</a:t>
            </a:r>
            <a:r>
              <a:rPr lang="en-GB" dirty="0"/>
              <a:t> V, (undated) Does Workplace Matter? Perceived Satisfaction with Physical Workspace as a Driver of Worker Performance, IFMA Knowledge </a:t>
            </a:r>
            <a:r>
              <a:rPr lang="en-GB" dirty="0" smtClean="0"/>
              <a:t>Library</a:t>
            </a:r>
          </a:p>
          <a:p>
            <a:r>
              <a:rPr lang="en-GB" dirty="0"/>
              <a:t>Joy, A, Haynes, B.P. (2011), Office design for the multi-generational knowledge workforce,  Journal of Corporate Real Estate, 13, 4, pp 216-232 </a:t>
            </a:r>
            <a:endParaRPr lang="en-GB" dirty="0" smtClean="0"/>
          </a:p>
          <a:p>
            <a:r>
              <a:rPr lang="en-GB" dirty="0"/>
              <a:t>Davenport, T, </a:t>
            </a:r>
            <a:r>
              <a:rPr lang="en-GB" dirty="0" err="1"/>
              <a:t>Prusak</a:t>
            </a:r>
            <a:r>
              <a:rPr lang="en-GB" dirty="0"/>
              <a:t>, L (1998) Working Knowledge: How Organizations Manage What they Know, Harvard Business School Press, </a:t>
            </a:r>
            <a:r>
              <a:rPr lang="en-GB" dirty="0" smtClean="0"/>
              <a:t>Boston</a:t>
            </a:r>
          </a:p>
          <a:p>
            <a:r>
              <a:rPr lang="en-GB" dirty="0"/>
              <a:t>Cole, R, Oliver, A, </a:t>
            </a:r>
            <a:r>
              <a:rPr lang="en-GB" dirty="0" err="1"/>
              <a:t>Blaviesciunaite</a:t>
            </a:r>
            <a:r>
              <a:rPr lang="en-GB" dirty="0"/>
              <a:t>, A, (2014) The Changing Nature of Workplace Culture, Facilities, 32, 13/14, pp 876 – 800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386826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Questions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679078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409</TotalTime>
  <Words>957</Words>
  <Application>Microsoft Office PowerPoint</Application>
  <PresentationFormat>Widescreen</PresentationFormat>
  <Paragraphs>134</Paragraphs>
  <Slides>21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6" baseType="lpstr">
      <vt:lpstr>Arial</vt:lpstr>
      <vt:lpstr>Calibri</vt:lpstr>
      <vt:lpstr>Century Gothic</vt:lpstr>
      <vt:lpstr>Wingdings 3</vt:lpstr>
      <vt:lpstr>Ion</vt:lpstr>
      <vt:lpstr>Agile Working: The Effects of Agile Working on Teamwork and the Sharing of Knowledge and Experience  </vt:lpstr>
      <vt:lpstr>Overview</vt:lpstr>
      <vt:lpstr>“Agility is not a licence for chaos or randomness, continuous improvement takes place in context, organisations create and “envelope for agility” (Jorof 2003)</vt:lpstr>
      <vt:lpstr>Introduction</vt:lpstr>
      <vt:lpstr>Introduction</vt:lpstr>
      <vt:lpstr>Introduction – Chosen sites</vt:lpstr>
      <vt:lpstr>Literature Review</vt:lpstr>
      <vt:lpstr>Literature Review – Key findings  </vt:lpstr>
      <vt:lpstr>Literature Review – Key Findings</vt:lpstr>
      <vt:lpstr>Method</vt:lpstr>
      <vt:lpstr>Objective 1 – Identify what agile working means to a modern organisation</vt:lpstr>
      <vt:lpstr>Results Objective 2 – Measure how effective staff perceive agile working is for teamwork and the sharing of knowledge and experience</vt:lpstr>
      <vt:lpstr>Objective 3 - Evaluate the effect agile working has on teamwork and the sharing of knowledge and experience </vt:lpstr>
      <vt:lpstr>Objective 4 - Evaluate the effects that stakeholder engagement has while adopting agile working on team work and the sharing of knowledge and experience. </vt:lpstr>
      <vt:lpstr>Objective 5 - Review the implications of the findings and the impacts that this could  have for other organisations</vt:lpstr>
      <vt:lpstr>Discussion – Limitations &amp; Future Research</vt:lpstr>
      <vt:lpstr>Discussion – Lessons Learned (research process)</vt:lpstr>
      <vt:lpstr>Conclusion</vt:lpstr>
      <vt:lpstr>“Agility is not a licence for chaos or randomness, continuous improvement takes place in context, organisations create and “envelope for agility” (Jorof 2003)</vt:lpstr>
      <vt:lpstr>Reference List</vt:lpstr>
      <vt:lpstr>Questions</vt:lpstr>
    </vt:vector>
  </TitlesOfParts>
  <Company>Carmarthenshire County Council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Agile Working: The effects of Agile working on Team working and the sharing of Knowledge and Experience</dc:title>
  <dc:creator>Dominic P Boyle</dc:creator>
  <cp:lastModifiedBy>Dominic P Boyle</cp:lastModifiedBy>
  <cp:revision>33</cp:revision>
  <cp:lastPrinted>2019-05-08T13:15:19Z</cp:lastPrinted>
  <dcterms:created xsi:type="dcterms:W3CDTF">2019-05-08T12:56:01Z</dcterms:created>
  <dcterms:modified xsi:type="dcterms:W3CDTF">2019-05-29T19:34:17Z</dcterms:modified>
</cp:coreProperties>
</file>